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1"/>
  </p:notesMasterIdLst>
  <p:handoutMasterIdLst>
    <p:handoutMasterId r:id="rId52"/>
  </p:handoutMasterIdLst>
  <p:sldIdLst>
    <p:sldId id="256" r:id="rId2"/>
    <p:sldId id="267" r:id="rId3"/>
    <p:sldId id="257" r:id="rId4"/>
    <p:sldId id="338" r:id="rId5"/>
    <p:sldId id="258" r:id="rId6"/>
    <p:sldId id="288" r:id="rId7"/>
    <p:sldId id="280" r:id="rId8"/>
    <p:sldId id="352" r:id="rId9"/>
    <p:sldId id="371" r:id="rId10"/>
    <p:sldId id="356" r:id="rId11"/>
    <p:sldId id="372" r:id="rId12"/>
    <p:sldId id="354" r:id="rId13"/>
    <p:sldId id="381" r:id="rId14"/>
    <p:sldId id="382" r:id="rId15"/>
    <p:sldId id="373" r:id="rId16"/>
    <p:sldId id="343" r:id="rId17"/>
    <p:sldId id="385" r:id="rId18"/>
    <p:sldId id="388" r:id="rId19"/>
    <p:sldId id="386" r:id="rId20"/>
    <p:sldId id="387" r:id="rId21"/>
    <p:sldId id="282" r:id="rId22"/>
    <p:sldId id="370" r:id="rId23"/>
    <p:sldId id="389" r:id="rId24"/>
    <p:sldId id="390" r:id="rId25"/>
    <p:sldId id="283" r:id="rId26"/>
    <p:sldId id="374" r:id="rId27"/>
    <p:sldId id="395" r:id="rId28"/>
    <p:sldId id="376" r:id="rId29"/>
    <p:sldId id="384" r:id="rId30"/>
    <p:sldId id="377" r:id="rId31"/>
    <p:sldId id="362" r:id="rId32"/>
    <p:sldId id="361" r:id="rId33"/>
    <p:sldId id="261" r:id="rId34"/>
    <p:sldId id="379" r:id="rId35"/>
    <p:sldId id="380" r:id="rId36"/>
    <p:sldId id="394" r:id="rId37"/>
    <p:sldId id="393" r:id="rId38"/>
    <p:sldId id="392" r:id="rId39"/>
    <p:sldId id="396" r:id="rId40"/>
    <p:sldId id="296" r:id="rId41"/>
    <p:sldId id="339" r:id="rId42"/>
    <p:sldId id="340" r:id="rId43"/>
    <p:sldId id="368" r:id="rId44"/>
    <p:sldId id="337" r:id="rId45"/>
    <p:sldId id="305" r:id="rId46"/>
    <p:sldId id="383" r:id="rId47"/>
    <p:sldId id="363" r:id="rId48"/>
    <p:sldId id="367" r:id="rId49"/>
    <p:sldId id="359" r:id="rId50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inleitung" id="{15F07264-F70E-914A-B3A6-1EEEB1FE5653}">
          <p14:sldIdLst>
            <p14:sldId id="256"/>
            <p14:sldId id="267"/>
          </p14:sldIdLst>
        </p14:section>
        <p14:section name="Overview" id="{17A1DD45-551B-A54A-A63F-8231E88824C4}">
          <p14:sldIdLst>
            <p14:sldId id="257"/>
          </p14:sldIdLst>
        </p14:section>
        <p14:section name="Why diamonds" id="{6EFC0A95-4368-5040-A911-108F8D43FF01}">
          <p14:sldIdLst>
            <p14:sldId id="338"/>
          </p14:sldIdLst>
        </p14:section>
        <p14:section name="sensor material" id="{DA6AD4C1-0455-C741-AE41-631CFC0241AD}">
          <p14:sldIdLst>
            <p14:sldId id="258"/>
          </p14:sldIdLst>
        </p14:section>
        <p14:section name="3D " id="{7182528F-D0C2-9C48-8D7B-CC05AF4561DB}">
          <p14:sldIdLst>
            <p14:sldId id="288"/>
            <p14:sldId id="280"/>
            <p14:sldId id="352"/>
            <p14:sldId id="371"/>
            <p14:sldId id="356"/>
            <p14:sldId id="372"/>
            <p14:sldId id="354"/>
            <p14:sldId id="381"/>
            <p14:sldId id="382"/>
            <p14:sldId id="373"/>
            <p14:sldId id="343"/>
            <p14:sldId id="385"/>
            <p14:sldId id="388"/>
            <p14:sldId id="386"/>
            <p14:sldId id="387"/>
            <p14:sldId id="282"/>
            <p14:sldId id="370"/>
            <p14:sldId id="389"/>
            <p14:sldId id="390"/>
            <p14:sldId id="283"/>
            <p14:sldId id="374"/>
            <p14:sldId id="395"/>
            <p14:sldId id="376"/>
            <p14:sldId id="384"/>
            <p14:sldId id="377"/>
            <p14:sldId id="362"/>
            <p14:sldId id="361"/>
          </p14:sldIdLst>
        </p14:section>
        <p14:section name="Summary &amp;  Outlook" id="{3C2DA277-AC44-7149-B787-40FB405962C2}">
          <p14:sldIdLst>
            <p14:sldId id="261"/>
            <p14:sldId id="379"/>
            <p14:sldId id="380"/>
            <p14:sldId id="394"/>
            <p14:sldId id="393"/>
            <p14:sldId id="392"/>
            <p14:sldId id="396"/>
          </p14:sldIdLst>
        </p14:section>
        <p14:section name="backup" id="{46CE5D53-9147-7843-9658-9885317A9F50}">
          <p14:sldIdLst>
            <p14:sldId id="296"/>
            <p14:sldId id="339"/>
            <p14:sldId id="340"/>
          </p14:sldIdLst>
        </p14:section>
        <p14:section name="Beam Condition Monitiors" id="{F44F9824-E17C-F945-9E38-2D78F37E9868}">
          <p14:sldIdLst/>
        </p14:section>
        <p14:section name="scCVD" id="{7BABC07E-2B65-0641-8C4F-2C7BBDF5D399}">
          <p14:sldIdLst>
            <p14:sldId id="368"/>
            <p14:sldId id="337"/>
            <p14:sldId id="305"/>
            <p14:sldId id="383"/>
          </p14:sldIdLst>
        </p14:section>
        <p14:section name="PCVD" id="{242AC3AF-3F3F-8049-A63F-9B208F0A967E}">
          <p14:sldIdLst>
            <p14:sldId id="363"/>
            <p14:sldId id="367"/>
            <p14:sldId id="3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45" autoAdjust="0"/>
    <p:restoredTop sz="89450" autoAdjust="0"/>
  </p:normalViewPr>
  <p:slideViewPr>
    <p:cSldViewPr snapToGrid="0" snapToObjects="1">
      <p:cViewPr varScale="1">
        <p:scale>
          <a:sx n="94" d="100"/>
          <a:sy n="94" d="100"/>
        </p:scale>
        <p:origin x="-1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EF8D8-04CF-414B-B250-74A52FE4E8E6}" type="datetimeFigureOut">
              <a:rPr lang="en-US" smtClean="0"/>
              <a:t>18/02/16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86B-AAF8-EC43-94FD-6001AD4BE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961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E9C00-C8C2-1F45-8AF3-967CF7738D54}" type="datetimeFigureOut">
              <a:rPr lang="en-US" smtClean="0"/>
              <a:t>18/02/16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9337D-FAA6-5640-B3A6-6F9BAEA6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95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Working on the Development of CVD Diamond Tracking Detectors for Experiments at High Luminosity </a:t>
            </a:r>
            <a:endParaRPr lang="en-GB" sz="1200" b="1" i="0" u="none" strike="noStrike" kern="1200" baseline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algn="l">
              <a:lnSpc>
                <a:spcPct val="79000"/>
              </a:lnSpc>
              <a:spcAft>
                <a:spcPts val="2038"/>
              </a:spcAft>
              <a:buSzPct val="45000"/>
              <a:buFont typeface="Wingdings" charset="0"/>
              <a:buChar char=""/>
            </a:pPr>
            <a:r>
              <a:rPr lang="en-GB" dirty="0" smtClean="0">
                <a:solidFill>
                  <a:srgbClr val="008000"/>
                </a:solidFill>
                <a:latin typeface="Comic Sans MS" charset="0"/>
              </a:rPr>
              <a:t> Improvement of</a:t>
            </a:r>
            <a:r>
              <a:rPr lang="en-GB" baseline="0" dirty="0" smtClean="0">
                <a:solidFill>
                  <a:srgbClr val="008000"/>
                </a:solidFill>
                <a:latin typeface="Comic Sans MS" charset="0"/>
              </a:rPr>
              <a:t> </a:t>
            </a:r>
            <a:r>
              <a:rPr lang="en-GB" dirty="0" smtClean="0">
                <a:solidFill>
                  <a:srgbClr val="008000"/>
                </a:solidFill>
                <a:latin typeface="Comic Sans MS" charset="0"/>
              </a:rPr>
              <a:t>pCVD and </a:t>
            </a:r>
            <a:r>
              <a:rPr lang="en-GB" dirty="0" err="1" smtClean="0">
                <a:solidFill>
                  <a:srgbClr val="008000"/>
                </a:solidFill>
                <a:latin typeface="Comic Sans MS" charset="0"/>
              </a:rPr>
              <a:t>scCVD</a:t>
            </a:r>
            <a:r>
              <a:rPr lang="en-GB" dirty="0" smtClean="0">
                <a:solidFill>
                  <a:srgbClr val="008000"/>
                </a:solidFill>
                <a:latin typeface="Comic Sans MS" charset="0"/>
              </a:rPr>
              <a:t> material</a:t>
            </a:r>
            <a:r>
              <a:rPr lang="en-GB" baseline="0" dirty="0" smtClean="0">
                <a:solidFill>
                  <a:srgbClr val="008000"/>
                </a:solidFill>
                <a:latin typeface="Comic Sans MS" charset="0"/>
              </a:rPr>
              <a:t> with the suppliers</a:t>
            </a:r>
          </a:p>
          <a:p>
            <a:pPr algn="l">
              <a:lnSpc>
                <a:spcPct val="79000"/>
              </a:lnSpc>
              <a:spcAft>
                <a:spcPts val="2038"/>
              </a:spcAft>
              <a:buSzPct val="45000"/>
              <a:buFont typeface="Wingdings" charset="0"/>
              <a:buChar char=""/>
            </a:pPr>
            <a:r>
              <a:rPr lang="en-GB" dirty="0" smtClean="0">
                <a:solidFill>
                  <a:srgbClr val="008000"/>
                </a:solidFill>
                <a:latin typeface="Comic Sans MS" charset="0"/>
              </a:rPr>
              <a:t>Testing the</a:t>
            </a:r>
            <a:r>
              <a:rPr lang="en-GB" baseline="0" dirty="0" smtClean="0">
                <a:solidFill>
                  <a:srgbClr val="008000"/>
                </a:solidFill>
                <a:latin typeface="Comic Sans MS" charset="0"/>
              </a:rPr>
              <a:t> </a:t>
            </a:r>
            <a:r>
              <a:rPr lang="en-GB" dirty="0" smtClean="0">
                <a:solidFill>
                  <a:srgbClr val="008000"/>
                </a:solidFill>
                <a:latin typeface="Comic Sans MS" charset="0"/>
              </a:rPr>
              <a:t>radiation hardness of highest quality pCVD and </a:t>
            </a:r>
            <a:r>
              <a:rPr lang="en-GB" dirty="0" err="1" smtClean="0">
                <a:solidFill>
                  <a:srgbClr val="008000"/>
                </a:solidFill>
                <a:latin typeface="Comic Sans MS" charset="0"/>
              </a:rPr>
              <a:t>scCVD</a:t>
            </a:r>
            <a:r>
              <a:rPr lang="en-GB" dirty="0" smtClean="0">
                <a:solidFill>
                  <a:srgbClr val="008000"/>
                </a:solidFill>
                <a:latin typeface="Comic Sans MS" charset="0"/>
              </a:rPr>
              <a:t> diamonds</a:t>
            </a:r>
          </a:p>
          <a:p>
            <a:pPr algn="l">
              <a:lnSpc>
                <a:spcPct val="79000"/>
              </a:lnSpc>
              <a:spcAft>
                <a:spcPts val="2038"/>
              </a:spcAft>
              <a:buSzPct val="45000"/>
              <a:buFont typeface="Wingdings" charset="0"/>
              <a:buChar char=""/>
            </a:pPr>
            <a:r>
              <a:rPr lang="en-GB" dirty="0" smtClean="0">
                <a:solidFill>
                  <a:srgbClr val="008000"/>
                </a:solidFill>
                <a:latin typeface="Comic Sans MS" charset="0"/>
              </a:rPr>
              <a:t>Develop diamond pixel modules useful at the LHC.</a:t>
            </a:r>
          </a:p>
          <a:p>
            <a:pPr algn="l">
              <a:lnSpc>
                <a:spcPct val="79000"/>
              </a:lnSpc>
              <a:spcAft>
                <a:spcPts val="2038"/>
              </a:spcAft>
              <a:buSzPct val="45000"/>
              <a:buFont typeface="Wingdings" charset="0"/>
              <a:buChar char=""/>
            </a:pPr>
            <a:r>
              <a:rPr lang="en-GB" dirty="0" smtClean="0">
                <a:solidFill>
                  <a:srgbClr val="008000"/>
                </a:solidFill>
                <a:latin typeface="Comic Sans MS" charset="0"/>
              </a:rPr>
              <a:t> Industrialize the module process.</a:t>
            </a:r>
            <a:r>
              <a:rPr lang="en-GB" baseline="0" dirty="0" smtClean="0">
                <a:solidFill>
                  <a:srgbClr val="008000"/>
                </a:solidFill>
                <a:latin typeface="Comic Sans MS" charset="0"/>
              </a:rPr>
              <a:t> </a:t>
            </a:r>
            <a:endParaRPr lang="en-GB" dirty="0" smtClean="0">
              <a:solidFill>
                <a:srgbClr val="008000"/>
              </a:solidFill>
              <a:latin typeface="Comic Sans MS" charset="0"/>
            </a:endParaRPr>
          </a:p>
          <a:p>
            <a:pPr algn="l">
              <a:lnSpc>
                <a:spcPct val="79000"/>
              </a:lnSpc>
              <a:spcAft>
                <a:spcPts val="2038"/>
              </a:spcAft>
              <a:buSzPct val="45000"/>
              <a:buFont typeface="Wingdings" charset="0"/>
              <a:buChar char=""/>
            </a:pPr>
            <a:r>
              <a:rPr lang="en-GB" dirty="0" smtClean="0">
                <a:solidFill>
                  <a:srgbClr val="008000"/>
                </a:solidFill>
                <a:latin typeface="Comic Sans MS" charset="0"/>
              </a:rPr>
              <a:t>Perform beam tests with diamond strip and pixel detectors.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Continue to develop pCVD (poly-crystalline Chemical Vapor Deposition diamond)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scCVD (single crystal) material.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Expand sensor grade manufacturing capability for use at LHC.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Test radiation hardness of highest quality pCVD and scCVD material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04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Besprechungsnotizen (19.06.13 15:15) -----</a:t>
            </a:r>
          </a:p>
          <a:p>
            <a:r>
              <a:rPr lang="en-US"/>
              <a:t>Ohio: Titanumium, platium, gold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7879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Besprechungsnotizen (19.06.13 15:15) -----</a:t>
            </a:r>
          </a:p>
          <a:p>
            <a:r>
              <a:rPr lang="en-US"/>
              <a:t>Ohio: Titanumium, platium, gold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7879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 </a:t>
            </a:r>
            <a:r>
              <a:rPr lang="en-US" dirty="0"/>
              <a:t>the plot in more detail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7879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265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265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26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265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265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(16/02/16 14:40) -----</a:t>
            </a:r>
          </a:p>
          <a:p>
            <a:r>
              <a:rPr lang="en-US"/>
              <a:t>AddCollect Full Charge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1714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(16/02/16 14:40) -----</a:t>
            </a:r>
          </a:p>
          <a:p>
            <a:r>
              <a:rPr lang="en-US"/>
              <a:t>move up plot - too see slide number</a:t>
            </a:r>
          </a:p>
          <a:p>
            <a:r>
              <a:rPr lang="en-US"/>
              <a:t>Uniformity: Zero surpressed plot</a:t>
            </a:r>
          </a:p>
          <a:p>
            <a:r>
              <a:rPr lang="en-US"/>
              <a:t>Put the other plot in the backup</a:t>
            </a:r>
          </a:p>
          <a:p>
            <a:endParaRPr lang="en-US"/>
          </a:p>
          <a:p>
            <a:r>
              <a:rPr lang="en-US"/>
              <a:t>Resolution: Charge Weighted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44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396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(16/02/16 14:40) -----</a:t>
            </a:r>
          </a:p>
          <a:p>
            <a:r>
              <a:rPr lang="en-US"/>
              <a:t>move up plot - too see slide number</a:t>
            </a:r>
          </a:p>
          <a:p>
            <a:r>
              <a:rPr lang="en-US"/>
              <a:t>Uniformity: Zero surpressed plot</a:t>
            </a:r>
          </a:p>
          <a:p>
            <a:r>
              <a:rPr lang="en-US"/>
              <a:t>Put the other plot in the backup</a:t>
            </a:r>
          </a:p>
          <a:p>
            <a:endParaRPr lang="en-US"/>
          </a:p>
          <a:p>
            <a:r>
              <a:rPr lang="en-US"/>
              <a:t>Resolution: Charge Weighted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445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(16/02/16 14:40) -----</a:t>
            </a:r>
          </a:p>
          <a:p>
            <a:r>
              <a:rPr lang="en-US"/>
              <a:t>move up plot - too see slide number</a:t>
            </a:r>
          </a:p>
          <a:p>
            <a:r>
              <a:rPr lang="en-US"/>
              <a:t>Uniformity: Zero surpressed plot</a:t>
            </a:r>
          </a:p>
          <a:p>
            <a:r>
              <a:rPr lang="en-US"/>
              <a:t>Put the other plot in the backup</a:t>
            </a:r>
          </a:p>
          <a:p>
            <a:endParaRPr lang="en-US"/>
          </a:p>
          <a:p>
            <a:r>
              <a:rPr lang="en-US"/>
              <a:t>Resolution: Charge Weighted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445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pCVD</a:t>
            </a:r>
            <a:r>
              <a:rPr lang="en-US" baseline="0" dirty="0" smtClean="0"/>
              <a:t> diamond around 220 mum </a:t>
            </a:r>
            <a:r>
              <a:rPr lang="en-US" baseline="0" dirty="0" err="1" smtClean="0"/>
              <a:t>ccd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dirty="0" smtClean="0"/>
              <a:t>Used similar masks</a:t>
            </a:r>
            <a:r>
              <a:rPr lang="en-US" baseline="0" dirty="0" smtClean="0"/>
              <a:t>, strip </a:t>
            </a:r>
            <a:r>
              <a:rPr lang="en-US" baseline="0" dirty="0" err="1" smtClean="0"/>
              <a:t>phanom</a:t>
            </a:r>
            <a:r>
              <a:rPr lang="en-US" baseline="0" dirty="0" smtClean="0"/>
              <a:t>, 3d</a:t>
            </a:r>
            <a:endParaRPr lang="en-US" dirty="0"/>
          </a:p>
          <a:p>
            <a:r>
              <a:rPr lang="en-US" dirty="0"/>
              <a:t>----- Meeting Notes (22/09/15 16:20) -----</a:t>
            </a:r>
          </a:p>
          <a:p>
            <a:r>
              <a:rPr lang="en-US" dirty="0"/>
              <a:t>smaller yield than scCVD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113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 red/Blue</a:t>
            </a:r>
          </a:p>
          <a:p>
            <a:endParaRPr lang="en-US" dirty="0"/>
          </a:p>
          <a:p>
            <a:r>
              <a:rPr lang="en-US" dirty="0"/>
              <a:t>----- Meeting Notes (16/02/16 14:40) -----</a:t>
            </a:r>
          </a:p>
          <a:p>
            <a:r>
              <a:rPr lang="en-US" dirty="0"/>
              <a:t>change range of plot such that nothing is </a:t>
            </a:r>
            <a:r>
              <a:rPr lang="en-US" dirty="0" smtClean="0"/>
              <a:t>white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202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 red/Blue</a:t>
            </a:r>
          </a:p>
          <a:p>
            <a:endParaRPr lang="en-US" dirty="0"/>
          </a:p>
          <a:p>
            <a:r>
              <a:rPr lang="en-US" dirty="0"/>
              <a:t>----- Meeting Notes (16/02/16 14:40) -----</a:t>
            </a:r>
          </a:p>
          <a:p>
            <a:r>
              <a:rPr lang="en-US" dirty="0"/>
              <a:t>change range of plot such that nothing is </a:t>
            </a:r>
            <a:r>
              <a:rPr lang="en-US" dirty="0" smtClean="0"/>
              <a:t>white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202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scCVD 1117</a:t>
            </a:r>
            <a:r>
              <a:rPr lang="en-US" baseline="0" dirty="0" smtClean="0"/>
              <a:t> @ 440 um</a:t>
            </a:r>
          </a:p>
          <a:p>
            <a:r>
              <a:rPr lang="en-US" baseline="0" dirty="0" smtClean="0"/>
              <a:t>1117/440*500 =  1269 ADC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9155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Track </a:t>
            </a:r>
            <a:r>
              <a:rPr lang="en-US" dirty="0"/>
              <a:t>goes perpendicular no tilting/no magnetic field,.... no charge sharing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9000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/>
              <a:t>material, more competition (less price), better quality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8854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Mention Iia II-VI First</a:t>
            </a:r>
            <a:r>
              <a:rPr lang="en-US" sz="1600" dirty="0" smtClean="0"/>
              <a:t> results of 3D pCVD diamonds show more collection than the strip detector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8854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Mention Iia II-VI First</a:t>
            </a:r>
            <a:r>
              <a:rPr lang="en-US" sz="1600" dirty="0" smtClean="0"/>
              <a:t> results of 3D pCVD diamonds show more collection than the strip detector</a:t>
            </a:r>
          </a:p>
          <a:p>
            <a:endParaRPr lang="en-US" dirty="0"/>
          </a:p>
          <a:p>
            <a:r>
              <a:rPr lang="en-US" dirty="0"/>
              <a:t>----- Meeting Notes (16/02/16 14:40) -----</a:t>
            </a:r>
          </a:p>
          <a:p>
            <a:r>
              <a:rPr lang="en-US" dirty="0"/>
              <a:t>more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885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dirty="0" err="1" smtClean="0"/>
              <a:t>d’Bears</a:t>
            </a:r>
            <a:r>
              <a:rPr lang="en-US" dirty="0" smtClean="0"/>
              <a:t>/E6/DDL</a:t>
            </a:r>
          </a:p>
          <a:p>
            <a:r>
              <a:rPr lang="en-US" dirty="0" smtClean="0"/>
              <a:t>II-VI Cooperation</a:t>
            </a:r>
          </a:p>
          <a:p>
            <a:endParaRPr lang="en-US" dirty="0"/>
          </a:p>
          <a:p>
            <a:r>
              <a:rPr lang="en-US" dirty="0"/>
              <a:t>----- Meeting Notes (22/09/15 16:20) -----</a:t>
            </a:r>
          </a:p>
          <a:p>
            <a:r>
              <a:rPr lang="en-US" dirty="0"/>
              <a:t>why is </a:t>
            </a:r>
            <a:r>
              <a:rPr lang="en-US" dirty="0" err="1"/>
              <a:t>ccd</a:t>
            </a:r>
            <a:r>
              <a:rPr lang="en-US" dirty="0"/>
              <a:t> figure of </a:t>
            </a:r>
            <a:r>
              <a:rPr lang="en-US" dirty="0" err="1" smtClean="0"/>
              <a:t>merrit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  <a:p>
            <a:r>
              <a:rPr lang="en-US" dirty="0"/>
              <a:t>title 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453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Papyrus?</a:t>
            </a:r>
          </a:p>
          <a:p>
            <a:r>
              <a:rPr lang="en-US" dirty="0" smtClean="0"/>
              <a:t>Giulio  </a:t>
            </a:r>
            <a:r>
              <a:rPr lang="en-US" dirty="0" smtClean="0">
                <a:sym typeface="Wingdings"/>
              </a:rPr>
              <a:t> TCAD Simulation  Manchester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8950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Pictures?</a:t>
            </a:r>
          </a:p>
          <a:p>
            <a:r>
              <a:rPr lang="en-US" dirty="0" smtClean="0"/>
              <a:t>Giulio  </a:t>
            </a:r>
            <a:r>
              <a:rPr lang="en-US" dirty="0" smtClean="0">
                <a:sym typeface="Wingdings"/>
              </a:rPr>
              <a:t> TCAD Simulation  Manchester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8950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Pictures?</a:t>
            </a:r>
          </a:p>
          <a:p>
            <a:r>
              <a:rPr lang="en-US" dirty="0" smtClean="0"/>
              <a:t>Giulio  </a:t>
            </a:r>
            <a:r>
              <a:rPr lang="en-US" dirty="0" smtClean="0">
                <a:sym typeface="Wingdings"/>
              </a:rPr>
              <a:t> TCAD Simulation  Manchester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8950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s=not similar properties</a:t>
            </a:r>
          </a:p>
          <a:p>
            <a:r>
              <a:rPr lang="en-US" dirty="0" smtClean="0"/>
              <a:t>Once if it is irradiated: Mean free path is longer than the</a:t>
            </a:r>
            <a:r>
              <a:rPr lang="en-US" baseline="0" dirty="0" smtClean="0"/>
              <a:t> drift distance</a:t>
            </a:r>
          </a:p>
          <a:p>
            <a:endParaRPr lang="en-US" dirty="0"/>
          </a:p>
          <a:p>
            <a:r>
              <a:rPr lang="en-US" dirty="0"/>
              <a:t>----- Meeting Notes (22/09/15 16:20) -----</a:t>
            </a:r>
          </a:p>
          <a:p>
            <a:r>
              <a:rPr lang="en-US" dirty="0"/>
              <a:t>Highlights markieren</a:t>
            </a:r>
          </a:p>
          <a:p>
            <a:endParaRPr lang="en-US" dirty="0"/>
          </a:p>
          <a:p>
            <a:r>
              <a:rPr lang="en-US" dirty="0"/>
              <a:t>reihenfolge anschauen</a:t>
            </a:r>
          </a:p>
          <a:p>
            <a:endParaRPr lang="en-US" dirty="0"/>
          </a:p>
          <a:p>
            <a:r>
              <a:rPr lang="en-US" dirty="0"/>
              <a:t>smaller signal/lower signal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41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457871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Noise: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best method (transient noise simulation)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shown for diamond (CD  = 35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dashed) and for silicon (CD  = 120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solid) as a function of the radiation</a:t>
            </a: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fluence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25 MeV and 24 GeV protons, respectively. The measurements are obtained from diamond (open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circles) and silicon (full circles) devices irradiated by 25 MeV protons.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6739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(16/02/16 14:40) -----</a:t>
            </a:r>
          </a:p>
          <a:p>
            <a:r>
              <a:rPr lang="en-US"/>
              <a:t>move up plot - too see slide number</a:t>
            </a:r>
          </a:p>
          <a:p>
            <a:r>
              <a:rPr lang="en-US"/>
              <a:t>Uniformity: Zero surpressed plot</a:t>
            </a:r>
          </a:p>
          <a:p>
            <a:r>
              <a:rPr lang="en-US"/>
              <a:t>Put the other plot in the backup</a:t>
            </a:r>
          </a:p>
          <a:p>
            <a:endParaRPr lang="en-US"/>
          </a:p>
          <a:p>
            <a:r>
              <a:rPr lang="en-US"/>
              <a:t>Resolution: Charge Weighted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445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(16/02/16 14:40) -----</a:t>
            </a:r>
          </a:p>
          <a:p>
            <a:r>
              <a:rPr lang="en-US"/>
              <a:t>Put into backup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03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Production by University of Manchester</a:t>
            </a:r>
          </a:p>
          <a:p>
            <a:r>
              <a:rPr lang="en-US" dirty="0" smtClean="0"/>
              <a:t>----- Meeting Notes (22/09/15 16:20) -----</a:t>
            </a:r>
          </a:p>
          <a:p>
            <a:r>
              <a:rPr lang="en-US" dirty="0" smtClean="0"/>
              <a:t>laser phase </a:t>
            </a:r>
            <a:r>
              <a:rPr lang="en-US" dirty="0" err="1" smtClean="0"/>
              <a:t>transission</a:t>
            </a:r>
            <a:r>
              <a:rPr lang="en-US" dirty="0" smtClean="0"/>
              <a:t> diamond -&gt; conductive diamond like carbon</a:t>
            </a:r>
          </a:p>
          <a:p>
            <a:endParaRPr lang="en-US" dirty="0" smtClean="0"/>
          </a:p>
          <a:p>
            <a:r>
              <a:rPr lang="en-US" dirty="0" smtClean="0"/>
              <a:t>supported by top right corner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048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Manchester University</a:t>
            </a:r>
          </a:p>
          <a:p>
            <a:endParaRPr lang="en-US" baseline="0" dirty="0" smtClean="0"/>
          </a:p>
          <a:p>
            <a:r>
              <a:rPr lang="en-US" baseline="0" dirty="0" smtClean="0"/>
              <a:t>PICTURE LASER Beam goes through the diamond moves </a:t>
            </a:r>
            <a:r>
              <a:rPr lang="en-US" baseline="0" dirty="0" err="1" smtClean="0"/>
              <a:t>upwords</a:t>
            </a:r>
            <a:endParaRPr lang="en-US" baseline="0" dirty="0" smtClean="0"/>
          </a:p>
          <a:p>
            <a:r>
              <a:rPr lang="en-US" baseline="0" dirty="0" smtClean="0"/>
              <a:t>Describe the Process</a:t>
            </a:r>
          </a:p>
          <a:p>
            <a:endParaRPr lang="en-US" dirty="0"/>
          </a:p>
          <a:p>
            <a:r>
              <a:rPr lang="en-US" dirty="0" smtClean="0"/>
              <a:t>run </a:t>
            </a:r>
            <a:r>
              <a:rPr lang="en-US" dirty="0"/>
              <a:t>with </a:t>
            </a:r>
            <a:r>
              <a:rPr lang="en-US" dirty="0" err="1"/>
              <a:t>plexi</a:t>
            </a:r>
            <a:r>
              <a:rPr lang="en-US" dirty="0"/>
              <a:t> </a:t>
            </a:r>
            <a:r>
              <a:rPr lang="en-US" dirty="0" err="1"/>
              <a:t>glas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Wavelength = 800 nm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Repetition rate = 1kHz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Pulse duration = 100 </a:t>
            </a:r>
            <a:r>
              <a:rPr lang="en-US" sz="1600" dirty="0" err="1" smtClean="0"/>
              <a:t>fs</a:t>
            </a:r>
            <a:endParaRPr lang="en-US" sz="1600" dirty="0" smtClean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Spot size = 6 μm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Pulse Energy: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 smtClean="0"/>
              <a:t>E = 1 – 23 </a:t>
            </a:r>
            <a:r>
              <a:rPr lang="en-US" sz="1600" dirty="0" err="1" smtClean="0"/>
              <a:t>μJ</a:t>
            </a:r>
            <a:r>
              <a:rPr lang="en-US" sz="1600" dirty="0" smtClean="0"/>
              <a:t>/pulse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 err="1" smtClean="0"/>
              <a:t>Φ</a:t>
            </a:r>
            <a:r>
              <a:rPr lang="en-US" sz="1600" dirty="0" smtClean="0"/>
              <a:t> = 1 – 30 J/cm</a:t>
            </a:r>
            <a:r>
              <a:rPr lang="en-US" sz="1600" baseline="30000" dirty="0" smtClean="0"/>
              <a:t>2</a:t>
            </a:r>
          </a:p>
          <a:p>
            <a:endParaRPr lang="en-US" dirty="0"/>
          </a:p>
          <a:p>
            <a:r>
              <a:rPr lang="en-US" dirty="0"/>
              <a:t>20 mum per second --&gt; 30 sec/ </a:t>
            </a:r>
            <a:r>
              <a:rPr lang="en-US" dirty="0" smtClean="0"/>
              <a:t>column</a:t>
            </a:r>
          </a:p>
          <a:p>
            <a:endParaRPr lang="en-US" dirty="0" smtClean="0"/>
          </a:p>
          <a:p>
            <a:r>
              <a:rPr lang="en-US" dirty="0" smtClean="0"/>
              <a:t>TODO: SPOT</a:t>
            </a:r>
            <a:r>
              <a:rPr lang="en-US" baseline="0" dirty="0" smtClean="0"/>
              <a:t> S</a:t>
            </a:r>
            <a:r>
              <a:rPr lang="en-US" dirty="0" smtClean="0"/>
              <a:t>IZE, CHECK</a:t>
            </a:r>
            <a:r>
              <a:rPr lang="en-US" baseline="0" dirty="0" smtClean="0"/>
              <a:t> PARAMETERS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5092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/>
              <a:t>Manchester</a:t>
            </a:r>
          </a:p>
          <a:p>
            <a:r>
              <a:rPr lang="en-US" dirty="0" smtClean="0"/>
              <a:t>run </a:t>
            </a:r>
            <a:r>
              <a:rPr lang="en-US" dirty="0"/>
              <a:t>with </a:t>
            </a:r>
            <a:r>
              <a:rPr lang="en-US" dirty="0" err="1"/>
              <a:t>plexi</a:t>
            </a:r>
            <a:r>
              <a:rPr lang="en-US" dirty="0"/>
              <a:t> </a:t>
            </a:r>
            <a:r>
              <a:rPr lang="en-US" dirty="0" err="1"/>
              <a:t>glas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Wavelength = 800 nm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Repetition rate = 1kHz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Pulse duration = 100 </a:t>
            </a:r>
            <a:r>
              <a:rPr lang="en-US" sz="1600" dirty="0" err="1" smtClean="0"/>
              <a:t>fs</a:t>
            </a:r>
            <a:endParaRPr lang="en-US" sz="1600" dirty="0" smtClean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Spot size = 6 μm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Pulse Energy: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 smtClean="0"/>
              <a:t>E = 1 – 23 </a:t>
            </a:r>
            <a:r>
              <a:rPr lang="en-US" sz="1600" dirty="0" err="1" smtClean="0"/>
              <a:t>μJ</a:t>
            </a:r>
            <a:r>
              <a:rPr lang="en-US" sz="1600" dirty="0" smtClean="0"/>
              <a:t>/pulse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 err="1" smtClean="0"/>
              <a:t>Φ</a:t>
            </a:r>
            <a:r>
              <a:rPr lang="en-US" sz="1600" dirty="0" smtClean="0"/>
              <a:t> = 1 – 30 J/cm</a:t>
            </a:r>
            <a:r>
              <a:rPr lang="en-US" sz="1600" baseline="30000" dirty="0" smtClean="0"/>
              <a:t>2</a:t>
            </a:r>
          </a:p>
          <a:p>
            <a:endParaRPr lang="en-US" dirty="0"/>
          </a:p>
          <a:p>
            <a:r>
              <a:rPr lang="en-US" dirty="0"/>
              <a:t>20 mum per second --&gt; 30 sec/ </a:t>
            </a:r>
            <a:r>
              <a:rPr lang="en-US" dirty="0" smtClean="0"/>
              <a:t>column</a:t>
            </a:r>
          </a:p>
          <a:p>
            <a:endParaRPr lang="en-US" dirty="0" smtClean="0"/>
          </a:p>
          <a:p>
            <a:r>
              <a:rPr lang="en-US" dirty="0" smtClean="0"/>
              <a:t>TODO: SPOT</a:t>
            </a:r>
            <a:r>
              <a:rPr lang="en-US" baseline="0" dirty="0" smtClean="0"/>
              <a:t> S</a:t>
            </a:r>
            <a:r>
              <a:rPr lang="en-US" dirty="0" smtClean="0"/>
              <a:t>IZE, CHECK</a:t>
            </a:r>
            <a:r>
              <a:rPr lang="en-US" baseline="0" dirty="0" smtClean="0"/>
              <a:t> PARAMETERS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PICTURE LASER Beam goes through the diamond moves </a:t>
            </a:r>
            <a:r>
              <a:rPr lang="en-US" baseline="0" dirty="0" err="1" smtClean="0"/>
              <a:t>upwords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5092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Measurment</a:t>
            </a:r>
            <a:r>
              <a:rPr lang="en-US" dirty="0" smtClean="0"/>
              <a:t> with</a:t>
            </a:r>
            <a:r>
              <a:rPr lang="en-US" baseline="0" dirty="0" smtClean="0"/>
              <a:t> probe needles</a:t>
            </a:r>
          </a:p>
          <a:p>
            <a:r>
              <a:rPr lang="en-US" baseline="0" dirty="0" smtClean="0"/>
              <a:t>----- Meeting Notes (16/02/16 14:30) -----</a:t>
            </a:r>
          </a:p>
          <a:p>
            <a:r>
              <a:rPr lang="en-US" baseline="0" dirty="0" smtClean="0"/>
              <a:t>Resistivity Graphite: </a:t>
            </a:r>
            <a:r>
              <a:rPr lang="el-GR" baseline="0" dirty="0" smtClean="0"/>
              <a:t>9.8–41 µΩm</a:t>
            </a:r>
            <a:r>
              <a:rPr lang="en-US" baseline="0" dirty="0" smtClean="0"/>
              <a:t>  = 9.8 *100 mu Ohm cm =  0.98 </a:t>
            </a:r>
            <a:r>
              <a:rPr lang="en-US" baseline="0" dirty="0" err="1" smtClean="0"/>
              <a:t>mOhm</a:t>
            </a:r>
            <a:r>
              <a:rPr lang="en-US" baseline="0" dirty="0" smtClean="0"/>
              <a:t> cm</a:t>
            </a:r>
          </a:p>
          <a:p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Graphite: 3 - 60 x 10-5 ohm m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r>
              <a:rPr lang="en-US" baseline="0" dirty="0" smtClean="0"/>
              <a:t>0.29 1e-2 ohm m  = 2.9e-3 ohm 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9337D-FAA6-5640-B3A6-6F9BAEA6E9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75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differentiate planar</a:t>
            </a:r>
          </a:p>
          <a:p>
            <a:r>
              <a:rPr lang="en-US" dirty="0" smtClean="0"/>
              <a:t>Planar Top &amp; Bottom Electrode</a:t>
            </a:r>
          </a:p>
          <a:p>
            <a:r>
              <a:rPr lang="en-US" dirty="0" smtClean="0"/>
              <a:t>3D only TOP Electrode</a:t>
            </a:r>
          </a:p>
          <a:p>
            <a:endParaRPr lang="en-US" dirty="0" smtClean="0"/>
          </a:p>
          <a:p>
            <a:r>
              <a:rPr lang="en-US" dirty="0" smtClean="0"/>
              <a:t>1. 2D/Planar with a Backplane</a:t>
            </a:r>
          </a:p>
          <a:p>
            <a:r>
              <a:rPr lang="en-US" dirty="0" smtClean="0"/>
              <a:t>2.  Pure Surface Device</a:t>
            </a:r>
          </a:p>
          <a:p>
            <a:r>
              <a:rPr lang="en-US" dirty="0" smtClean="0"/>
              <a:t>3. Surface + 3D Electrodes</a:t>
            </a:r>
          </a:p>
          <a:p>
            <a:endParaRPr lang="en-US" dirty="0"/>
          </a:p>
          <a:p>
            <a:r>
              <a:rPr lang="en-US" dirty="0"/>
              <a:t>----- </a:t>
            </a:r>
            <a:r>
              <a:rPr lang="en-US" dirty="0" err="1"/>
              <a:t>Besprechungsnotizen</a:t>
            </a:r>
            <a:r>
              <a:rPr lang="en-US" dirty="0"/>
              <a:t> (19.06.13 15:15) -----</a:t>
            </a:r>
          </a:p>
          <a:p>
            <a:r>
              <a:rPr lang="en-US" dirty="0"/>
              <a:t>Ohio: </a:t>
            </a:r>
            <a:r>
              <a:rPr lang="en-US" dirty="0" err="1"/>
              <a:t>Titanumium</a:t>
            </a:r>
            <a:r>
              <a:rPr lang="en-US" dirty="0"/>
              <a:t>, </a:t>
            </a:r>
            <a:r>
              <a:rPr lang="en-US" dirty="0" err="1"/>
              <a:t>platium</a:t>
            </a:r>
            <a:r>
              <a:rPr lang="en-US" dirty="0"/>
              <a:t>, gold</a:t>
            </a:r>
          </a:p>
          <a:p>
            <a:r>
              <a:rPr lang="en-US" dirty="0"/>
              <a:t>----- Meeting Notes (16/02/16 14:30) ----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78794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Besprechungsnotizen (19.06.13 15:15) -----</a:t>
            </a:r>
          </a:p>
          <a:p>
            <a:r>
              <a:rPr lang="en-US"/>
              <a:t>Ohio: Titanumium, platium, gold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7879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" t="19025" r="111" b="21320"/>
          <a:stretch>
            <a:fillRect/>
          </a:stretch>
        </p:blipFill>
        <p:spPr bwMode="auto">
          <a:xfrm>
            <a:off x="323850" y="620713"/>
            <a:ext cx="849630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4563876"/>
            <a:ext cx="8496300" cy="1673412"/>
          </a:xfrm>
          <a:solidFill>
            <a:schemeClr val="bg2"/>
          </a:solidFill>
        </p:spPr>
        <p:txBody>
          <a:bodyPr lIns="144000" tIns="10800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3429000"/>
            <a:ext cx="8496300" cy="1152128"/>
          </a:xfrm>
          <a:solidFill>
            <a:schemeClr val="bg2"/>
          </a:solidFill>
        </p:spPr>
        <p:txBody>
          <a:bodyPr lIns="144000" tIns="72000" anchor="t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4F0F4-5B82-3141-899C-460700646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8774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apitelauftak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612000"/>
            <a:ext cx="8496300" cy="5616575"/>
          </a:xfrm>
          <a:solidFill>
            <a:schemeClr val="tx1"/>
          </a:solidFill>
        </p:spPr>
        <p:txBody>
          <a:bodyPr lIns="144000" tIns="450000" anchor="t"/>
          <a:lstStyle>
            <a:lvl1pPr>
              <a:lnSpc>
                <a:spcPct val="113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4F0F4-5B82-3141-899C-460700646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635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619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  <a:noFill/>
        </p:spPr>
        <p:txBody>
          <a:bodyPr/>
          <a:lstStyle/>
          <a:p>
            <a:pPr lvl="0">
              <a:defRPr sz="1800"/>
            </a:pPr>
            <a:r>
              <a:rPr sz="5900"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 wrap="none"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5986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Test beam results </a:t>
            </a:r>
            <a:r>
              <a:rPr lang="de-DE" dirty="0" err="1" smtClean="0"/>
              <a:t>of</a:t>
            </a:r>
            <a:r>
              <a:rPr lang="de-DE" dirty="0" smtClean="0"/>
              <a:t> 3D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scCVD </a:t>
            </a:r>
            <a:r>
              <a:rPr lang="de-DE" dirty="0" err="1" smtClean="0"/>
              <a:t>and</a:t>
            </a:r>
            <a:r>
              <a:rPr lang="de-DE" dirty="0" smtClean="0"/>
              <a:t> pCVD </a:t>
            </a:r>
            <a:r>
              <a:rPr lang="de-DE" dirty="0" err="1" smtClean="0"/>
              <a:t>diamonds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66106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solidFill>
            <a:schemeClr val="bg2"/>
          </a:solidFill>
        </p:spPr>
        <p:txBody>
          <a:bodyPr lIns="144000" tIns="108000" anchor="t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solidFill>
            <a:schemeClr val="bg2"/>
          </a:solidFill>
        </p:spPr>
        <p:txBody>
          <a:bodyPr lIns="144000" bIns="10800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2"/>
          </a:xfrm>
          <a:noFill/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de-CH" noProof="0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044F0F4-5B82-3141-899C-460700646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689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4823305"/>
            <a:ext cx="8496300" cy="1013969"/>
          </a:xfrm>
          <a:noFill/>
        </p:spPr>
        <p:txBody>
          <a:bodyPr lIns="144000" tIns="108000" anchor="t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4204513"/>
          </a:xfrm>
          <a:noFill/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de-CH" noProof="0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044F0F4-5B82-3141-899C-460700646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8328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D (Hintergrundbild)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5"/>
          <p:cNvGrpSpPr/>
          <p:nvPr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bg2"/>
          </a:solidFill>
        </p:grpSpPr>
        <p:sp>
          <p:nvSpPr>
            <p:cNvPr id="5" name="Rechteck 4"/>
            <p:cNvSpPr/>
            <p:nvPr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CH"/>
            </a:p>
          </p:txBody>
        </p:sp>
        <p:sp>
          <p:nvSpPr>
            <p:cNvPr id="6" name="Rechteck 5"/>
            <p:cNvSpPr/>
            <p:nvPr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CH"/>
            </a:p>
          </p:txBody>
        </p:sp>
        <p:sp>
          <p:nvSpPr>
            <p:cNvPr id="7" name="Rechteck 6"/>
            <p:cNvSpPr/>
            <p:nvPr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CH"/>
            </a:p>
          </p:txBody>
        </p:sp>
        <p:pic>
          <p:nvPicPr>
            <p:cNvPr id="8" name="Bild 18" descr="g_eth_logo_kurz_neg_Schutzraum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44000" tIns="10800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850" y="1063254"/>
            <a:ext cx="8496299" cy="960809"/>
          </a:xfrm>
          <a:solidFill>
            <a:schemeClr val="bg1"/>
          </a:solidFill>
        </p:spPr>
        <p:txBody>
          <a:bodyPr lIns="144000" anchor="t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109283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2024064"/>
            <a:ext cx="8496300" cy="42100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4F0F4-5B82-3141-899C-460700646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0959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3850" y="2024063"/>
            <a:ext cx="4104000" cy="4213225"/>
          </a:xfrm>
        </p:spPr>
        <p:txBody>
          <a:bodyPr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016" y="2024063"/>
            <a:ext cx="4104134" cy="4213225"/>
          </a:xfrm>
        </p:spPr>
        <p:txBody>
          <a:bodyPr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4F0F4-5B82-3141-899C-460700646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7287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4F0F4-5B82-3141-899C-460700646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46107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23850" y="620713"/>
            <a:ext cx="8496300" cy="5607860"/>
          </a:xfrm>
          <a:noFill/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de-CH" noProof="0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044F0F4-5B82-3141-899C-460700646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608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auftak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323850" y="1565138"/>
            <a:ext cx="8496300" cy="4672150"/>
          </a:xfrm>
          <a:solidFill>
            <a:schemeClr val="tx1"/>
          </a:solidFill>
        </p:spPr>
        <p:txBody>
          <a:bodyPr lIns="144000" tIns="450000"/>
          <a:lstStyle>
            <a:lvl1pPr marL="0" indent="0">
              <a:lnSpc>
                <a:spcPct val="114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612000"/>
            <a:ext cx="8496300" cy="972000"/>
          </a:xfrm>
          <a:solidFill>
            <a:schemeClr val="tx1"/>
          </a:solidFill>
        </p:spPr>
        <p:txBody>
          <a:bodyPr/>
          <a:lstStyle>
            <a:lvl1pPr>
              <a:lnSpc>
                <a:spcPct val="100000"/>
              </a:lnSpc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044F0F4-5B82-3141-899C-460700646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82156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bg2"/>
          </a:solidFill>
        </p:grpSpPr>
        <p:sp>
          <p:nvSpPr>
            <p:cNvPr id="24" name="Rechteck 23"/>
            <p:cNvSpPr/>
            <p:nvPr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CH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CH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CH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937500" y="6308725"/>
            <a:ext cx="612775" cy="4683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0" y="6308725"/>
            <a:ext cx="3208338" cy="4683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6475" y="6308725"/>
            <a:ext cx="266700" cy="4683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044F0F4-5B82-3141-899C-4607006460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3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23850" y="2024063"/>
            <a:ext cx="8483600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40400" tIns="0" rIns="144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31" name="Textfeld 15"/>
          <p:cNvSpPr txBox="1">
            <a:spLocks noChangeArrowheads="1"/>
          </p:cNvSpPr>
          <p:nvPr/>
        </p:nvSpPr>
        <p:spPr bwMode="auto">
          <a:xfrm>
            <a:off x="8559800" y="6300788"/>
            <a:ext cx="106363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rIns="36000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800"/>
              <a:t>|</a:t>
            </a:r>
          </a:p>
        </p:txBody>
      </p:sp>
      <p:sp>
        <p:nvSpPr>
          <p:cNvPr id="1032" name="Textfeld 17"/>
          <p:cNvSpPr txBox="1">
            <a:spLocks noChangeArrowheads="1"/>
          </p:cNvSpPr>
          <p:nvPr/>
        </p:nvSpPr>
        <p:spPr bwMode="auto">
          <a:xfrm>
            <a:off x="7834313" y="6300788"/>
            <a:ext cx="10636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rIns="36000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800"/>
              <a:t>|</a:t>
            </a:r>
          </a:p>
        </p:txBody>
      </p:sp>
      <p:sp>
        <p:nvSpPr>
          <p:cNvPr id="1033" name="Titelplatzhalter 1"/>
          <p:cNvSpPr>
            <a:spLocks noGrp="1"/>
          </p:cNvSpPr>
          <p:nvPr>
            <p:ph type="title"/>
          </p:nvPr>
        </p:nvSpPr>
        <p:spPr bwMode="auto">
          <a:xfrm>
            <a:off x="323849" y="620713"/>
            <a:ext cx="8496623" cy="971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40400" tIns="0" rIns="144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34" name="Textfeld 6"/>
          <p:cNvSpPr txBox="1">
            <a:spLocks noChangeArrowheads="1"/>
          </p:cNvSpPr>
          <p:nvPr/>
        </p:nvSpPr>
        <p:spPr bwMode="auto">
          <a:xfrm>
            <a:off x="323850" y="6308725"/>
            <a:ext cx="42481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800">
                <a:sym typeface="Wingdings" charset="0"/>
              </a:rPr>
              <a:t> </a:t>
            </a:r>
            <a:endParaRPr lang="de-CH" sz="800"/>
          </a:p>
        </p:txBody>
      </p:sp>
      <p:pic>
        <p:nvPicPr>
          <p:cNvPr id="1035" name="Bild 1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326188"/>
            <a:ext cx="146208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56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60224" y="6268009"/>
            <a:ext cx="448448" cy="59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61950" indent="-361950" algn="l" rtl="0" eaLnBrk="1" fontAlgn="base" hangingPunct="1">
        <a:spcBef>
          <a:spcPts val="500"/>
        </a:spcBef>
        <a:spcAft>
          <a:spcPct val="0"/>
        </a:spcAft>
        <a:buClr>
          <a:schemeClr val="tx2"/>
        </a:buClr>
        <a:buFont typeface="Wingdings" charset="0"/>
        <a:buChar char="§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27063" indent="-265113" algn="l" rtl="0" eaLnBrk="1" fontAlgn="base" hangingPunct="1">
        <a:spcBef>
          <a:spcPts val="400"/>
        </a:spcBef>
        <a:spcAft>
          <a:spcPct val="0"/>
        </a:spcAft>
        <a:buClr>
          <a:schemeClr val="tx2"/>
        </a:buClr>
        <a:buFont typeface="Wingdings" charset="0"/>
        <a:buChar char="§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93763" indent="-266700" algn="l" rtl="0" eaLnBrk="1" fontAlgn="base" hangingPunct="1">
        <a:spcBef>
          <a:spcPts val="400"/>
        </a:spcBef>
        <a:spcAft>
          <a:spcPct val="0"/>
        </a:spcAft>
        <a:buClr>
          <a:schemeClr val="tx2"/>
        </a:buClr>
        <a:buFont typeface="Wingdings" charset="0"/>
        <a:buChar char="§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77913" indent="-177800" algn="l" rtl="0" eaLnBrk="1" fontAlgn="base" hangingPunct="1">
        <a:spcBef>
          <a:spcPts val="400"/>
        </a:spcBef>
        <a:spcAft>
          <a:spcPct val="0"/>
        </a:spcAft>
        <a:buClr>
          <a:schemeClr val="tx2"/>
        </a:buClr>
        <a:buFont typeface="Wingdings" charset="0"/>
        <a:buChar char="§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262063" indent="-184150" algn="l" rtl="0" eaLnBrk="1" fontAlgn="base" hangingPunct="1">
        <a:spcBef>
          <a:spcPts val="400"/>
        </a:spcBef>
        <a:spcAft>
          <a:spcPct val="0"/>
        </a:spcAft>
        <a:buClr>
          <a:schemeClr val="tx2"/>
        </a:buClr>
        <a:buFont typeface="Wingdings" charset="0"/>
        <a:buChar char="§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Felix Bachmair on behalf of the RD42 collaboration </a:t>
            </a:r>
          </a:p>
          <a:p>
            <a:r>
              <a:rPr lang="en-US" dirty="0" smtClean="0"/>
              <a:t>VCI 2016, 18</a:t>
            </a:r>
            <a:r>
              <a:rPr lang="en-US" baseline="30000" dirty="0" smtClean="0"/>
              <a:t>th</a:t>
            </a:r>
            <a:r>
              <a:rPr lang="en-US" dirty="0" smtClean="0"/>
              <a:t> February 2016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Test beam results of 3D </a:t>
            </a:r>
            <a:r>
              <a:rPr lang="en-US" dirty="0" smtClean="0"/>
              <a:t>detectors based on scCVD and pCVD diamonds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9237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Resistance: 45 </a:t>
            </a:r>
            <a:r>
              <a:rPr lang="en-US" dirty="0" err="1" smtClean="0"/>
              <a:t>kΩ</a:t>
            </a:r>
            <a:r>
              <a:rPr lang="en-US" dirty="0" smtClean="0"/>
              <a:t> &amp; Electrode Diameter: 6 μm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 Conductivity: 0.29 ± 0.1 </a:t>
            </a:r>
            <a:r>
              <a:rPr lang="en-US" dirty="0" err="1" smtClean="0">
                <a:sym typeface="Wingdings"/>
              </a:rPr>
              <a:t>Ωcm</a:t>
            </a:r>
            <a:r>
              <a:rPr lang="en-US" dirty="0" smtClean="0">
                <a:sym typeface="Wingdings"/>
              </a:rPr>
              <a:t> for a typical electrode</a:t>
            </a:r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Conducting Columns - Resistivity</a:t>
            </a:r>
            <a:endParaRPr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Test beam results </a:t>
            </a:r>
            <a:r>
              <a:rPr lang="de-DE" dirty="0" err="1" smtClean="0"/>
              <a:t>of</a:t>
            </a:r>
            <a:r>
              <a:rPr lang="de-DE" dirty="0" smtClean="0"/>
              <a:t> 3D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scCVD </a:t>
            </a:r>
            <a:r>
              <a:rPr lang="de-DE" dirty="0" err="1" smtClean="0"/>
              <a:t>and</a:t>
            </a:r>
            <a:r>
              <a:rPr lang="de-DE" dirty="0" smtClean="0"/>
              <a:t> pCVD </a:t>
            </a:r>
            <a:r>
              <a:rPr lang="de-DE" dirty="0" err="1" smtClean="0"/>
              <a:t>diamonds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10</a:t>
            </a:fld>
            <a:endParaRPr lang="de-DE"/>
          </a:p>
        </p:txBody>
      </p:sp>
      <p:pic>
        <p:nvPicPr>
          <p:cNvPr id="6" name="Picture 5" descr="cResistance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764" y="1947863"/>
            <a:ext cx="3486472" cy="340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900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Test beam results </a:t>
            </a:r>
            <a:r>
              <a:rPr lang="de-DE" dirty="0" err="1" smtClean="0"/>
              <a:t>of</a:t>
            </a:r>
            <a:r>
              <a:rPr lang="de-DE" dirty="0" smtClean="0"/>
              <a:t> 3D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scCVD </a:t>
            </a:r>
            <a:r>
              <a:rPr lang="de-DE" dirty="0" err="1" smtClean="0"/>
              <a:t>and</a:t>
            </a:r>
            <a:r>
              <a:rPr lang="de-DE" dirty="0" smtClean="0"/>
              <a:t> pCVD </a:t>
            </a:r>
            <a:r>
              <a:rPr lang="de-DE" dirty="0" err="1" smtClean="0"/>
              <a:t>diamonds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3939" y="6313008"/>
            <a:ext cx="266700" cy="468313"/>
          </a:xfrm>
        </p:spPr>
        <p:txBody>
          <a:bodyPr/>
          <a:lstStyle/>
          <a:p>
            <a:fld id="{6C6AE60A-B69C-4790-82F7-3882EDF23186}" type="slidenum">
              <a:rPr lang="de-DE" smtClean="0"/>
              <a:t>11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Fabrication – Mask Layout</a:t>
            </a:r>
            <a:endParaRPr lang="en-US" noProof="0" dirty="0"/>
          </a:p>
        </p:txBody>
      </p:sp>
      <p:sp>
        <p:nvSpPr>
          <p:cNvPr id="11" name="TextBox 10"/>
          <p:cNvSpPr txBox="1"/>
          <p:nvPr/>
        </p:nvSpPr>
        <p:spPr>
          <a:xfrm>
            <a:off x="701562" y="1849841"/>
            <a:ext cx="7404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Three different detector regions on one diamond sensor for comparison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699726" y="2261009"/>
            <a:ext cx="5744549" cy="3967080"/>
            <a:chOff x="1380982" y="2189889"/>
            <a:chExt cx="5744549" cy="396708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7838" t="9213" r="7701"/>
            <a:stretch/>
          </p:blipFill>
          <p:spPr>
            <a:xfrm>
              <a:off x="2137130" y="2189889"/>
              <a:ext cx="4869740" cy="3320749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1380982" y="5510638"/>
              <a:ext cx="188277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dirty="0" smtClean="0"/>
                <a:t>strip </a:t>
              </a:r>
              <a:r>
                <a:rPr lang="en-US" dirty="0"/>
                <a:t>pitch 50 </a:t>
              </a:r>
              <a:r>
                <a:rPr lang="en-US" dirty="0" smtClean="0"/>
                <a:t>μm</a:t>
              </a:r>
            </a:p>
            <a:p>
              <a:pPr lvl="1"/>
              <a:r>
                <a:rPr lang="en-US" dirty="0" smtClean="0"/>
                <a:t>Bias: 500V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092166" y="5510638"/>
              <a:ext cx="303336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dirty="0"/>
                <a:t>3D Cell size: 150 x 150 </a:t>
              </a:r>
              <a:r>
                <a:rPr lang="en-US" dirty="0" smtClean="0"/>
                <a:t>μm</a:t>
              </a:r>
              <a:r>
                <a:rPr lang="en-US" baseline="30000" dirty="0" smtClean="0"/>
                <a:t>2</a:t>
              </a:r>
              <a:endParaRPr lang="en-US" dirty="0"/>
            </a:p>
            <a:p>
              <a:pPr lvl="1"/>
              <a:r>
                <a:rPr lang="en-US" dirty="0" smtClean="0"/>
                <a:t>Bias: 25V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809278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Test beam results </a:t>
            </a:r>
            <a:r>
              <a:rPr lang="de-DE" dirty="0" err="1" smtClean="0"/>
              <a:t>of</a:t>
            </a:r>
            <a:r>
              <a:rPr lang="de-DE" dirty="0" smtClean="0"/>
              <a:t> 3D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scCVD </a:t>
            </a:r>
            <a:r>
              <a:rPr lang="de-DE" dirty="0" err="1" smtClean="0"/>
              <a:t>and</a:t>
            </a:r>
            <a:r>
              <a:rPr lang="de-DE" dirty="0" smtClean="0"/>
              <a:t> pCVD </a:t>
            </a:r>
            <a:r>
              <a:rPr lang="de-DE" dirty="0" err="1" smtClean="0"/>
              <a:t>diamonds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12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Fabrication</a:t>
            </a:r>
            <a:endParaRPr lang="en-US" noProof="0"/>
          </a:p>
        </p:txBody>
      </p:sp>
      <p:sp>
        <p:nvSpPr>
          <p:cNvPr id="11" name="TextBox 10"/>
          <p:cNvSpPr txBox="1"/>
          <p:nvPr/>
        </p:nvSpPr>
        <p:spPr>
          <a:xfrm>
            <a:off x="701562" y="1849841"/>
            <a:ext cx="6381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 – Au Metallization for contacting – Wire bonding of sensor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-625" t="-309" r="-217" b="128"/>
          <a:stretch/>
        </p:blipFill>
        <p:spPr>
          <a:xfrm>
            <a:off x="1898521" y="2219172"/>
            <a:ext cx="4530265" cy="3097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0444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3850" y="2024064"/>
            <a:ext cx="4248150" cy="4210046"/>
          </a:xfrm>
        </p:spPr>
        <p:txBody>
          <a:bodyPr/>
          <a:lstStyle/>
          <a:p>
            <a:r>
              <a:rPr lang="en-US" dirty="0" smtClean="0"/>
              <a:t>H6 Beam Line at CERN</a:t>
            </a:r>
          </a:p>
          <a:p>
            <a:pPr lvl="1"/>
            <a:r>
              <a:rPr lang="en-US" dirty="0" smtClean="0"/>
              <a:t>120 GeV/c protons</a:t>
            </a:r>
            <a:endParaRPr lang="en-US" dirty="0"/>
          </a:p>
          <a:p>
            <a:r>
              <a:rPr lang="en-US" dirty="0" smtClean="0"/>
              <a:t>Strasbourg Telescope for Tracking</a:t>
            </a:r>
          </a:p>
          <a:p>
            <a:pPr lvl="1"/>
            <a:r>
              <a:rPr lang="en-US" dirty="0" smtClean="0"/>
              <a:t>4 X + 4 Y Silicon Reference Strip Detectors</a:t>
            </a:r>
          </a:p>
          <a:p>
            <a:pPr lvl="1"/>
            <a:r>
              <a:rPr lang="en-US" dirty="0" smtClean="0"/>
              <a:t>Resolution: &lt; 5μm at the DUT</a:t>
            </a:r>
          </a:p>
          <a:p>
            <a:r>
              <a:rPr lang="en-US" dirty="0" smtClean="0"/>
              <a:t>Tested</a:t>
            </a:r>
            <a:endParaRPr lang="en-US" dirty="0"/>
          </a:p>
          <a:p>
            <a:pPr lvl="1"/>
            <a:r>
              <a:rPr lang="en-US" dirty="0" smtClean="0"/>
              <a:t>scCVD: Autumn 2012</a:t>
            </a:r>
          </a:p>
          <a:p>
            <a:pPr lvl="1"/>
            <a:r>
              <a:rPr lang="en-US" dirty="0" smtClean="0"/>
              <a:t>pCVD: Autumn 2015</a:t>
            </a:r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Test Beams at CERN</a:t>
            </a:r>
            <a:endParaRPr lang="en-US" noProof="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Test beam results </a:t>
            </a:r>
            <a:r>
              <a:rPr lang="de-DE" dirty="0" err="1" smtClean="0"/>
              <a:t>of</a:t>
            </a:r>
            <a:r>
              <a:rPr lang="de-DE" dirty="0" smtClean="0"/>
              <a:t> 3D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scCVD </a:t>
            </a:r>
            <a:r>
              <a:rPr lang="de-DE" dirty="0" err="1" smtClean="0"/>
              <a:t>and</a:t>
            </a:r>
            <a:r>
              <a:rPr lang="de-DE" dirty="0" smtClean="0"/>
              <a:t> pCVD </a:t>
            </a:r>
            <a:r>
              <a:rPr lang="de-DE" dirty="0" err="1" smtClean="0"/>
              <a:t>diamonds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13</a:t>
            </a:fld>
            <a:endParaRPr lang="de-DE"/>
          </a:p>
        </p:txBody>
      </p:sp>
      <p:pic>
        <p:nvPicPr>
          <p:cNvPr id="6" name="Picture 186"/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267" y="1857952"/>
            <a:ext cx="3338208" cy="4450773"/>
          </a:xfrm>
          <a:prstGeom prst="rect">
            <a:avLst/>
          </a:prstGeom>
          <a:noFill/>
          <a:ln>
            <a:noFill/>
          </a:ln>
          <a:effectLst>
            <a:outerShdw blurRad="190500" algn="ctr" rotWithShape="0">
              <a:schemeClr val="bg2"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66596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3850" y="2024064"/>
            <a:ext cx="4248150" cy="4210046"/>
          </a:xfrm>
        </p:spPr>
        <p:txBody>
          <a:bodyPr/>
          <a:lstStyle/>
          <a:p>
            <a:r>
              <a:rPr lang="en-US" dirty="0" smtClean="0"/>
              <a:t>H6 Beam Line at CERN</a:t>
            </a:r>
          </a:p>
          <a:p>
            <a:pPr lvl="1"/>
            <a:r>
              <a:rPr lang="en-US" dirty="0" smtClean="0"/>
              <a:t>120 GeV/c protons</a:t>
            </a:r>
            <a:endParaRPr lang="en-US" dirty="0"/>
          </a:p>
          <a:p>
            <a:r>
              <a:rPr lang="en-US" dirty="0" smtClean="0"/>
              <a:t>Strasbourg Telescope for Tracking</a:t>
            </a:r>
          </a:p>
          <a:p>
            <a:pPr lvl="1"/>
            <a:r>
              <a:rPr lang="en-US" dirty="0" smtClean="0"/>
              <a:t>4 X + 4 Y Silicon Reference Strip Detectors</a:t>
            </a:r>
          </a:p>
          <a:p>
            <a:pPr lvl="1"/>
            <a:r>
              <a:rPr lang="en-US" dirty="0" smtClean="0"/>
              <a:t>Resolution: &lt; 5μm at the DUT</a:t>
            </a:r>
          </a:p>
          <a:p>
            <a:r>
              <a:rPr lang="en-US" dirty="0" smtClean="0"/>
              <a:t>Tested</a:t>
            </a:r>
            <a:endParaRPr lang="en-US" dirty="0"/>
          </a:p>
          <a:p>
            <a:pPr lvl="1"/>
            <a:r>
              <a:rPr lang="en-US" dirty="0" smtClean="0"/>
              <a:t>scCVD: Autumn 2012</a:t>
            </a:r>
          </a:p>
          <a:p>
            <a:pPr lvl="1"/>
            <a:r>
              <a:rPr lang="en-US" dirty="0" smtClean="0"/>
              <a:t>pCVD: Autumn 2015</a:t>
            </a:r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Test Beams at CERN</a:t>
            </a:r>
            <a:endParaRPr lang="en-US" noProof="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Test beam results </a:t>
            </a:r>
            <a:r>
              <a:rPr lang="de-DE" dirty="0" err="1" smtClean="0"/>
              <a:t>of</a:t>
            </a:r>
            <a:r>
              <a:rPr lang="de-DE" dirty="0" smtClean="0"/>
              <a:t> 3D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scCVD </a:t>
            </a:r>
            <a:r>
              <a:rPr lang="de-DE" dirty="0" err="1" smtClean="0"/>
              <a:t>and</a:t>
            </a:r>
            <a:r>
              <a:rPr lang="de-DE" dirty="0" smtClean="0"/>
              <a:t> pCVD </a:t>
            </a:r>
            <a:r>
              <a:rPr lang="de-DE" dirty="0" err="1" smtClean="0"/>
              <a:t>diamonds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14</a:t>
            </a:fld>
            <a:endParaRPr lang="de-DE"/>
          </a:p>
        </p:txBody>
      </p:sp>
      <p:pic>
        <p:nvPicPr>
          <p:cNvPr id="6" name="Picture 186"/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267" y="1857952"/>
            <a:ext cx="3338208" cy="4450773"/>
          </a:xfrm>
          <a:prstGeom prst="rect">
            <a:avLst/>
          </a:prstGeom>
          <a:noFill/>
          <a:ln>
            <a:noFill/>
          </a:ln>
          <a:effectLst>
            <a:outerShdw blurRad="190500" algn="ctr" rotWithShape="0">
              <a:schemeClr val="bg2"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589495" y="3502269"/>
            <a:ext cx="2878933" cy="1079543"/>
            <a:chOff x="5425018" y="3414261"/>
            <a:chExt cx="3338208" cy="1251762"/>
          </a:xfrm>
        </p:grpSpPr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1526" y="3414261"/>
              <a:ext cx="2814726" cy="1251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5425018" y="4294951"/>
              <a:ext cx="718374" cy="136755"/>
            </a:xfrm>
            <a:prstGeom prst="line">
              <a:avLst/>
            </a:prstGeom>
            <a:ln w="38100" cap="sq" cmpd="sng"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6402383" y="4221899"/>
              <a:ext cx="103491" cy="22482"/>
            </a:xfrm>
            <a:prstGeom prst="line">
              <a:avLst/>
            </a:prstGeom>
            <a:ln w="38100" cap="sq" cmpd="sng"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6700833" y="4119513"/>
              <a:ext cx="316216" cy="64543"/>
            </a:xfrm>
            <a:prstGeom prst="line">
              <a:avLst/>
            </a:prstGeom>
            <a:ln w="38100" cap="sq" cmpd="sng"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7132633" y="4005213"/>
              <a:ext cx="465441" cy="89944"/>
            </a:xfrm>
            <a:prstGeom prst="line">
              <a:avLst/>
            </a:prstGeom>
            <a:ln w="38100" cap="sq" cmpd="sng"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8110533" y="3774980"/>
              <a:ext cx="652693" cy="129677"/>
            </a:xfrm>
            <a:prstGeom prst="line">
              <a:avLst/>
            </a:prstGeom>
            <a:ln w="38100" cap="sq" cmpd="sng"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7824783" y="3942499"/>
              <a:ext cx="103491" cy="22482"/>
            </a:xfrm>
            <a:prstGeom prst="line">
              <a:avLst/>
            </a:prstGeom>
            <a:ln w="38100" cap="sq" cmpd="sng"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13819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Test beam results </a:t>
            </a:r>
            <a:r>
              <a:rPr lang="de-DE" dirty="0" err="1" smtClean="0"/>
              <a:t>of</a:t>
            </a:r>
            <a:r>
              <a:rPr lang="de-DE" dirty="0" smtClean="0"/>
              <a:t> 3D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scCVD </a:t>
            </a:r>
            <a:r>
              <a:rPr lang="de-DE" dirty="0" err="1" smtClean="0"/>
              <a:t>and</a:t>
            </a:r>
            <a:r>
              <a:rPr lang="de-DE" dirty="0" smtClean="0"/>
              <a:t> pCVD </a:t>
            </a:r>
            <a:r>
              <a:rPr lang="de-DE" dirty="0" err="1" smtClean="0"/>
              <a:t>diamonds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3939" y="6313008"/>
            <a:ext cx="266700" cy="468313"/>
          </a:xfrm>
        </p:spPr>
        <p:txBody>
          <a:bodyPr/>
          <a:lstStyle/>
          <a:p>
            <a:fld id="{6C6AE60A-B69C-4790-82F7-3882EDF23186}" type="slidenum">
              <a:rPr lang="de-DE" smtClean="0"/>
              <a:t>15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Results</a:t>
            </a:r>
            <a:endParaRPr lang="en-US" noProof="0" dirty="0"/>
          </a:p>
        </p:txBody>
      </p:sp>
      <p:sp>
        <p:nvSpPr>
          <p:cNvPr id="14" name="Rectangle 13"/>
          <p:cNvSpPr/>
          <p:nvPr/>
        </p:nvSpPr>
        <p:spPr>
          <a:xfrm>
            <a:off x="1472695" y="5426411"/>
            <a:ext cx="18827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 smtClean="0"/>
              <a:t>strip </a:t>
            </a:r>
            <a:r>
              <a:rPr lang="en-US" dirty="0"/>
              <a:t>pitch 50 </a:t>
            </a:r>
            <a:r>
              <a:rPr lang="en-US" dirty="0" smtClean="0"/>
              <a:t>μm</a:t>
            </a:r>
          </a:p>
          <a:p>
            <a:pPr lvl="1"/>
            <a:r>
              <a:rPr lang="en-US" dirty="0" smtClean="0"/>
              <a:t>Bias: +500V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082279" y="5426411"/>
            <a:ext cx="3033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/>
              <a:t>3D Cell size: 150 x 150 </a:t>
            </a:r>
            <a:r>
              <a:rPr lang="en-US" dirty="0" smtClean="0"/>
              <a:t>μm</a:t>
            </a:r>
            <a:r>
              <a:rPr lang="en-US" baseline="30000" dirty="0" smtClean="0"/>
              <a:t>2</a:t>
            </a:r>
            <a:endParaRPr lang="en-US" dirty="0"/>
          </a:p>
          <a:p>
            <a:pPr lvl="1"/>
            <a:r>
              <a:rPr lang="en-US" dirty="0" smtClean="0"/>
              <a:t>Bias: +25V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719051" y="6159119"/>
            <a:ext cx="4277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scCVD results published </a:t>
            </a:r>
            <a:r>
              <a:rPr lang="en-US" sz="1400" dirty="0" smtClean="0"/>
              <a:t> in </a:t>
            </a:r>
            <a:r>
              <a:rPr lang="en-US" sz="1400" dirty="0"/>
              <a:t>NIM A 786 (2015) </a:t>
            </a:r>
            <a:r>
              <a:rPr lang="en-US" sz="1400" dirty="0" smtClean="0"/>
              <a:t>p97</a:t>
            </a:r>
            <a:endParaRPr lang="en-US" sz="1400" dirty="0"/>
          </a:p>
        </p:txBody>
      </p:sp>
      <p:pic>
        <p:nvPicPr>
          <p:cNvPr id="18" name="image.png"/>
          <p:cNvPicPr/>
          <p:nvPr/>
        </p:nvPicPr>
        <p:blipFill>
          <a:blip r:embed="rId3">
            <a:extLst/>
          </a:blip>
          <a:srcRect t="4519"/>
          <a:stretch>
            <a:fillRect/>
          </a:stretch>
        </p:blipFill>
        <p:spPr>
          <a:xfrm>
            <a:off x="1498033" y="2412085"/>
            <a:ext cx="6439467" cy="309855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58366311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49" y="2024064"/>
            <a:ext cx="3757976" cy="4210046"/>
          </a:xfrm>
        </p:spPr>
        <p:txBody>
          <a:bodyPr/>
          <a:lstStyle/>
          <a:p>
            <a:r>
              <a:rPr lang="en-US" dirty="0" smtClean="0"/>
              <a:t>Missing </a:t>
            </a:r>
            <a:r>
              <a:rPr lang="en-US" dirty="0"/>
              <a:t>charge around ~9 broken readout </a:t>
            </a:r>
            <a:r>
              <a:rPr lang="en-US" dirty="0" smtClean="0"/>
              <a:t>columns</a:t>
            </a:r>
          </a:p>
          <a:p>
            <a:pPr lvl="1"/>
            <a:r>
              <a:rPr lang="en-US" dirty="0" smtClean="0"/>
              <a:t>In agreement with other measurements </a:t>
            </a:r>
          </a:p>
          <a:p>
            <a:r>
              <a:rPr lang="en-US" dirty="0" smtClean="0"/>
              <a:t>See effects of missing bias columns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diamond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16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7705"/>
          <a:stretch/>
        </p:blipFill>
        <p:spPr>
          <a:xfrm>
            <a:off x="4081824" y="2024064"/>
            <a:ext cx="4738648" cy="428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23524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49" y="2024064"/>
            <a:ext cx="3757976" cy="4210046"/>
          </a:xfrm>
        </p:spPr>
        <p:txBody>
          <a:bodyPr/>
          <a:lstStyle/>
          <a:p>
            <a:pPr marL="361950" lvl="1" indent="0">
              <a:buNone/>
            </a:pPr>
            <a:endParaRPr lang="en-US" sz="1800" dirty="0" smtClean="0"/>
          </a:p>
          <a:p>
            <a:r>
              <a:rPr lang="en-US" dirty="0" smtClean="0"/>
              <a:t>Missing </a:t>
            </a:r>
            <a:r>
              <a:rPr lang="en-US" dirty="0"/>
              <a:t>charge around ~9 broken readout </a:t>
            </a:r>
            <a:r>
              <a:rPr lang="en-US" dirty="0" smtClean="0"/>
              <a:t>columns</a:t>
            </a:r>
          </a:p>
          <a:p>
            <a:pPr lvl="1"/>
            <a:r>
              <a:rPr lang="en-US" dirty="0" smtClean="0"/>
              <a:t>In agreement with other measurements </a:t>
            </a:r>
          </a:p>
          <a:p>
            <a:r>
              <a:rPr lang="en-US" dirty="0" smtClean="0"/>
              <a:t>See effects of missing bias columns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8046" t="9213" r="7702" b="11510"/>
          <a:stretch/>
        </p:blipFill>
        <p:spPr>
          <a:xfrm>
            <a:off x="-638775" y="1911729"/>
            <a:ext cx="8678507" cy="53308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alphaModFix amt="50000"/>
          </a:blip>
          <a:srcRect l="7705"/>
          <a:stretch/>
        </p:blipFill>
        <p:spPr>
          <a:xfrm>
            <a:off x="4081824" y="2024064"/>
            <a:ext cx="4738648" cy="428466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diamond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9145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49" y="2024064"/>
            <a:ext cx="3757976" cy="4210046"/>
          </a:xfrm>
        </p:spPr>
        <p:txBody>
          <a:bodyPr/>
          <a:lstStyle/>
          <a:p>
            <a:r>
              <a:rPr lang="en-US" dirty="0" smtClean="0"/>
              <a:t>Missing </a:t>
            </a:r>
            <a:r>
              <a:rPr lang="en-US" dirty="0"/>
              <a:t>charge around ~9 broken readout </a:t>
            </a:r>
            <a:r>
              <a:rPr lang="en-US" dirty="0" smtClean="0"/>
              <a:t>columns</a:t>
            </a:r>
          </a:p>
          <a:p>
            <a:pPr lvl="1"/>
            <a:r>
              <a:rPr lang="en-US" dirty="0" smtClean="0"/>
              <a:t>In agreement with other measurements </a:t>
            </a:r>
          </a:p>
          <a:p>
            <a:r>
              <a:rPr lang="en-US" dirty="0" smtClean="0"/>
              <a:t>See effects of missing bias columns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diamond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18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7705"/>
          <a:stretch/>
        </p:blipFill>
        <p:spPr>
          <a:xfrm>
            <a:off x="4081824" y="2024064"/>
            <a:ext cx="4738648" cy="428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1901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49" y="2024064"/>
            <a:ext cx="3757976" cy="4210046"/>
          </a:xfrm>
        </p:spPr>
        <p:txBody>
          <a:bodyPr/>
          <a:lstStyle/>
          <a:p>
            <a:r>
              <a:rPr lang="en-US" dirty="0" smtClean="0"/>
              <a:t>Missing </a:t>
            </a:r>
            <a:r>
              <a:rPr lang="en-US" dirty="0"/>
              <a:t>charge around ~9 broken readout </a:t>
            </a:r>
            <a:r>
              <a:rPr lang="en-US" dirty="0" smtClean="0"/>
              <a:t>columns</a:t>
            </a:r>
          </a:p>
          <a:p>
            <a:pPr lvl="1"/>
            <a:r>
              <a:rPr lang="en-US" dirty="0" smtClean="0"/>
              <a:t>In agreement with other measurements </a:t>
            </a:r>
          </a:p>
          <a:p>
            <a:r>
              <a:rPr lang="en-US" dirty="0" smtClean="0"/>
              <a:t>See effects of missing bias columns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diamond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19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7705"/>
          <a:stretch/>
        </p:blipFill>
        <p:spPr>
          <a:xfrm>
            <a:off x="4081824" y="2024064"/>
            <a:ext cx="4738648" cy="428466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417339" y="2732186"/>
            <a:ext cx="2788863" cy="0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9856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RD42 Collaboration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692" y="1692126"/>
            <a:ext cx="6032615" cy="461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717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49" y="2024064"/>
            <a:ext cx="3757976" cy="4210046"/>
          </a:xfrm>
        </p:spPr>
        <p:txBody>
          <a:bodyPr/>
          <a:lstStyle/>
          <a:p>
            <a:r>
              <a:rPr lang="en-US" dirty="0" smtClean="0"/>
              <a:t>Missing </a:t>
            </a:r>
            <a:r>
              <a:rPr lang="en-US" dirty="0"/>
              <a:t>charge around ~9 broken readout </a:t>
            </a:r>
            <a:r>
              <a:rPr lang="en-US" dirty="0" smtClean="0"/>
              <a:t>columns</a:t>
            </a:r>
          </a:p>
          <a:p>
            <a:pPr lvl="1"/>
            <a:r>
              <a:rPr lang="en-US" dirty="0" smtClean="0"/>
              <a:t>In agreement with other measurements </a:t>
            </a:r>
          </a:p>
          <a:p>
            <a:r>
              <a:rPr lang="en-US" dirty="0" smtClean="0"/>
              <a:t>See effects of missing bias columns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diamond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7705"/>
          <a:stretch/>
        </p:blipFill>
        <p:spPr>
          <a:xfrm>
            <a:off x="4081824" y="2024064"/>
            <a:ext cx="4738648" cy="428466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417339" y="2732186"/>
            <a:ext cx="2788863" cy="0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739951" y="4390400"/>
            <a:ext cx="2963794" cy="755555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2265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50" y="2024064"/>
            <a:ext cx="4248150" cy="4210046"/>
          </a:xfrm>
        </p:spPr>
        <p:txBody>
          <a:bodyPr/>
          <a:lstStyle/>
          <a:p>
            <a:r>
              <a:rPr lang="en-US" dirty="0" smtClean="0"/>
              <a:t>Full Charge Collection for both detectors</a:t>
            </a:r>
          </a:p>
          <a:p>
            <a:r>
              <a:rPr lang="en-US" dirty="0" smtClean="0"/>
              <a:t>Remarkable </a:t>
            </a:r>
            <a:r>
              <a:rPr lang="en-US" dirty="0"/>
              <a:t>agreement between </a:t>
            </a:r>
            <a:r>
              <a:rPr lang="en-US" dirty="0" smtClean="0"/>
              <a:t>signals </a:t>
            </a:r>
            <a:r>
              <a:rPr lang="en-US" dirty="0"/>
              <a:t>in 3D and planar strip </a:t>
            </a:r>
            <a:r>
              <a:rPr lang="en-US" dirty="0" smtClean="0"/>
              <a:t>geometries</a:t>
            </a:r>
            <a:endParaRPr lang="en-US" dirty="0"/>
          </a:p>
          <a:p>
            <a:r>
              <a:rPr lang="en-US" dirty="0"/>
              <a:t>full charge at </a:t>
            </a:r>
            <a:r>
              <a:rPr lang="en-US" dirty="0" smtClean="0"/>
              <a:t>lower </a:t>
            </a:r>
            <a:r>
              <a:rPr lang="en-US" dirty="0" err="1" smtClean="0"/>
              <a:t>avrg</a:t>
            </a:r>
            <a:r>
              <a:rPr lang="en-US" dirty="0"/>
              <a:t>.</a:t>
            </a:r>
            <a:r>
              <a:rPr lang="en-US" dirty="0" smtClean="0"/>
              <a:t> E-Field</a:t>
            </a:r>
          </a:p>
          <a:p>
            <a:pPr lvl="1"/>
            <a:r>
              <a:rPr lang="en-US" dirty="0" smtClean="0"/>
              <a:t>3D: 25 V , </a:t>
            </a:r>
            <a:r>
              <a:rPr lang="en-US" dirty="0"/>
              <a:t>&lt; </a:t>
            </a:r>
            <a:r>
              <a:rPr lang="en-US" dirty="0" smtClean="0"/>
              <a:t>100 μm</a:t>
            </a:r>
          </a:p>
          <a:p>
            <a:pPr lvl="1"/>
            <a:r>
              <a:rPr lang="en-US" dirty="0" smtClean="0"/>
              <a:t>Planar: 500 V, </a:t>
            </a:r>
            <a:r>
              <a:rPr lang="en-US" dirty="0"/>
              <a:t>440 </a:t>
            </a:r>
            <a:r>
              <a:rPr lang="en-US" dirty="0" smtClean="0"/>
              <a:t>μm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diamond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0172" y="2024064"/>
            <a:ext cx="4333003" cy="38254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62501" y="2409303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@ +25V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57785" y="2690892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@ +500V</a:t>
            </a:r>
          </a:p>
        </p:txBody>
      </p:sp>
    </p:spTree>
    <p:extLst>
      <p:ext uri="{BB962C8B-B14F-4D97-AF65-F5344CB8AC3E}">
        <p14:creationId xmlns:p14="http://schemas.microsoft.com/office/powerpoint/2010/main" val="313926432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849" y="2024064"/>
            <a:ext cx="4896623" cy="4210046"/>
          </a:xfrm>
        </p:spPr>
        <p:txBody>
          <a:bodyPr/>
          <a:lstStyle/>
          <a:p>
            <a:pPr defTabSz="321457">
              <a:defRPr sz="1800"/>
            </a:pP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split each cell into 10 x 10 µm</a:t>
            </a:r>
            <a:r>
              <a:rPr lang="en-US" sz="2100" baseline="31999" dirty="0">
                <a:latin typeface="ETH Light"/>
                <a:ea typeface="ETH Light"/>
                <a:cs typeface="ETH Light"/>
                <a:sym typeface="ETH Light"/>
              </a:rPr>
              <a:t>2</a:t>
            </a: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 and overlay each </a:t>
            </a:r>
            <a:r>
              <a:rPr lang="en-US" sz="2100" dirty="0" err="1">
                <a:latin typeface="ETH Light"/>
                <a:ea typeface="ETH Light"/>
                <a:cs typeface="ETH Light"/>
                <a:sym typeface="ETH Light"/>
              </a:rPr>
              <a:t>subcell</a:t>
            </a:r>
            <a:endParaRPr lang="en-US" sz="2100" dirty="0">
              <a:latin typeface="ETH Light"/>
              <a:ea typeface="ETH Light"/>
              <a:cs typeface="ETH Light"/>
              <a:sym typeface="ETH Light"/>
            </a:endParaRPr>
          </a:p>
          <a:p>
            <a:pPr lvl="1" indent="321457" defTabSz="321457">
              <a:defRPr sz="1800"/>
            </a:pPr>
            <a:r>
              <a:rPr lang="en-US" sz="2300" dirty="0">
                <a:latin typeface="ETH Light"/>
                <a:ea typeface="ETH Light"/>
                <a:cs typeface="ETH Light"/>
                <a:sym typeface="ETH Light"/>
              </a:rPr>
              <a:t>nice uniformity ~3% </a:t>
            </a:r>
            <a:r>
              <a:rPr lang="en-US" sz="2300" dirty="0" smtClean="0">
                <a:latin typeface="ETH Light"/>
                <a:ea typeface="ETH Light"/>
                <a:cs typeface="ETH Light"/>
                <a:sym typeface="ETH Light"/>
              </a:rPr>
              <a:t>across </a:t>
            </a:r>
            <a:r>
              <a:rPr lang="en-US" sz="2300" dirty="0">
                <a:latin typeface="ETH Light"/>
                <a:ea typeface="ETH Light"/>
                <a:cs typeface="ETH Light"/>
                <a:sym typeface="ETH Light"/>
              </a:rPr>
              <a:t>cell </a:t>
            </a:r>
            <a:r>
              <a:rPr lang="en-US" sz="2300" dirty="0" smtClean="0">
                <a:latin typeface="ETH Light"/>
                <a:ea typeface="ETH Light"/>
                <a:cs typeface="ETH Light"/>
                <a:sym typeface="ETH Light"/>
              </a:rPr>
              <a:t>observed (ignoring cells with columns)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Uniformity </a:t>
            </a:r>
            <a:r>
              <a:rPr lang="en-US" dirty="0"/>
              <a:t>and resolution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22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pic>
        <p:nvPicPr>
          <p:cNvPr id="10" name="Picture 9" descr="Overlay2_noMarkers_electrons.1710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56"/>
          <a:stretch/>
        </p:blipFill>
        <p:spPr>
          <a:xfrm>
            <a:off x="5220472" y="1361026"/>
            <a:ext cx="3600000" cy="250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03178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849" y="2024064"/>
            <a:ext cx="4896623" cy="4210046"/>
          </a:xfrm>
        </p:spPr>
        <p:txBody>
          <a:bodyPr/>
          <a:lstStyle/>
          <a:p>
            <a:pPr defTabSz="321457">
              <a:defRPr sz="1800"/>
            </a:pP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split each cell into 10 x 10 µm</a:t>
            </a:r>
            <a:r>
              <a:rPr lang="en-US" sz="2100" baseline="31999" dirty="0">
                <a:latin typeface="ETH Light"/>
                <a:ea typeface="ETH Light"/>
                <a:cs typeface="ETH Light"/>
                <a:sym typeface="ETH Light"/>
              </a:rPr>
              <a:t>2</a:t>
            </a: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 and overlay each </a:t>
            </a:r>
            <a:r>
              <a:rPr lang="en-US" sz="2100" dirty="0" err="1">
                <a:latin typeface="ETH Light"/>
                <a:ea typeface="ETH Light"/>
                <a:cs typeface="ETH Light"/>
                <a:sym typeface="ETH Light"/>
              </a:rPr>
              <a:t>subcell</a:t>
            </a:r>
            <a:endParaRPr lang="en-US" sz="2100" dirty="0">
              <a:latin typeface="ETH Light"/>
              <a:ea typeface="ETH Light"/>
              <a:cs typeface="ETH Light"/>
              <a:sym typeface="ETH Light"/>
            </a:endParaRPr>
          </a:p>
          <a:p>
            <a:pPr lvl="1" indent="321457" defTabSz="321457">
              <a:defRPr sz="1800"/>
            </a:pPr>
            <a:r>
              <a:rPr lang="en-US" sz="2300" dirty="0">
                <a:latin typeface="ETH Light"/>
                <a:ea typeface="ETH Light"/>
                <a:cs typeface="ETH Light"/>
                <a:sym typeface="ETH Light"/>
              </a:rPr>
              <a:t>nice uniformity ~3% </a:t>
            </a:r>
            <a:r>
              <a:rPr lang="en-US" sz="2300" dirty="0" smtClean="0">
                <a:latin typeface="ETH Light"/>
                <a:ea typeface="ETH Light"/>
                <a:cs typeface="ETH Light"/>
                <a:sym typeface="ETH Light"/>
              </a:rPr>
              <a:t>across </a:t>
            </a:r>
            <a:r>
              <a:rPr lang="en-US" sz="2300" dirty="0">
                <a:latin typeface="ETH Light"/>
                <a:ea typeface="ETH Light"/>
                <a:cs typeface="ETH Light"/>
                <a:sym typeface="ETH Light"/>
              </a:rPr>
              <a:t>cell </a:t>
            </a:r>
            <a:r>
              <a:rPr lang="en-US" sz="2300" dirty="0" smtClean="0">
                <a:latin typeface="ETH Light"/>
                <a:ea typeface="ETH Light"/>
                <a:cs typeface="ETH Light"/>
                <a:sym typeface="ETH Light"/>
              </a:rPr>
              <a:t>observed (ignoring cells with columns)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Uniformity </a:t>
            </a:r>
            <a:r>
              <a:rPr lang="en-US" dirty="0"/>
              <a:t>and resolution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23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pic>
        <p:nvPicPr>
          <p:cNvPr id="10" name="Picture 9" descr="Overlay2_noMarkers_electrons.1710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56"/>
          <a:stretch/>
        </p:blipFill>
        <p:spPr>
          <a:xfrm>
            <a:off x="5220472" y="1361026"/>
            <a:ext cx="3600000" cy="2506113"/>
          </a:xfrm>
          <a:prstGeom prst="rect">
            <a:avLst/>
          </a:prstGeom>
        </p:spPr>
      </p:pic>
      <p:pic>
        <p:nvPicPr>
          <p:cNvPr id="12" name="Picture 11" descr="Overlay2_electrons.17107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56"/>
          <a:stretch/>
        </p:blipFill>
        <p:spPr>
          <a:xfrm>
            <a:off x="5220472" y="1361026"/>
            <a:ext cx="3600000" cy="250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25664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849" y="2024064"/>
            <a:ext cx="4896623" cy="4210046"/>
          </a:xfrm>
        </p:spPr>
        <p:txBody>
          <a:bodyPr/>
          <a:lstStyle/>
          <a:p>
            <a:pPr defTabSz="321457">
              <a:defRPr sz="1800"/>
            </a:pP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split each cell into 10 x 10 µm</a:t>
            </a:r>
            <a:r>
              <a:rPr lang="en-US" sz="2100" baseline="31999" dirty="0">
                <a:latin typeface="ETH Light"/>
                <a:ea typeface="ETH Light"/>
                <a:cs typeface="ETH Light"/>
                <a:sym typeface="ETH Light"/>
              </a:rPr>
              <a:t>2</a:t>
            </a: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 and overlay each </a:t>
            </a:r>
            <a:r>
              <a:rPr lang="en-US" sz="2100" dirty="0" err="1">
                <a:latin typeface="ETH Light"/>
                <a:ea typeface="ETH Light"/>
                <a:cs typeface="ETH Light"/>
                <a:sym typeface="ETH Light"/>
              </a:rPr>
              <a:t>subcell</a:t>
            </a:r>
            <a:endParaRPr lang="en-US" sz="2100" dirty="0">
              <a:latin typeface="ETH Light"/>
              <a:ea typeface="ETH Light"/>
              <a:cs typeface="ETH Light"/>
              <a:sym typeface="ETH Light"/>
            </a:endParaRPr>
          </a:p>
          <a:p>
            <a:pPr lvl="1" indent="321457" defTabSz="321457">
              <a:defRPr sz="1800"/>
            </a:pPr>
            <a:r>
              <a:rPr lang="en-US" sz="2300" dirty="0">
                <a:latin typeface="ETH Light"/>
                <a:ea typeface="ETH Light"/>
                <a:cs typeface="ETH Light"/>
                <a:sym typeface="ETH Light"/>
              </a:rPr>
              <a:t>nice uniformity ~3% </a:t>
            </a:r>
            <a:r>
              <a:rPr lang="en-US" sz="2300" dirty="0" smtClean="0">
                <a:latin typeface="ETH Light"/>
                <a:ea typeface="ETH Light"/>
                <a:cs typeface="ETH Light"/>
                <a:sym typeface="ETH Light"/>
              </a:rPr>
              <a:t>across </a:t>
            </a:r>
            <a:r>
              <a:rPr lang="en-US" sz="2300" dirty="0">
                <a:latin typeface="ETH Light"/>
                <a:ea typeface="ETH Light"/>
                <a:cs typeface="ETH Light"/>
                <a:sym typeface="ETH Light"/>
              </a:rPr>
              <a:t>cell </a:t>
            </a:r>
            <a:r>
              <a:rPr lang="en-US" sz="2300" dirty="0" smtClean="0">
                <a:latin typeface="ETH Light"/>
                <a:ea typeface="ETH Light"/>
                <a:cs typeface="ETH Light"/>
                <a:sym typeface="ETH Light"/>
              </a:rPr>
              <a:t>observed (ignoring cells with columns)</a:t>
            </a:r>
          </a:p>
          <a:p>
            <a:pPr lvl="1" indent="321457" defTabSz="321457">
              <a:defRPr sz="1800"/>
            </a:pPr>
            <a:endParaRPr lang="en-US" sz="2300" dirty="0" smtClean="0">
              <a:latin typeface="ETH Light"/>
              <a:ea typeface="ETH Light"/>
              <a:cs typeface="ETH Light"/>
              <a:sym typeface="ETH Light"/>
            </a:endParaRPr>
          </a:p>
          <a:p>
            <a:pPr defTabSz="321457">
              <a:defRPr sz="1800"/>
            </a:pPr>
            <a:r>
              <a:rPr lang="en-US" sz="2100" dirty="0" smtClean="0">
                <a:latin typeface="ETH Light"/>
                <a:ea typeface="ETH Light"/>
                <a:cs typeface="ETH Light"/>
                <a:sym typeface="ETH Light"/>
              </a:rPr>
              <a:t>Residual distribution</a:t>
            </a:r>
          </a:p>
          <a:p>
            <a:pPr lvl="2" defTabSz="321457">
              <a:defRPr sz="1800"/>
            </a:pPr>
            <a:r>
              <a:rPr lang="en-US" sz="2100" dirty="0" smtClean="0">
                <a:latin typeface="ETH Light"/>
                <a:ea typeface="ETH Light"/>
                <a:cs typeface="ETH Light"/>
                <a:sym typeface="ETH Light"/>
              </a:rPr>
              <a:t>2 Strip - Charge Weighted</a:t>
            </a:r>
          </a:p>
          <a:p>
            <a:pPr lvl="1" indent="321457" defTabSz="321457">
              <a:defRPr sz="1800"/>
            </a:pPr>
            <a:r>
              <a:rPr lang="en-US" sz="2100" dirty="0" smtClean="0">
                <a:latin typeface="ETH Light"/>
                <a:ea typeface="ETH Light"/>
                <a:cs typeface="ETH Light"/>
                <a:sym typeface="ETH Light"/>
              </a:rPr>
              <a:t>40.2 </a:t>
            </a: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± 0.3 µm (expect </a:t>
            </a:r>
            <a:r>
              <a:rPr lang="en-US" sz="2100" dirty="0" smtClean="0">
                <a:latin typeface="ETH Light"/>
                <a:ea typeface="ETH Light"/>
                <a:cs typeface="ETH Light"/>
                <a:sym typeface="ETH Light"/>
              </a:rPr>
              <a:t>43 µm for </a:t>
            </a:r>
            <a:r>
              <a:rPr lang="en-US" sz="2100" dirty="0" err="1" smtClean="0">
                <a:latin typeface="ETH Light"/>
                <a:ea typeface="ETH Light"/>
                <a:cs typeface="ETH Light"/>
                <a:sym typeface="ETH Light"/>
              </a:rPr>
              <a:t>digitial</a:t>
            </a:r>
            <a:r>
              <a:rPr lang="en-US" sz="2100" dirty="0" smtClean="0">
                <a:latin typeface="ETH Light"/>
                <a:ea typeface="ETH Light"/>
                <a:cs typeface="ETH Light"/>
                <a:sym typeface="ETH Light"/>
              </a:rPr>
              <a:t>)</a:t>
            </a:r>
            <a:endParaRPr lang="en-US" sz="2100" dirty="0">
              <a:latin typeface="ETH Light"/>
              <a:ea typeface="ETH Light"/>
              <a:cs typeface="ETH Light"/>
              <a:sym typeface="ETH Light"/>
            </a:endParaRPr>
          </a:p>
          <a:p>
            <a:pPr lvl="1" indent="321457" defTabSz="321457">
              <a:defRPr sz="1800"/>
            </a:pPr>
            <a:r>
              <a:rPr lang="en-US" sz="2100" dirty="0" smtClean="0">
                <a:latin typeface="ETH Light"/>
                <a:ea typeface="ETH Light"/>
                <a:cs typeface="ETH Light"/>
                <a:sym typeface="ETH Light"/>
              </a:rPr>
              <a:t>Very little charge sharing</a:t>
            </a:r>
            <a:endParaRPr lang="en-US" sz="2100" dirty="0">
              <a:latin typeface="ETH Light"/>
              <a:ea typeface="ETH Light"/>
              <a:cs typeface="ETH Light"/>
              <a:sym typeface="ETH Light"/>
            </a:endParaRP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Uniformity </a:t>
            </a:r>
            <a:r>
              <a:rPr lang="en-US" dirty="0"/>
              <a:t>and resolution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24</a:t>
            </a:fld>
            <a:endParaRPr lang="en-US"/>
          </a:p>
        </p:txBody>
      </p:sp>
      <p:pic>
        <p:nvPicPr>
          <p:cNvPr id="8" name="Screen Shot 2015-07-10 at 09.17.13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08998" y="3772569"/>
            <a:ext cx="2874267" cy="27248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pic>
        <p:nvPicPr>
          <p:cNvPr id="10" name="Picture 9" descr="Overlay2_noMarkers_electrons.17107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56"/>
          <a:stretch/>
        </p:blipFill>
        <p:spPr>
          <a:xfrm>
            <a:off x="5220472" y="1361026"/>
            <a:ext cx="3600000" cy="2506113"/>
          </a:xfrm>
          <a:prstGeom prst="rect">
            <a:avLst/>
          </a:prstGeom>
        </p:spPr>
      </p:pic>
      <p:pic>
        <p:nvPicPr>
          <p:cNvPr id="12" name="Picture 11" descr="Overlay2_electrons.17107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56"/>
          <a:stretch/>
        </p:blipFill>
        <p:spPr>
          <a:xfrm>
            <a:off x="5220472" y="1361026"/>
            <a:ext cx="3600000" cy="250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0840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layout/mask as for 3D scCVD diamond</a:t>
            </a:r>
          </a:p>
          <a:p>
            <a:pPr lvl="1"/>
            <a:r>
              <a:rPr lang="en-US" dirty="0"/>
              <a:t>Planar Strip @ </a:t>
            </a:r>
            <a:r>
              <a:rPr lang="en-US" dirty="0" smtClean="0"/>
              <a:t>500V</a:t>
            </a:r>
          </a:p>
          <a:p>
            <a:pPr lvl="1"/>
            <a:r>
              <a:rPr lang="en-US" dirty="0" smtClean="0"/>
              <a:t>3D-</a:t>
            </a:r>
            <a:r>
              <a:rPr lang="en-US" dirty="0"/>
              <a:t>Phantom @ 75V</a:t>
            </a:r>
            <a:endParaRPr lang="en-US" dirty="0" smtClean="0"/>
          </a:p>
          <a:p>
            <a:pPr lvl="1"/>
            <a:r>
              <a:rPr lang="en-US" dirty="0" smtClean="0"/>
              <a:t>3D-</a:t>
            </a:r>
            <a:r>
              <a:rPr lang="en-US" dirty="0"/>
              <a:t>Detector @ 75V</a:t>
            </a:r>
            <a:endParaRPr lang="en-US" dirty="0" smtClean="0"/>
          </a:p>
          <a:p>
            <a:r>
              <a:rPr lang="en-US" dirty="0" smtClean="0"/>
              <a:t>Smaller yield in fabrication &amp; contacting of columns than for scCVD </a:t>
            </a:r>
          </a:p>
          <a:p>
            <a:r>
              <a:rPr lang="en-US" dirty="0" smtClean="0"/>
              <a:t>Preliminary result without calibration to electrons</a:t>
            </a:r>
          </a:p>
          <a:p>
            <a:pPr lvl="1"/>
            <a:r>
              <a:rPr lang="en-US" dirty="0" smtClean="0"/>
              <a:t>3D-Detector &amp; 3D-Phantom biased @ 75V, planar strip @ 500V</a:t>
            </a:r>
          </a:p>
          <a:p>
            <a:pPr lvl="1"/>
            <a:r>
              <a:rPr lang="en-US" dirty="0" smtClean="0"/>
              <a:t>Comparison between 3D detector and planar strip</a:t>
            </a:r>
          </a:p>
          <a:p>
            <a:pPr lvl="1"/>
            <a:r>
              <a:rPr lang="en-US" dirty="0" smtClean="0"/>
              <a:t>First results on residual/charge sharing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first 3D pCVD diamond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990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Selected 16 adjacent cells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of Good Cells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769" y="2402205"/>
            <a:ext cx="5760462" cy="390652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66950" y="2981325"/>
            <a:ext cx="4340240" cy="228600"/>
          </a:xfrm>
          <a:prstGeom prst="rect">
            <a:avLst/>
          </a:prstGeom>
          <a:ln w="19050" cmpd="sng"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1516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Selected 16 adjacent cells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of Good Cells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769" y="2402205"/>
            <a:ext cx="5760462" cy="390652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66950" y="2981325"/>
            <a:ext cx="4340240" cy="228600"/>
          </a:xfrm>
          <a:prstGeom prst="rect">
            <a:avLst/>
          </a:prstGeom>
          <a:ln w="19050" cmpd="sng"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72143" y="620713"/>
            <a:ext cx="2848006" cy="9592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Poster by Giulio </a:t>
            </a:r>
            <a:r>
              <a:rPr lang="en-US" dirty="0" smtClean="0"/>
              <a:t>Forcolin: Simulation </a:t>
            </a:r>
            <a:r>
              <a:rPr lang="en-US" dirty="0"/>
              <a:t>of 3D Diamond Detectors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384886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estimate for charge collection</a:t>
            </a:r>
            <a:endParaRPr lang="en-US" dirty="0"/>
          </a:p>
        </p:txBody>
      </p:sp>
      <p:pic>
        <p:nvPicPr>
          <p:cNvPr id="10" name="Picture 9" descr="c_stack_NoNegativeCharge_PulseHeight_Comparision_scaled_goo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49" y="2863280"/>
            <a:ext cx="5044188" cy="3420771"/>
          </a:xfrm>
          <a:prstGeom prst="rect">
            <a:avLst/>
          </a:prstGeom>
        </p:spPr>
      </p:pic>
      <p:pic>
        <p:nvPicPr>
          <p:cNvPr id="11" name="Picture 10" descr="c_stack_AllCharge_PulseHeight_Comparision_scaled_goo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49" y="2863280"/>
            <a:ext cx="5044188" cy="342077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2730758" y="3385141"/>
            <a:ext cx="0" cy="2402535"/>
          </a:xfrm>
          <a:prstGeom prst="line">
            <a:avLst/>
          </a:prstGeom>
          <a:ln w="38100" cmpd="sng">
            <a:prstDash val="lg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23409" y="4040702"/>
            <a:ext cx="1493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Measured 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Mean 	</a:t>
            </a:r>
            <a:r>
              <a:rPr lang="en-US" dirty="0" smtClean="0">
                <a:solidFill>
                  <a:schemeClr val="accent4"/>
                </a:solidFill>
              </a:rPr>
              <a:t>904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Comparison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417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Comparison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29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88545" y="3048000"/>
            <a:ext cx="24046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Better charge collection than planar (mean 488 ADC)</a:t>
            </a:r>
            <a:endParaRPr lang="en-US" sz="2400" b="1" dirty="0"/>
          </a:p>
        </p:txBody>
      </p:sp>
      <p:pic>
        <p:nvPicPr>
          <p:cNvPr id="13" name="Picture 12" descr="c_stack_AllCharge_PulseHeight_Comparision_scaled_goo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49" y="2863280"/>
            <a:ext cx="5044188" cy="342077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2730758" y="3385141"/>
            <a:ext cx="0" cy="2402535"/>
          </a:xfrm>
          <a:prstGeom prst="line">
            <a:avLst/>
          </a:prstGeom>
          <a:ln w="38100" cmpd="sng">
            <a:prstDash val="lg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23409" y="4040702"/>
            <a:ext cx="1493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Measured 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Mean 	</a:t>
            </a:r>
            <a:r>
              <a:rPr lang="en-US" dirty="0" smtClean="0">
                <a:solidFill>
                  <a:schemeClr val="accent4"/>
                </a:solidFill>
              </a:rPr>
              <a:t>904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3880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Diamond as a sensor material</a:t>
            </a:r>
            <a:endParaRPr lang="en-US" dirty="0"/>
          </a:p>
          <a:p>
            <a:pPr lvl="1"/>
            <a:r>
              <a:rPr lang="en-US" dirty="0"/>
              <a:t>Newest developments in </a:t>
            </a:r>
            <a:r>
              <a:rPr lang="en-US" dirty="0" smtClean="0"/>
              <a:t>chemical vapor deposition (CVD) diamonds</a:t>
            </a:r>
          </a:p>
          <a:p>
            <a:r>
              <a:rPr lang="en-US" dirty="0" smtClean="0"/>
              <a:t>3D diamond detectors</a:t>
            </a:r>
          </a:p>
          <a:p>
            <a:pPr lvl="1"/>
            <a:r>
              <a:rPr lang="en-US" dirty="0" smtClean="0"/>
              <a:t>Single-</a:t>
            </a:r>
            <a:r>
              <a:rPr lang="en-US" dirty="0"/>
              <a:t>crystalline </a:t>
            </a:r>
            <a:r>
              <a:rPr lang="en-US" dirty="0" smtClean="0"/>
              <a:t>(</a:t>
            </a:r>
            <a:r>
              <a:rPr lang="en-US" dirty="0" err="1" smtClean="0"/>
              <a:t>sc</a:t>
            </a:r>
            <a:r>
              <a:rPr lang="en-US" dirty="0" smtClean="0"/>
              <a:t>)CVD diamond</a:t>
            </a:r>
          </a:p>
          <a:p>
            <a:pPr lvl="1"/>
            <a:r>
              <a:rPr lang="en-US" dirty="0" smtClean="0"/>
              <a:t>Poly</a:t>
            </a:r>
            <a:r>
              <a:rPr lang="en-US" dirty="0"/>
              <a:t>crystalline</a:t>
            </a:r>
            <a:r>
              <a:rPr lang="en-US" dirty="0" smtClean="0"/>
              <a:t> (p)CVD diamond</a:t>
            </a:r>
          </a:p>
          <a:p>
            <a:r>
              <a:rPr lang="en-US" dirty="0" smtClean="0"/>
              <a:t>Summary  &amp; Outlook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352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 line estimate the Mean for Full Charge Collection </a:t>
            </a:r>
            <a:r>
              <a:rPr lang="en-US" dirty="0"/>
              <a:t>(500</a:t>
            </a:r>
            <a:r>
              <a:rPr lang="el-GR" dirty="0"/>
              <a:t>μ</a:t>
            </a:r>
            <a:r>
              <a:rPr lang="en-US" dirty="0"/>
              <a:t>m)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Comparison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30</a:t>
            </a:fld>
            <a:endParaRPr lang="en-US" dirty="0"/>
          </a:p>
        </p:txBody>
      </p:sp>
      <p:pic>
        <p:nvPicPr>
          <p:cNvPr id="12" name="Picture 11" descr="c_stack_AllCharge_PulseHeight_Comparision_scaled_goo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49" y="2863280"/>
            <a:ext cx="5044188" cy="342077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2730758" y="3385141"/>
            <a:ext cx="0" cy="2402535"/>
          </a:xfrm>
          <a:prstGeom prst="line">
            <a:avLst/>
          </a:prstGeom>
          <a:ln w="38100" cmpd="sng">
            <a:prstDash val="lg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23409" y="4040702"/>
            <a:ext cx="1493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Measured 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Mean 	</a:t>
            </a:r>
            <a:r>
              <a:rPr lang="en-US" dirty="0" smtClean="0">
                <a:solidFill>
                  <a:schemeClr val="accent4"/>
                </a:solidFill>
              </a:rPr>
              <a:t>904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23409" y="4728136"/>
            <a:ext cx="1744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A8322D"/>
                </a:solidFill>
              </a:rPr>
              <a:t>Full Charge Mean:   1269</a:t>
            </a:r>
            <a:endParaRPr lang="en-US" dirty="0">
              <a:solidFill>
                <a:srgbClr val="A8322D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198960" y="3385141"/>
            <a:ext cx="0" cy="24025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9198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 line estimate the Mean for Full Charge Collection (500</a:t>
            </a:r>
            <a:r>
              <a:rPr lang="el-GR" dirty="0"/>
              <a:t>μ</a:t>
            </a:r>
            <a:r>
              <a:rPr lang="en-US" dirty="0" smtClean="0"/>
              <a:t>m)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Comparison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31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88545" y="3048000"/>
            <a:ext cx="24046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71% </a:t>
            </a:r>
            <a:r>
              <a:rPr lang="en-US" sz="2400" b="1" dirty="0" smtClean="0"/>
              <a:t>of </a:t>
            </a:r>
          </a:p>
          <a:p>
            <a:r>
              <a:rPr lang="en-US" sz="2400" b="1" dirty="0" smtClean="0"/>
              <a:t>Full Charge Collection, corresponding to </a:t>
            </a:r>
            <a:r>
              <a:rPr lang="en-US" sz="2400" b="1" dirty="0" smtClean="0"/>
              <a:t>356 </a:t>
            </a:r>
            <a:r>
              <a:rPr lang="en-US" sz="2400" b="1" dirty="0" smtClean="0"/>
              <a:t>μm</a:t>
            </a:r>
          </a:p>
          <a:p>
            <a:endParaRPr lang="en-US" sz="2400" b="1" dirty="0"/>
          </a:p>
        </p:txBody>
      </p:sp>
      <p:sp>
        <p:nvSpPr>
          <p:cNvPr id="19" name="Rectangle 18"/>
          <p:cNvSpPr/>
          <p:nvPr/>
        </p:nvSpPr>
        <p:spPr>
          <a:xfrm>
            <a:off x="5772728" y="5033158"/>
            <a:ext cx="27775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Highest charge collection ever measured for pCVD diamonds</a:t>
            </a:r>
          </a:p>
        </p:txBody>
      </p:sp>
      <p:pic>
        <p:nvPicPr>
          <p:cNvPr id="14" name="Picture 13" descr="c_stack_AllCharge_PulseHeight_Comparision_scaled_goo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49" y="2863280"/>
            <a:ext cx="5044188" cy="342077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2730758" y="3385141"/>
            <a:ext cx="0" cy="2402535"/>
          </a:xfrm>
          <a:prstGeom prst="line">
            <a:avLst/>
          </a:prstGeom>
          <a:ln w="38100" cmpd="sng">
            <a:prstDash val="lg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23409" y="4040702"/>
            <a:ext cx="1493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Measured 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Mean 	</a:t>
            </a:r>
            <a:r>
              <a:rPr lang="en-US" dirty="0" smtClean="0">
                <a:solidFill>
                  <a:schemeClr val="accent4"/>
                </a:solidFill>
              </a:rPr>
              <a:t>904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23409" y="4728136"/>
            <a:ext cx="1744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A8322D"/>
                </a:solidFill>
              </a:rPr>
              <a:t>Full Charge Mean:   1269</a:t>
            </a:r>
            <a:endParaRPr lang="en-US" dirty="0">
              <a:solidFill>
                <a:srgbClr val="A8322D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198960" y="3385141"/>
            <a:ext cx="0" cy="24025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8765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32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23636" y="5715061"/>
            <a:ext cx="7151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Slight improvement due to small charge sharing in between the cells</a:t>
            </a:r>
            <a:endParaRPr lang="en-US" dirty="0"/>
          </a:p>
        </p:txBody>
      </p:sp>
      <p:pic>
        <p:nvPicPr>
          <p:cNvPr id="13" name="Picture 12" descr="hResolutionGoodCells_maxValue_SNR_tra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163" y="1592263"/>
            <a:ext cx="8839200" cy="5994400"/>
          </a:xfrm>
          <a:prstGeom prst="rect">
            <a:avLst/>
          </a:prstGeom>
        </p:spPr>
      </p:pic>
      <p:pic>
        <p:nvPicPr>
          <p:cNvPr id="2" name="Picture 1" descr="Residual-Poly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374" y="1928285"/>
            <a:ext cx="5319713" cy="36121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88137" y="2492375"/>
            <a:ext cx="237441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Blue: 1 Strip </a:t>
            </a:r>
            <a:br>
              <a:rPr lang="en-US" dirty="0" smtClean="0">
                <a:solidFill>
                  <a:srgbClr val="3366FF"/>
                </a:solidFill>
              </a:rPr>
            </a:br>
            <a:r>
              <a:rPr lang="en-US" dirty="0" smtClean="0">
                <a:solidFill>
                  <a:srgbClr val="3366FF"/>
                </a:solidFill>
              </a:rPr>
              <a:t>	(digital)</a:t>
            </a:r>
            <a:br>
              <a:rPr lang="en-US" dirty="0" smtClean="0">
                <a:solidFill>
                  <a:srgbClr val="3366FF"/>
                </a:solidFill>
              </a:rPr>
            </a:br>
            <a:r>
              <a:rPr lang="en-US" dirty="0" smtClean="0">
                <a:solidFill>
                  <a:srgbClr val="3366FF"/>
                </a:solidFill>
              </a:rPr>
              <a:t>	σ = 44.0 μm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Red: 2 Strip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	Charge Weighed</a:t>
            </a:r>
          </a:p>
          <a:p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l-GR" dirty="0">
                <a:solidFill>
                  <a:srgbClr val="FF0000"/>
                </a:solidFill>
              </a:rPr>
              <a:t>σ </a:t>
            </a:r>
            <a:r>
              <a:rPr lang="el-GR" dirty="0" smtClean="0">
                <a:solidFill>
                  <a:srgbClr val="FF0000"/>
                </a:solidFill>
              </a:rPr>
              <a:t>=</a:t>
            </a:r>
            <a:r>
              <a:rPr lang="en-US" dirty="0" smtClean="0">
                <a:solidFill>
                  <a:srgbClr val="FF0000"/>
                </a:solidFill>
              </a:rPr>
              <a:t> 36.8 μm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47475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diamond suppliers, IIa &amp; II-VI, improved situation on the market</a:t>
            </a:r>
          </a:p>
          <a:p>
            <a:r>
              <a:rPr lang="en-US" dirty="0" smtClean="0"/>
              <a:t>Quality of diamonds has improved strongly over the last years</a:t>
            </a:r>
          </a:p>
          <a:p>
            <a:pPr lvl="1"/>
            <a:r>
              <a:rPr lang="en-US" dirty="0" smtClean="0"/>
              <a:t>Now reaching 275 - 300 μm CD in pCVD diamonds 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00442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diamond suppliers, IIa &amp; II-VI, improved situation on the market</a:t>
            </a:r>
          </a:p>
          <a:p>
            <a:r>
              <a:rPr lang="en-US" dirty="0" smtClean="0"/>
              <a:t>Quality of diamonds has improved strongly over the last years</a:t>
            </a:r>
          </a:p>
          <a:p>
            <a:pPr lvl="1"/>
            <a:r>
              <a:rPr lang="en-US" sz="1800" dirty="0" smtClean="0"/>
              <a:t>Now reaching 275 - 300 μm CD in pCVD diamonds </a:t>
            </a:r>
            <a:endParaRPr lang="en-US" sz="1600" dirty="0"/>
          </a:p>
          <a:p>
            <a:r>
              <a:rPr lang="en-US" dirty="0" smtClean="0"/>
              <a:t>Results for 3D scCVD diamond have been published</a:t>
            </a:r>
          </a:p>
          <a:p>
            <a:pPr lvl="1"/>
            <a:r>
              <a:rPr lang="en-US" sz="1800" dirty="0" smtClean="0"/>
              <a:t>Collecting same charge as planar configuration at a much smaller bias voltage (25 V vs. 500V)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2795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diamond suppliers, IIa &amp; II-VI, improved situation on the market</a:t>
            </a:r>
          </a:p>
          <a:p>
            <a:r>
              <a:rPr lang="en-US" dirty="0" smtClean="0"/>
              <a:t>Quality of diamonds has improved strongly over the last years</a:t>
            </a:r>
          </a:p>
          <a:p>
            <a:pPr lvl="1"/>
            <a:r>
              <a:rPr lang="en-US" sz="1800" dirty="0" smtClean="0"/>
              <a:t>Now reaching 275 - 300 μm CD in pCVD diamonds </a:t>
            </a:r>
            <a:endParaRPr lang="en-US" sz="1600" dirty="0"/>
          </a:p>
          <a:p>
            <a:r>
              <a:rPr lang="en-US" dirty="0" smtClean="0"/>
              <a:t>Results for 3D scCVD diamond have been published</a:t>
            </a:r>
          </a:p>
          <a:p>
            <a:pPr lvl="1"/>
            <a:r>
              <a:rPr lang="en-US" sz="1800" dirty="0" smtClean="0"/>
              <a:t>Collecting same charge as planar configuration at a much smaller bias voltage (25 V vs. 500V) </a:t>
            </a:r>
          </a:p>
          <a:p>
            <a:r>
              <a:rPr lang="en-US" dirty="0" smtClean="0"/>
              <a:t>Results </a:t>
            </a:r>
            <a:r>
              <a:rPr lang="en-US" dirty="0"/>
              <a:t>of </a:t>
            </a:r>
            <a:r>
              <a:rPr lang="en-US" dirty="0" smtClean="0"/>
              <a:t>first 3D </a:t>
            </a:r>
            <a:r>
              <a:rPr lang="en-US" dirty="0"/>
              <a:t>pCVD diamond look very promising</a:t>
            </a:r>
          </a:p>
          <a:p>
            <a:pPr lvl="1"/>
            <a:r>
              <a:rPr lang="en-US" sz="1800" dirty="0" smtClean="0"/>
              <a:t>Highest Charge Collection measured in pCVD diamond</a:t>
            </a:r>
            <a:endParaRPr lang="en-US" sz="1800" dirty="0"/>
          </a:p>
          <a:p>
            <a:pPr lvl="1"/>
            <a:r>
              <a:rPr lang="en-US" sz="1800" dirty="0" smtClean="0"/>
              <a:t>≧ </a:t>
            </a:r>
            <a:r>
              <a:rPr lang="en-US" sz="1800" dirty="0" smtClean="0"/>
              <a:t>71% </a:t>
            </a:r>
            <a:r>
              <a:rPr lang="en-US" sz="1800" dirty="0"/>
              <a:t>of full charge collection </a:t>
            </a:r>
            <a:r>
              <a:rPr lang="en-US" sz="1800" dirty="0" smtClean="0"/>
              <a:t>(</a:t>
            </a:r>
            <a:r>
              <a:rPr lang="en-US" sz="1800" dirty="0" smtClean="0"/>
              <a:t>356μm</a:t>
            </a:r>
            <a:r>
              <a:rPr lang="en-US" sz="1800" dirty="0" smtClean="0"/>
              <a:t>) at 75 V</a:t>
            </a:r>
          </a:p>
          <a:p>
            <a:pPr lvl="1"/>
            <a:r>
              <a:rPr lang="en-US" sz="1800" dirty="0" smtClean="0"/>
              <a:t>Slight Charge Sharing between cells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2795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Further improvement of diamond quality in cooperation with suppliers</a:t>
            </a:r>
          </a:p>
          <a:p>
            <a:r>
              <a:rPr lang="en-US" dirty="0" smtClean="0"/>
              <a:t>R&amp;D on 3D devices</a:t>
            </a:r>
          </a:p>
          <a:p>
            <a:pPr lvl="1"/>
            <a:r>
              <a:rPr lang="en-US" dirty="0" smtClean="0"/>
              <a:t>Improve micromachining for conductive columns</a:t>
            </a:r>
          </a:p>
          <a:p>
            <a:pPr lvl="2"/>
            <a:r>
              <a:rPr lang="en-US" dirty="0" smtClean="0"/>
              <a:t>Higher yield</a:t>
            </a:r>
          </a:p>
          <a:p>
            <a:pPr lvl="2"/>
            <a:r>
              <a:rPr lang="en-US" dirty="0" smtClean="0"/>
              <a:t>Smaller resistivity</a:t>
            </a:r>
          </a:p>
          <a:p>
            <a:pPr lvl="2"/>
            <a:r>
              <a:rPr lang="en-US" dirty="0" smtClean="0"/>
              <a:t>Bigger detectors</a:t>
            </a:r>
          </a:p>
          <a:p>
            <a:pPr lvl="1"/>
            <a:r>
              <a:rPr lang="en-US" dirty="0" smtClean="0"/>
              <a:t>Test of different cell structures</a:t>
            </a:r>
          </a:p>
          <a:p>
            <a:pPr lvl="2"/>
            <a:r>
              <a:rPr lang="en-US" dirty="0" smtClean="0"/>
              <a:t>Honeycomb, rectangular</a:t>
            </a:r>
          </a:p>
          <a:p>
            <a:pPr lvl="2"/>
            <a:r>
              <a:rPr lang="en-US" dirty="0" smtClean="0"/>
              <a:t>Different sizes</a:t>
            </a:r>
          </a:p>
          <a:p>
            <a:pPr lvl="1"/>
            <a:r>
              <a:rPr lang="en-US" dirty="0" smtClean="0"/>
              <a:t>TCAD Simulations 3D diamond detectors</a:t>
            </a:r>
          </a:p>
          <a:p>
            <a:pPr lvl="1"/>
            <a:r>
              <a:rPr lang="en-US" dirty="0" smtClean="0"/>
              <a:t>Studies of irradiated 3D CVD diamonds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0823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Further improvement of diamond quality in cooperation with suppliers</a:t>
            </a:r>
          </a:p>
          <a:p>
            <a:r>
              <a:rPr lang="en-US" dirty="0" smtClean="0"/>
              <a:t>R&amp;D on 3D devices</a:t>
            </a:r>
          </a:p>
          <a:p>
            <a:pPr lvl="1"/>
            <a:r>
              <a:rPr lang="en-US" dirty="0" smtClean="0"/>
              <a:t>Improve micromachining for conductive columns</a:t>
            </a:r>
          </a:p>
          <a:p>
            <a:pPr lvl="2"/>
            <a:r>
              <a:rPr lang="en-US" dirty="0" smtClean="0"/>
              <a:t>Higher yield</a:t>
            </a:r>
          </a:p>
          <a:p>
            <a:pPr lvl="2"/>
            <a:r>
              <a:rPr lang="en-US" dirty="0" smtClean="0"/>
              <a:t>Smaller resistivity</a:t>
            </a:r>
          </a:p>
          <a:p>
            <a:pPr lvl="2"/>
            <a:r>
              <a:rPr lang="en-US" dirty="0" smtClean="0"/>
              <a:t>Bigger detectors</a:t>
            </a:r>
          </a:p>
          <a:p>
            <a:pPr lvl="1"/>
            <a:r>
              <a:rPr lang="en-US" dirty="0" smtClean="0"/>
              <a:t>Test of different cell structures</a:t>
            </a:r>
          </a:p>
          <a:p>
            <a:pPr lvl="2"/>
            <a:r>
              <a:rPr lang="en-US" dirty="0" smtClean="0"/>
              <a:t>Honeycomb, rectangular</a:t>
            </a:r>
          </a:p>
          <a:p>
            <a:pPr lvl="2"/>
            <a:r>
              <a:rPr lang="en-US" dirty="0" smtClean="0"/>
              <a:t>Different sizes</a:t>
            </a:r>
          </a:p>
          <a:p>
            <a:pPr lvl="1"/>
            <a:r>
              <a:rPr lang="en-US" dirty="0" smtClean="0"/>
              <a:t>TCAD Simulations 3D diamond detectors</a:t>
            </a:r>
          </a:p>
          <a:p>
            <a:pPr lvl="1"/>
            <a:r>
              <a:rPr lang="en-US" dirty="0" smtClean="0"/>
              <a:t>Studies of irradiated 3D CVD diamonds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37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972143" y="3580143"/>
            <a:ext cx="2848006" cy="9592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Poster by Steven </a:t>
            </a:r>
            <a:r>
              <a:rPr lang="en-US" dirty="0" smtClean="0"/>
              <a:t>Murphy:</a:t>
            </a:r>
          </a:p>
          <a:p>
            <a:pPr algn="ctr"/>
            <a:r>
              <a:rPr lang="en-US" dirty="0" smtClean="0"/>
              <a:t>Laser </a:t>
            </a:r>
            <a:r>
              <a:rPr lang="en-US" dirty="0"/>
              <a:t>processing in 3D Diamond Detectors</a:t>
            </a:r>
          </a:p>
        </p:txBody>
      </p:sp>
    </p:spTree>
    <p:extLst>
      <p:ext uri="{BB962C8B-B14F-4D97-AF65-F5344CB8AC3E}">
        <p14:creationId xmlns:p14="http://schemas.microsoft.com/office/powerpoint/2010/main" val="5190823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Further improvement of diamond quality in cooperation with suppliers</a:t>
            </a:r>
          </a:p>
          <a:p>
            <a:r>
              <a:rPr lang="en-US" dirty="0" smtClean="0"/>
              <a:t>R&amp;D on 3D devices</a:t>
            </a:r>
          </a:p>
          <a:p>
            <a:pPr lvl="1"/>
            <a:r>
              <a:rPr lang="en-US" dirty="0" smtClean="0"/>
              <a:t>Improve micromachining for conductive columns</a:t>
            </a:r>
          </a:p>
          <a:p>
            <a:pPr lvl="2"/>
            <a:r>
              <a:rPr lang="en-US" dirty="0" smtClean="0"/>
              <a:t>Higher yield</a:t>
            </a:r>
          </a:p>
          <a:p>
            <a:pPr lvl="2"/>
            <a:r>
              <a:rPr lang="en-US" dirty="0" smtClean="0"/>
              <a:t>Smaller resistivity</a:t>
            </a:r>
          </a:p>
          <a:p>
            <a:pPr lvl="2"/>
            <a:r>
              <a:rPr lang="en-US" dirty="0" smtClean="0"/>
              <a:t>Bigger detectors</a:t>
            </a:r>
          </a:p>
          <a:p>
            <a:pPr lvl="1"/>
            <a:r>
              <a:rPr lang="en-US" dirty="0" smtClean="0"/>
              <a:t>Test of different cell structures</a:t>
            </a:r>
          </a:p>
          <a:p>
            <a:pPr lvl="2"/>
            <a:r>
              <a:rPr lang="en-US" dirty="0" smtClean="0"/>
              <a:t>Honeycomb, rectangular</a:t>
            </a:r>
          </a:p>
          <a:p>
            <a:pPr lvl="2"/>
            <a:r>
              <a:rPr lang="en-US" dirty="0" smtClean="0"/>
              <a:t>Different sizes</a:t>
            </a:r>
          </a:p>
          <a:p>
            <a:pPr lvl="1"/>
            <a:r>
              <a:rPr lang="en-US" dirty="0" smtClean="0"/>
              <a:t>TCAD Simulations 3D diamond detectors</a:t>
            </a:r>
          </a:p>
          <a:p>
            <a:pPr lvl="1"/>
            <a:r>
              <a:rPr lang="en-US" dirty="0" smtClean="0"/>
              <a:t>Studies of irradiated 3D CVD diamonds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38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972143" y="3580143"/>
            <a:ext cx="2848006" cy="9592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Poster by Steven </a:t>
            </a:r>
            <a:r>
              <a:rPr lang="en-US" dirty="0" smtClean="0"/>
              <a:t>Murphy:</a:t>
            </a:r>
          </a:p>
          <a:p>
            <a:pPr algn="ctr"/>
            <a:r>
              <a:rPr lang="en-US" dirty="0" smtClean="0"/>
              <a:t>Laser </a:t>
            </a:r>
            <a:r>
              <a:rPr lang="en-US" dirty="0"/>
              <a:t>processing in 3D Diamond Detectors</a:t>
            </a:r>
          </a:p>
        </p:txBody>
      </p:sp>
      <p:sp>
        <p:nvSpPr>
          <p:cNvPr id="8" name="Rectangle 7"/>
          <p:cNvSpPr/>
          <p:nvPr/>
        </p:nvSpPr>
        <p:spPr>
          <a:xfrm>
            <a:off x="5972143" y="4907910"/>
            <a:ext cx="2848006" cy="9592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Poster by Giulio </a:t>
            </a:r>
            <a:r>
              <a:rPr lang="en-US" dirty="0" smtClean="0"/>
              <a:t>Forcolin: Simulation </a:t>
            </a:r>
            <a:r>
              <a:rPr lang="en-US" dirty="0"/>
              <a:t>of 3D Diamond Detectors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898036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46690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dirty="0"/>
              <a:t>advantages of diamonds w/r/t silicon</a:t>
            </a:r>
          </a:p>
          <a:p>
            <a:pPr lvl="1"/>
            <a:r>
              <a:rPr lang="en-US" sz="1600" dirty="0"/>
              <a:t>large displacement </a:t>
            </a:r>
            <a:r>
              <a:rPr lang="en-US" sz="1600" dirty="0" smtClean="0"/>
              <a:t>energy</a:t>
            </a:r>
          </a:p>
          <a:p>
            <a:pPr lvl="1"/>
            <a:r>
              <a:rPr lang="en-US" sz="1600" dirty="0" smtClean="0"/>
              <a:t>large </a:t>
            </a:r>
            <a:r>
              <a:rPr lang="en-US" sz="1600" dirty="0" err="1" smtClean="0"/>
              <a:t>bandgap</a:t>
            </a:r>
            <a:endParaRPr lang="en-US" sz="1600" dirty="0"/>
          </a:p>
          <a:p>
            <a:pPr lvl="1"/>
            <a:r>
              <a:rPr lang="en-US" sz="1600" dirty="0" smtClean="0"/>
              <a:t>high </a:t>
            </a:r>
            <a:r>
              <a:rPr lang="en-US" sz="1600" dirty="0"/>
              <a:t>thermal conductivity	</a:t>
            </a:r>
          </a:p>
          <a:p>
            <a:r>
              <a:rPr lang="en-US" sz="1800" dirty="0"/>
              <a:t>there are some disadvantages </a:t>
            </a:r>
            <a:r>
              <a:rPr lang="en-US" sz="1800" dirty="0" smtClean="0"/>
              <a:t>though</a:t>
            </a:r>
          </a:p>
          <a:p>
            <a:pPr lvl="1"/>
            <a:r>
              <a:rPr lang="en-US" sz="1600" dirty="0" smtClean="0"/>
              <a:t>Large </a:t>
            </a:r>
            <a:r>
              <a:rPr lang="en-US" sz="1600" dirty="0" err="1" smtClean="0"/>
              <a:t>bandgap</a:t>
            </a:r>
            <a:endParaRPr lang="en-US" sz="1600" dirty="0" smtClean="0"/>
          </a:p>
          <a:p>
            <a:pPr lvl="1"/>
            <a:r>
              <a:rPr lang="en-US" sz="1600" dirty="0" smtClean="0"/>
              <a:t>Size of diamonds (scCVD)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endParaRPr lang="en-US" sz="1600" dirty="0" smtClean="0">
              <a:sym typeface="Wingdings"/>
            </a:endParaRPr>
          </a:p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endParaRPr lang="en-US" sz="1600" dirty="0" smtClean="0">
              <a:sym typeface="Wingdings"/>
            </a:endParaRPr>
          </a:p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r>
              <a:rPr lang="en-US" sz="1600" dirty="0" smtClean="0">
                <a:solidFill>
                  <a:srgbClr val="008000"/>
                </a:solidFill>
                <a:sym typeface="Wingdings"/>
              </a:rPr>
              <a:t>Radiation hard</a:t>
            </a:r>
          </a:p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r>
              <a:rPr lang="en-US" sz="1600" dirty="0">
                <a:solidFill>
                  <a:srgbClr val="008000"/>
                </a:solidFill>
              </a:rPr>
              <a:t>less leakage current &amp; </a:t>
            </a:r>
            <a:r>
              <a:rPr lang="en-US" sz="1600" dirty="0" smtClean="0">
                <a:solidFill>
                  <a:srgbClr val="008000"/>
                </a:solidFill>
              </a:rPr>
              <a:t>noise</a:t>
            </a:r>
          </a:p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r>
              <a:rPr lang="en-US" sz="1600" dirty="0" smtClean="0">
                <a:solidFill>
                  <a:srgbClr val="008000"/>
                </a:solidFill>
              </a:rPr>
              <a:t>less cooling, good </a:t>
            </a:r>
            <a:r>
              <a:rPr lang="en-US" sz="1600" dirty="0" err="1" smtClean="0">
                <a:solidFill>
                  <a:srgbClr val="008000"/>
                </a:solidFill>
              </a:rPr>
              <a:t>heatspread</a:t>
            </a:r>
            <a:endParaRPr lang="en-US" sz="1600" dirty="0">
              <a:solidFill>
                <a:srgbClr val="008000"/>
              </a:solidFill>
            </a:endParaRPr>
          </a:p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endParaRPr lang="en-US" sz="1600" dirty="0"/>
          </a:p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endParaRPr lang="en-US" sz="1600" dirty="0" smtClean="0">
              <a:sym typeface="Wingdings"/>
            </a:endParaRPr>
          </a:p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r>
              <a:rPr lang="en-US" sz="1600" dirty="0">
                <a:solidFill>
                  <a:srgbClr val="FF6600"/>
                </a:solidFill>
              </a:rPr>
              <a:t>less </a:t>
            </a:r>
            <a:r>
              <a:rPr lang="en-US" sz="1600" dirty="0" smtClean="0">
                <a:solidFill>
                  <a:srgbClr val="FF6600"/>
                </a:solidFill>
              </a:rPr>
              <a:t>signal</a:t>
            </a:r>
          </a:p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r>
              <a:rPr lang="en-US" sz="1600" dirty="0" smtClean="0">
                <a:solidFill>
                  <a:srgbClr val="FF6600"/>
                </a:solidFill>
              </a:rPr>
              <a:t>R&amp;D: Material more expensive than Si</a:t>
            </a:r>
          </a:p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endParaRPr lang="en-US" sz="1600" dirty="0">
              <a:solidFill>
                <a:srgbClr val="FF6600"/>
              </a:solidFill>
            </a:endParaRPr>
          </a:p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endParaRPr lang="en-US" sz="1600" dirty="0" smtClean="0">
              <a:solidFill>
                <a:srgbClr val="FF6600"/>
              </a:solidFill>
            </a:endParaRPr>
          </a:p>
          <a:p>
            <a:pPr marL="285750" lvl="1" indent="-285750">
              <a:spcBef>
                <a:spcPts val="500"/>
              </a:spcBef>
              <a:buFont typeface="Wingdings" charset="0"/>
              <a:buChar char="à"/>
            </a:pPr>
            <a:endParaRPr lang="en-US" sz="1600" dirty="0" smtClean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diamond?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0087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08422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Inhaltsplatzhalt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6797254"/>
              </p:ext>
            </p:extLst>
          </p:nvPr>
        </p:nvGraphicFramePr>
        <p:xfrm>
          <a:off x="323850" y="1956119"/>
          <a:ext cx="5708649" cy="4327871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985847"/>
                <a:gridCol w="1039091"/>
                <a:gridCol w="1683711"/>
              </a:tblGrid>
              <a:tr h="317476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diamond</a:t>
                      </a:r>
                      <a:endParaRPr lang="en-US" sz="1400" dirty="0"/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Band Gap [eV]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1.12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5.45</a:t>
                      </a:r>
                      <a:endParaRPr lang="en-US" sz="1400" dirty="0"/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Electron</a:t>
                      </a:r>
                      <a:r>
                        <a:rPr lang="en-US" sz="1400" baseline="0" dirty="0" smtClean="0"/>
                        <a:t> Mobility [cm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baseline="0" dirty="0" smtClean="0"/>
                        <a:t>/V s]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1450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2200</a:t>
                      </a:r>
                      <a:endParaRPr lang="en-US" sz="1400" dirty="0"/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Hole Mobility</a:t>
                      </a:r>
                      <a:r>
                        <a:rPr lang="en-US" sz="1400" baseline="0" dirty="0" smtClean="0"/>
                        <a:t> [cm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baseline="0" dirty="0" smtClean="0"/>
                        <a:t>/V s]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500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1600</a:t>
                      </a:r>
                      <a:endParaRPr lang="en-US" sz="1400" dirty="0"/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Saturation Velocity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[cm /</a:t>
                      </a:r>
                      <a:r>
                        <a:rPr lang="en-US" sz="1400" baseline="0" dirty="0" smtClean="0"/>
                        <a:t> s]</a:t>
                      </a:r>
                      <a:endParaRPr lang="en-US" sz="1400" dirty="0" smtClean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0.8 · 10</a:t>
                      </a:r>
                      <a:r>
                        <a:rPr lang="en-US" sz="1400" baseline="30000" dirty="0" smtClean="0"/>
                        <a:t>7</a:t>
                      </a:r>
                      <a:endParaRPr lang="en-US" sz="1400" baseline="300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 · 10</a:t>
                      </a:r>
                      <a:r>
                        <a:rPr lang="en-US" sz="1400" baseline="30000" dirty="0" smtClean="0"/>
                        <a:t>7</a:t>
                      </a:r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Breakdown</a:t>
                      </a:r>
                      <a:r>
                        <a:rPr lang="en-US" sz="1400" baseline="0" dirty="0" smtClean="0"/>
                        <a:t> Field [V / m]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· 10</a:t>
                      </a:r>
                      <a:r>
                        <a:rPr lang="en-US" sz="1400" baseline="30000" dirty="0" smtClean="0"/>
                        <a:t>5</a:t>
                      </a:r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2.2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· 10</a:t>
                      </a:r>
                      <a:r>
                        <a:rPr lang="en-US" sz="1400" baseline="30000" dirty="0" smtClean="0"/>
                        <a:t>7</a:t>
                      </a:r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Resistivity</a:t>
                      </a:r>
                      <a:r>
                        <a:rPr lang="en-US" sz="1400" baseline="0" dirty="0" smtClean="0"/>
                        <a:t> [Ohm]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2.3 </a:t>
                      </a:r>
                      <a:r>
                        <a:rPr lang="en-US" sz="1400" dirty="0" smtClean="0"/>
                        <a:t>· 10</a:t>
                      </a:r>
                      <a:r>
                        <a:rPr lang="en-US" sz="1400" baseline="30000" dirty="0" smtClean="0"/>
                        <a:t>5</a:t>
                      </a:r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&gt; 10</a:t>
                      </a:r>
                      <a:r>
                        <a:rPr lang="en-US" sz="1400" baseline="30000" dirty="0" smtClean="0"/>
                        <a:t>11</a:t>
                      </a:r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Dielectric Constant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11.9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5.7</a:t>
                      </a:r>
                      <a:endParaRPr lang="en-US" sz="1400" dirty="0"/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Displacement Energy [eV]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13-20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43</a:t>
                      </a:r>
                      <a:endParaRPr lang="en-US" sz="1400" dirty="0"/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</a:t>
                      </a:r>
                      <a:r>
                        <a:rPr lang="en-US" sz="1400" baseline="0" dirty="0" smtClean="0"/>
                        <a:t>-h creation energy [eV]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3.6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Average</a:t>
                      </a:r>
                      <a:r>
                        <a:rPr lang="en-US" sz="1400" baseline="0" dirty="0" smtClean="0"/>
                        <a:t> e-h pairs per MIP per μm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89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36</a:t>
                      </a:r>
                      <a:endParaRPr lang="en-US" sz="1400" dirty="0"/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Charge Collecting</a:t>
                      </a:r>
                      <a:r>
                        <a:rPr lang="en-US" sz="1400" baseline="0" dirty="0" smtClean="0"/>
                        <a:t> Distance [μm]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~full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scCVD:</a:t>
                      </a:r>
                      <a:r>
                        <a:rPr lang="en-US" sz="1400" baseline="0" dirty="0" smtClean="0"/>
                        <a:t> ~full</a:t>
                      </a:r>
                      <a:br>
                        <a:rPr lang="en-US" sz="1400" baseline="0" dirty="0" smtClean="0"/>
                      </a:br>
                      <a:r>
                        <a:rPr lang="en-US" sz="1400" dirty="0" smtClean="0"/>
                        <a:t>pCVD: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~ 250-300</a:t>
                      </a:r>
                      <a:endParaRPr lang="en-US" sz="1400" dirty="0"/>
                    </a:p>
                  </a:txBody>
                  <a:tcPr marL="148750" marR="148750"/>
                </a:tc>
              </a:tr>
              <a:tr h="3174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Thermal conductivity [W/cm K]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</a:t>
                      </a:r>
                      <a:endParaRPr lang="en-US" sz="1400" dirty="0"/>
                    </a:p>
                  </a:txBody>
                  <a:tcPr marL="148750" marR="148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 marL="148750" marR="148750"/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18/02/2016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Test beam results </a:t>
            </a:r>
            <a:r>
              <a:rPr lang="de-DE" dirty="0" err="1" smtClean="0"/>
              <a:t>of</a:t>
            </a:r>
            <a:r>
              <a:rPr lang="de-DE" dirty="0" smtClean="0"/>
              <a:t> 3D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scCVD </a:t>
            </a:r>
            <a:r>
              <a:rPr lang="de-DE" dirty="0" err="1" smtClean="0"/>
              <a:t>and</a:t>
            </a:r>
            <a:r>
              <a:rPr lang="de-DE" dirty="0" smtClean="0"/>
              <a:t> pCVD </a:t>
            </a:r>
            <a:r>
              <a:rPr lang="de-DE" dirty="0" err="1" smtClean="0"/>
              <a:t>diamonds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41</a:t>
            </a:fld>
            <a:endParaRPr lang="de-DE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Why diamond?</a:t>
            </a:r>
            <a:endParaRPr lang="en-US" noProof="0"/>
          </a:p>
        </p:txBody>
      </p:sp>
      <p:sp>
        <p:nvSpPr>
          <p:cNvPr id="16" name="Textfeld 15"/>
          <p:cNvSpPr txBox="1"/>
          <p:nvPr/>
        </p:nvSpPr>
        <p:spPr>
          <a:xfrm>
            <a:off x="6032500" y="1956119"/>
            <a:ext cx="278765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Lucida Grande"/>
              <a:buChar char="+"/>
            </a:pPr>
            <a:r>
              <a:rPr lang="en-US" dirty="0" smtClean="0">
                <a:solidFill>
                  <a:srgbClr val="008000"/>
                </a:solidFill>
              </a:rPr>
              <a:t>Low leakage current</a:t>
            </a:r>
          </a:p>
          <a:p>
            <a:pPr marL="285750" indent="-285750">
              <a:buFont typeface="Lucida Grande"/>
              <a:buChar char="+"/>
            </a:pPr>
            <a:r>
              <a:rPr lang="en-US" dirty="0" smtClean="0">
                <a:solidFill>
                  <a:srgbClr val="008000"/>
                </a:solidFill>
              </a:rPr>
              <a:t>Low capacitance</a:t>
            </a:r>
          </a:p>
          <a:p>
            <a:pPr marL="285750" indent="-285750">
              <a:buFont typeface="Lucida Grande"/>
              <a:buChar char="+"/>
            </a:pPr>
            <a:r>
              <a:rPr lang="en-US" dirty="0" smtClean="0">
                <a:solidFill>
                  <a:srgbClr val="008000"/>
                </a:solidFill>
              </a:rPr>
              <a:t>Operation at high voltages</a:t>
            </a:r>
          </a:p>
          <a:p>
            <a:pPr marL="285750" indent="-285750">
              <a:buFont typeface="Lucida Grande"/>
              <a:buChar char="+"/>
            </a:pPr>
            <a:r>
              <a:rPr lang="en-US" dirty="0" smtClean="0">
                <a:solidFill>
                  <a:srgbClr val="008000"/>
                </a:solidFill>
              </a:rPr>
              <a:t>Operation without cooling</a:t>
            </a:r>
          </a:p>
          <a:p>
            <a:pPr marL="285750" indent="-285750">
              <a:buFont typeface="Lucida Grande"/>
              <a:buChar char="+"/>
            </a:pPr>
            <a:r>
              <a:rPr lang="en-US" dirty="0" smtClean="0">
                <a:solidFill>
                  <a:srgbClr val="008000"/>
                </a:solidFill>
              </a:rPr>
              <a:t>Radiation tolerant</a:t>
            </a:r>
          </a:p>
          <a:p>
            <a:endParaRPr lang="en-US" dirty="0" smtClean="0"/>
          </a:p>
          <a:p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Lower signal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Single crystals small in size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Efficiency &lt; 100% (pCVD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More expensive</a:t>
            </a:r>
          </a:p>
          <a:p>
            <a:pPr marL="285750" indent="-285750">
              <a:buFontTx/>
              <a:buChar char="-"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5298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Expected signals (MPV) of MIP for 200 um sensor</a:t>
            </a:r>
          </a:p>
          <a:p>
            <a:r>
              <a:rPr lang="en-US" sz="2000" dirty="0" smtClean="0"/>
              <a:t>ENC vs. irradiation – simulation &amp; measurement (</a:t>
            </a:r>
            <a:r>
              <a:rPr lang="en-US" sz="2000" dirty="0"/>
              <a:t>25 </a:t>
            </a:r>
            <a:r>
              <a:rPr lang="en-US" sz="2000" dirty="0" smtClean="0"/>
              <a:t>MeV)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 vs. Silicon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42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403" y="3529257"/>
            <a:ext cx="2880000" cy="21901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28954" y="2998157"/>
            <a:ext cx="1686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24 GeV proton</a:t>
            </a:r>
          </a:p>
          <a:p>
            <a:pPr algn="ctr"/>
            <a:r>
              <a:rPr lang="en-US" dirty="0" smtClean="0"/>
              <a:t>irradiation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807" y="3644488"/>
            <a:ext cx="2880000" cy="207490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7049" y="3071196"/>
            <a:ext cx="1867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25 MeV proton </a:t>
            </a:r>
          </a:p>
          <a:p>
            <a:pPr algn="ctr"/>
            <a:r>
              <a:rPr lang="en-US" sz="2000" dirty="0" smtClean="0"/>
              <a:t>irradiation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5313491" y="5887930"/>
            <a:ext cx="3236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arxiv.org</a:t>
            </a:r>
            <a:r>
              <a:rPr lang="en-US" dirty="0"/>
              <a:t>/</a:t>
            </a:r>
            <a:r>
              <a:rPr lang="en-US" dirty="0" err="1"/>
              <a:t>pdf</a:t>
            </a:r>
            <a:r>
              <a:rPr lang="en-US" dirty="0"/>
              <a:t>/1206.6795v2.pdf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4000" y="3572609"/>
            <a:ext cx="2880000" cy="21467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71087" y="3071196"/>
            <a:ext cx="1018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ENC for</a:t>
            </a:r>
          </a:p>
          <a:p>
            <a:pPr algn="ctr"/>
            <a:r>
              <a:rPr lang="en-US" dirty="0" smtClean="0"/>
              <a:t>Si &amp; </a:t>
            </a:r>
            <a:r>
              <a:rPr lang="en-US" dirty="0" err="1" smtClean="0"/>
              <a:t>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7811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first check if the diamond works: map of pulse height</a:t>
            </a:r>
          </a:p>
          <a:p>
            <a:r>
              <a:rPr lang="en-US" sz="1800" dirty="0"/>
              <a:t>small fiducial loss due to scintillator trigger</a:t>
            </a:r>
          </a:p>
          <a:p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dead cells already visible due to faulty readout columns</a:t>
            </a:r>
          </a:p>
          <a:p>
            <a:r>
              <a:rPr lang="en-US" sz="1800" dirty="0"/>
              <a:t>roughly 9 broken readout columns </a:t>
            </a:r>
            <a:r>
              <a:rPr lang="en-US" sz="1800" dirty="0" smtClean="0"/>
              <a:t> (</a:t>
            </a:r>
            <a:r>
              <a:rPr lang="en-US" sz="1800" dirty="0"/>
              <a:t>expect 8 from 92% efficiency)</a:t>
            </a:r>
          </a:p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pulse height maps </a:t>
            </a:r>
          </a:p>
        </p:txBody>
      </p:sp>
      <p:sp>
        <p:nvSpPr>
          <p:cNvPr id="262" name="Shape 26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ETH Light"/>
                <a:ea typeface="ETH Light"/>
                <a:cs typeface="ETH Light"/>
                <a:sym typeface="ETH Light"/>
              </a:defRPr>
            </a:lvl1pPr>
          </a:lstStyle>
          <a:p>
            <a:pPr lvl="0"/>
            <a:fld id="{86CB4B4D-7CA3-9044-876B-883B54F8677D}" type="slidenum">
              <a:t>43</a:t>
            </a:fld>
            <a:endParaRPr/>
          </a:p>
        </p:txBody>
      </p:sp>
      <p:sp>
        <p:nvSpPr>
          <p:cNvPr id="263" name="Shape 263"/>
          <p:cNvSpPr/>
          <p:nvPr/>
        </p:nvSpPr>
        <p:spPr>
          <a:xfrm>
            <a:off x="311584" y="1111746"/>
            <a:ext cx="8572501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321457">
              <a:defRPr sz="1800"/>
            </a:pPr>
            <a:endParaRPr sz="2100" dirty="0">
              <a:latin typeface="ETH Light"/>
              <a:ea typeface="ETH Light"/>
              <a:cs typeface="ETH Light"/>
              <a:sym typeface="ETH Light"/>
            </a:endParaRPr>
          </a:p>
        </p:txBody>
      </p:sp>
      <p:grpSp>
        <p:nvGrpSpPr>
          <p:cNvPr id="274" name="Group 274"/>
          <p:cNvGrpSpPr/>
          <p:nvPr/>
        </p:nvGrpSpPr>
        <p:grpSpPr>
          <a:xfrm>
            <a:off x="2175380" y="2846420"/>
            <a:ext cx="4903518" cy="2359482"/>
            <a:chOff x="0" y="0"/>
            <a:chExt cx="8521503" cy="4253541"/>
          </a:xfrm>
        </p:grpSpPr>
        <p:pic>
          <p:nvPicPr>
            <p:cNvPr id="264" name="image.png"/>
            <p:cNvPicPr/>
            <p:nvPr/>
          </p:nvPicPr>
          <p:blipFill>
            <a:blip r:embed="rId2">
              <a:extLst/>
            </a:blip>
            <a:srcRect t="4519"/>
            <a:stretch>
              <a:fillRect/>
            </a:stretch>
          </p:blipFill>
          <p:spPr>
            <a:xfrm>
              <a:off x="0" y="0"/>
              <a:ext cx="8521504" cy="42535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5" name="Shape 265"/>
            <p:cNvSpPr/>
            <p:nvPr/>
          </p:nvSpPr>
          <p:spPr>
            <a:xfrm>
              <a:off x="5467135" y="1790560"/>
              <a:ext cx="497915" cy="51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>
              <a:off x="5255151" y="2622486"/>
              <a:ext cx="497915" cy="51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>
              <a:off x="6757048" y="3142797"/>
              <a:ext cx="497915" cy="51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8" name="Shape 268"/>
            <p:cNvSpPr/>
            <p:nvPr/>
          </p:nvSpPr>
          <p:spPr>
            <a:xfrm>
              <a:off x="6965745" y="2634780"/>
              <a:ext cx="497915" cy="51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9" name="Shape 269"/>
            <p:cNvSpPr/>
            <p:nvPr/>
          </p:nvSpPr>
          <p:spPr>
            <a:xfrm>
              <a:off x="7018635" y="708917"/>
              <a:ext cx="497915" cy="51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>
              <a:off x="5996453" y="708917"/>
              <a:ext cx="497915" cy="51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4958691" y="1291551"/>
              <a:ext cx="497915" cy="51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>
              <a:off x="4958691" y="1515828"/>
              <a:ext cx="497915" cy="51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>
              <a:off x="5930844" y="2955402"/>
              <a:ext cx="497915" cy="51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84172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625056"/>
            <a:r>
              <a:rPr lang="en-US" sz="2000" dirty="0"/>
              <a:t>Observed unexpected negative charge tail</a:t>
            </a:r>
          </a:p>
          <a:p>
            <a:pPr marL="625056"/>
            <a:r>
              <a:rPr lang="en-US" sz="2000" dirty="0"/>
              <a:t>Negative charge clustered around center of cells</a:t>
            </a:r>
          </a:p>
          <a:p>
            <a:pPr marL="625056"/>
            <a:r>
              <a:rPr lang="en-US" sz="2000" dirty="0"/>
              <a:t>Identified to be due to missing bias column</a:t>
            </a:r>
          </a:p>
        </p:txBody>
      </p:sp>
      <p:sp>
        <p:nvSpPr>
          <p:cNvPr id="4505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3D </a:t>
            </a:r>
            <a:r>
              <a:rPr lang="en-US" dirty="0" smtClean="0"/>
              <a:t>Diamonds – Negative Charges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68BF-E875-5747-B2DC-6D614E7930F8}" type="slidenum">
              <a:rPr lang="en-US"/>
              <a:pPr/>
              <a:t>44</a:t>
            </a:fld>
            <a:endParaRPr lang="en-US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073" y="3194232"/>
            <a:ext cx="3600078" cy="2827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674" y="3274824"/>
            <a:ext cx="3183175" cy="274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8529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850" y="2024064"/>
            <a:ext cx="5402342" cy="4210046"/>
          </a:xfrm>
        </p:spPr>
        <p:txBody>
          <a:bodyPr/>
          <a:lstStyle/>
          <a:p>
            <a:r>
              <a:rPr lang="en-US" sz="1800" dirty="0"/>
              <a:t>strip part should collect full charge at 450 V</a:t>
            </a:r>
          </a:p>
          <a:p>
            <a:pPr lvl="1"/>
            <a:r>
              <a:rPr lang="en-US" sz="1600" dirty="0"/>
              <a:t>this expectation is confirmed</a:t>
            </a:r>
          </a:p>
          <a:p>
            <a:r>
              <a:rPr lang="en-US" sz="1800" dirty="0"/>
              <a:t>3D collects same charge at 5% of the voltage!</a:t>
            </a:r>
          </a:p>
          <a:p>
            <a:pPr lvl="1"/>
            <a:r>
              <a:rPr lang="en-US" sz="1400" dirty="0"/>
              <a:t>great confirmation of expectation</a:t>
            </a:r>
          </a:p>
          <a:p>
            <a:r>
              <a:rPr lang="en-US" sz="1800" dirty="0"/>
              <a:t>3D phantom collects significantly </a:t>
            </a:r>
            <a:r>
              <a:rPr lang="en-US" sz="1800" dirty="0" smtClean="0"/>
              <a:t>less charge</a:t>
            </a:r>
            <a:endParaRPr lang="en-US" sz="1800" dirty="0"/>
          </a:p>
          <a:p>
            <a:pPr lvl="1"/>
            <a:r>
              <a:rPr lang="en-US" sz="1400" dirty="0"/>
              <a:t>theory is that it collects charge only </a:t>
            </a:r>
            <a:r>
              <a:rPr lang="en-US" sz="1400" dirty="0" smtClean="0"/>
              <a:t>at surface</a:t>
            </a:r>
            <a:r>
              <a:rPr lang="en-US" sz="1400" dirty="0"/>
              <a:t>, not in the bulk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on charge collection</a:t>
            </a:r>
          </a:p>
        </p:txBody>
      </p:sp>
      <p:sp>
        <p:nvSpPr>
          <p:cNvPr id="282" name="Shape 28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ETH Light"/>
                <a:ea typeface="ETH Light"/>
                <a:cs typeface="ETH Light"/>
                <a:sym typeface="ETH Light"/>
              </a:defRPr>
            </a:lvl1pPr>
          </a:lstStyle>
          <a:p>
            <a:pPr lvl="0"/>
            <a:fld id="{86CB4B4D-7CA3-9044-876B-883B54F8677D}" type="slidenum">
              <a:t>45</a:t>
            </a:fld>
            <a:endParaRPr/>
          </a:p>
        </p:txBody>
      </p:sp>
      <p:sp>
        <p:nvSpPr>
          <p:cNvPr id="283" name="Shape 283"/>
          <p:cNvSpPr/>
          <p:nvPr/>
        </p:nvSpPr>
        <p:spPr>
          <a:xfrm>
            <a:off x="311584" y="1111746"/>
            <a:ext cx="8572501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2" indent="321457" defTabSz="321457">
              <a:defRPr sz="1800"/>
            </a:pPr>
            <a:endParaRPr sz="2100" dirty="0">
              <a:latin typeface="ETH Light"/>
              <a:ea typeface="ETH Light"/>
              <a:cs typeface="ETH Light"/>
              <a:sym typeface="ETH Light"/>
            </a:endParaRPr>
          </a:p>
        </p:txBody>
      </p:sp>
      <p:pic>
        <p:nvPicPr>
          <p:cNvPr id="284" name="c_stack_NoNegativeCharge_PulseHeight_Comparision_scaled_electrons-eps-converted-to.pdf" descr="c_stack_NoNegativeCharge_PulseHeight_Comparision_scaled_electrons-eps-converted-to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35102" y="3221742"/>
            <a:ext cx="3440118" cy="3355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ph_phantom_vs_3d_electrons-eps-converted-to.pdf" descr="ph_phantom_vs_3d_electrons-eps-converted-to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30599" y="3873943"/>
            <a:ext cx="2561481" cy="23633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image.png"/>
          <p:cNvPicPr/>
          <p:nvPr/>
        </p:nvPicPr>
        <p:blipFill>
          <a:blip r:embed="rId4">
            <a:extLst/>
          </a:blip>
          <a:srcRect t="4519"/>
          <a:stretch>
            <a:fillRect/>
          </a:stretch>
        </p:blipFill>
        <p:spPr>
          <a:xfrm>
            <a:off x="5726192" y="1002796"/>
            <a:ext cx="3257802" cy="1626145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Shape 287"/>
          <p:cNvSpPr/>
          <p:nvPr/>
        </p:nvSpPr>
        <p:spPr>
          <a:xfrm>
            <a:off x="7964079" y="1559823"/>
            <a:ext cx="579072" cy="289292"/>
          </a:xfrm>
          <a:prstGeom prst="rect">
            <a:avLst/>
          </a:prstGeom>
          <a:ln w="254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8" name="Shape 288"/>
          <p:cNvSpPr/>
          <p:nvPr/>
        </p:nvSpPr>
        <p:spPr>
          <a:xfrm flipH="1">
            <a:off x="7270850" y="2004931"/>
            <a:ext cx="817401" cy="1674985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9305636" y="1140759"/>
            <a:ext cx="4572000" cy="5078314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321457">
              <a:defRPr sz="1800"/>
            </a:pP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strip part should collect full charge at 450 V</a:t>
            </a:r>
          </a:p>
          <a:p>
            <a:pPr indent="321457" defTabSz="321457">
              <a:defRPr sz="1800"/>
            </a:pPr>
            <a:r>
              <a:rPr lang="en-US" sz="2700" dirty="0">
                <a:latin typeface="ETH Light"/>
                <a:ea typeface="ETH Light"/>
                <a:cs typeface="ETH Light"/>
                <a:sym typeface="ETH Light"/>
              </a:rPr>
              <a:t>this expectation is confirmed</a:t>
            </a:r>
          </a:p>
          <a:p>
            <a:pPr defTabSz="321457">
              <a:defRPr sz="1800"/>
            </a:pP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3D collects </a:t>
            </a:r>
            <a:r>
              <a:rPr lang="en-US" sz="2100" dirty="0">
                <a:solidFill>
                  <a:srgbClr val="941100"/>
                </a:solidFill>
                <a:latin typeface="ETH Light"/>
                <a:ea typeface="ETH Light"/>
                <a:cs typeface="ETH Light"/>
                <a:sym typeface="ETH Light"/>
              </a:rPr>
              <a:t>same charge at 5% of the voltage</a:t>
            </a: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!</a:t>
            </a:r>
          </a:p>
          <a:p>
            <a:pPr lvl="2" indent="321457" defTabSz="321457">
              <a:defRPr sz="1800"/>
            </a:pP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great confirmation of expectation</a:t>
            </a:r>
          </a:p>
          <a:p>
            <a:pPr defTabSz="321457">
              <a:defRPr sz="1800"/>
            </a:pP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3D phantom collects significantly less charge</a:t>
            </a:r>
          </a:p>
          <a:p>
            <a:pPr lvl="2" indent="321457" defTabSz="321457">
              <a:defRPr sz="1800"/>
            </a:pP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theory is that it collects charge only at</a:t>
            </a:r>
          </a:p>
          <a:p>
            <a:pPr lvl="2" indent="321457" defTabSz="321457">
              <a:defRPr sz="1800"/>
            </a:pPr>
            <a:r>
              <a:rPr lang="en-US" sz="2100" dirty="0">
                <a:latin typeface="ETH Light"/>
                <a:ea typeface="ETH Light"/>
                <a:cs typeface="ETH Light"/>
                <a:sym typeface="ETH Light"/>
              </a:rPr>
              <a:t>surface, not in the bulk</a:t>
            </a:r>
          </a:p>
          <a:p>
            <a:pPr lvl="2" indent="321457" defTabSz="321457">
              <a:defRPr sz="1800"/>
            </a:pPr>
            <a:endParaRPr lang="en-US" sz="2100" dirty="0">
              <a:latin typeface="ETH Light"/>
              <a:ea typeface="ETH Light"/>
              <a:cs typeface="ETH Light"/>
              <a:sym typeface="ETH Light"/>
            </a:endParaRP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73909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849" y="2024064"/>
            <a:ext cx="5868913" cy="421004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46</a:t>
            </a:fld>
            <a:endParaRPr lang="en-US"/>
          </a:p>
        </p:txBody>
      </p:sp>
      <p:pic>
        <p:nvPicPr>
          <p:cNvPr id="7" name="Screen Shot 2015-07-10 at 08.24.33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3849" y="3080274"/>
            <a:ext cx="8570333" cy="322845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612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pCVD diamond from II VI</a:t>
            </a:r>
          </a:p>
          <a:p>
            <a:pPr lvl="1"/>
            <a:r>
              <a:rPr lang="en-US" dirty="0" smtClean="0"/>
              <a:t>Thickness 500 μm</a:t>
            </a:r>
          </a:p>
          <a:p>
            <a:r>
              <a:rPr lang="en-US" dirty="0" smtClean="0"/>
              <a:t>Noise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pCVD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47</a:t>
            </a:fld>
            <a:endParaRPr lang="en-US"/>
          </a:p>
        </p:txBody>
      </p:sp>
      <p:pic>
        <p:nvPicPr>
          <p:cNvPr id="7" name="Picture 6" descr="hDiaAllAdcNoiseCMN_area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68" y="3585818"/>
            <a:ext cx="2520000" cy="24592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9472" y="3585818"/>
            <a:ext cx="2520000" cy="24592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6475" y="3585818"/>
            <a:ext cx="2520000" cy="24592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2468" y="5860429"/>
            <a:ext cx="2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σ = 5.96 ADC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12468" y="5864778"/>
            <a:ext cx="260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σ = 6.17 ADC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106475" y="5858094"/>
            <a:ext cx="2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σ = 7.43 ADC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92468" y="3216486"/>
            <a:ext cx="2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Strip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412468" y="3220835"/>
            <a:ext cx="2607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3D Phantom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06475" y="3214151"/>
            <a:ext cx="2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3D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99001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50" y="2024064"/>
            <a:ext cx="3824304" cy="4210046"/>
          </a:xfrm>
        </p:spPr>
        <p:txBody>
          <a:bodyPr/>
          <a:lstStyle/>
          <a:p>
            <a:r>
              <a:rPr lang="en-US" dirty="0" smtClean="0"/>
              <a:t>Cluster analysis: </a:t>
            </a:r>
          </a:p>
          <a:p>
            <a:pPr lvl="1"/>
            <a:r>
              <a:rPr lang="en-US" dirty="0" smtClean="0"/>
              <a:t>strip detector: Landau</a:t>
            </a:r>
          </a:p>
          <a:p>
            <a:pPr lvl="1"/>
            <a:r>
              <a:rPr lang="en-US" dirty="0" smtClean="0"/>
              <a:t>3D Phantom: very low signals</a:t>
            </a:r>
          </a:p>
          <a:p>
            <a:pPr lvl="1"/>
            <a:r>
              <a:rPr lang="en-US" dirty="0" smtClean="0"/>
              <a:t>3D Detector:</a:t>
            </a:r>
            <a:br>
              <a:rPr lang="en-US" dirty="0" smtClean="0"/>
            </a:br>
            <a:r>
              <a:rPr lang="en-US" dirty="0" smtClean="0"/>
              <a:t>Wide distribution</a:t>
            </a:r>
          </a:p>
          <a:p>
            <a:pPr lvl="2"/>
            <a:r>
              <a:rPr lang="en-US" dirty="0" smtClean="0"/>
              <a:t>More charge in 3D detector than within strip detector</a:t>
            </a:r>
          </a:p>
          <a:p>
            <a:r>
              <a:rPr lang="en-US" dirty="0" smtClean="0"/>
              <a:t>Region of ‘working  Cells‘ must be selected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in whole detector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48</a:t>
            </a:fld>
            <a:endParaRPr lang="en-US"/>
          </a:p>
        </p:txBody>
      </p:sp>
      <p:pic>
        <p:nvPicPr>
          <p:cNvPr id="7" name="Picture 6" descr="c_sAllPulseHeigthDistributions_sca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057" y="2267075"/>
            <a:ext cx="4832943" cy="327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39029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 Cells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Good Cells (16 cells)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Comparison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49</a:t>
            </a:fld>
            <a:endParaRPr lang="en-US"/>
          </a:p>
        </p:txBody>
      </p:sp>
      <p:pic>
        <p:nvPicPr>
          <p:cNvPr id="8" name="Picture 7" descr="c_stack_NoNegativeCharge_PulseHeight_Comparision_scaled_goo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175" y="2886363"/>
            <a:ext cx="4320000" cy="2929655"/>
          </a:xfrm>
          <a:prstGeom prst="rect">
            <a:avLst/>
          </a:prstGeom>
        </p:spPr>
      </p:pic>
      <p:pic>
        <p:nvPicPr>
          <p:cNvPr id="9" name="Picture 8" descr="cNoNegativeCharge_PulseHeight_Comparision_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50" y="2886363"/>
            <a:ext cx="4320000" cy="292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249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23850" y="2902857"/>
            <a:ext cx="4104000" cy="333443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IIa-Technologies</a:t>
            </a:r>
          </a:p>
          <a:p>
            <a:pPr lvl="1"/>
            <a:r>
              <a:rPr lang="en-US" sz="1400" dirty="0" smtClean="0"/>
              <a:t>Right now: high quality scCVD</a:t>
            </a:r>
          </a:p>
          <a:p>
            <a:pPr lvl="1"/>
            <a:r>
              <a:rPr lang="en-US" sz="1400" dirty="0" smtClean="0"/>
              <a:t>In the </a:t>
            </a:r>
            <a:r>
              <a:rPr lang="en-US" sz="1400" dirty="0"/>
              <a:t>f</a:t>
            </a:r>
            <a:r>
              <a:rPr lang="en-US" sz="1400" dirty="0" smtClean="0"/>
              <a:t>uture: pCVD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716016" y="2902857"/>
            <a:ext cx="4104134" cy="333443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II-VI Incorporated </a:t>
            </a:r>
            <a:endParaRPr lang="en-US" dirty="0" smtClean="0"/>
          </a:p>
          <a:p>
            <a:pPr marL="361950" lvl="1"/>
            <a:r>
              <a:rPr lang="en-US" sz="1400" dirty="0" smtClean="0"/>
              <a:t>High quality pCVD</a:t>
            </a:r>
          </a:p>
          <a:p>
            <a:pPr marL="361950" lvl="1"/>
            <a:r>
              <a:rPr lang="en-US" sz="1400" dirty="0" smtClean="0"/>
              <a:t>Finished detector parts typically reach 275 </a:t>
            </a:r>
            <a:r>
              <a:rPr lang="en-US" sz="1400" dirty="0"/>
              <a:t>- 300 </a:t>
            </a:r>
            <a:r>
              <a:rPr lang="en-US" sz="1400" dirty="0" smtClean="0"/>
              <a:t>μm charge </a:t>
            </a:r>
            <a:r>
              <a:rPr lang="en-US" sz="1400" dirty="0"/>
              <a:t>collection distance</a:t>
            </a:r>
          </a:p>
          <a:p>
            <a:pPr marL="361950"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Diamond Manufacturers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 descr="bias_scan_all_means_rate_1E+04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4"/>
          <a:stretch/>
        </p:blipFill>
        <p:spPr>
          <a:xfrm>
            <a:off x="1062764" y="3760399"/>
            <a:ext cx="2648278" cy="2654110"/>
          </a:xfrm>
          <a:prstGeom prst="rect">
            <a:avLst/>
          </a:prstGeom>
        </p:spPr>
      </p:pic>
      <p:pic>
        <p:nvPicPr>
          <p:cNvPr id="8" name="Picture 7" descr="image_II-VI_poly_samples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300" y="3974432"/>
            <a:ext cx="3001135" cy="24400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9143" y="1953381"/>
            <a:ext cx="84213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In the past diamonds via DDL from </a:t>
            </a:r>
            <a:r>
              <a:rPr lang="en-US" dirty="0" err="1"/>
              <a:t>ElementSix</a:t>
            </a:r>
            <a:r>
              <a:rPr lang="en-US" dirty="0"/>
              <a:t> (De Beers)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/>
              <a:t>DDL out of business, now directly via </a:t>
            </a:r>
            <a:r>
              <a:rPr lang="en-US" sz="1400" dirty="0" err="1"/>
              <a:t>ElementSix</a:t>
            </a:r>
            <a:r>
              <a:rPr lang="en-US" sz="1400" dirty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Two new suppliers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48595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3D diamond detectors</a:t>
            </a:r>
            <a:endParaRPr lang="en-US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47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50" y="2024064"/>
            <a:ext cx="8496300" cy="4210046"/>
          </a:xfrm>
        </p:spPr>
        <p:txBody>
          <a:bodyPr/>
          <a:lstStyle/>
          <a:p>
            <a:r>
              <a:rPr lang="en-US" sz="2000" dirty="0" smtClean="0"/>
              <a:t>Improve charge collection by reducing the drift distance of the charge carriers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Tested Cell Sizes: 150 x 150 </a:t>
            </a:r>
            <a:r>
              <a:rPr lang="en-US" sz="2000" dirty="0"/>
              <a:t>μ</a:t>
            </a:r>
            <a:r>
              <a:rPr lang="en-US" sz="2000" dirty="0" smtClean="0"/>
              <a:t>m</a:t>
            </a:r>
          </a:p>
          <a:p>
            <a:r>
              <a:rPr lang="en-US" sz="2000" dirty="0" smtClean="0"/>
              <a:t>Drift </a:t>
            </a:r>
            <a:r>
              <a:rPr lang="en-US" sz="2000" dirty="0"/>
              <a:t>distance shorter than in planar </a:t>
            </a:r>
            <a:r>
              <a:rPr lang="en-US" sz="2000" dirty="0" smtClean="0"/>
              <a:t>(&lt; 100 μm </a:t>
            </a:r>
            <a:r>
              <a:rPr lang="en-US" sz="2000" dirty="0"/>
              <a:t>vs. </a:t>
            </a:r>
            <a:r>
              <a:rPr lang="en-US" sz="2000" dirty="0" smtClean="0"/>
              <a:t>500 μm</a:t>
            </a:r>
            <a:r>
              <a:rPr lang="en-US" sz="2000" dirty="0"/>
              <a:t>)</a:t>
            </a:r>
          </a:p>
          <a:p>
            <a:r>
              <a:rPr lang="en-US" sz="2000" dirty="0"/>
              <a:t>Comparable to mean free path of charge carriers in irradiated diamond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diamond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Test beam results of 3D detectors based on scCVD and pCVD diamonds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F0F4-5B82-3141-899C-460700646086}" type="slidenum">
              <a:rPr lang="en-US" smtClean="0"/>
              <a:t>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518150" y="2625725"/>
            <a:ext cx="161925" cy="104775"/>
          </a:xfrm>
          <a:prstGeom prst="rect">
            <a:avLst/>
          </a:prstGeom>
          <a:solidFill>
            <a:srgbClr val="FFFFFF"/>
          </a:solidFill>
          <a:ln w="38100" cmpd="sng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09822" y="620713"/>
            <a:ext cx="31103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200" dirty="0"/>
              <a:t>Supported by </a:t>
            </a:r>
            <a:endParaRPr lang="en-US" sz="1200" dirty="0" smtClean="0"/>
          </a:p>
          <a:p>
            <a:pPr lvl="1"/>
            <a:r>
              <a:rPr lang="en-US" sz="1200" dirty="0" smtClean="0"/>
              <a:t>US DoE Grant </a:t>
            </a:r>
            <a:r>
              <a:rPr lang="en-US" sz="1200" dirty="0"/>
              <a:t>DE-SC0010061, </a:t>
            </a:r>
            <a:endParaRPr lang="en-US" sz="1200" dirty="0" smtClean="0"/>
          </a:p>
          <a:p>
            <a:pPr lvl="1"/>
            <a:r>
              <a:rPr lang="en-US" sz="1200" dirty="0" smtClean="0"/>
              <a:t>ETH </a:t>
            </a:r>
            <a:r>
              <a:rPr lang="en-US" sz="1200" dirty="0"/>
              <a:t>Grant 45 12-</a:t>
            </a:r>
            <a:r>
              <a:rPr lang="en-US" sz="1200" dirty="0" smtClean="0"/>
              <a:t>1, </a:t>
            </a:r>
          </a:p>
          <a:p>
            <a:pPr lvl="1"/>
            <a:r>
              <a:rPr lang="en-US" sz="1200" dirty="0" smtClean="0"/>
              <a:t>Swiss NF </a:t>
            </a:r>
            <a:r>
              <a:rPr lang="en-US" sz="1200" dirty="0"/>
              <a:t>Grant #20FL20_147466, </a:t>
            </a:r>
            <a:endParaRPr lang="en-US" sz="1200" dirty="0" smtClean="0"/>
          </a:p>
          <a:p>
            <a:pPr lvl="1"/>
            <a:r>
              <a:rPr lang="en-US" sz="1200" dirty="0" smtClean="0"/>
              <a:t>Royal </a:t>
            </a:r>
            <a:r>
              <a:rPr lang="en-US" sz="1200" dirty="0"/>
              <a:t>Society </a:t>
            </a:r>
            <a:r>
              <a:rPr lang="en-US" sz="1200" dirty="0" smtClean="0"/>
              <a:t>Grant </a:t>
            </a:r>
            <a:r>
              <a:rPr lang="en-US" sz="1200" dirty="0"/>
              <a:t>UF120106.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43425" y="2625725"/>
            <a:ext cx="114300" cy="104775"/>
          </a:xfrm>
          <a:prstGeom prst="rect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491197" y="3015913"/>
            <a:ext cx="4104456" cy="1080604"/>
            <a:chOff x="0" y="2603365"/>
            <a:chExt cx="6295987" cy="187190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64914"/>
            <a:stretch/>
          </p:blipFill>
          <p:spPr>
            <a:xfrm>
              <a:off x="3453927" y="2603365"/>
              <a:ext cx="2842060" cy="187190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r="57361"/>
            <a:stretch/>
          </p:blipFill>
          <p:spPr>
            <a:xfrm>
              <a:off x="0" y="2603365"/>
              <a:ext cx="3453927" cy="1871904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5615445" y="3229889"/>
            <a:ext cx="355708" cy="13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900" b="1" dirty="0"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9539" y="3142512"/>
            <a:ext cx="5993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Helvetica"/>
                <a:cs typeface="Helvetica"/>
              </a:rPr>
              <a:t>150 </a:t>
            </a:r>
            <a:r>
              <a:rPr lang="en-US" sz="900" b="1" dirty="0" smtClean="0">
                <a:latin typeface="Helvetica"/>
                <a:ea typeface="ETH Light"/>
                <a:cs typeface="Helvetica"/>
                <a:sym typeface="ETH Light"/>
              </a:rPr>
              <a:t>µm</a:t>
            </a:r>
            <a:endParaRPr lang="en-US" sz="9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846765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Test beam results </a:t>
            </a:r>
            <a:r>
              <a:rPr lang="de-DE" dirty="0" err="1" smtClean="0"/>
              <a:t>of</a:t>
            </a:r>
            <a:r>
              <a:rPr lang="de-DE" dirty="0" smtClean="0"/>
              <a:t> 3D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scCVD </a:t>
            </a:r>
            <a:r>
              <a:rPr lang="de-DE" dirty="0" err="1" smtClean="0"/>
              <a:t>and</a:t>
            </a:r>
            <a:r>
              <a:rPr lang="de-DE" dirty="0" smtClean="0"/>
              <a:t> pCVD </a:t>
            </a:r>
            <a:r>
              <a:rPr lang="de-DE" dirty="0" err="1" smtClean="0"/>
              <a:t>diamonds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8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Fabrication</a:t>
            </a:r>
            <a:endParaRPr lang="en-US" noProof="0"/>
          </a:p>
        </p:txBody>
      </p:sp>
      <p:pic>
        <p:nvPicPr>
          <p:cNvPr id="12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778" y="3797953"/>
            <a:ext cx="3195803" cy="21068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feld 9"/>
          <p:cNvSpPr txBox="1"/>
          <p:nvPr/>
        </p:nvSpPr>
        <p:spPr>
          <a:xfrm>
            <a:off x="250963" y="1703828"/>
            <a:ext cx="48747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Using a </a:t>
            </a:r>
            <a:r>
              <a:rPr lang="en-US" sz="2000" dirty="0" err="1"/>
              <a:t>f</a:t>
            </a:r>
            <a:r>
              <a:rPr lang="en-US" sz="2000" dirty="0" err="1" smtClean="0"/>
              <a:t>emto</a:t>
            </a:r>
            <a:r>
              <a:rPr lang="en-US" sz="2000" dirty="0" smtClean="0"/>
              <a:t> second laser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phase transition of </a:t>
            </a:r>
            <a:r>
              <a:rPr lang="en-US" sz="2000" dirty="0"/>
              <a:t>diamond into a combination of </a:t>
            </a:r>
            <a:endParaRPr lang="en-US" sz="2000" dirty="0" smtClean="0"/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diamond</a:t>
            </a:r>
            <a:r>
              <a:rPr lang="en-US" sz="2000" dirty="0"/>
              <a:t>-like carbon, 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amorphous carbon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graphite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b="1" dirty="0"/>
          </a:p>
        </p:txBody>
      </p:sp>
      <p:pic>
        <p:nvPicPr>
          <p:cNvPr id="11" name="Picture 10" descr="electrode_formation_sketch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753" y="1645584"/>
            <a:ext cx="3088522" cy="42592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72143" y="620713"/>
            <a:ext cx="2848006" cy="9592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Poster by Steven </a:t>
            </a:r>
            <a:r>
              <a:rPr lang="en-US" dirty="0" smtClean="0"/>
              <a:t>Murphy:</a:t>
            </a:r>
          </a:p>
          <a:p>
            <a:pPr algn="ctr"/>
            <a:r>
              <a:rPr lang="en-US" dirty="0" smtClean="0"/>
              <a:t>Laser </a:t>
            </a:r>
            <a:r>
              <a:rPr lang="en-US" dirty="0"/>
              <a:t>processing in 3D Diamond Detectors</a:t>
            </a:r>
          </a:p>
        </p:txBody>
      </p:sp>
    </p:spTree>
    <p:extLst>
      <p:ext uri="{BB962C8B-B14F-4D97-AF65-F5344CB8AC3E}">
        <p14:creationId xmlns:p14="http://schemas.microsoft.com/office/powerpoint/2010/main" val="289578848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electrode_formation_sketch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753" y="1645584"/>
            <a:ext cx="3088522" cy="4259262"/>
          </a:xfrm>
          <a:prstGeom prst="rect">
            <a:avLst/>
          </a:prstGeom>
        </p:spPr>
      </p:pic>
      <p:pic>
        <p:nvPicPr>
          <p:cNvPr id="12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778" y="3797953"/>
            <a:ext cx="3195803" cy="21068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feld 9"/>
          <p:cNvSpPr txBox="1"/>
          <p:nvPr/>
        </p:nvSpPr>
        <p:spPr>
          <a:xfrm>
            <a:off x="250963" y="1703828"/>
            <a:ext cx="48747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Using a </a:t>
            </a:r>
            <a:r>
              <a:rPr lang="en-US" sz="2000" dirty="0" err="1" smtClean="0"/>
              <a:t>femto</a:t>
            </a:r>
            <a:r>
              <a:rPr lang="en-US" sz="2000" dirty="0" smtClean="0"/>
              <a:t> second laser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phase transition of </a:t>
            </a:r>
            <a:r>
              <a:rPr lang="en-US" sz="2000" dirty="0"/>
              <a:t>diamond into a combination of </a:t>
            </a:r>
            <a:endParaRPr lang="en-US" sz="2000" dirty="0" smtClean="0"/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diamond</a:t>
            </a:r>
            <a:r>
              <a:rPr lang="en-US" sz="2000" dirty="0"/>
              <a:t>-like carbon, 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amorphous carbon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graphite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b="1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18/02/2016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Test beam results </a:t>
            </a:r>
            <a:r>
              <a:rPr lang="de-DE" dirty="0" err="1" smtClean="0"/>
              <a:t>of</a:t>
            </a:r>
            <a:r>
              <a:rPr lang="de-DE" dirty="0" smtClean="0"/>
              <a:t> 3D </a:t>
            </a:r>
            <a:r>
              <a:rPr lang="de-DE" dirty="0" err="1" smtClean="0"/>
              <a:t>detectors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scCVD </a:t>
            </a:r>
            <a:r>
              <a:rPr lang="de-DE" dirty="0" err="1" smtClean="0"/>
              <a:t>and</a:t>
            </a:r>
            <a:r>
              <a:rPr lang="de-DE" dirty="0" smtClean="0"/>
              <a:t> pCVD </a:t>
            </a:r>
            <a:r>
              <a:rPr lang="de-DE" dirty="0" err="1" smtClean="0"/>
              <a:t>diamonds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9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Fabrication</a:t>
            </a:r>
            <a:endParaRPr lang="en-US" noProof="0"/>
          </a:p>
        </p:txBody>
      </p:sp>
      <p:pic>
        <p:nvPicPr>
          <p:cNvPr id="6" name="Picture 5" descr="SEM_holes_legend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34"/>
          <a:stretch/>
        </p:blipFill>
        <p:spPr>
          <a:xfrm>
            <a:off x="5125735" y="2150817"/>
            <a:ext cx="3822192" cy="2989494"/>
          </a:xfrm>
          <a:prstGeom prst="rect">
            <a:avLst/>
          </a:prstGeom>
        </p:spPr>
      </p:pic>
      <p:pic>
        <p:nvPicPr>
          <p:cNvPr id="22" name="Picture 21" descr="SEM_holes_legend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323849" y="1997823"/>
            <a:ext cx="3822192" cy="3142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86953" y="2177837"/>
            <a:ext cx="933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“crater”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18238" y="2079763"/>
            <a:ext cx="91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“bump”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45215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th_praesentation_4zu3_ETH3">
  <a:themeElements>
    <a:clrScheme name="ETH">
      <a:dk1>
        <a:sysClr val="windowText" lastClr="000000"/>
      </a:dk1>
      <a:lt1>
        <a:sysClr val="window" lastClr="FFFFFF"/>
      </a:lt1>
      <a:dk2>
        <a:srgbClr val="1F407A"/>
      </a:dk2>
      <a:lt2>
        <a:srgbClr val="1269B0"/>
      </a:lt2>
      <a:accent1>
        <a:srgbClr val="91056A"/>
      </a:accent1>
      <a:accent2>
        <a:srgbClr val="6F6F64"/>
      </a:accent2>
      <a:accent3>
        <a:srgbClr val="A8322D"/>
      </a:accent3>
      <a:accent4>
        <a:srgbClr val="007A96"/>
      </a:accent4>
      <a:accent5>
        <a:srgbClr val="956013"/>
      </a:accent5>
      <a:accent6>
        <a:srgbClr val="FFFFFF"/>
      </a:accent6>
      <a:hlink>
        <a:srgbClr val="1269B0"/>
      </a:hlink>
      <a:folHlink>
        <a:srgbClr val="8CB63C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ln w="38100" cmpd="sng">
          <a:solidFill>
            <a:schemeClr val="tx1"/>
          </a:solidFill>
          <a:headEnd type="none" w="med" len="med"/>
          <a:tailEnd type="non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eth_praesentation_4zu3_ETH3.thmx</Template>
  <TotalTime>6941</TotalTime>
  <Words>3828</Words>
  <Application>Microsoft Macintosh PowerPoint</Application>
  <PresentationFormat>On-screen Show (4:3)</PresentationFormat>
  <Paragraphs>714</Paragraphs>
  <Slides>49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eth_praesentation_4zu3_ETH3</vt:lpstr>
      <vt:lpstr>Test beam results of 3D detectors based on scCVD and pCVD diamonds</vt:lpstr>
      <vt:lpstr>The RD42 Collaboration</vt:lpstr>
      <vt:lpstr>Overview</vt:lpstr>
      <vt:lpstr>Why diamond?</vt:lpstr>
      <vt:lpstr>Diamond Manufacturers</vt:lpstr>
      <vt:lpstr>3D diamond detectors</vt:lpstr>
      <vt:lpstr>3D diamond detectors</vt:lpstr>
      <vt:lpstr>Fabrication</vt:lpstr>
      <vt:lpstr>Fabrication</vt:lpstr>
      <vt:lpstr>Conducting Columns - Resistivity</vt:lpstr>
      <vt:lpstr>Fabrication – Mask Layout</vt:lpstr>
      <vt:lpstr>Fabrication</vt:lpstr>
      <vt:lpstr>Test Beams at CERN</vt:lpstr>
      <vt:lpstr>Test Beams at CERN</vt:lpstr>
      <vt:lpstr>Results</vt:lpstr>
      <vt:lpstr>3D diamond detectors</vt:lpstr>
      <vt:lpstr>3D diamond detectors</vt:lpstr>
      <vt:lpstr>3D diamond detectors</vt:lpstr>
      <vt:lpstr>3D diamond detectors</vt:lpstr>
      <vt:lpstr>3D diamond detectors</vt:lpstr>
      <vt:lpstr>3D diamond detectors</vt:lpstr>
      <vt:lpstr>Uniformity and resolution</vt:lpstr>
      <vt:lpstr>Uniformity and resolution</vt:lpstr>
      <vt:lpstr>Uniformity and resolution</vt:lpstr>
      <vt:lpstr>Test of first 3D pCVD diamond detectors</vt:lpstr>
      <vt:lpstr>Selection of Good Cells</vt:lpstr>
      <vt:lpstr>Selection of Good Cells</vt:lpstr>
      <vt:lpstr>Final Comparison</vt:lpstr>
      <vt:lpstr>Final Comparison</vt:lpstr>
      <vt:lpstr>Final Comparison</vt:lpstr>
      <vt:lpstr>Final Comparison</vt:lpstr>
      <vt:lpstr>Residual</vt:lpstr>
      <vt:lpstr>Summary</vt:lpstr>
      <vt:lpstr>Summary</vt:lpstr>
      <vt:lpstr>Summary</vt:lpstr>
      <vt:lpstr>Outlook</vt:lpstr>
      <vt:lpstr>Outlook</vt:lpstr>
      <vt:lpstr>Outlook</vt:lpstr>
      <vt:lpstr>Thank you</vt:lpstr>
      <vt:lpstr>BACKUP</vt:lpstr>
      <vt:lpstr>Why diamond?</vt:lpstr>
      <vt:lpstr>Diamond vs. Silicon</vt:lpstr>
      <vt:lpstr>pulse height maps </vt:lpstr>
      <vt:lpstr>3D Diamonds – Negative Charges</vt:lpstr>
      <vt:lpstr>results on charge collection</vt:lpstr>
      <vt:lpstr>Uniformity</vt:lpstr>
      <vt:lpstr>3D pCVD Results</vt:lpstr>
      <vt:lpstr>Charge in whole detector</vt:lpstr>
      <vt:lpstr>Final Comparison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Diamond Sensors for Future High Energy Experiments</dc:title>
  <dc:creator>Felix Bachmair</dc:creator>
  <cp:lastModifiedBy>Felix Bachmair</cp:lastModifiedBy>
  <cp:revision>285</cp:revision>
  <dcterms:created xsi:type="dcterms:W3CDTF">2015-08-31T11:57:58Z</dcterms:created>
  <dcterms:modified xsi:type="dcterms:W3CDTF">2016-02-18T09:28:38Z</dcterms:modified>
</cp:coreProperties>
</file>