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0279975" cy="42808525"/>
  <p:notesSz cx="6858000" cy="9144000"/>
  <p:defaultTextStyle>
    <a:defPPr>
      <a:defRPr lang="ja-JP"/>
    </a:defPPr>
    <a:lvl1pPr marL="0" algn="l" defTabSz="3668569" rtl="0" eaLnBrk="1" latinLnBrk="0" hangingPunct="1">
      <a:defRPr kumimoji="1" sz="7300" kern="1200">
        <a:solidFill>
          <a:schemeClr val="tx1"/>
        </a:solidFill>
        <a:latin typeface="+mn-lt"/>
        <a:ea typeface="+mn-ea"/>
        <a:cs typeface="+mn-cs"/>
      </a:defRPr>
    </a:lvl1pPr>
    <a:lvl2pPr marL="1834285" algn="l" defTabSz="3668569" rtl="0" eaLnBrk="1" latinLnBrk="0" hangingPunct="1">
      <a:defRPr kumimoji="1" sz="7300" kern="1200">
        <a:solidFill>
          <a:schemeClr val="tx1"/>
        </a:solidFill>
        <a:latin typeface="+mn-lt"/>
        <a:ea typeface="+mn-ea"/>
        <a:cs typeface="+mn-cs"/>
      </a:defRPr>
    </a:lvl2pPr>
    <a:lvl3pPr marL="3668569" algn="l" defTabSz="3668569" rtl="0" eaLnBrk="1" latinLnBrk="0" hangingPunct="1">
      <a:defRPr kumimoji="1" sz="7300" kern="1200">
        <a:solidFill>
          <a:schemeClr val="tx1"/>
        </a:solidFill>
        <a:latin typeface="+mn-lt"/>
        <a:ea typeface="+mn-ea"/>
        <a:cs typeface="+mn-cs"/>
      </a:defRPr>
    </a:lvl3pPr>
    <a:lvl4pPr marL="5502854" algn="l" defTabSz="3668569" rtl="0" eaLnBrk="1" latinLnBrk="0" hangingPunct="1">
      <a:defRPr kumimoji="1" sz="7300" kern="1200">
        <a:solidFill>
          <a:schemeClr val="tx1"/>
        </a:solidFill>
        <a:latin typeface="+mn-lt"/>
        <a:ea typeface="+mn-ea"/>
        <a:cs typeface="+mn-cs"/>
      </a:defRPr>
    </a:lvl4pPr>
    <a:lvl5pPr marL="7337138" algn="l" defTabSz="3668569" rtl="0" eaLnBrk="1" latinLnBrk="0" hangingPunct="1">
      <a:defRPr kumimoji="1" sz="7300" kern="1200">
        <a:solidFill>
          <a:schemeClr val="tx1"/>
        </a:solidFill>
        <a:latin typeface="+mn-lt"/>
        <a:ea typeface="+mn-ea"/>
        <a:cs typeface="+mn-cs"/>
      </a:defRPr>
    </a:lvl5pPr>
    <a:lvl6pPr marL="9171424" algn="l" defTabSz="3668569" rtl="0" eaLnBrk="1" latinLnBrk="0" hangingPunct="1">
      <a:defRPr kumimoji="1" sz="7300" kern="1200">
        <a:solidFill>
          <a:schemeClr val="tx1"/>
        </a:solidFill>
        <a:latin typeface="+mn-lt"/>
        <a:ea typeface="+mn-ea"/>
        <a:cs typeface="+mn-cs"/>
      </a:defRPr>
    </a:lvl6pPr>
    <a:lvl7pPr marL="11005707" algn="l" defTabSz="3668569" rtl="0" eaLnBrk="1" latinLnBrk="0" hangingPunct="1">
      <a:defRPr kumimoji="1" sz="7300" kern="1200">
        <a:solidFill>
          <a:schemeClr val="tx1"/>
        </a:solidFill>
        <a:latin typeface="+mn-lt"/>
        <a:ea typeface="+mn-ea"/>
        <a:cs typeface="+mn-cs"/>
      </a:defRPr>
    </a:lvl7pPr>
    <a:lvl8pPr marL="12839993" algn="l" defTabSz="3668569" rtl="0" eaLnBrk="1" latinLnBrk="0" hangingPunct="1">
      <a:defRPr kumimoji="1" sz="7300" kern="1200">
        <a:solidFill>
          <a:schemeClr val="tx1"/>
        </a:solidFill>
        <a:latin typeface="+mn-lt"/>
        <a:ea typeface="+mn-ea"/>
        <a:cs typeface="+mn-cs"/>
      </a:defRPr>
    </a:lvl8pPr>
    <a:lvl9pPr marL="14674276" algn="l" defTabSz="3668569" rtl="0" eaLnBrk="1" latinLnBrk="0" hangingPunct="1">
      <a:defRPr kumimoji="1" sz="7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3484">
          <p15:clr>
            <a:srgbClr val="A4A3A4"/>
          </p15:clr>
        </p15:guide>
        <p15:guide id="2" pos="953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2FF"/>
    <a:srgbClr val="FFC7FF"/>
    <a:srgbClr val="FFD3FF"/>
    <a:srgbClr val="FFE1FF"/>
    <a:srgbClr val="FFE0FF"/>
    <a:srgbClr val="FFD4FF"/>
    <a:srgbClr val="FFEAFF"/>
    <a:srgbClr val="FF00FF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03" autoAdjust="0"/>
    <p:restoredTop sz="95525" autoAdjust="0"/>
  </p:normalViewPr>
  <p:slideViewPr>
    <p:cSldViewPr>
      <p:cViewPr>
        <p:scale>
          <a:sx n="63" d="100"/>
          <a:sy n="63" d="100"/>
        </p:scale>
        <p:origin x="-80" y="2880"/>
      </p:cViewPr>
      <p:guideLst>
        <p:guide orient="horz" pos="13484"/>
        <p:guide pos="953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29A6E7-2496-634E-B35C-7A46A8997C58}" type="datetimeFigureOut">
              <a:rPr kumimoji="1" lang="ja-JP" altLang="en-US" smtClean="0"/>
              <a:t>2016/02/12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685800"/>
            <a:ext cx="2425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F8C6BB-9EFC-9B4E-BD8B-CAC35C5565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1493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F8C6BB-9EFC-9B4E-BD8B-CAC35C55654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9592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270999" y="13298394"/>
            <a:ext cx="25737980" cy="9176088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541998" y="24258165"/>
            <a:ext cx="21195984" cy="1093995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834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6685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502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3371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171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005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28399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4674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01BE-B01F-4BF7-B98B-637D558E7802}" type="datetimeFigureOut">
              <a:rPr kumimoji="1" lang="ja-JP" altLang="en-US" smtClean="0"/>
              <a:pPr/>
              <a:t>2016/02/12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D601-C3C0-48F9-830D-98D2A7CFD92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01BE-B01F-4BF7-B98B-637D558E7802}" type="datetimeFigureOut">
              <a:rPr kumimoji="1" lang="ja-JP" altLang="en-US" smtClean="0"/>
              <a:pPr/>
              <a:t>2016/02/12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D601-C3C0-48F9-830D-98D2A7CFD92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0507385" y="12604735"/>
            <a:ext cx="18777788" cy="268464944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174014" y="12604735"/>
            <a:ext cx="55828703" cy="268464944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01BE-B01F-4BF7-B98B-637D558E7802}" type="datetimeFigureOut">
              <a:rPr kumimoji="1" lang="ja-JP" altLang="en-US" smtClean="0"/>
              <a:pPr/>
              <a:t>2016/02/12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D601-C3C0-48F9-830D-98D2A7CFD92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01BE-B01F-4BF7-B98B-637D558E7802}" type="datetimeFigureOut">
              <a:rPr kumimoji="1" lang="ja-JP" altLang="en-US" smtClean="0"/>
              <a:pPr/>
              <a:t>2016/02/12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D601-C3C0-48F9-830D-98D2A7CFD92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91910" y="27508446"/>
            <a:ext cx="25737980" cy="8502248"/>
          </a:xfrm>
        </p:spPr>
        <p:txBody>
          <a:bodyPr anchor="t"/>
          <a:lstStyle>
            <a:lvl1pPr algn="l">
              <a:defRPr sz="159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391910" y="18144085"/>
            <a:ext cx="25737980" cy="9364361"/>
          </a:xfrm>
        </p:spPr>
        <p:txBody>
          <a:bodyPr anchor="b"/>
          <a:lstStyle>
            <a:lvl1pPr marL="0" indent="0"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1pPr>
            <a:lvl2pPr marL="1834285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2pPr>
            <a:lvl3pPr marL="366856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3pPr>
            <a:lvl4pPr marL="5502854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4pPr>
            <a:lvl5pPr marL="7337138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5pPr>
            <a:lvl6pPr marL="9171424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6pPr>
            <a:lvl7pPr marL="11005707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7pPr>
            <a:lvl8pPr marL="12839993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8pPr>
            <a:lvl9pPr marL="14674276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01BE-B01F-4BF7-B98B-637D558E7802}" type="datetimeFigureOut">
              <a:rPr kumimoji="1" lang="ja-JP" altLang="en-US" smtClean="0"/>
              <a:pPr/>
              <a:t>2016/02/12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D601-C3C0-48F9-830D-98D2A7CFD92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174012" y="73418607"/>
            <a:ext cx="37303248" cy="207651072"/>
          </a:xfrm>
        </p:spPr>
        <p:txBody>
          <a:bodyPr/>
          <a:lstStyle>
            <a:lvl1pPr>
              <a:defRPr sz="11200"/>
            </a:lvl1pPr>
            <a:lvl2pPr>
              <a:defRPr sz="9600"/>
            </a:lvl2pPr>
            <a:lvl3pPr>
              <a:defRPr sz="80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1981926" y="73418607"/>
            <a:ext cx="37303248" cy="207651072"/>
          </a:xfrm>
        </p:spPr>
        <p:txBody>
          <a:bodyPr/>
          <a:lstStyle>
            <a:lvl1pPr>
              <a:defRPr sz="11200"/>
            </a:lvl1pPr>
            <a:lvl2pPr>
              <a:defRPr sz="9600"/>
            </a:lvl2pPr>
            <a:lvl3pPr>
              <a:defRPr sz="80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01BE-B01F-4BF7-B98B-637D558E7802}" type="datetimeFigureOut">
              <a:rPr kumimoji="1" lang="ja-JP" altLang="en-US" smtClean="0"/>
              <a:pPr/>
              <a:t>2016/02/12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D601-C3C0-48F9-830D-98D2A7CFD92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14003" y="1714328"/>
            <a:ext cx="27251978" cy="7134755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514003" y="9582378"/>
            <a:ext cx="13378913" cy="3993479"/>
          </a:xfrm>
        </p:spPr>
        <p:txBody>
          <a:bodyPr anchor="b"/>
          <a:lstStyle>
            <a:lvl1pPr marL="0" indent="0">
              <a:buNone/>
              <a:defRPr sz="9600" b="1"/>
            </a:lvl1pPr>
            <a:lvl2pPr marL="1834285" indent="0">
              <a:buNone/>
              <a:defRPr sz="8000" b="1"/>
            </a:lvl2pPr>
            <a:lvl3pPr marL="3668569" indent="0">
              <a:buNone/>
              <a:defRPr sz="7300" b="1"/>
            </a:lvl3pPr>
            <a:lvl4pPr marL="5502854" indent="0">
              <a:buNone/>
              <a:defRPr sz="6400" b="1"/>
            </a:lvl4pPr>
            <a:lvl5pPr marL="7337138" indent="0">
              <a:buNone/>
              <a:defRPr sz="6400" b="1"/>
            </a:lvl5pPr>
            <a:lvl6pPr marL="9171424" indent="0">
              <a:buNone/>
              <a:defRPr sz="6400" b="1"/>
            </a:lvl6pPr>
            <a:lvl7pPr marL="11005707" indent="0">
              <a:buNone/>
              <a:defRPr sz="6400" b="1"/>
            </a:lvl7pPr>
            <a:lvl8pPr marL="12839993" indent="0">
              <a:buNone/>
              <a:defRPr sz="6400" b="1"/>
            </a:lvl8pPr>
            <a:lvl9pPr marL="14674276" indent="0">
              <a:buNone/>
              <a:defRPr sz="64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514003" y="13575854"/>
            <a:ext cx="13378913" cy="24664453"/>
          </a:xfrm>
        </p:spPr>
        <p:txBody>
          <a:bodyPr/>
          <a:lstStyle>
            <a:lvl1pPr>
              <a:defRPr sz="9600"/>
            </a:lvl1pPr>
            <a:lvl2pPr>
              <a:defRPr sz="8000"/>
            </a:lvl2pPr>
            <a:lvl3pPr>
              <a:defRPr sz="7300"/>
            </a:lvl3pPr>
            <a:lvl4pPr>
              <a:defRPr sz="6400"/>
            </a:lvl4pPr>
            <a:lvl5pPr>
              <a:defRPr sz="6400"/>
            </a:lvl5pPr>
            <a:lvl6pPr>
              <a:defRPr sz="6400"/>
            </a:lvl6pPr>
            <a:lvl7pPr>
              <a:defRPr sz="6400"/>
            </a:lvl7pPr>
            <a:lvl8pPr>
              <a:defRPr sz="6400"/>
            </a:lvl8pPr>
            <a:lvl9pPr>
              <a:defRPr sz="64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5381810" y="9582378"/>
            <a:ext cx="13384169" cy="3993479"/>
          </a:xfrm>
        </p:spPr>
        <p:txBody>
          <a:bodyPr anchor="b"/>
          <a:lstStyle>
            <a:lvl1pPr marL="0" indent="0">
              <a:buNone/>
              <a:defRPr sz="9600" b="1"/>
            </a:lvl1pPr>
            <a:lvl2pPr marL="1834285" indent="0">
              <a:buNone/>
              <a:defRPr sz="8000" b="1"/>
            </a:lvl2pPr>
            <a:lvl3pPr marL="3668569" indent="0">
              <a:buNone/>
              <a:defRPr sz="7300" b="1"/>
            </a:lvl3pPr>
            <a:lvl4pPr marL="5502854" indent="0">
              <a:buNone/>
              <a:defRPr sz="6400" b="1"/>
            </a:lvl4pPr>
            <a:lvl5pPr marL="7337138" indent="0">
              <a:buNone/>
              <a:defRPr sz="6400" b="1"/>
            </a:lvl5pPr>
            <a:lvl6pPr marL="9171424" indent="0">
              <a:buNone/>
              <a:defRPr sz="6400" b="1"/>
            </a:lvl6pPr>
            <a:lvl7pPr marL="11005707" indent="0">
              <a:buNone/>
              <a:defRPr sz="6400" b="1"/>
            </a:lvl7pPr>
            <a:lvl8pPr marL="12839993" indent="0">
              <a:buNone/>
              <a:defRPr sz="6400" b="1"/>
            </a:lvl8pPr>
            <a:lvl9pPr marL="14674276" indent="0">
              <a:buNone/>
              <a:defRPr sz="64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15381810" y="13575854"/>
            <a:ext cx="13384169" cy="24664453"/>
          </a:xfrm>
        </p:spPr>
        <p:txBody>
          <a:bodyPr/>
          <a:lstStyle>
            <a:lvl1pPr>
              <a:defRPr sz="9600"/>
            </a:lvl1pPr>
            <a:lvl2pPr>
              <a:defRPr sz="8000"/>
            </a:lvl2pPr>
            <a:lvl3pPr>
              <a:defRPr sz="7300"/>
            </a:lvl3pPr>
            <a:lvl4pPr>
              <a:defRPr sz="6400"/>
            </a:lvl4pPr>
            <a:lvl5pPr>
              <a:defRPr sz="6400"/>
            </a:lvl5pPr>
            <a:lvl6pPr>
              <a:defRPr sz="6400"/>
            </a:lvl6pPr>
            <a:lvl7pPr>
              <a:defRPr sz="6400"/>
            </a:lvl7pPr>
            <a:lvl8pPr>
              <a:defRPr sz="6400"/>
            </a:lvl8pPr>
            <a:lvl9pPr>
              <a:defRPr sz="64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01BE-B01F-4BF7-B98B-637D558E7802}" type="datetimeFigureOut">
              <a:rPr kumimoji="1" lang="ja-JP" altLang="en-US" smtClean="0"/>
              <a:pPr/>
              <a:t>2016/02/12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D601-C3C0-48F9-830D-98D2A7CFD92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01BE-B01F-4BF7-B98B-637D558E7802}" type="datetimeFigureOut">
              <a:rPr kumimoji="1" lang="ja-JP" altLang="en-US" smtClean="0"/>
              <a:pPr/>
              <a:t>2016/02/12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D601-C3C0-48F9-830D-98D2A7CFD92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01BE-B01F-4BF7-B98B-637D558E7802}" type="datetimeFigureOut">
              <a:rPr kumimoji="1" lang="ja-JP" altLang="en-US" smtClean="0"/>
              <a:pPr/>
              <a:t>2016/02/12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D601-C3C0-48F9-830D-98D2A7CFD92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14003" y="1704413"/>
            <a:ext cx="9961905" cy="7253666"/>
          </a:xfrm>
        </p:spPr>
        <p:txBody>
          <a:bodyPr anchor="b"/>
          <a:lstStyle>
            <a:lvl1pPr algn="l">
              <a:defRPr sz="8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1838632" y="1704421"/>
            <a:ext cx="16927348" cy="36535889"/>
          </a:xfrm>
        </p:spPr>
        <p:txBody>
          <a:bodyPr/>
          <a:lstStyle>
            <a:lvl1pPr>
              <a:defRPr sz="12800"/>
            </a:lvl1pPr>
            <a:lvl2pPr>
              <a:defRPr sz="11200"/>
            </a:lvl2pPr>
            <a:lvl3pPr>
              <a:defRPr sz="96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514003" y="8958086"/>
            <a:ext cx="9961905" cy="29282224"/>
          </a:xfrm>
        </p:spPr>
        <p:txBody>
          <a:bodyPr/>
          <a:lstStyle>
            <a:lvl1pPr marL="0" indent="0">
              <a:buNone/>
              <a:defRPr sz="5700"/>
            </a:lvl1pPr>
            <a:lvl2pPr marL="1834285" indent="0">
              <a:buNone/>
              <a:defRPr sz="4800"/>
            </a:lvl2pPr>
            <a:lvl3pPr marL="3668569" indent="0">
              <a:buNone/>
              <a:defRPr sz="4000"/>
            </a:lvl3pPr>
            <a:lvl4pPr marL="5502854" indent="0">
              <a:buNone/>
              <a:defRPr sz="3600"/>
            </a:lvl4pPr>
            <a:lvl5pPr marL="7337138" indent="0">
              <a:buNone/>
              <a:defRPr sz="3600"/>
            </a:lvl5pPr>
            <a:lvl6pPr marL="9171424" indent="0">
              <a:buNone/>
              <a:defRPr sz="3600"/>
            </a:lvl6pPr>
            <a:lvl7pPr marL="11005707" indent="0">
              <a:buNone/>
              <a:defRPr sz="3600"/>
            </a:lvl7pPr>
            <a:lvl8pPr marL="12839993" indent="0">
              <a:buNone/>
              <a:defRPr sz="3600"/>
            </a:lvl8pPr>
            <a:lvl9pPr marL="14674276" indent="0">
              <a:buNone/>
              <a:defRPr sz="3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01BE-B01F-4BF7-B98B-637D558E7802}" type="datetimeFigureOut">
              <a:rPr kumimoji="1" lang="ja-JP" altLang="en-US" smtClean="0"/>
              <a:pPr/>
              <a:t>2016/02/12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D601-C3C0-48F9-830D-98D2A7CFD92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35089" y="29965971"/>
            <a:ext cx="18167985" cy="3537652"/>
          </a:xfrm>
        </p:spPr>
        <p:txBody>
          <a:bodyPr anchor="b"/>
          <a:lstStyle>
            <a:lvl1pPr algn="l">
              <a:defRPr sz="8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5935089" y="3825022"/>
            <a:ext cx="18167985" cy="25685115"/>
          </a:xfrm>
        </p:spPr>
        <p:txBody>
          <a:bodyPr/>
          <a:lstStyle>
            <a:lvl1pPr marL="0" indent="0">
              <a:buNone/>
              <a:defRPr sz="12800"/>
            </a:lvl1pPr>
            <a:lvl2pPr marL="1834285" indent="0">
              <a:buNone/>
              <a:defRPr sz="11200"/>
            </a:lvl2pPr>
            <a:lvl3pPr marL="3668569" indent="0">
              <a:buNone/>
              <a:defRPr sz="9600"/>
            </a:lvl3pPr>
            <a:lvl4pPr marL="5502854" indent="0">
              <a:buNone/>
              <a:defRPr sz="8000"/>
            </a:lvl4pPr>
            <a:lvl5pPr marL="7337138" indent="0">
              <a:buNone/>
              <a:defRPr sz="8000"/>
            </a:lvl5pPr>
            <a:lvl6pPr marL="9171424" indent="0">
              <a:buNone/>
              <a:defRPr sz="8000"/>
            </a:lvl6pPr>
            <a:lvl7pPr marL="11005707" indent="0">
              <a:buNone/>
              <a:defRPr sz="8000"/>
            </a:lvl7pPr>
            <a:lvl8pPr marL="12839993" indent="0">
              <a:buNone/>
              <a:defRPr sz="8000"/>
            </a:lvl8pPr>
            <a:lvl9pPr marL="14674276" indent="0">
              <a:buNone/>
              <a:defRPr sz="8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935089" y="33503622"/>
            <a:ext cx="18167985" cy="5024052"/>
          </a:xfrm>
        </p:spPr>
        <p:txBody>
          <a:bodyPr/>
          <a:lstStyle>
            <a:lvl1pPr marL="0" indent="0">
              <a:buNone/>
              <a:defRPr sz="5700"/>
            </a:lvl1pPr>
            <a:lvl2pPr marL="1834285" indent="0">
              <a:buNone/>
              <a:defRPr sz="4800"/>
            </a:lvl2pPr>
            <a:lvl3pPr marL="3668569" indent="0">
              <a:buNone/>
              <a:defRPr sz="4000"/>
            </a:lvl3pPr>
            <a:lvl4pPr marL="5502854" indent="0">
              <a:buNone/>
              <a:defRPr sz="3600"/>
            </a:lvl4pPr>
            <a:lvl5pPr marL="7337138" indent="0">
              <a:buNone/>
              <a:defRPr sz="3600"/>
            </a:lvl5pPr>
            <a:lvl6pPr marL="9171424" indent="0">
              <a:buNone/>
              <a:defRPr sz="3600"/>
            </a:lvl6pPr>
            <a:lvl7pPr marL="11005707" indent="0">
              <a:buNone/>
              <a:defRPr sz="3600"/>
            </a:lvl7pPr>
            <a:lvl8pPr marL="12839993" indent="0">
              <a:buNone/>
              <a:defRPr sz="3600"/>
            </a:lvl8pPr>
            <a:lvl9pPr marL="14674276" indent="0">
              <a:buNone/>
              <a:defRPr sz="3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A01BE-B01F-4BF7-B98B-637D558E7802}" type="datetimeFigureOut">
              <a:rPr kumimoji="1" lang="ja-JP" altLang="en-US" smtClean="0"/>
              <a:pPr/>
              <a:t>2016/02/12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8D601-C3C0-48F9-830D-98D2A7CFD92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1514003" y="1714328"/>
            <a:ext cx="27251978" cy="7134755"/>
          </a:xfrm>
          <a:prstGeom prst="rect">
            <a:avLst/>
          </a:prstGeom>
        </p:spPr>
        <p:txBody>
          <a:bodyPr vert="horz" lIns="366856" tIns="183430" rIns="366856" bIns="18343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514003" y="9988661"/>
            <a:ext cx="27251978" cy="28251646"/>
          </a:xfrm>
          <a:prstGeom prst="rect">
            <a:avLst/>
          </a:prstGeom>
        </p:spPr>
        <p:txBody>
          <a:bodyPr vert="horz" lIns="366856" tIns="183430" rIns="366856" bIns="18343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1514002" y="39677169"/>
            <a:ext cx="7065327" cy="2279157"/>
          </a:xfrm>
          <a:prstGeom prst="rect">
            <a:avLst/>
          </a:prstGeom>
        </p:spPr>
        <p:txBody>
          <a:bodyPr vert="horz" lIns="366856" tIns="183430" rIns="366856" bIns="183430" rtlCol="0" anchor="ctr"/>
          <a:lstStyle>
            <a:lvl1pPr algn="l">
              <a:defRPr sz="4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A01BE-B01F-4BF7-B98B-637D558E7802}" type="datetimeFigureOut">
              <a:rPr kumimoji="1" lang="ja-JP" altLang="en-US" smtClean="0"/>
              <a:pPr/>
              <a:t>2016/02/12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10345659" y="39677169"/>
            <a:ext cx="9588659" cy="2279157"/>
          </a:xfrm>
          <a:prstGeom prst="rect">
            <a:avLst/>
          </a:prstGeom>
        </p:spPr>
        <p:txBody>
          <a:bodyPr vert="horz" lIns="366856" tIns="183430" rIns="366856" bIns="183430" rtlCol="0" anchor="ctr"/>
          <a:lstStyle>
            <a:lvl1pPr algn="ctr">
              <a:defRPr sz="4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21700653" y="39677169"/>
            <a:ext cx="7065327" cy="2279157"/>
          </a:xfrm>
          <a:prstGeom prst="rect">
            <a:avLst/>
          </a:prstGeom>
        </p:spPr>
        <p:txBody>
          <a:bodyPr vert="horz" lIns="366856" tIns="183430" rIns="366856" bIns="183430" rtlCol="0" anchor="ctr"/>
          <a:lstStyle>
            <a:lvl1pPr algn="r">
              <a:defRPr sz="4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8D601-C3C0-48F9-830D-98D2A7CFD92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668569" rtl="0" eaLnBrk="1" latinLnBrk="0" hangingPunct="1">
        <a:spcBef>
          <a:spcPct val="0"/>
        </a:spcBef>
        <a:buNone/>
        <a:defRPr kumimoji="1" sz="17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5714" indent="-1375714" algn="l" defTabSz="3668569" rtl="0" eaLnBrk="1" latinLnBrk="0" hangingPunct="1">
        <a:spcBef>
          <a:spcPct val="20000"/>
        </a:spcBef>
        <a:buFont typeface="Arial" pitchFamily="34" charset="0"/>
        <a:buChar char="•"/>
        <a:defRPr kumimoji="1" sz="12800" kern="1200">
          <a:solidFill>
            <a:schemeClr val="tx1"/>
          </a:solidFill>
          <a:latin typeface="+mn-lt"/>
          <a:ea typeface="+mn-ea"/>
          <a:cs typeface="+mn-cs"/>
        </a:defRPr>
      </a:lvl1pPr>
      <a:lvl2pPr marL="2980713" indent="-1146429" algn="l" defTabSz="3668569" rtl="0" eaLnBrk="1" latinLnBrk="0" hangingPunct="1">
        <a:spcBef>
          <a:spcPct val="20000"/>
        </a:spcBef>
        <a:buFont typeface="Arial" pitchFamily="34" charset="0"/>
        <a:buChar char="–"/>
        <a:defRPr kumimoji="1" sz="11200" kern="1200">
          <a:solidFill>
            <a:schemeClr val="tx1"/>
          </a:solidFill>
          <a:latin typeface="+mn-lt"/>
          <a:ea typeface="+mn-ea"/>
          <a:cs typeface="+mn-cs"/>
        </a:defRPr>
      </a:lvl2pPr>
      <a:lvl3pPr marL="4585711" indent="-917141" algn="l" defTabSz="3668569" rtl="0" eaLnBrk="1" latinLnBrk="0" hangingPunct="1">
        <a:spcBef>
          <a:spcPct val="20000"/>
        </a:spcBef>
        <a:buFont typeface="Arial" pitchFamily="34" charset="0"/>
        <a:buChar char="•"/>
        <a:defRPr kumimoji="1"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6419997" indent="-917141" algn="l" defTabSz="3668569" rtl="0" eaLnBrk="1" latinLnBrk="0" hangingPunct="1">
        <a:spcBef>
          <a:spcPct val="20000"/>
        </a:spcBef>
        <a:buFont typeface="Arial" pitchFamily="34" charset="0"/>
        <a:buChar char="–"/>
        <a:defRPr kumimoji="1" sz="8000" kern="1200">
          <a:solidFill>
            <a:schemeClr val="tx1"/>
          </a:solidFill>
          <a:latin typeface="+mn-lt"/>
          <a:ea typeface="+mn-ea"/>
          <a:cs typeface="+mn-cs"/>
        </a:defRPr>
      </a:lvl4pPr>
      <a:lvl5pPr marL="8254281" indent="-917141" algn="l" defTabSz="3668569" rtl="0" eaLnBrk="1" latinLnBrk="0" hangingPunct="1">
        <a:spcBef>
          <a:spcPct val="20000"/>
        </a:spcBef>
        <a:buFont typeface="Arial" pitchFamily="34" charset="0"/>
        <a:buChar char="»"/>
        <a:defRPr kumimoji="1" sz="8000" kern="1200">
          <a:solidFill>
            <a:schemeClr val="tx1"/>
          </a:solidFill>
          <a:latin typeface="+mn-lt"/>
          <a:ea typeface="+mn-ea"/>
          <a:cs typeface="+mn-cs"/>
        </a:defRPr>
      </a:lvl5pPr>
      <a:lvl6pPr marL="10088565" indent="-917141" algn="l" defTabSz="3668569" rtl="0" eaLnBrk="1" latinLnBrk="0" hangingPunct="1">
        <a:spcBef>
          <a:spcPct val="20000"/>
        </a:spcBef>
        <a:buFont typeface="Arial" pitchFamily="34" charset="0"/>
        <a:buChar char="•"/>
        <a:defRPr kumimoji="1" sz="8000" kern="1200">
          <a:solidFill>
            <a:schemeClr val="tx1"/>
          </a:solidFill>
          <a:latin typeface="+mn-lt"/>
          <a:ea typeface="+mn-ea"/>
          <a:cs typeface="+mn-cs"/>
        </a:defRPr>
      </a:lvl6pPr>
      <a:lvl7pPr marL="11922849" indent="-917141" algn="l" defTabSz="3668569" rtl="0" eaLnBrk="1" latinLnBrk="0" hangingPunct="1">
        <a:spcBef>
          <a:spcPct val="20000"/>
        </a:spcBef>
        <a:buFont typeface="Arial" pitchFamily="34" charset="0"/>
        <a:buChar char="•"/>
        <a:defRPr kumimoji="1" sz="8000" kern="1200">
          <a:solidFill>
            <a:schemeClr val="tx1"/>
          </a:solidFill>
          <a:latin typeface="+mn-lt"/>
          <a:ea typeface="+mn-ea"/>
          <a:cs typeface="+mn-cs"/>
        </a:defRPr>
      </a:lvl7pPr>
      <a:lvl8pPr marL="13757135" indent="-917141" algn="l" defTabSz="3668569" rtl="0" eaLnBrk="1" latinLnBrk="0" hangingPunct="1">
        <a:spcBef>
          <a:spcPct val="20000"/>
        </a:spcBef>
        <a:buFont typeface="Arial" pitchFamily="34" charset="0"/>
        <a:buChar char="•"/>
        <a:defRPr kumimoji="1" sz="8000" kern="1200">
          <a:solidFill>
            <a:schemeClr val="tx1"/>
          </a:solidFill>
          <a:latin typeface="+mn-lt"/>
          <a:ea typeface="+mn-ea"/>
          <a:cs typeface="+mn-cs"/>
        </a:defRPr>
      </a:lvl8pPr>
      <a:lvl9pPr marL="15591420" indent="-917141" algn="l" defTabSz="3668569" rtl="0" eaLnBrk="1" latinLnBrk="0" hangingPunct="1">
        <a:spcBef>
          <a:spcPct val="20000"/>
        </a:spcBef>
        <a:buFont typeface="Arial" pitchFamily="34" charset="0"/>
        <a:buChar char="•"/>
        <a:defRPr kumimoji="1" sz="8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668569" rtl="0" eaLnBrk="1" latinLnBrk="0" hangingPunct="1">
        <a:defRPr kumimoji="1" sz="7300" kern="1200">
          <a:solidFill>
            <a:schemeClr val="tx1"/>
          </a:solidFill>
          <a:latin typeface="+mn-lt"/>
          <a:ea typeface="+mn-ea"/>
          <a:cs typeface="+mn-cs"/>
        </a:defRPr>
      </a:lvl1pPr>
      <a:lvl2pPr marL="1834285" algn="l" defTabSz="3668569" rtl="0" eaLnBrk="1" latinLnBrk="0" hangingPunct="1">
        <a:defRPr kumimoji="1" sz="7300" kern="1200">
          <a:solidFill>
            <a:schemeClr val="tx1"/>
          </a:solidFill>
          <a:latin typeface="+mn-lt"/>
          <a:ea typeface="+mn-ea"/>
          <a:cs typeface="+mn-cs"/>
        </a:defRPr>
      </a:lvl2pPr>
      <a:lvl3pPr marL="3668569" algn="l" defTabSz="3668569" rtl="0" eaLnBrk="1" latinLnBrk="0" hangingPunct="1">
        <a:defRPr kumimoji="1" sz="7300" kern="1200">
          <a:solidFill>
            <a:schemeClr val="tx1"/>
          </a:solidFill>
          <a:latin typeface="+mn-lt"/>
          <a:ea typeface="+mn-ea"/>
          <a:cs typeface="+mn-cs"/>
        </a:defRPr>
      </a:lvl3pPr>
      <a:lvl4pPr marL="5502854" algn="l" defTabSz="3668569" rtl="0" eaLnBrk="1" latinLnBrk="0" hangingPunct="1">
        <a:defRPr kumimoji="1" sz="7300" kern="1200">
          <a:solidFill>
            <a:schemeClr val="tx1"/>
          </a:solidFill>
          <a:latin typeface="+mn-lt"/>
          <a:ea typeface="+mn-ea"/>
          <a:cs typeface="+mn-cs"/>
        </a:defRPr>
      </a:lvl4pPr>
      <a:lvl5pPr marL="7337138" algn="l" defTabSz="3668569" rtl="0" eaLnBrk="1" latinLnBrk="0" hangingPunct="1">
        <a:defRPr kumimoji="1" sz="7300" kern="1200">
          <a:solidFill>
            <a:schemeClr val="tx1"/>
          </a:solidFill>
          <a:latin typeface="+mn-lt"/>
          <a:ea typeface="+mn-ea"/>
          <a:cs typeface="+mn-cs"/>
        </a:defRPr>
      </a:lvl5pPr>
      <a:lvl6pPr marL="9171424" algn="l" defTabSz="3668569" rtl="0" eaLnBrk="1" latinLnBrk="0" hangingPunct="1">
        <a:defRPr kumimoji="1" sz="7300" kern="1200">
          <a:solidFill>
            <a:schemeClr val="tx1"/>
          </a:solidFill>
          <a:latin typeface="+mn-lt"/>
          <a:ea typeface="+mn-ea"/>
          <a:cs typeface="+mn-cs"/>
        </a:defRPr>
      </a:lvl6pPr>
      <a:lvl7pPr marL="11005707" algn="l" defTabSz="3668569" rtl="0" eaLnBrk="1" latinLnBrk="0" hangingPunct="1">
        <a:defRPr kumimoji="1" sz="7300" kern="1200">
          <a:solidFill>
            <a:schemeClr val="tx1"/>
          </a:solidFill>
          <a:latin typeface="+mn-lt"/>
          <a:ea typeface="+mn-ea"/>
          <a:cs typeface="+mn-cs"/>
        </a:defRPr>
      </a:lvl7pPr>
      <a:lvl8pPr marL="12839993" algn="l" defTabSz="3668569" rtl="0" eaLnBrk="1" latinLnBrk="0" hangingPunct="1">
        <a:defRPr kumimoji="1" sz="7300" kern="1200">
          <a:solidFill>
            <a:schemeClr val="tx1"/>
          </a:solidFill>
          <a:latin typeface="+mn-lt"/>
          <a:ea typeface="+mn-ea"/>
          <a:cs typeface="+mn-cs"/>
        </a:defRPr>
      </a:lvl8pPr>
      <a:lvl9pPr marL="14674276" algn="l" defTabSz="3668569" rtl="0" eaLnBrk="1" latinLnBrk="0" hangingPunct="1">
        <a:defRPr kumimoji="1" sz="7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.png"/><Relationship Id="rId12" Type="http://schemas.openxmlformats.org/officeDocument/2006/relationships/image" Target="../media/image10.jpg"/><Relationship Id="rId13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7.png"/><Relationship Id="rId10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tx2">
                <a:lumMod val="20000"/>
                <a:lumOff val="8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/>
          <a:srcRect r="9187" b="11757"/>
          <a:stretch/>
        </p:blipFill>
        <p:spPr>
          <a:xfrm>
            <a:off x="22700827" y="24572614"/>
            <a:ext cx="6866194" cy="4003134"/>
          </a:xfrm>
          <a:prstGeom prst="rect">
            <a:avLst/>
          </a:prstGeom>
        </p:spPr>
      </p:pic>
      <p:sp>
        <p:nvSpPr>
          <p:cNvPr id="146" name="正方形/長方形 145"/>
          <p:cNvSpPr/>
          <p:nvPr/>
        </p:nvSpPr>
        <p:spPr>
          <a:xfrm>
            <a:off x="9307339" y="27812974"/>
            <a:ext cx="5256584" cy="3312368"/>
          </a:xfrm>
          <a:prstGeom prst="rect">
            <a:avLst/>
          </a:prstGeom>
          <a:solidFill>
            <a:schemeClr val="bg1">
              <a:alpha val="13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1" name="図 1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64507" y="30981326"/>
            <a:ext cx="8165112" cy="5400600"/>
          </a:xfrm>
          <a:prstGeom prst="rect">
            <a:avLst/>
          </a:prstGeom>
        </p:spPr>
      </p:pic>
      <p:sp>
        <p:nvSpPr>
          <p:cNvPr id="49" name="正方形/長方形 48"/>
          <p:cNvSpPr/>
          <p:nvPr/>
        </p:nvSpPr>
        <p:spPr>
          <a:xfrm>
            <a:off x="15572035" y="11251134"/>
            <a:ext cx="13465496" cy="10002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altLang="ja-JP" sz="3200" u="sng" dirty="0" smtClean="0"/>
              <a:t>SOFIST Ver.1 chip</a:t>
            </a:r>
          </a:p>
          <a:p>
            <a:pPr marL="457200" indent="-457200">
              <a:buFont typeface="Arial"/>
              <a:buChar char="•"/>
            </a:pPr>
            <a:r>
              <a:rPr lang="en-US" altLang="ja-JP" sz="2800" dirty="0"/>
              <a:t>Pixel with analog signal readout, </a:t>
            </a:r>
            <a:r>
              <a:rPr lang="en-US" altLang="ja-JP" sz="2800" dirty="0" smtClean="0"/>
              <a:t>Column-ADC circuits</a:t>
            </a:r>
          </a:p>
          <a:p>
            <a:pPr marL="2291485" lvl="1" indent="-457200">
              <a:buFont typeface="Arial"/>
              <a:buChar char="•"/>
            </a:pPr>
            <a:r>
              <a:rPr lang="en-US" altLang="ja-JP" sz="2800" dirty="0" smtClean="0"/>
              <a:t>Pixel operation with 2 analog memories</a:t>
            </a:r>
          </a:p>
          <a:p>
            <a:pPr marL="2291485" lvl="1" indent="-457200">
              <a:buFont typeface="Arial"/>
              <a:buChar char="•"/>
            </a:pPr>
            <a:r>
              <a:rPr lang="en-US" altLang="ja-JP" sz="2800" dirty="0" smtClean="0"/>
              <a:t>Digital conversion by Wilkinson-ADC</a:t>
            </a:r>
          </a:p>
          <a:p>
            <a:pPr marL="2291485" lvl="1" indent="-457200">
              <a:buFont typeface="Arial"/>
              <a:buChar char="•"/>
            </a:pPr>
            <a:endParaRPr lang="en-US" altLang="ja-JP" sz="2800" dirty="0" smtClean="0"/>
          </a:p>
          <a:p>
            <a:pPr marL="457200" indent="-457200">
              <a:buFont typeface="Arial"/>
              <a:buChar char="•"/>
            </a:pPr>
            <a:endParaRPr lang="en-US" altLang="ja-JP" sz="2800" dirty="0"/>
          </a:p>
          <a:p>
            <a:pPr marL="457200" indent="-457200">
              <a:buFont typeface="Arial"/>
              <a:buChar char="•"/>
            </a:pPr>
            <a:endParaRPr lang="en-US" altLang="ja-JP" sz="2800" dirty="0" smtClean="0"/>
          </a:p>
          <a:p>
            <a:pPr marL="457200" indent="-457200">
              <a:buFont typeface="Arial"/>
              <a:buChar char="•"/>
            </a:pPr>
            <a:endParaRPr lang="en-US" altLang="ja-JP" sz="2800" dirty="0"/>
          </a:p>
          <a:p>
            <a:pPr marL="457200" indent="-457200">
              <a:buFont typeface="Arial"/>
              <a:buChar char="•"/>
            </a:pPr>
            <a:endParaRPr lang="en-US" altLang="ja-JP" sz="2800" dirty="0" smtClean="0"/>
          </a:p>
          <a:p>
            <a:pPr marL="457200" indent="-457200">
              <a:buFont typeface="Arial"/>
              <a:buChar char="•"/>
            </a:pPr>
            <a:endParaRPr lang="en-US" altLang="ja-JP" sz="2800" dirty="0" smtClean="0"/>
          </a:p>
          <a:p>
            <a:endParaRPr lang="en-US" altLang="ja-JP" sz="2800" dirty="0" smtClean="0"/>
          </a:p>
          <a:p>
            <a:endParaRPr lang="en-US" altLang="ja-JP" sz="2800" dirty="0"/>
          </a:p>
          <a:p>
            <a:endParaRPr lang="en-US" altLang="ja-JP" sz="2800" dirty="0" smtClean="0"/>
          </a:p>
          <a:p>
            <a:pPr marL="2291485" lvl="1" indent="-457200">
              <a:buFont typeface="Arial"/>
              <a:buChar char="•"/>
            </a:pPr>
            <a:endParaRPr lang="en-US" altLang="ja-JP" sz="2800" dirty="0"/>
          </a:p>
          <a:p>
            <a:pPr marL="2291485" lvl="1" indent="-457200">
              <a:buFont typeface="Arial"/>
              <a:buChar char="•"/>
            </a:pPr>
            <a:endParaRPr lang="en-US" altLang="ja-JP" sz="2800" dirty="0" smtClean="0"/>
          </a:p>
          <a:p>
            <a:pPr marL="2291485" lvl="1" indent="-457200">
              <a:buFont typeface="Arial"/>
              <a:buChar char="•"/>
            </a:pPr>
            <a:endParaRPr lang="en-US" altLang="ja-JP" sz="2800" dirty="0"/>
          </a:p>
          <a:p>
            <a:pPr marL="2291485" lvl="1" indent="-457200">
              <a:buFont typeface="Arial"/>
              <a:buChar char="•"/>
            </a:pPr>
            <a:endParaRPr lang="en-US" altLang="ja-JP" sz="2800" dirty="0" smtClean="0"/>
          </a:p>
          <a:p>
            <a:endParaRPr lang="en-US" altLang="ja-JP" sz="2800" dirty="0"/>
          </a:p>
          <a:p>
            <a:endParaRPr lang="en-US" altLang="ja-JP" sz="2800" dirty="0" smtClean="0"/>
          </a:p>
          <a:p>
            <a:endParaRPr lang="en-US" altLang="ja-JP" sz="2800" dirty="0" smtClean="0"/>
          </a:p>
          <a:p>
            <a:endParaRPr lang="en-US" altLang="ja-JP" sz="2800" dirty="0" smtClean="0"/>
          </a:p>
          <a:p>
            <a:endParaRPr lang="en-US" altLang="ja-JP" sz="2800" dirty="0"/>
          </a:p>
          <a:p>
            <a:endParaRPr lang="en-US" altLang="ja-JP" sz="2800" dirty="0" smtClean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178547" y="847136"/>
            <a:ext cx="25706856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/>
              <a:t>Development of a pixel sensor with fine space-time resolution based on SOI technology for the ILC vertex detector 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22363" y="5142642"/>
            <a:ext cx="14617624" cy="452431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endParaRPr lang="en-US" altLang="ja-JP" sz="3600" dirty="0" smtClean="0"/>
          </a:p>
          <a:p>
            <a:r>
              <a:rPr lang="en-US" altLang="ja-JP" sz="2800" dirty="0" smtClean="0"/>
              <a:t>Target</a:t>
            </a:r>
            <a:endParaRPr lang="en-US" altLang="ja-JP" sz="2800" dirty="0"/>
          </a:p>
          <a:p>
            <a:pPr marL="571500" indent="-571500">
              <a:buFont typeface="Arial"/>
              <a:buChar char="•"/>
            </a:pPr>
            <a:r>
              <a:rPr lang="en-US" altLang="ja-JP" sz="2800" dirty="0" smtClean="0"/>
              <a:t>New Si pixel sensor optimized for ILC Vertex detector system</a:t>
            </a:r>
          </a:p>
          <a:p>
            <a:pPr marL="571500" lvl="1" indent="-571500">
              <a:buFont typeface="Arial"/>
              <a:buChar char="•"/>
            </a:pPr>
            <a:r>
              <a:rPr lang="en-US" altLang="ja-JP" sz="2800" dirty="0" smtClean="0"/>
              <a:t>Development of SOI pixel sensor with fine position </a:t>
            </a:r>
            <a:r>
              <a:rPr lang="en-US" altLang="ja-JP" sz="2800" dirty="0"/>
              <a:t>and time </a:t>
            </a:r>
            <a:r>
              <a:rPr lang="en-US" altLang="ja-JP" sz="2800" dirty="0" smtClean="0"/>
              <a:t>resolution</a:t>
            </a:r>
          </a:p>
          <a:p>
            <a:endParaRPr lang="en-US" altLang="ja-JP" sz="2800" dirty="0" smtClean="0"/>
          </a:p>
          <a:p>
            <a:r>
              <a:rPr lang="en-US" altLang="ja-JP" sz="2800" dirty="0"/>
              <a:t>B</a:t>
            </a:r>
            <a:r>
              <a:rPr lang="en-US" altLang="ja-JP" sz="2800" dirty="0" smtClean="0"/>
              <a:t>ackground</a:t>
            </a:r>
          </a:p>
          <a:p>
            <a:pPr marL="571500" indent="-571500">
              <a:buFont typeface="Arial"/>
              <a:buChar char="•"/>
            </a:pPr>
            <a:r>
              <a:rPr lang="en-US" altLang="ja-JP" sz="2800" dirty="0" smtClean="0"/>
              <a:t>International Linear Collider</a:t>
            </a:r>
            <a:endParaRPr lang="en-US" altLang="ja-JP" sz="2800" dirty="0"/>
          </a:p>
          <a:p>
            <a:pPr marL="2405785" lvl="1" indent="-571500">
              <a:buFont typeface="Arial"/>
              <a:buChar char="•"/>
            </a:pPr>
            <a:r>
              <a:rPr lang="en-US" altLang="ja-JP" sz="2800" dirty="0" smtClean="0"/>
              <a:t>Requirement of vertex detector system in order to achieve precise vertex-measurement of generated particles.</a:t>
            </a:r>
          </a:p>
          <a:p>
            <a:pPr marL="571500" indent="-571500">
              <a:buFont typeface="Arial"/>
              <a:buChar char="•"/>
            </a:pPr>
            <a:r>
              <a:rPr lang="en-US" altLang="ja-JP" sz="2800" dirty="0" smtClean="0"/>
              <a:t>Study of the detector implementation by monolithic pixel sensor with SOI wafer technology.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15284003" y="38470158"/>
            <a:ext cx="14833648" cy="646331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rgbClr val="3366FF"/>
            </a:solidFill>
          </a:ln>
        </p:spPr>
        <p:txBody>
          <a:bodyPr wrap="square">
            <a:spAutoFit/>
          </a:bodyPr>
          <a:lstStyle/>
          <a:p>
            <a:pPr marL="742950" indent="-742950">
              <a:buFont typeface="+mj-lt"/>
              <a:buAutoNum type="arabicPeriod" startAt="5"/>
            </a:pPr>
            <a:r>
              <a:rPr lang="en-US" altLang="ja-JP" sz="3600" dirty="0" smtClean="0"/>
              <a:t>Future prospect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882403" y="31125342"/>
            <a:ext cx="1252939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800" u="sng" dirty="0" smtClean="0"/>
              <a:t>Sensor design and specifications</a:t>
            </a:r>
            <a:endParaRPr lang="ja-JP" altLang="en-US" sz="2800" u="sng" dirty="0"/>
          </a:p>
          <a:p>
            <a:pPr marL="571500" indent="-571500">
              <a:buFont typeface="Arial"/>
              <a:buChar char="•"/>
            </a:pPr>
            <a:endParaRPr lang="en-US" altLang="ja-JP" sz="2800" dirty="0" smtClean="0"/>
          </a:p>
          <a:p>
            <a:pPr marL="571500" indent="-571500">
              <a:buFont typeface="Arial"/>
              <a:buChar char="•"/>
            </a:pPr>
            <a:endParaRPr lang="en-US" altLang="ja-JP" sz="2800" dirty="0"/>
          </a:p>
          <a:p>
            <a:pPr marL="571500" indent="-571500">
              <a:buFont typeface="Arial"/>
              <a:buChar char="•"/>
            </a:pPr>
            <a:endParaRPr lang="en-US" altLang="ja-JP" sz="2800" dirty="0" smtClean="0"/>
          </a:p>
          <a:p>
            <a:pPr marL="571500" indent="-571500">
              <a:buFont typeface="Arial"/>
              <a:buChar char="•"/>
            </a:pPr>
            <a:endParaRPr lang="en-US" altLang="ja-JP" sz="2800" dirty="0"/>
          </a:p>
        </p:txBody>
      </p:sp>
      <p:sp>
        <p:nvSpPr>
          <p:cNvPr id="47" name="正方形/長方形 46"/>
          <p:cNvSpPr/>
          <p:nvPr/>
        </p:nvSpPr>
        <p:spPr>
          <a:xfrm>
            <a:off x="3474691" y="38813355"/>
            <a:ext cx="8784976" cy="95410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2800" dirty="0" smtClean="0"/>
              <a:t>Development issue: Implementation of the pixel circuit</a:t>
            </a:r>
          </a:p>
          <a:p>
            <a:pPr marL="457200" indent="-457200">
              <a:buFont typeface="Arial"/>
              <a:buChar char="•"/>
            </a:pPr>
            <a:r>
              <a:rPr lang="en-US" altLang="ja-JP" sz="2800" dirty="0" smtClean="0"/>
              <a:t>Optimization </a:t>
            </a:r>
            <a:r>
              <a:rPr lang="en-US" altLang="ja-JP" sz="2800" dirty="0"/>
              <a:t>and minimization of </a:t>
            </a:r>
            <a:r>
              <a:rPr lang="en-US" altLang="ja-JP" sz="2800" dirty="0" smtClean="0"/>
              <a:t>pixel circuit layout</a:t>
            </a:r>
            <a:endParaRPr lang="en-US" altLang="ja-JP" sz="2800" dirty="0"/>
          </a:p>
        </p:txBody>
      </p:sp>
      <p:sp>
        <p:nvSpPr>
          <p:cNvPr id="48" name="正方形/長方形 47"/>
          <p:cNvSpPr/>
          <p:nvPr/>
        </p:nvSpPr>
        <p:spPr>
          <a:xfrm>
            <a:off x="882403" y="40182668"/>
            <a:ext cx="13609512" cy="181588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ja-JP" sz="2800" u="sng" dirty="0" smtClean="0"/>
              <a:t>Development plan of the prototype sensor</a:t>
            </a:r>
            <a:endParaRPr lang="en-US" altLang="ja-JP" sz="2800" u="sng" dirty="0"/>
          </a:p>
          <a:p>
            <a:pPr marL="514350" indent="-514350">
              <a:buFont typeface="+mj-lt"/>
              <a:buAutoNum type="alphaUcPeriod"/>
            </a:pPr>
            <a:r>
              <a:rPr lang="en-US" altLang="ja-JP" sz="2800" dirty="0"/>
              <a:t> </a:t>
            </a:r>
            <a:r>
              <a:rPr lang="en-US" altLang="ja-JP" sz="2800" b="1" dirty="0" smtClean="0"/>
              <a:t>SOFIST Ver</a:t>
            </a:r>
            <a:r>
              <a:rPr lang="en-US" altLang="ja-JP" sz="2800" b="1" dirty="0"/>
              <a:t>.1</a:t>
            </a:r>
            <a:r>
              <a:rPr lang="en-US" altLang="ja-JP" sz="2800" dirty="0"/>
              <a:t>:  Pixel with analog signal readout, Column-ADC </a:t>
            </a:r>
            <a:r>
              <a:rPr lang="en-US" altLang="ja-JP" sz="2800" dirty="0" smtClean="0"/>
              <a:t>circuit:	2014/10~</a:t>
            </a:r>
            <a:endParaRPr lang="en-US" altLang="ja-JP" sz="2800" dirty="0"/>
          </a:p>
          <a:p>
            <a:pPr marL="514350" indent="-514350">
              <a:buFont typeface="+mj-lt"/>
              <a:buAutoNum type="alphaUcPeriod"/>
            </a:pPr>
            <a:r>
              <a:rPr lang="en-US" altLang="ja-JP" sz="2800" dirty="0"/>
              <a:t> </a:t>
            </a:r>
            <a:r>
              <a:rPr lang="en-US" altLang="ja-JP" sz="2800" b="1" dirty="0" smtClean="0"/>
              <a:t>SOFIST Ver</a:t>
            </a:r>
            <a:r>
              <a:rPr lang="en-US" altLang="ja-JP" sz="2800" b="1" dirty="0"/>
              <a:t>.2</a:t>
            </a:r>
            <a:r>
              <a:rPr lang="en-US" altLang="ja-JP" sz="2800" dirty="0"/>
              <a:t>:  Pixel with time stamp</a:t>
            </a:r>
            <a:r>
              <a:rPr lang="ja-JP" altLang="en-US" sz="2800" dirty="0" smtClean="0"/>
              <a:t>、</a:t>
            </a:r>
            <a:r>
              <a:rPr lang="en-US" altLang="ja-JP" sz="2800" dirty="0" smtClean="0"/>
              <a:t>Zero-</a:t>
            </a:r>
            <a:r>
              <a:rPr lang="en-US" altLang="ja-JP" sz="2800" dirty="0"/>
              <a:t>suppression logic </a:t>
            </a:r>
            <a:r>
              <a:rPr lang="en-US" altLang="ja-JP" sz="2800" dirty="0" smtClean="0"/>
              <a:t>circuit: 	2015/10~</a:t>
            </a:r>
            <a:endParaRPr lang="en-US" altLang="ja-JP" sz="2800" dirty="0"/>
          </a:p>
          <a:p>
            <a:pPr marL="514350" indent="-514350">
              <a:buFont typeface="+mj-lt"/>
              <a:buAutoNum type="alphaUcPeriod"/>
            </a:pPr>
            <a:r>
              <a:rPr lang="en-US" altLang="ja-JP" sz="2800" dirty="0" smtClean="0"/>
              <a:t> SOFIST Ver</a:t>
            </a:r>
            <a:r>
              <a:rPr lang="en-US" altLang="ja-JP" sz="2800" dirty="0"/>
              <a:t>.3: </a:t>
            </a:r>
            <a:r>
              <a:rPr lang="en-US" altLang="ja-JP" sz="2800" dirty="0" smtClean="0"/>
              <a:t> Pixel integrated </a:t>
            </a:r>
            <a:r>
              <a:rPr lang="en-US" altLang="ja-JP" sz="2800" dirty="0"/>
              <a:t>both analog signal readout and </a:t>
            </a:r>
            <a:r>
              <a:rPr lang="en-US" altLang="ja-JP" sz="2800" dirty="0" smtClean="0"/>
              <a:t>time-stamp</a:t>
            </a:r>
            <a:endParaRPr lang="en-US" altLang="ja-JP" sz="2800" dirty="0"/>
          </a:p>
        </p:txBody>
      </p:sp>
      <p:sp>
        <p:nvSpPr>
          <p:cNvPr id="52" name="正方形/長方形 51"/>
          <p:cNvSpPr/>
          <p:nvPr/>
        </p:nvSpPr>
        <p:spPr>
          <a:xfrm>
            <a:off x="15572035" y="28893094"/>
            <a:ext cx="1346549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lphaUcPeriod" startAt="2"/>
            </a:pPr>
            <a:r>
              <a:rPr lang="en-US" altLang="ja-JP" sz="3200" u="sng" dirty="0" smtClean="0"/>
              <a:t>SOFIST Ver.2 chip</a:t>
            </a:r>
            <a:endParaRPr lang="en-US" altLang="ja-JP" sz="3200" u="sng" dirty="0"/>
          </a:p>
          <a:p>
            <a:pPr marL="457200" indent="-457200">
              <a:buFont typeface="Arial"/>
              <a:buChar char="•"/>
            </a:pPr>
            <a:r>
              <a:rPr lang="en-US" altLang="ja-JP" sz="2800" dirty="0" smtClean="0"/>
              <a:t>Pixel </a:t>
            </a:r>
            <a:r>
              <a:rPr lang="en-US" altLang="ja-JP" sz="2800" dirty="0"/>
              <a:t>with time stamp</a:t>
            </a:r>
            <a:r>
              <a:rPr lang="ja-JP" altLang="en-US" sz="2800" dirty="0"/>
              <a:t>、</a:t>
            </a:r>
            <a:r>
              <a:rPr lang="en-US" altLang="ja-JP" sz="2800" dirty="0"/>
              <a:t>Zero-suppression logic </a:t>
            </a:r>
            <a:r>
              <a:rPr lang="en-US" altLang="ja-JP" sz="2800" dirty="0" smtClean="0"/>
              <a:t>circuit</a:t>
            </a:r>
          </a:p>
          <a:p>
            <a:pPr marL="457200" indent="-457200">
              <a:buFont typeface="Arial"/>
              <a:buChar char="•"/>
            </a:pPr>
            <a:endParaRPr lang="en-US" altLang="ja-JP" sz="2800" dirty="0"/>
          </a:p>
          <a:p>
            <a:pPr marL="457200" indent="-457200">
              <a:buFont typeface="Arial"/>
              <a:buChar char="•"/>
            </a:pPr>
            <a:endParaRPr lang="en-US" altLang="ja-JP" sz="2800" dirty="0"/>
          </a:p>
          <a:p>
            <a:pPr marL="4125769" lvl="2" indent="-457200">
              <a:buFont typeface="Arial"/>
              <a:buChar char="•"/>
            </a:pPr>
            <a:endParaRPr lang="en-US" altLang="ja-JP" sz="2800" dirty="0"/>
          </a:p>
          <a:p>
            <a:pPr marL="4125769" lvl="2" indent="-457200">
              <a:buFont typeface="Arial"/>
              <a:buChar char="•"/>
            </a:pPr>
            <a:endParaRPr lang="en-US" altLang="ja-JP" sz="2800" dirty="0" smtClean="0"/>
          </a:p>
          <a:p>
            <a:pPr marL="4125769" lvl="2" indent="-457200">
              <a:buFont typeface="Arial"/>
              <a:buChar char="•"/>
            </a:pPr>
            <a:endParaRPr lang="en-US" altLang="ja-JP" sz="2800" dirty="0"/>
          </a:p>
          <a:p>
            <a:pPr marL="4125769" lvl="2" indent="-457200">
              <a:buFont typeface="Arial"/>
              <a:buChar char="•"/>
            </a:pPr>
            <a:endParaRPr lang="en-US" altLang="ja-JP" sz="2800" dirty="0" smtClean="0"/>
          </a:p>
          <a:p>
            <a:pPr marL="4125769" lvl="2" indent="-457200">
              <a:buFont typeface="Arial"/>
              <a:buChar char="•"/>
            </a:pPr>
            <a:endParaRPr lang="en-US" altLang="ja-JP" sz="2800" dirty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522363" y="10387038"/>
            <a:ext cx="1310545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ja-JP" sz="3600" dirty="0" smtClean="0"/>
          </a:p>
          <a:p>
            <a:pPr marL="571500" indent="-571500">
              <a:buFont typeface="Arial"/>
              <a:buChar char="•"/>
            </a:pPr>
            <a:r>
              <a:rPr lang="en-US" altLang="ja-JP" sz="2800" dirty="0" smtClean="0"/>
              <a:t>ILC</a:t>
            </a:r>
            <a:r>
              <a:rPr lang="en-US" altLang="ja-JP" sz="2800" dirty="0"/>
              <a:t>: International linear </a:t>
            </a:r>
            <a:r>
              <a:rPr lang="en-US" altLang="ja-JP" sz="2800" dirty="0" smtClean="0"/>
              <a:t>collider</a:t>
            </a:r>
          </a:p>
          <a:p>
            <a:pPr marL="2405785" lvl="1" indent="-571500">
              <a:buFont typeface="Arial"/>
              <a:buChar char="•"/>
            </a:pPr>
            <a:r>
              <a:rPr lang="en-US" altLang="ja-JP" sz="2800" dirty="0" smtClean="0"/>
              <a:t>Precise </a:t>
            </a:r>
            <a:r>
              <a:rPr lang="en-US" altLang="ja-JP" sz="2800" dirty="0"/>
              <a:t>measurement of Higgs </a:t>
            </a:r>
            <a:r>
              <a:rPr lang="en-US" altLang="ja-JP" sz="2800" dirty="0" smtClean="0"/>
              <a:t>boson and </a:t>
            </a:r>
            <a:r>
              <a:rPr lang="en-US" altLang="ja-JP" sz="2800" dirty="0"/>
              <a:t>t</a:t>
            </a:r>
            <a:r>
              <a:rPr lang="en-US" altLang="ja-JP" sz="2800" dirty="0" smtClean="0"/>
              <a:t>he </a:t>
            </a:r>
            <a:r>
              <a:rPr lang="en-US" altLang="ja-JP" sz="2800" dirty="0"/>
              <a:t>search for new </a:t>
            </a:r>
            <a:r>
              <a:rPr lang="en-US" altLang="ja-JP" sz="2800" dirty="0" smtClean="0"/>
              <a:t>particles</a:t>
            </a:r>
          </a:p>
          <a:p>
            <a:pPr marL="571500" lvl="1" indent="-571500">
              <a:buFont typeface="Arial"/>
              <a:buChar char="•"/>
            </a:pPr>
            <a:r>
              <a:rPr lang="en-US" altLang="ja-JP" sz="2800" dirty="0"/>
              <a:t>Vertex detector system by </a:t>
            </a:r>
            <a:r>
              <a:rPr lang="en-US" altLang="ja-JP" sz="2800" dirty="0" smtClean="0"/>
              <a:t>Si </a:t>
            </a:r>
            <a:r>
              <a:rPr lang="en-US" altLang="ja-JP" sz="2800" dirty="0"/>
              <a:t>pixel </a:t>
            </a:r>
            <a:r>
              <a:rPr lang="en-US" altLang="ja-JP" sz="2800" dirty="0" smtClean="0"/>
              <a:t>sensor</a:t>
            </a:r>
          </a:p>
          <a:p>
            <a:pPr marL="2405785" lvl="1" indent="-571500">
              <a:buFont typeface="Arial"/>
              <a:buChar char="•"/>
            </a:pPr>
            <a:r>
              <a:rPr lang="en-US" altLang="ja-JP" sz="2800" dirty="0" smtClean="0"/>
              <a:t>Reconstruction of the tracks of generated particles</a:t>
            </a:r>
          </a:p>
          <a:p>
            <a:pPr marL="571500" indent="-571500">
              <a:buFont typeface="Arial"/>
              <a:buChar char="•"/>
            </a:pPr>
            <a:endParaRPr lang="en-US" altLang="ja-JP" sz="2800" dirty="0" smtClean="0"/>
          </a:p>
          <a:p>
            <a:pPr marL="571500" indent="-571500">
              <a:buFont typeface="Arial"/>
              <a:buChar char="•"/>
            </a:pPr>
            <a:endParaRPr lang="en-US" altLang="ja-JP" sz="2800" dirty="0"/>
          </a:p>
          <a:p>
            <a:pPr marL="571500" indent="-571500">
              <a:buFont typeface="Arial"/>
              <a:buChar char="•"/>
            </a:pPr>
            <a:r>
              <a:rPr lang="en-US" altLang="ja-JP" sz="2800" dirty="0" smtClean="0"/>
              <a:t>Requirement of pixel sensor with</a:t>
            </a:r>
          </a:p>
        </p:txBody>
      </p:sp>
      <p:sp>
        <p:nvSpPr>
          <p:cNvPr id="54" name="正方形/長方形 53"/>
          <p:cNvSpPr/>
          <p:nvPr/>
        </p:nvSpPr>
        <p:spPr>
          <a:xfrm>
            <a:off x="15500027" y="5706518"/>
            <a:ext cx="14905656" cy="4832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Arial"/>
              <a:buChar char="•"/>
            </a:pPr>
            <a:r>
              <a:rPr lang="en-US" altLang="ja-JP" sz="2800" dirty="0" smtClean="0"/>
              <a:t>SOFIST: </a:t>
            </a:r>
            <a:r>
              <a:rPr lang="en-US" altLang="ja-JP" sz="2800" dirty="0"/>
              <a:t>N</a:t>
            </a:r>
            <a:r>
              <a:rPr lang="en-US" altLang="ja-JP" sz="2800" dirty="0" smtClean="0"/>
              <a:t>ew pixel sensor optimized for ILC vertex detector system</a:t>
            </a:r>
          </a:p>
          <a:p>
            <a:pPr marL="2348635" lvl="1" indent="-514350">
              <a:buFont typeface="Arial"/>
              <a:buChar char="•"/>
            </a:pPr>
            <a:r>
              <a:rPr lang="en-US" altLang="ja-JP" sz="2800" dirty="0" smtClean="0"/>
              <a:t>Monolithic pixel sensor by SOI wafer technology</a:t>
            </a:r>
          </a:p>
          <a:p>
            <a:pPr marL="2348635" lvl="1" indent="-514350">
              <a:buFont typeface="Arial"/>
              <a:buChar char="•"/>
            </a:pPr>
            <a:r>
              <a:rPr lang="en-US" altLang="ja-JP" sz="2800" dirty="0" smtClean="0"/>
              <a:t>Storing both position and timing information </a:t>
            </a:r>
          </a:p>
          <a:p>
            <a:pPr marL="514350" indent="-514350">
              <a:buFont typeface="Arial"/>
              <a:buChar char="•"/>
            </a:pPr>
            <a:r>
              <a:rPr lang="en-US" altLang="ja-JP" sz="2800" dirty="0" smtClean="0"/>
              <a:t>Development status</a:t>
            </a:r>
          </a:p>
          <a:p>
            <a:pPr marL="2348635" lvl="1" indent="-514350">
              <a:buFont typeface="Arial"/>
              <a:buChar char="•"/>
            </a:pPr>
            <a:r>
              <a:rPr lang="en-US" altLang="ja-JP" sz="2800" dirty="0" smtClean="0"/>
              <a:t>SOFIST Ver.1: Chip-evaluation ongoing</a:t>
            </a:r>
          </a:p>
          <a:p>
            <a:pPr marL="4182919" lvl="2" indent="-514350">
              <a:buFont typeface="Arial"/>
              <a:buChar char="•"/>
            </a:pPr>
            <a:r>
              <a:rPr lang="en-US" altLang="ja-JP" sz="2800" dirty="0" smtClean="0"/>
              <a:t>Analog signal pixel: 20x20μm</a:t>
            </a:r>
            <a:r>
              <a:rPr lang="en-US" altLang="ja-JP" sz="2800" baseline="30000" dirty="0" smtClean="0"/>
              <a:t>2</a:t>
            </a:r>
          </a:p>
          <a:p>
            <a:pPr marL="2348635" lvl="1" indent="-514350">
              <a:buFont typeface="Arial"/>
              <a:buChar char="•"/>
            </a:pPr>
            <a:r>
              <a:rPr lang="en-US" altLang="ja-JP" sz="2800" dirty="0" smtClean="0"/>
              <a:t>SOFIST Ver.2: Chip-design ongoing</a:t>
            </a:r>
          </a:p>
          <a:p>
            <a:pPr marL="4182919" lvl="2" indent="-514350">
              <a:buFont typeface="Arial"/>
              <a:buChar char="•"/>
            </a:pPr>
            <a:r>
              <a:rPr lang="en-US" altLang="ja-JP" sz="2800" dirty="0" smtClean="0"/>
              <a:t>Time-stamp and hit detection pixel: 25x25μm</a:t>
            </a:r>
            <a:r>
              <a:rPr lang="en-US" altLang="ja-JP" sz="2800" baseline="30000" dirty="0" smtClean="0"/>
              <a:t>2</a:t>
            </a:r>
          </a:p>
          <a:p>
            <a:pPr marL="514350" indent="-514350">
              <a:buFont typeface="Arial"/>
              <a:buChar char="•"/>
            </a:pPr>
            <a:r>
              <a:rPr lang="en-US" altLang="ja-JP" sz="2800" dirty="0" smtClean="0"/>
              <a:t>Future prospect</a:t>
            </a:r>
          </a:p>
          <a:p>
            <a:pPr marL="2291485" lvl="1" indent="-457200">
              <a:buFont typeface="Arial"/>
              <a:buChar char="•"/>
            </a:pPr>
            <a:r>
              <a:rPr lang="en-US" altLang="ja-JP" sz="2800" dirty="0"/>
              <a:t>P</a:t>
            </a:r>
            <a:r>
              <a:rPr lang="en-US" altLang="ja-JP" sz="2800" dirty="0" smtClean="0"/>
              <a:t>ixel integration with both functions within </a:t>
            </a:r>
            <a:r>
              <a:rPr lang="en-US" altLang="ja-JP" sz="2800" dirty="0"/>
              <a:t>less than 25x25μm</a:t>
            </a:r>
            <a:r>
              <a:rPr lang="en-US" altLang="ja-JP" sz="2800" baseline="30000" dirty="0"/>
              <a:t>2</a:t>
            </a:r>
          </a:p>
          <a:p>
            <a:pPr lvl="1"/>
            <a:endParaRPr lang="en-US" altLang="ja-JP" sz="2800" dirty="0" smtClean="0"/>
          </a:p>
        </p:txBody>
      </p:sp>
      <p:sp>
        <p:nvSpPr>
          <p:cNvPr id="3" name="正方形/長方形 2"/>
          <p:cNvSpPr/>
          <p:nvPr/>
        </p:nvSpPr>
        <p:spPr>
          <a:xfrm>
            <a:off x="9667379" y="30314090"/>
            <a:ext cx="42484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ja-JP" sz="2800" dirty="0" smtClean="0"/>
              <a:t>Repetition rate: 200msec</a:t>
            </a:r>
            <a:endParaRPr lang="en-US" altLang="ja-JP" sz="2800" dirty="0"/>
          </a:p>
        </p:txBody>
      </p:sp>
      <p:sp>
        <p:nvSpPr>
          <p:cNvPr id="8" name="正方形/長方形 7"/>
          <p:cNvSpPr/>
          <p:nvPr/>
        </p:nvSpPr>
        <p:spPr>
          <a:xfrm>
            <a:off x="378347" y="24286323"/>
            <a:ext cx="14329592" cy="646331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rgbClr val="3366FF"/>
            </a:solidFill>
          </a:ln>
        </p:spPr>
        <p:txBody>
          <a:bodyPr wrap="square">
            <a:spAutoFit/>
          </a:bodyPr>
          <a:lstStyle/>
          <a:p>
            <a:pPr marL="742950" indent="-742950">
              <a:buFont typeface="+mj-lt"/>
              <a:buAutoNum type="arabicPeriod" startAt="4"/>
            </a:pPr>
            <a:r>
              <a:rPr lang="en-US" altLang="ja-JP" sz="3600" dirty="0"/>
              <a:t>SOFIST: </a:t>
            </a:r>
            <a:r>
              <a:rPr lang="en-US" altLang="ja-JP" sz="3600" u="sng" dirty="0"/>
              <a:t>SO</a:t>
            </a:r>
            <a:r>
              <a:rPr lang="en-US" altLang="ja-JP" sz="3600" dirty="0"/>
              <a:t>I sensor for </a:t>
            </a:r>
            <a:r>
              <a:rPr lang="en-US" altLang="ja-JP" sz="3600" u="sng" dirty="0"/>
              <a:t>Fi</a:t>
            </a:r>
            <a:r>
              <a:rPr lang="en-US" altLang="ja-JP" sz="3600" dirty="0"/>
              <a:t>ne measurement of </a:t>
            </a:r>
            <a:r>
              <a:rPr lang="en-US" altLang="ja-JP" sz="3600" u="sng" dirty="0"/>
              <a:t>S</a:t>
            </a:r>
            <a:r>
              <a:rPr lang="en-US" altLang="ja-JP" sz="3600" dirty="0"/>
              <a:t>pace and </a:t>
            </a:r>
            <a:r>
              <a:rPr lang="en-US" altLang="ja-JP" sz="3600" u="sng" dirty="0" smtClean="0"/>
              <a:t>T</a:t>
            </a:r>
            <a:r>
              <a:rPr lang="en-US" altLang="ja-JP" sz="3600" dirty="0" smtClean="0"/>
              <a:t>ime</a:t>
            </a:r>
            <a:endParaRPr lang="en-US" altLang="ja-JP" sz="3600" dirty="0"/>
          </a:p>
        </p:txBody>
      </p:sp>
      <p:sp>
        <p:nvSpPr>
          <p:cNvPr id="10" name="正方形/長方形 9"/>
          <p:cNvSpPr/>
          <p:nvPr/>
        </p:nvSpPr>
        <p:spPr>
          <a:xfrm>
            <a:off x="7867179" y="36725123"/>
            <a:ext cx="66247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ja-JP" sz="2800" dirty="0"/>
              <a:t>S</a:t>
            </a:r>
            <a:r>
              <a:rPr lang="en-US" altLang="ja-JP" sz="2800" dirty="0" smtClean="0"/>
              <a:t>torage in a pixel</a:t>
            </a:r>
          </a:p>
          <a:p>
            <a:pPr marL="457200" lvl="1" indent="-457200">
              <a:buFont typeface="Arial"/>
              <a:buChar char="•"/>
            </a:pPr>
            <a:r>
              <a:rPr lang="en-US" altLang="ja-JP" sz="2800" dirty="0" smtClean="0"/>
              <a:t>Charge signal and Hit</a:t>
            </a:r>
            <a:r>
              <a:rPr lang="en-US" altLang="ja-JP" sz="2800" dirty="0"/>
              <a:t>-</a:t>
            </a:r>
            <a:r>
              <a:rPr lang="en-US" altLang="ja-JP" sz="2800" dirty="0" smtClean="0"/>
              <a:t>timing information</a:t>
            </a:r>
          </a:p>
          <a:p>
            <a:pPr marL="457200" lvl="1" indent="-457200">
              <a:buFont typeface="Arial"/>
              <a:buChar char="•"/>
            </a:pPr>
            <a:r>
              <a:rPr lang="en-US" altLang="ja-JP" sz="2800" dirty="0" smtClean="0"/>
              <a:t>Storing 2 hit</a:t>
            </a:r>
            <a:r>
              <a:rPr lang="en-US" altLang="ja-JP" sz="2800" dirty="0"/>
              <a:t>-</a:t>
            </a:r>
            <a:r>
              <a:rPr lang="en-US" altLang="ja-JP" sz="2800" dirty="0" smtClean="0"/>
              <a:t>events information  </a:t>
            </a:r>
            <a:endParaRPr lang="en-US" altLang="ja-JP" sz="2800" dirty="0"/>
          </a:p>
        </p:txBody>
      </p:sp>
      <p:sp>
        <p:nvSpPr>
          <p:cNvPr id="67" name="正方形/長方形 66"/>
          <p:cNvSpPr/>
          <p:nvPr/>
        </p:nvSpPr>
        <p:spPr>
          <a:xfrm>
            <a:off x="954411" y="25508718"/>
            <a:ext cx="13465496" cy="5262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800" dirty="0"/>
              <a:t>Target </a:t>
            </a:r>
            <a:r>
              <a:rPr lang="en-US" altLang="ja-JP" sz="2800" dirty="0" smtClean="0"/>
              <a:t>performances</a:t>
            </a:r>
            <a:endParaRPr lang="en-US" altLang="ja-JP" sz="2800" dirty="0"/>
          </a:p>
          <a:p>
            <a:pPr marL="571500" indent="-571500">
              <a:buFont typeface="+mj-lt"/>
              <a:buAutoNum type="arabicPeriod"/>
            </a:pPr>
            <a:r>
              <a:rPr lang="en-US" altLang="ja-JP" sz="2800" dirty="0"/>
              <a:t>Single point resolution: </a:t>
            </a:r>
            <a:r>
              <a:rPr lang="en-US" altLang="ja-JP" sz="2800" dirty="0" err="1"/>
              <a:t>σ</a:t>
            </a:r>
            <a:r>
              <a:rPr lang="en-US" altLang="ja-JP" sz="2800" dirty="0"/>
              <a:t> ~ 3um</a:t>
            </a:r>
          </a:p>
          <a:p>
            <a:pPr marL="2405785" lvl="1" indent="-571500">
              <a:buFont typeface="Arial"/>
              <a:buChar char="•"/>
            </a:pPr>
            <a:r>
              <a:rPr lang="en-US" altLang="ja-JP" sz="2800" dirty="0"/>
              <a:t>Smaller </a:t>
            </a:r>
            <a:r>
              <a:rPr lang="en-US" altLang="ja-JP" sz="2800" dirty="0" smtClean="0"/>
              <a:t>pixel size </a:t>
            </a:r>
            <a:r>
              <a:rPr lang="en-US" altLang="ja-JP" sz="2800" dirty="0"/>
              <a:t>(20~25um)  </a:t>
            </a:r>
          </a:p>
          <a:p>
            <a:pPr marL="2405785" lvl="1" indent="-571500">
              <a:buFont typeface="Arial"/>
              <a:buChar char="•"/>
            </a:pPr>
            <a:r>
              <a:rPr lang="en-US" altLang="ja-JP" sz="2800" dirty="0" smtClean="0"/>
              <a:t>Position weighted </a:t>
            </a:r>
            <a:r>
              <a:rPr lang="en-US" altLang="ja-JP" sz="2800" dirty="0"/>
              <a:t>with the charges spread to multiple pixels</a:t>
            </a:r>
            <a:r>
              <a:rPr lang="en-US" altLang="ja-JP" sz="2800" dirty="0" smtClean="0"/>
              <a:t>.</a:t>
            </a:r>
          </a:p>
          <a:p>
            <a:pPr marL="2405785" lvl="1" indent="-571500">
              <a:buFont typeface="Arial"/>
              <a:buChar char="•"/>
            </a:pPr>
            <a:endParaRPr lang="en-US" altLang="ja-JP" sz="2800" dirty="0"/>
          </a:p>
          <a:p>
            <a:pPr marL="571500" indent="-571500">
              <a:buFont typeface="+mj-lt"/>
              <a:buAutoNum type="arabicPeriod"/>
            </a:pPr>
            <a:r>
              <a:rPr lang="en-US" altLang="ja-JP" sz="2800" dirty="0" smtClean="0"/>
              <a:t>Event separation during beam train injection</a:t>
            </a:r>
            <a:endParaRPr lang="en-US" altLang="ja-JP" sz="2800" dirty="0"/>
          </a:p>
          <a:p>
            <a:pPr marL="2405785" lvl="1" indent="-571500">
              <a:buFont typeface="Arial"/>
              <a:buChar char="•"/>
            </a:pPr>
            <a:r>
              <a:rPr lang="en-US" altLang="ja-JP" sz="2800" dirty="0"/>
              <a:t>Hit timing </a:t>
            </a:r>
            <a:r>
              <a:rPr lang="en-US" altLang="ja-JP" sz="2800" dirty="0" smtClean="0"/>
              <a:t>detection in each pixel </a:t>
            </a:r>
          </a:p>
          <a:p>
            <a:pPr marL="2405785" lvl="1" indent="-571500">
              <a:buFont typeface="Arial"/>
              <a:buChar char="•"/>
            </a:pPr>
            <a:endParaRPr lang="en-US" altLang="ja-JP" sz="2800" dirty="0" smtClean="0"/>
          </a:p>
          <a:p>
            <a:pPr marL="2405785" lvl="1" indent="-571500">
              <a:buFont typeface="Arial"/>
              <a:buChar char="•"/>
            </a:pPr>
            <a:endParaRPr lang="en-US" altLang="ja-JP" sz="2800" dirty="0"/>
          </a:p>
          <a:p>
            <a:pPr marL="571500" indent="-571500">
              <a:buFont typeface="+mj-lt"/>
              <a:buAutoNum type="arabicPeriod"/>
            </a:pPr>
            <a:r>
              <a:rPr lang="en-US" altLang="ja-JP" sz="2800" dirty="0" smtClean="0"/>
              <a:t>Data </a:t>
            </a:r>
            <a:r>
              <a:rPr lang="en-US" altLang="ja-JP" sz="2800" dirty="0"/>
              <a:t>readout </a:t>
            </a:r>
            <a:r>
              <a:rPr lang="en-US" altLang="ja-JP" sz="2800" dirty="0" smtClean="0"/>
              <a:t>within next beam train injection</a:t>
            </a:r>
            <a:endParaRPr lang="en-US" altLang="ja-JP" sz="2800" dirty="0"/>
          </a:p>
          <a:p>
            <a:pPr marL="2405785" lvl="1" indent="-571500">
              <a:buFont typeface="Arial"/>
              <a:buChar char="•"/>
            </a:pPr>
            <a:r>
              <a:rPr lang="en-US" altLang="ja-JP" sz="2800" dirty="0" smtClean="0"/>
              <a:t>Column-parallel A-D conversion</a:t>
            </a:r>
            <a:endParaRPr lang="en-US" altLang="ja-JP" sz="2800" dirty="0"/>
          </a:p>
          <a:p>
            <a:pPr marL="2405785" lvl="1" indent="-571500">
              <a:buFont typeface="Arial"/>
              <a:buChar char="•"/>
            </a:pPr>
            <a:r>
              <a:rPr lang="en-US" altLang="ja-JP" sz="2800" dirty="0" smtClean="0"/>
              <a:t>Zero</a:t>
            </a:r>
            <a:r>
              <a:rPr lang="en-US" altLang="ja-JP" sz="2800" dirty="0"/>
              <a:t>-suppression </a:t>
            </a:r>
            <a:r>
              <a:rPr lang="en-US" altLang="ja-JP" sz="2800" dirty="0" smtClean="0"/>
              <a:t>of signal data</a:t>
            </a:r>
            <a:endParaRPr lang="en-US" altLang="ja-JP" sz="2800" dirty="0"/>
          </a:p>
        </p:txBody>
      </p:sp>
      <p:pic>
        <p:nvPicPr>
          <p:cNvPr id="68" name="図 67"/>
          <p:cNvPicPr>
            <a:picLocks noChangeAspect="1"/>
          </p:cNvPicPr>
          <p:nvPr/>
        </p:nvPicPr>
        <p:blipFill rotWithShape="1">
          <a:blip r:embed="rId5"/>
          <a:srcRect l="10976"/>
          <a:stretch/>
        </p:blipFill>
        <p:spPr>
          <a:xfrm>
            <a:off x="9628837" y="29089954"/>
            <a:ext cx="4423198" cy="1169900"/>
          </a:xfrm>
          <a:prstGeom prst="rect">
            <a:avLst/>
          </a:prstGeom>
        </p:spPr>
      </p:pic>
      <p:sp>
        <p:nvSpPr>
          <p:cNvPr id="69" name="テキスト ボックス 68"/>
          <p:cNvSpPr txBox="1"/>
          <p:nvPr/>
        </p:nvSpPr>
        <p:spPr>
          <a:xfrm>
            <a:off x="10387459" y="27865818"/>
            <a:ext cx="30244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i="1" dirty="0" smtClean="0"/>
              <a:t>ILC beam structure</a:t>
            </a:r>
            <a:endParaRPr kumimoji="1" lang="ja-JP" altLang="en-US" sz="2800" i="1" dirty="0"/>
          </a:p>
        </p:txBody>
      </p:sp>
      <p:cxnSp>
        <p:nvCxnSpPr>
          <p:cNvPr id="70" name="直線矢印コネクタ 69"/>
          <p:cNvCxnSpPr/>
          <p:nvPr/>
        </p:nvCxnSpPr>
        <p:spPr>
          <a:xfrm>
            <a:off x="9844861" y="30386098"/>
            <a:ext cx="2880320" cy="0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正方形/長方形 74"/>
          <p:cNvSpPr/>
          <p:nvPr/>
        </p:nvSpPr>
        <p:spPr>
          <a:xfrm>
            <a:off x="9700845" y="28585898"/>
            <a:ext cx="47910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/>
            <a:r>
              <a:rPr lang="en-US" altLang="ja-JP" sz="2800" dirty="0"/>
              <a:t>~2600 bunches (every 366nsec)</a:t>
            </a:r>
          </a:p>
        </p:txBody>
      </p:sp>
      <p:sp>
        <p:nvSpPr>
          <p:cNvPr id="76" name="左中かっこ 75"/>
          <p:cNvSpPr/>
          <p:nvPr/>
        </p:nvSpPr>
        <p:spPr>
          <a:xfrm rot="5400000">
            <a:off x="10303473" y="28631342"/>
            <a:ext cx="216024" cy="1133248"/>
          </a:xfrm>
          <a:prstGeom prst="leftBrac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8" name="図 7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8347" y="32188619"/>
            <a:ext cx="7272808" cy="5152103"/>
          </a:xfrm>
          <a:prstGeom prst="rect">
            <a:avLst/>
          </a:prstGeom>
        </p:spPr>
      </p:pic>
      <p:sp>
        <p:nvSpPr>
          <p:cNvPr id="28" name="正方形/長方形 27"/>
          <p:cNvSpPr/>
          <p:nvPr/>
        </p:nvSpPr>
        <p:spPr>
          <a:xfrm>
            <a:off x="6499027" y="13107660"/>
            <a:ext cx="49685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800" dirty="0"/>
              <a:t>Higher </a:t>
            </a:r>
            <a:r>
              <a:rPr lang="en-US" altLang="ja-JP" sz="2800" dirty="0" smtClean="0"/>
              <a:t>position resolution</a:t>
            </a:r>
          </a:p>
          <a:p>
            <a:r>
              <a:rPr lang="en-US" altLang="ja-JP" sz="2800" dirty="0" smtClean="0"/>
              <a:t>Fine time resolution</a:t>
            </a:r>
          </a:p>
          <a:p>
            <a:r>
              <a:rPr lang="en-US" altLang="ja-JP" sz="2800" dirty="0" smtClean="0"/>
              <a:t>Fast readout speed</a:t>
            </a:r>
          </a:p>
          <a:p>
            <a:r>
              <a:rPr lang="en-US" altLang="ja-JP" sz="2800" dirty="0" smtClean="0"/>
              <a:t>…</a:t>
            </a:r>
            <a:r>
              <a:rPr lang="en-US" altLang="ja-JP" sz="2800" dirty="0" err="1"/>
              <a:t>etc</a:t>
            </a:r>
            <a:endParaRPr lang="ja-JP" altLang="en-US" sz="2800" dirty="0"/>
          </a:p>
        </p:txBody>
      </p:sp>
      <p:sp>
        <p:nvSpPr>
          <p:cNvPr id="29" name="左中かっこ 28"/>
          <p:cNvSpPr/>
          <p:nvPr/>
        </p:nvSpPr>
        <p:spPr>
          <a:xfrm>
            <a:off x="5994971" y="13195350"/>
            <a:ext cx="360040" cy="1656184"/>
          </a:xfrm>
          <a:prstGeom prst="leftBrace">
            <a:avLst>
              <a:gd name="adj1" fmla="val 8333"/>
              <a:gd name="adj2" fmla="val 38498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下矢印 29"/>
          <p:cNvSpPr/>
          <p:nvPr/>
        </p:nvSpPr>
        <p:spPr>
          <a:xfrm>
            <a:off x="3186659" y="12691294"/>
            <a:ext cx="720080" cy="936104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>
          <a:xfrm>
            <a:off x="378347" y="10315030"/>
            <a:ext cx="14329592" cy="4680520"/>
          </a:xfrm>
          <a:prstGeom prst="rect">
            <a:avLst/>
          </a:prstGeom>
          <a:noFill/>
          <a:ln w="12700" cmpd="sng"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正方形/長方形 76"/>
          <p:cNvSpPr/>
          <p:nvPr/>
        </p:nvSpPr>
        <p:spPr>
          <a:xfrm>
            <a:off x="378347" y="5130454"/>
            <a:ext cx="14329592" cy="4968552"/>
          </a:xfrm>
          <a:prstGeom prst="rect">
            <a:avLst/>
          </a:prstGeom>
          <a:noFill/>
          <a:ln w="12700" cmpd="sng"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2898627" y="31684563"/>
            <a:ext cx="2599289" cy="52322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SOFIST overview</a:t>
            </a:r>
            <a:endParaRPr kumimoji="1" lang="ja-JP" altLang="en-US" sz="2800" dirty="0"/>
          </a:p>
        </p:txBody>
      </p:sp>
      <p:sp>
        <p:nvSpPr>
          <p:cNvPr id="35" name="正方形/長方形 34"/>
          <p:cNvSpPr/>
          <p:nvPr/>
        </p:nvSpPr>
        <p:spPr>
          <a:xfrm>
            <a:off x="7003083" y="33052715"/>
            <a:ext cx="216024" cy="216024"/>
          </a:xfrm>
          <a:prstGeom prst="rect">
            <a:avLst/>
          </a:prstGeom>
          <a:noFill/>
          <a:ln w="38100" cmpd="sng">
            <a:solidFill>
              <a:srgbClr val="F7964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9307339" y="31684563"/>
            <a:ext cx="3813264" cy="523220"/>
          </a:xfrm>
          <a:prstGeom prst="rect">
            <a:avLst/>
          </a:prstGeom>
          <a:noFill/>
          <a:ln>
            <a:solidFill>
              <a:srgbClr val="7F7F7F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SOFIST Pixel architecture </a:t>
            </a:r>
            <a:endParaRPr kumimoji="1" lang="ja-JP" altLang="en-US" sz="2800" dirty="0"/>
          </a:p>
        </p:txBody>
      </p:sp>
      <p:cxnSp>
        <p:nvCxnSpPr>
          <p:cNvPr id="37" name="直線コネクタ 36"/>
          <p:cNvCxnSpPr/>
          <p:nvPr/>
        </p:nvCxnSpPr>
        <p:spPr>
          <a:xfrm flipV="1">
            <a:off x="7003083" y="32764683"/>
            <a:ext cx="936104" cy="288032"/>
          </a:xfrm>
          <a:prstGeom prst="line">
            <a:avLst/>
          </a:prstGeom>
          <a:ln w="12700" cmpd="sng">
            <a:solidFill>
              <a:srgbClr val="F79646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直線コネクタ 85"/>
          <p:cNvCxnSpPr/>
          <p:nvPr/>
        </p:nvCxnSpPr>
        <p:spPr>
          <a:xfrm>
            <a:off x="7003083" y="33268739"/>
            <a:ext cx="864096" cy="3456384"/>
          </a:xfrm>
          <a:prstGeom prst="line">
            <a:avLst/>
          </a:prstGeom>
          <a:ln w="12700" cmpd="sng">
            <a:solidFill>
              <a:srgbClr val="F79646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下矢印 55"/>
          <p:cNvSpPr/>
          <p:nvPr/>
        </p:nvSpPr>
        <p:spPr>
          <a:xfrm>
            <a:off x="7219107" y="38093275"/>
            <a:ext cx="1296144" cy="648072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正方形/長方形 86"/>
          <p:cNvSpPr/>
          <p:nvPr/>
        </p:nvSpPr>
        <p:spPr>
          <a:xfrm>
            <a:off x="378347" y="24284582"/>
            <a:ext cx="14329592" cy="18146016"/>
          </a:xfrm>
          <a:prstGeom prst="rect">
            <a:avLst/>
          </a:prstGeom>
          <a:noFill/>
          <a:ln w="12700" cmpd="sng"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正方形/長方形 89"/>
          <p:cNvSpPr/>
          <p:nvPr/>
        </p:nvSpPr>
        <p:spPr>
          <a:xfrm>
            <a:off x="15284003" y="5130454"/>
            <a:ext cx="14833648" cy="4968552"/>
          </a:xfrm>
          <a:prstGeom prst="rect">
            <a:avLst/>
          </a:prstGeom>
          <a:noFill/>
          <a:ln w="12700" cmpd="sng">
            <a:solidFill>
              <a:srgbClr val="66006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" name="正方形/長方形 91"/>
          <p:cNvSpPr/>
          <p:nvPr/>
        </p:nvSpPr>
        <p:spPr>
          <a:xfrm>
            <a:off x="15284003" y="10315030"/>
            <a:ext cx="14833648" cy="646331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rgbClr val="3366FF"/>
            </a:solidFill>
          </a:ln>
          <a:effectLst/>
        </p:spPr>
        <p:txBody>
          <a:bodyPr wrap="square">
            <a:spAutoFit/>
          </a:bodyPr>
          <a:lstStyle/>
          <a:p>
            <a:pPr marL="742950" indent="-742950">
              <a:buFont typeface="+mj-lt"/>
              <a:buAutoNum type="arabicPeriod" startAt="4"/>
            </a:pPr>
            <a:r>
              <a:rPr lang="en-US" altLang="ja-JP" sz="3600" dirty="0" smtClean="0"/>
              <a:t>Development status of  sensor chips</a:t>
            </a:r>
            <a:endParaRPr lang="en-US" altLang="ja-JP" sz="3600" dirty="0"/>
          </a:p>
        </p:txBody>
      </p:sp>
      <p:graphicFrame>
        <p:nvGraphicFramePr>
          <p:cNvPr id="61" name="表 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3300700"/>
              </p:ext>
            </p:extLst>
          </p:nvPr>
        </p:nvGraphicFramePr>
        <p:xfrm>
          <a:off x="16364123" y="13771414"/>
          <a:ext cx="6304870" cy="158417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2346"/>
                <a:gridCol w="4282524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800" dirty="0" smtClean="0"/>
                        <a:t>Process</a:t>
                      </a:r>
                      <a:endParaRPr kumimoji="1" lang="ja-JP" altLang="en-US" sz="28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dirty="0" smtClean="0"/>
                        <a:t>Lapis 0.2μm SOI</a:t>
                      </a:r>
                      <a:endParaRPr kumimoji="1" lang="ja-JP" altLang="en-US" sz="28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800" dirty="0" smtClean="0"/>
                        <a:t>Pixel size</a:t>
                      </a:r>
                      <a:endParaRPr kumimoji="1" lang="ja-JP" altLang="en-US" sz="28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dirty="0" smtClean="0"/>
                        <a:t>20×20μm</a:t>
                      </a:r>
                      <a:r>
                        <a:rPr kumimoji="1" lang="en-US" altLang="ja-JP" sz="2800" baseline="30000" dirty="0" smtClean="0"/>
                        <a:t>2</a:t>
                      </a:r>
                      <a:endParaRPr kumimoji="1" lang="ja-JP" altLang="en-US" sz="2800" baseline="30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7857">
                <a:tc>
                  <a:txBody>
                    <a:bodyPr/>
                    <a:lstStyle/>
                    <a:p>
                      <a:r>
                        <a:rPr kumimoji="1" lang="en-US" altLang="ja-JP" sz="2800" dirty="0" smtClean="0"/>
                        <a:t>Column-ADC</a:t>
                      </a:r>
                      <a:endParaRPr kumimoji="1" lang="ja-JP" altLang="en-US" sz="28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800" baseline="0" dirty="0" smtClean="0"/>
                        <a:t>Output: 8bit, Clock: 100MHz</a:t>
                      </a:r>
                      <a:endParaRPr kumimoji="1" lang="ja-JP" altLang="en-US" sz="28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3" name="テキスト ボックス 92"/>
          <p:cNvSpPr txBox="1"/>
          <p:nvPr/>
        </p:nvSpPr>
        <p:spPr>
          <a:xfrm>
            <a:off x="22988859" y="22196350"/>
            <a:ext cx="69847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2 analog-memory capacitors are located on the upper layer of the FET circuits</a:t>
            </a:r>
          </a:p>
        </p:txBody>
      </p:sp>
      <p:sp>
        <p:nvSpPr>
          <p:cNvPr id="94" name="正方形/長方形 93"/>
          <p:cNvSpPr/>
          <p:nvPr/>
        </p:nvSpPr>
        <p:spPr>
          <a:xfrm>
            <a:off x="17372235" y="16993771"/>
            <a:ext cx="35283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altLang="ja-JP" sz="2800" dirty="0" smtClean="0"/>
              <a:t>pre</a:t>
            </a:r>
            <a:r>
              <a:rPr lang="en-US" altLang="ja-JP" sz="2800" dirty="0"/>
              <a:t>-amplifier</a:t>
            </a:r>
          </a:p>
          <a:p>
            <a:pPr marL="457200" indent="-457200">
              <a:buFont typeface="Arial"/>
              <a:buChar char="•"/>
            </a:pPr>
            <a:r>
              <a:rPr lang="en-US" altLang="ja-JP" sz="2800" dirty="0"/>
              <a:t>2 analog memories </a:t>
            </a:r>
            <a:r>
              <a:rPr lang="ja-JP" altLang="en-US" sz="2800" dirty="0"/>
              <a:t>　</a:t>
            </a:r>
            <a:endParaRPr lang="en-US" altLang="ja-JP" sz="2800" dirty="0"/>
          </a:p>
        </p:txBody>
      </p:sp>
      <p:sp>
        <p:nvSpPr>
          <p:cNvPr id="95" name="正方形/長方形 94"/>
          <p:cNvSpPr/>
          <p:nvPr/>
        </p:nvSpPr>
        <p:spPr>
          <a:xfrm>
            <a:off x="24140987" y="16435710"/>
            <a:ext cx="3744416" cy="584776"/>
          </a:xfrm>
          <a:prstGeom prst="rect">
            <a:avLst/>
          </a:prstGeom>
          <a:ln>
            <a:solidFill>
              <a:srgbClr val="7F7F7F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3200" dirty="0" smtClean="0"/>
              <a:t>Pixel circuit layout</a:t>
            </a:r>
            <a:endParaRPr lang="en-US" altLang="ja-JP" sz="3200" dirty="0"/>
          </a:p>
        </p:txBody>
      </p:sp>
      <p:sp>
        <p:nvSpPr>
          <p:cNvPr id="96" name="正方形/長方形 95"/>
          <p:cNvSpPr/>
          <p:nvPr/>
        </p:nvSpPr>
        <p:spPr>
          <a:xfrm>
            <a:off x="20828619" y="23545338"/>
            <a:ext cx="2791550" cy="584776"/>
          </a:xfrm>
          <a:prstGeom prst="rect">
            <a:avLst/>
          </a:prstGeom>
          <a:ln>
            <a:solidFill>
              <a:srgbClr val="7F7F7F"/>
            </a:solidFill>
          </a:ln>
        </p:spPr>
        <p:txBody>
          <a:bodyPr wrap="none">
            <a:spAutoFit/>
          </a:bodyPr>
          <a:lstStyle/>
          <a:p>
            <a:r>
              <a:rPr lang="en-US" altLang="ja-JP" sz="3200" dirty="0"/>
              <a:t>F</a:t>
            </a:r>
            <a:r>
              <a:rPr lang="en-US" altLang="ja-JP" sz="3200" dirty="0" smtClean="0"/>
              <a:t>abricated </a:t>
            </a:r>
            <a:r>
              <a:rPr lang="en-US" altLang="ja-JP" sz="3200" dirty="0"/>
              <a:t>chip</a:t>
            </a:r>
          </a:p>
        </p:txBody>
      </p:sp>
      <p:sp>
        <p:nvSpPr>
          <p:cNvPr id="97" name="正方形/長方形 96"/>
          <p:cNvSpPr/>
          <p:nvPr/>
        </p:nvSpPr>
        <p:spPr>
          <a:xfrm>
            <a:off x="16580147" y="23996550"/>
            <a:ext cx="60486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800" dirty="0" smtClean="0"/>
              <a:t>Chip evaluation is ongoing</a:t>
            </a:r>
            <a:endParaRPr lang="en-US" altLang="ja-JP" sz="2800" dirty="0"/>
          </a:p>
        </p:txBody>
      </p:sp>
      <p:sp>
        <p:nvSpPr>
          <p:cNvPr id="98" name="正方形/長方形 97"/>
          <p:cNvSpPr/>
          <p:nvPr/>
        </p:nvSpPr>
        <p:spPr>
          <a:xfrm>
            <a:off x="22700827" y="23996550"/>
            <a:ext cx="63367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800" dirty="0" smtClean="0"/>
              <a:t>Pre-amplifier response by test-pulse input</a:t>
            </a:r>
            <a:endParaRPr lang="en-US" altLang="ja-JP" sz="2800" dirty="0"/>
          </a:p>
        </p:txBody>
      </p:sp>
      <p:pic>
        <p:nvPicPr>
          <p:cNvPr id="99" name="図 9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636931" y="17083782"/>
            <a:ext cx="5040560" cy="5040560"/>
          </a:xfrm>
          <a:prstGeom prst="rect">
            <a:avLst/>
          </a:prstGeom>
        </p:spPr>
      </p:pic>
      <p:pic>
        <p:nvPicPr>
          <p:cNvPr id="100" name="図 9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572035" y="17947878"/>
            <a:ext cx="7992888" cy="4569009"/>
          </a:xfrm>
          <a:prstGeom prst="rect">
            <a:avLst/>
          </a:prstGeom>
        </p:spPr>
      </p:pic>
      <p:cxnSp>
        <p:nvCxnSpPr>
          <p:cNvPr id="102" name="直線矢印コネクタ 101"/>
          <p:cNvCxnSpPr/>
          <p:nvPr/>
        </p:nvCxnSpPr>
        <p:spPr>
          <a:xfrm>
            <a:off x="23852955" y="17083782"/>
            <a:ext cx="0" cy="4896544"/>
          </a:xfrm>
          <a:prstGeom prst="straightConnector1">
            <a:avLst/>
          </a:prstGeom>
          <a:ln w="38100" cmpd="sng">
            <a:solidFill>
              <a:schemeClr val="bg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テキスト ボックス 102"/>
          <p:cNvSpPr txBox="1"/>
          <p:nvPr/>
        </p:nvSpPr>
        <p:spPr>
          <a:xfrm>
            <a:off x="23828162" y="19316030"/>
            <a:ext cx="10329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chemeClr val="bg1"/>
                </a:solidFill>
              </a:rPr>
              <a:t>20μm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107" name="正方形/長方形 106"/>
          <p:cNvSpPr/>
          <p:nvPr/>
        </p:nvSpPr>
        <p:spPr>
          <a:xfrm>
            <a:off x="25005083" y="17443822"/>
            <a:ext cx="15121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800" dirty="0" smtClean="0">
                <a:solidFill>
                  <a:srgbClr val="FFFFFF"/>
                </a:solidFill>
              </a:rPr>
              <a:t>Pre-amp</a:t>
            </a:r>
            <a:endParaRPr lang="en-US" altLang="ja-JP" sz="2800" dirty="0">
              <a:solidFill>
                <a:srgbClr val="FFFFFF"/>
              </a:solidFill>
            </a:endParaRPr>
          </a:p>
        </p:txBody>
      </p:sp>
      <p:sp>
        <p:nvSpPr>
          <p:cNvPr id="108" name="正方形/長方形 107"/>
          <p:cNvSpPr/>
          <p:nvPr/>
        </p:nvSpPr>
        <p:spPr>
          <a:xfrm>
            <a:off x="26877291" y="20036110"/>
            <a:ext cx="15121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800" dirty="0" smtClean="0">
                <a:solidFill>
                  <a:srgbClr val="FFFFFF"/>
                </a:solidFill>
              </a:rPr>
              <a:t>Output</a:t>
            </a:r>
          </a:p>
          <a:p>
            <a:r>
              <a:rPr lang="en-US" altLang="ja-JP" sz="2800" dirty="0" smtClean="0">
                <a:solidFill>
                  <a:srgbClr val="FFFFFF"/>
                </a:solidFill>
              </a:rPr>
              <a:t>amplifier</a:t>
            </a:r>
            <a:endParaRPr lang="en-US" altLang="ja-JP" sz="2800" dirty="0">
              <a:solidFill>
                <a:srgbClr val="FFFFFF"/>
              </a:solidFill>
            </a:endParaRPr>
          </a:p>
        </p:txBody>
      </p:sp>
      <p:sp>
        <p:nvSpPr>
          <p:cNvPr id="109" name="正方形/長方形 108"/>
          <p:cNvSpPr/>
          <p:nvPr/>
        </p:nvSpPr>
        <p:spPr>
          <a:xfrm>
            <a:off x="15573623" y="30333254"/>
            <a:ext cx="777527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ja-JP" sz="2800" dirty="0"/>
          </a:p>
          <a:p>
            <a:pPr marL="457200" indent="-457200">
              <a:buFont typeface="Arial"/>
              <a:buChar char="•"/>
            </a:pPr>
            <a:r>
              <a:rPr lang="en-US" altLang="ja-JP" sz="2800" dirty="0"/>
              <a:t>Digital block: Hit detection and </a:t>
            </a:r>
            <a:r>
              <a:rPr lang="en-US" altLang="ja-JP" sz="2800" dirty="0" smtClean="0"/>
              <a:t>latch</a:t>
            </a:r>
            <a:endParaRPr lang="en-US" altLang="ja-JP" sz="2800" dirty="0"/>
          </a:p>
          <a:p>
            <a:pPr marL="2291485" lvl="1" indent="-457200">
              <a:buFont typeface="Arial"/>
              <a:buChar char="•"/>
            </a:pPr>
            <a:r>
              <a:rPr lang="en-US" altLang="ja-JP" sz="2800" dirty="0"/>
              <a:t>Comparator, D-FF × 2</a:t>
            </a:r>
          </a:p>
          <a:p>
            <a:pPr marL="2291485" lvl="1" indent="-457200">
              <a:buFont typeface="Arial"/>
              <a:buChar char="•"/>
            </a:pPr>
            <a:r>
              <a:rPr lang="en-US" altLang="ja-JP" sz="2800" dirty="0"/>
              <a:t>Storing 2 </a:t>
            </a:r>
            <a:r>
              <a:rPr lang="en-US" altLang="ja-JP" sz="2800" dirty="0" smtClean="0"/>
              <a:t>hit-events</a:t>
            </a:r>
          </a:p>
          <a:p>
            <a:pPr marL="2291485" lvl="1" indent="-457200">
              <a:buFont typeface="Arial"/>
              <a:buChar char="•"/>
            </a:pPr>
            <a:endParaRPr lang="en-US" altLang="ja-JP" sz="2800" dirty="0" smtClean="0"/>
          </a:p>
          <a:p>
            <a:pPr marL="2291485" lvl="1" indent="-457200">
              <a:buFont typeface="Arial"/>
              <a:buChar char="•"/>
            </a:pPr>
            <a:endParaRPr lang="en-US" altLang="ja-JP" sz="2800" dirty="0"/>
          </a:p>
          <a:p>
            <a:pPr marL="2291485" lvl="1" indent="-457200">
              <a:buFont typeface="Arial"/>
              <a:buChar char="•"/>
            </a:pPr>
            <a:endParaRPr lang="en-US" altLang="ja-JP" sz="2800" dirty="0"/>
          </a:p>
          <a:p>
            <a:pPr marL="457200" indent="-457200">
              <a:buFont typeface="Arial"/>
              <a:buChar char="•"/>
            </a:pPr>
            <a:r>
              <a:rPr lang="en-US" altLang="ja-JP" sz="2800" dirty="0"/>
              <a:t>Analog </a:t>
            </a:r>
            <a:r>
              <a:rPr lang="en-US" altLang="ja-JP" sz="2800" dirty="0" smtClean="0"/>
              <a:t>time-stamp</a:t>
            </a:r>
          </a:p>
          <a:p>
            <a:pPr marL="2291485" lvl="1" indent="-457200">
              <a:buFont typeface="Arial"/>
              <a:buChar char="•"/>
            </a:pPr>
            <a:r>
              <a:rPr lang="en-US" altLang="ja-JP" sz="2800" dirty="0" smtClean="0"/>
              <a:t>Holding ramp voltage</a:t>
            </a:r>
          </a:p>
          <a:p>
            <a:pPr marL="2291485" lvl="1" indent="-457200">
              <a:buFont typeface="Arial"/>
              <a:buChar char="•"/>
            </a:pPr>
            <a:r>
              <a:rPr lang="en-US" altLang="ja-JP" sz="2800" dirty="0" smtClean="0"/>
              <a:t>Time-to-voltage conversion</a:t>
            </a:r>
          </a:p>
        </p:txBody>
      </p:sp>
      <p:sp>
        <p:nvSpPr>
          <p:cNvPr id="110" name="正方形/長方形 109"/>
          <p:cNvSpPr/>
          <p:nvPr/>
        </p:nvSpPr>
        <p:spPr>
          <a:xfrm>
            <a:off x="18524363" y="37029998"/>
            <a:ext cx="8568952" cy="95410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altLang="ja-JP" sz="2800" dirty="0" smtClean="0"/>
              <a:t>Ongoing: Target </a:t>
            </a:r>
            <a:r>
              <a:rPr lang="en-US" altLang="ja-JP" sz="2800" dirty="0"/>
              <a:t>of implementing </a:t>
            </a:r>
            <a:r>
              <a:rPr lang="en-US" altLang="ja-JP" sz="2800" dirty="0" smtClean="0"/>
              <a:t>area → </a:t>
            </a:r>
            <a:r>
              <a:rPr lang="en-US" altLang="ja-JP" sz="2800" b="1" dirty="0"/>
              <a:t>25×25μm</a:t>
            </a:r>
            <a:r>
              <a:rPr lang="en-US" altLang="ja-JP" sz="2800" b="1" baseline="30000" dirty="0"/>
              <a:t>2</a:t>
            </a:r>
            <a:r>
              <a:rPr lang="en-US" altLang="ja-JP" sz="2800" b="1" dirty="0"/>
              <a:t> </a:t>
            </a:r>
            <a:endParaRPr lang="en-US" altLang="ja-JP" sz="2800" dirty="0" smtClean="0"/>
          </a:p>
          <a:p>
            <a:pPr marL="457200" indent="-457200">
              <a:buFont typeface="Arial"/>
              <a:buChar char="•"/>
            </a:pPr>
            <a:r>
              <a:rPr lang="en-US" altLang="ja-JP" sz="2800" dirty="0" smtClean="0"/>
              <a:t>Number of circuits in a pixel: </a:t>
            </a:r>
            <a:r>
              <a:rPr lang="en-US" altLang="ja-JP" sz="2800" b="1" dirty="0" smtClean="0"/>
              <a:t>~50 FETs</a:t>
            </a:r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23852955" y="24788638"/>
            <a:ext cx="997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660066"/>
                </a:solidFill>
              </a:rPr>
              <a:t>Reset</a:t>
            </a:r>
            <a:endParaRPr kumimoji="1" lang="ja-JP" altLang="en-US" sz="2800" dirty="0">
              <a:solidFill>
                <a:srgbClr val="660066"/>
              </a:solidFill>
            </a:endParaRPr>
          </a:p>
        </p:txBody>
      </p:sp>
      <p:sp>
        <p:nvSpPr>
          <p:cNvPr id="113" name="テキスト ボックス 112"/>
          <p:cNvSpPr txBox="1"/>
          <p:nvPr/>
        </p:nvSpPr>
        <p:spPr>
          <a:xfrm>
            <a:off x="23924963" y="25724742"/>
            <a:ext cx="16590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chemeClr val="accent5"/>
                </a:solidFill>
              </a:rPr>
              <a:t>Test pulse</a:t>
            </a:r>
            <a:endParaRPr kumimoji="1" lang="ja-JP" altLang="en-US" sz="2800" dirty="0">
              <a:solidFill>
                <a:schemeClr val="accent5"/>
              </a:solidFill>
            </a:endParaRPr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23924963" y="26228798"/>
            <a:ext cx="19461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CCCC00"/>
                </a:solidFill>
              </a:rPr>
              <a:t>Pixel output</a:t>
            </a:r>
            <a:endParaRPr kumimoji="1" lang="ja-JP" altLang="en-US" sz="2800" dirty="0">
              <a:solidFill>
                <a:srgbClr val="CCCC00"/>
              </a:solidFill>
            </a:endParaRPr>
          </a:p>
        </p:txBody>
      </p:sp>
      <p:sp>
        <p:nvSpPr>
          <p:cNvPr id="115" name="正方形/長方形 114"/>
          <p:cNvSpPr/>
          <p:nvPr/>
        </p:nvSpPr>
        <p:spPr>
          <a:xfrm>
            <a:off x="22296987" y="33501606"/>
            <a:ext cx="6984776" cy="2808312"/>
          </a:xfrm>
          <a:prstGeom prst="rect">
            <a:avLst/>
          </a:prstGeom>
          <a:noFill/>
          <a:ln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正方形/長方形 115"/>
          <p:cNvSpPr/>
          <p:nvPr/>
        </p:nvSpPr>
        <p:spPr>
          <a:xfrm>
            <a:off x="24717051" y="30909318"/>
            <a:ext cx="4536504" cy="2088232"/>
          </a:xfrm>
          <a:prstGeom prst="rect">
            <a:avLst/>
          </a:prstGeom>
          <a:noFill/>
          <a:ln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7" name="直線コネクタ 116"/>
          <p:cNvCxnSpPr/>
          <p:nvPr/>
        </p:nvCxnSpPr>
        <p:spPr>
          <a:xfrm>
            <a:off x="21404683" y="31053334"/>
            <a:ext cx="3816424" cy="0"/>
          </a:xfrm>
          <a:prstGeom prst="line">
            <a:avLst/>
          </a:prstGeom>
          <a:ln w="38100" cmpd="sng">
            <a:solidFill>
              <a:srgbClr val="8064A2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直線コネクタ 125"/>
          <p:cNvCxnSpPr/>
          <p:nvPr/>
        </p:nvCxnSpPr>
        <p:spPr>
          <a:xfrm>
            <a:off x="18956411" y="33645622"/>
            <a:ext cx="6120680" cy="0"/>
          </a:xfrm>
          <a:prstGeom prst="line">
            <a:avLst/>
          </a:prstGeom>
          <a:ln w="38100" cmpd="sng">
            <a:solidFill>
              <a:srgbClr val="0000FF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9" name="正方形/長方形 128"/>
          <p:cNvSpPr/>
          <p:nvPr/>
        </p:nvSpPr>
        <p:spPr>
          <a:xfrm>
            <a:off x="20684603" y="30117230"/>
            <a:ext cx="3864359" cy="584776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altLang="ja-JP" sz="3200" dirty="0"/>
              <a:t>Pixel circuit schematic</a:t>
            </a:r>
          </a:p>
        </p:txBody>
      </p:sp>
      <p:sp>
        <p:nvSpPr>
          <p:cNvPr id="130" name="正方形/長方形 129"/>
          <p:cNvSpPr/>
          <p:nvPr/>
        </p:nvSpPr>
        <p:spPr>
          <a:xfrm>
            <a:off x="15428019" y="39118230"/>
            <a:ext cx="14468551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3200" dirty="0" smtClean="0"/>
              <a:t>Further</a:t>
            </a:r>
            <a:r>
              <a:rPr lang="en-US" altLang="ja-JP" sz="3200" dirty="0"/>
              <a:t> </a:t>
            </a:r>
            <a:r>
              <a:rPr lang="en-US" altLang="ja-JP" sz="3200" dirty="0" smtClean="0"/>
              <a:t>optimization </a:t>
            </a:r>
            <a:r>
              <a:rPr lang="en-US" altLang="ja-JP" sz="3200" dirty="0"/>
              <a:t>of pixel </a:t>
            </a:r>
            <a:r>
              <a:rPr lang="en-US" altLang="ja-JP" sz="3200" dirty="0" smtClean="0"/>
              <a:t>circuit</a:t>
            </a:r>
            <a:endParaRPr lang="en-US" altLang="ja-JP" sz="3200" dirty="0"/>
          </a:p>
          <a:p>
            <a:pPr marL="457200" indent="-457200">
              <a:buFont typeface="Arial"/>
              <a:buChar char="•"/>
            </a:pPr>
            <a:r>
              <a:rPr lang="en-US" altLang="ja-JP" sz="2800" dirty="0"/>
              <a:t>Pixel integration </a:t>
            </a:r>
            <a:r>
              <a:rPr lang="en-US" altLang="ja-JP" sz="2800" dirty="0" smtClean="0"/>
              <a:t>with both </a:t>
            </a:r>
            <a:r>
              <a:rPr lang="en-US" altLang="ja-JP" sz="2800" dirty="0"/>
              <a:t>analog signal readout and </a:t>
            </a:r>
            <a:r>
              <a:rPr lang="en-US" altLang="ja-JP" sz="2800" dirty="0" smtClean="0"/>
              <a:t>time-stamp</a:t>
            </a:r>
            <a:endParaRPr lang="en-US" altLang="ja-JP" sz="2800" dirty="0"/>
          </a:p>
          <a:p>
            <a:pPr marL="457200" lvl="1" indent="-457200">
              <a:buFont typeface="Arial"/>
              <a:buChar char="•"/>
            </a:pPr>
            <a:r>
              <a:rPr lang="en-US" altLang="ja-JP" sz="2800" dirty="0"/>
              <a:t>Implementation </a:t>
            </a:r>
            <a:r>
              <a:rPr lang="en-US" altLang="ja-JP" sz="2800" dirty="0" smtClean="0"/>
              <a:t>of smaller </a:t>
            </a:r>
            <a:r>
              <a:rPr lang="en-US" altLang="ja-JP" sz="2800" dirty="0"/>
              <a:t>pixel </a:t>
            </a:r>
            <a:r>
              <a:rPr lang="en-US" altLang="ja-JP" sz="2800" dirty="0" smtClean="0"/>
              <a:t>circuit; less than 25x25μm</a:t>
            </a:r>
            <a:r>
              <a:rPr lang="en-US" altLang="ja-JP" sz="2800" baseline="30000" dirty="0" smtClean="0"/>
              <a:t>2</a:t>
            </a:r>
            <a:endParaRPr lang="en-US" altLang="ja-JP" sz="2800" dirty="0" smtClean="0"/>
          </a:p>
          <a:p>
            <a:pPr marL="457200" indent="-457200">
              <a:buFont typeface="Arial"/>
              <a:buChar char="•"/>
            </a:pPr>
            <a:endParaRPr lang="en-US" altLang="ja-JP" sz="2800" dirty="0"/>
          </a:p>
          <a:p>
            <a:pPr marL="2291485" lvl="1" indent="-457200">
              <a:buFont typeface="Arial"/>
              <a:buChar char="•"/>
            </a:pPr>
            <a:r>
              <a:rPr lang="en-US" altLang="ja-JP" sz="2800" dirty="0" smtClean="0"/>
              <a:t>3D circuit technology: stacking some circuit layers on SOI wafer</a:t>
            </a:r>
          </a:p>
          <a:p>
            <a:pPr marL="2291485" lvl="1" indent="-457200">
              <a:buFont typeface="Arial"/>
              <a:buChar char="•"/>
            </a:pPr>
            <a:r>
              <a:rPr lang="en-US" altLang="ja-JP" sz="2800" dirty="0" smtClean="0"/>
              <a:t>Multi</a:t>
            </a:r>
            <a:r>
              <a:rPr lang="en-US" altLang="ja-JP" sz="2800" dirty="0"/>
              <a:t>-</a:t>
            </a:r>
            <a:r>
              <a:rPr lang="en-US" altLang="ja-JP" sz="2800" dirty="0" smtClean="0"/>
              <a:t>pixels </a:t>
            </a:r>
            <a:r>
              <a:rPr lang="en-US" altLang="ja-JP" sz="2800" dirty="0"/>
              <a:t>unit</a:t>
            </a:r>
            <a:r>
              <a:rPr lang="en-US" altLang="ja-JP" sz="2800" dirty="0" smtClean="0"/>
              <a:t>: common time-stamp and hit detection circuits for adjacent pixels</a:t>
            </a:r>
            <a:endParaRPr lang="en-US" altLang="ja-JP" sz="2800" dirty="0"/>
          </a:p>
        </p:txBody>
      </p:sp>
      <p:sp>
        <p:nvSpPr>
          <p:cNvPr id="132" name="右矢印 131"/>
          <p:cNvSpPr/>
          <p:nvPr/>
        </p:nvSpPr>
        <p:spPr>
          <a:xfrm>
            <a:off x="16220107" y="40990438"/>
            <a:ext cx="936104" cy="720080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3" name="正方形/長方形 132"/>
          <p:cNvSpPr/>
          <p:nvPr/>
        </p:nvSpPr>
        <p:spPr>
          <a:xfrm>
            <a:off x="15284003" y="38470158"/>
            <a:ext cx="14833648" cy="3960440"/>
          </a:xfrm>
          <a:prstGeom prst="rect">
            <a:avLst/>
          </a:prstGeom>
          <a:noFill/>
          <a:ln w="12700" cmpd="sng"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5" name="正方形/長方形 134"/>
          <p:cNvSpPr/>
          <p:nvPr/>
        </p:nvSpPr>
        <p:spPr>
          <a:xfrm>
            <a:off x="15284003" y="5132195"/>
            <a:ext cx="14833648" cy="646331"/>
          </a:xfrm>
          <a:prstGeom prst="rect">
            <a:avLst/>
          </a:prstGeom>
          <a:solidFill>
            <a:schemeClr val="accent4">
              <a:lumMod val="20000"/>
              <a:lumOff val="80000"/>
              <a:alpha val="50000"/>
            </a:schemeClr>
          </a:solidFill>
          <a:ln>
            <a:solidFill>
              <a:srgbClr val="660066"/>
            </a:solidFill>
          </a:ln>
          <a:effectLst/>
        </p:spPr>
        <p:txBody>
          <a:bodyPr wrap="square">
            <a:spAutoFit/>
          </a:bodyPr>
          <a:lstStyle/>
          <a:p>
            <a:r>
              <a:rPr lang="en-US" altLang="ja-JP" sz="3600" dirty="0" smtClean="0"/>
              <a:t>  Summary</a:t>
            </a:r>
            <a:endParaRPr lang="en-US" altLang="ja-JP" sz="3600" dirty="0"/>
          </a:p>
        </p:txBody>
      </p:sp>
      <p:sp>
        <p:nvSpPr>
          <p:cNvPr id="137" name="正方形/長方形 136"/>
          <p:cNvSpPr/>
          <p:nvPr/>
        </p:nvSpPr>
        <p:spPr>
          <a:xfrm>
            <a:off x="378347" y="10315030"/>
            <a:ext cx="14329592" cy="646331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rgbClr val="3366FF"/>
            </a:solidFill>
          </a:ln>
          <a:effectLst/>
        </p:spPr>
        <p:txBody>
          <a:bodyPr wrap="square">
            <a:spAutoFit/>
          </a:bodyPr>
          <a:lstStyle/>
          <a:p>
            <a:pPr marL="742950" indent="-742950">
              <a:buFont typeface="+mj-lt"/>
              <a:buAutoNum type="arabicPeriod" startAt="2"/>
            </a:pPr>
            <a:r>
              <a:rPr lang="en-US" altLang="ja-JP" sz="3600" dirty="0"/>
              <a:t>Motivation</a:t>
            </a:r>
          </a:p>
        </p:txBody>
      </p:sp>
      <p:sp>
        <p:nvSpPr>
          <p:cNvPr id="139" name="正方形/長方形 138"/>
          <p:cNvSpPr/>
          <p:nvPr/>
        </p:nvSpPr>
        <p:spPr>
          <a:xfrm>
            <a:off x="381923" y="5130454"/>
            <a:ext cx="14326016" cy="646331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/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altLang="ja-JP" sz="3600" dirty="0"/>
              <a:t>Introduction</a:t>
            </a:r>
          </a:p>
        </p:txBody>
      </p:sp>
      <p:sp>
        <p:nvSpPr>
          <p:cNvPr id="140" name="正方形/長方形 139"/>
          <p:cNvSpPr/>
          <p:nvPr/>
        </p:nvSpPr>
        <p:spPr>
          <a:xfrm>
            <a:off x="882403" y="24932654"/>
            <a:ext cx="856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800" u="sng" dirty="0"/>
              <a:t>SOI sensor optimized for ILC vertex detector system</a:t>
            </a:r>
          </a:p>
        </p:txBody>
      </p:sp>
      <p:sp>
        <p:nvSpPr>
          <p:cNvPr id="142" name="正方形/長方形 141"/>
          <p:cNvSpPr/>
          <p:nvPr/>
        </p:nvSpPr>
        <p:spPr>
          <a:xfrm>
            <a:off x="15284003" y="10315030"/>
            <a:ext cx="14833648" cy="28011112"/>
          </a:xfrm>
          <a:prstGeom prst="rect">
            <a:avLst/>
          </a:prstGeom>
          <a:noFill/>
          <a:ln w="12700" cmpd="sng"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3" name="正方形/長方形 142"/>
          <p:cNvSpPr/>
          <p:nvPr/>
        </p:nvSpPr>
        <p:spPr>
          <a:xfrm>
            <a:off x="15428019" y="11179126"/>
            <a:ext cx="14545616" cy="17497944"/>
          </a:xfrm>
          <a:prstGeom prst="rect">
            <a:avLst/>
          </a:prstGeom>
          <a:noFill/>
          <a:ln w="12700" cmpd="sng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4" name="正方形/長方形 143"/>
          <p:cNvSpPr/>
          <p:nvPr/>
        </p:nvSpPr>
        <p:spPr>
          <a:xfrm>
            <a:off x="15428019" y="28893094"/>
            <a:ext cx="14545616" cy="9289032"/>
          </a:xfrm>
          <a:prstGeom prst="rect">
            <a:avLst/>
          </a:prstGeom>
          <a:noFill/>
          <a:ln w="12700" cmpd="sng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5" name="正方形/長方形 144"/>
          <p:cNvSpPr/>
          <p:nvPr/>
        </p:nvSpPr>
        <p:spPr>
          <a:xfrm>
            <a:off x="17084203" y="16435710"/>
            <a:ext cx="4202047" cy="584776"/>
          </a:xfrm>
          <a:prstGeom prst="rect">
            <a:avLst/>
          </a:prstGeom>
          <a:ln>
            <a:solidFill>
              <a:srgbClr val="7F7F7F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3200" dirty="0"/>
              <a:t>Pixel circuit schematic</a:t>
            </a:r>
          </a:p>
        </p:txBody>
      </p:sp>
      <p:sp>
        <p:nvSpPr>
          <p:cNvPr id="159" name="右矢印 158"/>
          <p:cNvSpPr/>
          <p:nvPr/>
        </p:nvSpPr>
        <p:spPr>
          <a:xfrm rot="10800000">
            <a:off x="8515251" y="30405262"/>
            <a:ext cx="1152128" cy="360040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0" name="屈折矢印 159"/>
          <p:cNvSpPr/>
          <p:nvPr/>
        </p:nvSpPr>
        <p:spPr>
          <a:xfrm rot="16200000">
            <a:off x="8875291" y="27524942"/>
            <a:ext cx="792088" cy="1512168"/>
          </a:xfrm>
          <a:prstGeom prst="bentUpArrow">
            <a:avLst>
              <a:gd name="adj1" fmla="val 25000"/>
              <a:gd name="adj2" fmla="val 22430"/>
              <a:gd name="adj3" fmla="val 2349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1" name="右大かっこ 160"/>
          <p:cNvSpPr/>
          <p:nvPr/>
        </p:nvSpPr>
        <p:spPr>
          <a:xfrm>
            <a:off x="8371235" y="27812974"/>
            <a:ext cx="72008" cy="720080"/>
          </a:xfrm>
          <a:prstGeom prst="righ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2" name="右大かっこ 161"/>
          <p:cNvSpPr/>
          <p:nvPr/>
        </p:nvSpPr>
        <p:spPr>
          <a:xfrm>
            <a:off x="8371235" y="29469158"/>
            <a:ext cx="72008" cy="1368152"/>
          </a:xfrm>
          <a:prstGeom prst="righ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4" name="正方形/長方形 163"/>
          <p:cNvSpPr/>
          <p:nvPr/>
        </p:nvSpPr>
        <p:spPr>
          <a:xfrm>
            <a:off x="20972635" y="36525942"/>
            <a:ext cx="3229971" cy="584776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altLang="ja-JP" sz="3200" dirty="0" smtClean="0"/>
              <a:t>Pixel circuit layout</a:t>
            </a:r>
            <a:endParaRPr lang="en-US" altLang="ja-JP" sz="3200" dirty="0"/>
          </a:p>
        </p:txBody>
      </p:sp>
      <p:pic>
        <p:nvPicPr>
          <p:cNvPr id="167" name="図 16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39188" y="32781527"/>
            <a:ext cx="6336704" cy="4008256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5" name="テキスト ボックス 4"/>
          <p:cNvSpPr txBox="1"/>
          <p:nvPr/>
        </p:nvSpPr>
        <p:spPr>
          <a:xfrm>
            <a:off x="1314451" y="3402262"/>
            <a:ext cx="274350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b="1" u="sng" dirty="0" smtClean="0"/>
              <a:t>Shun </a:t>
            </a:r>
            <a:r>
              <a:rPr lang="en-US" altLang="ja-JP" sz="3200" b="1" u="sng" dirty="0" err="1" smtClean="0"/>
              <a:t>Ono</a:t>
            </a:r>
            <a:r>
              <a:rPr lang="en-US" altLang="ja-JP" sz="3200" b="1" u="sng" baseline="30000" dirty="0" err="1" smtClean="0"/>
              <a:t>A</a:t>
            </a:r>
            <a:r>
              <a:rPr lang="en-US" altLang="ja-JP" sz="3200" dirty="0" smtClean="0"/>
              <a:t>, Manabu </a:t>
            </a:r>
            <a:r>
              <a:rPr lang="en-US" altLang="ja-JP" sz="3200" dirty="0" err="1" smtClean="0"/>
              <a:t>Togawa</a:t>
            </a:r>
            <a:r>
              <a:rPr lang="en-US" altLang="ja-JP" sz="3200" baseline="30000" dirty="0" err="1" smtClean="0"/>
              <a:t>A</a:t>
            </a:r>
            <a:r>
              <a:rPr lang="en-US" altLang="ja-JP" sz="3200" dirty="0" smtClean="0"/>
              <a:t>, </a:t>
            </a:r>
            <a:r>
              <a:rPr lang="en-US" altLang="ja-JP" sz="3200" dirty="0" err="1" smtClean="0"/>
              <a:t>Ryoji</a:t>
            </a:r>
            <a:r>
              <a:rPr lang="en-US" altLang="ja-JP" sz="3200" dirty="0" smtClean="0"/>
              <a:t> </a:t>
            </a:r>
            <a:r>
              <a:rPr lang="en-US" altLang="ja-JP" sz="3200" dirty="0" err="1" smtClean="0"/>
              <a:t>Tsuji</a:t>
            </a:r>
            <a:r>
              <a:rPr lang="en-US" altLang="ja-JP" sz="3200" baseline="30000" dirty="0" err="1" smtClean="0"/>
              <a:t>A</a:t>
            </a:r>
            <a:r>
              <a:rPr lang="en-US" altLang="ja-JP" sz="3200" dirty="0" smtClean="0"/>
              <a:t>, </a:t>
            </a:r>
            <a:r>
              <a:rPr lang="en-US" altLang="ja-JP" sz="3200" dirty="0" err="1" smtClean="0"/>
              <a:t>Teppei</a:t>
            </a:r>
            <a:r>
              <a:rPr lang="en-US" altLang="ja-JP" sz="3200" dirty="0" smtClean="0"/>
              <a:t> </a:t>
            </a:r>
            <a:r>
              <a:rPr lang="en-US" altLang="ja-JP" sz="3200" dirty="0" err="1" smtClean="0"/>
              <a:t>Mori</a:t>
            </a:r>
            <a:r>
              <a:rPr lang="en-US" altLang="ja-JP" sz="3200" baseline="30000" dirty="0" err="1" smtClean="0"/>
              <a:t>A</a:t>
            </a:r>
            <a:r>
              <a:rPr lang="en-US" altLang="ja-JP" sz="3200" dirty="0" smtClean="0"/>
              <a:t>, Miho </a:t>
            </a:r>
            <a:r>
              <a:rPr lang="en-US" altLang="ja-JP" sz="3200" dirty="0" err="1" smtClean="0"/>
              <a:t>Yamada</a:t>
            </a:r>
            <a:r>
              <a:rPr lang="en-US" altLang="ja-JP" sz="3200" baseline="30000" dirty="0" err="1" smtClean="0"/>
              <a:t>B</a:t>
            </a:r>
            <a:r>
              <a:rPr lang="en-US" altLang="ja-JP" sz="3200" dirty="0" smtClean="0"/>
              <a:t>, </a:t>
            </a:r>
            <a:r>
              <a:rPr lang="en-US" altLang="ja-JP" sz="3200" dirty="0" err="1" smtClean="0"/>
              <a:t>Yasuo</a:t>
            </a:r>
            <a:r>
              <a:rPr lang="en-US" altLang="ja-JP" sz="3200" dirty="0" smtClean="0"/>
              <a:t> </a:t>
            </a:r>
            <a:r>
              <a:rPr lang="en-US" altLang="ja-JP" sz="3200" dirty="0" err="1" smtClean="0"/>
              <a:t>Arai</a:t>
            </a:r>
            <a:r>
              <a:rPr lang="en-US" altLang="ja-JP" sz="3200" baseline="30000" dirty="0" err="1" smtClean="0"/>
              <a:t>B</a:t>
            </a:r>
            <a:r>
              <a:rPr lang="en-US" altLang="ja-JP" sz="3200" dirty="0" smtClean="0"/>
              <a:t>, Toru </a:t>
            </a:r>
            <a:r>
              <a:rPr lang="en-US" altLang="ja-JP" sz="3200" dirty="0" err="1" smtClean="0"/>
              <a:t>Tsuboyama</a:t>
            </a:r>
            <a:r>
              <a:rPr lang="en-US" altLang="ja-JP" sz="3200" baseline="30000" dirty="0" err="1" smtClean="0"/>
              <a:t>B</a:t>
            </a:r>
            <a:r>
              <a:rPr lang="en-US" altLang="ja-JP" sz="3200" dirty="0" smtClean="0"/>
              <a:t>, </a:t>
            </a:r>
          </a:p>
          <a:p>
            <a:pPr algn="ctr"/>
            <a:r>
              <a:rPr lang="en-US" altLang="ja-JP" sz="3200" dirty="0" smtClean="0"/>
              <a:t>Kazunori </a:t>
            </a:r>
            <a:r>
              <a:rPr lang="en-US" altLang="ja-JP" sz="3200" dirty="0" err="1" smtClean="0"/>
              <a:t>Hanagaki</a:t>
            </a:r>
            <a:r>
              <a:rPr lang="en-US" altLang="ja-JP" sz="3200" baseline="30000" dirty="0" err="1" smtClean="0"/>
              <a:t>B</a:t>
            </a:r>
            <a:r>
              <a:rPr lang="en-US" altLang="ja-JP" sz="3200" dirty="0"/>
              <a:t>, </a:t>
            </a:r>
            <a:r>
              <a:rPr lang="en-US" altLang="ja-JP" sz="3200" dirty="0" err="1" smtClean="0"/>
              <a:t>Junji</a:t>
            </a:r>
            <a:r>
              <a:rPr lang="en-US" altLang="ja-JP" sz="3200" dirty="0" smtClean="0"/>
              <a:t> </a:t>
            </a:r>
            <a:r>
              <a:rPr lang="en-US" altLang="ja-JP" sz="3200" dirty="0" err="1" smtClean="0"/>
              <a:t>Haba</a:t>
            </a:r>
            <a:r>
              <a:rPr lang="en-US" altLang="ja-JP" sz="3200" baseline="30000" dirty="0" err="1" smtClean="0"/>
              <a:t>B</a:t>
            </a:r>
            <a:r>
              <a:rPr lang="en-US" altLang="ja-JP" sz="3200" dirty="0" smtClean="0"/>
              <a:t>, Kazuhiko </a:t>
            </a:r>
            <a:r>
              <a:rPr lang="en-US" altLang="ja-JP" sz="3200" dirty="0" err="1" smtClean="0"/>
              <a:t>Hara</a:t>
            </a:r>
            <a:r>
              <a:rPr lang="en-US" altLang="ja-JP" sz="3200" baseline="30000" dirty="0" err="1" smtClean="0"/>
              <a:t>C</a:t>
            </a:r>
            <a:r>
              <a:rPr lang="en-US" altLang="ja-JP" sz="3200" dirty="0" smtClean="0"/>
              <a:t>, </a:t>
            </a:r>
            <a:r>
              <a:rPr lang="en-US" altLang="ja-JP" sz="3200" dirty="0" err="1" smtClean="0"/>
              <a:t>Akimasa</a:t>
            </a:r>
            <a:r>
              <a:rPr lang="en-US" altLang="ja-JP" sz="3200" dirty="0" smtClean="0"/>
              <a:t> </a:t>
            </a:r>
            <a:r>
              <a:rPr lang="en-US" altLang="ja-JP" sz="3200" dirty="0" err="1" smtClean="0"/>
              <a:t>Ishikawa</a:t>
            </a:r>
            <a:r>
              <a:rPr lang="en-US" altLang="ja-JP" sz="3200" baseline="30000" dirty="0" err="1" smtClean="0"/>
              <a:t>D</a:t>
            </a:r>
            <a:r>
              <a:rPr lang="en-US" altLang="ja-JP" sz="3200" dirty="0" smtClean="0"/>
              <a:t>, Yosuke </a:t>
            </a:r>
            <a:r>
              <a:rPr lang="en-US" altLang="ja-JP" sz="3200" dirty="0" err="1" smtClean="0"/>
              <a:t>Takubo</a:t>
            </a:r>
            <a:r>
              <a:rPr lang="en-US" altLang="ja-JP" sz="3200" baseline="30000" dirty="0" err="1" smtClean="0"/>
              <a:t>D</a:t>
            </a:r>
            <a:endParaRPr lang="en-US" altLang="ja-JP" sz="3200" baseline="30000" dirty="0" smtClean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883403" y="4482382"/>
            <a:ext cx="103000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/>
              <a:t>Osaka </a:t>
            </a:r>
            <a:r>
              <a:rPr kumimoji="1" lang="en-US" altLang="ja-JP" sz="2800" dirty="0" err="1" smtClean="0"/>
              <a:t>University</a:t>
            </a:r>
            <a:r>
              <a:rPr kumimoji="1" lang="en-US" altLang="ja-JP" sz="2800" baseline="30000" dirty="0" err="1" smtClean="0"/>
              <a:t>A</a:t>
            </a:r>
            <a:r>
              <a:rPr kumimoji="1" lang="en-US" altLang="ja-JP" sz="2800" dirty="0" smtClean="0"/>
              <a:t>, KEK</a:t>
            </a:r>
            <a:r>
              <a:rPr kumimoji="1" lang="en-US" altLang="ja-JP" sz="2800" baseline="30000" dirty="0" smtClean="0"/>
              <a:t>B</a:t>
            </a:r>
            <a:r>
              <a:rPr kumimoji="1" lang="en-US" altLang="ja-JP" sz="2800" dirty="0" smtClean="0"/>
              <a:t>, University of </a:t>
            </a:r>
            <a:r>
              <a:rPr kumimoji="1" lang="en-US" altLang="ja-JP" sz="2800" dirty="0" err="1" smtClean="0"/>
              <a:t>Tsukuba</a:t>
            </a:r>
            <a:r>
              <a:rPr kumimoji="1" lang="en-US" altLang="ja-JP" sz="2800" baseline="30000" dirty="0" err="1" smtClean="0"/>
              <a:t>C</a:t>
            </a:r>
            <a:r>
              <a:rPr kumimoji="1" lang="en-US" altLang="ja-JP" sz="2800" dirty="0" smtClean="0"/>
              <a:t>, Tohoku </a:t>
            </a:r>
            <a:r>
              <a:rPr kumimoji="1" lang="en-US" altLang="ja-JP" sz="2800" dirty="0" err="1" smtClean="0"/>
              <a:t>University</a:t>
            </a:r>
            <a:r>
              <a:rPr kumimoji="1" lang="en-US" altLang="ja-JP" sz="2800" baseline="30000" dirty="0" err="1" smtClean="0"/>
              <a:t>D</a:t>
            </a:r>
            <a:endParaRPr kumimoji="1" lang="ja-JP" altLang="en-US" sz="2800" baseline="30000" dirty="0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220107" y="24500606"/>
            <a:ext cx="5017353" cy="4104456"/>
          </a:xfrm>
          <a:prstGeom prst="rect">
            <a:avLst/>
          </a:prstGeom>
        </p:spPr>
      </p:pic>
      <p:grpSp>
        <p:nvGrpSpPr>
          <p:cNvPr id="166" name="図形グループ 165"/>
          <p:cNvGrpSpPr/>
          <p:nvPr/>
        </p:nvGrpSpPr>
        <p:grpSpPr>
          <a:xfrm>
            <a:off x="23924963" y="11611174"/>
            <a:ext cx="6146550" cy="4032448"/>
            <a:chOff x="84527" y="1911718"/>
            <a:chExt cx="6352960" cy="4251062"/>
          </a:xfrm>
        </p:grpSpPr>
        <p:pic>
          <p:nvPicPr>
            <p:cNvPr id="169" name="図 168"/>
            <p:cNvPicPr>
              <a:picLocks noChangeAspect="1"/>
            </p:cNvPicPr>
            <p:nvPr/>
          </p:nvPicPr>
          <p:blipFill rotWithShape="1">
            <a:blip r:embed="rId11"/>
            <a:srcRect l="16220" t="5066" r="16392" b="5712"/>
            <a:stretch/>
          </p:blipFill>
          <p:spPr>
            <a:xfrm>
              <a:off x="84527" y="1911718"/>
              <a:ext cx="4270927" cy="4251062"/>
            </a:xfrm>
            <a:prstGeom prst="rect">
              <a:avLst/>
            </a:prstGeom>
          </p:spPr>
        </p:pic>
        <p:sp>
          <p:nvSpPr>
            <p:cNvPr id="170" name="正方形/長方形 169"/>
            <p:cNvSpPr/>
            <p:nvPr/>
          </p:nvSpPr>
          <p:spPr>
            <a:xfrm>
              <a:off x="1366365" y="2931393"/>
              <a:ext cx="1620781" cy="1625600"/>
            </a:xfrm>
            <a:prstGeom prst="rect">
              <a:avLst/>
            </a:prstGeom>
            <a:noFill/>
            <a:ln w="57150" cmpd="sng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正方形/長方形 170"/>
            <p:cNvSpPr/>
            <p:nvPr/>
          </p:nvSpPr>
          <p:spPr>
            <a:xfrm>
              <a:off x="1356218" y="4622573"/>
              <a:ext cx="1630929" cy="497840"/>
            </a:xfrm>
            <a:prstGeom prst="rect">
              <a:avLst/>
            </a:prstGeom>
            <a:noFill/>
            <a:ln w="38100" cmpd="sng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テキスト ボックス 171"/>
            <p:cNvSpPr txBox="1"/>
            <p:nvPr/>
          </p:nvSpPr>
          <p:spPr>
            <a:xfrm>
              <a:off x="4698947" y="3126308"/>
              <a:ext cx="1329087" cy="1005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800" dirty="0" smtClean="0"/>
                <a:t>Pixel </a:t>
              </a:r>
            </a:p>
            <a:p>
              <a:r>
                <a:rPr lang="en-US" altLang="ja-JP" sz="2800" dirty="0" smtClean="0"/>
                <a:t>(50x50)</a:t>
              </a:r>
              <a:endParaRPr kumimoji="1" lang="ja-JP" altLang="en-US" sz="2800" dirty="0"/>
            </a:p>
          </p:txBody>
        </p:sp>
        <p:sp>
          <p:nvSpPr>
            <p:cNvPr id="173" name="テキスト ボックス 172"/>
            <p:cNvSpPr txBox="1"/>
            <p:nvPr/>
          </p:nvSpPr>
          <p:spPr>
            <a:xfrm>
              <a:off x="4326816" y="4568632"/>
              <a:ext cx="2110671" cy="5515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 smtClean="0"/>
                <a:t>Column-ADC  </a:t>
              </a:r>
              <a:endParaRPr kumimoji="1" lang="ja-JP" altLang="en-US" sz="2800" dirty="0"/>
            </a:p>
          </p:txBody>
        </p:sp>
        <p:sp>
          <p:nvSpPr>
            <p:cNvPr id="177" name="テキスト ボックス 176"/>
            <p:cNvSpPr txBox="1"/>
            <p:nvPr/>
          </p:nvSpPr>
          <p:spPr>
            <a:xfrm>
              <a:off x="377862" y="5611194"/>
              <a:ext cx="971910" cy="5515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800" dirty="0" smtClean="0">
                  <a:solidFill>
                    <a:srgbClr val="FFFFFF"/>
                  </a:solidFill>
                </a:rPr>
                <a:t>3mm</a:t>
              </a:r>
              <a:endParaRPr kumimoji="1" lang="ja-JP" altLang="en-US" sz="2800" dirty="0">
                <a:solidFill>
                  <a:srgbClr val="FFFFFF"/>
                </a:solidFill>
              </a:endParaRPr>
            </a:p>
          </p:txBody>
        </p:sp>
      </p:grpSp>
      <p:cxnSp>
        <p:nvCxnSpPr>
          <p:cNvPr id="178" name="直線コネクタ 177"/>
          <p:cNvCxnSpPr/>
          <p:nvPr/>
        </p:nvCxnSpPr>
        <p:spPr>
          <a:xfrm flipH="1">
            <a:off x="26589259" y="13339366"/>
            <a:ext cx="1728192" cy="0"/>
          </a:xfrm>
          <a:prstGeom prst="line">
            <a:avLst/>
          </a:prstGeom>
          <a:ln w="38100" cmpd="sng">
            <a:solidFill>
              <a:srgbClr val="0000FF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1" name="直線コネクタ 180"/>
          <p:cNvCxnSpPr/>
          <p:nvPr/>
        </p:nvCxnSpPr>
        <p:spPr>
          <a:xfrm flipH="1">
            <a:off x="26589259" y="14419486"/>
            <a:ext cx="1512168" cy="0"/>
          </a:xfrm>
          <a:prstGeom prst="line">
            <a:avLst/>
          </a:prstGeom>
          <a:ln w="38100" cmpd="sng">
            <a:solidFill>
              <a:srgbClr val="000090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8" name="直線矢印コネクタ 187"/>
          <p:cNvCxnSpPr/>
          <p:nvPr/>
        </p:nvCxnSpPr>
        <p:spPr>
          <a:xfrm>
            <a:off x="24140987" y="11683182"/>
            <a:ext cx="0" cy="3960440"/>
          </a:xfrm>
          <a:prstGeom prst="straightConnector1">
            <a:avLst/>
          </a:prstGeom>
          <a:ln w="38100" cmpd="sng">
            <a:solidFill>
              <a:schemeClr val="bg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9" name="正方形/長方形 118"/>
          <p:cNvSpPr/>
          <p:nvPr/>
        </p:nvSpPr>
        <p:spPr>
          <a:xfrm>
            <a:off x="378347" y="15571614"/>
            <a:ext cx="14329592" cy="646331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solidFill>
              <a:srgbClr val="3366FF"/>
            </a:solidFill>
          </a:ln>
          <a:effectLst/>
        </p:spPr>
        <p:txBody>
          <a:bodyPr wrap="square">
            <a:spAutoFit/>
          </a:bodyPr>
          <a:lstStyle/>
          <a:p>
            <a:pPr marL="742950" indent="-742950">
              <a:buFont typeface="+mj-lt"/>
              <a:buAutoNum type="arabicPeriod" startAt="3"/>
            </a:pPr>
            <a:r>
              <a:rPr lang="en-US" altLang="ja-JP" sz="3600" dirty="0" smtClean="0"/>
              <a:t>SOI (Silicon-On-Insulator) wafer and pixel sensor</a:t>
            </a:r>
          </a:p>
        </p:txBody>
      </p:sp>
      <p:sp>
        <p:nvSpPr>
          <p:cNvPr id="120" name="正方形/長方形 119"/>
          <p:cNvSpPr/>
          <p:nvPr/>
        </p:nvSpPr>
        <p:spPr>
          <a:xfrm>
            <a:off x="738387" y="21173717"/>
            <a:ext cx="13033448" cy="2246769"/>
          </a:xfrm>
          <a:prstGeom prst="rect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2800" dirty="0" smtClean="0"/>
              <a:t>Advantages of SOI pixel sensor</a:t>
            </a:r>
          </a:p>
          <a:p>
            <a:pPr marL="1143000" indent="-1143000">
              <a:buFont typeface="Arial"/>
              <a:buChar char="•"/>
            </a:pPr>
            <a:r>
              <a:rPr lang="en-US" altLang="ja-JP" sz="2800" dirty="0" smtClean="0"/>
              <a:t>Monolithic detector: 	Low material budget</a:t>
            </a:r>
          </a:p>
          <a:p>
            <a:pPr marL="1143000" indent="-1143000">
              <a:buFont typeface="Arial"/>
              <a:buChar char="•"/>
            </a:pPr>
            <a:r>
              <a:rPr lang="en-US" altLang="ja-JP" sz="2800" dirty="0" smtClean="0"/>
              <a:t>No mechanical bump bonding:	Smaller pixel</a:t>
            </a:r>
          </a:p>
          <a:p>
            <a:pPr marL="1143000" indent="-1143000">
              <a:buFont typeface="Arial"/>
              <a:buChar char="•"/>
            </a:pPr>
            <a:r>
              <a:rPr lang="en-US" altLang="ja-JP" sz="2800" dirty="0" smtClean="0"/>
              <a:t>Standard CMOS:		Complex functions in pixel circuit</a:t>
            </a:r>
          </a:p>
          <a:p>
            <a:pPr marL="1143000" indent="-1143000">
              <a:buFont typeface="Arial"/>
              <a:buChar char="•"/>
            </a:pPr>
            <a:r>
              <a:rPr lang="en-US" altLang="ja-JP" sz="2800" dirty="0" smtClean="0"/>
              <a:t>Low parasitic capacitance: 	High conversion gain, Low noise</a:t>
            </a:r>
          </a:p>
        </p:txBody>
      </p:sp>
      <p:pic>
        <p:nvPicPr>
          <p:cNvPr id="122" name="図 121" descr="SOI_Xray_s.jp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435" y="17011774"/>
            <a:ext cx="7560840" cy="3354739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3" name="正方形/長方形 122"/>
          <p:cNvSpPr/>
          <p:nvPr/>
        </p:nvSpPr>
        <p:spPr>
          <a:xfrm>
            <a:off x="8731275" y="16507718"/>
            <a:ext cx="53285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800" dirty="0"/>
              <a:t>Low-resistivity Si (CMOS circuitry)</a:t>
            </a:r>
          </a:p>
        </p:txBody>
      </p:sp>
      <p:sp>
        <p:nvSpPr>
          <p:cNvPr id="124" name="正方形/長方形 123"/>
          <p:cNvSpPr/>
          <p:nvPr/>
        </p:nvSpPr>
        <p:spPr>
          <a:xfrm>
            <a:off x="9739387" y="17299806"/>
            <a:ext cx="33843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800" dirty="0" smtClean="0"/>
              <a:t>BOX (Buried Oxide)</a:t>
            </a:r>
            <a:endParaRPr lang="en-US" altLang="ja-JP" sz="2800" dirty="0"/>
          </a:p>
        </p:txBody>
      </p:sp>
      <p:sp>
        <p:nvSpPr>
          <p:cNvPr id="125" name="正方形/長方形 124"/>
          <p:cNvSpPr/>
          <p:nvPr/>
        </p:nvSpPr>
        <p:spPr>
          <a:xfrm>
            <a:off x="9523363" y="18307918"/>
            <a:ext cx="44644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800" dirty="0"/>
              <a:t>High-resistivity handle wafer </a:t>
            </a:r>
            <a:endParaRPr lang="en-US" altLang="ja-JP" sz="2800" dirty="0" smtClean="0"/>
          </a:p>
          <a:p>
            <a:r>
              <a:rPr lang="en-US" altLang="ja-JP" sz="2800" dirty="0" smtClean="0"/>
              <a:t>(Si </a:t>
            </a:r>
            <a:r>
              <a:rPr lang="en-US" altLang="ja-JP" sz="2800" dirty="0"/>
              <a:t>sensor) </a:t>
            </a:r>
          </a:p>
        </p:txBody>
      </p:sp>
      <p:cxnSp>
        <p:nvCxnSpPr>
          <p:cNvPr id="127" name="直線コネクタ 126"/>
          <p:cNvCxnSpPr/>
          <p:nvPr/>
        </p:nvCxnSpPr>
        <p:spPr>
          <a:xfrm flipH="1">
            <a:off x="7003083" y="17515830"/>
            <a:ext cx="2736304" cy="0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直線コネクタ 127"/>
          <p:cNvCxnSpPr/>
          <p:nvPr/>
        </p:nvCxnSpPr>
        <p:spPr>
          <a:xfrm>
            <a:off x="7003083" y="17515830"/>
            <a:ext cx="0" cy="504056"/>
          </a:xfrm>
          <a:prstGeom prst="line">
            <a:avLst/>
          </a:prstGeom>
          <a:ln w="19050" cmpd="sng">
            <a:solidFill>
              <a:schemeClr val="tx1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直線コネクタ 130"/>
          <p:cNvCxnSpPr/>
          <p:nvPr/>
        </p:nvCxnSpPr>
        <p:spPr>
          <a:xfrm flipH="1">
            <a:off x="5706939" y="16795750"/>
            <a:ext cx="3096344" cy="0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直線コネクタ 133"/>
          <p:cNvCxnSpPr/>
          <p:nvPr/>
        </p:nvCxnSpPr>
        <p:spPr>
          <a:xfrm>
            <a:off x="5706939" y="16795750"/>
            <a:ext cx="0" cy="792088"/>
          </a:xfrm>
          <a:prstGeom prst="line">
            <a:avLst/>
          </a:prstGeom>
          <a:ln w="19050" cmpd="sng">
            <a:solidFill>
              <a:schemeClr val="tx1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" name="直線コネクタ 135"/>
          <p:cNvCxnSpPr/>
          <p:nvPr/>
        </p:nvCxnSpPr>
        <p:spPr>
          <a:xfrm flipH="1">
            <a:off x="7291115" y="18595950"/>
            <a:ext cx="2160240" cy="0"/>
          </a:xfrm>
          <a:prstGeom prst="line">
            <a:avLst/>
          </a:prstGeom>
          <a:ln w="19050" cmpd="sng">
            <a:solidFill>
              <a:schemeClr val="tx1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8" name="正方形/長方形 137"/>
          <p:cNvSpPr/>
          <p:nvPr/>
        </p:nvSpPr>
        <p:spPr>
          <a:xfrm>
            <a:off x="3546699" y="19676070"/>
            <a:ext cx="720080" cy="3600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1" name="正方形/長方形 140"/>
          <p:cNvSpPr/>
          <p:nvPr/>
        </p:nvSpPr>
        <p:spPr>
          <a:xfrm>
            <a:off x="3876958" y="20108118"/>
            <a:ext cx="5934437" cy="584776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US" altLang="ja-JP" sz="3200" dirty="0"/>
              <a:t>Monolithic Si pixel sensor with LSI.</a:t>
            </a:r>
          </a:p>
        </p:txBody>
      </p:sp>
      <p:cxnSp>
        <p:nvCxnSpPr>
          <p:cNvPr id="147" name="直線矢印コネクタ 146"/>
          <p:cNvCxnSpPr/>
          <p:nvPr/>
        </p:nvCxnSpPr>
        <p:spPr>
          <a:xfrm>
            <a:off x="6643043" y="21893797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5" name="直線矢印コネクタ 154"/>
          <p:cNvCxnSpPr/>
          <p:nvPr/>
        </p:nvCxnSpPr>
        <p:spPr>
          <a:xfrm>
            <a:off x="6643043" y="22325845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6" name="直線矢印コネクタ 155"/>
          <p:cNvCxnSpPr/>
          <p:nvPr/>
        </p:nvCxnSpPr>
        <p:spPr>
          <a:xfrm>
            <a:off x="6643043" y="22757893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7" name="直線矢印コネクタ 156"/>
          <p:cNvCxnSpPr/>
          <p:nvPr/>
        </p:nvCxnSpPr>
        <p:spPr>
          <a:xfrm>
            <a:off x="6643043" y="23189941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8" name="正方形/長方形 157"/>
          <p:cNvSpPr/>
          <p:nvPr/>
        </p:nvSpPr>
        <p:spPr>
          <a:xfrm>
            <a:off x="378347" y="15571614"/>
            <a:ext cx="14329592" cy="8280920"/>
          </a:xfrm>
          <a:prstGeom prst="rect">
            <a:avLst/>
          </a:prstGeom>
          <a:noFill/>
          <a:ln w="12700" cmpd="sng"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68" name="図 16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242443" y="19388038"/>
            <a:ext cx="1368152" cy="4883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12037</TotalTime>
  <Words>687</Words>
  <Application>Microsoft Macintosh PowerPoint</Application>
  <PresentationFormat>ユーザー設定</PresentationFormat>
  <Paragraphs>156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subject/>
  <dc:creator>cybignet</dc:creator>
  <cp:keywords/>
  <dc:description/>
  <cp:lastModifiedBy>Shun Ono</cp:lastModifiedBy>
  <cp:revision>198</cp:revision>
  <cp:lastPrinted>2016-02-09T11:49:00Z</cp:lastPrinted>
  <dcterms:created xsi:type="dcterms:W3CDTF">2013-06-11T08:36:10Z</dcterms:created>
  <dcterms:modified xsi:type="dcterms:W3CDTF">2016-02-12T01:08:24Z</dcterms:modified>
  <cp:category/>
</cp:coreProperties>
</file>