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  <p:sldMasterId id="2147484072" r:id="rId2"/>
  </p:sldMasterIdLst>
  <p:notesMasterIdLst>
    <p:notesMasterId r:id="rId26"/>
  </p:notesMasterIdLst>
  <p:sldIdLst>
    <p:sldId id="313" r:id="rId3"/>
    <p:sldId id="315" r:id="rId4"/>
    <p:sldId id="361" r:id="rId5"/>
    <p:sldId id="267" r:id="rId6"/>
    <p:sldId id="269" r:id="rId7"/>
    <p:sldId id="359" r:id="rId8"/>
    <p:sldId id="362" r:id="rId9"/>
    <p:sldId id="360" r:id="rId10"/>
    <p:sldId id="341" r:id="rId11"/>
    <p:sldId id="355" r:id="rId12"/>
    <p:sldId id="329" r:id="rId13"/>
    <p:sldId id="330" r:id="rId14"/>
    <p:sldId id="331" r:id="rId15"/>
    <p:sldId id="332" r:id="rId16"/>
    <p:sldId id="333" r:id="rId17"/>
    <p:sldId id="356" r:id="rId18"/>
    <p:sldId id="288" r:id="rId19"/>
    <p:sldId id="289" r:id="rId20"/>
    <p:sldId id="291" r:id="rId21"/>
    <p:sldId id="309" r:id="rId22"/>
    <p:sldId id="357" r:id="rId23"/>
    <p:sldId id="358" r:id="rId24"/>
    <p:sldId id="28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FF8989"/>
    <a:srgbClr val="FFFF71"/>
    <a:srgbClr val="E60000"/>
    <a:srgbClr val="FF5B5B"/>
    <a:srgbClr val="2A6CA8"/>
    <a:srgbClr val="FF0066"/>
    <a:srgbClr val="103C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39" autoAdjust="0"/>
    <p:restoredTop sz="94027" autoAdjust="0"/>
  </p:normalViewPr>
  <p:slideViewPr>
    <p:cSldViewPr snapToGrid="0">
      <p:cViewPr varScale="1">
        <p:scale>
          <a:sx n="65" d="100"/>
          <a:sy n="65" d="100"/>
        </p:scale>
        <p:origin x="36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1" d="100"/>
        <a:sy n="71" d="100"/>
      </p:scale>
      <p:origin x="0" y="-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CF1C91-1AA0-4989-9D1F-8A3EB93C52EC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26E5F-0C1C-493D-945E-20367A386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07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26E5F-0C1C-493D-945E-20367A3862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402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40259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1006" indent="-285002" defTabSz="1040259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0010" indent="-228003" defTabSz="1040259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6012" indent="-228003" defTabSz="1040259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2016" indent="-228003" defTabSz="1040259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8020" indent="-228003" algn="ctr" defTabSz="1040259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4024" indent="-228003" algn="ctr" defTabSz="1040259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0028" indent="-228003" algn="ctr" defTabSz="1040259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6033" indent="-228003" algn="ctr" defTabSz="1040259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77EDF03-AB07-D14D-AA73-961508CAE343}" type="slidenum">
              <a:rPr lang="it-IT" sz="1300">
                <a:solidFill>
                  <a:prstClr val="black"/>
                </a:solidFill>
              </a:rPr>
              <a:pPr eaLnBrk="1" hangingPunct="1"/>
              <a:t>15</a:t>
            </a:fld>
            <a:endParaRPr lang="it-IT" sz="1300">
              <a:solidFill>
                <a:prstClr val="black"/>
              </a:solidFill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900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Fiber hits in the x and y views are clustered</a:t>
            </a:r>
          </a:p>
          <a:p>
            <a:r>
              <a:rPr lang="en-US" dirty="0" smtClean="0"/>
              <a:t>separately by grouping consecutive hit</a:t>
            </a:r>
          </a:p>
          <a:p>
            <a:r>
              <a:rPr lang="en-US" dirty="0" smtClean="0"/>
              <a:t>fibers to form 2D clusters (</a:t>
            </a:r>
            <a:r>
              <a:rPr lang="en-US" dirty="0" err="1" smtClean="0"/>
              <a:t>xz</a:t>
            </a:r>
            <a:r>
              <a:rPr lang="en-US" dirty="0" smtClean="0"/>
              <a:t> and </a:t>
            </a:r>
            <a:r>
              <a:rPr lang="en-US" dirty="0" err="1" smtClean="0"/>
              <a:t>yz</a:t>
            </a:r>
            <a:r>
              <a:rPr lang="en-US" dirty="0" smtClean="0"/>
              <a:t> views).</a:t>
            </a:r>
          </a:p>
          <a:p>
            <a:r>
              <a:rPr lang="en-US" dirty="0" smtClean="0"/>
              <a:t>The z coordinate of the cluster is given by the middle position of the fiber plane while the x and y coordinates are given by the middle coordinate of the two fibers read out by the same </a:t>
            </a:r>
            <a:r>
              <a:rPr lang="en-US" dirty="0" err="1" smtClean="0"/>
              <a:t>SiPM</a:t>
            </a:r>
            <a:r>
              <a:rPr lang="en-US" dirty="0" smtClean="0"/>
              <a:t>.</a:t>
            </a:r>
          </a:p>
          <a:p>
            <a:r>
              <a:rPr lang="en-US" dirty="0" smtClean="0"/>
              <a:t>3-dimensional (3D) clusters are formed by taking all the </a:t>
            </a:r>
            <a:r>
              <a:rPr lang="en-US" dirty="0" err="1" smtClean="0"/>
              <a:t>possibile</a:t>
            </a:r>
            <a:r>
              <a:rPr lang="en-US" dirty="0" smtClean="0"/>
              <a:t> combinations of x and y clusters in a plane. A track finder algorithm is run to build track candidates starting from the list of 3-D clusters: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Track seeds are made from two hits in consecutive layers.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seed is prolonged to the subsequent layer.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closest hit (a 2-dimentional distance is computed) to the seed prolongation is added to the track.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is iterated until the last plane is reached and a list of track candidate is formed.</a:t>
            </a:r>
          </a:p>
          <a:p>
            <a:endParaRPr lang="en-US" dirty="0" smtClean="0"/>
          </a:p>
          <a:p>
            <a:r>
              <a:rPr lang="en-US" dirty="0" smtClean="0"/>
              <a:t>The track candidates are first parametrized as straight lines and a simple </a:t>
            </a:r>
            <a:r>
              <a:rPr lang="en-US" dirty="0" smtClean="0">
                <a:sym typeface="Symbol" panose="05050102010706020507" pitchFamily="18" charset="2"/>
              </a:rPr>
              <a:t></a:t>
            </a:r>
            <a:r>
              <a:rPr lang="en-US" baseline="30000" dirty="0" smtClean="0"/>
              <a:t>2</a:t>
            </a:r>
            <a:r>
              <a:rPr lang="en-US" dirty="0" smtClean="0"/>
              <a:t> fit is performed to obtain an estimate of the track parameters. A </a:t>
            </a:r>
            <a:r>
              <a:rPr lang="en-US" dirty="0" err="1" smtClean="0"/>
              <a:t>Kalman</a:t>
            </a:r>
            <a:r>
              <a:rPr lang="en-US" dirty="0" smtClean="0"/>
              <a:t> filter is also applied to take into account the multiple scattering (MS) in the detector material.</a:t>
            </a:r>
          </a:p>
          <a:p>
            <a:endParaRPr lang="it-IT" dirty="0" smtClean="0"/>
          </a:p>
          <a:p>
            <a:r>
              <a:rPr lang="en-US" dirty="0" smtClean="0"/>
              <a:t>Once that an event is </a:t>
            </a:r>
            <a:r>
              <a:rPr lang="en-US" dirty="0" err="1" smtClean="0"/>
              <a:t>classied</a:t>
            </a:r>
            <a:r>
              <a:rPr lang="en-US" dirty="0" smtClean="0"/>
              <a:t> as a proton event according to the event</a:t>
            </a:r>
          </a:p>
          <a:p>
            <a:r>
              <a:rPr lang="en-US" dirty="0" smtClean="0"/>
              <a:t>selection described in 4.1 the track is extrapolated back to the PMMA and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x,y,z</a:t>
            </a:r>
            <a:r>
              <a:rPr lang="en-US" dirty="0" smtClean="0"/>
              <a:t> coordinates of the proton origin are computed as those of the point of</a:t>
            </a:r>
          </a:p>
          <a:p>
            <a:r>
              <a:rPr lang="en-US" dirty="0" smtClean="0"/>
              <a:t>closest approach of the track to the beam axis.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26E5F-0C1C-493D-945E-20367A38627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927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26E5F-0C1C-493D-945E-20367A38627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96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18714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0CED0-105D-4D4C-A4E3-AE68EF814CC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15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26E5F-0C1C-493D-945E-20367A3862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49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26E5F-0C1C-493D-945E-20367A3862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95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000" dirty="0"/>
              <a:t>B</a:t>
            </a:r>
            <a:r>
              <a:rPr lang="en-US" sz="1000" dirty="0" smtClean="0"/>
              <a:t>ased </a:t>
            </a:r>
            <a:r>
              <a:rPr lang="en-US" sz="1000" dirty="0"/>
              <a:t>on the combination of a in-beam PET scanner and a tracking </a:t>
            </a:r>
            <a:r>
              <a:rPr lang="en-US" sz="1000" dirty="0" smtClean="0"/>
              <a:t>system</a:t>
            </a:r>
          </a:p>
          <a:p>
            <a:pPr algn="l">
              <a:lnSpc>
                <a:spcPct val="100000"/>
              </a:lnSpc>
            </a:pPr>
            <a:r>
              <a:rPr lang="it-IT" sz="1000" dirty="0" smtClean="0"/>
              <a:t>Aim to produce a sistem to be integrated...</a:t>
            </a:r>
            <a:endParaRPr lang="en-US" sz="1000" dirty="0" smtClean="0"/>
          </a:p>
          <a:p>
            <a:pPr algn="l">
              <a:lnSpc>
                <a:spcPct val="100000"/>
              </a:lnSpc>
            </a:pPr>
            <a:endParaRPr lang="it-IT" sz="1000" dirty="0" smtClean="0"/>
          </a:p>
          <a:p>
            <a:pPr algn="l">
              <a:lnSpc>
                <a:spcPct val="10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86BC-412A-BE44-AD7A-6FFA1E20243F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5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01688"/>
            <a:ext cx="5346700" cy="40100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plastic </a:t>
            </a:r>
            <a:r>
              <a:rPr lang="en-US" dirty="0" err="1" smtClean="0"/>
              <a:t>scintillator</a:t>
            </a:r>
            <a:r>
              <a:rPr lang="en-US" dirty="0" smtClean="0"/>
              <a:t>:</a:t>
            </a:r>
            <a:r>
              <a:rPr lang="en-US" baseline="0" dirty="0" smtClean="0"/>
              <a:t> </a:t>
            </a:r>
            <a:r>
              <a:rPr lang="en-US" sz="1200" dirty="0" smtClean="0"/>
              <a:t>to avoid electron back scattering</a:t>
            </a:r>
          </a:p>
          <a:p>
            <a:pPr algn="l"/>
            <a:r>
              <a:rPr lang="en-US" dirty="0" smtClean="0"/>
              <a:t>Calorimeter: </a:t>
            </a:r>
            <a:r>
              <a:rPr lang="en-US" sz="1200" dirty="0" smtClean="0"/>
              <a:t>LYSO crystals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2 layers of 192 fibers (0.5x0.5 mm^2)</a:t>
            </a:r>
          </a:p>
          <a:p>
            <a:pPr algn="l"/>
            <a:r>
              <a:rPr lang="en-US" sz="1200" dirty="0" smtClean="0"/>
              <a:t>1mm</a:t>
            </a:r>
            <a:r>
              <a:rPr lang="en-US" sz="1200" baseline="0" dirty="0" smtClean="0"/>
              <a:t> ^3 </a:t>
            </a:r>
            <a:r>
              <a:rPr lang="en-US" sz="1200" baseline="0" dirty="0" err="1" smtClean="0"/>
              <a:t>sipm</a:t>
            </a:r>
            <a:endParaRPr lang="en-US" sz="1200" dirty="0" smtClean="0"/>
          </a:p>
          <a:p>
            <a:pPr algn="l"/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86BC-412A-BE44-AD7A-6FFA1E20243F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53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40259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1006" indent="-285002" defTabSz="1040259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0010" indent="-228003" defTabSz="1040259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6012" indent="-228003" defTabSz="1040259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2016" indent="-228003" defTabSz="1040259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8020" indent="-228003" algn="ctr" defTabSz="1040259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64024" indent="-228003" algn="ctr" defTabSz="1040259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0028" indent="-228003" algn="ctr" defTabSz="1040259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76033" indent="-228003" algn="ctr" defTabSz="1040259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77EDF03-AB07-D14D-AA73-961508CAE343}" type="slidenum">
              <a:rPr lang="it-IT" sz="1300">
                <a:solidFill>
                  <a:prstClr val="black"/>
                </a:solidFill>
              </a:rPr>
              <a:pPr eaLnBrk="1" hangingPunct="1"/>
              <a:t>13</a:t>
            </a:fld>
            <a:endParaRPr lang="it-IT" sz="1300">
              <a:solidFill>
                <a:prstClr val="black"/>
              </a:solidFill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01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C4F0A-AD6B-4E55-B22E-9A37DB8DB009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273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24247-1A6B-4D46-8EF0-75ADCBDB7E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62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EDBC8-879B-498D-AA0D-13EEACFF7FD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75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4AB02-3350-41CB-BD65-0D49293239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23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Only" userDrawn="1">
  <p:cSld name="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5"/>
          <p:cNvSpPr txBox="1">
            <a:spLocks noGrp="1"/>
          </p:cNvSpPr>
          <p:nvPr>
            <p:ph type="title"/>
          </p:nvPr>
        </p:nvSpPr>
        <p:spPr>
          <a:xfrm>
            <a:off x="261257" y="186967"/>
            <a:ext cx="8425515" cy="6071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defRPr sz="3600">
                <a:solidFill>
                  <a:srgbClr val="FFFFFF"/>
                </a:solidFill>
              </a:defRPr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737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1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Only" userDrawn="1">
  <p:cSld name="1_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5"/>
          <p:cNvSpPr txBox="1">
            <a:spLocks noGrp="1"/>
          </p:cNvSpPr>
          <p:nvPr>
            <p:ph type="title"/>
          </p:nvPr>
        </p:nvSpPr>
        <p:spPr>
          <a:xfrm>
            <a:off x="261257" y="186967"/>
            <a:ext cx="8425515" cy="6071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defRPr sz="3600">
                <a:solidFill>
                  <a:srgbClr val="FFFFFF"/>
                </a:solidFill>
              </a:defRPr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117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Only" userDrawn="1">
  <p:cSld name="1_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5"/>
          <p:cNvSpPr txBox="1">
            <a:spLocks noGrp="1"/>
          </p:cNvSpPr>
          <p:nvPr>
            <p:ph type="title"/>
          </p:nvPr>
        </p:nvSpPr>
        <p:spPr>
          <a:xfrm>
            <a:off x="261257" y="186967"/>
            <a:ext cx="8425515" cy="6071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defRPr sz="3600">
                <a:solidFill>
                  <a:srgbClr val="FFFFFF"/>
                </a:solidFill>
              </a:defRPr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5166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467410" y="386352"/>
            <a:ext cx="5650713" cy="444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</a:path>
            </a:pathLst>
          </a:custGeom>
          <a:solidFill>
            <a:srgbClr val="FFD479"/>
          </a:solidFill>
          <a:ln w="3175"/>
        </p:spPr>
        <p:txBody>
          <a:bodyPr lIns="43427" tIns="43427" rIns="43427" bIns="43427" anchor="ctr"/>
          <a:lstStyle/>
          <a:p>
            <a:pPr marL="36882" marR="36882" algn="l" defTabSz="407719">
              <a:defRPr sz="28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1969"/>
          </a:p>
        </p:txBody>
      </p:sp>
      <p:sp>
        <p:nvSpPr>
          <p:cNvPr id="118" name="Shape 118"/>
          <p:cNvSpPr/>
          <p:nvPr/>
        </p:nvSpPr>
        <p:spPr>
          <a:xfrm>
            <a:off x="448411" y="386351"/>
            <a:ext cx="1358" cy="503490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19" name="Shape 119"/>
          <p:cNvSpPr/>
          <p:nvPr/>
        </p:nvSpPr>
        <p:spPr>
          <a:xfrm>
            <a:off x="448411" y="859984"/>
            <a:ext cx="5828802" cy="1358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20" name="Shape 120"/>
          <p:cNvSpPr/>
          <p:nvPr/>
        </p:nvSpPr>
        <p:spPr>
          <a:xfrm>
            <a:off x="377841" y="912912"/>
            <a:ext cx="8031398" cy="1358"/>
          </a:xfrm>
          <a:prstGeom prst="line">
            <a:avLst/>
          </a:prstGeom>
          <a:ln w="762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algn="l"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21" name="Shape 121"/>
          <p:cNvSpPr/>
          <p:nvPr/>
        </p:nvSpPr>
        <p:spPr>
          <a:xfrm>
            <a:off x="425341" y="1037766"/>
            <a:ext cx="6561643" cy="1358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22" name="Shape 122"/>
          <p:cNvSpPr/>
          <p:nvPr/>
        </p:nvSpPr>
        <p:spPr>
          <a:xfrm>
            <a:off x="377841" y="976696"/>
            <a:ext cx="8031398" cy="1358"/>
          </a:xfrm>
          <a:prstGeom prst="line">
            <a:avLst/>
          </a:prstGeom>
          <a:ln w="762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algn="l"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23" name="Shape 123"/>
          <p:cNvSpPr/>
          <p:nvPr/>
        </p:nvSpPr>
        <p:spPr>
          <a:xfrm>
            <a:off x="520338" y="942769"/>
            <a:ext cx="7179131" cy="1358"/>
          </a:xfrm>
          <a:prstGeom prst="line">
            <a:avLst/>
          </a:prstGeom>
          <a:ln w="76200">
            <a:solidFill>
              <a:srgbClr val="BFBFBF"/>
            </a:solidFill>
            <a:miter lim="400000"/>
          </a:ln>
        </p:spPr>
        <p:txBody>
          <a:bodyPr lIns="0" tIns="0" rIns="0" bIns="0"/>
          <a:lstStyle/>
          <a:p>
            <a:pPr algn="l"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24" name="Shape 124"/>
          <p:cNvSpPr/>
          <p:nvPr/>
        </p:nvSpPr>
        <p:spPr>
          <a:xfrm>
            <a:off x="4968956" y="6307438"/>
            <a:ext cx="3908487" cy="1358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25" name="Shape 125"/>
          <p:cNvSpPr/>
          <p:nvPr/>
        </p:nvSpPr>
        <p:spPr>
          <a:xfrm>
            <a:off x="8878799" y="5623452"/>
            <a:ext cx="1358" cy="715200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26" name="Shape 126"/>
          <p:cNvSpPr/>
          <p:nvPr/>
        </p:nvSpPr>
        <p:spPr>
          <a:xfrm>
            <a:off x="48063" y="6453911"/>
            <a:ext cx="1721483" cy="347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3427" tIns="43427" rIns="43427" bIns="43427">
            <a:spAutoFit/>
          </a:bodyPr>
          <a:lstStyle>
            <a:lvl1pPr marL="50597" marR="50597" algn="l" defTabSz="579888">
              <a:buClr>
                <a:srgbClr val="000000"/>
              </a:buClr>
              <a:buFont typeface="Times New Roman"/>
              <a:tabLst>
                <a:tab pos="38100" algn="l"/>
                <a:tab pos="622300" algn="l"/>
                <a:tab pos="1206500" algn="l"/>
                <a:tab pos="1778000" algn="l"/>
                <a:tab pos="2349500" algn="l"/>
                <a:tab pos="2946400" algn="l"/>
                <a:tab pos="3517900" algn="l"/>
                <a:tab pos="4102100" algn="l"/>
                <a:tab pos="4686300" algn="l"/>
                <a:tab pos="5257800" algn="l"/>
                <a:tab pos="5842000" algn="l"/>
                <a:tab pos="6413500" algn="l"/>
                <a:tab pos="6997700" algn="l"/>
                <a:tab pos="7581900" algn="l"/>
                <a:tab pos="8153400" algn="l"/>
                <a:tab pos="8750300" algn="l"/>
                <a:tab pos="9321800" algn="l"/>
                <a:tab pos="9893300" algn="l"/>
                <a:tab pos="10490200" algn="l"/>
                <a:tab pos="11061700" algn="l"/>
                <a:tab pos="11633200" algn="l"/>
                <a:tab pos="11645900" algn="l"/>
              </a:tabLst>
              <a:defRPr sz="2400">
                <a:uFill>
                  <a:solidFill>
                    <a:srgbClr val="0000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1pPr>
          </a:lstStyle>
          <a:p>
            <a:r>
              <a:rPr sz="1687"/>
              <a:t>18/02/16   A. Sarti</a:t>
            </a:r>
          </a:p>
        </p:txBody>
      </p:sp>
      <p:sp>
        <p:nvSpPr>
          <p:cNvPr id="127" name="Shape 127"/>
          <p:cNvSpPr/>
          <p:nvPr/>
        </p:nvSpPr>
        <p:spPr>
          <a:xfrm>
            <a:off x="3708106" y="6448261"/>
            <a:ext cx="1727788" cy="347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3427" tIns="43427" rIns="43427" bIns="43427">
            <a:spAutoFit/>
          </a:bodyPr>
          <a:lstStyle>
            <a:lvl1pPr marL="52456" marR="52456" algn="l" defTabSz="579888">
              <a:defRPr sz="2400">
                <a:uFill>
                  <a:solidFill>
                    <a:srgbClr val="0000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1pPr>
          </a:lstStyle>
          <a:p>
            <a:r>
              <a:rPr sz="1687"/>
              <a:t>ICTR-PHE 2016</a:t>
            </a:r>
          </a:p>
        </p:txBody>
      </p:sp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xfrm>
            <a:off x="425574" y="126558"/>
            <a:ext cx="8292853" cy="70761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defTabSz="407719">
              <a:defRPr sz="5062">
                <a:solidFill>
                  <a:srgbClr val="FF26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FF26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1pPr>
          </a:lstStyle>
          <a:p>
            <a:r>
              <a:t>Title Text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idx="1"/>
          </p:nvPr>
        </p:nvSpPr>
        <p:spPr>
          <a:xfrm>
            <a:off x="403626" y="1229797"/>
            <a:ext cx="8435817" cy="496160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241093" indent="-241093" defTabSz="407719">
              <a:spcBef>
                <a:spcPts val="422"/>
              </a:spcBef>
              <a:buClr>
                <a:srgbClr val="FF2600"/>
              </a:buClr>
              <a:buSzPct val="70000"/>
              <a:buChar char="➡"/>
              <a:defRPr>
                <a:uFill>
                  <a:solidFill>
                    <a:srgbClr val="0000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1pPr>
            <a:lvl2pPr marL="562550" indent="-241093" defTabSz="407719">
              <a:spcBef>
                <a:spcPts val="352"/>
              </a:spcBef>
              <a:buClr>
                <a:srgbClr val="FF2600"/>
              </a:buClr>
              <a:buSzPct val="100000"/>
              <a:buChar char="–"/>
              <a:defRPr sz="2109">
                <a:uFill>
                  <a:solidFill>
                    <a:srgbClr val="0000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2pPr>
            <a:lvl3pPr marL="892937" indent="-250022" defTabSz="407719">
              <a:spcBef>
                <a:spcPts val="281"/>
              </a:spcBef>
              <a:buClr>
                <a:srgbClr val="FF2600"/>
              </a:buClr>
              <a:buSzPct val="100000"/>
              <a:defRPr sz="1969">
                <a:uFill>
                  <a:solidFill>
                    <a:srgbClr val="0000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3pPr>
            <a:lvl4pPr marL="1205465" indent="-241093" defTabSz="407719">
              <a:spcBef>
                <a:spcPts val="281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4pPr>
            <a:lvl5pPr marL="1526922" indent="-241093" defTabSz="407719">
              <a:spcBef>
                <a:spcPts val="281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xfrm>
            <a:off x="8876604" y="6506839"/>
            <a:ext cx="205244" cy="250032"/>
          </a:xfrm>
          <a:prstGeom prst="rect">
            <a:avLst/>
          </a:prstGeom>
        </p:spPr>
        <p:txBody>
          <a:bodyPr lIns="0" tIns="0" rIns="0" bIns="0"/>
          <a:lstStyle>
            <a:lvl1pPr defTabSz="530179">
              <a:defRPr sz="1687">
                <a:uFill>
                  <a:solidFill>
                    <a:srgbClr val="0000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3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540281">
            <a:off x="7935466" y="45696"/>
            <a:ext cx="1208466" cy="92287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3040278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00E79-30F0-40BF-BAC1-620566BF50E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899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2609-392A-45E3-A085-2F2C2C1B8EB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179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182C-61AF-42CC-9F59-F178ACA1847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491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4B379-1B39-43AE-81C8-0D8E0559361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1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00BF-BD52-48AB-96FE-623BD2443AD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096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B2764-46FE-4A8D-924D-11F4D5E071E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5800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3897-3D1A-4457-A9E5-AB2D203F65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26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50557-BEFD-4861-9BE3-CD7A30BD12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8100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461B-3F27-4EC7-9318-757A1A1A762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232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D895-6345-4542-B56E-081BAAC5E2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4726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10686-3388-4022-9DE0-9C5203F4C25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1952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8713-7525-4AC5-8276-4BDF8285976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0541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Only" userDrawn="1">
  <p:cSld name="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5"/>
          <p:cNvSpPr txBox="1">
            <a:spLocks noGrp="1"/>
          </p:cNvSpPr>
          <p:nvPr>
            <p:ph type="title"/>
          </p:nvPr>
        </p:nvSpPr>
        <p:spPr>
          <a:xfrm>
            <a:off x="261257" y="186967"/>
            <a:ext cx="8425515" cy="6071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defRPr sz="3600">
                <a:solidFill>
                  <a:srgbClr val="FFFFFF"/>
                </a:solidFill>
              </a:defRPr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498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Only" userDrawn="1">
  <p:cSld name="1_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5"/>
          <p:cNvSpPr txBox="1">
            <a:spLocks noGrp="1"/>
          </p:cNvSpPr>
          <p:nvPr>
            <p:ph type="title"/>
          </p:nvPr>
        </p:nvSpPr>
        <p:spPr>
          <a:xfrm>
            <a:off x="261257" y="186967"/>
            <a:ext cx="8425515" cy="6071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defRPr sz="3600">
                <a:solidFill>
                  <a:srgbClr val="FFFFFF"/>
                </a:solidFill>
              </a:defRPr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40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5CD6-D74E-48C4-B74F-02DF59BD6F1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24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Only" userDrawn="1">
  <p:cSld name="1_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5"/>
          <p:cNvSpPr txBox="1">
            <a:spLocks noGrp="1"/>
          </p:cNvSpPr>
          <p:nvPr>
            <p:ph type="title"/>
          </p:nvPr>
        </p:nvSpPr>
        <p:spPr>
          <a:xfrm>
            <a:off x="261257" y="186967"/>
            <a:ext cx="8425515" cy="6071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defRPr sz="3600">
                <a:solidFill>
                  <a:srgbClr val="FFFFFF"/>
                </a:solidFill>
              </a:defRPr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827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EC546-FA67-4B0D-B626-174D038FEF5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7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817B-17FB-44E0-B89B-0CBCD2BDE5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23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1F078-BAD1-4BAB-AF77-EF8A818A84C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5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2ED1-FEB5-4874-AAF2-FBAB235AA2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45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A8BC3-3B4D-4C9F-AF0C-A7B43DF2A48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28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57E4-62F5-428A-AF0F-5B35E485A37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75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13FAF-D24F-403B-B1B0-3388457CCC6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67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4071" r:id="rId13"/>
    <p:sldLayoutId id="2147484069" r:id="rId14"/>
    <p:sldLayoutId id="2147484011" r:id="rId15"/>
    <p:sldLayoutId id="2147484087" r:id="rId16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12ADD-2581-4FEF-ABAF-6AB217EA4A1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2/18/2016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187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3" r:id="rId1"/>
    <p:sldLayoutId id="2147484074" r:id="rId2"/>
    <p:sldLayoutId id="2147484075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1" r:id="rId9"/>
    <p:sldLayoutId id="2147484082" r:id="rId10"/>
    <p:sldLayoutId id="2147484083" r:id="rId11"/>
    <p:sldLayoutId id="2147484084" r:id="rId12"/>
    <p:sldLayoutId id="2147484085" r:id="rId13"/>
    <p:sldLayoutId id="2147484086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6.jp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gif"/><Relationship Id="rId4" Type="http://schemas.openxmlformats.org/officeDocument/2006/relationships/image" Target="../media/image28.png"/><Relationship Id="rId9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8.emf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1774" y="1142448"/>
            <a:ext cx="6600451" cy="1876923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4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Design of a tracking device for on-line dose monitoring in hadron therapy</a:t>
            </a:r>
            <a:endParaRPr lang="en-US" sz="4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6607" y="3709425"/>
            <a:ext cx="6600451" cy="1334523"/>
          </a:xfrm>
        </p:spPr>
        <p:txBody>
          <a:bodyPr>
            <a:noAutofit/>
          </a:bodyPr>
          <a:lstStyle/>
          <a:p>
            <a:pPr algn="ctr"/>
            <a:r>
              <a:rPr lang="it-IT" sz="2400" dirty="0" smtClean="0">
                <a:latin typeface="Calibri" panose="020F0502020204030204" pitchFamily="34" charset="0"/>
              </a:rPr>
              <a:t>S. Muraro</a:t>
            </a:r>
          </a:p>
          <a:p>
            <a:pPr algn="ctr"/>
            <a:r>
              <a:rPr lang="it-IT" sz="2400" dirty="0">
                <a:latin typeface="Calibri" panose="020F0502020204030204" pitchFamily="34" charset="0"/>
              </a:rPr>
              <a:t>f</a:t>
            </a:r>
            <a:r>
              <a:rPr lang="it-IT" sz="2400" dirty="0" smtClean="0">
                <a:latin typeface="Calibri" panose="020F0502020204030204" pitchFamily="34" charset="0"/>
              </a:rPr>
              <a:t>or</a:t>
            </a:r>
          </a:p>
          <a:p>
            <a:pPr algn="ctr"/>
            <a:r>
              <a:rPr lang="it-IT" sz="2400" dirty="0" smtClean="0">
                <a:latin typeface="Calibri" panose="020F0502020204030204" pitchFamily="34" charset="0"/>
              </a:rPr>
              <a:t>INSIDE collaboration</a:t>
            </a:r>
            <a:endParaRPr lang="en-US" sz="2400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841" y="5628124"/>
            <a:ext cx="1487553" cy="591363"/>
          </a:xfrm>
          <a:prstGeom prst="rect">
            <a:avLst/>
          </a:prstGeom>
        </p:spPr>
      </p:pic>
      <p:pic>
        <p:nvPicPr>
          <p:cNvPr id="5" name="Picture 4" descr="infnlogo-official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60" y="5325508"/>
            <a:ext cx="1349229" cy="912945"/>
          </a:xfrm>
          <a:prstGeom prst="rect">
            <a:avLst/>
          </a:prstGeom>
        </p:spPr>
      </p:pic>
      <p:pic>
        <p:nvPicPr>
          <p:cNvPr id="6" name="Picture 2" descr="C:\Users\celona\AppData\Local\Temp\rdh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16" y="5445224"/>
            <a:ext cx="864096" cy="936104"/>
          </a:xfrm>
          <a:prstGeom prst="rect">
            <a:avLst/>
          </a:prstGeom>
          <a:noFill/>
          <a:ln w="28575" cmpd="sng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1.jpg" descr="Logo_CF_def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39820" y="5445224"/>
            <a:ext cx="1738724" cy="7946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260" y="5514617"/>
            <a:ext cx="1224192" cy="77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3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10360" y="548019"/>
            <a:ext cx="4723279" cy="1087156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4000" dirty="0" err="1">
                <a:solidFill>
                  <a:srgbClr val="FF0000"/>
                </a:solidFill>
                <a:latin typeface="Calibri" panose="020F0502020204030204" pitchFamily="34" charset="0"/>
              </a:rPr>
              <a:t>Outline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2305" y="2991710"/>
            <a:ext cx="6614563" cy="24547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 dirty="0" smtClean="0">
                <a:latin typeface="Calibri" panose="020F0502020204030204" pitchFamily="34" charset="0"/>
              </a:rPr>
              <a:t>Particle Therapy (PT) and monitoring</a:t>
            </a:r>
          </a:p>
          <a:p>
            <a:pPr marL="0" indent="0" algn="ctr">
              <a:buNone/>
            </a:pPr>
            <a:endParaRPr lang="it-IT" sz="2400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The INSIDE Project: the Dose profiler</a:t>
            </a:r>
          </a:p>
          <a:p>
            <a:pPr marL="0" indent="0" algn="ctr">
              <a:buNone/>
            </a:pPr>
            <a:endParaRPr lang="it-IT" sz="2400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sz="2400" dirty="0" smtClean="0">
                <a:latin typeface="Calibri" panose="020F0502020204030204" pitchFamily="34" charset="0"/>
              </a:rPr>
              <a:t>The Dose profiler performances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6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stomShape 5"/>
          <p:cNvSpPr/>
          <p:nvPr/>
        </p:nvSpPr>
        <p:spPr>
          <a:xfrm>
            <a:off x="183991" y="814691"/>
            <a:ext cx="6322095" cy="839867"/>
          </a:xfrm>
          <a:prstGeom prst="rect">
            <a:avLst/>
          </a:prstGeom>
          <a:solidFill>
            <a:srgbClr val="CCFFCC"/>
          </a:solidFill>
          <a:ln w="12700">
            <a:solidFill>
              <a:srgbClr val="FF0000"/>
            </a:solidFill>
          </a:ln>
        </p:spPr>
        <p:txBody>
          <a:bodyPr lIns="82807" tIns="41404" rIns="82807" bIns="41404"/>
          <a:lstStyle/>
          <a:p>
            <a:pPr algn="ctr" defTabSz="457178"/>
            <a:r>
              <a:rPr lang="en-US" sz="2400" b="1" dirty="0" err="1">
                <a:solidFill>
                  <a:srgbClr val="FF0000"/>
                </a:solidFill>
              </a:rPr>
              <a:t>IN</a:t>
            </a:r>
            <a:r>
              <a:rPr lang="en-US" sz="2400" dirty="0" err="1">
                <a:solidFill>
                  <a:prstClr val="black"/>
                </a:solidFill>
              </a:rPr>
              <a:t>novative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olutions for </a:t>
            </a:r>
            <a:r>
              <a:rPr lang="en-US" sz="2400" b="1" dirty="0">
                <a:solidFill>
                  <a:prstClr val="black"/>
                </a:solidFill>
              </a:rPr>
              <a:t>I</a:t>
            </a:r>
            <a:r>
              <a:rPr lang="en-US" sz="2400" dirty="0">
                <a:solidFill>
                  <a:prstClr val="black"/>
                </a:solidFill>
              </a:rPr>
              <a:t>n-beam </a:t>
            </a:r>
            <a:r>
              <a:rPr lang="en-US" sz="2400" b="1" dirty="0" err="1">
                <a:solidFill>
                  <a:srgbClr val="FF0000"/>
                </a:solidFill>
              </a:rPr>
              <a:t>D</a:t>
            </a:r>
            <a:r>
              <a:rPr lang="en-US" sz="2400" dirty="0" err="1">
                <a:solidFill>
                  <a:prstClr val="black"/>
                </a:solidFill>
              </a:rPr>
              <a:t>osim</a:t>
            </a:r>
            <a:r>
              <a:rPr lang="en-US" sz="2400" b="1" dirty="0" err="1">
                <a:solidFill>
                  <a:srgbClr val="FF0000"/>
                </a:solidFill>
              </a:rPr>
              <a:t>E</a:t>
            </a:r>
            <a:r>
              <a:rPr lang="en-US" sz="2400" dirty="0" err="1">
                <a:solidFill>
                  <a:prstClr val="black"/>
                </a:solidFill>
              </a:rPr>
              <a:t>try</a:t>
            </a:r>
            <a:r>
              <a:rPr lang="en-US" sz="2400" dirty="0">
                <a:solidFill>
                  <a:prstClr val="black"/>
                </a:solidFill>
              </a:rPr>
              <a:t> in </a:t>
            </a:r>
            <a:r>
              <a:rPr lang="en-US" sz="2400" dirty="0" err="1">
                <a:solidFill>
                  <a:prstClr val="black"/>
                </a:solidFill>
              </a:rPr>
              <a:t>Hadrontherapy</a:t>
            </a:r>
            <a:endParaRPr lang="en-US" sz="2400" dirty="0">
              <a:solidFill>
                <a:srgbClr val="000000"/>
              </a:solidFill>
            </a:endParaRPr>
          </a:p>
          <a:p>
            <a:pPr algn="ctr" defTabSz="457178"/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6" name="Picture 25" descr="6C308065-3FF4-416D-9E3B-AB8F9F60FD1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65" b="12444"/>
          <a:stretch>
            <a:fillRect/>
          </a:stretch>
        </p:blipFill>
        <p:spPr>
          <a:xfrm>
            <a:off x="174412" y="3142487"/>
            <a:ext cx="5148064" cy="3655511"/>
          </a:xfrm>
          <a:prstGeom prst="rect">
            <a:avLst/>
          </a:prstGeom>
          <a:effectLst/>
        </p:spPr>
      </p:pic>
      <p:grpSp>
        <p:nvGrpSpPr>
          <p:cNvPr id="5" name="Group 4"/>
          <p:cNvGrpSpPr/>
          <p:nvPr/>
        </p:nvGrpSpPr>
        <p:grpSpPr>
          <a:xfrm>
            <a:off x="124994" y="65316"/>
            <a:ext cx="6412803" cy="761760"/>
            <a:chOff x="944042" y="109560"/>
            <a:chExt cx="6192464" cy="761760"/>
          </a:xfrm>
        </p:grpSpPr>
        <p:grpSp>
          <p:nvGrpSpPr>
            <p:cNvPr id="4" name="Group 3"/>
            <p:cNvGrpSpPr/>
            <p:nvPr/>
          </p:nvGrpSpPr>
          <p:grpSpPr>
            <a:xfrm>
              <a:off x="944042" y="109560"/>
              <a:ext cx="6192464" cy="761760"/>
              <a:chOff x="1593256" y="0"/>
              <a:chExt cx="5327035" cy="761760"/>
            </a:xfrm>
          </p:grpSpPr>
          <p:sp>
            <p:nvSpPr>
              <p:cNvPr id="23" name="CustomShape 4"/>
              <p:cNvSpPr/>
              <p:nvPr/>
            </p:nvSpPr>
            <p:spPr>
              <a:xfrm>
                <a:off x="1593256" y="0"/>
                <a:ext cx="5327035" cy="761760"/>
              </a:xfrm>
              <a:prstGeom prst="rect">
                <a:avLst/>
              </a:prstGeom>
              <a:solidFill>
                <a:srgbClr val="103C94"/>
              </a:solidFill>
              <a:ln>
                <a:noFill/>
              </a:ln>
            </p:spPr>
            <p:txBody>
              <a:bodyPr lIns="84131" tIns="42067" rIns="84131" bIns="42067" anchor="ctr"/>
              <a:lstStyle/>
              <a:p>
                <a:pPr defTabSz="457178"/>
                <a:r>
                  <a:rPr lang="en-US" sz="3700" dirty="0">
                    <a:solidFill>
                      <a:srgbClr val="FF0000"/>
                    </a:solidFill>
                  </a:rPr>
                  <a:t> The   </a:t>
                </a:r>
                <a:r>
                  <a:rPr lang="el-GR" sz="3700" dirty="0">
                    <a:solidFill>
                      <a:srgbClr val="FF0000"/>
                    </a:solidFill>
                  </a:rPr>
                  <a:t>   </a:t>
                </a:r>
                <a:r>
                  <a:rPr lang="en-US" sz="3700" dirty="0">
                    <a:solidFill>
                      <a:srgbClr val="FF0000"/>
                    </a:solidFill>
                  </a:rPr>
                  <a:t>          Project @</a:t>
                </a:r>
                <a:endParaRPr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459348" y="105869"/>
                <a:ext cx="1275363" cy="5868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7" name="Picture 26" descr="LogoCNAO_nero-rosso.png"/>
            <p:cNvPicPr>
              <a:picLocks noChangeAspect="1"/>
            </p:cNvPicPr>
            <p:nvPr/>
          </p:nvPicPr>
          <p:blipFill>
            <a:blip r:embed="rId5"/>
            <a:srcRect l="35642"/>
            <a:stretch>
              <a:fillRect/>
            </a:stretch>
          </p:blipFill>
          <p:spPr>
            <a:xfrm>
              <a:off x="5489690" y="359617"/>
              <a:ext cx="1508181" cy="362907"/>
            </a:xfrm>
            <a:prstGeom prst="rect">
              <a:avLst/>
            </a:prstGeom>
          </p:spPr>
        </p:pic>
      </p:grpSp>
      <p:cxnSp>
        <p:nvCxnSpPr>
          <p:cNvPr id="31" name="Straight Arrow Connector 30"/>
          <p:cNvCxnSpPr/>
          <p:nvPr/>
        </p:nvCxnSpPr>
        <p:spPr>
          <a:xfrm flipH="1">
            <a:off x="2802201" y="3992670"/>
            <a:ext cx="855395" cy="499065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2730198" y="3992670"/>
            <a:ext cx="927398" cy="1435170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362040" y="3483620"/>
            <a:ext cx="936107" cy="936107"/>
          </a:xfrm>
          <a:prstGeom prst="straightConnector1">
            <a:avLst/>
          </a:prstGeom>
          <a:ln w="50800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584521" y="3277534"/>
            <a:ext cx="1633459" cy="1192951"/>
          </a:xfrm>
          <a:prstGeom prst="rect">
            <a:avLst/>
          </a:prstGeom>
        </p:spPr>
        <p:txBody>
          <a:bodyPr wrap="square" lIns="84131" tIns="42067" rIns="84131" bIns="42067">
            <a:spAutoFit/>
          </a:bodyPr>
          <a:lstStyle/>
          <a:p>
            <a:pPr algn="ctr" defTabSz="457178"/>
            <a:r>
              <a:rPr lang="el-GR" b="1" dirty="0">
                <a:solidFill>
                  <a:srgbClr val="000000"/>
                </a:solidFill>
                <a:cs typeface="Symbol" charset="2"/>
                <a:sym typeface="Symbol" panose="05050102010706020507" pitchFamily="18" charset="2"/>
              </a:rPr>
              <a:t></a:t>
            </a:r>
            <a:r>
              <a:rPr lang="en-US" b="1" baseline="30000" dirty="0">
                <a:solidFill>
                  <a:srgbClr val="000000"/>
                </a:solidFill>
                <a:cs typeface="Symbol" charset="2"/>
              </a:rPr>
              <a:t>+</a:t>
            </a:r>
            <a:r>
              <a:rPr lang="en-US" b="1" dirty="0">
                <a:solidFill>
                  <a:srgbClr val="000000"/>
                </a:solidFill>
                <a:cs typeface="Symbol" charset="2"/>
              </a:rPr>
              <a:t> activity distribution</a:t>
            </a:r>
            <a:endParaRPr lang="en-US" b="1" dirty="0">
              <a:solidFill>
                <a:srgbClr val="000000"/>
              </a:solidFill>
              <a:latin typeface="Symbol" charset="2"/>
              <a:cs typeface="Symbol" charset="2"/>
            </a:endParaRPr>
          </a:p>
          <a:p>
            <a:pPr algn="ctr" defTabSz="457178"/>
            <a:r>
              <a:rPr lang="en-US" b="1" dirty="0">
                <a:solidFill>
                  <a:srgbClr val="FF6600"/>
                </a:solidFill>
              </a:rPr>
              <a:t>IN-BEAM PET HEADS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23890" y="2379160"/>
            <a:ext cx="2801017" cy="1192951"/>
          </a:xfrm>
          <a:prstGeom prst="rect">
            <a:avLst/>
          </a:prstGeom>
        </p:spPr>
        <p:txBody>
          <a:bodyPr wrap="square" lIns="84131" tIns="42067" rIns="84131" bIns="42067">
            <a:spAutoFit/>
          </a:bodyPr>
          <a:lstStyle/>
          <a:p>
            <a:pPr algn="ctr" defTabSz="457178"/>
            <a:r>
              <a:rPr lang="en-US" b="1" dirty="0">
                <a:solidFill>
                  <a:prstClr val="black"/>
                </a:solidFill>
              </a:rPr>
              <a:t>proton emission</a:t>
            </a:r>
          </a:p>
          <a:p>
            <a:pPr algn="ctr" defTabSz="457178"/>
            <a:r>
              <a:rPr lang="en-US" b="1" dirty="0">
                <a:solidFill>
                  <a:srgbClr val="FF6600"/>
                </a:solidFill>
              </a:rPr>
              <a:t>Tracker + </a:t>
            </a:r>
          </a:p>
          <a:p>
            <a:pPr algn="ctr" defTabSz="457178"/>
            <a:r>
              <a:rPr lang="en-US" b="1" dirty="0">
                <a:solidFill>
                  <a:srgbClr val="FF6600"/>
                </a:solidFill>
              </a:rPr>
              <a:t>Calorimeter =</a:t>
            </a:r>
          </a:p>
          <a:p>
            <a:pPr algn="ctr" defTabSz="457178"/>
            <a:r>
              <a:rPr lang="en-US" b="1" dirty="0">
                <a:solidFill>
                  <a:srgbClr val="FF6600"/>
                </a:solidFill>
              </a:rPr>
              <a:t>DOSE PROFILER</a:t>
            </a:r>
          </a:p>
        </p:txBody>
      </p:sp>
      <p:pic>
        <p:nvPicPr>
          <p:cNvPr id="42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96790" y="117577"/>
            <a:ext cx="2473033" cy="3024909"/>
          </a:xfrm>
          <a:prstGeom prst="rect">
            <a:avLst/>
          </a:prstGeom>
          <a:ln w="12700">
            <a:miter lim="400000"/>
          </a:ln>
          <a:effectLst>
            <a:outerShdw blurRad="25400" dist="63500" dir="3273295" rotWithShape="0">
              <a:srgbClr val="000000">
                <a:alpha val="38000"/>
              </a:srgb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5330497" y="4128576"/>
            <a:ext cx="3798263" cy="2547166"/>
          </a:xfrm>
          <a:prstGeom prst="rect">
            <a:avLst/>
          </a:prstGeom>
        </p:spPr>
        <p:txBody>
          <a:bodyPr wrap="square" lIns="84131" tIns="42066" rIns="84131" bIns="42066">
            <a:spAutoFit/>
          </a:bodyPr>
          <a:lstStyle/>
          <a:p>
            <a:pPr marL="342900" indent="-342900">
              <a:buSzPct val="70000"/>
              <a:buFont typeface="Wingdings" charset="2"/>
              <a:buChar char="ü"/>
            </a:pPr>
            <a:r>
              <a:rPr lang="en-US" sz="2000" b="1" dirty="0" smtClean="0">
                <a:solidFill>
                  <a:srgbClr val="000090"/>
                </a:solidFill>
              </a:rPr>
              <a:t>Integrated in treatment room </a:t>
            </a:r>
            <a:r>
              <a:rPr lang="en-US" sz="2000" dirty="0" smtClean="0">
                <a:solidFill>
                  <a:srgbClr val="000090"/>
                </a:solidFill>
              </a:rPr>
              <a:t>of Centro </a:t>
            </a:r>
            <a:r>
              <a:rPr lang="en-US" sz="2000" dirty="0" err="1" smtClean="0">
                <a:solidFill>
                  <a:srgbClr val="000090"/>
                </a:solidFill>
              </a:rPr>
              <a:t>Nazionale</a:t>
            </a:r>
            <a:r>
              <a:rPr lang="en-US" sz="2000" dirty="0" smtClean="0">
                <a:solidFill>
                  <a:srgbClr val="000090"/>
                </a:solidFill>
              </a:rPr>
              <a:t> di </a:t>
            </a:r>
            <a:r>
              <a:rPr lang="en-US" sz="2000" dirty="0" err="1" smtClean="0">
                <a:solidFill>
                  <a:srgbClr val="000090"/>
                </a:solidFill>
              </a:rPr>
              <a:t>Adroterapia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Oncologica</a:t>
            </a:r>
            <a:r>
              <a:rPr lang="en-US" sz="2000" dirty="0" smtClean="0">
                <a:solidFill>
                  <a:srgbClr val="000090"/>
                </a:solidFill>
              </a:rPr>
              <a:t> (CNAO)</a:t>
            </a:r>
          </a:p>
          <a:p>
            <a:pPr marL="342900" indent="-342900">
              <a:buSzPct val="70000"/>
              <a:buFont typeface="Wingdings" charset="2"/>
              <a:buChar char="ü"/>
            </a:pPr>
            <a:r>
              <a:rPr lang="en-US" sz="2000" dirty="0">
                <a:solidFill>
                  <a:srgbClr val="000090"/>
                </a:solidFill>
              </a:rPr>
              <a:t>O</a:t>
            </a:r>
            <a:r>
              <a:rPr lang="en-US" sz="2000" dirty="0" smtClean="0">
                <a:solidFill>
                  <a:srgbClr val="000090"/>
                </a:solidFill>
              </a:rPr>
              <a:t>perate </a:t>
            </a:r>
            <a:r>
              <a:rPr lang="en-US" sz="2000" b="1" dirty="0" smtClean="0">
                <a:solidFill>
                  <a:srgbClr val="000090"/>
                </a:solidFill>
              </a:rPr>
              <a:t>in-beam</a:t>
            </a:r>
          </a:p>
          <a:p>
            <a:pPr marL="342900" indent="-342900">
              <a:buSzPct val="70000"/>
              <a:buFont typeface="Wingdings" charset="2"/>
              <a:buChar char="ü"/>
            </a:pPr>
            <a:r>
              <a:rPr lang="en-US" sz="2000" dirty="0" smtClean="0">
                <a:solidFill>
                  <a:srgbClr val="000090"/>
                </a:solidFill>
              </a:rPr>
              <a:t>Give an </a:t>
            </a:r>
            <a:r>
              <a:rPr lang="en-US" sz="2000" b="1" dirty="0" smtClean="0">
                <a:solidFill>
                  <a:srgbClr val="000090"/>
                </a:solidFill>
              </a:rPr>
              <a:t>IMMEDIATE feedback </a:t>
            </a:r>
            <a:r>
              <a:rPr lang="en-US" sz="2000" dirty="0" smtClean="0">
                <a:solidFill>
                  <a:srgbClr val="000090"/>
                </a:solidFill>
              </a:rPr>
              <a:t>on the particle </a:t>
            </a:r>
            <a:r>
              <a:rPr lang="en-US" sz="2000" b="1" dirty="0" smtClean="0">
                <a:solidFill>
                  <a:srgbClr val="000090"/>
                </a:solidFill>
              </a:rPr>
              <a:t>range</a:t>
            </a:r>
          </a:p>
          <a:p>
            <a:pPr marL="342900" indent="-342900">
              <a:buSzPct val="70000"/>
              <a:buFont typeface="Wingdings" charset="2"/>
              <a:buChar char="ü"/>
            </a:pPr>
            <a:r>
              <a:rPr lang="en-US" sz="2000" dirty="0" smtClean="0">
                <a:solidFill>
                  <a:srgbClr val="000090"/>
                </a:solidFill>
                <a:latin typeface="Calibri"/>
              </a:rPr>
              <a:t>Effective both on 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US" sz="2000" dirty="0" smtClean="0">
                <a:solidFill>
                  <a:srgbClr val="000090"/>
                </a:solidFill>
                <a:latin typeface="Calibri"/>
              </a:rPr>
              <a:t>roton and </a:t>
            </a:r>
            <a:r>
              <a:rPr lang="en-US" sz="2000" b="1" baseline="30000" dirty="0" smtClean="0">
                <a:solidFill>
                  <a:srgbClr val="000090"/>
                </a:solidFill>
                <a:latin typeface="Calibri"/>
              </a:rPr>
              <a:t>12</a:t>
            </a:r>
            <a:r>
              <a:rPr lang="en-US" sz="2000" b="1" dirty="0" smtClean="0">
                <a:solidFill>
                  <a:srgbClr val="000090"/>
                </a:solidFill>
                <a:latin typeface="Calibri"/>
              </a:rPr>
              <a:t>C</a:t>
            </a:r>
            <a:r>
              <a:rPr lang="en-US" sz="2000" dirty="0" smtClean="0">
                <a:solidFill>
                  <a:srgbClr val="000090"/>
                </a:solidFill>
                <a:latin typeface="Calibri"/>
              </a:rPr>
              <a:t> beam</a:t>
            </a:r>
          </a:p>
        </p:txBody>
      </p:sp>
      <p:pic>
        <p:nvPicPr>
          <p:cNvPr id="16" name="Picture 15" descr="Stemma_unipi.jpeg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82143" y="1672750"/>
            <a:ext cx="648072" cy="720080"/>
          </a:xfrm>
          <a:prstGeom prst="rect">
            <a:avLst/>
          </a:prstGeom>
        </p:spPr>
      </p:pic>
      <p:pic>
        <p:nvPicPr>
          <p:cNvPr id="18" name="Picture 17" descr="logo_Unito"/>
          <p:cNvPicPr preferRelativeResize="0">
            <a:picLocks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7036" y="1697378"/>
            <a:ext cx="720080" cy="631568"/>
          </a:xfrm>
          <a:prstGeom prst="rect">
            <a:avLst/>
          </a:prstGeom>
          <a:noFill/>
        </p:spPr>
      </p:pic>
      <p:pic>
        <p:nvPicPr>
          <p:cNvPr id="19" name="Picture 18" descr="marafini-571.jpg"/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2401870" y="1716745"/>
            <a:ext cx="623678" cy="592832"/>
          </a:xfrm>
          <a:prstGeom prst="rect">
            <a:avLst/>
          </a:prstGeom>
        </p:spPr>
      </p:pic>
      <p:pic>
        <p:nvPicPr>
          <p:cNvPr id="20" name="Picture 19" descr="Poliba_stemma.gif"/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3293110" y="1678841"/>
            <a:ext cx="728973" cy="698127"/>
          </a:xfrm>
          <a:prstGeom prst="rect">
            <a:avLst/>
          </a:prstGeom>
        </p:spPr>
      </p:pic>
      <p:pic>
        <p:nvPicPr>
          <p:cNvPr id="21" name="Picture 20" descr="INFNlogo.png"/>
          <p:cNvPicPr preferRelativeResize="0">
            <a:picLocks/>
          </p:cNvPicPr>
          <p:nvPr/>
        </p:nvPicPr>
        <p:blipFill>
          <a:blip r:embed="rId11"/>
          <a:srcRect r="34332"/>
          <a:stretch>
            <a:fillRect/>
          </a:stretch>
        </p:blipFill>
        <p:spPr bwMode="auto">
          <a:xfrm>
            <a:off x="4357699" y="1739874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LogoCNAO_nero-rosso.png"/>
          <p:cNvPicPr>
            <a:picLocks noChangeAspect="1"/>
          </p:cNvPicPr>
          <p:nvPr/>
        </p:nvPicPr>
        <p:blipFill>
          <a:blip r:embed="rId5"/>
          <a:srcRect l="35642"/>
          <a:stretch>
            <a:fillRect/>
          </a:stretch>
        </p:blipFill>
        <p:spPr>
          <a:xfrm>
            <a:off x="5251704" y="1880351"/>
            <a:ext cx="1177292" cy="236108"/>
          </a:xfrm>
          <a:prstGeom prst="rect">
            <a:avLst/>
          </a:prstGeom>
        </p:spPr>
      </p:pic>
      <p:pic>
        <p:nvPicPr>
          <p:cNvPr id="24" name="image1.jpg" descr="Logo_CF_def.jp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4765199" y="2328946"/>
            <a:ext cx="1738724" cy="794688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140" y="2344697"/>
            <a:ext cx="1224192" cy="77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8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asellaDiTesto 6"/>
          <p:cNvSpPr txBox="1"/>
          <p:nvPr/>
        </p:nvSpPr>
        <p:spPr>
          <a:xfrm>
            <a:off x="2310991" y="3270689"/>
            <a:ext cx="1538264" cy="291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829" tIns="38829" rIns="38829" bIns="38829" numCol="1" spcCol="35056" rtlCol="0" anchor="t">
            <a:spAutoFit/>
          </a:bodyPr>
          <a:lstStyle/>
          <a:p>
            <a:pPr defTabSz="388300" latinLnBrk="1" hangingPunct="0"/>
            <a:r>
              <a:rPr lang="it-IT" sz="138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Calibri"/>
                <a:cs typeface="Calibri"/>
                <a:sym typeface="Calibri"/>
              </a:rPr>
              <a:t>28 </a:t>
            </a:r>
            <a:r>
              <a:rPr lang="it-IT" sz="1385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Calibri"/>
                <a:cs typeface="Calibri"/>
                <a:sym typeface="Calibri"/>
              </a:rPr>
              <a:t>x</a:t>
            </a:r>
            <a:r>
              <a:rPr lang="it-IT" sz="138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Calibri"/>
                <a:cs typeface="Calibri"/>
                <a:sym typeface="Calibri"/>
              </a:rPr>
              <a:t> 28 </a:t>
            </a:r>
            <a:r>
              <a:rPr lang="it-IT" sz="1385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Calibri"/>
                <a:cs typeface="Calibri"/>
                <a:sym typeface="Calibri"/>
              </a:rPr>
              <a:t>x</a:t>
            </a:r>
            <a:r>
              <a:rPr lang="it-IT" sz="1385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Calibri"/>
                <a:cs typeface="Calibri"/>
                <a:sym typeface="Calibri"/>
              </a:rPr>
              <a:t> 35 cm</a:t>
            </a:r>
            <a:r>
              <a:rPr lang="it-IT" sz="1385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Calibri"/>
                <a:cs typeface="Calibri"/>
                <a:sym typeface="Calibri"/>
              </a:rPr>
              <a:t>3</a:t>
            </a:r>
          </a:p>
        </p:txBody>
      </p:sp>
      <p:pic>
        <p:nvPicPr>
          <p:cNvPr id="24" name="Picture 23" descr="giusy-680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46" y="1178173"/>
            <a:ext cx="1798531" cy="2476411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Screen Shot 2014-09-09 at 15.51.07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1912">
            <a:off x="2155279" y="1525657"/>
            <a:ext cx="1789532" cy="1663008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schemeClr val="tx1">
                <a:alpha val="43000"/>
              </a:schemeClr>
            </a:outerShdw>
          </a:effectLst>
        </p:spPr>
      </p:pic>
      <p:sp>
        <p:nvSpPr>
          <p:cNvPr id="29" name="Freeform 28"/>
          <p:cNvSpPr/>
          <p:nvPr/>
        </p:nvSpPr>
        <p:spPr>
          <a:xfrm>
            <a:off x="536239" y="1406597"/>
            <a:ext cx="1503583" cy="2169909"/>
          </a:xfrm>
          <a:custGeom>
            <a:avLst/>
            <a:gdLst>
              <a:gd name="connsiteX0" fmla="*/ 1877850 w 1877850"/>
              <a:gd name="connsiteY0" fmla="*/ 0 h 2350735"/>
              <a:gd name="connsiteX1" fmla="*/ 243175 w 1877850"/>
              <a:gd name="connsiteY1" fmla="*/ 243179 h 2350735"/>
              <a:gd name="connsiteX2" fmla="*/ 0 w 1877850"/>
              <a:gd name="connsiteY2" fmla="*/ 553909 h 2350735"/>
              <a:gd name="connsiteX3" fmla="*/ 1864341 w 1877850"/>
              <a:gd name="connsiteY3" fmla="*/ 2350735 h 2350735"/>
              <a:gd name="connsiteX4" fmla="*/ 1877850 w 1877850"/>
              <a:gd name="connsiteY4" fmla="*/ 0 h 2350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7850" h="2350735">
                <a:moveTo>
                  <a:pt x="1877850" y="0"/>
                </a:moveTo>
                <a:lnTo>
                  <a:pt x="243175" y="243179"/>
                </a:lnTo>
                <a:lnTo>
                  <a:pt x="0" y="553909"/>
                </a:lnTo>
                <a:lnTo>
                  <a:pt x="1864341" y="2350735"/>
                </a:lnTo>
                <a:lnTo>
                  <a:pt x="187785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7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659" tIns="38831" rIns="77659" bIns="38831" rtlCol="0" anchor="ctr"/>
          <a:lstStyle/>
          <a:p>
            <a:pPr algn="ctr" defTabSz="388300"/>
            <a:endParaRPr lang="en-US" sz="1569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059847" y="5176660"/>
            <a:ext cx="1652936" cy="3198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7659" tIns="38831" rIns="77659" bIns="38831">
            <a:spAutoFit/>
          </a:bodyPr>
          <a:lstStyle/>
          <a:p>
            <a:pPr algn="ctr" defTabSz="388300"/>
            <a:r>
              <a:rPr lang="en-US" sz="1569" dirty="0" smtClean="0">
                <a:solidFill>
                  <a:prstClr val="black"/>
                </a:solidFill>
              </a:rPr>
              <a:t>6/8 </a:t>
            </a:r>
            <a:r>
              <a:rPr lang="en-US" sz="1569" dirty="0" err="1">
                <a:solidFill>
                  <a:prstClr val="black"/>
                </a:solidFill>
              </a:rPr>
              <a:t>fibre</a:t>
            </a:r>
            <a:r>
              <a:rPr lang="en-US" sz="1569" dirty="0">
                <a:solidFill>
                  <a:prstClr val="black"/>
                </a:solidFill>
              </a:rPr>
              <a:t> planes</a:t>
            </a:r>
          </a:p>
        </p:txBody>
      </p:sp>
      <p:sp>
        <p:nvSpPr>
          <p:cNvPr id="40" name="Left Brace 39"/>
          <p:cNvSpPr/>
          <p:nvPr/>
        </p:nvSpPr>
        <p:spPr>
          <a:xfrm rot="16200000">
            <a:off x="5811995" y="3806794"/>
            <a:ext cx="255869" cy="2313819"/>
          </a:xfrm>
          <a:prstGeom prst="leftBrace">
            <a:avLst>
              <a:gd name="adj1" fmla="val 11879"/>
              <a:gd name="adj2" fmla="val 50000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77659" tIns="38831" rIns="77659" bIns="38831" rtlCol="0" anchor="ctr"/>
          <a:lstStyle/>
          <a:p>
            <a:pPr algn="ctr" defTabSz="388300"/>
            <a:endParaRPr lang="en-US" sz="1569">
              <a:solidFill>
                <a:prstClr val="black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526223" y="5341657"/>
            <a:ext cx="1406769" cy="3198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7659" tIns="38831" rIns="77659" bIns="38831">
            <a:spAutoFit/>
          </a:bodyPr>
          <a:lstStyle/>
          <a:p>
            <a:pPr algn="ctr" defTabSz="388300"/>
            <a:r>
              <a:rPr lang="en-US" sz="1569" dirty="0">
                <a:solidFill>
                  <a:prstClr val="black"/>
                </a:solidFill>
              </a:rPr>
              <a:t>calorimeter</a:t>
            </a:r>
          </a:p>
        </p:txBody>
      </p:sp>
      <p:cxnSp>
        <p:nvCxnSpPr>
          <p:cNvPr id="51" name="Connettore 2 117"/>
          <p:cNvCxnSpPr/>
          <p:nvPr/>
        </p:nvCxnSpPr>
        <p:spPr>
          <a:xfrm flipH="1" flipV="1">
            <a:off x="7526220" y="4513780"/>
            <a:ext cx="151847" cy="842391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2" name="Rectangle 51"/>
          <p:cNvSpPr/>
          <p:nvPr/>
        </p:nvSpPr>
        <p:spPr>
          <a:xfrm>
            <a:off x="7315202" y="1127043"/>
            <a:ext cx="1688123" cy="3198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7659" tIns="38831" rIns="77659" bIns="38831">
            <a:spAutoFit/>
          </a:bodyPr>
          <a:lstStyle/>
          <a:p>
            <a:pPr algn="ctr" defTabSz="388300"/>
            <a:r>
              <a:rPr lang="en-US" sz="1569" dirty="0">
                <a:solidFill>
                  <a:prstClr val="black"/>
                </a:solidFill>
              </a:rPr>
              <a:t>water cooling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396178" y="1107835"/>
            <a:ext cx="2567337" cy="3198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7659" tIns="38831" rIns="77659" bIns="38831">
            <a:spAutoFit/>
          </a:bodyPr>
          <a:lstStyle/>
          <a:p>
            <a:pPr algn="ctr" defTabSz="388300"/>
            <a:r>
              <a:rPr lang="en-US" sz="1569" dirty="0" err="1">
                <a:solidFill>
                  <a:prstClr val="black"/>
                </a:solidFill>
              </a:rPr>
              <a:t>Elettronics</a:t>
            </a:r>
            <a:r>
              <a:rPr lang="en-US" sz="1569" dirty="0">
                <a:solidFill>
                  <a:prstClr val="black"/>
                </a:solidFill>
              </a:rPr>
              <a:t>: </a:t>
            </a:r>
            <a:r>
              <a:rPr lang="en-US" sz="1015" dirty="0">
                <a:solidFill>
                  <a:prstClr val="black"/>
                </a:solidFill>
              </a:rPr>
              <a:t>BASIC32, FPGA </a:t>
            </a:r>
          </a:p>
        </p:txBody>
      </p:sp>
      <p:sp>
        <p:nvSpPr>
          <p:cNvPr id="59" name="Left Brace 58"/>
          <p:cNvSpPr/>
          <p:nvPr/>
        </p:nvSpPr>
        <p:spPr>
          <a:xfrm rot="5400000">
            <a:off x="5794222" y="448331"/>
            <a:ext cx="158095" cy="2180495"/>
          </a:xfrm>
          <a:prstGeom prst="leftBrace">
            <a:avLst>
              <a:gd name="adj1" fmla="val 11879"/>
              <a:gd name="adj2" fmla="val 50000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77659" tIns="38831" rIns="77659" bIns="38831" rtlCol="0" anchor="ctr"/>
          <a:lstStyle/>
          <a:p>
            <a:pPr algn="ctr" defTabSz="388300"/>
            <a:endParaRPr lang="en-US" sz="1569">
              <a:solidFill>
                <a:prstClr val="black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877913" y="4927653"/>
            <a:ext cx="1055077" cy="41941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7659" tIns="38831" rIns="77659" bIns="38831">
            <a:spAutoFit/>
          </a:bodyPr>
          <a:lstStyle/>
          <a:p>
            <a:pPr algn="ctr" defTabSz="388300"/>
            <a:r>
              <a:rPr lang="en-US" sz="1108" dirty="0">
                <a:solidFill>
                  <a:prstClr val="black"/>
                </a:solidFill>
              </a:rPr>
              <a:t>multi anode </a:t>
            </a:r>
            <a:r>
              <a:rPr lang="en-US" sz="1108" dirty="0" err="1">
                <a:solidFill>
                  <a:prstClr val="black"/>
                </a:solidFill>
              </a:rPr>
              <a:t>PMTs</a:t>
            </a:r>
            <a:endParaRPr lang="en-US" sz="1108" dirty="0">
              <a:solidFill>
                <a:prstClr val="black"/>
              </a:solidFill>
            </a:endParaRPr>
          </a:p>
        </p:txBody>
      </p:sp>
      <p:cxnSp>
        <p:nvCxnSpPr>
          <p:cNvPr id="65" name="Connettore 2 117"/>
          <p:cNvCxnSpPr/>
          <p:nvPr/>
        </p:nvCxnSpPr>
        <p:spPr>
          <a:xfrm rot="16200000" flipV="1">
            <a:off x="7796802" y="4635531"/>
            <a:ext cx="373235" cy="211015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9" name="Rectangle 38"/>
          <p:cNvSpPr/>
          <p:nvPr/>
        </p:nvSpPr>
        <p:spPr>
          <a:xfrm>
            <a:off x="3544461" y="5624421"/>
            <a:ext cx="5294745" cy="909417"/>
          </a:xfrm>
          <a:prstGeom prst="rect">
            <a:avLst/>
          </a:prstGeom>
        </p:spPr>
        <p:txBody>
          <a:bodyPr wrap="square" lIns="77659" tIns="38831" rIns="77659" bIns="38831">
            <a:spAutoFit/>
          </a:bodyPr>
          <a:lstStyle/>
          <a:p>
            <a:pPr marL="285744" indent="-285744" algn="ctr" defTabSz="388300">
              <a:buClr>
                <a:srgbClr val="FF0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prstClr val="black"/>
                </a:solidFill>
              </a:rPr>
              <a:t>6/8 </a:t>
            </a:r>
            <a:r>
              <a:rPr lang="en-US" dirty="0">
                <a:solidFill>
                  <a:prstClr val="black"/>
                </a:solidFill>
              </a:rPr>
              <a:t>planes of orthogonal squared </a:t>
            </a:r>
            <a:r>
              <a:rPr lang="en-US" b="1" dirty="0">
                <a:solidFill>
                  <a:prstClr val="black"/>
                </a:solidFill>
              </a:rPr>
              <a:t>scintillating fibers </a:t>
            </a:r>
            <a:r>
              <a:rPr lang="en-US" dirty="0">
                <a:solidFill>
                  <a:prstClr val="black"/>
                </a:solidFill>
              </a:rPr>
              <a:t>coupled to </a:t>
            </a:r>
            <a:r>
              <a:rPr lang="en-US" dirty="0" err="1">
                <a:solidFill>
                  <a:prstClr val="black"/>
                </a:solidFill>
              </a:rPr>
              <a:t>SiPMs</a:t>
            </a:r>
            <a:endParaRPr lang="en-US" dirty="0">
              <a:solidFill>
                <a:prstClr val="black"/>
              </a:solidFill>
            </a:endParaRPr>
          </a:p>
          <a:p>
            <a:pPr marL="285744" indent="-285744" algn="ctr" defTabSz="388300">
              <a:buClr>
                <a:srgbClr val="FF0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prstClr val="black"/>
                </a:solidFill>
              </a:rPr>
              <a:t>a </a:t>
            </a:r>
            <a:r>
              <a:rPr lang="en-US" b="1" dirty="0">
                <a:solidFill>
                  <a:prstClr val="black"/>
                </a:solidFill>
              </a:rPr>
              <a:t>calorimeter</a:t>
            </a:r>
            <a:r>
              <a:rPr lang="en-US" dirty="0">
                <a:solidFill>
                  <a:prstClr val="black"/>
                </a:solidFill>
              </a:rPr>
              <a:t> coupled to Position Sensitive </a:t>
            </a:r>
            <a:r>
              <a:rPr lang="en-US" dirty="0" err="1">
                <a:solidFill>
                  <a:prstClr val="black"/>
                </a:solidFill>
              </a:rPr>
              <a:t>PMTs.</a:t>
            </a:r>
            <a:r>
              <a:rPr lang="en-US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43" name="Freeform 42"/>
          <p:cNvSpPr/>
          <p:nvPr/>
        </p:nvSpPr>
        <p:spPr>
          <a:xfrm>
            <a:off x="4048565" y="1399934"/>
            <a:ext cx="688859" cy="3396391"/>
          </a:xfrm>
          <a:custGeom>
            <a:avLst/>
            <a:gdLst>
              <a:gd name="connsiteX0" fmla="*/ 746264 w 746264"/>
              <a:gd name="connsiteY0" fmla="*/ 157129 h 3679424"/>
              <a:gd name="connsiteX1" fmla="*/ 0 w 746264"/>
              <a:gd name="connsiteY1" fmla="*/ 0 h 3679424"/>
              <a:gd name="connsiteX2" fmla="*/ 0 w 746264"/>
              <a:gd name="connsiteY2" fmla="*/ 2356926 h 3679424"/>
              <a:gd name="connsiteX3" fmla="*/ 746264 w 746264"/>
              <a:gd name="connsiteY3" fmla="*/ 3679424 h 3679424"/>
              <a:gd name="connsiteX4" fmla="*/ 746264 w 746264"/>
              <a:gd name="connsiteY4" fmla="*/ 157129 h 3679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264" h="3679424">
                <a:moveTo>
                  <a:pt x="746264" y="157129"/>
                </a:moveTo>
                <a:lnTo>
                  <a:pt x="0" y="0"/>
                </a:lnTo>
                <a:lnTo>
                  <a:pt x="0" y="2356926"/>
                </a:lnTo>
                <a:lnTo>
                  <a:pt x="746264" y="3679424"/>
                </a:lnTo>
                <a:lnTo>
                  <a:pt x="746264" y="157129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7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659" tIns="38831" rIns="77659" bIns="38831" rtlCol="0" anchor="ctr"/>
          <a:lstStyle/>
          <a:p>
            <a:pPr algn="ctr" defTabSz="388300"/>
            <a:endParaRPr lang="en-US" sz="1569">
              <a:solidFill>
                <a:prstClr val="white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039823" y="1399900"/>
            <a:ext cx="2020455" cy="2183299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659" tIns="38831" rIns="77659" bIns="38831" rtlCol="0" anchor="ctr"/>
          <a:lstStyle/>
          <a:p>
            <a:pPr algn="ctr" defTabSz="388300"/>
            <a:endParaRPr lang="en-US" sz="1569">
              <a:solidFill>
                <a:prstClr val="white"/>
              </a:solidFill>
            </a:endParaRPr>
          </a:p>
        </p:txBody>
      </p:sp>
      <p:sp>
        <p:nvSpPr>
          <p:cNvPr id="54" name="Freeform 53"/>
          <p:cNvSpPr/>
          <p:nvPr/>
        </p:nvSpPr>
        <p:spPr>
          <a:xfrm>
            <a:off x="3488852" y="4696171"/>
            <a:ext cx="877184" cy="644437"/>
          </a:xfrm>
          <a:custGeom>
            <a:avLst/>
            <a:gdLst>
              <a:gd name="connsiteX0" fmla="*/ 1008111 w 1008111"/>
              <a:gd name="connsiteY0" fmla="*/ 366633 h 798736"/>
              <a:gd name="connsiteX1" fmla="*/ 0 w 1008111"/>
              <a:gd name="connsiteY1" fmla="*/ 0 h 798736"/>
              <a:gd name="connsiteX2" fmla="*/ 78554 w 1008111"/>
              <a:gd name="connsiteY2" fmla="*/ 798736 h 798736"/>
              <a:gd name="connsiteX3" fmla="*/ 1008111 w 1008111"/>
              <a:gd name="connsiteY3" fmla="*/ 366633 h 798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8111" h="798736">
                <a:moveTo>
                  <a:pt x="1008111" y="366633"/>
                </a:moveTo>
                <a:lnTo>
                  <a:pt x="0" y="0"/>
                </a:lnTo>
                <a:lnTo>
                  <a:pt x="78554" y="798736"/>
                </a:lnTo>
                <a:lnTo>
                  <a:pt x="1008111" y="366633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74000"/>
            </a:schemeClr>
          </a:solidFill>
          <a:ln>
            <a:solidFill>
              <a:schemeClr val="accent1">
                <a:lumMod val="40000"/>
                <a:lumOff val="60000"/>
                <a:alpha val="74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659" tIns="38831" rIns="77659" bIns="38831" rtlCol="0" anchor="ctr"/>
          <a:lstStyle/>
          <a:p>
            <a:pPr algn="ctr" defTabSz="388300"/>
            <a:endParaRPr lang="en-US" sz="1569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58782" y="85446"/>
            <a:ext cx="7243011" cy="840763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Calibri" panose="020F0502020204030204" pitchFamily="34" charset="0"/>
              </a:rPr>
              <a:t>Dose Profiler (DP)</a:t>
            </a:r>
          </a:p>
        </p:txBody>
      </p:sp>
      <p:grpSp>
        <p:nvGrpSpPr>
          <p:cNvPr id="88" name="Gruppo 12"/>
          <p:cNvGrpSpPr/>
          <p:nvPr/>
        </p:nvGrpSpPr>
        <p:grpSpPr>
          <a:xfrm>
            <a:off x="4783019" y="1538035"/>
            <a:ext cx="4206899" cy="3258289"/>
            <a:chOff x="396875" y="317501"/>
            <a:chExt cx="8695302" cy="6361396"/>
          </a:xfrm>
        </p:grpSpPr>
        <p:sp>
          <p:nvSpPr>
            <p:cNvPr id="89" name="Rettangolo 89"/>
            <p:cNvSpPr/>
            <p:nvPr/>
          </p:nvSpPr>
          <p:spPr>
            <a:xfrm>
              <a:off x="4119110" y="877949"/>
              <a:ext cx="301940" cy="561924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0" name="Rettangolo 90"/>
            <p:cNvSpPr/>
            <p:nvPr/>
          </p:nvSpPr>
          <p:spPr>
            <a:xfrm>
              <a:off x="4701037" y="877949"/>
              <a:ext cx="301940" cy="561924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1" name="Rettangolo 179"/>
            <p:cNvSpPr/>
            <p:nvPr/>
          </p:nvSpPr>
          <p:spPr>
            <a:xfrm>
              <a:off x="626899" y="864113"/>
              <a:ext cx="301940" cy="561924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2" name="Rettangolo 180"/>
            <p:cNvSpPr/>
            <p:nvPr/>
          </p:nvSpPr>
          <p:spPr>
            <a:xfrm>
              <a:off x="1208826" y="864113"/>
              <a:ext cx="301940" cy="561924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3" name="Rettangolo 181"/>
            <p:cNvSpPr/>
            <p:nvPr/>
          </p:nvSpPr>
          <p:spPr>
            <a:xfrm>
              <a:off x="1790754" y="864113"/>
              <a:ext cx="301940" cy="561924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4" name="Rettangolo 182"/>
            <p:cNvSpPr/>
            <p:nvPr/>
          </p:nvSpPr>
          <p:spPr>
            <a:xfrm>
              <a:off x="2372681" y="864113"/>
              <a:ext cx="301940" cy="561924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5" name="Rettangolo 183"/>
            <p:cNvSpPr/>
            <p:nvPr/>
          </p:nvSpPr>
          <p:spPr>
            <a:xfrm>
              <a:off x="2954608" y="864113"/>
              <a:ext cx="301940" cy="561924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6" name="Rettangolo 184"/>
            <p:cNvSpPr/>
            <p:nvPr/>
          </p:nvSpPr>
          <p:spPr>
            <a:xfrm>
              <a:off x="3536535" y="864113"/>
              <a:ext cx="301940" cy="561924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7" name="Rettangolo 187"/>
            <p:cNvSpPr/>
            <p:nvPr/>
          </p:nvSpPr>
          <p:spPr>
            <a:xfrm>
              <a:off x="5197232" y="648002"/>
              <a:ext cx="1235076" cy="589259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8" name="Rettangolo 188"/>
            <p:cNvSpPr/>
            <p:nvPr/>
          </p:nvSpPr>
          <p:spPr>
            <a:xfrm>
              <a:off x="6964960" y="784738"/>
              <a:ext cx="139930" cy="561924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99" name="Rettangolo 189"/>
            <p:cNvSpPr/>
            <p:nvPr/>
          </p:nvSpPr>
          <p:spPr>
            <a:xfrm>
              <a:off x="7286053" y="800613"/>
              <a:ext cx="126332" cy="561924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0" name="Rettangolo 191"/>
            <p:cNvSpPr/>
            <p:nvPr/>
          </p:nvSpPr>
          <p:spPr>
            <a:xfrm>
              <a:off x="477578" y="563554"/>
              <a:ext cx="1144362" cy="68572"/>
            </a:xfrm>
            <a:prstGeom prst="rect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1" name="Rettangolo 192"/>
            <p:cNvSpPr/>
            <p:nvPr/>
          </p:nvSpPr>
          <p:spPr>
            <a:xfrm>
              <a:off x="477578" y="792144"/>
              <a:ext cx="1144362" cy="68572"/>
            </a:xfrm>
            <a:prstGeom prst="rect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2" name="Rettangolo 194"/>
            <p:cNvSpPr/>
            <p:nvPr/>
          </p:nvSpPr>
          <p:spPr>
            <a:xfrm>
              <a:off x="1663380" y="563554"/>
              <a:ext cx="1144362" cy="68572"/>
            </a:xfrm>
            <a:prstGeom prst="rect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3" name="Rettangolo 195"/>
            <p:cNvSpPr/>
            <p:nvPr/>
          </p:nvSpPr>
          <p:spPr>
            <a:xfrm>
              <a:off x="1663380" y="792144"/>
              <a:ext cx="1144362" cy="68572"/>
            </a:xfrm>
            <a:prstGeom prst="rect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4" name="Rettangolo 197"/>
            <p:cNvSpPr/>
            <p:nvPr/>
          </p:nvSpPr>
          <p:spPr>
            <a:xfrm>
              <a:off x="2849181" y="563554"/>
              <a:ext cx="1144362" cy="68572"/>
            </a:xfrm>
            <a:prstGeom prst="rect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5" name="Rettangolo 198"/>
            <p:cNvSpPr/>
            <p:nvPr/>
          </p:nvSpPr>
          <p:spPr>
            <a:xfrm>
              <a:off x="2849181" y="792144"/>
              <a:ext cx="1144362" cy="68572"/>
            </a:xfrm>
            <a:prstGeom prst="rect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6" name="Rettangolo 200"/>
            <p:cNvSpPr/>
            <p:nvPr/>
          </p:nvSpPr>
          <p:spPr>
            <a:xfrm>
              <a:off x="4034983" y="563554"/>
              <a:ext cx="1144362" cy="68572"/>
            </a:xfrm>
            <a:prstGeom prst="rect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7" name="Rettangolo 201"/>
            <p:cNvSpPr/>
            <p:nvPr/>
          </p:nvSpPr>
          <p:spPr>
            <a:xfrm>
              <a:off x="4034983" y="792144"/>
              <a:ext cx="1144362" cy="68572"/>
            </a:xfrm>
            <a:prstGeom prst="rect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8" name="Rettangolo 203"/>
            <p:cNvSpPr/>
            <p:nvPr/>
          </p:nvSpPr>
          <p:spPr>
            <a:xfrm>
              <a:off x="7802595" y="563554"/>
              <a:ext cx="555845" cy="6024668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9" name="Rettangolo 205"/>
            <p:cNvSpPr/>
            <p:nvPr/>
          </p:nvSpPr>
          <p:spPr>
            <a:xfrm>
              <a:off x="396875" y="317501"/>
              <a:ext cx="8695302" cy="63613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10" name="Rettangolo 206"/>
            <p:cNvSpPr/>
            <p:nvPr/>
          </p:nvSpPr>
          <p:spPr>
            <a:xfrm>
              <a:off x="6438119" y="5150007"/>
              <a:ext cx="504000" cy="13905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11" name="Rettangolo 207"/>
            <p:cNvSpPr/>
            <p:nvPr/>
          </p:nvSpPr>
          <p:spPr>
            <a:xfrm>
              <a:off x="6438119" y="3702337"/>
              <a:ext cx="504000" cy="13905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12" name="Rettangolo 208"/>
            <p:cNvSpPr/>
            <p:nvPr/>
          </p:nvSpPr>
          <p:spPr>
            <a:xfrm>
              <a:off x="6438119" y="2254666"/>
              <a:ext cx="504000" cy="13905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13" name="Rettangolo 209"/>
            <p:cNvSpPr/>
            <p:nvPr/>
          </p:nvSpPr>
          <p:spPr>
            <a:xfrm>
              <a:off x="6438119" y="806995"/>
              <a:ext cx="504000" cy="139059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114" name="Connettore 1 3"/>
            <p:cNvCxnSpPr/>
            <p:nvPr/>
          </p:nvCxnSpPr>
          <p:spPr>
            <a:xfrm>
              <a:off x="682626" y="428625"/>
              <a:ext cx="5206999" cy="6731"/>
            </a:xfrm>
            <a:prstGeom prst="line">
              <a:avLst/>
            </a:prstGeom>
            <a:noFill/>
            <a:ln w="57150" cap="flat" cmpd="sng">
              <a:solidFill>
                <a:srgbClr val="1FFF66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15" name="Rettangolo 75"/>
            <p:cNvSpPr/>
            <p:nvPr/>
          </p:nvSpPr>
          <p:spPr>
            <a:xfrm flipV="1">
              <a:off x="621231" y="711581"/>
              <a:ext cx="900000" cy="720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16" name="Rettangolo 76"/>
            <p:cNvSpPr/>
            <p:nvPr/>
          </p:nvSpPr>
          <p:spPr>
            <a:xfrm flipV="1">
              <a:off x="1789631" y="705231"/>
              <a:ext cx="900000" cy="720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17" name="Rettangolo 77"/>
            <p:cNvSpPr/>
            <p:nvPr/>
          </p:nvSpPr>
          <p:spPr>
            <a:xfrm flipV="1">
              <a:off x="2958031" y="698881"/>
              <a:ext cx="900000" cy="720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18" name="Rettangolo 78"/>
            <p:cNvSpPr/>
            <p:nvPr/>
          </p:nvSpPr>
          <p:spPr>
            <a:xfrm flipV="1">
              <a:off x="4094681" y="708406"/>
              <a:ext cx="900000" cy="720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19" name="Rettangolo 79"/>
            <p:cNvSpPr/>
            <p:nvPr/>
          </p:nvSpPr>
          <p:spPr>
            <a:xfrm flipV="1">
              <a:off x="614881" y="467106"/>
              <a:ext cx="900000" cy="720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20" name="Rettangolo 80"/>
            <p:cNvSpPr/>
            <p:nvPr/>
          </p:nvSpPr>
          <p:spPr>
            <a:xfrm flipV="1">
              <a:off x="1783281" y="460756"/>
              <a:ext cx="900000" cy="720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21" name="Rettangolo 81"/>
            <p:cNvSpPr/>
            <p:nvPr/>
          </p:nvSpPr>
          <p:spPr>
            <a:xfrm flipV="1">
              <a:off x="2951681" y="454406"/>
              <a:ext cx="900000" cy="720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22" name="Rettangolo 82"/>
            <p:cNvSpPr/>
            <p:nvPr/>
          </p:nvSpPr>
          <p:spPr>
            <a:xfrm flipV="1">
              <a:off x="4088331" y="463931"/>
              <a:ext cx="900000" cy="7200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23" name="Rettangolo 8"/>
            <p:cNvSpPr/>
            <p:nvPr/>
          </p:nvSpPr>
          <p:spPr>
            <a:xfrm>
              <a:off x="5556250" y="460756"/>
              <a:ext cx="571500" cy="171370"/>
            </a:xfrm>
            <a:prstGeom prst="rect">
              <a:avLst/>
            </a:prstGeom>
            <a:solidFill>
              <a:srgbClr val="7F7F7F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ctr" defTabSz="584200" latinLnBrk="1" hangingPunct="0"/>
              <a:endParaRPr lang="it-IT" sz="2400">
                <a:solidFill>
                  <a:srgbClr val="FFFFFF"/>
                </a:solidFill>
                <a:sym typeface="Helvetica Light"/>
              </a:endParaRPr>
            </a:p>
          </p:txBody>
        </p:sp>
        <p:sp>
          <p:nvSpPr>
            <p:cNvPr id="124" name="Rettangolo 9"/>
            <p:cNvSpPr/>
            <p:nvPr/>
          </p:nvSpPr>
          <p:spPr>
            <a:xfrm>
              <a:off x="5857875" y="563554"/>
              <a:ext cx="524796" cy="228590"/>
            </a:xfrm>
            <a:prstGeom prst="rect">
              <a:avLst/>
            </a:prstGeom>
            <a:solidFill>
              <a:srgbClr val="7F7F7F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ctr" defTabSz="584200" latinLnBrk="1" hangingPunct="0"/>
              <a:endParaRPr lang="it-IT" sz="2400">
                <a:solidFill>
                  <a:srgbClr val="FFFFFF"/>
                </a:solidFill>
                <a:sym typeface="Helvetica Light"/>
              </a:endParaRPr>
            </a:p>
          </p:txBody>
        </p:sp>
        <p:cxnSp>
          <p:nvCxnSpPr>
            <p:cNvPr id="125" name="Connettore 1 11"/>
            <p:cNvCxnSpPr>
              <a:stCxn id="123" idx="3"/>
            </p:cNvCxnSpPr>
            <p:nvPr/>
          </p:nvCxnSpPr>
          <p:spPr>
            <a:xfrm>
              <a:off x="6127750" y="546441"/>
              <a:ext cx="2230690" cy="17113"/>
            </a:xfrm>
            <a:prstGeom prst="line">
              <a:avLst/>
            </a:prstGeom>
            <a:noFill/>
            <a:ln w="101600" cap="flat" cmpd="sng">
              <a:solidFill>
                <a:srgbClr val="1FFF66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6" name="Connettore 1 83"/>
            <p:cNvCxnSpPr/>
            <p:nvPr/>
          </p:nvCxnSpPr>
          <p:spPr>
            <a:xfrm flipV="1">
              <a:off x="692151" y="644525"/>
              <a:ext cx="5197474" cy="31750"/>
            </a:xfrm>
            <a:prstGeom prst="line">
              <a:avLst/>
            </a:prstGeom>
            <a:noFill/>
            <a:ln w="57150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7" name="Connettore 1 88"/>
            <p:cNvCxnSpPr/>
            <p:nvPr/>
          </p:nvCxnSpPr>
          <p:spPr>
            <a:xfrm flipH="1" flipV="1">
              <a:off x="7219193" y="585576"/>
              <a:ext cx="2" cy="5447830"/>
            </a:xfrm>
            <a:prstGeom prst="line">
              <a:avLst/>
            </a:prstGeom>
            <a:noFill/>
            <a:ln w="76200" cap="flat" cmpd="sng">
              <a:solidFill>
                <a:schemeClr val="bg2">
                  <a:lumMod val="75000"/>
                </a:schemeClr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128" name="Picture 1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" y="4072388"/>
            <a:ext cx="3463227" cy="278755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66" name="Connettore 2 117"/>
          <p:cNvCxnSpPr/>
          <p:nvPr/>
        </p:nvCxnSpPr>
        <p:spPr>
          <a:xfrm flipH="1">
            <a:off x="8530831" y="1473290"/>
            <a:ext cx="3387" cy="387651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8" name="Connettore 2 117"/>
          <p:cNvCxnSpPr/>
          <p:nvPr/>
        </p:nvCxnSpPr>
        <p:spPr>
          <a:xfrm>
            <a:off x="6963515" y="1267783"/>
            <a:ext cx="1195753" cy="965466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32265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7472" y="70685"/>
            <a:ext cx="3882720" cy="670294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Calibri" panose="020F0502020204030204" pitchFamily="34" charset="0"/>
              </a:rPr>
              <a:t>Tracker</a:t>
            </a:r>
          </a:p>
        </p:txBody>
      </p:sp>
      <p:sp>
        <p:nvSpPr>
          <p:cNvPr id="21505" name="Segnaposto numero diapositiva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85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85800" indent="-263769" eaLnBrk="0" hangingPunct="0">
              <a:defRPr sz="2585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5076" indent="-211016" eaLnBrk="0" hangingPunct="0">
              <a:defRPr sz="2585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7108" indent="-211016" eaLnBrk="0" hangingPunct="0">
              <a:defRPr sz="2585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9139" indent="-211016" eaLnBrk="0" hangingPunct="0">
              <a:defRPr sz="2585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1169" indent="-211016" algn="ctr" eaLnBrk="0" fontAlgn="base" hangingPunct="0">
              <a:spcBef>
                <a:spcPct val="0"/>
              </a:spcBef>
              <a:spcAft>
                <a:spcPct val="0"/>
              </a:spcAft>
              <a:defRPr sz="2585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43201" indent="-211016" algn="ctr" eaLnBrk="0" fontAlgn="base" hangingPunct="0">
              <a:spcBef>
                <a:spcPct val="0"/>
              </a:spcBef>
              <a:spcAft>
                <a:spcPct val="0"/>
              </a:spcAft>
              <a:defRPr sz="2585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65232" indent="-211016" algn="ctr" eaLnBrk="0" fontAlgn="base" hangingPunct="0">
              <a:spcBef>
                <a:spcPct val="0"/>
              </a:spcBef>
              <a:spcAft>
                <a:spcPct val="0"/>
              </a:spcAft>
              <a:defRPr sz="2585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87261" indent="-211016" algn="ctr" eaLnBrk="0" fontAlgn="base" hangingPunct="0">
              <a:spcBef>
                <a:spcPct val="0"/>
              </a:spcBef>
              <a:spcAft>
                <a:spcPct val="0"/>
              </a:spcAft>
              <a:defRPr sz="2585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88A0EEF-9ECC-D041-A5DC-AECFE8041EB8}" type="slidenum">
              <a:rPr lang="it-IT" sz="1292">
                <a:solidFill>
                  <a:prstClr val="black"/>
                </a:solidFill>
              </a:rPr>
              <a:pPr eaLnBrk="1" hangingPunct="1"/>
              <a:t>13</a:t>
            </a:fld>
            <a:endParaRPr lang="it-IT" sz="1292">
              <a:solidFill>
                <a:prstClr val="black"/>
              </a:solidFill>
            </a:endParaRPr>
          </a:p>
        </p:txBody>
      </p:sp>
      <p:pic>
        <p:nvPicPr>
          <p:cNvPr id="126" name="Immagine 14" descr="20150526_085815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7535" y="807698"/>
            <a:ext cx="4896467" cy="246197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97166" y="115525"/>
            <a:ext cx="3495971" cy="26131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6/8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XY tracking planes: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384 scintillating fibers (0,5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mm)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per side, with the minimal plane separation (2 cm) allowed by fibers front-end electronics readout in order to increase the </a:t>
            </a:r>
            <a:r>
              <a:rPr lang="en-US" sz="2000" u="sng" dirty="0">
                <a:solidFill>
                  <a:prstClr val="black"/>
                </a:solidFill>
                <a:latin typeface="Calibri"/>
              </a:rPr>
              <a:t>geometrical acceptance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and the </a:t>
            </a:r>
            <a:r>
              <a:rPr lang="en-US" sz="2000" u="sng" dirty="0">
                <a:solidFill>
                  <a:prstClr val="black"/>
                </a:solidFill>
                <a:latin typeface="Calibri"/>
              </a:rPr>
              <a:t>compactness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of the detector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.</a:t>
            </a:r>
            <a:endParaRPr lang="it-IT" sz="2000" dirty="0">
              <a:solidFill>
                <a:prstClr val="black"/>
              </a:solidFill>
            </a:endParaRPr>
          </a:p>
          <a:p>
            <a:pPr eaLnBrk="1" hangingPunct="1">
              <a:spcBef>
                <a:spcPct val="20000"/>
              </a:spcBef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247535" y="3315394"/>
            <a:ext cx="4896465" cy="3086672"/>
          </a:xfrm>
          <a:prstGeom prst="rect">
            <a:avLst/>
          </a:prstGeom>
          <a:solidFill>
            <a:srgbClr val="DEEBF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000" b="1" dirty="0">
                <a:solidFill>
                  <a:prstClr val="black"/>
                </a:solidFill>
                <a:latin typeface="Calibri"/>
              </a:rPr>
              <a:t>Readout: </a:t>
            </a:r>
          </a:p>
          <a:p>
            <a:pPr marL="285750" indent="-285750" eaLnBrk="1" hangingPunct="1">
              <a:lnSpc>
                <a:spcPct val="7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Hamamatsu 1mm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SiPM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.</a:t>
            </a:r>
          </a:p>
          <a:p>
            <a:pPr marL="285750" indent="-285750" eaLnBrk="1" hangingPunct="1">
              <a:lnSpc>
                <a:spcPct val="7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Each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SiPM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coupled with two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adjacent fibers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 marL="285750" indent="-285750" eaLnBrk="1" hangingPunct="1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In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total the 19.2 x 19.2 cm</a:t>
            </a:r>
            <a:r>
              <a:rPr lang="en-US" sz="20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sensitive area is read by 192 channels per layer.</a:t>
            </a:r>
          </a:p>
          <a:p>
            <a:pPr marL="285750" indent="-28575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32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SiPMs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feed a 32 channels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custom ASIC (BASIC32_ADC;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F.Corsi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C.Marzocca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et al.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Politecnico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and INFN Bari).</a:t>
            </a:r>
          </a:p>
          <a:p>
            <a:pPr marL="285750" indent="-28575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Plane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controller: 1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FPGA every 6 BASICS32</a:t>
            </a:r>
          </a:p>
          <a:p>
            <a:pPr eaLnBrk="1" hangingPunct="1">
              <a:spcBef>
                <a:spcPct val="20000"/>
              </a:spcBef>
            </a:pPr>
            <a:endParaRPr lang="en-US" sz="1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25590" y="3803846"/>
            <a:ext cx="535095" cy="2917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04870"/>
            <a:ext cx="4247535" cy="407066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166" y="2900342"/>
            <a:ext cx="700833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E6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FPGA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50441" y="5672197"/>
            <a:ext cx="977512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E6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BASIC32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11480" y="3284914"/>
            <a:ext cx="289560" cy="1180406"/>
          </a:xfrm>
          <a:prstGeom prst="straightConnector1">
            <a:avLst/>
          </a:prstGeom>
          <a:ln w="28575">
            <a:solidFill>
              <a:srgbClr val="E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123767" y="5672197"/>
            <a:ext cx="626674" cy="184666"/>
          </a:xfrm>
          <a:prstGeom prst="straightConnector1">
            <a:avLst/>
          </a:prstGeom>
          <a:ln w="28575">
            <a:solidFill>
              <a:srgbClr val="E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310743" y="3976909"/>
            <a:ext cx="246743" cy="2322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3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659" y="254770"/>
            <a:ext cx="4354913" cy="943412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3600" dirty="0">
                <a:solidFill>
                  <a:srgbClr val="FF0000"/>
                </a:solidFill>
                <a:latin typeface="Calibri" panose="020F0502020204030204" pitchFamily="34" charset="0"/>
              </a:rPr>
              <a:t>Tracker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809" y="1656275"/>
            <a:ext cx="807885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The </a:t>
            </a:r>
            <a:r>
              <a:rPr lang="en-US" sz="2400" b="1" dirty="0">
                <a:solidFill>
                  <a:srgbClr val="0070C0"/>
                </a:solidFill>
              </a:rPr>
              <a:t>system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is designed to sustain a </a:t>
            </a:r>
            <a:r>
              <a:rPr lang="en-US" sz="2400" b="1" dirty="0">
                <a:solidFill>
                  <a:srgbClr val="0070C0"/>
                </a:solidFill>
              </a:rPr>
              <a:t>rate of </a:t>
            </a:r>
            <a:r>
              <a:rPr lang="en-US" sz="2400" b="1" dirty="0" smtClean="0">
                <a:solidFill>
                  <a:srgbClr val="0070C0"/>
                </a:solidFill>
              </a:rPr>
              <a:t>20 kHz</a:t>
            </a:r>
            <a:r>
              <a:rPr lang="en-US" sz="2000" dirty="0">
                <a:solidFill>
                  <a:prstClr val="black"/>
                </a:solidFill>
              </a:rPr>
              <a:t>.</a:t>
            </a:r>
          </a:p>
          <a:p>
            <a:endParaRPr lang="it-IT" sz="2000" dirty="0">
              <a:solidFill>
                <a:prstClr val="black"/>
              </a:solidFill>
            </a:endParaRPr>
          </a:p>
          <a:p>
            <a:endParaRPr lang="it-IT" sz="20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rate </a:t>
            </a:r>
            <a:r>
              <a:rPr lang="en-US" sz="2000" dirty="0">
                <a:solidFill>
                  <a:prstClr val="black"/>
                </a:solidFill>
              </a:rPr>
              <a:t>of single </a:t>
            </a:r>
            <a:r>
              <a:rPr lang="en-US" sz="2000" dirty="0" err="1">
                <a:solidFill>
                  <a:prstClr val="black"/>
                </a:solidFill>
              </a:rPr>
              <a:t>p.e.</a:t>
            </a:r>
            <a:r>
              <a:rPr lang="en-US" sz="2000" dirty="0">
                <a:solidFill>
                  <a:prstClr val="black"/>
                </a:solidFill>
              </a:rPr>
              <a:t> is 100kHz per </a:t>
            </a:r>
            <a:r>
              <a:rPr lang="en-US" sz="2000" dirty="0" err="1" smtClean="0">
                <a:solidFill>
                  <a:prstClr val="black"/>
                </a:solidFill>
              </a:rPr>
              <a:t>SiPM</a:t>
            </a:r>
            <a:endParaRPr lang="en-US" sz="2000" dirty="0" smtClean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BASIC </a:t>
            </a:r>
            <a:r>
              <a:rPr lang="en-US" sz="2000" dirty="0">
                <a:solidFill>
                  <a:prstClr val="black"/>
                </a:solidFill>
              </a:rPr>
              <a:t>integration time of 100 </a:t>
            </a:r>
            <a:r>
              <a:rPr lang="en-US" sz="2000" dirty="0" smtClean="0">
                <a:solidFill>
                  <a:prstClr val="black"/>
                </a:solidFill>
              </a:rPr>
              <a:t>ns                              </a:t>
            </a:r>
            <a:r>
              <a:rPr lang="en-US" sz="2400" b="1" dirty="0">
                <a:solidFill>
                  <a:srgbClr val="0070C0"/>
                </a:solidFill>
              </a:rPr>
              <a:t>noise rate of </a:t>
            </a:r>
            <a:r>
              <a:rPr lang="en-US" sz="2400" b="1" dirty="0" smtClean="0">
                <a:solidFill>
                  <a:srgbClr val="0070C0"/>
                </a:solidFill>
              </a:rPr>
              <a:t>10 Hz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threshold </a:t>
            </a:r>
            <a:r>
              <a:rPr lang="en-US" sz="2000" dirty="0">
                <a:solidFill>
                  <a:prstClr val="black"/>
                </a:solidFill>
              </a:rPr>
              <a:t>of 3 </a:t>
            </a:r>
            <a:r>
              <a:rPr lang="en-US" sz="2000" dirty="0" err="1">
                <a:solidFill>
                  <a:prstClr val="black"/>
                </a:solidFill>
              </a:rPr>
              <a:t>p.e</a:t>
            </a:r>
            <a:r>
              <a:rPr lang="en-US" sz="2000" dirty="0" err="1" smtClean="0">
                <a:solidFill>
                  <a:prstClr val="black"/>
                </a:solidFill>
              </a:rPr>
              <a:t>.</a:t>
            </a:r>
            <a:endParaRPr lang="en-US" sz="2000" dirty="0">
              <a:solidFill>
                <a:prstClr val="black"/>
              </a:solidFill>
            </a:endParaRPr>
          </a:p>
          <a:p>
            <a:endParaRPr lang="en-US" sz="2000" dirty="0">
              <a:solidFill>
                <a:prstClr val="black"/>
              </a:solidFill>
            </a:endParaRPr>
          </a:p>
          <a:p>
            <a:pPr algn="ctr"/>
            <a:r>
              <a:rPr lang="en-US" sz="2200" dirty="0">
                <a:solidFill>
                  <a:prstClr val="black"/>
                </a:solidFill>
              </a:rPr>
              <a:t>The 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</a:rPr>
              <a:t>overall noise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200" dirty="0" smtClean="0">
                <a:solidFill>
                  <a:prstClr val="black"/>
                </a:solidFill>
              </a:rPr>
              <a:t>will </a:t>
            </a:r>
            <a:r>
              <a:rPr lang="en-US" sz="2200" dirty="0">
                <a:solidFill>
                  <a:prstClr val="black"/>
                </a:solidFill>
              </a:rPr>
              <a:t>be </a:t>
            </a:r>
            <a:r>
              <a:rPr lang="en-US" sz="2200" b="1" dirty="0" smtClean="0">
                <a:solidFill>
                  <a:prstClr val="black"/>
                </a:solidFill>
              </a:rPr>
              <a:t>reduced </a:t>
            </a:r>
            <a:r>
              <a:rPr lang="en-US" sz="2200" b="1" dirty="0">
                <a:solidFill>
                  <a:prstClr val="black"/>
                </a:solidFill>
              </a:rPr>
              <a:t>at trigger </a:t>
            </a:r>
            <a:r>
              <a:rPr lang="en-US" sz="2200" b="1" dirty="0" smtClean="0">
                <a:solidFill>
                  <a:prstClr val="black"/>
                </a:solidFill>
              </a:rPr>
              <a:t>level</a:t>
            </a:r>
          </a:p>
          <a:p>
            <a:pPr algn="ctr"/>
            <a:r>
              <a:rPr lang="en-US" sz="2200" b="1" dirty="0" smtClean="0">
                <a:solidFill>
                  <a:prstClr val="black"/>
                </a:solidFill>
              </a:rPr>
              <a:t>to </a:t>
            </a:r>
            <a:r>
              <a:rPr lang="en-US" sz="2200" b="1" dirty="0">
                <a:solidFill>
                  <a:prstClr val="black"/>
                </a:solidFill>
              </a:rPr>
              <a:t>a negligible rate </a:t>
            </a:r>
            <a:r>
              <a:rPr lang="en-US" sz="2200" dirty="0">
                <a:solidFill>
                  <a:prstClr val="black"/>
                </a:solidFill>
              </a:rPr>
              <a:t>by using the </a:t>
            </a:r>
            <a:r>
              <a:rPr lang="en-US" sz="2200" u="sng" dirty="0">
                <a:solidFill>
                  <a:prstClr val="black"/>
                </a:solidFill>
              </a:rPr>
              <a:t>coincidence of 3</a:t>
            </a:r>
            <a:r>
              <a:rPr lang="en-US" sz="2200" u="sng" dirty="0" smtClean="0">
                <a:solidFill>
                  <a:prstClr val="black"/>
                </a:solidFill>
              </a:rPr>
              <a:t> </a:t>
            </a:r>
            <a:r>
              <a:rPr lang="en-US" sz="2200" u="sng" dirty="0">
                <a:solidFill>
                  <a:prstClr val="black"/>
                </a:solidFill>
              </a:rPr>
              <a:t>planes.</a:t>
            </a:r>
          </a:p>
          <a:p>
            <a:endParaRPr lang="it-IT" sz="2000" dirty="0">
              <a:solidFill>
                <a:prstClr val="black"/>
              </a:solidFill>
            </a:endParaRPr>
          </a:p>
          <a:p>
            <a:endParaRPr lang="it-IT" sz="2000" dirty="0" smtClean="0">
              <a:solidFill>
                <a:prstClr val="black"/>
              </a:solidFill>
            </a:endParaRPr>
          </a:p>
          <a:p>
            <a:endParaRPr lang="en-US" sz="2000" dirty="0">
              <a:solidFill>
                <a:prstClr val="black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The </a:t>
            </a:r>
            <a:r>
              <a:rPr lang="en-US" sz="2400" b="1" dirty="0">
                <a:solidFill>
                  <a:srgbClr val="0070C0"/>
                </a:solidFill>
              </a:rPr>
              <a:t>spatial single hit resolution is ~ 300 </a:t>
            </a:r>
            <a:r>
              <a:rPr lang="el-GR" sz="2400" b="1" dirty="0">
                <a:solidFill>
                  <a:srgbClr val="0070C0"/>
                </a:solidFill>
              </a:rPr>
              <a:t>μ</a:t>
            </a:r>
            <a:r>
              <a:rPr lang="it-IT" sz="2400" b="1" dirty="0">
                <a:solidFill>
                  <a:srgbClr val="0070C0"/>
                </a:solidFill>
              </a:rPr>
              <a:t>m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(double fiber readout).</a:t>
            </a:r>
            <a:endParaRPr lang="it-IT" sz="2000" dirty="0">
              <a:solidFill>
                <a:prstClr val="black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94676" y="2653258"/>
            <a:ext cx="4422098" cy="1019331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931764" y="3057993"/>
            <a:ext cx="554636" cy="209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51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2120" y="243418"/>
            <a:ext cx="4635063" cy="797107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Calibri" panose="020F0502020204030204" pitchFamily="34" charset="0"/>
              </a:rPr>
              <a:t>Calorimeter</a:t>
            </a:r>
          </a:p>
        </p:txBody>
      </p:sp>
      <p:pic>
        <p:nvPicPr>
          <p:cNvPr id="127" name="Immagine 2" descr="20150528_095624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80965" y="2797017"/>
            <a:ext cx="4447239" cy="36853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9664" y="1195283"/>
            <a:ext cx="8181835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The role of the high density </a:t>
            </a:r>
            <a:r>
              <a:rPr lang="en-US" sz="2000" dirty="0" smtClean="0">
                <a:solidFill>
                  <a:prstClr val="black"/>
                </a:solidFill>
              </a:rPr>
              <a:t>compact crystal </a:t>
            </a:r>
            <a:r>
              <a:rPr lang="en-US" sz="2000" dirty="0">
                <a:solidFill>
                  <a:prstClr val="black"/>
                </a:solidFill>
              </a:rPr>
              <a:t>scintillator placed behind the tracker is to </a:t>
            </a:r>
            <a:r>
              <a:rPr lang="en-US" sz="2000" b="1" dirty="0" smtClean="0">
                <a:solidFill>
                  <a:prstClr val="black"/>
                </a:solidFill>
              </a:rPr>
              <a:t>measure </a:t>
            </a:r>
            <a:r>
              <a:rPr lang="en-US" sz="2000" b="1" dirty="0"/>
              <a:t>the protons energy </a:t>
            </a:r>
            <a:r>
              <a:rPr lang="en-US" sz="2000" dirty="0"/>
              <a:t>helping in track </a:t>
            </a:r>
            <a:r>
              <a:rPr lang="en-US" sz="2000" dirty="0" smtClean="0"/>
              <a:t>reconstruction</a:t>
            </a:r>
            <a:endParaRPr lang="en-US" sz="2000" dirty="0"/>
          </a:p>
          <a:p>
            <a:r>
              <a:rPr lang="en-US" sz="2000" dirty="0" smtClean="0">
                <a:solidFill>
                  <a:prstClr val="black"/>
                </a:solidFill>
              </a:rPr>
              <a:t>(trigger </a:t>
            </a:r>
            <a:r>
              <a:rPr lang="en-US" sz="2000" dirty="0">
                <a:solidFill>
                  <a:prstClr val="black"/>
                </a:solidFill>
              </a:rPr>
              <a:t>and event </a:t>
            </a:r>
            <a:r>
              <a:rPr lang="en-US" sz="2000" dirty="0" smtClean="0">
                <a:solidFill>
                  <a:prstClr val="black"/>
                </a:solidFill>
              </a:rPr>
              <a:t>selection).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91101" y="2320790"/>
            <a:ext cx="5157059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64 x 64 matrix of pixelated </a:t>
            </a:r>
            <a:r>
              <a:rPr lang="en-US" sz="2000" b="1" dirty="0" smtClean="0">
                <a:solidFill>
                  <a:prstClr val="black"/>
                </a:solidFill>
              </a:rPr>
              <a:t>LFS </a:t>
            </a:r>
            <a:r>
              <a:rPr lang="en-US" sz="2000" dirty="0" smtClean="0">
                <a:solidFill>
                  <a:prstClr val="black"/>
                </a:solidFill>
              </a:rPr>
              <a:t>(</a:t>
            </a:r>
            <a:r>
              <a:rPr lang="en-US" sz="2000" b="1" dirty="0" smtClean="0">
                <a:solidFill>
                  <a:prstClr val="black"/>
                </a:solidFill>
              </a:rPr>
              <a:t>L</a:t>
            </a:r>
            <a:r>
              <a:rPr lang="en-US" sz="2000" dirty="0" smtClean="0">
                <a:solidFill>
                  <a:prstClr val="black"/>
                </a:solidFill>
              </a:rPr>
              <a:t>utetium</a:t>
            </a:r>
            <a:r>
              <a:rPr lang="en-US" sz="2000" b="1" dirty="0" smtClean="0">
                <a:solidFill>
                  <a:prstClr val="black"/>
                </a:solidFill>
              </a:rPr>
              <a:t> F</a:t>
            </a:r>
            <a:r>
              <a:rPr lang="en-US" sz="2000" dirty="0" smtClean="0">
                <a:solidFill>
                  <a:prstClr val="black"/>
                </a:solidFill>
              </a:rPr>
              <a:t>ine</a:t>
            </a:r>
            <a:r>
              <a:rPr lang="en-US" sz="2000" b="1" dirty="0" smtClean="0">
                <a:solidFill>
                  <a:prstClr val="black"/>
                </a:solidFill>
              </a:rPr>
              <a:t> S</a:t>
            </a:r>
            <a:r>
              <a:rPr lang="en-US" sz="2000" dirty="0" smtClean="0">
                <a:solidFill>
                  <a:prstClr val="black"/>
                </a:solidFill>
              </a:rPr>
              <a:t>ilicate)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crystals </a:t>
            </a:r>
            <a:r>
              <a:rPr lang="en-US" sz="2000" dirty="0">
                <a:solidFill>
                  <a:prstClr val="black"/>
                </a:solidFill>
              </a:rPr>
              <a:t>arranged in 4 x 4 </a:t>
            </a:r>
            <a:r>
              <a:rPr lang="en-US" sz="2000" dirty="0" smtClean="0">
                <a:solidFill>
                  <a:prstClr val="black"/>
                </a:solidFill>
              </a:rPr>
              <a:t>blocks    (16 </a:t>
            </a:r>
            <a:r>
              <a:rPr lang="en-US" sz="2000" dirty="0">
                <a:solidFill>
                  <a:prstClr val="black"/>
                </a:solidFill>
              </a:rPr>
              <a:t>x 16 matrices 5 cm x 5 cm x 2 cm from Hamamatsu).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The crystal </a:t>
            </a:r>
            <a:r>
              <a:rPr lang="en-US" sz="2000" b="1" dirty="0">
                <a:solidFill>
                  <a:prstClr val="black"/>
                </a:solidFill>
              </a:rPr>
              <a:t>readout</a:t>
            </a:r>
            <a:r>
              <a:rPr lang="en-US" sz="2000" dirty="0">
                <a:solidFill>
                  <a:prstClr val="black"/>
                </a:solidFill>
              </a:rPr>
              <a:t> will be performed by means of Multi Anode Photo-Multiplier (MAPMT H8500 from Hamamatsu).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On the back, the MAPMT (</a:t>
            </a:r>
            <a:r>
              <a:rPr lang="en-US" sz="2000" dirty="0" err="1">
                <a:solidFill>
                  <a:prstClr val="black"/>
                </a:solidFill>
              </a:rPr>
              <a:t>MultiAnode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err="1">
                <a:solidFill>
                  <a:prstClr val="black"/>
                </a:solidFill>
              </a:rPr>
              <a:t>PhotoMultiplier</a:t>
            </a:r>
            <a:r>
              <a:rPr lang="en-US" sz="2000" dirty="0">
                <a:solidFill>
                  <a:prstClr val="black"/>
                </a:solidFill>
              </a:rPr>
              <a:t> Tubes), the </a:t>
            </a:r>
            <a:r>
              <a:rPr lang="en-US" sz="2000" b="1" dirty="0">
                <a:solidFill>
                  <a:prstClr val="black"/>
                </a:solidFill>
              </a:rPr>
              <a:t>acquisition board </a:t>
            </a:r>
            <a:r>
              <a:rPr lang="en-US" sz="2000" dirty="0">
                <a:solidFill>
                  <a:prstClr val="black"/>
                </a:solidFill>
              </a:rPr>
              <a:t>(based on BASIC32_ADC) and the </a:t>
            </a:r>
            <a:r>
              <a:rPr lang="en-US" sz="2000" b="1" dirty="0">
                <a:solidFill>
                  <a:prstClr val="black"/>
                </a:solidFill>
              </a:rPr>
              <a:t>data concentrator.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31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10360" y="548019"/>
            <a:ext cx="4723279" cy="1087156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4000" dirty="0" err="1">
                <a:solidFill>
                  <a:srgbClr val="FF0000"/>
                </a:solidFill>
                <a:latin typeface="Calibri" panose="020F0502020204030204" pitchFamily="34" charset="0"/>
              </a:rPr>
              <a:t>Outline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2305" y="2991710"/>
            <a:ext cx="6614563" cy="24547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 dirty="0" smtClean="0">
                <a:latin typeface="Calibri" panose="020F0502020204030204" pitchFamily="34" charset="0"/>
              </a:rPr>
              <a:t>Particle Therapy (PT) and monitoring</a:t>
            </a:r>
          </a:p>
          <a:p>
            <a:pPr marL="0" indent="0" algn="ctr">
              <a:buNone/>
            </a:pPr>
            <a:endParaRPr lang="it-IT" sz="2400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sz="2400" dirty="0" smtClean="0">
                <a:latin typeface="Calibri" panose="020F0502020204030204" pitchFamily="34" charset="0"/>
              </a:rPr>
              <a:t>The INSIDE Project: the Dose profiler</a:t>
            </a:r>
          </a:p>
          <a:p>
            <a:pPr marL="0" indent="0" algn="ctr">
              <a:buNone/>
            </a:pPr>
            <a:endParaRPr lang="it-IT" sz="2400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The Dose profiler performances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54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2673" y="202068"/>
            <a:ext cx="5637419" cy="790871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3600" dirty="0">
                <a:solidFill>
                  <a:srgbClr val="FF0000"/>
                </a:solidFill>
                <a:latin typeface="Calibri" panose="020F0502020204030204" pitchFamily="34" charset="0"/>
              </a:rPr>
              <a:t>S</a:t>
            </a:r>
            <a:r>
              <a:rPr lang="it-IT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imulation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9481" y="1352498"/>
            <a:ext cx="7955869" cy="76944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b="0" i="0" u="none" strike="noStrike" baseline="0" dirty="0" smtClean="0">
                <a:latin typeface="Calibri" panose="020F0502020204030204" pitchFamily="34" charset="0"/>
              </a:rPr>
              <a:t>The Monte Carlo software used for simulations is</a:t>
            </a:r>
          </a:p>
          <a:p>
            <a:pPr algn="ctr"/>
            <a:r>
              <a:rPr lang="en-US" sz="2200" b="1" i="0" u="none" strike="noStrike" baseline="0" dirty="0" smtClean="0">
                <a:latin typeface="Calibri" panose="020F0502020204030204" pitchFamily="34" charset="0"/>
              </a:rPr>
              <a:t>FLUKA</a:t>
            </a:r>
            <a:r>
              <a:rPr lang="en-US" sz="2200" b="0" i="0" u="none" strike="noStrike" baseline="0" dirty="0" smtClean="0">
                <a:latin typeface="Calibri" panose="020F0502020204030204" pitchFamily="34" charset="0"/>
              </a:rPr>
              <a:t> (release 2011.2)</a:t>
            </a:r>
            <a:endParaRPr lang="en-US" sz="2200" dirty="0">
              <a:latin typeface="Calibri" panose="020F0502020204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33602" y="2504931"/>
            <a:ext cx="3563042" cy="1938992"/>
            <a:chOff x="233602" y="2338671"/>
            <a:chExt cx="3563042" cy="1938992"/>
          </a:xfrm>
        </p:grpSpPr>
        <p:sp>
          <p:nvSpPr>
            <p:cNvPr id="6" name="TextBox 5"/>
            <p:cNvSpPr txBox="1"/>
            <p:nvPr/>
          </p:nvSpPr>
          <p:spPr>
            <a:xfrm>
              <a:off x="233602" y="2338671"/>
              <a:ext cx="3563042" cy="193899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The real data from the GSI data taking has been used to parametrize a </a:t>
              </a:r>
              <a:r>
                <a:rPr lang="en-US" sz="2000" b="1" dirty="0"/>
                <a:t>MC </a:t>
              </a:r>
              <a:r>
                <a:rPr lang="en-US" sz="2000" b="1" dirty="0" smtClean="0">
                  <a:latin typeface="Calibri" panose="020F0502020204030204" pitchFamily="34" charset="0"/>
                </a:rPr>
                <a:t>generator.</a:t>
              </a:r>
            </a:p>
            <a:p>
              <a:endParaRPr lang="en-US" sz="2000" b="1" dirty="0">
                <a:latin typeface="Calibri" panose="020F0502020204030204" pitchFamily="34" charset="0"/>
              </a:endParaRPr>
            </a:p>
            <a:p>
              <a:r>
                <a:rPr lang="en-US" sz="2000" b="1" dirty="0" smtClean="0">
                  <a:latin typeface="Calibri" panose="020F0502020204030204" pitchFamily="34" charset="0"/>
                </a:rPr>
                <a:t> </a:t>
              </a:r>
              <a:endParaRPr lang="it-IT" sz="2000" dirty="0" smtClean="0">
                <a:latin typeface="Calibri" panose="020F0502020204030204" pitchFamily="34" charset="0"/>
              </a:endParaRPr>
            </a:p>
            <a:p>
              <a:endParaRPr lang="it-IT" sz="2000" dirty="0" smtClean="0">
                <a:latin typeface="Calibri" panose="020F0502020204030204" pitchFamily="34" charset="0"/>
              </a:endParaRPr>
            </a:p>
          </p:txBody>
        </p: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654659" y="3481830"/>
              <a:ext cx="2612574" cy="58477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Arial Unicode MS" panose="020B0604020202020204" pitchFamily="34" charset="-128"/>
                </a:rPr>
                <a:t>L. Piersanti et al. Phys. Med. Biol. 59 (2014) 1857</a:t>
              </a:r>
              <a:r>
                <a:rPr lang="en-US" altLang="en-US" sz="1600" dirty="0">
                  <a:solidFill>
                    <a:prstClr val="black"/>
                  </a:solidFill>
                </a:rPr>
                <a:t> </a:t>
              </a:r>
              <a:endParaRPr lang="en-US" altLang="en-US" sz="160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967999" y="2527769"/>
            <a:ext cx="5055017" cy="3750106"/>
            <a:chOff x="341919" y="2653897"/>
            <a:chExt cx="5055017" cy="375010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951" y="2653897"/>
              <a:ext cx="5042985" cy="375010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0" name="Straight Arrow Connector 9"/>
            <p:cNvCxnSpPr/>
            <p:nvPr/>
          </p:nvCxnSpPr>
          <p:spPr>
            <a:xfrm flipV="1">
              <a:off x="349745" y="4512041"/>
              <a:ext cx="744534" cy="23633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341919" y="4845530"/>
              <a:ext cx="15388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t-IT" b="1" dirty="0" err="1" smtClean="0">
                  <a:solidFill>
                    <a:srgbClr val="FF0000"/>
                  </a:solidFill>
                </a:rPr>
                <a:t>Primary</a:t>
              </a:r>
              <a:r>
                <a:rPr lang="it-IT" b="1" dirty="0" smtClean="0">
                  <a:solidFill>
                    <a:srgbClr val="FF0000"/>
                  </a:solidFill>
                </a:rPr>
                <a:t> </a:t>
              </a:r>
              <a:r>
                <a:rPr lang="it-IT" b="1" dirty="0" err="1" smtClean="0">
                  <a:solidFill>
                    <a:srgbClr val="FF0000"/>
                  </a:solidFill>
                </a:rPr>
                <a:t>Beam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583058" y="4564331"/>
              <a:ext cx="1509427" cy="147237"/>
            </a:xfrm>
            <a:prstGeom prst="straightConnector1">
              <a:avLst/>
            </a:prstGeom>
            <a:ln w="381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1941421" y="4004084"/>
              <a:ext cx="118494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t-IT" b="1" dirty="0" err="1" smtClean="0">
                  <a:solidFill>
                    <a:schemeClr val="accent1">
                      <a:lumMod val="75000"/>
                    </a:schemeClr>
                  </a:solidFill>
                </a:rPr>
                <a:t>Secondary</a:t>
              </a:r>
              <a:endParaRPr lang="it-IT" b="1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algn="ctr"/>
              <a:r>
                <a:rPr lang="it-IT" b="1" dirty="0" smtClean="0">
                  <a:solidFill>
                    <a:schemeClr val="accent1">
                      <a:lumMod val="75000"/>
                    </a:schemeClr>
                  </a:solidFill>
                </a:rPr>
                <a:t> Proton</a:t>
              </a:r>
              <a:endParaRPr lang="it-IT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475017" y="2826325"/>
            <a:ext cx="10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FLUKA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0887" y="5051106"/>
            <a:ext cx="303363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b="1" dirty="0">
                <a:latin typeface="Calibri" panose="020F0502020204030204" pitchFamily="34" charset="0"/>
              </a:rPr>
              <a:t>average kinetic </a:t>
            </a:r>
            <a:r>
              <a:rPr lang="en-US" sz="2000" b="1" dirty="0" smtClean="0">
                <a:latin typeface="Calibri" panose="020F0502020204030204" pitchFamily="34" charset="0"/>
              </a:rPr>
              <a:t>energy </a:t>
            </a:r>
            <a:r>
              <a:rPr lang="en-US" sz="2000" dirty="0" smtClean="0">
                <a:latin typeface="Calibri" panose="020F0502020204030204" pitchFamily="34" charset="0"/>
              </a:rPr>
              <a:t>of </a:t>
            </a:r>
            <a:r>
              <a:rPr lang="en-US" sz="2000" dirty="0">
                <a:latin typeface="Calibri" panose="020F0502020204030204" pitchFamily="34" charset="0"/>
              </a:rPr>
              <a:t>the protons of </a:t>
            </a:r>
            <a:r>
              <a:rPr lang="en-US" sz="2000" dirty="0" smtClean="0">
                <a:latin typeface="Calibri" panose="020F0502020204030204" pitchFamily="34" charset="0"/>
              </a:rPr>
              <a:t>interest</a:t>
            </a:r>
          </a:p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is </a:t>
            </a:r>
            <a:r>
              <a:rPr lang="en-US" sz="2000" dirty="0">
                <a:latin typeface="Calibri" panose="020F0502020204030204" pitchFamily="34" charset="0"/>
              </a:rPr>
              <a:t>about </a:t>
            </a:r>
            <a:r>
              <a:rPr lang="en-US" sz="2000" b="1" dirty="0">
                <a:latin typeface="Calibri" panose="020F0502020204030204" pitchFamily="34" charset="0"/>
              </a:rPr>
              <a:t>75 </a:t>
            </a:r>
            <a:r>
              <a:rPr lang="en-US" sz="2000" b="1" dirty="0" smtClean="0">
                <a:latin typeface="Calibri" panose="020F0502020204030204" pitchFamily="34" charset="0"/>
              </a:rPr>
              <a:t>MeV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82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780" y="173040"/>
            <a:ext cx="7243011" cy="895860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Event reconstruction and analysis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523" y="1313061"/>
            <a:ext cx="4752109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</a:rPr>
              <a:t>Charged </a:t>
            </a:r>
            <a:r>
              <a:rPr lang="en-US" sz="2000" dirty="0" smtClean="0"/>
              <a:t>secondary particles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are </a:t>
            </a:r>
            <a:r>
              <a:rPr lang="en-US" sz="2000" dirty="0" smtClean="0">
                <a:latin typeface="Calibri" panose="020F0502020204030204" pitchFamily="34" charset="0"/>
              </a:rPr>
              <a:t>reconstructed </a:t>
            </a:r>
            <a:r>
              <a:rPr lang="en-US" sz="2000" dirty="0">
                <a:latin typeface="Calibri" panose="020F0502020204030204" pitchFamily="34" charset="0"/>
              </a:rPr>
              <a:t>with a </a:t>
            </a:r>
            <a:r>
              <a:rPr lang="en-US" sz="2000" b="1" i="1" dirty="0">
                <a:latin typeface="Calibri" panose="020F0502020204030204" pitchFamily="34" charset="0"/>
              </a:rPr>
              <a:t>track </a:t>
            </a:r>
            <a:r>
              <a:rPr lang="en-US" sz="2000" b="1" i="1" dirty="0" smtClean="0">
                <a:latin typeface="Calibri" panose="020F0502020204030204" pitchFamily="34" charset="0"/>
              </a:rPr>
              <a:t>finding </a:t>
            </a:r>
            <a:r>
              <a:rPr lang="en-US" sz="2000" b="1" i="1" dirty="0">
                <a:latin typeface="Calibri" panose="020F0502020204030204" pitchFamily="34" charset="0"/>
              </a:rPr>
              <a:t>algorithm </a:t>
            </a:r>
            <a:r>
              <a:rPr lang="en-US" sz="2000" dirty="0">
                <a:latin typeface="Calibri" panose="020F0502020204030204" pitchFamily="34" charset="0"/>
              </a:rPr>
              <a:t>that starts from deposits in the </a:t>
            </a:r>
            <a:r>
              <a:rPr lang="en-US" sz="2000" dirty="0" smtClean="0">
                <a:latin typeface="Calibri" panose="020F0502020204030204" pitchFamily="34" charset="0"/>
              </a:rPr>
              <a:t>fibers grouped </a:t>
            </a:r>
            <a:r>
              <a:rPr lang="en-US" sz="2000" dirty="0">
                <a:latin typeface="Calibri" panose="020F0502020204030204" pitchFamily="34" charset="0"/>
              </a:rPr>
              <a:t>together to form </a:t>
            </a:r>
            <a:r>
              <a:rPr lang="en-US" sz="2000" dirty="0" smtClean="0">
                <a:latin typeface="Calibri" panose="020F0502020204030204" pitchFamily="34" charset="0"/>
              </a:rPr>
              <a:t>3D clusters.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857" y="1103122"/>
            <a:ext cx="4130127" cy="30552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7718" y="2783809"/>
            <a:ext cx="843280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2D 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clusters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: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fiber </a:t>
            </a:r>
            <a:r>
              <a:rPr lang="en-US" sz="2000" dirty="0">
                <a:latin typeface="Calibri" panose="020F0502020204030204" pitchFamily="34" charset="0"/>
              </a:rPr>
              <a:t>hits in the </a:t>
            </a:r>
            <a:r>
              <a:rPr lang="en-US" sz="2000" dirty="0" err="1" smtClean="0">
                <a:latin typeface="Calibri" panose="020F0502020204030204" pitchFamily="34" charset="0"/>
              </a:rPr>
              <a:t>xz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and </a:t>
            </a:r>
            <a:r>
              <a:rPr lang="en-US" sz="2000" dirty="0" err="1" smtClean="0">
                <a:latin typeface="Calibri" panose="020F0502020204030204" pitchFamily="34" charset="0"/>
              </a:rPr>
              <a:t>yz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views are </a:t>
            </a:r>
            <a:r>
              <a:rPr lang="en-US" sz="2000" dirty="0" smtClean="0">
                <a:latin typeface="Calibri" panose="020F0502020204030204" pitchFamily="34" charset="0"/>
              </a:rPr>
              <a:t>clustered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separately </a:t>
            </a:r>
            <a:r>
              <a:rPr lang="en-US" sz="2000" dirty="0">
                <a:latin typeface="Calibri" panose="020F0502020204030204" pitchFamily="34" charset="0"/>
              </a:rPr>
              <a:t>by grouping </a:t>
            </a:r>
            <a:r>
              <a:rPr lang="en-US" sz="2000" dirty="0" smtClean="0">
                <a:latin typeface="Calibri" panose="020F0502020204030204" pitchFamily="34" charset="0"/>
              </a:rPr>
              <a:t>consecutive hit fibers.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3D clusters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: </a:t>
            </a:r>
            <a:r>
              <a:rPr lang="en-US" sz="2000" dirty="0" smtClean="0">
                <a:latin typeface="Calibri" panose="020F0502020204030204" pitchFamily="34" charset="0"/>
              </a:rPr>
              <a:t>formed with all </a:t>
            </a:r>
            <a:r>
              <a:rPr lang="en-US" sz="2000" dirty="0">
                <a:latin typeface="Calibri" panose="020F0502020204030204" pitchFamily="34" charset="0"/>
              </a:rPr>
              <a:t>the </a:t>
            </a:r>
            <a:r>
              <a:rPr lang="en-US" sz="2000" dirty="0" smtClean="0">
                <a:latin typeface="Calibri" panose="020F0502020204030204" pitchFamily="34" charset="0"/>
              </a:rPr>
              <a:t>possible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combinations </a:t>
            </a:r>
            <a:r>
              <a:rPr lang="en-US" sz="2000" dirty="0">
                <a:latin typeface="Calibri" panose="020F0502020204030204" pitchFamily="34" charset="0"/>
              </a:rPr>
              <a:t>of </a:t>
            </a:r>
            <a:r>
              <a:rPr lang="en-US" sz="2000" dirty="0" smtClean="0">
                <a:latin typeface="Calibri" panose="020F0502020204030204" pitchFamily="34" charset="0"/>
              </a:rPr>
              <a:t>x </a:t>
            </a:r>
            <a:r>
              <a:rPr lang="en-US" sz="2000" dirty="0">
                <a:latin typeface="Calibri" panose="020F0502020204030204" pitchFamily="34" charset="0"/>
              </a:rPr>
              <a:t>and </a:t>
            </a:r>
            <a:r>
              <a:rPr lang="en-US" sz="2000" dirty="0" smtClean="0">
                <a:latin typeface="Calibri" panose="020F0502020204030204" pitchFamily="34" charset="0"/>
              </a:rPr>
              <a:t>y clusters </a:t>
            </a:r>
            <a:r>
              <a:rPr lang="en-US" sz="2000" dirty="0">
                <a:latin typeface="Calibri" panose="020F0502020204030204" pitchFamily="34" charset="0"/>
              </a:rPr>
              <a:t>in a </a:t>
            </a:r>
            <a:r>
              <a:rPr lang="en-US" sz="2000" dirty="0" smtClean="0">
                <a:latin typeface="Calibri" panose="020F0502020204030204" pitchFamily="34" charset="0"/>
              </a:rPr>
              <a:t>plane.</a:t>
            </a:r>
          </a:p>
          <a:p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Track finder algorithm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: </a:t>
            </a:r>
            <a:r>
              <a:rPr lang="en-US" sz="2000" dirty="0" smtClean="0">
                <a:latin typeface="Calibri" panose="020F0502020204030204" pitchFamily="34" charset="0"/>
              </a:rPr>
              <a:t>starts </a:t>
            </a:r>
            <a:r>
              <a:rPr lang="en-US" sz="2000" dirty="0">
                <a:latin typeface="Calibri" panose="020F0502020204030204" pitchFamily="34" charset="0"/>
              </a:rPr>
              <a:t>from the list of </a:t>
            </a:r>
            <a:r>
              <a:rPr lang="en-US" sz="2000" dirty="0" smtClean="0">
                <a:latin typeface="Calibri" panose="020F0502020204030204" pitchFamily="34" charset="0"/>
              </a:rPr>
              <a:t>3D clusters.</a:t>
            </a:r>
          </a:p>
          <a:p>
            <a:r>
              <a:rPr lang="it-IT" sz="2000" dirty="0" smtClean="0">
                <a:latin typeface="Calibri" panose="020F0502020204030204" pitchFamily="34" charset="0"/>
              </a:rPr>
              <a:t>Initial guess: a simple linear fit and </a:t>
            </a:r>
            <a:r>
              <a:rPr lang="en-US" sz="2000" dirty="0" err="1" smtClean="0">
                <a:latin typeface="Calibri" panose="020F0502020204030204" pitchFamily="34" charset="0"/>
              </a:rPr>
              <a:t>Kalman</a:t>
            </a:r>
            <a:r>
              <a:rPr lang="en-US" sz="2000" dirty="0" smtClean="0">
                <a:latin typeface="Calibri" panose="020F0502020204030204" pitchFamily="34" charset="0"/>
              </a:rPr>
              <a:t> filter is applied </a:t>
            </a:r>
            <a:r>
              <a:rPr lang="en-US" sz="2000" dirty="0">
                <a:latin typeface="Calibri" panose="020F0502020204030204" pitchFamily="34" charset="0"/>
              </a:rPr>
              <a:t>to take into account the multiple </a:t>
            </a:r>
            <a:r>
              <a:rPr lang="en-US" sz="2000" dirty="0" smtClean="0">
                <a:latin typeface="Calibri" panose="020F0502020204030204" pitchFamily="34" charset="0"/>
              </a:rPr>
              <a:t>scattering </a:t>
            </a:r>
            <a:r>
              <a:rPr lang="en-US" sz="2000" dirty="0">
                <a:latin typeface="Calibri" panose="020F0502020204030204" pitchFamily="34" charset="0"/>
              </a:rPr>
              <a:t>in the </a:t>
            </a:r>
            <a:r>
              <a:rPr lang="en-US" sz="2000" dirty="0" smtClean="0">
                <a:latin typeface="Calibri" panose="020F0502020204030204" pitchFamily="34" charset="0"/>
              </a:rPr>
              <a:t>detector material.</a:t>
            </a:r>
            <a:endParaRPr lang="en-US" sz="2000" dirty="0">
              <a:latin typeface="Calibri" panose="020F0502020204030204" pitchFamily="34" charset="0"/>
            </a:endParaRPr>
          </a:p>
          <a:p>
            <a:pPr algn="ctr"/>
            <a:endParaRPr lang="en-US" sz="2000" dirty="0" smtClean="0">
              <a:latin typeface="Calibri" panose="020F0502020204030204" pitchFamily="34" charset="0"/>
            </a:endParaRPr>
          </a:p>
          <a:p>
            <a:pPr algn="ctr"/>
            <a:r>
              <a:rPr lang="en-US" sz="2000" dirty="0"/>
              <a:t>A </a:t>
            </a:r>
            <a:r>
              <a:rPr lang="en-US" sz="2000" b="1" dirty="0">
                <a:solidFill>
                  <a:srgbClr val="FF0000"/>
                </a:solidFill>
              </a:rPr>
              <a:t>backtracking</a:t>
            </a:r>
            <a:r>
              <a:rPr lang="en-US" sz="2000" b="1" dirty="0"/>
              <a:t> extrapolation towards the patient</a:t>
            </a:r>
            <a:r>
              <a:rPr lang="en-US" sz="2000" dirty="0"/>
              <a:t> is </a:t>
            </a:r>
            <a:r>
              <a:rPr lang="en-US" sz="2000" dirty="0" smtClean="0"/>
              <a:t>performed</a:t>
            </a:r>
          </a:p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to reconstruct the </a:t>
            </a:r>
            <a:r>
              <a:rPr lang="en-US" sz="2000" u="sng" dirty="0" smtClean="0">
                <a:latin typeface="Calibri" panose="020F0502020204030204" pitchFamily="34" charset="0"/>
              </a:rPr>
              <a:t>point of closest approach </a:t>
            </a:r>
            <a:r>
              <a:rPr lang="en-US" sz="2000" dirty="0" smtClean="0">
                <a:latin typeface="Calibri" panose="020F0502020204030204" pitchFamily="34" charset="0"/>
              </a:rPr>
              <a:t>(</a:t>
            </a:r>
            <a:r>
              <a:rPr lang="en-US" sz="2000" dirty="0" err="1" smtClean="0"/>
              <a:t>x,y,z</a:t>
            </a:r>
            <a:r>
              <a:rPr lang="en-US" sz="2000" dirty="0" smtClean="0"/>
              <a:t> coordinates)</a:t>
            </a:r>
            <a:endParaRPr lang="en-US" sz="2000" dirty="0">
              <a:latin typeface="Calibri" panose="020F0502020204030204" pitchFamily="34" charset="0"/>
            </a:endParaRPr>
          </a:p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of the proton to </a:t>
            </a:r>
            <a:r>
              <a:rPr lang="en-US" sz="2000" dirty="0">
                <a:latin typeface="Calibri" panose="020F0502020204030204" pitchFamily="34" charset="0"/>
              </a:rPr>
              <a:t>the </a:t>
            </a:r>
            <a:r>
              <a:rPr lang="en-US" sz="2000" dirty="0" smtClean="0">
                <a:latin typeface="Calibri" panose="020F0502020204030204" pitchFamily="34" charset="0"/>
              </a:rPr>
              <a:t>primary beam </a:t>
            </a:r>
            <a:r>
              <a:rPr lang="en-US" sz="2000" dirty="0">
                <a:latin typeface="Calibri" panose="020F0502020204030204" pitchFamily="34" charset="0"/>
              </a:rPr>
              <a:t>axis.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26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462" y="108487"/>
            <a:ext cx="4317377" cy="790414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Performances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812" y="5668397"/>
            <a:ext cx="8386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Proton </a:t>
            </a:r>
            <a:r>
              <a:rPr lang="it-IT" sz="2200" b="1" dirty="0">
                <a:solidFill>
                  <a:srgbClr val="FF0000"/>
                </a:solidFill>
                <a:latin typeface="Calibri" panose="020F0502020204030204" pitchFamily="34" charset="0"/>
              </a:rPr>
              <a:t>track angular </a:t>
            </a:r>
            <a:r>
              <a:rPr lang="it-IT" sz="22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resolution </a:t>
            </a:r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in </a:t>
            </a:r>
            <a:r>
              <a:rPr lang="en-US" sz="2000" dirty="0">
                <a:latin typeface="Calibri" panose="020F0502020204030204" pitchFamily="34" charset="0"/>
              </a:rPr>
              <a:t>agreement </a:t>
            </a:r>
            <a:r>
              <a:rPr lang="en-US" sz="2000" dirty="0" smtClean="0">
                <a:latin typeface="Calibri" panose="020F0502020204030204" pitchFamily="34" charset="0"/>
              </a:rPr>
              <a:t>with the </a:t>
            </a:r>
            <a:r>
              <a:rPr lang="en-US" sz="2000" dirty="0">
                <a:latin typeface="Calibri" panose="020F0502020204030204" pitchFamily="34" charset="0"/>
              </a:rPr>
              <a:t>expected </a:t>
            </a:r>
            <a:r>
              <a:rPr lang="en-US" sz="2000" dirty="0" smtClean="0">
                <a:latin typeface="Calibri" panose="020F0502020204030204" pitchFamily="34" charset="0"/>
              </a:rPr>
              <a:t>Multiple Scattering </a:t>
            </a:r>
            <a:r>
              <a:rPr lang="en-US" sz="2000" dirty="0">
                <a:latin typeface="Calibri" panose="020F0502020204030204" pitchFamily="34" charset="0"/>
              </a:rPr>
              <a:t>of the proton in the </a:t>
            </a:r>
            <a:r>
              <a:rPr lang="en-US" sz="2000" dirty="0" smtClean="0">
                <a:latin typeface="Calibri" panose="020F0502020204030204" pitchFamily="34" charset="0"/>
              </a:rPr>
              <a:t>patient </a:t>
            </a:r>
            <a:r>
              <a:rPr lang="en-US" sz="2000" dirty="0">
                <a:latin typeface="Calibri" panose="020F0502020204030204" pitchFamily="34" charset="0"/>
              </a:rPr>
              <a:t>and in the </a:t>
            </a:r>
            <a:r>
              <a:rPr lang="en-US" sz="2000" dirty="0" smtClean="0">
                <a:latin typeface="Calibri" panose="020F0502020204030204" pitchFamily="34" charset="0"/>
              </a:rPr>
              <a:t>tracker.</a:t>
            </a:r>
            <a:endParaRPr lang="en-US" dirty="0" smtClean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7030" y="1143836"/>
                <a:ext cx="4771431" cy="3016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Calibri" panose="020F0502020204030204" pitchFamily="34" charset="0"/>
                  </a:rPr>
                  <a:t>Protons detected at 90</a:t>
                </a:r>
                <a:r>
                  <a:rPr lang="en-US" sz="2400" b="1" baseline="30000" dirty="0">
                    <a:latin typeface="Calibri" panose="020F0502020204030204" pitchFamily="34" charset="0"/>
                  </a:rPr>
                  <a:t>o</a:t>
                </a:r>
                <a:endParaRPr lang="en-US" sz="2400" b="1" dirty="0">
                  <a:latin typeface="Calibri" panose="020F0502020204030204" pitchFamily="34" charset="0"/>
                </a:endParaRPr>
              </a:p>
              <a:p>
                <a:pPr algn="ctr"/>
                <a:r>
                  <a:rPr lang="en-US" sz="2000" b="1" dirty="0" smtClean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Average resolution on the proton emission point along the primary </a:t>
                </a:r>
                <a:r>
                  <a:rPr lang="en-US" sz="20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beam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direction</a:t>
                </a:r>
              </a:p>
              <a:p>
                <a:pPr algn="ctr"/>
                <a:r>
                  <a:rPr lang="el-GR" sz="2400" b="1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σ</a:t>
                </a:r>
                <a:r>
                  <a:rPr lang="en-US" sz="2400" b="1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0.4 cm</a:t>
                </a:r>
              </a:p>
              <a:p>
                <a:pPr algn="ctr"/>
                <a:endParaRPr lang="it-IT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  <a:p>
                <a:pPr algn="ctr"/>
                <a:r>
                  <a:rPr lang="en-US" sz="2400" dirty="0" smtClean="0">
                    <a:latin typeface="Calibri" panose="020F0502020204030204" pitchFamily="34" charset="0"/>
                  </a:rPr>
                  <a:t>For </a:t>
                </a:r>
                <a:r>
                  <a:rPr lang="en-US" sz="2400" b="1" dirty="0">
                    <a:latin typeface="Calibri" panose="020F0502020204030204" pitchFamily="34" charset="0"/>
                  </a:rPr>
                  <a:t>angles different from 90</a:t>
                </a:r>
                <a:r>
                  <a:rPr lang="en-US" sz="2400" b="1" baseline="30000" dirty="0">
                    <a:latin typeface="Calibri" panose="020F0502020204030204" pitchFamily="34" charset="0"/>
                  </a:rPr>
                  <a:t>o</a:t>
                </a:r>
                <a:endParaRPr lang="en-US" sz="2400" b="1" dirty="0">
                  <a:latin typeface="Calibri" panose="020F0502020204030204" pitchFamily="34" charset="0"/>
                </a:endParaRPr>
              </a:p>
              <a:p>
                <a:r>
                  <a:rPr lang="en-US" sz="2000" dirty="0">
                    <a:latin typeface="Calibri" panose="020F0502020204030204" pitchFamily="34" charset="0"/>
                  </a:rPr>
                  <a:t>the </a:t>
                </a:r>
                <a:r>
                  <a:rPr lang="en-US" sz="2000" u="sng" dirty="0">
                    <a:latin typeface="Calibri" panose="020F0502020204030204" pitchFamily="34" charset="0"/>
                  </a:rPr>
                  <a:t>spatial resolution</a:t>
                </a:r>
                <a:r>
                  <a:rPr lang="en-US" sz="2000" dirty="0">
                    <a:latin typeface="Calibri" panose="020F0502020204030204" pitchFamily="34" charset="0"/>
                  </a:rPr>
                  <a:t> on the emission shape </a:t>
                </a:r>
                <a:r>
                  <a:rPr lang="en-US" sz="2000" u="sng" dirty="0">
                    <a:latin typeface="Calibri" panose="020F0502020204030204" pitchFamily="34" charset="0"/>
                  </a:rPr>
                  <a:t>worsen</a:t>
                </a:r>
                <a:r>
                  <a:rPr lang="en-US" sz="2000" dirty="0">
                    <a:latin typeface="Calibri" panose="020F0502020204030204" pitchFamily="34" charset="0"/>
                  </a:rPr>
                  <a:t> , due to </a:t>
                </a:r>
                <a:r>
                  <a:rPr lang="en-US" sz="2000" dirty="0" smtClean="0">
                    <a:latin typeface="Calibri" panose="020F0502020204030204" pitchFamily="34" charset="0"/>
                  </a:rPr>
                  <a:t>the transverse spread of the primary beam.</a:t>
                </a:r>
                <a:endParaRPr lang="en-US" sz="20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030" y="1143836"/>
                <a:ext cx="4771431" cy="3016210"/>
              </a:xfrm>
              <a:prstGeom prst="rect">
                <a:avLst/>
              </a:prstGeom>
              <a:blipFill rotWithShape="0">
                <a:blip r:embed="rId2"/>
                <a:stretch>
                  <a:fillRect l="-1405" t="-1619" r="-1916" b="-28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85072" y="4127382"/>
                <a:ext cx="4643390" cy="1186094"/>
              </a:xfrm>
              <a:prstGeom prst="rect">
                <a:avLst/>
              </a:prstGeom>
              <a:noFill/>
              <a:ln w="9525">
                <a:solidFill>
                  <a:srgbClr val="E6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latin typeface="Calibri" panose="020F0502020204030204" pitchFamily="34" charset="0"/>
                  </a:rPr>
                  <a:t>The</a:t>
                </a:r>
                <a:r>
                  <a:rPr lang="en-US" sz="2000" b="1" dirty="0" smtClean="0">
                    <a:latin typeface="Calibri" panose="020F0502020204030204" pitchFamily="34" charset="0"/>
                  </a:rPr>
                  <a:t> resolution</a:t>
                </a:r>
                <a:r>
                  <a:rPr lang="en-US" sz="2000" dirty="0" smtClean="0">
                    <a:latin typeface="Calibri" panose="020F0502020204030204" pitchFamily="34" charset="0"/>
                  </a:rPr>
                  <a:t> for protons detected </a:t>
                </a:r>
                <a:r>
                  <a:rPr lang="en-US" sz="2000" b="1" dirty="0" smtClean="0">
                    <a:latin typeface="Calibri" panose="020F0502020204030204" pitchFamily="34" charset="0"/>
                  </a:rPr>
                  <a:t>at 60</a:t>
                </a:r>
                <a:r>
                  <a:rPr lang="en-US" sz="2000" b="1" baseline="30000" dirty="0" smtClean="0">
                    <a:latin typeface="Calibri" panose="020F0502020204030204" pitchFamily="34" charset="0"/>
                  </a:rPr>
                  <a:t>o</a:t>
                </a:r>
                <a:r>
                  <a:rPr lang="en-US" sz="2000" b="1" dirty="0" smtClean="0">
                    <a:latin typeface="Calibri" panose="020F0502020204030204" pitchFamily="34" charset="0"/>
                  </a:rPr>
                  <a:t> with </a:t>
                </a:r>
                <a:r>
                  <a:rPr lang="en-US" sz="2000" b="1" dirty="0">
                    <a:latin typeface="Calibri" panose="020F0502020204030204" pitchFamily="34" charset="0"/>
                  </a:rPr>
                  <a:t>respect to the beam </a:t>
                </a:r>
                <a:r>
                  <a:rPr lang="en-US" sz="2000" b="1" dirty="0" smtClean="0">
                    <a:latin typeface="Calibri" panose="020F0502020204030204" pitchFamily="34" charset="0"/>
                  </a:rPr>
                  <a:t>axis is worsen by a factor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dirty="0">
                            <a:latin typeface="Calibri" panose="020F0502020204030204" pitchFamily="34" charset="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Calibri" panose="020F0502020204030204" pitchFamily="34" charset="0"/>
                          </a:rPr>
                          <m:t>(60</m:t>
                        </m:r>
                        <m:r>
                          <m:rPr>
                            <m:nor/>
                          </m:rPr>
                          <a:rPr lang="en-US" sz="2000" baseline="30000" dirty="0">
                            <a:latin typeface="Calibri" panose="020F0502020204030204" pitchFamily="34" charset="0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Calibri" panose="020F0502020204030204" pitchFamily="34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Calibri" panose="020F0502020204030204" pitchFamily="34" charset="0"/>
                  </a:rPr>
                  <a:t>.</a:t>
                </a:r>
                <a:endParaRPr lang="it-IT" sz="2000" dirty="0" smtClean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072" y="4127382"/>
                <a:ext cx="4643390" cy="1186094"/>
              </a:xfrm>
              <a:prstGeom prst="rect">
                <a:avLst/>
              </a:prstGeom>
              <a:blipFill rotWithShape="0">
                <a:blip r:embed="rId3"/>
                <a:stretch>
                  <a:fillRect l="-1311" t="-2030" b="-4061"/>
                </a:stretch>
              </a:blipFill>
              <a:ln w="9525">
                <a:solidFill>
                  <a:srgbClr val="E6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8462" y="1019852"/>
            <a:ext cx="4105538" cy="39221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76199" y="295936"/>
            <a:ext cx="4005809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Resolution 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along the beam direction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for protons detected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at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90</a:t>
            </a:r>
            <a:r>
              <a:rPr lang="en-US" sz="2000" b="1" baseline="300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o</a:t>
            </a:r>
            <a:endParaRPr lang="en-US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47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10360" y="548019"/>
            <a:ext cx="4723279" cy="1087156"/>
          </a:xfr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4000" dirty="0" err="1">
                <a:solidFill>
                  <a:srgbClr val="FF0000"/>
                </a:solidFill>
                <a:latin typeface="Calibri" panose="020F0502020204030204" pitchFamily="34" charset="0"/>
              </a:rPr>
              <a:t>Outline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92305" y="2991710"/>
            <a:ext cx="6614563" cy="24547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Particle Therapy (PT) and monitoring</a:t>
            </a:r>
          </a:p>
          <a:p>
            <a:pPr marL="0" indent="0" algn="ctr">
              <a:buNone/>
            </a:pPr>
            <a:endParaRPr lang="it-IT" sz="2400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sz="2400" dirty="0" smtClean="0">
                <a:latin typeface="Calibri" panose="020F0502020204030204" pitchFamily="34" charset="0"/>
              </a:rPr>
              <a:t>The INSIDE Project: the Dose profiler</a:t>
            </a:r>
          </a:p>
          <a:p>
            <a:pPr marL="0" indent="0" algn="ctr">
              <a:buNone/>
            </a:pPr>
            <a:endParaRPr lang="it-IT" sz="2400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it-IT" sz="2400" dirty="0" smtClean="0">
                <a:latin typeface="Calibri" panose="020F0502020204030204" pitchFamily="34" charset="0"/>
              </a:rPr>
              <a:t>The Dose profiler performances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44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014" y="175481"/>
            <a:ext cx="8655272" cy="1002331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+mn-lt"/>
              </a:rPr>
              <a:t>P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roton emission shape attenuation</a:t>
            </a:r>
            <a:br>
              <a:rPr lang="en-US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inside </a:t>
            </a:r>
            <a:r>
              <a:rPr lang="en-US" sz="3200" dirty="0">
                <a:solidFill>
                  <a:srgbClr val="FF0000"/>
                </a:solidFill>
                <a:latin typeface="+mn-lt"/>
              </a:rPr>
              <a:t>the 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patient</a:t>
            </a:r>
            <a:endParaRPr lang="en-US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553" y="1175439"/>
            <a:ext cx="47052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Calibri" panose="020F0502020204030204" pitchFamily="34" charset="0"/>
              </a:rPr>
              <a:t>By means of the </a:t>
            </a:r>
            <a:r>
              <a:rPr lang="it-IT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attenuation study </a:t>
            </a:r>
            <a:r>
              <a:rPr lang="it-IT" sz="2000" dirty="0" smtClean="0">
                <a:latin typeface="Calibri" panose="020F0502020204030204" pitchFamily="34" charset="0"/>
              </a:rPr>
              <a:t>of the proton emission shape for different material thickness, we get a </a:t>
            </a:r>
            <a:r>
              <a:rPr lang="it-IT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method to </a:t>
            </a:r>
            <a:r>
              <a:rPr lang="it-IT" sz="2000" u="sng" dirty="0" smtClean="0">
                <a:solidFill>
                  <a:srgbClr val="C00000"/>
                </a:solidFill>
                <a:latin typeface="Calibri" panose="020F0502020204030204" pitchFamily="34" charset="0"/>
              </a:rPr>
              <a:t>correlate</a:t>
            </a:r>
            <a:r>
              <a:rPr lang="it-IT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 the shape detected by the profiler</a:t>
            </a:r>
            <a:r>
              <a:rPr lang="it-IT" sz="2000" b="1" dirty="0" smtClean="0">
                <a:latin typeface="Calibri" panose="020F0502020204030204" pitchFamily="34" charset="0"/>
              </a:rPr>
              <a:t> </a:t>
            </a:r>
            <a:r>
              <a:rPr lang="it-IT" sz="2000" dirty="0" smtClean="0">
                <a:latin typeface="Calibri" panose="020F0502020204030204" pitchFamily="34" charset="0"/>
              </a:rPr>
              <a:t>coming out from the patient </a:t>
            </a:r>
            <a:r>
              <a:rPr lang="it-IT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with the </a:t>
            </a:r>
            <a:r>
              <a:rPr lang="it-IT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</a:t>
            </a:r>
            <a:r>
              <a:rPr lang="it-IT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ragg </a:t>
            </a:r>
            <a:r>
              <a:rPr lang="it-IT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P</a:t>
            </a:r>
            <a:r>
              <a:rPr lang="it-IT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eak position.</a:t>
            </a:r>
          </a:p>
          <a:p>
            <a:r>
              <a:rPr lang="it-IT" sz="2000" dirty="0" smtClean="0">
                <a:latin typeface="Calibri" panose="020F0502020204030204" pitchFamily="34" charset="0"/>
              </a:rPr>
              <a:t>We apply to each reconstructed track a </a:t>
            </a:r>
            <a:r>
              <a:rPr lang="it-IT" sz="2000" u="sng" dirty="0" smtClean="0">
                <a:solidFill>
                  <a:srgbClr val="C00000"/>
                </a:solidFill>
                <a:latin typeface="Calibri" panose="020F0502020204030204" pitchFamily="34" charset="0"/>
              </a:rPr>
              <a:t>weight</a:t>
            </a:r>
            <a:r>
              <a:rPr lang="it-IT" sz="2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it-IT" sz="2000" dirty="0" smtClean="0">
                <a:latin typeface="Calibri" panose="020F0502020204030204" pitchFamily="34" charset="0"/>
              </a:rPr>
              <a:t>which takes into account the thickness and density of the material crossed by the proton.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5051831" y="1426104"/>
            <a:ext cx="180638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</a:p>
          <a:p>
            <a:pPr algn="ctr"/>
            <a:r>
              <a:rPr lang="it-IT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inhomgeneous </a:t>
            </a:r>
            <a:r>
              <a:rPr lang="it-IT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PMMA sphere containing a smaller sphere of </a:t>
            </a:r>
            <a:r>
              <a:rPr lang="it-IT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lighter material </a:t>
            </a:r>
            <a:endParaRPr lang="it-IT" sz="2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503" y="4194839"/>
            <a:ext cx="3288151" cy="27117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883" y="4204935"/>
            <a:ext cx="3421116" cy="271737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332030" y="4650906"/>
            <a:ext cx="1390853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103C94"/>
                </a:solidFill>
              </a:rPr>
              <a:t>Measured shape</a:t>
            </a:r>
            <a:endParaRPr lang="en-US" sz="2000" b="1" dirty="0">
              <a:solidFill>
                <a:srgbClr val="103C94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10974" y="3970589"/>
            <a:ext cx="1346343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103C94"/>
                </a:solidFill>
              </a:rPr>
              <a:t>Elaborated shape</a:t>
            </a:r>
          </a:p>
          <a:p>
            <a:pPr algn="ctr"/>
            <a:r>
              <a:rPr lang="it-IT" sz="2000" b="1" dirty="0" smtClean="0">
                <a:solidFill>
                  <a:srgbClr val="E60000"/>
                </a:solidFill>
              </a:rPr>
              <a:t>True emission shape</a:t>
            </a:r>
            <a:endParaRPr lang="en-US" sz="2000" b="1" dirty="0">
              <a:solidFill>
                <a:srgbClr val="E60000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856620" y="1477597"/>
            <a:ext cx="1702677" cy="2273568"/>
            <a:chOff x="583323" y="4434303"/>
            <a:chExt cx="1702677" cy="2273568"/>
          </a:xfrm>
        </p:grpSpPr>
        <p:grpSp>
          <p:nvGrpSpPr>
            <p:cNvPr id="5" name="Group 4"/>
            <p:cNvGrpSpPr/>
            <p:nvPr/>
          </p:nvGrpSpPr>
          <p:grpSpPr>
            <a:xfrm>
              <a:off x="583323" y="4434303"/>
              <a:ext cx="1702677" cy="2273568"/>
              <a:chOff x="706138" y="696687"/>
              <a:chExt cx="2609405" cy="3378067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1756947" y="2995996"/>
                <a:ext cx="1400260" cy="665813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706138" y="954347"/>
                <a:ext cx="1130663" cy="503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b="1" dirty="0" smtClean="0">
                    <a:solidFill>
                      <a:srgbClr val="FF0000"/>
                    </a:solidFill>
                  </a:rPr>
                  <a:t>BEAM</a:t>
                </a:r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747113" y="3571731"/>
                <a:ext cx="1568430" cy="503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b="1" dirty="0" smtClean="0">
                    <a:solidFill>
                      <a:srgbClr val="0033CC"/>
                    </a:solidFill>
                  </a:rPr>
                  <a:t>Detector</a:t>
                </a:r>
                <a:endParaRPr lang="en-US" sz="1600" b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1756947" y="811574"/>
                <a:ext cx="1400259" cy="1369783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>
                <a:off x="899881" y="1489183"/>
                <a:ext cx="2369350" cy="1498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2886124" y="1461313"/>
                <a:ext cx="429413" cy="60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 smtClean="0"/>
                  <a:t>L</a:t>
                </a:r>
                <a:endParaRPr lang="en-US" sz="2400" dirty="0"/>
              </a:p>
            </p:txBody>
          </p:sp>
          <p:sp>
            <p:nvSpPr>
              <p:cNvPr id="13" name="Arc 12"/>
              <p:cNvSpPr/>
              <p:nvPr/>
            </p:nvSpPr>
            <p:spPr>
              <a:xfrm rot="5400000">
                <a:off x="2391138" y="1611787"/>
                <a:ext cx="643534" cy="383768"/>
              </a:xfrm>
              <a:prstGeom prst="arc">
                <a:avLst>
                  <a:gd name="adj1" fmla="val 10783629"/>
                  <a:gd name="adj2" fmla="val 2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Arc 13"/>
              <p:cNvSpPr/>
              <p:nvPr/>
            </p:nvSpPr>
            <p:spPr>
              <a:xfrm>
                <a:off x="1756947" y="1190795"/>
                <a:ext cx="933504" cy="501480"/>
              </a:xfrm>
              <a:prstGeom prst="arc">
                <a:avLst>
                  <a:gd name="adj1" fmla="val 10783629"/>
                  <a:gd name="adj2" fmla="val 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018321" y="696687"/>
                <a:ext cx="408687" cy="608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400" dirty="0" smtClean="0"/>
                  <a:t>x</a:t>
                </a:r>
                <a:endParaRPr lang="en-US" sz="2400" dirty="0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236421" y="1710252"/>
                <a:ext cx="377371" cy="39720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4" name="Straight Arrow Connector 23"/>
            <p:cNvCxnSpPr/>
            <p:nvPr/>
          </p:nvCxnSpPr>
          <p:spPr>
            <a:xfrm>
              <a:off x="1690408" y="4994390"/>
              <a:ext cx="0" cy="111052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886354" y="4987136"/>
              <a:ext cx="0" cy="111052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8"/>
          <a:stretch/>
        </p:blipFill>
        <p:spPr>
          <a:xfrm>
            <a:off x="14514" y="4461650"/>
            <a:ext cx="2786745" cy="2404564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586851" y="4559584"/>
            <a:ext cx="1131652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True</a:t>
            </a:r>
          </a:p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emission </a:t>
            </a:r>
            <a:endParaRPr lang="en-US" sz="2000" b="1" dirty="0">
              <a:solidFill>
                <a:srgbClr val="FF0000"/>
              </a:solidFill>
            </a:endParaRPr>
          </a:p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shape</a:t>
            </a:r>
          </a:p>
        </p:txBody>
      </p:sp>
      <p:sp>
        <p:nvSpPr>
          <p:cNvPr id="31" name="Right Arrow 30"/>
          <p:cNvSpPr/>
          <p:nvPr/>
        </p:nvSpPr>
        <p:spPr>
          <a:xfrm>
            <a:off x="5286886" y="5796123"/>
            <a:ext cx="1136954" cy="4080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>
            <a:off x="2305346" y="5800565"/>
            <a:ext cx="1136954" cy="4080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50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665" y="191891"/>
            <a:ext cx="5875389" cy="648490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Conclusions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2171" y="1258378"/>
            <a:ext cx="7615699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</a:rPr>
              <a:t>We designed a </a:t>
            </a:r>
            <a:r>
              <a:rPr lang="en-US" sz="2400" b="1" u="sng" dirty="0" smtClean="0">
                <a:solidFill>
                  <a:srgbClr val="C00000"/>
                </a:solidFill>
                <a:latin typeface="Calibri" panose="020F0502020204030204" pitchFamily="34" charset="0"/>
              </a:rPr>
              <a:t>new device</a:t>
            </a:r>
          </a:p>
          <a:p>
            <a:pPr algn="ctr"/>
            <a:r>
              <a:rPr lang="en-US" sz="2400" dirty="0" smtClean="0"/>
              <a:t>capable </a:t>
            </a:r>
            <a:r>
              <a:rPr lang="en-US" sz="2400" dirty="0"/>
              <a:t>of </a:t>
            </a:r>
            <a:r>
              <a:rPr lang="en-US" sz="2400" dirty="0">
                <a:solidFill>
                  <a:srgbClr val="C00000"/>
                </a:solidFill>
              </a:rPr>
              <a:t>dose </a:t>
            </a:r>
            <a:r>
              <a:rPr lang="en-US" sz="2400" dirty="0" smtClean="0">
                <a:solidFill>
                  <a:srgbClr val="C00000"/>
                </a:solidFill>
              </a:rPr>
              <a:t>pattern online measurements </a:t>
            </a:r>
            <a:r>
              <a:rPr lang="en-US" sz="2400" dirty="0" smtClean="0"/>
              <a:t>that </a:t>
            </a:r>
            <a:r>
              <a:rPr lang="en-US" sz="2400" dirty="0"/>
              <a:t>is </a:t>
            </a:r>
            <a:r>
              <a:rPr lang="en-US" sz="2400" dirty="0" smtClean="0"/>
              <a:t>tailored for</a:t>
            </a:r>
            <a:r>
              <a:rPr lang="en-US" sz="2400" dirty="0" smtClean="0">
                <a:latin typeface="Calibri" panose="020F0502020204030204" pitchFamily="34" charset="0"/>
              </a:rPr>
              <a:t> particle therapy </a:t>
            </a:r>
            <a:r>
              <a:rPr lang="en-US" sz="2400" dirty="0" smtClean="0"/>
              <a:t>applications.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algn="ctr"/>
            <a:r>
              <a:rPr lang="en-US" sz="2400" dirty="0" smtClean="0">
                <a:latin typeface="Calibri" panose="020F0502020204030204" pitchFamily="34" charset="0"/>
              </a:rPr>
              <a:t>It detects and reconstructs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charged particles</a:t>
            </a:r>
            <a:r>
              <a:rPr lang="en-US" sz="2400" dirty="0" smtClean="0">
                <a:latin typeface="Calibri" panose="020F0502020204030204" pitchFamily="34" charset="0"/>
              </a:rPr>
              <a:t>, mainly protons, coming </a:t>
            </a:r>
            <a:r>
              <a:rPr lang="en-US" sz="2400" dirty="0">
                <a:latin typeface="Calibri" panose="020F0502020204030204" pitchFamily="34" charset="0"/>
              </a:rPr>
              <a:t>out from the </a:t>
            </a:r>
            <a:r>
              <a:rPr lang="en-US" sz="2400" dirty="0" smtClean="0">
                <a:latin typeface="Calibri" panose="020F0502020204030204" pitchFamily="34" charset="0"/>
              </a:rPr>
              <a:t>patient.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0011" y="209535"/>
            <a:ext cx="7601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FF0000"/>
                </a:solidFill>
              </a:rPr>
              <a:t>1/2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170" y="3537962"/>
            <a:ext cx="7615699" cy="26776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The software tools needed for </a:t>
            </a:r>
            <a:r>
              <a:rPr lang="en-US" sz="2400" dirty="0" smtClean="0"/>
              <a:t>the </a:t>
            </a:r>
            <a:r>
              <a:rPr lang="en-US" sz="2400" b="1" dirty="0" smtClean="0">
                <a:solidFill>
                  <a:srgbClr val="C00000"/>
                </a:solidFill>
              </a:rPr>
              <a:t>f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ull </a:t>
            </a:r>
            <a:r>
              <a:rPr lang="en-US" sz="2400" b="1" u="sng" dirty="0" smtClean="0">
                <a:solidFill>
                  <a:srgbClr val="C00000"/>
                </a:solidFill>
                <a:latin typeface="Calibri" panose="020F0502020204030204" pitchFamily="34" charset="0"/>
              </a:rPr>
              <a:t>simulation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and the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event reconstruction </a:t>
            </a:r>
            <a:r>
              <a:rPr lang="en-US" sz="2400" dirty="0" smtClean="0">
                <a:latin typeface="Calibri" panose="020F0502020204030204" pitchFamily="34" charset="0"/>
              </a:rPr>
              <a:t>have been developed.</a:t>
            </a:r>
          </a:p>
          <a:p>
            <a:pPr algn="ctr"/>
            <a:endParaRPr lang="it-IT" sz="2400" dirty="0" smtClean="0">
              <a:latin typeface="Calibri" panose="020F0502020204030204" pitchFamily="34" charset="0"/>
            </a:endParaRPr>
          </a:p>
          <a:p>
            <a:pPr algn="ctr"/>
            <a:r>
              <a:rPr lang="it-IT" sz="2400" dirty="0" smtClean="0">
                <a:latin typeface="Calibri" panose="020F0502020204030204" pitchFamily="34" charset="0"/>
              </a:rPr>
              <a:t>The </a:t>
            </a:r>
            <a:r>
              <a:rPr lang="en-US" sz="2400" dirty="0"/>
              <a:t>detector </a:t>
            </a:r>
            <a:r>
              <a:rPr lang="en-US" sz="2400" dirty="0" smtClean="0"/>
              <a:t>expected </a:t>
            </a:r>
            <a:r>
              <a:rPr lang="it-IT" sz="2400" b="1" u="sng" dirty="0" smtClean="0">
                <a:solidFill>
                  <a:srgbClr val="C00000"/>
                </a:solidFill>
                <a:latin typeface="Calibri" panose="020F0502020204030204" pitchFamily="34" charset="0"/>
              </a:rPr>
              <a:t>resolution</a:t>
            </a:r>
            <a:r>
              <a:rPr lang="it-IT" sz="2400" b="1" dirty="0" smtClean="0">
                <a:latin typeface="Calibri" panose="020F0502020204030204" pitchFamily="34" charset="0"/>
              </a:rPr>
              <a:t>,</a:t>
            </a:r>
            <a:endParaRPr lang="it-IT" sz="2400" dirty="0">
              <a:latin typeface="Calibri" panose="020F0502020204030204" pitchFamily="34" charset="0"/>
            </a:endParaRPr>
          </a:p>
          <a:p>
            <a:pPr algn="ctr"/>
            <a:r>
              <a:rPr lang="it-IT" sz="2400" dirty="0" smtClean="0">
                <a:latin typeface="Calibri" panose="020F0502020204030204" pitchFamily="34" charset="0"/>
              </a:rPr>
              <a:t>estimated by </a:t>
            </a:r>
            <a:r>
              <a:rPr lang="en-US" sz="2400" dirty="0" smtClean="0"/>
              <a:t>means </a:t>
            </a:r>
            <a:r>
              <a:rPr lang="en-US" sz="2400" dirty="0"/>
              <a:t>of a detailed MC</a:t>
            </a:r>
            <a:r>
              <a:rPr lang="it-IT" sz="2400" dirty="0" smtClean="0">
                <a:latin typeface="Calibri" panose="020F0502020204030204" pitchFamily="34" charset="0"/>
              </a:rPr>
              <a:t> simulation,</a:t>
            </a:r>
            <a:endParaRPr lang="en-US" sz="2400" dirty="0"/>
          </a:p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meets </a:t>
            </a:r>
            <a:r>
              <a:rPr lang="en-US" sz="2400" dirty="0">
                <a:solidFill>
                  <a:srgbClr val="C00000"/>
                </a:solidFill>
              </a:rPr>
              <a:t>the requirements set </a:t>
            </a:r>
            <a:r>
              <a:rPr lang="en-US" sz="2400" dirty="0"/>
              <a:t>for online dose range monitoring applications for particle therapy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797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665" y="191891"/>
            <a:ext cx="5875389" cy="648490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Conclusions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0011" y="209535"/>
            <a:ext cx="7601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rgbClr val="FF0000"/>
                </a:solidFill>
              </a:rPr>
              <a:t>2</a:t>
            </a:r>
            <a:r>
              <a:rPr lang="it-IT" sz="3200" dirty="0" smtClean="0">
                <a:solidFill>
                  <a:srgbClr val="FF0000"/>
                </a:solidFill>
              </a:rPr>
              <a:t>/2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5912" y="3402401"/>
            <a:ext cx="7541957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alibri" panose="020F0502020204030204" pitchFamily="34" charset="0"/>
              </a:rPr>
              <a:t>This </a:t>
            </a:r>
            <a:r>
              <a:rPr lang="en-US" sz="2400" u="sng" dirty="0">
                <a:latin typeface="Calibri" panose="020F0502020204030204" pitchFamily="34" charset="0"/>
              </a:rPr>
              <a:t>detector</a:t>
            </a:r>
            <a:r>
              <a:rPr lang="en-US" sz="2400" dirty="0">
                <a:latin typeface="Calibri" panose="020F0502020204030204" pitchFamily="34" charset="0"/>
              </a:rPr>
              <a:t>, </a:t>
            </a:r>
            <a:r>
              <a:rPr lang="en-US" sz="2400" dirty="0" smtClean="0">
                <a:latin typeface="Calibri" panose="020F0502020204030204" pitchFamily="34" charset="0"/>
              </a:rPr>
              <a:t>particularly </a:t>
            </a:r>
            <a:r>
              <a:rPr lang="en-US" sz="2400" dirty="0">
                <a:latin typeface="Calibri" panose="020F0502020204030204" pitchFamily="34" charset="0"/>
              </a:rPr>
              <a:t>suited for carbon ion </a:t>
            </a:r>
            <a:r>
              <a:rPr lang="en-US" sz="2400" dirty="0" smtClean="0">
                <a:latin typeface="Calibri" panose="020F0502020204030204" pitchFamily="34" charset="0"/>
              </a:rPr>
              <a:t>beams,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</a:rPr>
              <a:t>is </a:t>
            </a:r>
            <a:r>
              <a:rPr lang="en-US" sz="2400" u="sng" dirty="0" smtClean="0">
                <a:latin typeface="Calibri" panose="020F0502020204030204" pitchFamily="34" charset="0"/>
              </a:rPr>
              <a:t>under construction</a:t>
            </a:r>
            <a:r>
              <a:rPr lang="en-US" sz="2400" dirty="0" smtClean="0">
                <a:latin typeface="Calibri" panose="020F0502020204030204" pitchFamily="34" charset="0"/>
              </a:rPr>
              <a:t>.</a:t>
            </a:r>
          </a:p>
          <a:p>
            <a:pPr algn="ctr"/>
            <a:r>
              <a:rPr lang="it-IT" sz="2400" dirty="0" smtClean="0">
                <a:latin typeface="Calibri" panose="020F0502020204030204" pitchFamily="34" charset="0"/>
              </a:rPr>
              <a:t>At present readout electronics is under test.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5912" y="5087289"/>
            <a:ext cx="7541957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latin typeface="Calibri" panose="020F0502020204030204" pitchFamily="34" charset="0"/>
              </a:rPr>
              <a:t>A prototipe </a:t>
            </a:r>
            <a:r>
              <a:rPr lang="en-US" sz="2400" b="1" dirty="0" smtClean="0">
                <a:latin typeface="Calibri" panose="020F0502020204030204" pitchFamily="34" charset="0"/>
              </a:rPr>
              <a:t>will be installed at CNAO within 2016.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5912" y="1339573"/>
            <a:ext cx="7541957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/>
              <a:t>We develop a </a:t>
            </a:r>
            <a:r>
              <a:rPr lang="it-IT" sz="2400" b="1" dirty="0" smtClean="0">
                <a:solidFill>
                  <a:srgbClr val="C00000"/>
                </a:solidFill>
              </a:rPr>
              <a:t>method</a:t>
            </a:r>
            <a:r>
              <a:rPr lang="it-IT" sz="2400" dirty="0" smtClean="0"/>
              <a:t> to </a:t>
            </a:r>
            <a:r>
              <a:rPr lang="it-IT" sz="2400" u="sng" dirty="0" smtClean="0"/>
              <a:t>correlate</a:t>
            </a:r>
            <a:r>
              <a:rPr lang="it-IT" sz="2400" dirty="0" smtClean="0"/>
              <a:t> the charged particles emission shape with the measured one,</a:t>
            </a:r>
          </a:p>
          <a:p>
            <a:pPr algn="ctr"/>
            <a:r>
              <a:rPr lang="it-IT" sz="2400" dirty="0" smtClean="0"/>
              <a:t>taking into account the </a:t>
            </a:r>
            <a:r>
              <a:rPr lang="it-IT" sz="2400" b="1" dirty="0" smtClean="0">
                <a:solidFill>
                  <a:srgbClr val="C00000"/>
                </a:solidFill>
              </a:rPr>
              <a:t>matter absorption effect</a:t>
            </a:r>
            <a:endParaRPr lang="it-IT" sz="2400" dirty="0" smtClean="0"/>
          </a:p>
          <a:p>
            <a:pPr algn="ctr"/>
            <a:r>
              <a:rPr lang="it-IT" sz="2400" dirty="0" smtClean="0"/>
              <a:t>and </a:t>
            </a:r>
            <a:r>
              <a:rPr lang="it-IT" sz="2400" b="1" dirty="0" smtClean="0">
                <a:solidFill>
                  <a:srgbClr val="C00000"/>
                </a:solidFill>
              </a:rPr>
              <a:t>complex geometries</a:t>
            </a:r>
            <a:r>
              <a:rPr lang="it-IT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2072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dyProfiler60_Cnocu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24" y="796413"/>
            <a:ext cx="8876192" cy="532772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937578"/>
            <a:ext cx="9143999" cy="920421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/>
            <a:r>
              <a:rPr lang="it-IT" sz="4800" dirty="0" err="1" smtClean="0">
                <a:solidFill>
                  <a:srgbClr val="FF0000"/>
                </a:solidFill>
              </a:rPr>
              <a:t>Thank</a:t>
            </a:r>
            <a:r>
              <a:rPr lang="it-IT" sz="4800" dirty="0" smtClean="0">
                <a:solidFill>
                  <a:srgbClr val="FF0000"/>
                </a:solidFill>
              </a:rPr>
              <a:t> </a:t>
            </a:r>
            <a:r>
              <a:rPr lang="it-IT" sz="4800" dirty="0" err="1" smtClean="0">
                <a:solidFill>
                  <a:srgbClr val="FF0000"/>
                </a:solidFill>
              </a:rPr>
              <a:t>you</a:t>
            </a:r>
            <a:r>
              <a:rPr lang="it-IT" sz="4800" dirty="0" smtClean="0">
                <a:solidFill>
                  <a:srgbClr val="FF0000"/>
                </a:solidFill>
              </a:rPr>
              <a:t> for the </a:t>
            </a:r>
            <a:r>
              <a:rPr lang="it-IT" sz="4800" dirty="0" err="1" smtClean="0">
                <a:solidFill>
                  <a:srgbClr val="FF0000"/>
                </a:solidFill>
              </a:rPr>
              <a:t>attention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93388"/>
            <a:ext cx="9143999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The collaboration</a:t>
            </a:r>
            <a:r>
              <a:rPr lang="it-IT" dirty="0" smtClean="0"/>
              <a:t>:</a:t>
            </a:r>
          </a:p>
          <a:p>
            <a:pPr algn="ctr"/>
            <a:r>
              <a:rPr lang="it-IT" dirty="0"/>
              <a:t>G. </a:t>
            </a:r>
            <a:r>
              <a:rPr lang="it-IT" dirty="0" smtClean="0"/>
              <a:t>Battistoni, </a:t>
            </a:r>
            <a:r>
              <a:rPr lang="it-IT" dirty="0"/>
              <a:t>F. </a:t>
            </a:r>
            <a:r>
              <a:rPr lang="it-IT" dirty="0" smtClean="0"/>
              <a:t>Collamati, E</a:t>
            </a:r>
            <a:r>
              <a:rPr lang="it-IT" dirty="0"/>
              <a:t>. De </a:t>
            </a:r>
            <a:r>
              <a:rPr lang="it-IT" dirty="0" smtClean="0"/>
              <a:t>Lucia, </a:t>
            </a:r>
            <a:r>
              <a:rPr lang="it-IT" dirty="0"/>
              <a:t>R. </a:t>
            </a:r>
            <a:r>
              <a:rPr lang="it-IT" dirty="0" smtClean="0"/>
              <a:t>Faccini, </a:t>
            </a:r>
            <a:r>
              <a:rPr lang="it-IT" dirty="0"/>
              <a:t>M. </a:t>
            </a:r>
            <a:r>
              <a:rPr lang="it-IT" dirty="0" smtClean="0"/>
              <a:t>Marafini, </a:t>
            </a:r>
            <a:r>
              <a:rPr lang="en-US" dirty="0" smtClean="0"/>
              <a:t>I</a:t>
            </a:r>
            <a:r>
              <a:rPr lang="en-US" dirty="0"/>
              <a:t>. </a:t>
            </a:r>
            <a:r>
              <a:rPr lang="en-US" dirty="0" err="1" smtClean="0"/>
              <a:t>Mattei</a:t>
            </a:r>
            <a:r>
              <a:rPr lang="en-US" dirty="0" smtClean="0"/>
              <a:t>,</a:t>
            </a:r>
          </a:p>
          <a:p>
            <a:pPr algn="ctr"/>
            <a:r>
              <a:rPr lang="en-US" dirty="0" smtClean="0"/>
              <a:t>S</a:t>
            </a:r>
            <a:r>
              <a:rPr lang="en-US" dirty="0"/>
              <a:t>. </a:t>
            </a:r>
            <a:r>
              <a:rPr lang="en-US" dirty="0" smtClean="0"/>
              <a:t>Muraro, </a:t>
            </a:r>
            <a:r>
              <a:rPr lang="en-US" dirty="0"/>
              <a:t>R. </a:t>
            </a:r>
            <a:r>
              <a:rPr lang="en-US" dirty="0" err="1" smtClean="0"/>
              <a:t>Paramatti</a:t>
            </a:r>
            <a:r>
              <a:rPr lang="en-US" dirty="0" smtClean="0"/>
              <a:t>, </a:t>
            </a:r>
            <a:r>
              <a:rPr lang="en-US" dirty="0"/>
              <a:t>V. </a:t>
            </a:r>
            <a:r>
              <a:rPr lang="en-US" dirty="0" err="1" smtClean="0"/>
              <a:t>Patera</a:t>
            </a:r>
            <a:r>
              <a:rPr lang="en-US" dirty="0" smtClean="0"/>
              <a:t>, </a:t>
            </a:r>
            <a:r>
              <a:rPr lang="en-US" dirty="0"/>
              <a:t>D. </a:t>
            </a:r>
            <a:r>
              <a:rPr lang="en-US" dirty="0" err="1" smtClean="0"/>
              <a:t>Pinci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A</a:t>
            </a:r>
            <a:r>
              <a:rPr lang="en-US" dirty="0"/>
              <a:t>. </a:t>
            </a:r>
            <a:r>
              <a:rPr lang="en-US" dirty="0" err="1" smtClean="0"/>
              <a:t>Rucinski</a:t>
            </a:r>
            <a:r>
              <a:rPr lang="en-US" dirty="0" smtClean="0"/>
              <a:t>, </a:t>
            </a:r>
            <a:r>
              <a:rPr lang="en-US" dirty="0"/>
              <a:t>A. </a:t>
            </a:r>
            <a:r>
              <a:rPr lang="en-US" dirty="0" err="1" smtClean="0"/>
              <a:t>Russomando</a:t>
            </a:r>
            <a:r>
              <a:rPr lang="en-US" dirty="0" smtClean="0"/>
              <a:t>,</a:t>
            </a:r>
          </a:p>
          <a:p>
            <a:pPr algn="ctr"/>
            <a:r>
              <a:rPr lang="en-US" dirty="0" smtClean="0"/>
              <a:t>A</a:t>
            </a:r>
            <a:r>
              <a:rPr lang="en-US" dirty="0"/>
              <a:t>. </a:t>
            </a:r>
            <a:r>
              <a:rPr lang="en-US" dirty="0" err="1" smtClean="0"/>
              <a:t>Sarti</a:t>
            </a:r>
            <a:r>
              <a:rPr lang="en-US" dirty="0" smtClean="0"/>
              <a:t>, </a:t>
            </a:r>
            <a:r>
              <a:rPr lang="en-US" dirty="0"/>
              <a:t>A. </a:t>
            </a:r>
            <a:r>
              <a:rPr lang="en-US" dirty="0" err="1" smtClean="0"/>
              <a:t>Sciubba</a:t>
            </a:r>
            <a:r>
              <a:rPr lang="en-US" dirty="0" smtClean="0"/>
              <a:t>, </a:t>
            </a:r>
            <a:r>
              <a:rPr lang="it-IT" dirty="0" smtClean="0"/>
              <a:t>E</a:t>
            </a:r>
            <a:r>
              <a:rPr lang="it-IT" dirty="0"/>
              <a:t>. Solfaroli </a:t>
            </a:r>
            <a:r>
              <a:rPr lang="it-IT" dirty="0" smtClean="0"/>
              <a:t>Camillocci, </a:t>
            </a:r>
            <a:r>
              <a:rPr lang="it-IT" dirty="0"/>
              <a:t>M. </a:t>
            </a:r>
            <a:r>
              <a:rPr lang="it-IT" dirty="0" smtClean="0"/>
              <a:t>Toppi, </a:t>
            </a:r>
            <a:r>
              <a:rPr lang="it-IT" dirty="0"/>
              <a:t>G. </a:t>
            </a:r>
            <a:r>
              <a:rPr lang="it-IT" dirty="0" smtClean="0"/>
              <a:t>Traini, </a:t>
            </a:r>
            <a:r>
              <a:rPr lang="it-IT" dirty="0"/>
              <a:t>C. </a:t>
            </a:r>
            <a:r>
              <a:rPr lang="it-IT" dirty="0" smtClean="0"/>
              <a:t>Voena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57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13666" y="112519"/>
            <a:ext cx="5915504" cy="650857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Particle therapy VS Photon RT  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004" y="2051827"/>
            <a:ext cx="4180614" cy="2023185"/>
          </a:xfrm>
          <a:noFill/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it-IT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Arial"/>
              </a:rPr>
              <a:t>Particle therapy</a:t>
            </a:r>
            <a:r>
              <a:rPr lang="it-IT" sz="2000" dirty="0" smtClean="0">
                <a:latin typeface="Calibri" panose="020F0502020204030204" pitchFamily="34" charset="0"/>
                <a:cs typeface="Arial"/>
              </a:rPr>
              <a:t>:</a:t>
            </a:r>
            <a:endParaRPr lang="en-US" sz="2000" dirty="0" smtClean="0">
              <a:latin typeface="Calibri" panose="020F0502020204030204" pitchFamily="34" charset="0"/>
              <a:cs typeface="Arial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Peak of dose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released at the end of the track, sparing the </a:t>
            </a:r>
            <a:r>
              <a:rPr lang="en-US" sz="2000" dirty="0" err="1" smtClean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healty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Arial"/>
              </a:rPr>
              <a:t> tissues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Arial"/>
              </a:rPr>
              <a:t>Accurate conformal dose to tumor with Spread Out Bragg Peak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Calibri" panose="020F0502020204030204" pitchFamily="34" charset="0"/>
                <a:cs typeface="Arial"/>
              </a:rPr>
              <a:t>Greater RBE (radioresistant tumors</a:t>
            </a:r>
            <a:r>
              <a:rPr lang="it-IT" sz="2000" dirty="0" smtClean="0">
                <a:cs typeface="Arial"/>
              </a:rPr>
              <a:t>)</a:t>
            </a:r>
            <a:endParaRPr lang="en-US" sz="2400" dirty="0">
              <a:latin typeface="+mn-lt"/>
              <a:cs typeface="Arial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42004" y="955656"/>
            <a:ext cx="8590516" cy="99676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/>
              <a:buNone/>
            </a:pPr>
            <a:r>
              <a:rPr lang="it-IT" sz="2000" dirty="0" smtClean="0">
                <a:latin typeface="Calibri" panose="020F0502020204030204" pitchFamily="34" charset="0"/>
              </a:rPr>
              <a:t>Protons and </a:t>
            </a:r>
            <a:r>
              <a:rPr lang="it-IT" sz="2000" baseline="30000" dirty="0" smtClean="0">
                <a:latin typeface="Calibri" panose="020F0502020204030204" pitchFamily="34" charset="0"/>
              </a:rPr>
              <a:t>12</a:t>
            </a:r>
            <a:r>
              <a:rPr lang="it-IT" sz="2000" dirty="0" smtClean="0">
                <a:latin typeface="Calibri" panose="020F0502020204030204" pitchFamily="34" charset="0"/>
              </a:rPr>
              <a:t>C beams are presently used to treat many different solid cancers.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Font typeface="Arial"/>
              <a:buNone/>
            </a:pPr>
            <a:endParaRPr lang="en-US" sz="2000" dirty="0" smtClean="0">
              <a:latin typeface="Calibri" panose="020F0502020204030204" pitchFamily="34" charset="0"/>
            </a:endParaRPr>
          </a:p>
          <a:p>
            <a:pPr marL="0" indent="0" algn="ctr">
              <a:lnSpc>
                <a:spcPct val="80000"/>
              </a:lnSpc>
              <a:buFont typeface="Arial"/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Photon RT</a:t>
            </a:r>
            <a:r>
              <a:rPr lang="en-US" sz="2000" dirty="0" smtClean="0">
                <a:latin typeface="Calibri" panose="020F0502020204030204" pitchFamily="34" charset="0"/>
              </a:rPr>
              <a:t>: small, reliable and not </a:t>
            </a:r>
            <a:r>
              <a:rPr lang="en-US" sz="2000" dirty="0">
                <a:latin typeface="Calibri" panose="020F0502020204030204" pitchFamily="34" charset="0"/>
              </a:rPr>
              <a:t>so </a:t>
            </a:r>
            <a:r>
              <a:rPr lang="en-US" sz="2000" dirty="0" smtClean="0">
                <a:latin typeface="Calibri" panose="020F0502020204030204" pitchFamily="34" charset="0"/>
              </a:rPr>
              <a:t>expensive, 40 years R&amp;D</a:t>
            </a:r>
          </a:p>
        </p:txBody>
      </p:sp>
      <p:pic>
        <p:nvPicPr>
          <p:cNvPr id="7" name="Picture 6" descr="SOB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7" y="4051790"/>
            <a:ext cx="4322311" cy="2785046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962" y="2529841"/>
            <a:ext cx="4826789" cy="432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8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5952" y="2659269"/>
            <a:ext cx="4405878" cy="362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267" y="2659269"/>
            <a:ext cx="4351686" cy="3630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5726234" y="6181706"/>
            <a:ext cx="2323022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de-DE" sz="2400" dirty="0" err="1">
                <a:solidFill>
                  <a:srgbClr val="000000"/>
                </a:solidFill>
                <a:latin typeface="Arial" pitchFamily="34" charset="0"/>
              </a:rPr>
              <a:t>Particle</a:t>
            </a:r>
            <a:r>
              <a:rPr lang="de-DE" sz="24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de-DE" sz="2400" dirty="0" err="1">
                <a:solidFill>
                  <a:srgbClr val="000000"/>
                </a:solidFill>
                <a:latin typeface="Arial" pitchFamily="34" charset="0"/>
              </a:rPr>
              <a:t>therapy</a:t>
            </a:r>
            <a:endParaRPr lang="en-GB" sz="2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00746" name="Rectangle 10"/>
          <p:cNvSpPr>
            <a:spLocks noChangeArrowheads="1"/>
          </p:cNvSpPr>
          <p:nvPr/>
        </p:nvSpPr>
        <p:spPr bwMode="auto">
          <a:xfrm>
            <a:off x="1848360" y="6243261"/>
            <a:ext cx="1168306" cy="40011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IMRT</a:t>
            </a:r>
            <a:endParaRPr lang="de-DE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8808" y="274638"/>
            <a:ext cx="8161657" cy="701297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Examples of Photons vs Particle therapy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98171" y="1396342"/>
            <a:ext cx="5733407" cy="85337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200" dirty="0" smtClean="0">
                <a:latin typeface="Calibri" panose="020F0502020204030204" pitchFamily="34" charset="0"/>
                <a:cs typeface="Times"/>
              </a:rPr>
              <a:t>Particle therapy can show better selectivity with respect to photon techniques</a:t>
            </a:r>
            <a:endParaRPr lang="en-US" sz="2200" dirty="0">
              <a:latin typeface="Calibri" panose="020F050202020403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43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942" y="116834"/>
            <a:ext cx="8370411" cy="686043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Quality Assurance &amp; Range monitoring in PT</a:t>
            </a:r>
            <a:endParaRPr lang="en-US" sz="36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262" y="913175"/>
            <a:ext cx="8355862" cy="15191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200" dirty="0">
                <a:latin typeface="Calibri" panose="020F0502020204030204" pitchFamily="34" charset="0"/>
                <a:cs typeface="Times"/>
              </a:rPr>
              <a:t>T</a:t>
            </a:r>
            <a:r>
              <a:rPr lang="it-IT" sz="2200" dirty="0" smtClean="0">
                <a:latin typeface="Calibri" panose="020F0502020204030204" pitchFamily="34" charset="0"/>
                <a:cs typeface="Times"/>
              </a:rPr>
              <a:t>he peculiarity height dose release at the end of the range in PT with respect to photon RT, make crucial the dose monitoring in PT.</a:t>
            </a:r>
            <a:endParaRPr lang="en-US" sz="2200" dirty="0" smtClean="0">
              <a:latin typeface="Calibri" panose="020F0502020204030204" pitchFamily="34" charset="0"/>
              <a:cs typeface="Times"/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rgbClr val="FF0000"/>
                </a:solidFill>
                <a:latin typeface="Calibri" panose="020F0502020204030204" pitchFamily="34" charset="0"/>
                <a:cs typeface="Times"/>
              </a:rPr>
              <a:t>Inhomogeneities</a:t>
            </a:r>
            <a:r>
              <a:rPr lang="en-US" sz="2200" dirty="0" smtClean="0">
                <a:solidFill>
                  <a:srgbClr val="FF0000"/>
                </a:solidFill>
                <a:latin typeface="Calibri" panose="020F0502020204030204" pitchFamily="34" charset="0"/>
                <a:cs typeface="Times"/>
              </a:rPr>
              <a:t>,    metallic implants,   CT artifact,    HU conversion,  inter session anatomical/physiological changes  -&gt;  </a:t>
            </a:r>
            <a:r>
              <a:rPr lang="en-US" sz="22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"/>
              </a:rPr>
              <a:t>range variations</a:t>
            </a:r>
            <a:endParaRPr lang="en-US" sz="2200" b="1" dirty="0">
              <a:solidFill>
                <a:srgbClr val="FF0000"/>
              </a:solidFill>
              <a:latin typeface="Calibri" panose="020F0502020204030204" pitchFamily="34" charset="0"/>
              <a:cs typeface="Times"/>
            </a:endParaRPr>
          </a:p>
        </p:txBody>
      </p:sp>
      <p:pic>
        <p:nvPicPr>
          <p:cNvPr id="4" name="Picture 3" descr="DensityChange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9" b="4990"/>
          <a:stretch/>
        </p:blipFill>
        <p:spPr>
          <a:xfrm>
            <a:off x="158734" y="2620969"/>
            <a:ext cx="8717390" cy="41632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57907" y="2976706"/>
            <a:ext cx="410074" cy="7011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89225" y="2976706"/>
            <a:ext cx="2486899" cy="9233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a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little mismatch in density by CT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Wingdings"/>
                <a:cs typeface="Wingdings"/>
                <a:sym typeface="Wingdings"/>
              </a:rPr>
              <a:t>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sensible change in dose release</a:t>
            </a:r>
          </a:p>
        </p:txBody>
      </p:sp>
      <p:cxnSp>
        <p:nvCxnSpPr>
          <p:cNvPr id="10" name="Elbow Connector 9"/>
          <p:cNvCxnSpPr>
            <a:stCxn id="6" idx="2"/>
            <a:endCxn id="5" idx="2"/>
          </p:cNvCxnSpPr>
          <p:nvPr/>
        </p:nvCxnSpPr>
        <p:spPr>
          <a:xfrm rot="5400000" flipH="1">
            <a:off x="6036735" y="2304096"/>
            <a:ext cx="222150" cy="2969731"/>
          </a:xfrm>
          <a:prstGeom prst="bentConnector3">
            <a:avLst>
              <a:gd name="adj1" fmla="val -102903"/>
            </a:avLst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 rot="10800000" flipV="1">
            <a:off x="3267368" y="4127699"/>
            <a:ext cx="1395576" cy="914400"/>
          </a:xfrm>
          <a:prstGeom prst="bentConnector3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05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41" y="23399"/>
            <a:ext cx="6342670" cy="585057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2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Beam</a:t>
            </a:r>
            <a:r>
              <a:rPr lang="it-IT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range</a:t>
            </a:r>
            <a:r>
              <a:rPr lang="it-IT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&amp; </a:t>
            </a:r>
            <a:r>
              <a:rPr lang="it-IT" sz="32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secondary</a:t>
            </a:r>
            <a:r>
              <a:rPr lang="it-IT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products</a:t>
            </a:r>
            <a:endParaRPr lang="it-IT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973406" y="105611"/>
            <a:ext cx="4093422" cy="3214539"/>
            <a:chOff x="4881966" y="105611"/>
            <a:chExt cx="4093422" cy="3214539"/>
          </a:xfrm>
        </p:grpSpPr>
        <p:sp>
          <p:nvSpPr>
            <p:cNvPr id="11" name="Rectangle 27"/>
            <p:cNvSpPr>
              <a:spLocks/>
            </p:cNvSpPr>
            <p:nvPr/>
          </p:nvSpPr>
          <p:spPr bwMode="auto">
            <a:xfrm>
              <a:off x="5462418" y="1520636"/>
              <a:ext cx="1697029" cy="252102"/>
            </a:xfrm>
            <a:prstGeom prst="rect">
              <a:avLst/>
            </a:prstGeom>
            <a:solidFill>
              <a:srgbClr val="808080">
                <a:alpha val="20784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76200" cap="flat">
                  <a:solidFill>
                    <a:srgbClr val="333333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 b="1">
                <a:solidFill>
                  <a:srgbClr val="FEA501"/>
                </a:solidFill>
                <a:latin typeface="Trebuchet MS" pitchFamily="34" charset="0"/>
                <a:ea typeface="ＭＳ Ｐゴシック"/>
              </a:endParaRPr>
            </a:p>
          </p:txBody>
        </p:sp>
        <p:pic>
          <p:nvPicPr>
            <p:cNvPr id="12" name="Picture 28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7854" y="1236005"/>
              <a:ext cx="1072362" cy="878291"/>
            </a:xfrm>
            <a:prstGeom prst="rect">
              <a:avLst/>
            </a:prstGeom>
            <a:noFill/>
            <a:ln>
              <a:noFill/>
            </a:ln>
            <a:effectLst>
              <a:outerShdw blurRad="127000" dist="139699" dir="20100015" algn="ctr" rotWithShape="0">
                <a:srgbClr val="003F3F">
                  <a:alpha val="7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9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1836" y="1658886"/>
              <a:ext cx="1062523" cy="1447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0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9765" y="227596"/>
              <a:ext cx="1062523" cy="1447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oup 33"/>
            <p:cNvGrpSpPr>
              <a:grpSpLocks/>
            </p:cNvGrpSpPr>
            <p:nvPr/>
          </p:nvGrpSpPr>
          <p:grpSpPr bwMode="auto">
            <a:xfrm>
              <a:off x="5550962" y="1211607"/>
              <a:ext cx="570614" cy="902688"/>
              <a:chOff x="-8" y="0"/>
              <a:chExt cx="464" cy="888"/>
            </a:xfrm>
          </p:grpSpPr>
          <p:sp>
            <p:nvSpPr>
              <p:cNvPr id="38" name="AutoShape 31"/>
              <p:cNvSpPr>
                <a:spLocks/>
              </p:cNvSpPr>
              <p:nvPr/>
            </p:nvSpPr>
            <p:spPr bwMode="auto">
              <a:xfrm>
                <a:off x="24" y="128"/>
                <a:ext cx="408" cy="632"/>
              </a:xfrm>
              <a:prstGeom prst="rightArrow">
                <a:avLst>
                  <a:gd name="adj1" fmla="val 42139"/>
                  <a:gd name="adj2" fmla="val 31778"/>
                </a:avLst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b="1">
                  <a:solidFill>
                    <a:srgbClr val="FEA501"/>
                  </a:solidFill>
                  <a:latin typeface="Trebuchet MS" pitchFamily="34" charset="0"/>
                  <a:ea typeface="ＭＳ Ｐゴシック"/>
                </a:endParaRPr>
              </a:p>
            </p:txBody>
          </p:sp>
          <p:pic>
            <p:nvPicPr>
              <p:cNvPr id="39" name="Picture 32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" y="0"/>
                <a:ext cx="464" cy="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6" name="Rectangle 34"/>
            <p:cNvSpPr>
              <a:spLocks/>
            </p:cNvSpPr>
            <p:nvPr/>
          </p:nvSpPr>
          <p:spPr bwMode="auto">
            <a:xfrm>
              <a:off x="5249564" y="1764170"/>
              <a:ext cx="727187" cy="515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Beam</a:t>
              </a:r>
            </a:p>
          </p:txBody>
        </p:sp>
        <p:pic>
          <p:nvPicPr>
            <p:cNvPr id="17" name="Picture 3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2288" y="105611"/>
              <a:ext cx="196764" cy="203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3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1966" y="2626633"/>
              <a:ext cx="196764" cy="203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37"/>
            <p:cNvSpPr>
              <a:spLocks/>
            </p:cNvSpPr>
            <p:nvPr/>
          </p:nvSpPr>
          <p:spPr bwMode="auto">
            <a:xfrm>
              <a:off x="5087766" y="2586150"/>
              <a:ext cx="94151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800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511 </a:t>
              </a:r>
              <a:r>
                <a:rPr lang="en-US" sz="2000" b="1" dirty="0" err="1">
                  <a:solidFill>
                    <a:srgbClr val="800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keV</a:t>
              </a:r>
              <a:endParaRPr lang="en-US" sz="2000" b="1" dirty="0">
                <a:solidFill>
                  <a:srgbClr val="80000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endParaRPr>
            </a:p>
          </p:txBody>
        </p:sp>
        <p:sp>
          <p:nvSpPr>
            <p:cNvPr id="20" name="Rectangle 38"/>
            <p:cNvSpPr>
              <a:spLocks/>
            </p:cNvSpPr>
            <p:nvPr/>
          </p:nvSpPr>
          <p:spPr bwMode="auto">
            <a:xfrm>
              <a:off x="8033874" y="163164"/>
              <a:ext cx="94151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800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511 </a:t>
              </a:r>
              <a:r>
                <a:rPr lang="en-US" sz="2000" b="1" dirty="0" err="1">
                  <a:solidFill>
                    <a:srgbClr val="800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keV</a:t>
              </a:r>
              <a:endParaRPr lang="en-US" sz="2000" b="1" dirty="0">
                <a:solidFill>
                  <a:srgbClr val="80000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endParaRPr>
            </a:p>
          </p:txBody>
        </p:sp>
        <p:sp>
          <p:nvSpPr>
            <p:cNvPr id="21" name="Line 39"/>
            <p:cNvSpPr>
              <a:spLocks noChangeShapeType="1"/>
            </p:cNvSpPr>
            <p:nvPr/>
          </p:nvSpPr>
          <p:spPr bwMode="auto">
            <a:xfrm>
              <a:off x="7015622" y="1761557"/>
              <a:ext cx="954304" cy="653635"/>
            </a:xfrm>
            <a:prstGeom prst="line">
              <a:avLst/>
            </a:prstGeom>
            <a:noFill/>
            <a:ln w="38100" cap="rnd">
              <a:solidFill>
                <a:srgbClr val="FF8000"/>
              </a:solidFill>
              <a:prstDash val="sysDot"/>
              <a:miter lim="800000"/>
              <a:headEnd type="none" w="med" len="med"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 b="1">
                <a:solidFill>
                  <a:srgbClr val="FEA501"/>
                </a:solidFill>
                <a:latin typeface="Trebuchet MS" pitchFamily="34" charset="0"/>
                <a:ea typeface="ＭＳ Ｐゴシック"/>
              </a:endParaRPr>
            </a:p>
          </p:txBody>
        </p:sp>
        <p:pic>
          <p:nvPicPr>
            <p:cNvPr id="22" name="Picture 4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3453" y="2415192"/>
              <a:ext cx="196764" cy="203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41"/>
            <p:cNvSpPr>
              <a:spLocks/>
            </p:cNvSpPr>
            <p:nvPr/>
          </p:nvSpPr>
          <p:spPr bwMode="auto">
            <a:xfrm>
              <a:off x="7340282" y="2504648"/>
              <a:ext cx="793203" cy="292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300" b="1" dirty="0">
                  <a:solidFill>
                    <a:srgbClr val="FF8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prompt</a:t>
              </a:r>
            </a:p>
          </p:txBody>
        </p:sp>
        <p:sp>
          <p:nvSpPr>
            <p:cNvPr id="24" name="Line 42"/>
            <p:cNvSpPr>
              <a:spLocks noChangeShapeType="1"/>
            </p:cNvSpPr>
            <p:nvPr/>
          </p:nvSpPr>
          <p:spPr bwMode="auto">
            <a:xfrm>
              <a:off x="6997175" y="1691415"/>
              <a:ext cx="973980" cy="379170"/>
            </a:xfrm>
            <a:prstGeom prst="line">
              <a:avLst/>
            </a:prstGeom>
            <a:noFill/>
            <a:ln w="38100" cap="rnd">
              <a:solidFill>
                <a:srgbClr val="FF8000"/>
              </a:solidFill>
              <a:prstDash val="sysDot"/>
              <a:miter lim="800000"/>
              <a:headEnd type="none" w="med" len="med"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 b="1">
                <a:solidFill>
                  <a:srgbClr val="FEA501"/>
                </a:solidFill>
                <a:latin typeface="Trebuchet MS" pitchFamily="34" charset="0"/>
                <a:ea typeface="ＭＳ Ｐゴシック"/>
              </a:endParaRPr>
            </a:p>
          </p:txBody>
        </p:sp>
        <p:sp>
          <p:nvSpPr>
            <p:cNvPr id="25" name="Line 43"/>
            <p:cNvSpPr>
              <a:spLocks noChangeShapeType="1"/>
            </p:cNvSpPr>
            <p:nvPr/>
          </p:nvSpPr>
          <p:spPr bwMode="auto">
            <a:xfrm>
              <a:off x="6967661" y="1808317"/>
              <a:ext cx="162330" cy="959614"/>
            </a:xfrm>
            <a:prstGeom prst="line">
              <a:avLst/>
            </a:prstGeom>
            <a:noFill/>
            <a:ln w="38100" cap="rnd">
              <a:solidFill>
                <a:srgbClr val="FF8000"/>
              </a:solidFill>
              <a:prstDash val="sysDot"/>
              <a:miter lim="800000"/>
              <a:headEnd type="none" w="med" len="med"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 b="1">
                <a:solidFill>
                  <a:srgbClr val="FEA501"/>
                </a:solidFill>
                <a:latin typeface="Trebuchet MS" pitchFamily="34" charset="0"/>
                <a:ea typeface="ＭＳ Ｐゴシック"/>
              </a:endParaRPr>
            </a:p>
          </p:txBody>
        </p:sp>
        <p:pic>
          <p:nvPicPr>
            <p:cNvPr id="26" name="Picture 44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9279" y="1080474"/>
              <a:ext cx="1652814" cy="60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45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9602" y="926976"/>
              <a:ext cx="1013333" cy="74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Rectangle 46"/>
            <p:cNvSpPr>
              <a:spLocks/>
            </p:cNvSpPr>
            <p:nvPr/>
          </p:nvSpPr>
          <p:spPr bwMode="auto">
            <a:xfrm>
              <a:off x="7914399" y="644272"/>
              <a:ext cx="812879" cy="398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008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proton</a:t>
              </a:r>
            </a:p>
          </p:txBody>
        </p:sp>
        <p:pic>
          <p:nvPicPr>
            <p:cNvPr id="29" name="Picture 4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00" t="7710" r="10962" b="20895"/>
            <a:stretch>
              <a:fillRect/>
            </a:stretch>
          </p:blipFill>
          <p:spPr bwMode="auto">
            <a:xfrm>
              <a:off x="5768632" y="274357"/>
              <a:ext cx="1328155" cy="878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49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00" t="7710" r="10962" b="20895"/>
            <a:stretch>
              <a:fillRect/>
            </a:stretch>
          </p:blipFill>
          <p:spPr bwMode="auto">
            <a:xfrm>
              <a:off x="5757564" y="276390"/>
              <a:ext cx="1328155" cy="878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AutoShape 54"/>
            <p:cNvSpPr>
              <a:spLocks/>
            </p:cNvSpPr>
            <p:nvPr/>
          </p:nvSpPr>
          <p:spPr bwMode="auto">
            <a:xfrm>
              <a:off x="6652839" y="1488106"/>
              <a:ext cx="413204" cy="317160"/>
            </a:xfrm>
            <a:custGeom>
              <a:avLst/>
              <a:gdLst/>
              <a:ahLst/>
              <a:cxnLst/>
              <a:rect l="0" t="0" r="r" b="b"/>
              <a:pathLst>
                <a:path w="21674" h="21748">
                  <a:moveTo>
                    <a:pt x="10837" y="0"/>
                  </a:moveTo>
                  <a:lnTo>
                    <a:pt x="11729" y="5511"/>
                  </a:lnTo>
                  <a:lnTo>
                    <a:pt x="14356" y="589"/>
                  </a:lnTo>
                  <a:lnTo>
                    <a:pt x="13416" y="6092"/>
                  </a:lnTo>
                  <a:lnTo>
                    <a:pt x="17493" y="2293"/>
                  </a:lnTo>
                  <a:lnTo>
                    <a:pt x="14824" y="7192"/>
                  </a:lnTo>
                  <a:lnTo>
                    <a:pt x="19909" y="4927"/>
                  </a:lnTo>
                  <a:lnTo>
                    <a:pt x="15799" y="8690"/>
                  </a:lnTo>
                  <a:lnTo>
                    <a:pt x="21342" y="8205"/>
                  </a:lnTo>
                  <a:lnTo>
                    <a:pt x="16237" y="10425"/>
                  </a:lnTo>
                  <a:lnTo>
                    <a:pt x="21637" y="11772"/>
                  </a:lnTo>
                  <a:lnTo>
                    <a:pt x="16090" y="12209"/>
                  </a:lnTo>
                  <a:lnTo>
                    <a:pt x="20761" y="15242"/>
                  </a:lnTo>
                  <a:lnTo>
                    <a:pt x="15373" y="13848"/>
                  </a:lnTo>
                  <a:lnTo>
                    <a:pt x="18810" y="18239"/>
                  </a:lnTo>
                  <a:lnTo>
                    <a:pt x="14165" y="15165"/>
                  </a:lnTo>
                  <a:lnTo>
                    <a:pt x="15995" y="20438"/>
                  </a:lnTo>
                  <a:lnTo>
                    <a:pt x="12596" y="16017"/>
                  </a:lnTo>
                  <a:lnTo>
                    <a:pt x="12621" y="21600"/>
                  </a:lnTo>
                  <a:lnTo>
                    <a:pt x="10837" y="16311"/>
                  </a:lnTo>
                  <a:lnTo>
                    <a:pt x="9053" y="21600"/>
                  </a:lnTo>
                  <a:lnTo>
                    <a:pt x="9078" y="16017"/>
                  </a:lnTo>
                  <a:lnTo>
                    <a:pt x="5679" y="20438"/>
                  </a:lnTo>
                  <a:lnTo>
                    <a:pt x="7509" y="15165"/>
                  </a:lnTo>
                  <a:lnTo>
                    <a:pt x="2864" y="18239"/>
                  </a:lnTo>
                  <a:lnTo>
                    <a:pt x="6301" y="13848"/>
                  </a:lnTo>
                  <a:lnTo>
                    <a:pt x="913" y="15242"/>
                  </a:lnTo>
                  <a:lnTo>
                    <a:pt x="5584" y="12209"/>
                  </a:lnTo>
                  <a:lnTo>
                    <a:pt x="37" y="11772"/>
                  </a:lnTo>
                  <a:lnTo>
                    <a:pt x="5437" y="10425"/>
                  </a:lnTo>
                  <a:lnTo>
                    <a:pt x="332" y="8205"/>
                  </a:lnTo>
                  <a:lnTo>
                    <a:pt x="5875" y="8690"/>
                  </a:lnTo>
                  <a:lnTo>
                    <a:pt x="1765" y="4927"/>
                  </a:lnTo>
                  <a:lnTo>
                    <a:pt x="6850" y="7192"/>
                  </a:lnTo>
                  <a:lnTo>
                    <a:pt x="4181" y="2293"/>
                  </a:lnTo>
                  <a:lnTo>
                    <a:pt x="8258" y="6092"/>
                  </a:lnTo>
                  <a:lnTo>
                    <a:pt x="7318" y="589"/>
                  </a:lnTo>
                  <a:lnTo>
                    <a:pt x="9945" y="5511"/>
                  </a:lnTo>
                  <a:lnTo>
                    <a:pt x="10837" y="0"/>
                  </a:lnTo>
                  <a:close/>
                  <a:moveTo>
                    <a:pt x="10837" y="0"/>
                  </a:moveTo>
                </a:path>
              </a:pathLst>
            </a:custGeom>
            <a:gradFill rotWithShape="0">
              <a:gsLst>
                <a:gs pos="0">
                  <a:srgbClr val="FFFF00">
                    <a:alpha val="84999"/>
                  </a:srgbClr>
                </a:gs>
                <a:gs pos="58031">
                  <a:srgbClr val="FFBF00">
                    <a:alpha val="84999"/>
                  </a:srgbClr>
                </a:gs>
                <a:gs pos="100000">
                  <a:srgbClr val="FF8000">
                    <a:alpha val="84999"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outerShdw blurRad="127000" dist="76200" dir="3960011" algn="ctr" rotWithShape="0">
                <a:srgbClr val="FFFF00">
                  <a:alpha val="75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>
                      <a:alpha val="84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 b="1">
                <a:solidFill>
                  <a:srgbClr val="FEA501"/>
                </a:solidFill>
                <a:latin typeface="Trebuchet MS" pitchFamily="34" charset="0"/>
                <a:ea typeface="ＭＳ Ｐゴシック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6563802" y="1805267"/>
              <a:ext cx="285801" cy="1199192"/>
            </a:xfrm>
            <a:prstGeom prst="straightConnector1">
              <a:avLst/>
            </a:prstGeom>
            <a:ln>
              <a:solidFill>
                <a:srgbClr val="BD33BB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24" idx="0"/>
            </p:cNvCxnSpPr>
            <p:nvPr/>
          </p:nvCxnSpPr>
          <p:spPr>
            <a:xfrm>
              <a:off x="6997175" y="1691415"/>
              <a:ext cx="1814424" cy="379170"/>
            </a:xfrm>
            <a:prstGeom prst="straightConnector1">
              <a:avLst/>
            </a:prstGeom>
            <a:ln>
              <a:solidFill>
                <a:srgbClr val="BD33BB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41"/>
            <p:cNvSpPr>
              <a:spLocks/>
            </p:cNvSpPr>
            <p:nvPr/>
          </p:nvSpPr>
          <p:spPr bwMode="auto">
            <a:xfrm>
              <a:off x="6226970" y="2996878"/>
              <a:ext cx="932477" cy="323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300" b="1" dirty="0">
                  <a:solidFill>
                    <a:srgbClr val="BD33BB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neutron</a:t>
              </a:r>
            </a:p>
          </p:txBody>
        </p:sp>
      </p:grpSp>
      <p:sp>
        <p:nvSpPr>
          <p:cNvPr id="40" name="Content Placeholder 2"/>
          <p:cNvSpPr txBox="1">
            <a:spLocks/>
          </p:cNvSpPr>
          <p:nvPr/>
        </p:nvSpPr>
        <p:spPr>
          <a:xfrm>
            <a:off x="14777" y="580359"/>
            <a:ext cx="5363223" cy="13717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Font typeface="Arial"/>
              <a:buNone/>
            </a:pPr>
            <a:r>
              <a:rPr lang="en-US" sz="2000" dirty="0">
                <a:latin typeface="Calibri" panose="020F0502020204030204" pitchFamily="34" charset="0"/>
                <a:ea typeface="ＭＳ Ｐゴシック"/>
                <a:cs typeface="Times"/>
              </a:rPr>
              <a:t>The p</a:t>
            </a:r>
            <a:r>
              <a:rPr lang="en-US" sz="2000" dirty="0" smtClean="0">
                <a:latin typeface="Calibri" panose="020F0502020204030204" pitchFamily="34" charset="0"/>
                <a:ea typeface="ＭＳ Ｐゴシック"/>
                <a:cs typeface="Times"/>
              </a:rPr>
              <a:t>,</a:t>
            </a:r>
            <a:r>
              <a:rPr lang="en-US" sz="2000" baseline="30000" dirty="0" smtClean="0">
                <a:latin typeface="Calibri" panose="020F0502020204030204" pitchFamily="34" charset="0"/>
                <a:ea typeface="ＭＳ Ｐゴシック"/>
                <a:cs typeface="Times"/>
              </a:rPr>
              <a:t>12</a:t>
            </a:r>
            <a:r>
              <a:rPr lang="en-US" sz="2000" dirty="0" smtClean="0">
                <a:latin typeface="Calibri" panose="020F0502020204030204" pitchFamily="34" charset="0"/>
                <a:ea typeface="ＭＳ Ｐゴシック"/>
                <a:cs typeface="Times"/>
              </a:rPr>
              <a:t>C </a:t>
            </a:r>
            <a:r>
              <a:rPr lang="en-US" sz="2000" dirty="0">
                <a:latin typeface="Calibri" panose="020F0502020204030204" pitchFamily="34" charset="0"/>
                <a:ea typeface="ＭＳ Ｐゴシック"/>
                <a:cs typeface="Times"/>
              </a:rPr>
              <a:t>beam </a:t>
            </a:r>
            <a:r>
              <a:rPr lang="en-US" sz="2000" dirty="0" smtClean="0">
                <a:latin typeface="Calibri" panose="020F0502020204030204" pitchFamily="34" charset="0"/>
                <a:ea typeface="ＭＳ Ｐゴシック"/>
                <a:cs typeface="Times"/>
              </a:rPr>
              <a:t>is dumped inside the patient. In order to monitor the beam the secondary particles generated by the beam interaction in the patient can be used: </a:t>
            </a:r>
            <a:r>
              <a:rPr lang="en-US" sz="20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/>
                <a:cs typeface="Times"/>
              </a:rPr>
              <a:t>prompt </a:t>
            </a:r>
            <a:r>
              <a:rPr lang="el-GR" sz="20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/>
                <a:cs typeface="Symbol" charset="2"/>
              </a:rPr>
              <a:t>γ</a:t>
            </a:r>
            <a:r>
              <a:rPr lang="en-US" sz="20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/>
                <a:cs typeface="Symbol" charset="2"/>
              </a:rPr>
              <a:t>’</a:t>
            </a:r>
            <a:r>
              <a:rPr lang="en-US" sz="20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/>
                <a:cs typeface="Times"/>
              </a:rPr>
              <a:t>s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/>
                <a:cs typeface="Times"/>
              </a:rPr>
              <a:t>, </a:t>
            </a:r>
            <a:r>
              <a:rPr lang="en-US" sz="20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/>
                <a:cs typeface="Times"/>
              </a:rPr>
              <a:t>annihilation </a:t>
            </a:r>
            <a:r>
              <a:rPr lang="el-GR" sz="20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/>
                <a:cs typeface="Arial"/>
              </a:rPr>
              <a:t>γ</a:t>
            </a:r>
            <a:r>
              <a:rPr lang="en-US" sz="20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/>
                <a:cs typeface="Arial"/>
              </a:rPr>
              <a:t>’</a:t>
            </a:r>
            <a:r>
              <a:rPr lang="en-US" sz="20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/>
                <a:cs typeface="Times"/>
              </a:rPr>
              <a:t>s, neutrons </a:t>
            </a:r>
            <a:r>
              <a:rPr lang="en-US" sz="2000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/>
                <a:cs typeface="Times"/>
              </a:rPr>
              <a:t>and charged </a:t>
            </a:r>
            <a:r>
              <a:rPr lang="en-US" sz="20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/>
                <a:cs typeface="Times"/>
              </a:rPr>
              <a:t>particles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3418" y="2143171"/>
            <a:ext cx="4201528" cy="26161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</a:rPr>
              <a:t>Activity of </a:t>
            </a:r>
            <a:r>
              <a:rPr lang="el-GR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sym typeface="Symbol" panose="05050102010706020507" pitchFamily="18" charset="2"/>
              </a:rPr>
              <a:t>β</a:t>
            </a:r>
            <a:r>
              <a:rPr lang="en-US" sz="2000" b="1" baseline="30000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Symbol" charset="2"/>
              </a:rPr>
              <a:t>+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Symbol" charset="2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</a:rPr>
              <a:t>emitters </a:t>
            </a:r>
            <a:endParaRPr lang="en-US" sz="2000" b="1" dirty="0" smtClean="0">
              <a:solidFill>
                <a:srgbClr val="FF0000"/>
              </a:solidFill>
              <a:latin typeface="Calibri" panose="020F0502020204030204" pitchFamily="34" charset="0"/>
              <a:ea typeface="ＭＳ Ｐゴシック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 smtClean="0">
                <a:latin typeface="Calibri" panose="020F0502020204030204" pitchFamily="34" charset="0"/>
                <a:ea typeface="ＭＳ Ｐゴシック"/>
              </a:rPr>
              <a:t>Baseline approach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 smtClean="0">
                <a:latin typeface="Calibri" panose="020F0502020204030204" pitchFamily="34" charset="0"/>
                <a:ea typeface="ＭＳ Ｐゴシック"/>
              </a:rPr>
              <a:t>Isotopes </a:t>
            </a:r>
            <a:r>
              <a:rPr lang="en-US" dirty="0">
                <a:latin typeface="Calibri" panose="020F0502020204030204" pitchFamily="34" charset="0"/>
                <a:ea typeface="ＭＳ Ｐゴシック"/>
              </a:rPr>
              <a:t>of short </a:t>
            </a:r>
            <a:r>
              <a:rPr lang="en-US" dirty="0" smtClean="0">
                <a:latin typeface="Calibri" panose="020F0502020204030204" pitchFamily="34" charset="0"/>
                <a:ea typeface="ＭＳ Ｐゴシック"/>
              </a:rPr>
              <a:t>lifetime </a:t>
            </a:r>
            <a:r>
              <a:rPr lang="en-US" baseline="30000" dirty="0">
                <a:latin typeface="Calibri" panose="020F0502020204030204" pitchFamily="34" charset="0"/>
                <a:ea typeface="ＭＳ Ｐゴシック"/>
              </a:rPr>
              <a:t>11</a:t>
            </a:r>
            <a:r>
              <a:rPr lang="pt-BR" dirty="0">
                <a:latin typeface="Calibri" panose="020F0502020204030204" pitchFamily="34" charset="0"/>
                <a:ea typeface="ＭＳ Ｐゴシック"/>
              </a:rPr>
              <a:t>C (20 min), </a:t>
            </a:r>
            <a:r>
              <a:rPr lang="pt-BR" baseline="30000" dirty="0">
                <a:latin typeface="Calibri" panose="020F0502020204030204" pitchFamily="34" charset="0"/>
                <a:ea typeface="ＭＳ Ｐゴシック"/>
              </a:rPr>
              <a:t>15</a:t>
            </a:r>
            <a:r>
              <a:rPr lang="pt-BR" dirty="0">
                <a:latin typeface="Calibri" panose="020F0502020204030204" pitchFamily="34" charset="0"/>
                <a:ea typeface="ＭＳ Ｐゴシック"/>
              </a:rPr>
              <a:t>O (2 min), </a:t>
            </a:r>
            <a:r>
              <a:rPr lang="pt-BR" baseline="30000" dirty="0">
                <a:latin typeface="Calibri" panose="020F0502020204030204" pitchFamily="34" charset="0"/>
                <a:ea typeface="ＭＳ Ｐゴシック"/>
              </a:rPr>
              <a:t>10</a:t>
            </a:r>
            <a:r>
              <a:rPr lang="pt-BR" dirty="0">
                <a:latin typeface="Calibri" panose="020F0502020204030204" pitchFamily="34" charset="0"/>
                <a:ea typeface="ＭＳ Ｐゴシック"/>
              </a:rPr>
              <a:t>C (20 s) </a:t>
            </a:r>
            <a:r>
              <a:rPr lang="pt-BR" dirty="0" smtClean="0">
                <a:latin typeface="Calibri" panose="020F0502020204030204" pitchFamily="34" charset="0"/>
                <a:ea typeface="ＭＳ Ｐゴシック"/>
              </a:rPr>
              <a:t>with respect </a:t>
            </a:r>
            <a:r>
              <a:rPr lang="pt-BR" dirty="0" err="1" smtClean="0">
                <a:latin typeface="Calibri" panose="020F0502020204030204" pitchFamily="34" charset="0"/>
                <a:ea typeface="ＭＳ Ｐゴシック"/>
              </a:rPr>
              <a:t>to</a:t>
            </a:r>
            <a:r>
              <a:rPr lang="pt-BR" dirty="0" smtClean="0">
                <a:latin typeface="Calibri" panose="020F0502020204030204" pitchFamily="34" charset="0"/>
                <a:ea typeface="ＭＳ Ｐゴシック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ＭＳ Ｐゴシック"/>
              </a:rPr>
              <a:t>diagnostic</a:t>
            </a:r>
            <a:r>
              <a:rPr lang="pt-BR" dirty="0" smtClean="0">
                <a:latin typeface="Calibri" panose="020F0502020204030204" pitchFamily="34" charset="0"/>
                <a:ea typeface="ＭＳ Ｐゴシック"/>
              </a:rPr>
              <a:t> </a:t>
            </a:r>
            <a:r>
              <a:rPr lang="pt-BR" dirty="0">
                <a:latin typeface="Calibri" panose="020F0502020204030204" pitchFamily="34" charset="0"/>
                <a:ea typeface="ＭＳ Ｐゴシック"/>
              </a:rPr>
              <a:t>PET (hours)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>
                <a:latin typeface="Calibri" panose="020F0502020204030204" pitchFamily="34" charset="0"/>
                <a:ea typeface="ＭＳ Ｐゴシック"/>
              </a:rPr>
              <a:t>Low activity → long acquisition time </a:t>
            </a:r>
            <a:r>
              <a:rPr lang="en-US" dirty="0" smtClean="0">
                <a:latin typeface="Calibri" panose="020F0502020204030204" pitchFamily="34" charset="0"/>
                <a:ea typeface="ＭＳ Ｐゴシック"/>
              </a:rPr>
              <a:t>(~minutes) </a:t>
            </a:r>
            <a:r>
              <a:rPr lang="en-US" dirty="0">
                <a:latin typeface="Calibri" panose="020F0502020204030204" pitchFamily="34" charset="0"/>
                <a:ea typeface="ＭＳ Ｐゴシック"/>
              </a:rPr>
              <a:t>with difficult in-beam feedback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>
                <a:latin typeface="Calibri" panose="020F0502020204030204" pitchFamily="34" charset="0"/>
                <a:ea typeface="ＭＳ Ｐゴシック"/>
              </a:rPr>
              <a:t>Metabolic wash-</a:t>
            </a:r>
            <a:r>
              <a:rPr lang="en-US" dirty="0" smtClean="0">
                <a:latin typeface="Calibri" panose="020F0502020204030204" pitchFamily="34" charset="0"/>
                <a:ea typeface="ＭＳ Ｐゴシック"/>
              </a:rPr>
              <a:t>out</a:t>
            </a:r>
            <a:r>
              <a:rPr lang="en-US" dirty="0">
                <a:latin typeface="Calibri" panose="020F0502020204030204" pitchFamily="34" charset="0"/>
                <a:ea typeface="ＭＳ Ｐゴシック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ＭＳ Ｐゴシック"/>
              </a:rPr>
              <a:t>of </a:t>
            </a:r>
            <a:r>
              <a:rPr lang="el-GR" dirty="0" smtClean="0">
                <a:latin typeface="Calibri" panose="020F0502020204030204" pitchFamily="34" charset="0"/>
                <a:ea typeface="ＭＳ Ｐゴシック"/>
                <a:sym typeface="Symbol" panose="05050102010706020507" pitchFamily="18" charset="2"/>
              </a:rPr>
              <a:t>β</a:t>
            </a:r>
            <a:r>
              <a:rPr lang="en-US" baseline="30000" dirty="0" smtClean="0">
                <a:latin typeface="Calibri" panose="020F0502020204030204" pitchFamily="34" charset="0"/>
                <a:ea typeface="ＭＳ Ｐゴシック"/>
              </a:rPr>
              <a:t>+</a:t>
            </a:r>
            <a:r>
              <a:rPr lang="en-US" dirty="0" smtClean="0">
                <a:latin typeface="Calibri" panose="020F0502020204030204" pitchFamily="34" charset="0"/>
                <a:ea typeface="ＭＳ Ｐゴシック"/>
              </a:rPr>
              <a:t> </a:t>
            </a:r>
            <a:r>
              <a:rPr lang="en-US" dirty="0">
                <a:latin typeface="Calibri" panose="020F0502020204030204" pitchFamily="34" charset="0"/>
                <a:ea typeface="ＭＳ Ｐゴシック"/>
              </a:rPr>
              <a:t>emitters </a:t>
            </a: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4320431" y="3411058"/>
            <a:ext cx="4779497" cy="34191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Charged secondary particles (ion therapy)</a:t>
            </a:r>
            <a:r>
              <a:rPr lang="en-US" sz="2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:</a:t>
            </a:r>
            <a:endParaRPr lang="en-US" sz="2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</a:rPr>
              <a:t>The detection efficiency is almost one</a:t>
            </a:r>
          </a:p>
          <a:p>
            <a:r>
              <a:rPr lang="en-US" sz="2000" dirty="0">
                <a:latin typeface="Calibri" panose="020F0502020204030204" pitchFamily="34" charset="0"/>
              </a:rPr>
              <a:t>Can be easily back-tracked to the emission </a:t>
            </a:r>
            <a:r>
              <a:rPr lang="en-US" sz="2000" dirty="0" smtClean="0">
                <a:latin typeface="Calibri" panose="020F0502020204030204" pitchFamily="34" charset="0"/>
              </a:rPr>
              <a:t>point -&gt; </a:t>
            </a:r>
            <a:r>
              <a:rPr lang="en-US" sz="2000" dirty="0">
                <a:latin typeface="Calibri" panose="020F0502020204030204" pitchFamily="34" charset="0"/>
              </a:rPr>
              <a:t>can be correlated to the beam </a:t>
            </a:r>
            <a:r>
              <a:rPr lang="en-US" sz="2000" dirty="0" smtClean="0">
                <a:latin typeface="Calibri" panose="020F0502020204030204" pitchFamily="34" charset="0"/>
              </a:rPr>
              <a:t>profile </a:t>
            </a:r>
            <a:r>
              <a:rPr lang="en-US" sz="2000" dirty="0">
                <a:latin typeface="Calibri" panose="020F0502020204030204" pitchFamily="34" charset="0"/>
              </a:rPr>
              <a:t>&amp; </a:t>
            </a:r>
            <a:r>
              <a:rPr lang="en-US" sz="2000" dirty="0" smtClean="0">
                <a:latin typeface="Calibri" panose="020F0502020204030204" pitchFamily="34" charset="0"/>
              </a:rPr>
              <a:t>BP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They are forward peaked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Enough energy to escape from patient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MS inside the patient -&gt; worsen the back-pointing resolution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3418" y="4774772"/>
            <a:ext cx="4201528" cy="20621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</a:rPr>
              <a:t>Prompt nuclear de-excitation </a:t>
            </a:r>
            <a:r>
              <a:rPr lang="el-GR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sym typeface="Symbol" panose="05050102010706020507" pitchFamily="18" charset="2"/>
              </a:rPr>
              <a:t>γ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  <a:cs typeface="Symbol" charset="2"/>
                <a:sym typeface="Symbol" panose="05050102010706020507" pitchFamily="18" charset="2"/>
              </a:rPr>
              <a:t>’s</a:t>
            </a:r>
            <a:endParaRPr lang="en-US" sz="2000" dirty="0">
              <a:latin typeface="Calibri" panose="020F0502020204030204" pitchFamily="34" charset="0"/>
              <a:ea typeface="ＭＳ Ｐゴシック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 smtClean="0">
                <a:latin typeface="Calibri" panose="020F0502020204030204" pitchFamily="34" charset="0"/>
                <a:ea typeface="ＭＳ Ｐゴシック"/>
              </a:rPr>
              <a:t>~1-10 MeV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 smtClean="0">
                <a:latin typeface="Calibri" panose="020F0502020204030204" pitchFamily="34" charset="0"/>
                <a:ea typeface="ＭＳ Ｐゴシック"/>
              </a:rPr>
              <a:t>emission profile correlated with dose profile</a:t>
            </a:r>
            <a:endParaRPr lang="pt-BR" dirty="0">
              <a:latin typeface="Calibri" panose="020F0502020204030204" pitchFamily="34" charset="0"/>
              <a:ea typeface="ＭＳ Ｐゴシック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dirty="0" smtClean="0">
                <a:latin typeface="Calibri" panose="020F0502020204030204" pitchFamily="34" charset="0"/>
                <a:ea typeface="ＭＳ Ｐゴシック"/>
              </a:rPr>
              <a:t>Specific detector at present under development: collimated slit cameras or Compton cameras</a:t>
            </a:r>
            <a:endParaRPr lang="en-US" dirty="0">
              <a:latin typeface="Calibri" panose="020F0502020204030204" pitchFamily="34" charset="0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7633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6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413" y="165860"/>
            <a:ext cx="5766064" cy="585057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Experimental campaign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167268" y="1157325"/>
            <a:ext cx="4427034" cy="2078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Font typeface="Arial"/>
              <a:buNone/>
            </a:pPr>
            <a:r>
              <a:rPr lang="en-GB" sz="2000" b="1" dirty="0" smtClean="0">
                <a:latin typeface="Calibri" panose="020F0502020204030204" pitchFamily="34" charset="0"/>
                <a:ea typeface="ＭＳ Ｐゴシック"/>
                <a:cs typeface="Times"/>
              </a:rPr>
              <a:t>Charged fragments </a:t>
            </a:r>
            <a:r>
              <a:rPr lang="en-GB" sz="2000" dirty="0" smtClean="0">
                <a:latin typeface="Calibri" panose="020F0502020204030204" pitchFamily="34" charset="0"/>
                <a:ea typeface="ＭＳ Ｐゴシック"/>
                <a:cs typeface="Times"/>
              </a:rPr>
              <a:t>production</a:t>
            </a:r>
          </a:p>
          <a:p>
            <a:pPr marL="0" indent="0" algn="ctr" fontAlgn="base">
              <a:spcAft>
                <a:spcPct val="0"/>
              </a:spcAft>
              <a:buFont typeface="Arial"/>
              <a:buNone/>
            </a:pPr>
            <a:r>
              <a:rPr lang="en-GB" sz="2000" dirty="0" smtClean="0">
                <a:latin typeface="Calibri" panose="020F0502020204030204" pitchFamily="34" charset="0"/>
                <a:ea typeface="ＭＳ Ｐゴシック"/>
                <a:cs typeface="Times"/>
              </a:rPr>
              <a:t>is an </a:t>
            </a:r>
            <a:r>
              <a:rPr lang="en-GB" sz="2000" b="1" dirty="0" smtClean="0">
                <a:latin typeface="Calibri" panose="020F0502020204030204" pitchFamily="34" charset="0"/>
                <a:ea typeface="ＭＳ Ｐゴシック"/>
                <a:cs typeface="Times"/>
              </a:rPr>
              <a:t>high cross section process</a:t>
            </a:r>
          </a:p>
          <a:p>
            <a:pPr marL="0" indent="0" algn="ctr" fontAlgn="base">
              <a:spcAft>
                <a:spcPct val="0"/>
              </a:spcAft>
              <a:buFont typeface="Arial"/>
              <a:buNone/>
            </a:pPr>
            <a:r>
              <a:rPr lang="en-GB" sz="2000" dirty="0" smtClean="0">
                <a:latin typeface="Calibri" panose="020F0502020204030204" pitchFamily="34" charset="0"/>
                <a:ea typeface="ＭＳ Ｐゴシック"/>
                <a:cs typeface="Times"/>
              </a:rPr>
              <a:t>in the interactions of He, C and O beams</a:t>
            </a:r>
          </a:p>
          <a:p>
            <a:pPr marL="0" indent="0" algn="ctr" fontAlgn="base">
              <a:spcAft>
                <a:spcPct val="0"/>
              </a:spcAft>
              <a:buFont typeface="Arial"/>
              <a:buNone/>
            </a:pPr>
            <a:r>
              <a:rPr lang="en-GB" sz="2000" dirty="0" smtClean="0">
                <a:latin typeface="Calibri" panose="020F0502020204030204" pitchFamily="34" charset="0"/>
                <a:ea typeface="ＭＳ Ｐゴシック"/>
                <a:cs typeface="Times"/>
              </a:rPr>
              <a:t>and is hence particularly suited for</a:t>
            </a:r>
          </a:p>
          <a:p>
            <a:pPr marL="0" indent="0" algn="ctr" fontAlgn="base">
              <a:spcAft>
                <a:spcPct val="0"/>
              </a:spcAft>
              <a:buFont typeface="Arial"/>
              <a:buNone/>
            </a:pPr>
            <a:r>
              <a:rPr lang="en-GB" sz="2000" b="1" dirty="0" smtClean="0">
                <a:latin typeface="Calibri" panose="020F0502020204030204" pitchFamily="34" charset="0"/>
                <a:ea typeface="ＭＳ Ｐゴシック"/>
                <a:cs typeface="Times"/>
              </a:rPr>
              <a:t>monitoring</a:t>
            </a:r>
            <a:r>
              <a:rPr lang="en-GB" sz="2000" dirty="0" smtClean="0">
                <a:latin typeface="Calibri" panose="020F0502020204030204" pitchFamily="34" charset="0"/>
                <a:ea typeface="ＭＳ Ｐゴシック"/>
                <a:cs typeface="Times"/>
              </a:rPr>
              <a:t> applications of those beams.</a:t>
            </a:r>
            <a:endParaRPr lang="en-GB" sz="2000" b="1" dirty="0" smtClean="0">
              <a:solidFill>
                <a:srgbClr val="0000FF"/>
              </a:solidFill>
              <a:latin typeface="Calibri" panose="020F0502020204030204" pitchFamily="34" charset="0"/>
              <a:ea typeface="ＭＳ Ｐゴシック"/>
              <a:cs typeface="Time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62897" y="3245687"/>
            <a:ext cx="3445277" cy="26161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ＭＳ Ｐゴシック"/>
              </a:rPr>
              <a:t>The experimental campaigns: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latin typeface="Calibri" panose="020F0502020204030204" pitchFamily="34" charset="0"/>
                <a:ea typeface="ＭＳ Ｐゴシック"/>
              </a:rPr>
              <a:t>Since 2011 the ARPG collaboration started a systematic characterization of the beam interaction with PMMA phantoms: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ＭＳ Ｐゴシック"/>
              </a:rPr>
              <a:t>@LNS 80 MeV/u </a:t>
            </a:r>
            <a:r>
              <a:rPr lang="en-GB" baseline="30000" dirty="0" smtClean="0">
                <a:latin typeface="Calibri" panose="020F0502020204030204" pitchFamily="34" charset="0"/>
                <a:ea typeface="ＭＳ Ｐゴシック"/>
              </a:rPr>
              <a:t>12</a:t>
            </a:r>
            <a:r>
              <a:rPr lang="en-GB" dirty="0" smtClean="0">
                <a:latin typeface="Calibri" panose="020F0502020204030204" pitchFamily="34" charset="0"/>
                <a:ea typeface="ＭＳ Ｐゴシック"/>
              </a:rPr>
              <a:t>C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ＭＳ Ｐゴシック"/>
              </a:rPr>
              <a:t>@GSI 220 MeV/u </a:t>
            </a:r>
            <a:r>
              <a:rPr lang="en-GB" baseline="30000" dirty="0" smtClean="0">
                <a:latin typeface="Calibri" panose="020F0502020204030204" pitchFamily="34" charset="0"/>
                <a:ea typeface="ＭＳ Ｐゴシック"/>
              </a:rPr>
              <a:t>12</a:t>
            </a:r>
            <a:r>
              <a:rPr lang="en-GB" dirty="0" smtClean="0">
                <a:latin typeface="Calibri" panose="020F0502020204030204" pitchFamily="34" charset="0"/>
                <a:ea typeface="ＭＳ Ｐゴシック"/>
              </a:rPr>
              <a:t>C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6600"/>
                </a:solidFill>
                <a:latin typeface="Calibri" panose="020F0502020204030204" pitchFamily="34" charset="0"/>
                <a:ea typeface="ＭＳ Ｐゴシック"/>
              </a:rPr>
              <a:t>@HIT several energies:  </a:t>
            </a:r>
            <a:r>
              <a:rPr lang="en-GB" baseline="30000" dirty="0" smtClean="0">
                <a:solidFill>
                  <a:srgbClr val="FF6600"/>
                </a:solidFill>
                <a:latin typeface="Calibri" panose="020F0502020204030204" pitchFamily="34" charset="0"/>
                <a:ea typeface="ＭＳ Ｐゴシック"/>
              </a:rPr>
              <a:t>4</a:t>
            </a:r>
            <a:r>
              <a:rPr lang="en-GB" dirty="0" smtClean="0">
                <a:solidFill>
                  <a:srgbClr val="FF6600"/>
                </a:solidFill>
                <a:latin typeface="Calibri" panose="020F0502020204030204" pitchFamily="34" charset="0"/>
                <a:ea typeface="ＭＳ Ｐゴシック"/>
              </a:rPr>
              <a:t>He, </a:t>
            </a:r>
            <a:r>
              <a:rPr lang="en-GB" baseline="30000" dirty="0" smtClean="0">
                <a:solidFill>
                  <a:srgbClr val="FF6600"/>
                </a:solidFill>
                <a:latin typeface="Calibri" panose="020F0502020204030204" pitchFamily="34" charset="0"/>
                <a:ea typeface="ＭＳ Ｐゴシック"/>
              </a:rPr>
              <a:t>12</a:t>
            </a:r>
            <a:r>
              <a:rPr lang="en-GB" dirty="0" smtClean="0">
                <a:solidFill>
                  <a:srgbClr val="FF6600"/>
                </a:solidFill>
                <a:latin typeface="Calibri" panose="020F0502020204030204" pitchFamily="34" charset="0"/>
                <a:ea typeface="ＭＳ Ｐゴシック"/>
              </a:rPr>
              <a:t>C, </a:t>
            </a:r>
            <a:r>
              <a:rPr lang="en-GB" baseline="30000" dirty="0" smtClean="0">
                <a:solidFill>
                  <a:srgbClr val="FF6600"/>
                </a:solidFill>
                <a:latin typeface="Calibri" panose="020F0502020204030204" pitchFamily="34" charset="0"/>
                <a:ea typeface="ＭＳ Ｐゴシック"/>
              </a:rPr>
              <a:t>16</a:t>
            </a:r>
            <a:r>
              <a:rPr lang="en-GB" dirty="0" smtClean="0">
                <a:solidFill>
                  <a:srgbClr val="FF6600"/>
                </a:solidFill>
                <a:latin typeface="Calibri" panose="020F0502020204030204" pitchFamily="34" charset="0"/>
                <a:ea typeface="ＭＳ Ｐゴシック"/>
              </a:rPr>
              <a:t>O</a:t>
            </a:r>
            <a:endParaRPr lang="en-GB" dirty="0">
              <a:solidFill>
                <a:srgbClr val="FF6600"/>
              </a:solidFill>
              <a:latin typeface="Calibri" panose="020F0502020204030204" pitchFamily="34" charset="0"/>
              <a:ea typeface="ＭＳ Ｐゴシック"/>
            </a:endParaRPr>
          </a:p>
        </p:txBody>
      </p:sp>
      <p:pic>
        <p:nvPicPr>
          <p:cNvPr id="4" name="Picture 3" descr="Figure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77" y="872436"/>
            <a:ext cx="3776006" cy="29237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526" y="4052956"/>
            <a:ext cx="3575516" cy="2367170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  <p:sp>
        <p:nvSpPr>
          <p:cNvPr id="9" name="Right Arrow 8"/>
          <p:cNvSpPr/>
          <p:nvPr/>
        </p:nvSpPr>
        <p:spPr>
          <a:xfrm>
            <a:off x="3810000" y="5488619"/>
            <a:ext cx="978408" cy="484632"/>
          </a:xfrm>
          <a:prstGeom prst="rightArrow">
            <a:avLst/>
          </a:prstGeom>
          <a:solidFill>
            <a:srgbClr val="ED7D3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16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image10.png" descr="xypmma_cut_tof_cut_He145red_He125green_He102violet_at90deg_norm2maxHe145.pdf"/>
          <p:cNvPicPr>
            <a:picLocks/>
          </p:cNvPicPr>
          <p:nvPr/>
        </p:nvPicPr>
        <p:blipFill>
          <a:blip r:embed="rId2">
            <a:extLst/>
          </a:blip>
          <a:srcRect r="21105"/>
          <a:stretch>
            <a:fillRect/>
          </a:stretch>
        </p:blipFill>
        <p:spPr>
          <a:xfrm>
            <a:off x="4479123" y="897605"/>
            <a:ext cx="4330446" cy="2889593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hape 14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title" idx="4294967295"/>
          </p:nvPr>
        </p:nvSpPr>
        <p:spPr>
          <a:xfrm>
            <a:off x="1812757" y="82093"/>
            <a:ext cx="5998937" cy="706438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dirty="0">
                <a:solidFill>
                  <a:srgbClr val="FF0000"/>
                </a:solidFill>
              </a:rPr>
              <a:t>BP monitoring</a:t>
            </a:r>
          </a:p>
        </p:txBody>
      </p:sp>
      <p:sp>
        <p:nvSpPr>
          <p:cNvPr id="166" name="Shape 166"/>
          <p:cNvSpPr>
            <a:spLocks noGrp="1"/>
          </p:cNvSpPr>
          <p:nvPr>
            <p:ph type="body" sz="quarter" idx="4294967295"/>
          </p:nvPr>
        </p:nvSpPr>
        <p:spPr>
          <a:xfrm>
            <a:off x="144239" y="1285951"/>
            <a:ext cx="4043363" cy="212725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  <a:defRPr sz="2800"/>
            </a:pPr>
            <a:r>
              <a:rPr sz="2000" dirty="0">
                <a:latin typeface="Calibri" panose="020F0502020204030204" pitchFamily="34" charset="0"/>
              </a:rPr>
              <a:t>A non negligible production of charged particles at large angles is observed for all beam types</a:t>
            </a:r>
          </a:p>
          <a:p>
            <a:pPr>
              <a:buFont typeface="Arial" panose="020B0604020202020204" pitchFamily="34" charset="0"/>
              <a:buChar char="•"/>
              <a:defRPr sz="2800"/>
            </a:pPr>
            <a:r>
              <a:rPr sz="2000" dirty="0">
                <a:latin typeface="Calibri" panose="020F0502020204030204" pitchFamily="34" charset="0"/>
              </a:rPr>
              <a:t>The emission shape is correlated to the beam entrance window and BP position </a:t>
            </a:r>
          </a:p>
          <a:p>
            <a:pPr>
              <a:buFont typeface="Arial" panose="020B0604020202020204" pitchFamily="34" charset="0"/>
              <a:buChar char="•"/>
              <a:defRPr sz="2800"/>
            </a:pPr>
            <a:r>
              <a:rPr sz="2000" dirty="0">
                <a:latin typeface="Calibri" panose="020F0502020204030204" pitchFamily="34" charset="0"/>
              </a:rPr>
              <a:t>𝚽 = </a:t>
            </a:r>
            <a:r>
              <a:rPr sz="2000" dirty="0" err="1">
                <a:latin typeface="Calibri" panose="020F0502020204030204" pitchFamily="34" charset="0"/>
              </a:rPr>
              <a:t>N</a:t>
            </a:r>
            <a:r>
              <a:rPr sz="2000" baseline="-5999" dirty="0" err="1">
                <a:latin typeface="Calibri" panose="020F0502020204030204" pitchFamily="34" charset="0"/>
              </a:rPr>
              <a:t>all</a:t>
            </a:r>
            <a:r>
              <a:rPr sz="2000" dirty="0">
                <a:latin typeface="Calibri" panose="020F0502020204030204" pitchFamily="34" charset="0"/>
              </a:rPr>
              <a:t>/(</a:t>
            </a:r>
            <a:r>
              <a:rPr sz="2000" dirty="0" err="1">
                <a:latin typeface="Calibri" panose="020F0502020204030204" pitchFamily="34" charset="0"/>
              </a:rPr>
              <a:t>N</a:t>
            </a:r>
            <a:r>
              <a:rPr sz="2000" baseline="-5999" dirty="0" err="1">
                <a:latin typeface="Calibri" panose="020F0502020204030204" pitchFamily="34" charset="0"/>
              </a:rPr>
              <a:t>ions</a:t>
            </a:r>
            <a:r>
              <a:rPr sz="2000" dirty="0">
                <a:latin typeface="Calibri" panose="020F0502020204030204" pitchFamily="34" charset="0"/>
              </a:rPr>
              <a:t> ε Ω)  </a:t>
            </a:r>
          </a:p>
        </p:txBody>
      </p:sp>
      <p:pic>
        <p:nvPicPr>
          <p:cNvPr id="144" name="image9.pdf" descr="xpmma_cut_tof_cut_He145red_He125green_He102violet_at90deg_norm2maxHe145.pdf"/>
          <p:cNvPicPr>
            <a:picLocks noChangeAspect="1"/>
          </p:cNvPicPr>
          <p:nvPr/>
        </p:nvPicPr>
        <p:blipFill>
          <a:blip r:embed="rId3">
            <a:extLst/>
          </a:blip>
          <a:srcRect t="6150" r="28389"/>
          <a:stretch>
            <a:fillRect/>
          </a:stretch>
        </p:blipFill>
        <p:spPr>
          <a:xfrm>
            <a:off x="4471793" y="3813673"/>
            <a:ext cx="3987532" cy="2459911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/>
        </p:nvSpPr>
        <p:spPr>
          <a:xfrm>
            <a:off x="7900602" y="6051043"/>
            <a:ext cx="649652" cy="2785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4" tIns="41494" rIns="41494" bIns="41494">
            <a:spAutoFit/>
          </a:bodyPr>
          <a:lstStyle>
            <a:lvl1pPr algn="l" defTabSz="1180267">
              <a:defRPr sz="180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2200"/>
            </a:pPr>
            <a:r>
              <a:rPr sz="1266"/>
              <a:t>Z (cm)</a:t>
            </a:r>
          </a:p>
        </p:txBody>
      </p:sp>
      <p:sp>
        <p:nvSpPr>
          <p:cNvPr id="146" name="Shape 146"/>
          <p:cNvSpPr/>
          <p:nvPr/>
        </p:nvSpPr>
        <p:spPr>
          <a:xfrm>
            <a:off x="8139714" y="3551548"/>
            <a:ext cx="649652" cy="2785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4" tIns="41494" rIns="41494" bIns="41494">
            <a:spAutoFit/>
          </a:bodyPr>
          <a:lstStyle>
            <a:lvl1pPr algn="l" defTabSz="1180267">
              <a:defRPr sz="180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2200"/>
            </a:pPr>
            <a:r>
              <a:rPr sz="1266"/>
              <a:t>Z (cm)</a:t>
            </a:r>
          </a:p>
        </p:txBody>
      </p:sp>
      <p:sp>
        <p:nvSpPr>
          <p:cNvPr id="147" name="Shape 147"/>
          <p:cNvSpPr/>
          <p:nvPr/>
        </p:nvSpPr>
        <p:spPr>
          <a:xfrm rot="16200000">
            <a:off x="3844159" y="4159205"/>
            <a:ext cx="1734988" cy="2785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4" tIns="41494" rIns="41494" bIns="41494">
            <a:spAutoFit/>
          </a:bodyPr>
          <a:lstStyle>
            <a:lvl1pPr algn="l" defTabSz="1180267">
              <a:defRPr sz="180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2200"/>
            </a:pPr>
            <a:r>
              <a:rPr sz="1266"/>
              <a:t># of tracks/0.4 cm</a:t>
            </a:r>
          </a:p>
        </p:txBody>
      </p:sp>
      <p:sp>
        <p:nvSpPr>
          <p:cNvPr id="148" name="Shape 148"/>
          <p:cNvSpPr/>
          <p:nvPr/>
        </p:nvSpPr>
        <p:spPr>
          <a:xfrm>
            <a:off x="7263258" y="4485400"/>
            <a:ext cx="1" cy="1532285"/>
          </a:xfrm>
          <a:prstGeom prst="line">
            <a:avLst/>
          </a:prstGeom>
          <a:ln w="63500">
            <a:solidFill>
              <a:srgbClr val="000000"/>
            </a:solidFill>
            <a:prstDash val="sysDash"/>
            <a:bevel/>
          </a:ln>
        </p:spPr>
        <p:txBody>
          <a:bodyPr lIns="41494" tIns="41494" rIns="41494" bIns="41494"/>
          <a:lstStyle/>
          <a:p>
            <a:pPr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49" name="Shape 149"/>
          <p:cNvSpPr/>
          <p:nvPr/>
        </p:nvSpPr>
        <p:spPr>
          <a:xfrm>
            <a:off x="7391679" y="4667577"/>
            <a:ext cx="349897" cy="3218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494" tIns="41494" rIns="41494" bIns="41494">
            <a:spAutoFit/>
          </a:bodyPr>
          <a:lstStyle>
            <a:lvl1pPr algn="l" defTabSz="1180267">
              <a:defRPr sz="2200" b="1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b="0"/>
            </a:pPr>
            <a:r>
              <a:rPr sz="1547"/>
              <a:t>BP</a:t>
            </a:r>
          </a:p>
        </p:txBody>
      </p:sp>
      <p:sp>
        <p:nvSpPr>
          <p:cNvPr id="150" name="Shape 150"/>
          <p:cNvSpPr/>
          <p:nvPr/>
        </p:nvSpPr>
        <p:spPr>
          <a:xfrm rot="16200000">
            <a:off x="4382426" y="1377495"/>
            <a:ext cx="649652" cy="2785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4" tIns="41494" rIns="41494" bIns="41494">
            <a:spAutoFit/>
          </a:bodyPr>
          <a:lstStyle>
            <a:lvl1pPr algn="l" defTabSz="1180267">
              <a:defRPr sz="180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2200"/>
            </a:pPr>
            <a:r>
              <a:rPr sz="1266"/>
              <a:t>Y (cm)</a:t>
            </a:r>
          </a:p>
        </p:txBody>
      </p:sp>
      <p:sp>
        <p:nvSpPr>
          <p:cNvPr id="151" name="Shape 151"/>
          <p:cNvSpPr/>
          <p:nvPr/>
        </p:nvSpPr>
        <p:spPr>
          <a:xfrm>
            <a:off x="8097916" y="1061363"/>
            <a:ext cx="883565" cy="18784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1494" tIns="41494" rIns="41494" bIns="41494"/>
          <a:lstStyle/>
          <a:p>
            <a:pPr defTabSz="414923">
              <a:lnSpc>
                <a:spcPct val="93000"/>
              </a:lnSpc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1547"/>
          </a:p>
        </p:txBody>
      </p:sp>
      <p:sp>
        <p:nvSpPr>
          <p:cNvPr id="152" name="Shape 152"/>
          <p:cNvSpPr/>
          <p:nvPr/>
        </p:nvSpPr>
        <p:spPr>
          <a:xfrm>
            <a:off x="7995208" y="1615688"/>
            <a:ext cx="144042" cy="124836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</p:spPr>
        <p:txBody>
          <a:bodyPr lIns="41494" tIns="41494" rIns="41494" bIns="41494" anchor="ctr"/>
          <a:lstStyle/>
          <a:p>
            <a:pPr defTabSz="829846">
              <a:defRPr sz="2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547"/>
          </a:p>
        </p:txBody>
      </p:sp>
      <p:sp>
        <p:nvSpPr>
          <p:cNvPr id="153" name="Shape 153"/>
          <p:cNvSpPr/>
          <p:nvPr/>
        </p:nvSpPr>
        <p:spPr>
          <a:xfrm>
            <a:off x="7995208" y="1807742"/>
            <a:ext cx="144042" cy="124836"/>
          </a:xfrm>
          <a:prstGeom prst="rect">
            <a:avLst/>
          </a:prstGeom>
          <a:solidFill>
            <a:srgbClr val="00E600"/>
          </a:solidFill>
          <a:ln w="12700">
            <a:miter lim="400000"/>
          </a:ln>
        </p:spPr>
        <p:txBody>
          <a:bodyPr lIns="41494" tIns="41494" rIns="41494" bIns="41494" anchor="ctr"/>
          <a:lstStyle/>
          <a:p>
            <a:pPr defTabSz="829846">
              <a:defRPr sz="2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547"/>
          </a:p>
        </p:txBody>
      </p:sp>
      <p:sp>
        <p:nvSpPr>
          <p:cNvPr id="154" name="Shape 154"/>
          <p:cNvSpPr/>
          <p:nvPr/>
        </p:nvSpPr>
        <p:spPr>
          <a:xfrm>
            <a:off x="7997135" y="2002271"/>
            <a:ext cx="144041" cy="124836"/>
          </a:xfrm>
          <a:prstGeom prst="rect">
            <a:avLst/>
          </a:prstGeom>
          <a:solidFill>
            <a:srgbClr val="7837FF"/>
          </a:solidFill>
          <a:ln w="12700">
            <a:miter lim="400000"/>
          </a:ln>
        </p:spPr>
        <p:txBody>
          <a:bodyPr lIns="41494" tIns="41494" rIns="41494" bIns="41494" anchor="ctr"/>
          <a:lstStyle/>
          <a:p>
            <a:pPr defTabSz="829846">
              <a:defRPr sz="2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547"/>
          </a:p>
        </p:txBody>
      </p:sp>
      <p:sp>
        <p:nvSpPr>
          <p:cNvPr id="155" name="Shape 155"/>
          <p:cNvSpPr/>
          <p:nvPr/>
        </p:nvSpPr>
        <p:spPr>
          <a:xfrm>
            <a:off x="8225674" y="1538865"/>
            <a:ext cx="751430" cy="260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4" tIns="41494" rIns="41494" bIns="41494"/>
          <a:lstStyle>
            <a:lvl1pPr algn="l" defTabSz="1180267">
              <a:defRPr sz="200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2200"/>
            </a:pPr>
            <a:r>
              <a:rPr sz="1406"/>
              <a:t>He 145</a:t>
            </a:r>
          </a:p>
        </p:txBody>
      </p:sp>
      <p:sp>
        <p:nvSpPr>
          <p:cNvPr id="156" name="Shape 156"/>
          <p:cNvSpPr/>
          <p:nvPr/>
        </p:nvSpPr>
        <p:spPr>
          <a:xfrm>
            <a:off x="8227600" y="1723235"/>
            <a:ext cx="747579" cy="260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4" tIns="41494" rIns="41494" bIns="41494"/>
          <a:lstStyle>
            <a:lvl1pPr algn="l" defTabSz="1180267">
              <a:defRPr sz="200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2200"/>
            </a:pPr>
            <a:r>
              <a:rPr sz="1406"/>
              <a:t>He 125</a:t>
            </a:r>
          </a:p>
        </p:txBody>
      </p:sp>
      <p:sp>
        <p:nvSpPr>
          <p:cNvPr id="157" name="Shape 157"/>
          <p:cNvSpPr/>
          <p:nvPr/>
        </p:nvSpPr>
        <p:spPr>
          <a:xfrm>
            <a:off x="8229525" y="1917208"/>
            <a:ext cx="743728" cy="260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494" tIns="41494" rIns="41494" bIns="41494"/>
          <a:lstStyle>
            <a:lvl1pPr algn="l" defTabSz="1180267">
              <a:defRPr sz="200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sz="2200"/>
            </a:pPr>
            <a:r>
              <a:rPr sz="1406"/>
              <a:t>He 102</a:t>
            </a:r>
          </a:p>
        </p:txBody>
      </p:sp>
      <p:sp>
        <p:nvSpPr>
          <p:cNvPr id="158" name="Shape 158"/>
          <p:cNvSpPr/>
          <p:nvPr/>
        </p:nvSpPr>
        <p:spPr>
          <a:xfrm>
            <a:off x="7228383" y="1160023"/>
            <a:ext cx="1" cy="2325364"/>
          </a:xfrm>
          <a:prstGeom prst="line">
            <a:avLst/>
          </a:prstGeom>
          <a:ln w="63500">
            <a:solidFill>
              <a:srgbClr val="000000"/>
            </a:solidFill>
            <a:prstDash val="sysDash"/>
            <a:bevel/>
          </a:ln>
        </p:spPr>
        <p:txBody>
          <a:bodyPr lIns="41494" tIns="41494" rIns="41494" bIns="41494"/>
          <a:lstStyle/>
          <a:p>
            <a:pPr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59" name="Shape 159"/>
          <p:cNvSpPr/>
          <p:nvPr/>
        </p:nvSpPr>
        <p:spPr>
          <a:xfrm>
            <a:off x="7391679" y="1534330"/>
            <a:ext cx="349897" cy="3218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494" tIns="41494" rIns="41494" bIns="41494">
            <a:spAutoFit/>
          </a:bodyPr>
          <a:lstStyle>
            <a:lvl1pPr algn="l" defTabSz="1180267">
              <a:defRPr sz="2200" b="1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 b="0"/>
            </a:pPr>
            <a:r>
              <a:rPr sz="1547"/>
              <a:t>BP</a:t>
            </a:r>
          </a:p>
        </p:txBody>
      </p:sp>
      <p:sp>
        <p:nvSpPr>
          <p:cNvPr id="160" name="Shape 160"/>
          <p:cNvSpPr/>
          <p:nvPr/>
        </p:nvSpPr>
        <p:spPr>
          <a:xfrm>
            <a:off x="6572322" y="4473752"/>
            <a:ext cx="861278" cy="1532285"/>
          </a:xfrm>
          <a:prstGeom prst="rect">
            <a:avLst/>
          </a:prstGeom>
          <a:solidFill>
            <a:srgbClr val="942192">
              <a:alpha val="20000"/>
            </a:srgbClr>
          </a:solidFill>
          <a:ln w="12700">
            <a:miter lim="400000"/>
          </a:ln>
        </p:spPr>
        <p:txBody>
          <a:bodyPr lIns="41494" tIns="41494" rIns="41494" bIns="41494"/>
          <a:lstStyle/>
          <a:p>
            <a:pPr defTabSz="414923">
              <a:lnSpc>
                <a:spcPct val="93000"/>
              </a:lnSpc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1547"/>
          </a:p>
        </p:txBody>
      </p:sp>
      <p:sp>
        <p:nvSpPr>
          <p:cNvPr id="161" name="Shape 161"/>
          <p:cNvSpPr/>
          <p:nvPr/>
        </p:nvSpPr>
        <p:spPr>
          <a:xfrm>
            <a:off x="6280994" y="4816126"/>
            <a:ext cx="1152606" cy="1189912"/>
          </a:xfrm>
          <a:prstGeom prst="rect">
            <a:avLst/>
          </a:prstGeom>
          <a:solidFill>
            <a:srgbClr val="00F900">
              <a:alpha val="18000"/>
            </a:srgbClr>
          </a:solidFill>
          <a:ln w="12700">
            <a:miter lim="400000"/>
          </a:ln>
        </p:spPr>
        <p:txBody>
          <a:bodyPr lIns="41494" tIns="41494" rIns="41494" bIns="41494"/>
          <a:lstStyle/>
          <a:p>
            <a:pPr defTabSz="414923">
              <a:lnSpc>
                <a:spcPct val="93000"/>
              </a:lnSpc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1547"/>
          </a:p>
        </p:txBody>
      </p:sp>
      <p:sp>
        <p:nvSpPr>
          <p:cNvPr id="162" name="Shape 162"/>
          <p:cNvSpPr/>
          <p:nvPr/>
        </p:nvSpPr>
        <p:spPr>
          <a:xfrm>
            <a:off x="5984286" y="5201513"/>
            <a:ext cx="1449314" cy="804525"/>
          </a:xfrm>
          <a:prstGeom prst="rect">
            <a:avLst/>
          </a:prstGeom>
          <a:solidFill>
            <a:srgbClr val="FF2600">
              <a:alpha val="33000"/>
            </a:srgbClr>
          </a:solidFill>
          <a:ln w="12700">
            <a:miter lim="400000"/>
          </a:ln>
        </p:spPr>
        <p:txBody>
          <a:bodyPr lIns="41494" tIns="41494" rIns="41494" bIns="41494"/>
          <a:lstStyle/>
          <a:p>
            <a:pPr defTabSz="414923">
              <a:lnSpc>
                <a:spcPct val="93000"/>
              </a:lnSpc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1547"/>
          </a:p>
        </p:txBody>
      </p:sp>
      <p:sp>
        <p:nvSpPr>
          <p:cNvPr id="163" name="Shape 163"/>
          <p:cNvSpPr/>
          <p:nvPr/>
        </p:nvSpPr>
        <p:spPr>
          <a:xfrm>
            <a:off x="5960814" y="1191168"/>
            <a:ext cx="1" cy="2325364"/>
          </a:xfrm>
          <a:prstGeom prst="line">
            <a:avLst/>
          </a:prstGeom>
          <a:ln w="25400">
            <a:solidFill>
              <a:srgbClr val="FF2600"/>
            </a:solidFill>
            <a:prstDash val="sysDash"/>
            <a:bevel/>
          </a:ln>
        </p:spPr>
        <p:txBody>
          <a:bodyPr lIns="41494" tIns="41494" rIns="41494" bIns="41494"/>
          <a:lstStyle/>
          <a:p>
            <a:pPr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64" name="Shape 164"/>
          <p:cNvSpPr/>
          <p:nvPr/>
        </p:nvSpPr>
        <p:spPr>
          <a:xfrm>
            <a:off x="6283544" y="1191168"/>
            <a:ext cx="1" cy="2325364"/>
          </a:xfrm>
          <a:prstGeom prst="line">
            <a:avLst/>
          </a:prstGeom>
          <a:ln w="25400">
            <a:solidFill>
              <a:srgbClr val="00F900"/>
            </a:solidFill>
            <a:prstDash val="sysDash"/>
            <a:bevel/>
          </a:ln>
        </p:spPr>
        <p:txBody>
          <a:bodyPr lIns="41494" tIns="41494" rIns="41494" bIns="41494"/>
          <a:lstStyle/>
          <a:p>
            <a:pPr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65" name="Shape 165"/>
          <p:cNvSpPr/>
          <p:nvPr/>
        </p:nvSpPr>
        <p:spPr>
          <a:xfrm>
            <a:off x="6514065" y="1179642"/>
            <a:ext cx="1" cy="2325364"/>
          </a:xfrm>
          <a:prstGeom prst="line">
            <a:avLst/>
          </a:prstGeom>
          <a:ln w="25400">
            <a:solidFill>
              <a:srgbClr val="942192"/>
            </a:solidFill>
            <a:prstDash val="sysDash"/>
            <a:bevel/>
          </a:ln>
        </p:spPr>
        <p:txBody>
          <a:bodyPr lIns="41494" tIns="41494" rIns="41494" bIns="41494"/>
          <a:lstStyle/>
          <a:p>
            <a:pPr defTabSz="414923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984"/>
          </a:p>
        </p:txBody>
      </p:sp>
      <p:sp>
        <p:nvSpPr>
          <p:cNvPr id="167" name="Shape 167"/>
          <p:cNvSpPr/>
          <p:nvPr/>
        </p:nvSpPr>
        <p:spPr>
          <a:xfrm>
            <a:off x="8428056" y="3285948"/>
            <a:ext cx="636182" cy="31824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1494" tIns="41494" rIns="41494" bIns="41494"/>
          <a:lstStyle/>
          <a:p>
            <a:pPr defTabSz="414923">
              <a:lnSpc>
                <a:spcPct val="93000"/>
              </a:lnSpc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1547"/>
          </a:p>
        </p:txBody>
      </p:sp>
      <p:sp>
        <p:nvSpPr>
          <p:cNvPr id="168" name="Shape 168"/>
          <p:cNvSpPr/>
          <p:nvPr/>
        </p:nvSpPr>
        <p:spPr>
          <a:xfrm>
            <a:off x="5104949" y="1160022"/>
            <a:ext cx="414017" cy="305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494" tIns="41494" rIns="41494" bIns="41494">
            <a:spAutoFit/>
          </a:bodyPr>
          <a:lstStyle>
            <a:lvl1pPr algn="l" defTabSz="590133">
              <a:lnSpc>
                <a:spcPct val="93000"/>
              </a:lnSpc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sz="1547"/>
              <a:t>data</a:t>
            </a:r>
          </a:p>
        </p:txBody>
      </p:sp>
      <p:sp>
        <p:nvSpPr>
          <p:cNvPr id="169" name="Shape 169"/>
          <p:cNvSpPr/>
          <p:nvPr/>
        </p:nvSpPr>
        <p:spPr>
          <a:xfrm>
            <a:off x="5149903" y="3861384"/>
            <a:ext cx="414017" cy="305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494" tIns="41494" rIns="41494" bIns="41494">
            <a:spAutoFit/>
          </a:bodyPr>
          <a:lstStyle>
            <a:lvl1pPr algn="l" defTabSz="590133">
              <a:lnSpc>
                <a:spcPct val="93000"/>
              </a:lnSpc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sz="1547"/>
              <a:t>data</a:t>
            </a:r>
          </a:p>
        </p:txBody>
      </p:sp>
      <p:sp>
        <p:nvSpPr>
          <p:cNvPr id="170" name="Shape 170"/>
          <p:cNvSpPr/>
          <p:nvPr/>
        </p:nvSpPr>
        <p:spPr>
          <a:xfrm>
            <a:off x="2277936" y="4332061"/>
            <a:ext cx="1205401" cy="331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104" tIns="46104" rIns="46104" bIns="46104" anchor="ctr">
            <a:spAutoFit/>
          </a:bodyPr>
          <a:lstStyle>
            <a:lvl1pPr marL="52456" marR="52456" algn="l" defTabSz="579888">
              <a:defRPr sz="2200" b="1">
                <a:solidFill>
                  <a:srgbClr val="A7A7A7"/>
                </a:solidFill>
                <a:uFill>
                  <a:solidFill>
                    <a:srgbClr val="0000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1pPr>
          </a:lstStyle>
          <a:p>
            <a:r>
              <a:rPr sz="1547"/>
              <a:t>preliminary</a:t>
            </a:r>
          </a:p>
        </p:txBody>
      </p:sp>
      <p:sp>
        <p:nvSpPr>
          <p:cNvPr id="171" name="Shape 171"/>
          <p:cNvSpPr/>
          <p:nvPr/>
        </p:nvSpPr>
        <p:spPr>
          <a:xfrm>
            <a:off x="7628950" y="3871218"/>
            <a:ext cx="1205401" cy="331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104" tIns="46104" rIns="46104" bIns="46104" anchor="ctr">
            <a:spAutoFit/>
          </a:bodyPr>
          <a:lstStyle>
            <a:lvl1pPr marL="52456" marR="52456" algn="l" defTabSz="579888">
              <a:defRPr sz="2200" b="1">
                <a:solidFill>
                  <a:srgbClr val="A7A7A7"/>
                </a:solidFill>
                <a:uFill>
                  <a:solidFill>
                    <a:srgbClr val="0000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1pPr>
          </a:lstStyle>
          <a:p>
            <a:r>
              <a:rPr sz="1547"/>
              <a:t>preliminary</a:t>
            </a:r>
          </a:p>
        </p:txBody>
      </p:sp>
      <p:sp>
        <p:nvSpPr>
          <p:cNvPr id="172" name="Shape 172"/>
          <p:cNvSpPr/>
          <p:nvPr/>
        </p:nvSpPr>
        <p:spPr>
          <a:xfrm>
            <a:off x="7628950" y="1155106"/>
            <a:ext cx="1205401" cy="331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104" tIns="46104" rIns="46104" bIns="46104" anchor="ctr">
            <a:spAutoFit/>
          </a:bodyPr>
          <a:lstStyle>
            <a:lvl1pPr marL="52456" marR="52456" algn="l" defTabSz="579888">
              <a:defRPr sz="2200" b="1">
                <a:solidFill>
                  <a:srgbClr val="A7A7A7"/>
                </a:solidFill>
                <a:uFill>
                  <a:solidFill>
                    <a:srgbClr val="000000"/>
                  </a:solidFill>
                </a:uFill>
                <a:latin typeface="Perpetua"/>
                <a:ea typeface="Perpetua"/>
                <a:cs typeface="Perpetua"/>
                <a:sym typeface="Perpetua"/>
              </a:defRPr>
            </a:lvl1pPr>
          </a:lstStyle>
          <a:p>
            <a:r>
              <a:rPr sz="1547"/>
              <a:t>preliminary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840" y="2994421"/>
            <a:ext cx="4163977" cy="371117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52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/>
          <a:srcRect b="36697"/>
          <a:stretch/>
        </p:blipFill>
        <p:spPr>
          <a:xfrm flipH="1">
            <a:off x="663858" y="2103423"/>
            <a:ext cx="3345447" cy="29364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667" y="194434"/>
            <a:ext cx="6912244" cy="797294"/>
          </a:xfrm>
          <a:solidFill>
            <a:schemeClr val="bg2"/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Which detector should be used?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724" y="1219527"/>
            <a:ext cx="4587737" cy="2243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A large area detector.</a:t>
            </a:r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resolution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of the back-tracking is limited by the </a:t>
            </a:r>
            <a:r>
              <a:rPr lang="en-US" sz="2400" dirty="0" smtClean="0">
                <a:solidFill>
                  <a:srgbClr val="0000FC"/>
                </a:solidFill>
              </a:rPr>
              <a:t>multiple scattering in the patient</a:t>
            </a:r>
            <a:r>
              <a:rPr lang="en-US" sz="2400" dirty="0" smtClean="0"/>
              <a:t>, not by the detector resolution.</a:t>
            </a:r>
            <a:endParaRPr lang="en-US" sz="24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096415" y="1433415"/>
            <a:ext cx="40818" cy="2176581"/>
          </a:xfrm>
          <a:prstGeom prst="straightConnector1">
            <a:avLst/>
          </a:prstGeom>
          <a:ln w="38100" cmpd="sng">
            <a:solidFill>
              <a:srgbClr val="1E81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68607" y="1544724"/>
            <a:ext cx="720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alibri"/>
              </a:rPr>
              <a:t>Beam</a:t>
            </a:r>
            <a:endParaRPr lang="en-US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1204" y="3393751"/>
            <a:ext cx="718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Bragg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Peak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150601" y="3061874"/>
            <a:ext cx="2273299" cy="1203131"/>
          </a:xfrm>
          <a:prstGeom prst="straightConnector1">
            <a:avLst/>
          </a:prstGeom>
          <a:ln>
            <a:solidFill>
              <a:srgbClr val="800000"/>
            </a:solidFill>
            <a:prstDash val="dash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070391" y="3663455"/>
            <a:ext cx="163361" cy="347622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80140" y="3562780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79646">
                    <a:lumMod val="50000"/>
                  </a:srgbClr>
                </a:solidFill>
                <a:latin typeface="Symbol" charset="2"/>
                <a:cs typeface="Symbol" charset="2"/>
              </a:rPr>
              <a:t>q</a:t>
            </a:r>
            <a:r>
              <a:rPr lang="en-US" sz="2400" baseline="-25000" dirty="0" smtClean="0">
                <a:solidFill>
                  <a:srgbClr val="F79646">
                    <a:lumMod val="50000"/>
                  </a:srgbClr>
                </a:solidFill>
                <a:latin typeface="Symbol" charset="2"/>
                <a:cs typeface="Symbol" charset="2"/>
              </a:rPr>
              <a:t>0</a:t>
            </a:r>
            <a:endParaRPr lang="en-US" sz="2400" baseline="-25000" dirty="0">
              <a:solidFill>
                <a:srgbClr val="F79646">
                  <a:lumMod val="50000"/>
                </a:srgbClr>
              </a:solidFill>
              <a:latin typeface="Symbol" charset="2"/>
              <a:cs typeface="Symbol" charset="2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3300454" y="3462967"/>
            <a:ext cx="147053" cy="175189"/>
          </a:xfrm>
          <a:custGeom>
            <a:avLst/>
            <a:gdLst>
              <a:gd name="connsiteX0" fmla="*/ 147053 w 147053"/>
              <a:gd name="connsiteY0" fmla="*/ 0 h 175189"/>
              <a:gd name="connsiteX1" fmla="*/ 93579 w 147053"/>
              <a:gd name="connsiteY1" fmla="*/ 66842 h 175189"/>
              <a:gd name="connsiteX2" fmla="*/ 53474 w 147053"/>
              <a:gd name="connsiteY2" fmla="*/ 93579 h 175189"/>
              <a:gd name="connsiteX3" fmla="*/ 13369 w 147053"/>
              <a:gd name="connsiteY3" fmla="*/ 173789 h 175189"/>
              <a:gd name="connsiteX4" fmla="*/ 0 w 147053"/>
              <a:gd name="connsiteY4" fmla="*/ 173789 h 17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053" h="175189">
                <a:moveTo>
                  <a:pt x="147053" y="0"/>
                </a:moveTo>
                <a:cubicBezTo>
                  <a:pt x="129228" y="22281"/>
                  <a:pt x="113755" y="46666"/>
                  <a:pt x="93579" y="66842"/>
                </a:cubicBezTo>
                <a:cubicBezTo>
                  <a:pt x="82218" y="78203"/>
                  <a:pt x="63511" y="81033"/>
                  <a:pt x="53474" y="93579"/>
                </a:cubicBezTo>
                <a:cubicBezTo>
                  <a:pt x="-33498" y="202295"/>
                  <a:pt x="126051" y="61109"/>
                  <a:pt x="13369" y="173789"/>
                </a:cubicBezTo>
                <a:cubicBezTo>
                  <a:pt x="10218" y="176940"/>
                  <a:pt x="4456" y="173789"/>
                  <a:pt x="0" y="173789"/>
                </a:cubicBezTo>
              </a:path>
            </a:pathLst>
          </a:cu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168607" y="2385437"/>
            <a:ext cx="2314117" cy="1898288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3481264" y="3796646"/>
            <a:ext cx="942638" cy="4683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/>
          <a:srcRect t="23392" r="6261" b="23657"/>
          <a:stretch/>
        </p:blipFill>
        <p:spPr>
          <a:xfrm rot="1883395" flipH="1">
            <a:off x="4483143" y="4254051"/>
            <a:ext cx="870543" cy="786807"/>
          </a:xfrm>
          <a:prstGeom prst="rect">
            <a:avLst/>
          </a:prstGeom>
        </p:spPr>
      </p:pic>
      <p:sp>
        <p:nvSpPr>
          <p:cNvPr id="41" name="Freeform 40"/>
          <p:cNvSpPr/>
          <p:nvPr/>
        </p:nvSpPr>
        <p:spPr>
          <a:xfrm>
            <a:off x="2125564" y="2366225"/>
            <a:ext cx="1283368" cy="1430421"/>
          </a:xfrm>
          <a:custGeom>
            <a:avLst/>
            <a:gdLst>
              <a:gd name="connsiteX0" fmla="*/ 0 w 1283368"/>
              <a:gd name="connsiteY0" fmla="*/ 0 h 1430421"/>
              <a:gd name="connsiteX1" fmla="*/ 0 w 1283368"/>
              <a:gd name="connsiteY1" fmla="*/ 0 h 1430421"/>
              <a:gd name="connsiteX2" fmla="*/ 80210 w 1283368"/>
              <a:gd name="connsiteY2" fmla="*/ 120316 h 1430421"/>
              <a:gd name="connsiteX3" fmla="*/ 106947 w 1283368"/>
              <a:gd name="connsiteY3" fmla="*/ 173790 h 1430421"/>
              <a:gd name="connsiteX4" fmla="*/ 147052 w 1283368"/>
              <a:gd name="connsiteY4" fmla="*/ 227263 h 1430421"/>
              <a:gd name="connsiteX5" fmla="*/ 173789 w 1283368"/>
              <a:gd name="connsiteY5" fmla="*/ 267369 h 1430421"/>
              <a:gd name="connsiteX6" fmla="*/ 213895 w 1283368"/>
              <a:gd name="connsiteY6" fmla="*/ 334211 h 1430421"/>
              <a:gd name="connsiteX7" fmla="*/ 294105 w 1283368"/>
              <a:gd name="connsiteY7" fmla="*/ 414421 h 1430421"/>
              <a:gd name="connsiteX8" fmla="*/ 454526 w 1283368"/>
              <a:gd name="connsiteY8" fmla="*/ 427790 h 1430421"/>
              <a:gd name="connsiteX9" fmla="*/ 521368 w 1283368"/>
              <a:gd name="connsiteY9" fmla="*/ 574842 h 1430421"/>
              <a:gd name="connsiteX10" fmla="*/ 574842 w 1283368"/>
              <a:gd name="connsiteY10" fmla="*/ 721895 h 1430421"/>
              <a:gd name="connsiteX11" fmla="*/ 601579 w 1283368"/>
              <a:gd name="connsiteY11" fmla="*/ 788737 h 1430421"/>
              <a:gd name="connsiteX12" fmla="*/ 641684 w 1283368"/>
              <a:gd name="connsiteY12" fmla="*/ 882316 h 1430421"/>
              <a:gd name="connsiteX13" fmla="*/ 641684 w 1283368"/>
              <a:gd name="connsiteY13" fmla="*/ 975895 h 1430421"/>
              <a:gd name="connsiteX14" fmla="*/ 614947 w 1283368"/>
              <a:gd name="connsiteY14" fmla="*/ 1122948 h 1430421"/>
              <a:gd name="connsiteX15" fmla="*/ 762000 w 1283368"/>
              <a:gd name="connsiteY15" fmla="*/ 1176421 h 1430421"/>
              <a:gd name="connsiteX16" fmla="*/ 1056105 w 1283368"/>
              <a:gd name="connsiteY16" fmla="*/ 1203158 h 1430421"/>
              <a:gd name="connsiteX17" fmla="*/ 1216526 w 1283368"/>
              <a:gd name="connsiteY17" fmla="*/ 1336842 h 1430421"/>
              <a:gd name="connsiteX18" fmla="*/ 1256631 w 1283368"/>
              <a:gd name="connsiteY18" fmla="*/ 1376948 h 1430421"/>
              <a:gd name="connsiteX19" fmla="*/ 1283368 w 1283368"/>
              <a:gd name="connsiteY19" fmla="*/ 1430421 h 1430421"/>
              <a:gd name="connsiteX20" fmla="*/ 1283368 w 1283368"/>
              <a:gd name="connsiteY20" fmla="*/ 1430421 h 1430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83368" h="1430421">
                <a:moveTo>
                  <a:pt x="0" y="0"/>
                </a:moveTo>
                <a:lnTo>
                  <a:pt x="0" y="0"/>
                </a:lnTo>
                <a:cubicBezTo>
                  <a:pt x="26737" y="40105"/>
                  <a:pt x="54948" y="79266"/>
                  <a:pt x="80210" y="120316"/>
                </a:cubicBezTo>
                <a:cubicBezTo>
                  <a:pt x="90654" y="137288"/>
                  <a:pt x="96385" y="156891"/>
                  <a:pt x="106947" y="173790"/>
                </a:cubicBezTo>
                <a:cubicBezTo>
                  <a:pt x="118756" y="192684"/>
                  <a:pt x="134102" y="209133"/>
                  <a:pt x="147052" y="227263"/>
                </a:cubicBezTo>
                <a:cubicBezTo>
                  <a:pt x="156391" y="240337"/>
                  <a:pt x="165273" y="253744"/>
                  <a:pt x="173789" y="267369"/>
                </a:cubicBezTo>
                <a:cubicBezTo>
                  <a:pt x="187560" y="289403"/>
                  <a:pt x="197441" y="314101"/>
                  <a:pt x="213895" y="334211"/>
                </a:cubicBezTo>
                <a:cubicBezTo>
                  <a:pt x="237839" y="363475"/>
                  <a:pt x="256424" y="411281"/>
                  <a:pt x="294105" y="414421"/>
                </a:cubicBezTo>
                <a:lnTo>
                  <a:pt x="454526" y="427790"/>
                </a:lnTo>
                <a:cubicBezTo>
                  <a:pt x="554208" y="461017"/>
                  <a:pt x="438767" y="409641"/>
                  <a:pt x="521368" y="574842"/>
                </a:cubicBezTo>
                <a:cubicBezTo>
                  <a:pt x="572507" y="677120"/>
                  <a:pt x="526524" y="576942"/>
                  <a:pt x="574842" y="721895"/>
                </a:cubicBezTo>
                <a:cubicBezTo>
                  <a:pt x="582431" y="744661"/>
                  <a:pt x="593991" y="765971"/>
                  <a:pt x="601579" y="788737"/>
                </a:cubicBezTo>
                <a:cubicBezTo>
                  <a:pt x="630354" y="875064"/>
                  <a:pt x="594689" y="811825"/>
                  <a:pt x="641684" y="882316"/>
                </a:cubicBezTo>
                <a:cubicBezTo>
                  <a:pt x="663723" y="948434"/>
                  <a:pt x="654739" y="897560"/>
                  <a:pt x="641684" y="975895"/>
                </a:cubicBezTo>
                <a:cubicBezTo>
                  <a:pt x="616492" y="1127054"/>
                  <a:pt x="643630" y="1036902"/>
                  <a:pt x="614947" y="1122948"/>
                </a:cubicBezTo>
                <a:cubicBezTo>
                  <a:pt x="685628" y="1170067"/>
                  <a:pt x="639464" y="1145786"/>
                  <a:pt x="762000" y="1176421"/>
                </a:cubicBezTo>
                <a:cubicBezTo>
                  <a:pt x="893415" y="1209275"/>
                  <a:pt x="797101" y="1188769"/>
                  <a:pt x="1056105" y="1203158"/>
                </a:cubicBezTo>
                <a:cubicBezTo>
                  <a:pt x="1160773" y="1265958"/>
                  <a:pt x="1104576" y="1224891"/>
                  <a:pt x="1216526" y="1336842"/>
                </a:cubicBezTo>
                <a:lnTo>
                  <a:pt x="1256631" y="1376948"/>
                </a:lnTo>
                <a:cubicBezTo>
                  <a:pt x="1271993" y="1423031"/>
                  <a:pt x="1260036" y="1407089"/>
                  <a:pt x="1283368" y="1430421"/>
                </a:cubicBezTo>
                <a:lnTo>
                  <a:pt x="1283368" y="1430421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-15418" y="1937793"/>
            <a:ext cx="1539418" cy="1477328"/>
          </a:xfrm>
          <a:prstGeom prst="rect">
            <a:avLst/>
          </a:prstGeom>
          <a:solidFill>
            <a:srgbClr val="FFFF7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Diff between true and reconstructed emission point = </a:t>
            </a:r>
            <a:r>
              <a:rPr lang="en-US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x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Left Brace 44"/>
          <p:cNvSpPr/>
          <p:nvPr/>
        </p:nvSpPr>
        <p:spPr>
          <a:xfrm>
            <a:off x="1537373" y="2385437"/>
            <a:ext cx="471794" cy="676437"/>
          </a:xfrm>
          <a:prstGeom prst="leftBrace">
            <a:avLst>
              <a:gd name="adj1" fmla="val 8333"/>
              <a:gd name="adj2" fmla="val 30463"/>
            </a:avLst>
          </a:prstGeom>
          <a:ln w="952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630408" y="5279935"/>
            <a:ext cx="8129644" cy="1229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>
                <a:solidFill>
                  <a:prstClr val="black"/>
                </a:solidFill>
                <a:latin typeface="+mn-lt"/>
              </a:rPr>
              <a:t>I</a:t>
            </a:r>
            <a:r>
              <a:rPr lang="en-US" dirty="0" smtClean="0">
                <a:solidFill>
                  <a:prstClr val="black"/>
                </a:solidFill>
                <a:latin typeface="+mn-lt"/>
              </a:rPr>
              <a:t>ntegrating enough statistic (~ 10</a:t>
            </a:r>
            <a:r>
              <a:rPr lang="en-US" baseline="30000" dirty="0" smtClean="0">
                <a:solidFill>
                  <a:prstClr val="black"/>
                </a:solidFill>
                <a:latin typeface="+mn-lt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+mn-lt"/>
              </a:rPr>
              <a:t> events)  helps to lower the accuracy on the emission point distribution ( and then on the beam profile) to mm level  </a:t>
            </a:r>
            <a:r>
              <a:rPr lang="en-US" dirty="0" smtClean="0">
                <a:solidFill>
                  <a:prstClr val="black"/>
                </a:solidFill>
                <a:latin typeface="+mn-lt"/>
                <a:ea typeface="Wingdings"/>
                <a:cs typeface="Wingdings"/>
                <a:sym typeface="Wingdings"/>
              </a:rPr>
              <a:t> 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detector size</a:t>
            </a: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561263" y="3655221"/>
            <a:ext cx="3315380" cy="930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>
                <a:solidFill>
                  <a:srgbClr val="008000"/>
                </a:solidFill>
                <a:latin typeface="+mn-lt"/>
              </a:rPr>
              <a:t>Typical resolution on </a:t>
            </a:r>
            <a:r>
              <a:rPr lang="el-GR" dirty="0" smtClean="0">
                <a:solidFill>
                  <a:srgbClr val="008000"/>
                </a:solidFill>
                <a:latin typeface="+mn-lt"/>
                <a:cs typeface="Symbol" charset="2"/>
              </a:rPr>
              <a:t>Δ</a:t>
            </a:r>
            <a:r>
              <a:rPr lang="en-US" dirty="0" smtClean="0">
                <a:solidFill>
                  <a:srgbClr val="008000"/>
                </a:solidFill>
                <a:latin typeface="+mn-lt"/>
              </a:rPr>
              <a:t>x is of the order of 6-8 mm</a:t>
            </a:r>
            <a:endParaRPr lang="en-US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18204" y="3366196"/>
            <a:ext cx="1090803" cy="58477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Secondary</a:t>
            </a:r>
          </a:p>
          <a:p>
            <a:pPr algn="ctr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proton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VCI 2016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E53B-3CDD-4633-A16B-533EDFE814A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7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4783</TotalTime>
  <Words>2011</Words>
  <Application>Microsoft Office PowerPoint</Application>
  <PresentationFormat>On-screen Show (4:3)</PresentationFormat>
  <Paragraphs>299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40" baseType="lpstr">
      <vt:lpstr>Arial Unicode MS</vt:lpstr>
      <vt:lpstr>ＭＳ Ｐゴシック</vt:lpstr>
      <vt:lpstr>Arial</vt:lpstr>
      <vt:lpstr>Calibri</vt:lpstr>
      <vt:lpstr>Calibri Light</vt:lpstr>
      <vt:lpstr>Cambria Math</vt:lpstr>
      <vt:lpstr>Comic Sans MS</vt:lpstr>
      <vt:lpstr>Helvetica</vt:lpstr>
      <vt:lpstr>Helvetica Light</vt:lpstr>
      <vt:lpstr>Perpetua</vt:lpstr>
      <vt:lpstr>Symbol</vt:lpstr>
      <vt:lpstr>Times</vt:lpstr>
      <vt:lpstr>Times New Roman</vt:lpstr>
      <vt:lpstr>Trebuchet MS</vt:lpstr>
      <vt:lpstr>Wingdings</vt:lpstr>
      <vt:lpstr>2_Office Theme</vt:lpstr>
      <vt:lpstr>3_Office Theme</vt:lpstr>
      <vt:lpstr>Design of a tracking device for on-line dose monitoring in hadron therapy</vt:lpstr>
      <vt:lpstr>Outline</vt:lpstr>
      <vt:lpstr>Particle therapy VS Photon RT  </vt:lpstr>
      <vt:lpstr>Examples of Photons vs Particle therapy</vt:lpstr>
      <vt:lpstr>Quality Assurance &amp; Range monitoring in PT</vt:lpstr>
      <vt:lpstr>Beam range &amp; secondary products</vt:lpstr>
      <vt:lpstr>Experimental campaign</vt:lpstr>
      <vt:lpstr>BP monitoring</vt:lpstr>
      <vt:lpstr>Which detector should be used?</vt:lpstr>
      <vt:lpstr>Outline</vt:lpstr>
      <vt:lpstr>PowerPoint Presentation</vt:lpstr>
      <vt:lpstr>Dose Profiler (DP)</vt:lpstr>
      <vt:lpstr>Tracker</vt:lpstr>
      <vt:lpstr>Tracker</vt:lpstr>
      <vt:lpstr>Calorimeter</vt:lpstr>
      <vt:lpstr>Outline</vt:lpstr>
      <vt:lpstr>Simulation</vt:lpstr>
      <vt:lpstr>Event reconstruction and analysis</vt:lpstr>
      <vt:lpstr>Performances</vt:lpstr>
      <vt:lpstr> Proton emission shape attenuation inside the patient</vt:lpstr>
      <vt:lpstr>Conclusions</vt:lpstr>
      <vt:lpstr>Conclusions</vt:lpstr>
      <vt:lpstr>Thank you for the attention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DoseProfiler</dc:title>
  <dc:subject>VCI</dc:subject>
  <dc:creator>muraro</dc:creator>
  <cp:keywords/>
  <dc:description/>
  <cp:lastModifiedBy>muraro</cp:lastModifiedBy>
  <cp:revision>193</cp:revision>
  <dcterms:created xsi:type="dcterms:W3CDTF">2016-02-08T10:07:53Z</dcterms:created>
  <dcterms:modified xsi:type="dcterms:W3CDTF">2016-02-18T11:05:33Z</dcterms:modified>
  <cp:category/>
</cp:coreProperties>
</file>