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88" r:id="rId5"/>
    <p:sldId id="277" r:id="rId6"/>
    <p:sldId id="259" r:id="rId7"/>
    <p:sldId id="289" r:id="rId8"/>
    <p:sldId id="260" r:id="rId9"/>
    <p:sldId id="283" r:id="rId10"/>
    <p:sldId id="261" r:id="rId11"/>
    <p:sldId id="284" r:id="rId12"/>
    <p:sldId id="290" r:id="rId13"/>
    <p:sldId id="263" r:id="rId14"/>
    <p:sldId id="291" r:id="rId15"/>
    <p:sldId id="292" r:id="rId16"/>
    <p:sldId id="264" r:id="rId1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2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76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55D454-9DE2-4BFD-B1CD-FCE63028FB80}" type="datetimeFigureOut">
              <a:rPr lang="fr-FR" smtClean="0"/>
              <a:t>05/05/2015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2C5D29-60DC-4B94-AF0D-2276043AADC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3708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C5D29-60DC-4B94-AF0D-2276043AADC2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2445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C5D29-60DC-4B94-AF0D-2276043AADC2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241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30/04/2015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BLonD Code Development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9348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30/04/2015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BLonD Code Development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417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30/04/2015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BLonD Code Development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5356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30/04/2015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BLonD Code Development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455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30/04/2015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BLonD Code Development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9322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30/04/2015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BLonD Code Development Meeting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2204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30/04/2015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BLonD Code Development Meeting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1374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30/04/2015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BLonD Code Development Meeting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1700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30/04/2015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BLonD Code Development Meeting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2582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30/04/2015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BLonD Code Development Meeting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3436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30/04/2015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BLonD Code Development Meeting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3372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30/04/2015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2nd BLonD Code Development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A87D8-6520-41BC-B6C1-13F8D5342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584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microsoft.com/office/2007/relationships/media" Target="../media/media2.mp4"/><Relationship Id="rId7" Type="http://schemas.openxmlformats.org/officeDocument/2006/relationships/image" Target="../media/image18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21.png"/><Relationship Id="rId4" Type="http://schemas.openxmlformats.org/officeDocument/2006/relationships/video" Target="../media/media2.mp4"/><Relationship Id="rId9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30/04/2015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BLonD Code Development Meeting</a:t>
            </a:r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1078230" y="2152618"/>
            <a:ext cx="698754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u="sng" dirty="0" smtClean="0"/>
              <a:t>PS Booster longitudinal dynamics simulations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pPr algn="ctr"/>
            <a:r>
              <a:rPr lang="en-GB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D. Quartullo </a:t>
            </a:r>
            <a:endParaRPr lang="fr-FR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0" y="73545"/>
            <a:ext cx="627495" cy="627495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067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30/04/2015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BLonD Code Development Meeting</a:t>
            </a:r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0" y="73545"/>
            <a:ext cx="627495" cy="62749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10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527685" y="73545"/>
            <a:ext cx="8835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THE </a:t>
            </a:r>
            <a:r>
              <a:rPr lang="en-GB" sz="3600" b="1" dirty="0" smtClean="0"/>
              <a:t>INJECTION </a:t>
            </a:r>
            <a:r>
              <a:rPr lang="en-GB" sz="3600" b="1" dirty="0" smtClean="0"/>
              <a:t>WITH LINAC 2</a:t>
            </a:r>
            <a:endParaRPr lang="fr-FR" sz="3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47" y="1021080"/>
            <a:ext cx="3187289" cy="9210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947" y="2102167"/>
            <a:ext cx="3189899" cy="119729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14800" y="949921"/>
            <a:ext cx="45472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Second example from MD of 18/03/2015:</a:t>
            </a:r>
          </a:p>
          <a:p>
            <a:r>
              <a:rPr lang="en-GB" dirty="0"/>
              <a:t>≈ 1676 </a:t>
            </a:r>
            <a:r>
              <a:rPr lang="en-GB" dirty="0" smtClean="0"/>
              <a:t>x 6 = 10056 ns is the total length that the several </a:t>
            </a:r>
            <a:r>
              <a:rPr lang="en-GB" dirty="0" err="1" smtClean="0"/>
              <a:t>microbunches</a:t>
            </a:r>
            <a:r>
              <a:rPr lang="en-GB" dirty="0" smtClean="0"/>
              <a:t> should cover.</a:t>
            </a:r>
          </a:p>
          <a:p>
            <a:r>
              <a:rPr lang="en-GB" dirty="0" smtClean="0"/>
              <a:t># </a:t>
            </a:r>
            <a:r>
              <a:rPr lang="en-GB" dirty="0" err="1" smtClean="0"/>
              <a:t>microbunches</a:t>
            </a:r>
            <a:r>
              <a:rPr lang="en-GB" dirty="0" smtClean="0"/>
              <a:t> ≈ 10055 / 5 = 2011</a:t>
            </a:r>
          </a:p>
          <a:p>
            <a:r>
              <a:rPr lang="en-GB" dirty="0" smtClean="0"/>
              <a:t># particles per </a:t>
            </a:r>
            <a:r>
              <a:rPr lang="en-GB" dirty="0" err="1" smtClean="0"/>
              <a:t>microbunch</a:t>
            </a:r>
            <a:r>
              <a:rPr lang="en-GB" dirty="0" smtClean="0"/>
              <a:t> ≈ 2.68e9</a:t>
            </a:r>
          </a:p>
          <a:p>
            <a:r>
              <a:rPr lang="en-GB" dirty="0" smtClean="0"/>
              <a:t># particles injected ≈ 2011 x 2.68e9 ≈ 539e10</a:t>
            </a:r>
          </a:p>
          <a:p>
            <a:endParaRPr lang="en-GB" dirty="0" smtClean="0"/>
          </a:p>
          <a:p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1943100" y="1371600"/>
            <a:ext cx="742950" cy="5705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Oval 11"/>
          <p:cNvSpPr/>
          <p:nvPr/>
        </p:nvSpPr>
        <p:spPr>
          <a:xfrm>
            <a:off x="1295400" y="2262187"/>
            <a:ext cx="83820" cy="1152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Straight Arrow Connector 13"/>
          <p:cNvCxnSpPr>
            <a:endCxn id="12" idx="6"/>
          </p:cNvCxnSpPr>
          <p:nvPr/>
        </p:nvCxnSpPr>
        <p:spPr>
          <a:xfrm flipH="1" flipV="1">
            <a:off x="1379220" y="2319813"/>
            <a:ext cx="2735580" cy="1947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41947" y="3677126"/>
            <a:ext cx="82753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In </a:t>
            </a:r>
            <a:r>
              <a:rPr lang="en-GB" dirty="0" err="1" smtClean="0"/>
              <a:t>BLonD</a:t>
            </a:r>
            <a:r>
              <a:rPr lang="en-GB" dirty="0" smtClean="0"/>
              <a:t> the user has to define the number of </a:t>
            </a:r>
            <a:r>
              <a:rPr lang="en-GB" dirty="0" err="1" smtClean="0"/>
              <a:t>macroparticles</a:t>
            </a:r>
            <a:r>
              <a:rPr lang="en-GB" dirty="0" smtClean="0"/>
              <a:t> and the number of injection turns he wants to have.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Then the code calculates how many </a:t>
            </a:r>
            <a:r>
              <a:rPr lang="en-GB" dirty="0" err="1" smtClean="0"/>
              <a:t>microbunches</a:t>
            </a:r>
            <a:r>
              <a:rPr lang="en-GB" dirty="0" smtClean="0"/>
              <a:t> should be present in phase space and how many </a:t>
            </a:r>
            <a:r>
              <a:rPr lang="en-GB" dirty="0" err="1" smtClean="0"/>
              <a:t>macroparticles</a:t>
            </a:r>
            <a:r>
              <a:rPr lang="en-GB" dirty="0" smtClean="0"/>
              <a:t> each </a:t>
            </a:r>
            <a:r>
              <a:rPr lang="en-GB" dirty="0" err="1" smtClean="0"/>
              <a:t>microbunch</a:t>
            </a:r>
            <a:r>
              <a:rPr lang="en-GB" dirty="0" smtClean="0"/>
              <a:t> should contain to match the </a:t>
            </a:r>
            <a:r>
              <a:rPr lang="fr-FR" dirty="0" smtClean="0"/>
              <a:t>user input.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84738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30/04/2015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BLonD Code Development Meeting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11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0" y="73545"/>
            <a:ext cx="627495" cy="6274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7685" y="73545"/>
            <a:ext cx="8835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THE </a:t>
            </a:r>
            <a:r>
              <a:rPr lang="en-GB" sz="3600" b="1" dirty="0" smtClean="0"/>
              <a:t>INJECTION </a:t>
            </a:r>
            <a:r>
              <a:rPr lang="en-GB" sz="3600" b="1" dirty="0" smtClean="0"/>
              <a:t>WITH LINAC 2</a:t>
            </a:r>
            <a:endParaRPr lang="fr-FR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40245" y="600548"/>
            <a:ext cx="8181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Example: 1 injection turn = 335 </a:t>
            </a:r>
            <a:r>
              <a:rPr lang="en-GB" dirty="0" err="1" smtClean="0"/>
              <a:t>microbunches</a:t>
            </a:r>
            <a:r>
              <a:rPr lang="en-GB" dirty="0" smtClean="0"/>
              <a:t>, double RF (constant phase shift = </a:t>
            </a:r>
            <a:r>
              <a:rPr lang="el-GR" dirty="0" smtClean="0"/>
              <a:t>π</a:t>
            </a:r>
            <a:r>
              <a:rPr lang="en-GB" dirty="0" smtClean="0"/>
              <a:t>), no impedances, 4000 slices in (-</a:t>
            </a:r>
            <a:r>
              <a:rPr lang="el-GR" dirty="0"/>
              <a:t> </a:t>
            </a:r>
            <a:r>
              <a:rPr lang="el-GR" dirty="0" smtClean="0"/>
              <a:t>π</a:t>
            </a:r>
            <a:r>
              <a:rPr lang="en-GB" dirty="0" smtClean="0"/>
              <a:t>, </a:t>
            </a:r>
            <a:r>
              <a:rPr lang="el-GR" dirty="0" smtClean="0"/>
              <a:t>π</a:t>
            </a:r>
            <a:r>
              <a:rPr lang="en-GB" dirty="0" smtClean="0"/>
              <a:t>) to have a good resolution of the </a:t>
            </a:r>
            <a:r>
              <a:rPr lang="en-GB" dirty="0" err="1" smtClean="0"/>
              <a:t>microbunches</a:t>
            </a:r>
            <a:r>
              <a:rPr lang="en-GB" dirty="0"/>
              <a:t>.</a:t>
            </a:r>
            <a:endParaRPr lang="fr-FR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98440" y="1592057"/>
            <a:ext cx="3490430" cy="189898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308603" y="3592211"/>
            <a:ext cx="186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C275 + 1.67 </a:t>
            </a:r>
            <a:r>
              <a:rPr lang="el-GR" dirty="0" smtClean="0"/>
              <a:t>μ</a:t>
            </a:r>
            <a:r>
              <a:rPr lang="en-GB" dirty="0" smtClean="0"/>
              <a:t>s </a:t>
            </a:r>
            <a:endParaRPr lang="fr-FR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46700" y="3971473"/>
            <a:ext cx="3486620" cy="2102409"/>
          </a:xfrm>
          <a:prstGeom prst="rect">
            <a:avLst/>
          </a:prstGeom>
        </p:spPr>
      </p:pic>
      <p:pic>
        <p:nvPicPr>
          <p:cNvPr id="30" name="my_animatio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27685" y="3660239"/>
            <a:ext cx="3594817" cy="2696112"/>
          </a:xfrm>
          <a:prstGeom prst="rect">
            <a:avLst/>
          </a:prstGeom>
        </p:spPr>
      </p:pic>
      <p:pic>
        <p:nvPicPr>
          <p:cNvPr id="31" name="my_animation_2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27685" y="1161700"/>
            <a:ext cx="3594817" cy="2696113"/>
          </a:xfrm>
          <a:prstGeom prst="rect">
            <a:avLst/>
          </a:prstGeom>
        </p:spPr>
      </p:pic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3962400" y="2541551"/>
            <a:ext cx="1336040" cy="142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19" idx="1"/>
          </p:cNvCxnSpPr>
          <p:nvPr/>
        </p:nvCxnSpPr>
        <p:spPr>
          <a:xfrm>
            <a:off x="4122502" y="5008295"/>
            <a:ext cx="1224198" cy="1438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351061" y="4563984"/>
            <a:ext cx="728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zoom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345981" y="2065446"/>
            <a:ext cx="728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zoom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-198784" y="2111612"/>
            <a:ext cx="11759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/>
              <a:t>Δ</a:t>
            </a:r>
            <a:r>
              <a:rPr lang="it-IT" sz="1200" dirty="0" smtClean="0"/>
              <a:t>E [eV]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023183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9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3009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9" repeatCount="indefinite" fill="hold" display="0">
                  <p:stCondLst>
                    <p:cond delay="indefinite"/>
                  </p:stCondLst>
                </p:cTn>
                <p:tgtEl>
                  <p:spTgt spid="31"/>
                </p:tgtEl>
              </p:cMediaNode>
            </p:video>
            <p:video>
              <p:cMediaNode vol="80000">
                <p:cTn id="10" repeatCount="indefinite" fill="hold" display="0">
                  <p:stCondLst>
                    <p:cond delay="indefinite"/>
                  </p:stCondLst>
                </p:cTn>
                <p:tgtEl>
                  <p:spTgt spid="30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30/04/2015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BLonD Code Development Meeting</a:t>
            </a:r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1291590" y="93391"/>
            <a:ext cx="6393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CONTENTS</a:t>
            </a:r>
            <a:endParaRPr lang="fr-FR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08660" y="1303020"/>
            <a:ext cx="77190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Introduction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MD of 18/03/2015 on ring 3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The injection </a:t>
            </a:r>
            <a:r>
              <a:rPr lang="en-GB" dirty="0" smtClean="0"/>
              <a:t>with </a:t>
            </a:r>
            <a:r>
              <a:rPr lang="en-GB" dirty="0" smtClean="0"/>
              <a:t>Linac2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FF0000"/>
                </a:solidFill>
              </a:rPr>
              <a:t>First simulation of the ramp</a:t>
            </a:r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Conclusion and next steps</a:t>
            </a:r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0" y="73545"/>
            <a:ext cx="627495" cy="627495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372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30/04/2015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BLonD Code Development Meeting</a:t>
            </a:r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0" y="73545"/>
            <a:ext cx="627495" cy="62749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13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1291589" y="93391"/>
            <a:ext cx="7112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FIRST SIMULATION OF THE RAMP</a:t>
            </a:r>
            <a:endParaRPr lang="fr-FR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58816" y="739722"/>
            <a:ext cx="8181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 frame: C275 – C775, number of revolution turns = 664013 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167640" y="1754831"/>
            <a:ext cx="1029789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900" dirty="0" smtClean="0"/>
              <a:t>PSB ring is empty,</a:t>
            </a:r>
          </a:p>
          <a:p>
            <a:r>
              <a:rPr lang="en-GB" sz="900" dirty="0"/>
              <a:t>c</a:t>
            </a:r>
            <a:r>
              <a:rPr lang="en-GB" sz="900" dirty="0" smtClean="0"/>
              <a:t>avities off</a:t>
            </a:r>
            <a:endParaRPr lang="fr-FR" sz="900" dirty="0"/>
          </a:p>
        </p:txBody>
      </p:sp>
      <p:sp>
        <p:nvSpPr>
          <p:cNvPr id="10" name="TextBox 9"/>
          <p:cNvSpPr txBox="1"/>
          <p:nvPr/>
        </p:nvSpPr>
        <p:spPr>
          <a:xfrm>
            <a:off x="1522276" y="1754831"/>
            <a:ext cx="138783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900" dirty="0" err="1" smtClean="0"/>
              <a:t>Unbunched</a:t>
            </a:r>
            <a:r>
              <a:rPr lang="en-GB" sz="900" dirty="0" smtClean="0"/>
              <a:t> beam inside the PSB, cavities off</a:t>
            </a:r>
            <a:endParaRPr lang="fr-FR" sz="900" dirty="0"/>
          </a:p>
        </p:txBody>
      </p:sp>
      <p:cxnSp>
        <p:nvCxnSpPr>
          <p:cNvPr id="11" name="Straight Arrow Connector 10"/>
          <p:cNvCxnSpPr>
            <a:stCxn id="9" idx="3"/>
            <a:endCxn id="10" idx="1"/>
          </p:cNvCxnSpPr>
          <p:nvPr/>
        </p:nvCxnSpPr>
        <p:spPr>
          <a:xfrm>
            <a:off x="1197429" y="1939497"/>
            <a:ext cx="3248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370670" y="1751833"/>
            <a:ext cx="75864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900" dirty="0" smtClean="0"/>
              <a:t>Capture terminated</a:t>
            </a:r>
            <a:endParaRPr lang="fr-FR" sz="900" dirty="0"/>
          </a:p>
        </p:txBody>
      </p:sp>
      <p:cxnSp>
        <p:nvCxnSpPr>
          <p:cNvPr id="13" name="Straight Arrow Connector 12"/>
          <p:cNvCxnSpPr>
            <a:stCxn id="10" idx="3"/>
            <a:endCxn id="12" idx="1"/>
          </p:cNvCxnSpPr>
          <p:nvPr/>
        </p:nvCxnSpPr>
        <p:spPr>
          <a:xfrm flipV="1">
            <a:off x="2910114" y="1936499"/>
            <a:ext cx="460556" cy="2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42358" y="1385499"/>
            <a:ext cx="1432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Cavities are turned on</a:t>
            </a:r>
            <a:endParaRPr lang="fr-FR" sz="900" dirty="0"/>
          </a:p>
        </p:txBody>
      </p:sp>
      <p:sp>
        <p:nvSpPr>
          <p:cNvPr id="15" name="TextBox 14"/>
          <p:cNvSpPr txBox="1"/>
          <p:nvPr/>
        </p:nvSpPr>
        <p:spPr>
          <a:xfrm>
            <a:off x="628650" y="1385725"/>
            <a:ext cx="19850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Injection of </a:t>
            </a:r>
            <a:r>
              <a:rPr lang="en-GB" sz="900" dirty="0" err="1" smtClean="0"/>
              <a:t>microbunches</a:t>
            </a:r>
            <a:endParaRPr lang="fr-FR" sz="900" dirty="0"/>
          </a:p>
        </p:txBody>
      </p:sp>
      <p:sp>
        <p:nvSpPr>
          <p:cNvPr id="16" name="TextBox 15"/>
          <p:cNvSpPr txBox="1"/>
          <p:nvPr/>
        </p:nvSpPr>
        <p:spPr>
          <a:xfrm>
            <a:off x="396785" y="2124072"/>
            <a:ext cx="1219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C275</a:t>
            </a:r>
            <a:endParaRPr lang="fr-FR" sz="900" dirty="0"/>
          </a:p>
        </p:txBody>
      </p:sp>
      <p:sp>
        <p:nvSpPr>
          <p:cNvPr id="17" name="TextBox 16"/>
          <p:cNvSpPr txBox="1"/>
          <p:nvPr/>
        </p:nvSpPr>
        <p:spPr>
          <a:xfrm>
            <a:off x="2922087" y="1949616"/>
            <a:ext cx="1219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C276</a:t>
            </a:r>
            <a:endParaRPr lang="fr-FR" sz="900" dirty="0"/>
          </a:p>
        </p:txBody>
      </p:sp>
      <p:sp>
        <p:nvSpPr>
          <p:cNvPr id="18" name="TextBox 17"/>
          <p:cNvSpPr txBox="1"/>
          <p:nvPr/>
        </p:nvSpPr>
        <p:spPr>
          <a:xfrm>
            <a:off x="1802673" y="2138389"/>
            <a:ext cx="7396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C275 + x </a:t>
            </a:r>
            <a:r>
              <a:rPr lang="el-GR" sz="900" dirty="0" smtClean="0"/>
              <a:t>μ</a:t>
            </a:r>
            <a:r>
              <a:rPr lang="en-GB" sz="900" dirty="0" smtClean="0"/>
              <a:t>s </a:t>
            </a:r>
            <a:endParaRPr lang="fr-FR" sz="900" dirty="0"/>
          </a:p>
        </p:txBody>
      </p:sp>
      <p:sp>
        <p:nvSpPr>
          <p:cNvPr id="19" name="TextBox 18"/>
          <p:cNvSpPr txBox="1"/>
          <p:nvPr/>
        </p:nvSpPr>
        <p:spPr>
          <a:xfrm>
            <a:off x="3594643" y="2115305"/>
            <a:ext cx="1219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C285</a:t>
            </a:r>
            <a:endParaRPr lang="fr-FR" sz="900" dirty="0"/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1359852" y="1616331"/>
            <a:ext cx="0" cy="3201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3150415" y="1616331"/>
            <a:ext cx="0" cy="3201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112750" y="1219200"/>
            <a:ext cx="4176221" cy="1320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6" name="Straight Arrow Connector 35"/>
          <p:cNvCxnSpPr>
            <a:stCxn id="34" idx="3"/>
          </p:cNvCxnSpPr>
          <p:nvPr/>
        </p:nvCxnSpPr>
        <p:spPr>
          <a:xfrm>
            <a:off x="4288971" y="1879600"/>
            <a:ext cx="3608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4649804" y="1745972"/>
            <a:ext cx="465211" cy="259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TextBox 37"/>
          <p:cNvSpPr txBox="1"/>
          <p:nvPr/>
        </p:nvSpPr>
        <p:spPr>
          <a:xfrm>
            <a:off x="4657000" y="1745973"/>
            <a:ext cx="4354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ramp</a:t>
            </a:r>
            <a:endParaRPr lang="fr-FR" sz="900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5115015" y="1879600"/>
            <a:ext cx="4439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5581498" y="1745972"/>
            <a:ext cx="1459201" cy="259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TextBox 41"/>
          <p:cNvSpPr txBox="1"/>
          <p:nvPr/>
        </p:nvSpPr>
        <p:spPr>
          <a:xfrm>
            <a:off x="5518422" y="1754831"/>
            <a:ext cx="15578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Bunch synchronization for PS</a:t>
            </a:r>
            <a:endParaRPr lang="fr-FR" sz="900" dirty="0"/>
          </a:p>
        </p:txBody>
      </p:sp>
      <p:sp>
        <p:nvSpPr>
          <p:cNvPr id="45" name="Rectangle 44"/>
          <p:cNvSpPr/>
          <p:nvPr/>
        </p:nvSpPr>
        <p:spPr>
          <a:xfrm>
            <a:off x="7596419" y="1750006"/>
            <a:ext cx="640437" cy="259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TextBox 45"/>
          <p:cNvSpPr txBox="1"/>
          <p:nvPr/>
        </p:nvSpPr>
        <p:spPr>
          <a:xfrm>
            <a:off x="7596419" y="1764184"/>
            <a:ext cx="7130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Extraction</a:t>
            </a:r>
            <a:endParaRPr lang="fr-FR" sz="900" dirty="0"/>
          </a:p>
        </p:txBody>
      </p:sp>
      <p:cxnSp>
        <p:nvCxnSpPr>
          <p:cNvPr id="47" name="Straight Arrow Connector 46"/>
          <p:cNvCxnSpPr>
            <a:endCxn id="46" idx="1"/>
          </p:cNvCxnSpPr>
          <p:nvPr/>
        </p:nvCxnSpPr>
        <p:spPr>
          <a:xfrm>
            <a:off x="7040699" y="1879600"/>
            <a:ext cx="5557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6115050" y="2022973"/>
            <a:ext cx="7396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C775</a:t>
            </a:r>
            <a:endParaRPr lang="fr-FR" sz="900" dirty="0"/>
          </a:p>
        </p:txBody>
      </p:sp>
      <p:sp>
        <p:nvSpPr>
          <p:cNvPr id="57" name="TextBox 56"/>
          <p:cNvSpPr txBox="1"/>
          <p:nvPr/>
        </p:nvSpPr>
        <p:spPr>
          <a:xfrm>
            <a:off x="7682778" y="2008656"/>
            <a:ext cx="7396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C805</a:t>
            </a:r>
            <a:endParaRPr lang="fr-FR" sz="900" dirty="0"/>
          </a:p>
        </p:txBody>
      </p:sp>
      <p:sp>
        <p:nvSpPr>
          <p:cNvPr id="59" name="TextBox 58"/>
          <p:cNvSpPr txBox="1"/>
          <p:nvPr/>
        </p:nvSpPr>
        <p:spPr>
          <a:xfrm>
            <a:off x="521069" y="2659099"/>
            <a:ext cx="8181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Example 2: </a:t>
            </a:r>
          </a:p>
          <a:p>
            <a:r>
              <a:rPr lang="en-GB" dirty="0"/>
              <a:t>	</a:t>
            </a:r>
            <a:r>
              <a:rPr lang="en-GB" dirty="0" smtClean="0"/>
              <a:t>double RF with shift = </a:t>
            </a:r>
            <a:r>
              <a:rPr lang="el-GR" dirty="0" smtClean="0"/>
              <a:t>π</a:t>
            </a:r>
            <a:r>
              <a:rPr lang="en-GB" dirty="0" smtClean="0"/>
              <a:t>, no impedances and feedbacks, 0.4 injection turn, 	5e5 </a:t>
            </a:r>
            <a:r>
              <a:rPr lang="en-GB" dirty="0" err="1" smtClean="0"/>
              <a:t>macroparticles</a:t>
            </a:r>
            <a:r>
              <a:rPr lang="en-GB" dirty="0" smtClean="0"/>
              <a:t>, 4000 slices. </a:t>
            </a:r>
            <a:endParaRPr lang="fr-FR" dirty="0"/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13" y="3618372"/>
            <a:ext cx="1410828" cy="1410828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184" y="3607406"/>
            <a:ext cx="1432759" cy="1432759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365" y="3593224"/>
            <a:ext cx="1507092" cy="1507092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3559" y="3607406"/>
            <a:ext cx="1514727" cy="1514727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330" y="3633130"/>
            <a:ext cx="1542413" cy="1542413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09" y="5064778"/>
            <a:ext cx="1387732" cy="1387732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441" y="5143143"/>
            <a:ext cx="1260829" cy="1260829"/>
          </a:xfrm>
          <a:prstGeom prst="rect">
            <a:avLst/>
          </a:prstGeom>
        </p:spPr>
      </p:pic>
      <p:cxnSp>
        <p:nvCxnSpPr>
          <p:cNvPr id="68" name="Straight Arrow Connector 67"/>
          <p:cNvCxnSpPr/>
          <p:nvPr/>
        </p:nvCxnSpPr>
        <p:spPr>
          <a:xfrm>
            <a:off x="3531687" y="5544457"/>
            <a:ext cx="4432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987800" y="5404225"/>
            <a:ext cx="963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…</a:t>
            </a:r>
            <a:endParaRPr lang="fr-FR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68750" y="5239264"/>
            <a:ext cx="1613993" cy="1164708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376057" y="5404225"/>
            <a:ext cx="28738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voltage of C04 cavity starts decreasing linearly in the last part of the cycle.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984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30/04/2015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BLonD Code Development Meeting</a:t>
            </a:r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0" y="73545"/>
            <a:ext cx="627495" cy="62749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14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1291589" y="93391"/>
            <a:ext cx="7112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FIRST SIMULATION OF THE RAMP</a:t>
            </a:r>
            <a:endParaRPr lang="fr-FR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58816" y="739722"/>
            <a:ext cx="8181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FTM (Foot Tangent method) used by S. Hancock in the tomogram to estimate the bunch length has been implemented in </a:t>
            </a:r>
            <a:r>
              <a:rPr lang="en-GB" dirty="0" err="1" smtClean="0"/>
              <a:t>BLonD</a:t>
            </a:r>
            <a:r>
              <a:rPr lang="en-GB" dirty="0" smtClean="0"/>
              <a:t>.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431" y="1642450"/>
            <a:ext cx="5818280" cy="3597208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682187" y="5734582"/>
            <a:ext cx="8181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From now on FTM will be used to calculate the bunch length evolution through cycle.</a:t>
            </a:r>
            <a:endParaRPr lang="fr-FR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5747657" y="4513943"/>
            <a:ext cx="7257" cy="377371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5832021" y="4702628"/>
            <a:ext cx="1018722" cy="0"/>
          </a:xfrm>
          <a:prstGeom prst="straightConnector1">
            <a:avLst/>
          </a:prstGeom>
          <a:ln>
            <a:solidFill>
              <a:srgbClr val="FFC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850743" y="4379462"/>
            <a:ext cx="2071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15% of maximum profile amplitude</a:t>
            </a:r>
            <a:endParaRPr lang="fr-FR" dirty="0"/>
          </a:p>
        </p:txBody>
      </p:sp>
      <p:sp>
        <p:nvSpPr>
          <p:cNvPr id="48" name="Oval 47"/>
          <p:cNvSpPr/>
          <p:nvPr/>
        </p:nvSpPr>
        <p:spPr>
          <a:xfrm>
            <a:off x="4513944" y="4419600"/>
            <a:ext cx="181428" cy="18868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TextBox 51"/>
          <p:cNvSpPr txBox="1"/>
          <p:nvPr/>
        </p:nvSpPr>
        <p:spPr>
          <a:xfrm>
            <a:off x="6669314" y="1511933"/>
            <a:ext cx="2071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Linear fitting of the four or six nearest points</a:t>
            </a:r>
            <a:endParaRPr lang="fr-FR" dirty="0"/>
          </a:p>
        </p:txBody>
      </p:sp>
      <p:cxnSp>
        <p:nvCxnSpPr>
          <p:cNvPr id="50" name="Straight Arrow Connector 49"/>
          <p:cNvCxnSpPr>
            <a:stCxn id="48" idx="7"/>
            <a:endCxn id="52" idx="1"/>
          </p:cNvCxnSpPr>
          <p:nvPr/>
        </p:nvCxnSpPr>
        <p:spPr>
          <a:xfrm flipV="1">
            <a:off x="4668802" y="1973598"/>
            <a:ext cx="2000512" cy="2473634"/>
          </a:xfrm>
          <a:prstGeom prst="straightConnector1">
            <a:avLst/>
          </a:prstGeom>
          <a:ln>
            <a:solidFill>
              <a:srgbClr val="FFC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/>
          <p:cNvSpPr/>
          <p:nvPr/>
        </p:nvSpPr>
        <p:spPr>
          <a:xfrm>
            <a:off x="1923144" y="4419600"/>
            <a:ext cx="181428" cy="18868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3" name="Straight Arrow Connector 52"/>
          <p:cNvCxnSpPr>
            <a:stCxn id="55" idx="6"/>
            <a:endCxn id="52" idx="1"/>
          </p:cNvCxnSpPr>
          <p:nvPr/>
        </p:nvCxnSpPr>
        <p:spPr>
          <a:xfrm flipV="1">
            <a:off x="2104572" y="1973598"/>
            <a:ext cx="4564742" cy="2540345"/>
          </a:xfrm>
          <a:prstGeom prst="straightConnector1">
            <a:avLst/>
          </a:prstGeom>
          <a:ln>
            <a:solidFill>
              <a:srgbClr val="FFC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l 53"/>
          <p:cNvSpPr/>
          <p:nvPr/>
        </p:nvSpPr>
        <p:spPr>
          <a:xfrm>
            <a:off x="1657350" y="4855028"/>
            <a:ext cx="76112" cy="713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Oval 59"/>
          <p:cNvSpPr/>
          <p:nvPr/>
        </p:nvSpPr>
        <p:spPr>
          <a:xfrm>
            <a:off x="4898395" y="4845454"/>
            <a:ext cx="65491" cy="77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1" name="Straight Arrow Connector 60"/>
          <p:cNvCxnSpPr/>
          <p:nvPr/>
        </p:nvCxnSpPr>
        <p:spPr>
          <a:xfrm flipV="1">
            <a:off x="1616742" y="5348514"/>
            <a:ext cx="3347144" cy="11107"/>
          </a:xfrm>
          <a:prstGeom prst="straightConnector1">
            <a:avLst/>
          </a:prstGeom>
          <a:ln w="57150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2686050" y="5352009"/>
            <a:ext cx="1662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Bunch length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09159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30/04/2015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BLonD Code Development Meeting</a:t>
            </a:r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1291590" y="93391"/>
            <a:ext cx="6393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CONTENTS</a:t>
            </a:r>
            <a:endParaRPr lang="fr-FR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08660" y="1303020"/>
            <a:ext cx="77190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Introduction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MD of 18/03/2015 on ring 3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The injection mechanism with Linac2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First simulation of the ramp</a:t>
            </a:r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FF0000"/>
                </a:solidFill>
              </a:rPr>
              <a:t>Conclusion and next steps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0" y="73545"/>
            <a:ext cx="627495" cy="627495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260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30/04/2015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BLonD Code Development Meeting</a:t>
            </a:r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0" y="73545"/>
            <a:ext cx="627495" cy="62749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16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1291590" y="93391"/>
            <a:ext cx="6393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CONCLUSIONS AND NEXT STEPS</a:t>
            </a:r>
            <a:endParaRPr lang="fr-FR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58816" y="899379"/>
            <a:ext cx="818197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The </a:t>
            </a:r>
            <a:r>
              <a:rPr lang="en-GB" dirty="0" smtClean="0"/>
              <a:t>injection </a:t>
            </a:r>
            <a:r>
              <a:rPr lang="en-GB" dirty="0" smtClean="0"/>
              <a:t>from Linac2 has been implemented into </a:t>
            </a:r>
            <a:r>
              <a:rPr lang="en-GB" dirty="0" err="1" smtClean="0"/>
              <a:t>BLonD</a:t>
            </a:r>
            <a:r>
              <a:rPr lang="en-GB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A first simple example of ramp simulation has been presented.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The Foot Tangent Method has been introduced.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 smtClean="0"/>
          </a:p>
          <a:p>
            <a:r>
              <a:rPr lang="en-GB" dirty="0" smtClean="0"/>
              <a:t>NEXT STEPS: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Periodicity and particle losses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Phase program between the two cavities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Impedance </a:t>
            </a:r>
            <a:r>
              <a:rPr lang="en-GB" dirty="0" smtClean="0"/>
              <a:t>model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Multi-turn wake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Phase loop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8929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30/04/2015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BLonD Code Development Meeting</a:t>
            </a:r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1291590" y="93391"/>
            <a:ext cx="6393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CONTENTS</a:t>
            </a:r>
            <a:endParaRPr lang="fr-FR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08660" y="1303020"/>
            <a:ext cx="77190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FF0000"/>
                </a:solidFill>
              </a:rPr>
              <a:t>Introduction</a:t>
            </a:r>
            <a:endParaRPr lang="en-GB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MD of 18/03/2015 on ring 3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The injection </a:t>
            </a:r>
            <a:r>
              <a:rPr lang="en-GB" dirty="0" smtClean="0"/>
              <a:t>with </a:t>
            </a:r>
            <a:r>
              <a:rPr lang="en-GB" dirty="0" smtClean="0"/>
              <a:t>Linac2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First simulation of the ramp</a:t>
            </a:r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Conclusion and next steps</a:t>
            </a:r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0" y="73545"/>
            <a:ext cx="627495" cy="627495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996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30/04/2015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BLonD Code Development Meeting</a:t>
            </a:r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0" y="73545"/>
            <a:ext cx="627495" cy="6274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22070" y="0"/>
            <a:ext cx="6393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INTRODUC</a:t>
            </a:r>
            <a:r>
              <a:rPr lang="en-GB" sz="3600" b="1" dirty="0" smtClean="0"/>
              <a:t>TION</a:t>
            </a:r>
            <a:endParaRPr lang="fr-FR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40245" y="574041"/>
            <a:ext cx="828183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By the end of</a:t>
            </a:r>
            <a:r>
              <a:rPr lang="en-GB" dirty="0" smtClean="0"/>
              <a:t> </a:t>
            </a:r>
            <a:r>
              <a:rPr lang="en-GB" dirty="0" smtClean="0"/>
              <a:t>2015 </a:t>
            </a:r>
            <a:r>
              <a:rPr lang="en-GB" dirty="0" smtClean="0"/>
              <a:t>(</a:t>
            </a:r>
            <a:r>
              <a:rPr lang="en-GB" dirty="0" err="1" smtClean="0"/>
              <a:t>Finemet</a:t>
            </a:r>
            <a:r>
              <a:rPr lang="en-GB" dirty="0" smtClean="0"/>
              <a:t> </a:t>
            </a:r>
            <a:r>
              <a:rPr lang="en-GB" dirty="0"/>
              <a:t>cavity </a:t>
            </a:r>
            <a:r>
              <a:rPr lang="en-GB" dirty="0" smtClean="0"/>
              <a:t>review in Sep 2015) we should know</a:t>
            </a:r>
            <a:r>
              <a:rPr lang="en-GB" dirty="0" smtClean="0"/>
              <a:t> </a:t>
            </a:r>
            <a:r>
              <a:rPr lang="en-GB" dirty="0" smtClean="0"/>
              <a:t>if the current ferrite cavities C02 and C04 could be </a:t>
            </a:r>
            <a:r>
              <a:rPr lang="en-GB" dirty="0" smtClean="0"/>
              <a:t>replac</a:t>
            </a:r>
            <a:r>
              <a:rPr lang="en-GB" dirty="0" smtClean="0"/>
              <a:t>ed </a:t>
            </a:r>
            <a:r>
              <a:rPr lang="en-GB" dirty="0" smtClean="0"/>
              <a:t>safely by </a:t>
            </a:r>
            <a:r>
              <a:rPr lang="en-GB" dirty="0" err="1" smtClean="0"/>
              <a:t>Finemet</a:t>
            </a:r>
            <a:r>
              <a:rPr lang="en-GB" dirty="0" smtClean="0"/>
              <a:t> </a:t>
            </a:r>
            <a:r>
              <a:rPr lang="en-GB" dirty="0" smtClean="0"/>
              <a:t>cavities a</a:t>
            </a:r>
            <a:r>
              <a:rPr lang="en-GB" dirty="0" smtClean="0"/>
              <a:t>s planned by the LIU project. The </a:t>
            </a:r>
            <a:r>
              <a:rPr lang="en-GB" dirty="0" err="1" smtClean="0"/>
              <a:t>Finemet</a:t>
            </a:r>
            <a:r>
              <a:rPr lang="en-GB" dirty="0" smtClean="0"/>
              <a:t> cavities have very different (broad-band) impedance.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We are planning to </a:t>
            </a:r>
            <a:r>
              <a:rPr lang="en-GB" dirty="0" smtClean="0"/>
              <a:t>simulate </a:t>
            </a:r>
            <a:r>
              <a:rPr lang="en-GB" dirty="0" smtClean="0"/>
              <a:t>PSB beam longitudinal dynamics </a:t>
            </a:r>
            <a:r>
              <a:rPr lang="en-GB" dirty="0" smtClean="0"/>
              <a:t>to</a:t>
            </a:r>
            <a:r>
              <a:rPr lang="en-GB" dirty="0" smtClean="0"/>
              <a:t> </a:t>
            </a:r>
            <a:r>
              <a:rPr lang="en-GB" dirty="0" smtClean="0"/>
              <a:t>compare </a:t>
            </a:r>
            <a:r>
              <a:rPr lang="en-GB" dirty="0" smtClean="0"/>
              <a:t>with the </a:t>
            </a:r>
            <a:r>
              <a:rPr lang="en-GB" dirty="0" smtClean="0"/>
              <a:t>MDs results </a:t>
            </a:r>
            <a:r>
              <a:rPr lang="en-GB" dirty="0" smtClean="0"/>
              <a:t>for </a:t>
            </a:r>
            <a:r>
              <a:rPr lang="en-GB" dirty="0" smtClean="0"/>
              <a:t>the </a:t>
            </a:r>
            <a:r>
              <a:rPr lang="en-GB" dirty="0" smtClean="0"/>
              <a:t>two different cavity configurations.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The results given one year ago </a:t>
            </a:r>
            <a:r>
              <a:rPr lang="en-GB" dirty="0" smtClean="0"/>
              <a:t>(2014) at </a:t>
            </a:r>
            <a:r>
              <a:rPr lang="en-GB" dirty="0" smtClean="0"/>
              <a:t>the </a:t>
            </a:r>
            <a:r>
              <a:rPr lang="en-GB" dirty="0" err="1" smtClean="0"/>
              <a:t>Finemet</a:t>
            </a:r>
            <a:r>
              <a:rPr lang="en-GB" dirty="0" smtClean="0"/>
              <a:t> review </a:t>
            </a:r>
            <a:r>
              <a:rPr lang="en-GB" dirty="0" smtClean="0"/>
              <a:t>were </a:t>
            </a:r>
            <a:r>
              <a:rPr lang="en-GB" dirty="0" smtClean="0"/>
              <a:t>not very realistic (and indeed the stability thresholds were quite low</a:t>
            </a:r>
            <a:r>
              <a:rPr lang="en-GB" dirty="0" smtClean="0"/>
              <a:t>) and need to be reconsidered:</a:t>
            </a:r>
            <a:endParaRPr lang="en-GB" dirty="0" smtClean="0"/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GB" dirty="0" smtClean="0"/>
              <a:t>Injection and extraction simulated separately (no ramp), initial distributions guessed </a:t>
            </a:r>
            <a:r>
              <a:rPr lang="en-GB" dirty="0" smtClean="0"/>
              <a:t>by </a:t>
            </a:r>
            <a:r>
              <a:rPr lang="en-GB" dirty="0" smtClean="0"/>
              <a:t>looking at the ELOGBOOK pictures.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GB" dirty="0" smtClean="0"/>
              <a:t>No </a:t>
            </a:r>
            <a:r>
              <a:rPr lang="en-GB" dirty="0" smtClean="0"/>
              <a:t>feedbacks </a:t>
            </a:r>
            <a:r>
              <a:rPr lang="en-GB" dirty="0" smtClean="0"/>
              <a:t>included into the simulations.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GB" dirty="0" smtClean="0"/>
              <a:t>Space charge contribution to the impedance model </a:t>
            </a:r>
            <a:r>
              <a:rPr lang="en-GB" dirty="0" smtClean="0"/>
              <a:t>was scaled from the value at 100 MeV</a:t>
            </a:r>
            <a:r>
              <a:rPr lang="en-GB" dirty="0" smtClean="0"/>
              <a:t> </a:t>
            </a:r>
            <a:r>
              <a:rPr lang="en-GB" dirty="0"/>
              <a:t>(</a:t>
            </a:r>
            <a:r>
              <a:rPr lang="en-GB" dirty="0" smtClean="0"/>
              <a:t>paper by </a:t>
            </a:r>
            <a:r>
              <a:rPr lang="en-GB" dirty="0" smtClean="0"/>
              <a:t>S. </a:t>
            </a:r>
            <a:r>
              <a:rPr lang="en-GB" dirty="0" smtClean="0"/>
              <a:t>Hancock et al., 2000).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Nowadays </a:t>
            </a:r>
            <a:r>
              <a:rPr lang="en-GB" dirty="0" err="1" smtClean="0"/>
              <a:t>BLonD</a:t>
            </a:r>
            <a:r>
              <a:rPr lang="en-GB" dirty="0" smtClean="0"/>
              <a:t> </a:t>
            </a:r>
            <a:r>
              <a:rPr lang="en-GB" dirty="0" smtClean="0"/>
              <a:t>is able to simulate the ramp in reasonable execution time thanks to several code optimizations</a:t>
            </a:r>
            <a:r>
              <a:rPr lang="en-GB" dirty="0" smtClean="0"/>
              <a:t>.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The feedback routines have been included</a:t>
            </a:r>
            <a:r>
              <a:rPr lang="en-GB" dirty="0" smtClean="0"/>
              <a:t>.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Better understanding of the PS Booster dynamics and parameters.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32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30/04/2015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BLonD Code Development Meeting</a:t>
            </a:r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1291590" y="93391"/>
            <a:ext cx="6393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CONTENTS</a:t>
            </a:r>
            <a:endParaRPr lang="fr-FR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08660" y="1303020"/>
            <a:ext cx="77190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Introduction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FF0000"/>
                </a:solidFill>
              </a:rPr>
              <a:t>MD of 18/03/2015 on ring 3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The injection </a:t>
            </a:r>
            <a:r>
              <a:rPr lang="en-GB" dirty="0" smtClean="0"/>
              <a:t>with </a:t>
            </a:r>
            <a:r>
              <a:rPr lang="en-GB" dirty="0" smtClean="0"/>
              <a:t>Linac2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First simulation of the ramp</a:t>
            </a:r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Conclusion and next steps</a:t>
            </a:r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0" y="73545"/>
            <a:ext cx="627495" cy="627495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539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30/04/2015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BLonD Code Development Meeting</a:t>
            </a:r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1291590" y="93391"/>
            <a:ext cx="6393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MD OF 18/03/2015 ON RING 3</a:t>
            </a:r>
            <a:endParaRPr lang="fr-FR" sz="36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426497" y="893913"/>
                <a:ext cx="8348617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MD take away: the beam seemed stable up to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≈4×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</m:sup>
                    </m:sSup>
                  </m:oMath>
                </a14:m>
                <a:r>
                  <a:rPr lang="fr-FR" dirty="0" smtClean="0"/>
                  <a:t>, </a:t>
                </a:r>
                <a:r>
                  <a:rPr lang="fr-FR" dirty="0" err="1" smtClean="0"/>
                  <a:t>even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without</a:t>
                </a:r>
                <a:r>
                  <a:rPr lang="fr-FR" dirty="0" smtClean="0"/>
                  <a:t> feedbacks and </a:t>
                </a:r>
                <a:r>
                  <a:rPr lang="fr-FR" dirty="0" smtClean="0"/>
                  <a:t>C04 (S. Albright, </a:t>
                </a:r>
                <a:r>
                  <a:rPr lang="en-GB" dirty="0" smtClean="0"/>
                  <a:t>A</a:t>
                </a:r>
                <a:r>
                  <a:rPr lang="en-GB" dirty="0"/>
                  <a:t>. J. Findlay, S. Hancock, J. E. </a:t>
                </a:r>
                <a:r>
                  <a:rPr lang="en-GB" dirty="0" smtClean="0"/>
                  <a:t>Muller, D. Quartullo </a:t>
                </a:r>
                <a:r>
                  <a:rPr lang="en-GB" dirty="0"/>
                  <a:t>and E. </a:t>
                </a:r>
                <a:r>
                  <a:rPr lang="en-GB" dirty="0" err="1"/>
                  <a:t>Shaposhnikova</a:t>
                </a:r>
                <a:r>
                  <a:rPr lang="en-GB" dirty="0"/>
                  <a:t> </a:t>
                </a:r>
                <a:r>
                  <a:rPr lang="fr-FR" dirty="0" smtClean="0"/>
                  <a:t>…).</a:t>
                </a:r>
                <a:endParaRPr lang="fr-FR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497" y="893913"/>
                <a:ext cx="8348617" cy="923330"/>
              </a:xfrm>
              <a:prstGeom prst="rect">
                <a:avLst/>
              </a:prstGeom>
              <a:blipFill rotWithShape="0">
                <a:blip r:embed="rId2"/>
                <a:stretch>
                  <a:fillRect l="-657" t="-3974" b="-993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1" y="1953779"/>
            <a:ext cx="3428440" cy="21088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3862" y="1855925"/>
            <a:ext cx="3220908" cy="2973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572000" y="4950983"/>
                <a:ext cx="3669030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Run 2: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≈4×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</m:sup>
                    </m:sSup>
                  </m:oMath>
                </a14:m>
                <a:r>
                  <a:rPr lang="en-GB" dirty="0" smtClean="0"/>
                  <a:t>, no phase and radial loop, C02 and C04 on</a:t>
                </a:r>
              </a:p>
              <a:p>
                <a:r>
                  <a:rPr lang="en-GB" dirty="0" smtClean="0"/>
                  <a:t>Run 3: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≈3.3×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</m:sup>
                    </m:sSup>
                  </m:oMath>
                </a14:m>
                <a:r>
                  <a:rPr lang="en-GB" dirty="0" smtClean="0"/>
                  <a:t>, no phase and radial loop, just C02 on</a:t>
                </a:r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4950983"/>
                <a:ext cx="3669030" cy="1477328"/>
              </a:xfrm>
              <a:prstGeom prst="rect">
                <a:avLst/>
              </a:prstGeom>
              <a:blipFill rotWithShape="0">
                <a:blip r:embed="rId5"/>
                <a:stretch>
                  <a:fillRect l="-1329" t="-205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7394" y="4154693"/>
            <a:ext cx="2843294" cy="227361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0" y="73545"/>
            <a:ext cx="627495" cy="627495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669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30/04/2015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BLonD Code Development Meeting</a:t>
            </a:r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1291590" y="93391"/>
            <a:ext cx="6393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MD OF 18/03/2015 ON RING 3</a:t>
            </a:r>
            <a:endParaRPr lang="fr-FR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48640" y="1158240"/>
            <a:ext cx="8054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More particle losses at capture on Run 3, in any case the beams were stable.</a:t>
            </a:r>
            <a:endParaRPr lang="fr-F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245" y="1754299"/>
            <a:ext cx="4607086" cy="223148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038" y="3986363"/>
            <a:ext cx="2347912" cy="212899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7987" y="3960722"/>
            <a:ext cx="2216525" cy="218027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6017" y="1496250"/>
            <a:ext cx="1975485" cy="448425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0" y="73545"/>
            <a:ext cx="627495" cy="627495"/>
          </a:xfrm>
          <a:prstGeom prst="rect">
            <a:avLst/>
          </a:prstGeom>
        </p:spPr>
      </p:pic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6</a:t>
            </a:fld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1941922" y="149625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u="sng" dirty="0" smtClean="0">
                <a:solidFill>
                  <a:srgbClr val="FF0000"/>
                </a:solidFill>
              </a:rPr>
              <a:t>Ramp from C276 to C275</a:t>
            </a:r>
            <a:endParaRPr lang="fr-FR" i="1" u="sng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01775" y="6064007"/>
            <a:ext cx="3740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u="sng" dirty="0" smtClean="0">
                <a:solidFill>
                  <a:srgbClr val="FF0000"/>
                </a:solidFill>
              </a:rPr>
              <a:t>End of cycle from C275 to C276.81</a:t>
            </a:r>
            <a:endParaRPr lang="fr-FR" i="1" u="sng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79152" y="5930689"/>
            <a:ext cx="3740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u="sng" dirty="0" smtClean="0">
                <a:solidFill>
                  <a:srgbClr val="FF0000"/>
                </a:solidFill>
              </a:rPr>
              <a:t>Tomograms at C275</a:t>
            </a:r>
            <a:endParaRPr lang="fr-FR" i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94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30/04/2015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BLonD Code Development Meeting</a:t>
            </a:r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1291590" y="93391"/>
            <a:ext cx="6393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CONTENTS</a:t>
            </a:r>
            <a:endParaRPr lang="fr-FR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08660" y="1303020"/>
            <a:ext cx="77190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Introduction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MD of 18/03/2015 on ring 3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FF0000"/>
                </a:solidFill>
              </a:rPr>
              <a:t>The injection </a:t>
            </a:r>
            <a:r>
              <a:rPr lang="en-GB" dirty="0" smtClean="0">
                <a:solidFill>
                  <a:srgbClr val="FF0000"/>
                </a:solidFill>
              </a:rPr>
              <a:t>with </a:t>
            </a:r>
            <a:r>
              <a:rPr lang="en-GB" dirty="0" smtClean="0">
                <a:solidFill>
                  <a:srgbClr val="FF0000"/>
                </a:solidFill>
              </a:rPr>
              <a:t>Linac2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First simulation of the ramp</a:t>
            </a:r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Conclusion and next steps</a:t>
            </a:r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0" y="73545"/>
            <a:ext cx="627495" cy="627495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687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30/04/2015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BLonD Code Development Meeting</a:t>
            </a:r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0" y="73545"/>
            <a:ext cx="627495" cy="627495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502920" y="2545080"/>
            <a:ext cx="7886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291590" y="1897380"/>
            <a:ext cx="0" cy="64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291590" y="1897380"/>
            <a:ext cx="10706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2354580" y="1897380"/>
            <a:ext cx="15240" cy="647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362200" y="2545080"/>
            <a:ext cx="6667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436370" y="2645357"/>
            <a:ext cx="1062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 </a:t>
            </a:r>
            <a:r>
              <a:rPr lang="el-GR" dirty="0" smtClean="0"/>
              <a:t>μ</a:t>
            </a:r>
            <a:r>
              <a:rPr lang="en-GB" dirty="0" smtClean="0"/>
              <a:t>s</a:t>
            </a:r>
            <a:endParaRPr lang="fr-FR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291590" y="2645357"/>
            <a:ext cx="106299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ight Arrow 21"/>
          <p:cNvSpPr/>
          <p:nvPr/>
        </p:nvSpPr>
        <p:spPr>
          <a:xfrm>
            <a:off x="3893820" y="1973580"/>
            <a:ext cx="1240155" cy="4648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TextBox 22"/>
          <p:cNvSpPr txBox="1"/>
          <p:nvPr/>
        </p:nvSpPr>
        <p:spPr>
          <a:xfrm>
            <a:off x="4070985" y="1626268"/>
            <a:ext cx="1062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cavity</a:t>
            </a:r>
            <a:endParaRPr lang="fr-FR" dirty="0"/>
          </a:p>
        </p:txBody>
      </p:sp>
      <p:sp>
        <p:nvSpPr>
          <p:cNvPr id="24" name="TextBox 23"/>
          <p:cNvSpPr txBox="1"/>
          <p:nvPr/>
        </p:nvSpPr>
        <p:spPr>
          <a:xfrm>
            <a:off x="3623309" y="2536891"/>
            <a:ext cx="2164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90 </a:t>
            </a:r>
            <a:r>
              <a:rPr lang="en-GB" dirty="0" err="1" smtClean="0"/>
              <a:t>KeV</a:t>
            </a:r>
            <a:r>
              <a:rPr lang="en-GB" dirty="0" smtClean="0"/>
              <a:t> -&gt; 50 MeV</a:t>
            </a:r>
            <a:endParaRPr lang="fr-FR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5861684" y="2546264"/>
            <a:ext cx="7886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6650354" y="1898564"/>
            <a:ext cx="0" cy="64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8351520" y="1897380"/>
            <a:ext cx="1904" cy="6488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8361044" y="2546264"/>
            <a:ext cx="6667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130413" y="2654194"/>
            <a:ext cx="1062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 ns</a:t>
            </a:r>
            <a:endParaRPr lang="fr-FR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7261854" y="2638954"/>
            <a:ext cx="23097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8202930" y="1888576"/>
            <a:ext cx="1904" cy="6488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8054340" y="1889760"/>
            <a:ext cx="1904" cy="6488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7866698" y="1897380"/>
            <a:ext cx="1904" cy="6488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661908" y="1897380"/>
            <a:ext cx="1904" cy="6488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7459022" y="1888576"/>
            <a:ext cx="1904" cy="6488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7261854" y="1897380"/>
            <a:ext cx="1904" cy="6488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7048505" y="1888576"/>
            <a:ext cx="1904" cy="6488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850385" y="1897380"/>
            <a:ext cx="1904" cy="6488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99505" y="3494028"/>
            <a:ext cx="323945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 smtClean="0"/>
              <a:t>A. Lombardi gave </a:t>
            </a:r>
            <a:r>
              <a:rPr lang="en-GB" dirty="0" smtClean="0"/>
              <a:t>the coordinates in phi-E phase space of one of these </a:t>
            </a:r>
            <a:r>
              <a:rPr lang="en-GB" dirty="0" err="1" smtClean="0"/>
              <a:t>microbunches</a:t>
            </a:r>
            <a:r>
              <a:rPr lang="en-GB" dirty="0" smtClean="0"/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A</a:t>
            </a:r>
            <a:r>
              <a:rPr lang="en-GB" dirty="0" smtClean="0"/>
              <a:t>t the exit from Linac2 </a:t>
            </a:r>
            <a:r>
              <a:rPr lang="en-GB" dirty="0" smtClean="0"/>
              <a:t>the blue ‘left-overs’ out of the frame (-</a:t>
            </a:r>
            <a:r>
              <a:rPr lang="el-GR" dirty="0" smtClean="0"/>
              <a:t>π</a:t>
            </a:r>
            <a:r>
              <a:rPr lang="en-GB" dirty="0" smtClean="0"/>
              <a:t>, </a:t>
            </a:r>
            <a:r>
              <a:rPr lang="el-GR" dirty="0" smtClean="0"/>
              <a:t>π</a:t>
            </a:r>
            <a:r>
              <a:rPr lang="en-GB" dirty="0" smtClean="0"/>
              <a:t>) mean that consecutive </a:t>
            </a:r>
            <a:r>
              <a:rPr lang="en-GB" dirty="0" err="1" smtClean="0"/>
              <a:t>microbunches</a:t>
            </a:r>
            <a:r>
              <a:rPr lang="en-GB" dirty="0" smtClean="0"/>
              <a:t> have </a:t>
            </a:r>
            <a:r>
              <a:rPr lang="en-GB" dirty="0" smtClean="0"/>
              <a:t>not-empty intersections.</a:t>
            </a:r>
            <a:endParaRPr lang="fr-FR" dirty="0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048" y="3591647"/>
            <a:ext cx="3549014" cy="2224049"/>
          </a:xfrm>
          <a:prstGeom prst="rect">
            <a:avLst/>
          </a:prstGeom>
        </p:spPr>
      </p:pic>
      <p:sp>
        <p:nvSpPr>
          <p:cNvPr id="47" name="Oval 46"/>
          <p:cNvSpPr/>
          <p:nvPr/>
        </p:nvSpPr>
        <p:spPr>
          <a:xfrm>
            <a:off x="6781800" y="1832225"/>
            <a:ext cx="160020" cy="80372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9" name="Straight Arrow Connector 48"/>
          <p:cNvCxnSpPr>
            <a:stCxn id="47" idx="4"/>
            <a:endCxn id="45" idx="0"/>
          </p:cNvCxnSpPr>
          <p:nvPr/>
        </p:nvCxnSpPr>
        <p:spPr>
          <a:xfrm flipH="1">
            <a:off x="5181555" y="2635951"/>
            <a:ext cx="1680255" cy="9556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927740" y="1473045"/>
            <a:ext cx="2074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Bunch time profile</a:t>
            </a:r>
            <a:endParaRPr lang="fr-FR" dirty="0"/>
          </a:p>
        </p:txBody>
      </p:sp>
      <p:sp>
        <p:nvSpPr>
          <p:cNvPr id="51" name="TextBox 50"/>
          <p:cNvSpPr txBox="1"/>
          <p:nvPr/>
        </p:nvSpPr>
        <p:spPr>
          <a:xfrm>
            <a:off x="6256019" y="1462653"/>
            <a:ext cx="2907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Microbunches</a:t>
            </a:r>
            <a:r>
              <a:rPr lang="en-GB" dirty="0" smtClean="0"/>
              <a:t> time profile</a:t>
            </a:r>
            <a:endParaRPr lang="fr-FR" dirty="0"/>
          </a:p>
        </p:txBody>
      </p:sp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8</a:t>
            </a:fld>
            <a:endParaRPr lang="fr-FR"/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1344" y="3332069"/>
            <a:ext cx="1745992" cy="1060856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7094684" y="4452440"/>
            <a:ext cx="20140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Projections </a:t>
            </a:r>
            <a:r>
              <a:rPr lang="en-GB" dirty="0" smtClean="0"/>
              <a:t>onto the two axis</a:t>
            </a:r>
            <a:endParaRPr lang="fr-FR" dirty="0"/>
          </a:p>
        </p:txBody>
      </p:sp>
      <p:sp>
        <p:nvSpPr>
          <p:cNvPr id="58" name="TextBox 57"/>
          <p:cNvSpPr txBox="1"/>
          <p:nvPr/>
        </p:nvSpPr>
        <p:spPr>
          <a:xfrm>
            <a:off x="5593080" y="3688954"/>
            <a:ext cx="14192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u="sng" dirty="0" smtClean="0"/>
              <a:t>Linac2 phase space</a:t>
            </a:r>
            <a:endParaRPr lang="fr-FR" sz="1200" i="1" u="sng" dirty="0"/>
          </a:p>
        </p:txBody>
      </p:sp>
      <p:cxnSp>
        <p:nvCxnSpPr>
          <p:cNvPr id="62" name="Straight Arrow Connector 61"/>
          <p:cNvCxnSpPr/>
          <p:nvPr/>
        </p:nvCxnSpPr>
        <p:spPr>
          <a:xfrm flipV="1">
            <a:off x="7709531" y="3931444"/>
            <a:ext cx="784388" cy="476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7854109" y="3672436"/>
            <a:ext cx="1062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5 ns</a:t>
            </a:r>
            <a:endParaRPr lang="fr-FR" sz="1400" dirty="0"/>
          </a:p>
        </p:txBody>
      </p:sp>
      <p:sp>
        <p:nvSpPr>
          <p:cNvPr id="73" name="TextBox 72"/>
          <p:cNvSpPr txBox="1"/>
          <p:nvPr/>
        </p:nvSpPr>
        <p:spPr>
          <a:xfrm>
            <a:off x="7588484" y="3858600"/>
            <a:ext cx="3621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-</a:t>
            </a:r>
            <a:r>
              <a:rPr lang="el-GR" sz="1400" dirty="0" smtClean="0"/>
              <a:t>π</a:t>
            </a:r>
            <a:endParaRPr lang="fr-FR" sz="1400" dirty="0"/>
          </a:p>
        </p:txBody>
      </p:sp>
      <p:sp>
        <p:nvSpPr>
          <p:cNvPr id="74" name="TextBox 73"/>
          <p:cNvSpPr txBox="1"/>
          <p:nvPr/>
        </p:nvSpPr>
        <p:spPr>
          <a:xfrm>
            <a:off x="8312824" y="3858600"/>
            <a:ext cx="3621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π</a:t>
            </a:r>
            <a:endParaRPr lang="fr-FR" sz="1400" dirty="0"/>
          </a:p>
        </p:txBody>
      </p:sp>
      <p:sp>
        <p:nvSpPr>
          <p:cNvPr id="75" name="TextBox 74"/>
          <p:cNvSpPr txBox="1"/>
          <p:nvPr/>
        </p:nvSpPr>
        <p:spPr>
          <a:xfrm>
            <a:off x="512445" y="135442"/>
            <a:ext cx="8835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THE INJECTION </a:t>
            </a:r>
            <a:r>
              <a:rPr lang="en-GB" sz="3600" b="1" dirty="0" smtClean="0"/>
              <a:t>WITH </a:t>
            </a:r>
            <a:r>
              <a:rPr lang="en-GB" sz="3600" b="1" dirty="0" smtClean="0"/>
              <a:t>LINAC 2</a:t>
            </a:r>
            <a:endParaRPr lang="fr-FR" sz="3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1344" y="5201447"/>
            <a:ext cx="1735755" cy="110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66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Box 63"/>
          <p:cNvSpPr txBox="1"/>
          <p:nvPr/>
        </p:nvSpPr>
        <p:spPr>
          <a:xfrm>
            <a:off x="4282440" y="3748168"/>
            <a:ext cx="454723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First example from MD of </a:t>
            </a:r>
            <a:r>
              <a:rPr lang="en-GB" dirty="0" smtClean="0"/>
              <a:t>18/03/2015.</a:t>
            </a:r>
            <a:endParaRPr lang="en-GB" dirty="0" smtClean="0"/>
          </a:p>
          <a:p>
            <a:r>
              <a:rPr lang="en-GB" dirty="0" smtClean="0"/>
              <a:t>The bucket length at C275 is ≈ 1676 ns, so 1676 x 0.4 = 670.4 is the total length that the several </a:t>
            </a:r>
            <a:r>
              <a:rPr lang="en-GB" dirty="0" err="1" smtClean="0"/>
              <a:t>microbunches</a:t>
            </a:r>
            <a:r>
              <a:rPr lang="en-GB" dirty="0" smtClean="0"/>
              <a:t> should </a:t>
            </a:r>
            <a:r>
              <a:rPr lang="en-GB" dirty="0" smtClean="0"/>
              <a:t>cover:</a:t>
            </a:r>
            <a:endParaRPr lang="en-GB" dirty="0" smtClean="0"/>
          </a:p>
          <a:p>
            <a:r>
              <a:rPr lang="en-GB" dirty="0" smtClean="0"/>
              <a:t># </a:t>
            </a:r>
            <a:r>
              <a:rPr lang="en-GB" dirty="0" err="1" smtClean="0"/>
              <a:t>microbunches</a:t>
            </a:r>
            <a:r>
              <a:rPr lang="en-GB" dirty="0" smtClean="0"/>
              <a:t> ≈ 670 / 5 = 134</a:t>
            </a:r>
          </a:p>
          <a:p>
            <a:r>
              <a:rPr lang="en-GB" dirty="0" smtClean="0"/>
              <a:t># particles per </a:t>
            </a:r>
            <a:r>
              <a:rPr lang="en-GB" dirty="0" err="1" smtClean="0"/>
              <a:t>microbunch</a:t>
            </a:r>
            <a:r>
              <a:rPr lang="en-GB" dirty="0" smtClean="0"/>
              <a:t> ≈ 2.68e9</a:t>
            </a:r>
          </a:p>
          <a:p>
            <a:r>
              <a:rPr lang="en-GB" dirty="0" smtClean="0"/>
              <a:t># particles injected ≈ 134 x 2.68e9 ≈ 36e10</a:t>
            </a:r>
          </a:p>
          <a:p>
            <a:endParaRPr lang="en-GB" dirty="0" smtClean="0"/>
          </a:p>
          <a:p>
            <a:endParaRPr lang="fr-F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41111"/>
            <a:ext cx="2057400" cy="365125"/>
          </a:xfrm>
        </p:spPr>
        <p:txBody>
          <a:bodyPr/>
          <a:lstStyle/>
          <a:p>
            <a:r>
              <a:rPr lang="fr-FR" dirty="0" smtClean="0"/>
              <a:t>30/04/2015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25871"/>
            <a:ext cx="3086100" cy="365125"/>
          </a:xfrm>
        </p:spPr>
        <p:txBody>
          <a:bodyPr/>
          <a:lstStyle/>
          <a:p>
            <a:r>
              <a:rPr lang="en-GB" dirty="0" smtClean="0"/>
              <a:t>2nd </a:t>
            </a:r>
            <a:r>
              <a:rPr lang="en-GB" dirty="0" err="1" smtClean="0"/>
              <a:t>BLonD</a:t>
            </a:r>
            <a:r>
              <a:rPr lang="en-GB" dirty="0" smtClean="0"/>
              <a:t> Code Development Meeting</a:t>
            </a:r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0" y="73545"/>
            <a:ext cx="627495" cy="62749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2445" y="135442"/>
            <a:ext cx="8835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THE INJECTION </a:t>
            </a:r>
            <a:r>
              <a:rPr lang="en-GB" sz="3600" b="1" dirty="0" smtClean="0"/>
              <a:t>WITH </a:t>
            </a:r>
            <a:r>
              <a:rPr lang="en-GB" sz="3600" b="1" dirty="0" smtClean="0"/>
              <a:t>LINAC 2</a:t>
            </a:r>
            <a:endParaRPr lang="fr-FR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33491"/>
            <a:ext cx="2057400" cy="365125"/>
          </a:xfrm>
        </p:spPr>
        <p:txBody>
          <a:bodyPr/>
          <a:lstStyle/>
          <a:p>
            <a:fld id="{E07A87D8-6520-41BC-B6C1-13F8D534254D}" type="slidenum">
              <a:rPr lang="fr-FR" smtClean="0"/>
              <a:t>9</a:t>
            </a:fld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240030" y="876359"/>
            <a:ext cx="8275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How does the injection mechanism work? (PSB convention: </a:t>
            </a:r>
            <a:r>
              <a:rPr lang="en-GB" dirty="0" err="1" smtClean="0"/>
              <a:t>Cxxx</a:t>
            </a:r>
            <a:r>
              <a:rPr lang="en-GB" dirty="0" smtClean="0"/>
              <a:t> = xxx </a:t>
            </a:r>
            <a:r>
              <a:rPr lang="en-GB" dirty="0" err="1" smtClean="0"/>
              <a:t>ms</a:t>
            </a:r>
            <a:r>
              <a:rPr lang="en-GB" dirty="0" smtClean="0"/>
              <a:t>)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167640" y="1754831"/>
            <a:ext cx="186690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PSB ring is empty,</a:t>
            </a:r>
          </a:p>
          <a:p>
            <a:r>
              <a:rPr lang="en-GB" dirty="0"/>
              <a:t>c</a:t>
            </a:r>
            <a:r>
              <a:rPr lang="en-GB" dirty="0" smtClean="0"/>
              <a:t>avities off</a:t>
            </a:r>
            <a:endParaRPr lang="fr-FR" dirty="0"/>
          </a:p>
        </p:txBody>
      </p:sp>
      <p:sp>
        <p:nvSpPr>
          <p:cNvPr id="42" name="TextBox 41"/>
          <p:cNvSpPr txBox="1"/>
          <p:nvPr/>
        </p:nvSpPr>
        <p:spPr>
          <a:xfrm>
            <a:off x="3735705" y="1616333"/>
            <a:ext cx="1790700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 smtClean="0"/>
              <a:t>Unbunched</a:t>
            </a:r>
            <a:r>
              <a:rPr lang="en-GB" dirty="0" smtClean="0"/>
              <a:t> beam inside the PSB, cavities off</a:t>
            </a:r>
            <a:endParaRPr lang="fr-FR" dirty="0"/>
          </a:p>
        </p:txBody>
      </p:sp>
      <p:cxnSp>
        <p:nvCxnSpPr>
          <p:cNvPr id="13" name="Straight Arrow Connector 12"/>
          <p:cNvCxnSpPr>
            <a:endCxn id="42" idx="1"/>
          </p:cNvCxnSpPr>
          <p:nvPr/>
        </p:nvCxnSpPr>
        <p:spPr>
          <a:xfrm>
            <a:off x="2034540" y="2077998"/>
            <a:ext cx="17011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797165" y="1754832"/>
            <a:ext cx="126111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Capture terminated</a:t>
            </a:r>
            <a:endParaRPr lang="fr-FR" dirty="0"/>
          </a:p>
        </p:txBody>
      </p:sp>
      <p:cxnSp>
        <p:nvCxnSpPr>
          <p:cNvPr id="17" name="Straight Arrow Connector 16"/>
          <p:cNvCxnSpPr>
            <a:stCxn id="42" idx="3"/>
            <a:endCxn id="43" idx="1"/>
          </p:cNvCxnSpPr>
          <p:nvPr/>
        </p:nvCxnSpPr>
        <p:spPr>
          <a:xfrm>
            <a:off x="5526405" y="2077998"/>
            <a:ext cx="22707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233160" y="1364425"/>
            <a:ext cx="143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Cavities are turned on</a:t>
            </a:r>
            <a:endParaRPr lang="fr-FR" dirty="0"/>
          </a:p>
        </p:txBody>
      </p:sp>
      <p:sp>
        <p:nvSpPr>
          <p:cNvPr id="48" name="TextBox 47"/>
          <p:cNvSpPr txBox="1"/>
          <p:nvPr/>
        </p:nvSpPr>
        <p:spPr>
          <a:xfrm>
            <a:off x="2122170" y="1371121"/>
            <a:ext cx="1985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Injection of </a:t>
            </a:r>
            <a:r>
              <a:rPr lang="en-GB" dirty="0" err="1" smtClean="0"/>
              <a:t>microbunches</a:t>
            </a:r>
            <a:endParaRPr lang="fr-FR" dirty="0"/>
          </a:p>
        </p:txBody>
      </p:sp>
      <p:sp>
        <p:nvSpPr>
          <p:cNvPr id="57" name="TextBox 56"/>
          <p:cNvSpPr txBox="1"/>
          <p:nvPr/>
        </p:nvSpPr>
        <p:spPr>
          <a:xfrm>
            <a:off x="628650" y="2450451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C275</a:t>
            </a:r>
            <a:endParaRPr lang="fr-FR" dirty="0"/>
          </a:p>
        </p:txBody>
      </p:sp>
      <p:sp>
        <p:nvSpPr>
          <p:cNvPr id="58" name="TextBox 57"/>
          <p:cNvSpPr txBox="1"/>
          <p:nvPr/>
        </p:nvSpPr>
        <p:spPr>
          <a:xfrm>
            <a:off x="6427470" y="2354904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C276</a:t>
            </a:r>
            <a:endParaRPr lang="fr-FR" dirty="0"/>
          </a:p>
        </p:txBody>
      </p:sp>
      <p:sp>
        <p:nvSpPr>
          <p:cNvPr id="62" name="TextBox 61"/>
          <p:cNvSpPr txBox="1"/>
          <p:nvPr/>
        </p:nvSpPr>
        <p:spPr>
          <a:xfrm>
            <a:off x="240030" y="3087093"/>
            <a:ext cx="8275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reality the MD user doesn’t choose the number of </a:t>
            </a:r>
            <a:r>
              <a:rPr lang="en-GB" dirty="0" err="1" smtClean="0"/>
              <a:t>microbunches</a:t>
            </a:r>
            <a:r>
              <a:rPr lang="en-GB" dirty="0" smtClean="0"/>
              <a:t> to inject but how many turns of injections he wants: </a:t>
            </a:r>
            <a:endParaRPr lang="fr-FR" dirty="0"/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596" y="3780810"/>
            <a:ext cx="3162300" cy="904875"/>
          </a:xfrm>
          <a:prstGeom prst="rect">
            <a:avLst/>
          </a:prstGeom>
        </p:spPr>
      </p:pic>
      <p:sp>
        <p:nvSpPr>
          <p:cNvPr id="65" name="TextBox 64"/>
          <p:cNvSpPr txBox="1"/>
          <p:nvPr/>
        </p:nvSpPr>
        <p:spPr>
          <a:xfrm>
            <a:off x="4021454" y="2584711"/>
            <a:ext cx="1449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C275 + x </a:t>
            </a:r>
            <a:r>
              <a:rPr lang="el-GR" dirty="0" smtClean="0"/>
              <a:t>μ</a:t>
            </a:r>
            <a:r>
              <a:rPr lang="en-GB" dirty="0" smtClean="0"/>
              <a:t>s </a:t>
            </a:r>
            <a:endParaRPr lang="fr-FR" dirty="0"/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0897" y="4757928"/>
            <a:ext cx="2255876" cy="151094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225040" y="4107180"/>
            <a:ext cx="746760" cy="5785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Oval 22"/>
          <p:cNvSpPr/>
          <p:nvPr/>
        </p:nvSpPr>
        <p:spPr>
          <a:xfrm>
            <a:off x="1775460" y="5242560"/>
            <a:ext cx="72390" cy="76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1847850" y="5280660"/>
            <a:ext cx="2487930" cy="2971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096249" y="2471001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C285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401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2325</TotalTime>
  <Words>1050</Words>
  <Application>Microsoft Office PowerPoint</Application>
  <PresentationFormat>On-screen Show (4:3)</PresentationFormat>
  <Paragraphs>212</Paragraphs>
  <Slides>16</Slides>
  <Notes>2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Danilo Quartullo</dc:creator>
  <cp:lastModifiedBy>Danilo Quartullo</cp:lastModifiedBy>
  <cp:revision>59</cp:revision>
  <dcterms:created xsi:type="dcterms:W3CDTF">2015-04-28T14:14:01Z</dcterms:created>
  <dcterms:modified xsi:type="dcterms:W3CDTF">2015-05-05T09:56:39Z</dcterms:modified>
</cp:coreProperties>
</file>