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8.png" ContentType="image/png"/>
  <Override PartName="/ppt/media/image7.png" ContentType="image/png"/>
  <Override PartName="/ppt/media/image4.png" ContentType="image/png"/>
  <Override PartName="/ppt/media/image6.jpeg" ContentType="image/jpeg"/>
  <Override PartName="/ppt/media/image3.png" ContentType="image/png"/>
  <Override PartName="/ppt/media/image5.jpeg" ContentType="image/jpeg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7020000" cy="936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907200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04000" y="3085560"/>
            <a:ext cx="907200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7020000" cy="936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152680" y="136800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5152680" y="308556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504000" y="308556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7020000" cy="936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9072000" cy="3288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504000" y="1368000"/>
            <a:ext cx="9072000" cy="3288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8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979360" y="1368000"/>
            <a:ext cx="4121280" cy="328824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979360" y="1368000"/>
            <a:ext cx="4121280" cy="32882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7020000" cy="936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504000" y="1368000"/>
            <a:ext cx="9072000" cy="328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7020000" cy="936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9072000" cy="3288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7020000" cy="936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4426920" cy="3288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5152680" y="1368000"/>
            <a:ext cx="4426920" cy="3288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7020000" cy="936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04000" y="216000"/>
            <a:ext cx="7020000" cy="4340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7020000" cy="936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04000" y="308556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1368000"/>
            <a:ext cx="4426920" cy="3288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7020000" cy="936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4426920" cy="3288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6800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152680" y="308556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7020000" cy="936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152680" y="136800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504000" y="3085560"/>
            <a:ext cx="907200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-58320" y="81000"/>
            <a:ext cx="7794360" cy="120564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7020000" cy="936000"/>
          </a:xfrm>
          <a:prstGeom prst="rect">
            <a:avLst/>
          </a:prstGeom>
        </p:spPr>
        <p:txBody>
          <a:bodyPr lIns="0" rIns="0" tIns="0" bIns="0" anchor="ctr"/>
          <a:p>
            <a:r>
              <a:rPr lang="de-DE" sz="357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9072000" cy="32882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 sz="228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DE" sz="195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DE" sz="1629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DE" sz="1629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DE" sz="1629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DE" sz="1629">
                <a:latin typeface="Arial"/>
              </a:rPr>
              <a:t>Seventh Outline Level</a:t>
            </a:r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dt"/>
          </p:nvPr>
        </p:nvSpPr>
        <p:spPr>
          <a:xfrm>
            <a:off x="504000" y="516492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lang="de-DE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4" name="PlaceHolder 4"/>
          <p:cNvSpPr>
            <a:spLocks noGrp="1"/>
          </p:cNvSpPr>
          <p:nvPr>
            <p:ph type="ftr"/>
          </p:nvPr>
        </p:nvSpPr>
        <p:spPr>
          <a:xfrm>
            <a:off x="3447000" y="516492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de-DE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sldNum"/>
          </p:nvPr>
        </p:nvSpPr>
        <p:spPr>
          <a:xfrm>
            <a:off x="7227000" y="516492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B9374235-997B-4F4A-A79A-D4855BB7E3C4}" type="slidenum">
              <a:rPr lang="de-DE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504000" y="203040"/>
            <a:ext cx="7020000" cy="962280"/>
          </a:xfrm>
          <a:prstGeom prst="rect">
            <a:avLst/>
          </a:prstGeom>
        </p:spPr>
        <p:txBody>
          <a:bodyPr lIns="0" rIns="0" tIns="0" bIns="0" anchor="ctr"/>
          <a:p>
            <a:r>
              <a:rPr lang="de-DE" sz="3200">
                <a:latin typeface="Arial"/>
              </a:rPr>
              <a:t>Double Phase LAr LEM-TPC Detector</a:t>
            </a:r>
            <a:r>
              <a:rPr lang="de-DE" sz="3570">
                <a:latin typeface="Arial"/>
              </a:rPr>
              <a:t>
</a:t>
            </a:r>
            <a:endParaRPr/>
          </a:p>
        </p:txBody>
      </p:sp>
      <p:sp>
        <p:nvSpPr>
          <p:cNvPr id="41" name="TextShape 2"/>
          <p:cNvSpPr txBox="1"/>
          <p:nvPr/>
        </p:nvSpPr>
        <p:spPr>
          <a:xfrm>
            <a:off x="504000" y="1368000"/>
            <a:ext cx="907200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de-DE" sz="2400">
                <a:latin typeface="Arial"/>
              </a:rPr>
              <a:t>Ian Broderick</a:t>
            </a:r>
            <a:endParaRPr/>
          </a:p>
          <a:p>
            <a:pPr algn="ctr"/>
            <a:endParaRPr/>
          </a:p>
          <a:p>
            <a:pPr algn="ctr"/>
            <a:r>
              <a:rPr lang="de-DE" sz="2000">
                <a:latin typeface="Arial"/>
              </a:rPr>
              <a:t>Advisors:</a:t>
            </a:r>
            <a:endParaRPr/>
          </a:p>
          <a:p>
            <a:pPr algn="ctr"/>
            <a:r>
              <a:rPr lang="de-DE" sz="2000">
                <a:latin typeface="Arial"/>
              </a:rPr>
              <a:t>Sebastien Murphy</a:t>
            </a:r>
            <a:endParaRPr/>
          </a:p>
          <a:p>
            <a:pPr algn="ctr"/>
            <a:r>
              <a:rPr lang="de-DE" sz="2000">
                <a:latin typeface="Arial"/>
              </a:rPr>
              <a:t>Shuoxing Wu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504000" y="216000"/>
            <a:ext cx="7020000" cy="936000"/>
          </a:xfrm>
          <a:prstGeom prst="rect">
            <a:avLst/>
          </a:prstGeom>
        </p:spPr>
        <p:txBody>
          <a:bodyPr lIns="0" rIns="0" tIns="0" bIns="0" anchor="ctr"/>
          <a:p>
            <a:r>
              <a:rPr lang="de-DE" sz="3570">
                <a:latin typeface="Arial"/>
              </a:rPr>
              <a:t>Concept</a:t>
            </a:r>
            <a:endParaRPr/>
          </a:p>
        </p:txBody>
      </p:sp>
      <p:sp>
        <p:nvSpPr>
          <p:cNvPr id="43" name="TextShape 2"/>
          <p:cNvSpPr txBox="1"/>
          <p:nvPr/>
        </p:nvSpPr>
        <p:spPr>
          <a:xfrm>
            <a:off x="504000" y="1368000"/>
            <a:ext cx="4426920" cy="32882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Liquid Argon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 sz="2280">
                <a:latin typeface="Arial"/>
              </a:rPr>
              <a:t>Cheap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 sz="2280">
                <a:latin typeface="Arial"/>
              </a:rPr>
              <a:t>Dense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 sz="2280">
                <a:latin typeface="Arial"/>
              </a:rPr>
              <a:t>Scintillation properties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 sz="2280">
                <a:latin typeface="Arial"/>
              </a:rPr>
              <a:t>Electrons are not reabsorbed after ionization</a:t>
            </a:r>
            <a:endParaRPr/>
          </a:p>
        </p:txBody>
      </p:sp>
      <p:sp>
        <p:nvSpPr>
          <p:cNvPr id="44" name="TextShape 3"/>
          <p:cNvSpPr txBox="1"/>
          <p:nvPr/>
        </p:nvSpPr>
        <p:spPr>
          <a:xfrm>
            <a:off x="5152680" y="1368000"/>
            <a:ext cx="4426920" cy="32882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Double Phase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 sz="2280">
                <a:latin typeface="Arial"/>
              </a:rPr>
              <a:t>Electric field causes electrons to drift through liquid to gas 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 sz="2280">
                <a:latin typeface="Arial"/>
              </a:rPr>
              <a:t>Multiplied and extracted through Large Electron Multipliers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504000" y="216000"/>
            <a:ext cx="7020000" cy="936000"/>
          </a:xfrm>
          <a:prstGeom prst="rect">
            <a:avLst/>
          </a:prstGeom>
        </p:spPr>
        <p:txBody>
          <a:bodyPr lIns="0" rIns="0" tIns="0" bIns="0" anchor="ctr"/>
          <a:p>
            <a:r>
              <a:rPr lang="de-DE" sz="3570">
                <a:latin typeface="Arial"/>
              </a:rPr>
              <a:t>Time Projection Chamber</a:t>
            </a:r>
            <a:endParaRPr/>
          </a:p>
        </p:txBody>
      </p:sp>
      <p:sp>
        <p:nvSpPr>
          <p:cNvPr id="46" name="TextShape 2"/>
          <p:cNvSpPr txBox="1"/>
          <p:nvPr/>
        </p:nvSpPr>
        <p:spPr>
          <a:xfrm>
            <a:off x="504000" y="1368000"/>
            <a:ext cx="9072000" cy="32882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Anodes collect free electrons, read current pulses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 sz="2280">
                <a:latin typeface="Arial"/>
              </a:rPr>
              <a:t>X-Y plane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Z coordinate obtained through electron drift velocity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Three dimenisonal view of particle track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504000" y="216000"/>
            <a:ext cx="7020000" cy="936000"/>
          </a:xfrm>
          <a:prstGeom prst="rect">
            <a:avLst/>
          </a:prstGeom>
        </p:spPr>
        <p:txBody>
          <a:bodyPr lIns="0" rIns="0" tIns="0" bIns="0" anchor="ctr"/>
          <a:p>
            <a:r>
              <a:rPr lang="de-DE" sz="3570">
                <a:latin typeface="Arial"/>
              </a:rPr>
              <a:t>Qscan</a:t>
            </a:r>
            <a:endParaRPr/>
          </a:p>
        </p:txBody>
      </p:sp>
      <p:sp>
        <p:nvSpPr>
          <p:cNvPr id="48" name="TextShape 2"/>
          <p:cNvSpPr txBox="1"/>
          <p:nvPr/>
        </p:nvSpPr>
        <p:spPr>
          <a:xfrm>
            <a:off x="504000" y="1368000"/>
            <a:ext cx="9072000" cy="32882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C++/ROOT software for reconstructing and analyzing particle trajectories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Identifies hits above specified threshold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Groups hits into clusters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Strings clusters into tracks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504000" y="216000"/>
            <a:ext cx="7020000" cy="936000"/>
          </a:xfrm>
          <a:prstGeom prst="rect">
            <a:avLst/>
          </a:prstGeom>
        </p:spPr>
        <p:txBody>
          <a:bodyPr lIns="0" rIns="0" tIns="0" bIns="0" anchor="ctr"/>
          <a:p>
            <a:r>
              <a:rPr lang="de-DE" sz="3570">
                <a:latin typeface="Arial"/>
              </a:rPr>
              <a:t>Qscan</a:t>
            </a:r>
            <a:endParaRPr/>
          </a:p>
        </p:txBody>
      </p:sp>
      <p:pic>
        <p:nvPicPr>
          <p:cNvPr id="50" name="" descr=""/>
          <p:cNvPicPr/>
          <p:nvPr/>
        </p:nvPicPr>
        <p:blipFill>
          <a:blip r:embed="rId1"/>
          <a:srcRect l="77604" t="37777" r="61302" b="269444"/>
          <a:stretch>
            <a:fillRect/>
          </a:stretch>
        </p:blipFill>
        <p:spPr>
          <a:xfrm>
            <a:off x="1005840" y="1301760"/>
            <a:ext cx="7955280" cy="40932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504000" y="216000"/>
            <a:ext cx="7020000" cy="936000"/>
          </a:xfrm>
          <a:prstGeom prst="rect">
            <a:avLst/>
          </a:prstGeom>
        </p:spPr>
        <p:txBody>
          <a:bodyPr lIns="0" rIns="0" tIns="0" bIns="0" anchor="ctr"/>
          <a:p>
            <a:r>
              <a:rPr lang="de-DE" sz="3570">
                <a:latin typeface="Arial"/>
              </a:rPr>
              <a:t>Purity Correction</a:t>
            </a:r>
            <a:endParaRPr/>
          </a:p>
        </p:txBody>
      </p:sp>
      <p:sp>
        <p:nvSpPr>
          <p:cNvPr id="52" name="TextShape 2"/>
          <p:cNvSpPr txBox="1"/>
          <p:nvPr/>
        </p:nvSpPr>
        <p:spPr>
          <a:xfrm>
            <a:off x="504000" y="1368000"/>
            <a:ext cx="4426920" cy="32882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Over time, oxygen leaks into detector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Oxygen absorbs electrons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dE/dx decreases over time, must be corrected</a:t>
            </a:r>
            <a:endParaRPr/>
          </a:p>
        </p:txBody>
      </p:sp>
      <p:pic>
        <p:nvPicPr>
          <p:cNvPr id="53" name="" descr=""/>
          <p:cNvPicPr/>
          <p:nvPr/>
        </p:nvPicPr>
        <p:blipFill>
          <a:blip r:embed="rId1"/>
          <a:srcRect l="30975" t="0" r="0" b="29223"/>
          <a:stretch>
            <a:fillRect/>
          </a:stretch>
        </p:blipFill>
        <p:spPr>
          <a:xfrm>
            <a:off x="5394960" y="1730880"/>
            <a:ext cx="4297680" cy="3115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504000" y="216000"/>
            <a:ext cx="7020000" cy="936000"/>
          </a:xfrm>
          <a:prstGeom prst="rect">
            <a:avLst/>
          </a:prstGeom>
        </p:spPr>
        <p:txBody>
          <a:bodyPr lIns="0" rIns="0" tIns="0" bIns="0" anchor="ctr"/>
          <a:p>
            <a:r>
              <a:rPr lang="de-DE" sz="3570">
                <a:latin typeface="Arial"/>
              </a:rPr>
              <a:t>LEM Sparking</a:t>
            </a:r>
            <a:endParaRPr/>
          </a:p>
        </p:txBody>
      </p:sp>
      <p:pic>
        <p:nvPicPr>
          <p:cNvPr id="55" name="" descr=""/>
          <p:cNvPicPr/>
          <p:nvPr/>
        </p:nvPicPr>
        <p:blipFill>
          <a:blip r:embed="rId1"/>
          <a:srcRect l="30261" t="0" r="0" b="29370"/>
          <a:stretch>
            <a:fillRect/>
          </a:stretch>
        </p:blipFill>
        <p:spPr>
          <a:xfrm>
            <a:off x="503640" y="1447200"/>
            <a:ext cx="4426920" cy="3129480"/>
          </a:xfrm>
          <a:prstGeom prst="rect">
            <a:avLst/>
          </a:prstGeom>
          <a:ln>
            <a:noFill/>
          </a:ln>
        </p:spPr>
      </p:pic>
      <p:sp>
        <p:nvSpPr>
          <p:cNvPr id="56" name="TextShape 2"/>
          <p:cNvSpPr txBox="1"/>
          <p:nvPr/>
        </p:nvSpPr>
        <p:spPr>
          <a:xfrm>
            <a:off x="5152680" y="1368000"/>
            <a:ext cx="4426920" cy="32882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Apply high voltage to LEM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Sparking at breakdown voltage cleans LEM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Test for imperfections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504000" y="216000"/>
            <a:ext cx="7020000" cy="936000"/>
          </a:xfrm>
          <a:prstGeom prst="rect">
            <a:avLst/>
          </a:prstGeom>
        </p:spPr>
        <p:txBody>
          <a:bodyPr lIns="0" rIns="0" tIns="0" bIns="0" anchor="ctr"/>
          <a:p>
            <a:r>
              <a:rPr lang="de-DE" sz="3570">
                <a:latin typeface="Arial"/>
              </a:rPr>
              <a:t>LEM Sparking</a:t>
            </a:r>
            <a:endParaRPr/>
          </a:p>
        </p:txBody>
      </p:sp>
      <p:pic>
        <p:nvPicPr>
          <p:cNvPr id="58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64600" y="1463040"/>
            <a:ext cx="4909320" cy="3682080"/>
          </a:xfrm>
          <a:prstGeom prst="rect">
            <a:avLst/>
          </a:prstGeom>
          <a:ln>
            <a:noFill/>
          </a:ln>
        </p:spPr>
      </p:pic>
      <p:pic>
        <p:nvPicPr>
          <p:cNvPr id="59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826880" y="1463040"/>
            <a:ext cx="4880880" cy="3660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