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79" r:id="rId15"/>
    <p:sldId id="264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24486C"/>
    <a:srgbClr val="336699"/>
    <a:srgbClr val="90786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960" autoAdjust="0"/>
    <p:restoredTop sz="94265" autoAdjust="0"/>
  </p:normalViewPr>
  <p:slideViewPr>
    <p:cSldViewPr>
      <p:cViewPr varScale="1">
        <p:scale>
          <a:sx n="69" d="100"/>
          <a:sy n="69" d="100"/>
        </p:scale>
        <p:origin x="-4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8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0F2A4AF-B20D-4712-854B-7FDDD40FA2FD}" type="datetimeFigureOut">
              <a:rPr lang="en-US"/>
              <a:pPr>
                <a:defRPr/>
              </a:pPr>
              <a:t>8/13/2008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544AB9D-AC9B-4515-931C-B96BE228C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AD0A3F-8068-4C5E-B88B-8672434E678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D59EF05-21BF-4E5E-B227-A5DB455D5120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36338E-0EDA-482B-A3C5-5AA1F94017C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AE46D37-6D68-4FF6-9891-8AEA77CD2DE4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9D6C5F-DFA2-413D-97D1-2ECA569BFAA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44AB9D-AC9B-4515-931C-B96BE228CCF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8FED65-D168-4DF8-A46C-F79F9328F8BA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8DF88A-5C46-4FC2-9B6B-F056CE5E1FE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84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48A168FB-25CE-4DAB-9428-D748CF85543F}" type="slidenum">
              <a:rPr lang="en-US" sz="1200"/>
              <a:pPr algn="r" eaLnBrk="0" hangingPunct="0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460429E-9456-4DA0-8452-78493A04A2F0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6B23C7A-A9AD-47E6-8BFC-D92E6F646DAD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5363E6D-915F-4BDE-A4F4-7205A3A10698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2E4C312-52A7-4066-97A0-341579D30248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513A44D-850F-49BA-A08D-BCD591494DC4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-cern-bi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43000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rp_primary_NSUAthltcscolo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012113" y="0"/>
            <a:ext cx="11318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image2150146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848100" y="0"/>
            <a:ext cx="15621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781050"/>
          </a:xfrm>
        </p:spPr>
        <p:txBody>
          <a:bodyPr/>
          <a:lstStyle>
            <a:lvl1pPr algn="ctr"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546600"/>
            <a:ext cx="9144000" cy="7874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3525"/>
            <a:ext cx="2133600" cy="168275"/>
          </a:xfrm>
          <a:noFill/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14 AUG 2008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Brice Cannon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613525"/>
            <a:ext cx="2133600" cy="16827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08577802-332C-4669-B808-4C4586456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24A95-090A-40E7-9EE4-741731019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15050" y="0"/>
            <a:ext cx="19621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57340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DBC43-502D-4389-A0FC-78E532EBB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848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685800"/>
            <a:ext cx="38481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29100" y="685800"/>
            <a:ext cx="38481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5CC5B-96FF-41F4-94C9-98347CB08D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12 AUG 2008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Brice Cannon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E5CF8-8DF3-4B73-80D2-53AC8D0C5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8A6F6-6FF2-4588-BD7E-94A4EDD8D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685800"/>
            <a:ext cx="38481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29100" y="685800"/>
            <a:ext cx="38481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296B4-15FA-4A3C-B9B5-70FBD70E3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E7EB3-413A-422A-8029-0800F4B2D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48B7-8A05-43A5-9649-825CCF9F7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50C49-773C-4AB5-8EB0-3B2B900F71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3C730-3024-4FE2-9B3C-C0AA770A1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8907A-9A0A-44BD-8C85-5FD189473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7848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685800"/>
            <a:ext cx="7848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849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135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135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Tahoma" charset="0"/>
              </a:defRPr>
            </a:lvl1pPr>
          </a:lstStyle>
          <a:p>
            <a:pPr>
              <a:defRPr/>
            </a:pPr>
            <a:fld id="{2B2D4CFA-E870-4B6C-8FAC-2F503F188F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0"/>
            <a:ext cx="9144000" cy="78105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Design of Beam Line for Ion Transport at Low Energies and The Ejection of Specific Ions From Electron Beam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191000"/>
            <a:ext cx="9144000" cy="1930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Brice Cannon</a:t>
            </a:r>
            <a:r>
              <a:rPr lang="en-US" sz="2000" baseline="30000" dirty="0" smtClean="0">
                <a:cs typeface="Arial" charset="0"/>
                <a:sym typeface="Symbol" pitchFamily="18" charset="2"/>
              </a:rPr>
              <a:t>†</a:t>
            </a:r>
            <a:r>
              <a:rPr lang="en-US" sz="2000" dirty="0" smtClean="0"/>
              <a:t>**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	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Research Advisor (s): Fredrik </a:t>
            </a:r>
            <a:r>
              <a:rPr lang="en-US" sz="2000" dirty="0" err="1" smtClean="0"/>
              <a:t>Wenander</a:t>
            </a:r>
            <a:r>
              <a:rPr lang="en-US" sz="2000" dirty="0" smtClean="0"/>
              <a:t> **, Anna </a:t>
            </a:r>
            <a:r>
              <a:rPr lang="en-US" sz="2000" dirty="0" err="1" smtClean="0"/>
              <a:t>Gustafsson</a:t>
            </a:r>
            <a:r>
              <a:rPr lang="en-US" sz="2000" dirty="0" smtClean="0"/>
              <a:t>**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Supervisor: Alexander </a:t>
            </a:r>
            <a:r>
              <a:rPr lang="en-US" sz="2000" dirty="0" err="1" smtClean="0"/>
              <a:t>Herlert</a:t>
            </a:r>
            <a:r>
              <a:rPr lang="en-US" sz="2000" dirty="0" smtClean="0"/>
              <a:t>**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CERN**,Norfolk State University</a:t>
            </a:r>
            <a:r>
              <a:rPr lang="en-US" sz="2000" baseline="30000" dirty="0" smtClean="0">
                <a:cs typeface="Arial" charset="0"/>
                <a:sym typeface="Symbol" pitchFamily="18" charset="2"/>
              </a:rPr>
              <a:t>†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Electron Beam Ion Source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2971800"/>
            <a:ext cx="7848600" cy="3581400"/>
          </a:xfrm>
        </p:spPr>
        <p:txBody>
          <a:bodyPr/>
          <a:lstStyle/>
          <a:p>
            <a:pPr eaLnBrk="1" hangingPunct="1"/>
            <a:r>
              <a:rPr lang="en-US" dirty="0" smtClean="0"/>
              <a:t>Maximum efficiency is ~25%</a:t>
            </a:r>
          </a:p>
          <a:p>
            <a:pPr lvl="1" eaLnBrk="1" hangingPunct="1"/>
            <a:r>
              <a:rPr lang="en-US" dirty="0" smtClean="0"/>
              <a:t>Charge state distribution</a:t>
            </a:r>
          </a:p>
          <a:p>
            <a:pPr eaLnBrk="1" hangingPunct="1"/>
            <a:r>
              <a:rPr lang="en-US" dirty="0" smtClean="0"/>
              <a:t>Eject ions from electron beam </a:t>
            </a:r>
          </a:p>
          <a:p>
            <a:pPr lvl="1" eaLnBrk="1" hangingPunct="1"/>
            <a:r>
              <a:rPr lang="en-US" dirty="0" smtClean="0"/>
              <a:t>Orbit around beam</a:t>
            </a:r>
          </a:p>
          <a:p>
            <a:pPr eaLnBrk="1" hangingPunct="1"/>
            <a:r>
              <a:rPr lang="en-US" dirty="0" smtClean="0"/>
              <a:t>Higher efficiency</a:t>
            </a:r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09600"/>
            <a:ext cx="8072438" cy="20558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2743200" y="1600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dirty="0"/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2362200" y="1600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dirty="0"/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2895600" y="1600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dirty="0"/>
          </a:p>
        </p:txBody>
      </p:sp>
      <p:sp>
        <p:nvSpPr>
          <p:cNvPr id="8204" name="Oval 12"/>
          <p:cNvSpPr>
            <a:spLocks noChangeArrowheads="1"/>
          </p:cNvSpPr>
          <p:nvPr/>
        </p:nvSpPr>
        <p:spPr bwMode="auto">
          <a:xfrm>
            <a:off x="2438400" y="1600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dirty="0"/>
          </a:p>
        </p:txBody>
      </p:sp>
      <p:sp>
        <p:nvSpPr>
          <p:cNvPr id="8205" name="Oval 13"/>
          <p:cNvSpPr>
            <a:spLocks noChangeArrowheads="1"/>
          </p:cNvSpPr>
          <p:nvPr/>
        </p:nvSpPr>
        <p:spPr bwMode="auto">
          <a:xfrm>
            <a:off x="2667000" y="1600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dirty="0"/>
          </a:p>
        </p:txBody>
      </p:sp>
      <p:sp>
        <p:nvSpPr>
          <p:cNvPr id="8206" name="Oval 14"/>
          <p:cNvSpPr>
            <a:spLocks noChangeArrowheads="1"/>
          </p:cNvSpPr>
          <p:nvPr/>
        </p:nvSpPr>
        <p:spPr bwMode="auto">
          <a:xfrm>
            <a:off x="1066800" y="16002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207" name="Oval 15"/>
          <p:cNvSpPr>
            <a:spLocks noChangeArrowheads="1"/>
          </p:cNvSpPr>
          <p:nvPr/>
        </p:nvSpPr>
        <p:spPr bwMode="auto">
          <a:xfrm>
            <a:off x="1295400" y="15240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208" name="Oval 16"/>
          <p:cNvSpPr>
            <a:spLocks noChangeArrowheads="1"/>
          </p:cNvSpPr>
          <p:nvPr/>
        </p:nvSpPr>
        <p:spPr bwMode="auto">
          <a:xfrm>
            <a:off x="1066800" y="16002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209" name="Oval 17"/>
          <p:cNvSpPr>
            <a:spLocks noChangeArrowheads="1"/>
          </p:cNvSpPr>
          <p:nvPr/>
        </p:nvSpPr>
        <p:spPr bwMode="auto">
          <a:xfrm>
            <a:off x="1066800" y="15240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210" name="Oval 18"/>
          <p:cNvSpPr>
            <a:spLocks noChangeArrowheads="1"/>
          </p:cNvSpPr>
          <p:nvPr/>
        </p:nvSpPr>
        <p:spPr bwMode="auto">
          <a:xfrm>
            <a:off x="1066800" y="16002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211" name="Oval 19"/>
          <p:cNvSpPr>
            <a:spLocks noChangeArrowheads="1"/>
          </p:cNvSpPr>
          <p:nvPr/>
        </p:nvSpPr>
        <p:spPr bwMode="auto">
          <a:xfrm>
            <a:off x="1143000" y="15240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215" name="Oval 23"/>
          <p:cNvSpPr>
            <a:spLocks noChangeArrowheads="1"/>
          </p:cNvSpPr>
          <p:nvPr/>
        </p:nvSpPr>
        <p:spPr bwMode="auto">
          <a:xfrm>
            <a:off x="1143000" y="16002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216" name="Oval 24"/>
          <p:cNvSpPr>
            <a:spLocks noChangeArrowheads="1"/>
          </p:cNvSpPr>
          <p:nvPr/>
        </p:nvSpPr>
        <p:spPr bwMode="auto">
          <a:xfrm>
            <a:off x="1219200" y="15240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217" name="Oval 25"/>
          <p:cNvSpPr>
            <a:spLocks noChangeArrowheads="1"/>
          </p:cNvSpPr>
          <p:nvPr/>
        </p:nvSpPr>
        <p:spPr bwMode="auto">
          <a:xfrm>
            <a:off x="1219200" y="16002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218" name="Oval 26"/>
          <p:cNvSpPr>
            <a:spLocks noChangeArrowheads="1"/>
          </p:cNvSpPr>
          <p:nvPr/>
        </p:nvSpPr>
        <p:spPr bwMode="auto">
          <a:xfrm>
            <a:off x="1066800" y="16002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1584325" y="1157288"/>
            <a:ext cx="473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1+</a:t>
            </a: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7467600" y="1295400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 err="1" smtClean="0">
                <a:solidFill>
                  <a:srgbClr val="FF0000"/>
                </a:solidFill>
              </a:rPr>
              <a:t>xn</a:t>
            </a:r>
            <a:r>
              <a:rPr lang="en-US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8221" name="AutoShape 29"/>
          <p:cNvSpPr>
            <a:spLocks noChangeArrowheads="1"/>
          </p:cNvSpPr>
          <p:nvPr/>
        </p:nvSpPr>
        <p:spPr bwMode="auto">
          <a:xfrm>
            <a:off x="1066800" y="1524000"/>
            <a:ext cx="3581400" cy="228600"/>
          </a:xfrm>
          <a:prstGeom prst="roundRect">
            <a:avLst>
              <a:gd name="adj" fmla="val 16667"/>
            </a:avLst>
          </a:prstGeom>
          <a:solidFill>
            <a:srgbClr val="0000FF">
              <a:alpha val="27058"/>
            </a:srgbClr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5944394" y="3540484"/>
            <a:ext cx="1676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6782594" y="4392972"/>
            <a:ext cx="2361406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Freeform 24"/>
          <p:cNvSpPr/>
          <p:nvPr/>
        </p:nvSpPr>
        <p:spPr bwMode="auto">
          <a:xfrm>
            <a:off x="6781800" y="3200400"/>
            <a:ext cx="1967345" cy="1246909"/>
          </a:xfrm>
          <a:custGeom>
            <a:avLst/>
            <a:gdLst>
              <a:gd name="connsiteX0" fmla="*/ 0 w 1967345"/>
              <a:gd name="connsiteY0" fmla="*/ 1179945 h 1246909"/>
              <a:gd name="connsiteX1" fmla="*/ 83127 w 1967345"/>
              <a:gd name="connsiteY1" fmla="*/ 861290 h 1246909"/>
              <a:gd name="connsiteX2" fmla="*/ 235527 w 1967345"/>
              <a:gd name="connsiteY2" fmla="*/ 1152236 h 1246909"/>
              <a:gd name="connsiteX3" fmla="*/ 290945 w 1967345"/>
              <a:gd name="connsiteY3" fmla="*/ 653472 h 1246909"/>
              <a:gd name="connsiteX4" fmla="*/ 471055 w 1967345"/>
              <a:gd name="connsiteY4" fmla="*/ 1166090 h 1246909"/>
              <a:gd name="connsiteX5" fmla="*/ 554182 w 1967345"/>
              <a:gd name="connsiteY5" fmla="*/ 417945 h 1246909"/>
              <a:gd name="connsiteX6" fmla="*/ 706582 w 1967345"/>
              <a:gd name="connsiteY6" fmla="*/ 1166090 h 1246909"/>
              <a:gd name="connsiteX7" fmla="*/ 817418 w 1967345"/>
              <a:gd name="connsiteY7" fmla="*/ 2309 h 1246909"/>
              <a:gd name="connsiteX8" fmla="*/ 969818 w 1967345"/>
              <a:gd name="connsiteY8" fmla="*/ 1179945 h 1246909"/>
              <a:gd name="connsiteX9" fmla="*/ 1080655 w 1967345"/>
              <a:gd name="connsiteY9" fmla="*/ 404090 h 1246909"/>
              <a:gd name="connsiteX10" fmla="*/ 1191491 w 1967345"/>
              <a:gd name="connsiteY10" fmla="*/ 1179945 h 1246909"/>
              <a:gd name="connsiteX11" fmla="*/ 1302327 w 1967345"/>
              <a:gd name="connsiteY11" fmla="*/ 487218 h 1246909"/>
              <a:gd name="connsiteX12" fmla="*/ 1399309 w 1967345"/>
              <a:gd name="connsiteY12" fmla="*/ 1152236 h 1246909"/>
              <a:gd name="connsiteX13" fmla="*/ 1524000 w 1967345"/>
              <a:gd name="connsiteY13" fmla="*/ 764309 h 1246909"/>
              <a:gd name="connsiteX14" fmla="*/ 1648691 w 1967345"/>
              <a:gd name="connsiteY14" fmla="*/ 1152236 h 1246909"/>
              <a:gd name="connsiteX15" fmla="*/ 1967345 w 1967345"/>
              <a:gd name="connsiteY15" fmla="*/ 1179945 h 1246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67345" h="1246909">
                <a:moveTo>
                  <a:pt x="0" y="1179945"/>
                </a:moveTo>
                <a:cubicBezTo>
                  <a:pt x="21936" y="1022926"/>
                  <a:pt x="43873" y="865908"/>
                  <a:pt x="83127" y="861290"/>
                </a:cubicBezTo>
                <a:cubicBezTo>
                  <a:pt x="122381" y="856672"/>
                  <a:pt x="200891" y="1186872"/>
                  <a:pt x="235527" y="1152236"/>
                </a:cubicBezTo>
                <a:cubicBezTo>
                  <a:pt x="270163" y="1117600"/>
                  <a:pt x="251690" y="651163"/>
                  <a:pt x="290945" y="653472"/>
                </a:cubicBezTo>
                <a:cubicBezTo>
                  <a:pt x="330200" y="655781"/>
                  <a:pt x="427182" y="1205344"/>
                  <a:pt x="471055" y="1166090"/>
                </a:cubicBezTo>
                <a:cubicBezTo>
                  <a:pt x="514928" y="1126836"/>
                  <a:pt x="514928" y="417945"/>
                  <a:pt x="554182" y="417945"/>
                </a:cubicBezTo>
                <a:cubicBezTo>
                  <a:pt x="593436" y="417945"/>
                  <a:pt x="662709" y="1235363"/>
                  <a:pt x="706582" y="1166090"/>
                </a:cubicBezTo>
                <a:cubicBezTo>
                  <a:pt x="750455" y="1096817"/>
                  <a:pt x="773545" y="0"/>
                  <a:pt x="817418" y="2309"/>
                </a:cubicBezTo>
                <a:cubicBezTo>
                  <a:pt x="861291" y="4618"/>
                  <a:pt x="925945" y="1112982"/>
                  <a:pt x="969818" y="1179945"/>
                </a:cubicBezTo>
                <a:cubicBezTo>
                  <a:pt x="1013691" y="1246909"/>
                  <a:pt x="1043710" y="404090"/>
                  <a:pt x="1080655" y="404090"/>
                </a:cubicBezTo>
                <a:cubicBezTo>
                  <a:pt x="1117600" y="404090"/>
                  <a:pt x="1154546" y="1166090"/>
                  <a:pt x="1191491" y="1179945"/>
                </a:cubicBezTo>
                <a:cubicBezTo>
                  <a:pt x="1228436" y="1193800"/>
                  <a:pt x="1267691" y="491836"/>
                  <a:pt x="1302327" y="487218"/>
                </a:cubicBezTo>
                <a:cubicBezTo>
                  <a:pt x="1336963" y="482600"/>
                  <a:pt x="1362364" y="1106054"/>
                  <a:pt x="1399309" y="1152236"/>
                </a:cubicBezTo>
                <a:cubicBezTo>
                  <a:pt x="1436255" y="1198418"/>
                  <a:pt x="1482436" y="764309"/>
                  <a:pt x="1524000" y="764309"/>
                </a:cubicBezTo>
                <a:cubicBezTo>
                  <a:pt x="1565564" y="764309"/>
                  <a:pt x="1574800" y="1082963"/>
                  <a:pt x="1648691" y="1152236"/>
                </a:cubicBezTo>
                <a:cubicBezTo>
                  <a:pt x="1722582" y="1221509"/>
                  <a:pt x="1902691" y="1177636"/>
                  <a:pt x="1967345" y="1179945"/>
                </a:cubicBezTo>
              </a:path>
            </a:pathLst>
          </a:cu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58200" y="43434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A/q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rot="5400000" flipH="1" flipV="1">
            <a:off x="5944394" y="5478820"/>
            <a:ext cx="1676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6782594" y="6291264"/>
            <a:ext cx="2361406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8458200" y="6264706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A/q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" name="Freeform 35"/>
          <p:cNvSpPr/>
          <p:nvPr/>
        </p:nvSpPr>
        <p:spPr bwMode="auto">
          <a:xfrm>
            <a:off x="7488382" y="4724400"/>
            <a:ext cx="969818" cy="1679863"/>
          </a:xfrm>
          <a:custGeom>
            <a:avLst/>
            <a:gdLst>
              <a:gd name="connsiteX0" fmla="*/ 0 w 1967345"/>
              <a:gd name="connsiteY0" fmla="*/ 1179945 h 1246909"/>
              <a:gd name="connsiteX1" fmla="*/ 83127 w 1967345"/>
              <a:gd name="connsiteY1" fmla="*/ 861290 h 1246909"/>
              <a:gd name="connsiteX2" fmla="*/ 235527 w 1967345"/>
              <a:gd name="connsiteY2" fmla="*/ 1152236 h 1246909"/>
              <a:gd name="connsiteX3" fmla="*/ 290945 w 1967345"/>
              <a:gd name="connsiteY3" fmla="*/ 653472 h 1246909"/>
              <a:gd name="connsiteX4" fmla="*/ 471055 w 1967345"/>
              <a:gd name="connsiteY4" fmla="*/ 1166090 h 1246909"/>
              <a:gd name="connsiteX5" fmla="*/ 554182 w 1967345"/>
              <a:gd name="connsiteY5" fmla="*/ 417945 h 1246909"/>
              <a:gd name="connsiteX6" fmla="*/ 706582 w 1967345"/>
              <a:gd name="connsiteY6" fmla="*/ 1166090 h 1246909"/>
              <a:gd name="connsiteX7" fmla="*/ 817418 w 1967345"/>
              <a:gd name="connsiteY7" fmla="*/ 2309 h 1246909"/>
              <a:gd name="connsiteX8" fmla="*/ 969818 w 1967345"/>
              <a:gd name="connsiteY8" fmla="*/ 1179945 h 1246909"/>
              <a:gd name="connsiteX9" fmla="*/ 1080655 w 1967345"/>
              <a:gd name="connsiteY9" fmla="*/ 404090 h 1246909"/>
              <a:gd name="connsiteX10" fmla="*/ 1191491 w 1967345"/>
              <a:gd name="connsiteY10" fmla="*/ 1179945 h 1246909"/>
              <a:gd name="connsiteX11" fmla="*/ 1302327 w 1967345"/>
              <a:gd name="connsiteY11" fmla="*/ 487218 h 1246909"/>
              <a:gd name="connsiteX12" fmla="*/ 1399309 w 1967345"/>
              <a:gd name="connsiteY12" fmla="*/ 1152236 h 1246909"/>
              <a:gd name="connsiteX13" fmla="*/ 1524000 w 1967345"/>
              <a:gd name="connsiteY13" fmla="*/ 764309 h 1246909"/>
              <a:gd name="connsiteX14" fmla="*/ 1648691 w 1967345"/>
              <a:gd name="connsiteY14" fmla="*/ 1152236 h 1246909"/>
              <a:gd name="connsiteX15" fmla="*/ 1967345 w 1967345"/>
              <a:gd name="connsiteY15" fmla="*/ 1179945 h 1246909"/>
              <a:gd name="connsiteX0" fmla="*/ 0 w 1967345"/>
              <a:gd name="connsiteY0" fmla="*/ 1560945 h 1691408"/>
              <a:gd name="connsiteX1" fmla="*/ 83127 w 1967345"/>
              <a:gd name="connsiteY1" fmla="*/ 1242290 h 1691408"/>
              <a:gd name="connsiteX2" fmla="*/ 235527 w 1967345"/>
              <a:gd name="connsiteY2" fmla="*/ 1533236 h 1691408"/>
              <a:gd name="connsiteX3" fmla="*/ 290945 w 1967345"/>
              <a:gd name="connsiteY3" fmla="*/ 1034472 h 1691408"/>
              <a:gd name="connsiteX4" fmla="*/ 471055 w 1967345"/>
              <a:gd name="connsiteY4" fmla="*/ 1547090 h 1691408"/>
              <a:gd name="connsiteX5" fmla="*/ 554182 w 1967345"/>
              <a:gd name="connsiteY5" fmla="*/ 798945 h 1691408"/>
              <a:gd name="connsiteX6" fmla="*/ 706582 w 1967345"/>
              <a:gd name="connsiteY6" fmla="*/ 1547090 h 1691408"/>
              <a:gd name="connsiteX7" fmla="*/ 817418 w 1967345"/>
              <a:gd name="connsiteY7" fmla="*/ 2309 h 1691408"/>
              <a:gd name="connsiteX8" fmla="*/ 969818 w 1967345"/>
              <a:gd name="connsiteY8" fmla="*/ 1560945 h 1691408"/>
              <a:gd name="connsiteX9" fmla="*/ 1080655 w 1967345"/>
              <a:gd name="connsiteY9" fmla="*/ 785090 h 1691408"/>
              <a:gd name="connsiteX10" fmla="*/ 1191491 w 1967345"/>
              <a:gd name="connsiteY10" fmla="*/ 1560945 h 1691408"/>
              <a:gd name="connsiteX11" fmla="*/ 1302327 w 1967345"/>
              <a:gd name="connsiteY11" fmla="*/ 868218 h 1691408"/>
              <a:gd name="connsiteX12" fmla="*/ 1399309 w 1967345"/>
              <a:gd name="connsiteY12" fmla="*/ 1533236 h 1691408"/>
              <a:gd name="connsiteX13" fmla="*/ 1524000 w 1967345"/>
              <a:gd name="connsiteY13" fmla="*/ 1145309 h 1691408"/>
              <a:gd name="connsiteX14" fmla="*/ 1648691 w 1967345"/>
              <a:gd name="connsiteY14" fmla="*/ 1533236 h 1691408"/>
              <a:gd name="connsiteX15" fmla="*/ 1967345 w 1967345"/>
              <a:gd name="connsiteY15" fmla="*/ 1560945 h 1691408"/>
              <a:gd name="connsiteX0" fmla="*/ 0 w 1967345"/>
              <a:gd name="connsiteY0" fmla="*/ 1670482 h 1800945"/>
              <a:gd name="connsiteX1" fmla="*/ 83127 w 1967345"/>
              <a:gd name="connsiteY1" fmla="*/ 1351827 h 1800945"/>
              <a:gd name="connsiteX2" fmla="*/ 235527 w 1967345"/>
              <a:gd name="connsiteY2" fmla="*/ 1642773 h 1800945"/>
              <a:gd name="connsiteX3" fmla="*/ 290945 w 1967345"/>
              <a:gd name="connsiteY3" fmla="*/ 1144009 h 1800945"/>
              <a:gd name="connsiteX4" fmla="*/ 471055 w 1967345"/>
              <a:gd name="connsiteY4" fmla="*/ 1656627 h 1800945"/>
              <a:gd name="connsiteX5" fmla="*/ 554182 w 1967345"/>
              <a:gd name="connsiteY5" fmla="*/ 908482 h 1800945"/>
              <a:gd name="connsiteX6" fmla="*/ 706582 w 1967345"/>
              <a:gd name="connsiteY6" fmla="*/ 1656627 h 1800945"/>
              <a:gd name="connsiteX7" fmla="*/ 817418 w 1967345"/>
              <a:gd name="connsiteY7" fmla="*/ 111846 h 1800945"/>
              <a:gd name="connsiteX8" fmla="*/ 969818 w 1967345"/>
              <a:gd name="connsiteY8" fmla="*/ 1670482 h 1800945"/>
              <a:gd name="connsiteX9" fmla="*/ 1080655 w 1967345"/>
              <a:gd name="connsiteY9" fmla="*/ 894627 h 1800945"/>
              <a:gd name="connsiteX10" fmla="*/ 1191491 w 1967345"/>
              <a:gd name="connsiteY10" fmla="*/ 1670482 h 1800945"/>
              <a:gd name="connsiteX11" fmla="*/ 1302327 w 1967345"/>
              <a:gd name="connsiteY11" fmla="*/ 977755 h 1800945"/>
              <a:gd name="connsiteX12" fmla="*/ 1399309 w 1967345"/>
              <a:gd name="connsiteY12" fmla="*/ 1642773 h 1800945"/>
              <a:gd name="connsiteX13" fmla="*/ 1524000 w 1967345"/>
              <a:gd name="connsiteY13" fmla="*/ 1254846 h 1800945"/>
              <a:gd name="connsiteX14" fmla="*/ 1648691 w 1967345"/>
              <a:gd name="connsiteY14" fmla="*/ 1642773 h 1800945"/>
              <a:gd name="connsiteX15" fmla="*/ 1967345 w 1967345"/>
              <a:gd name="connsiteY15" fmla="*/ 1670482 h 1800945"/>
              <a:gd name="connsiteX0" fmla="*/ 0 w 1967345"/>
              <a:gd name="connsiteY0" fmla="*/ 1670482 h 1930255"/>
              <a:gd name="connsiteX1" fmla="*/ 83127 w 1967345"/>
              <a:gd name="connsiteY1" fmla="*/ 1351827 h 1930255"/>
              <a:gd name="connsiteX2" fmla="*/ 235527 w 1967345"/>
              <a:gd name="connsiteY2" fmla="*/ 1642773 h 1930255"/>
              <a:gd name="connsiteX3" fmla="*/ 290945 w 1967345"/>
              <a:gd name="connsiteY3" fmla="*/ 1144009 h 1930255"/>
              <a:gd name="connsiteX4" fmla="*/ 471055 w 1967345"/>
              <a:gd name="connsiteY4" fmla="*/ 1656627 h 1930255"/>
              <a:gd name="connsiteX5" fmla="*/ 554182 w 1967345"/>
              <a:gd name="connsiteY5" fmla="*/ 908482 h 1930255"/>
              <a:gd name="connsiteX6" fmla="*/ 706582 w 1967345"/>
              <a:gd name="connsiteY6" fmla="*/ 1656627 h 1930255"/>
              <a:gd name="connsiteX7" fmla="*/ 817418 w 1967345"/>
              <a:gd name="connsiteY7" fmla="*/ 111846 h 1930255"/>
              <a:gd name="connsiteX8" fmla="*/ 969818 w 1967345"/>
              <a:gd name="connsiteY8" fmla="*/ 1670482 h 1930255"/>
              <a:gd name="connsiteX9" fmla="*/ 1191491 w 1967345"/>
              <a:gd name="connsiteY9" fmla="*/ 1670482 h 1930255"/>
              <a:gd name="connsiteX10" fmla="*/ 1302327 w 1967345"/>
              <a:gd name="connsiteY10" fmla="*/ 977755 h 1930255"/>
              <a:gd name="connsiteX11" fmla="*/ 1399309 w 1967345"/>
              <a:gd name="connsiteY11" fmla="*/ 1642773 h 1930255"/>
              <a:gd name="connsiteX12" fmla="*/ 1524000 w 1967345"/>
              <a:gd name="connsiteY12" fmla="*/ 1254846 h 1930255"/>
              <a:gd name="connsiteX13" fmla="*/ 1648691 w 1967345"/>
              <a:gd name="connsiteY13" fmla="*/ 1642773 h 1930255"/>
              <a:gd name="connsiteX14" fmla="*/ 1967345 w 1967345"/>
              <a:gd name="connsiteY14" fmla="*/ 1670482 h 1930255"/>
              <a:gd name="connsiteX0" fmla="*/ 0 w 1967345"/>
              <a:gd name="connsiteY0" fmla="*/ 1670482 h 1814800"/>
              <a:gd name="connsiteX1" fmla="*/ 83127 w 1967345"/>
              <a:gd name="connsiteY1" fmla="*/ 1351827 h 1814800"/>
              <a:gd name="connsiteX2" fmla="*/ 235527 w 1967345"/>
              <a:gd name="connsiteY2" fmla="*/ 1642773 h 1814800"/>
              <a:gd name="connsiteX3" fmla="*/ 290945 w 1967345"/>
              <a:gd name="connsiteY3" fmla="*/ 1144009 h 1814800"/>
              <a:gd name="connsiteX4" fmla="*/ 471055 w 1967345"/>
              <a:gd name="connsiteY4" fmla="*/ 1656627 h 1814800"/>
              <a:gd name="connsiteX5" fmla="*/ 554182 w 1967345"/>
              <a:gd name="connsiteY5" fmla="*/ 908482 h 1814800"/>
              <a:gd name="connsiteX6" fmla="*/ 706582 w 1967345"/>
              <a:gd name="connsiteY6" fmla="*/ 1656627 h 1814800"/>
              <a:gd name="connsiteX7" fmla="*/ 817418 w 1967345"/>
              <a:gd name="connsiteY7" fmla="*/ 111846 h 1814800"/>
              <a:gd name="connsiteX8" fmla="*/ 969818 w 1967345"/>
              <a:gd name="connsiteY8" fmla="*/ 1670482 h 1814800"/>
              <a:gd name="connsiteX9" fmla="*/ 1302327 w 1967345"/>
              <a:gd name="connsiteY9" fmla="*/ 977755 h 1814800"/>
              <a:gd name="connsiteX10" fmla="*/ 1399309 w 1967345"/>
              <a:gd name="connsiteY10" fmla="*/ 1642773 h 1814800"/>
              <a:gd name="connsiteX11" fmla="*/ 1524000 w 1967345"/>
              <a:gd name="connsiteY11" fmla="*/ 1254846 h 1814800"/>
              <a:gd name="connsiteX12" fmla="*/ 1648691 w 1967345"/>
              <a:gd name="connsiteY12" fmla="*/ 1642773 h 1814800"/>
              <a:gd name="connsiteX13" fmla="*/ 1967345 w 1967345"/>
              <a:gd name="connsiteY13" fmla="*/ 1670482 h 1814800"/>
              <a:gd name="connsiteX0" fmla="*/ 0 w 1967345"/>
              <a:gd name="connsiteY0" fmla="*/ 1670482 h 1925637"/>
              <a:gd name="connsiteX1" fmla="*/ 83127 w 1967345"/>
              <a:gd name="connsiteY1" fmla="*/ 1351827 h 1925637"/>
              <a:gd name="connsiteX2" fmla="*/ 235527 w 1967345"/>
              <a:gd name="connsiteY2" fmla="*/ 1642773 h 1925637"/>
              <a:gd name="connsiteX3" fmla="*/ 290945 w 1967345"/>
              <a:gd name="connsiteY3" fmla="*/ 1144009 h 1925637"/>
              <a:gd name="connsiteX4" fmla="*/ 471055 w 1967345"/>
              <a:gd name="connsiteY4" fmla="*/ 1656627 h 1925637"/>
              <a:gd name="connsiteX5" fmla="*/ 554182 w 1967345"/>
              <a:gd name="connsiteY5" fmla="*/ 908482 h 1925637"/>
              <a:gd name="connsiteX6" fmla="*/ 706582 w 1967345"/>
              <a:gd name="connsiteY6" fmla="*/ 1656627 h 1925637"/>
              <a:gd name="connsiteX7" fmla="*/ 817418 w 1967345"/>
              <a:gd name="connsiteY7" fmla="*/ 111846 h 1925637"/>
              <a:gd name="connsiteX8" fmla="*/ 969818 w 1967345"/>
              <a:gd name="connsiteY8" fmla="*/ 1670482 h 1925637"/>
              <a:gd name="connsiteX9" fmla="*/ 1399309 w 1967345"/>
              <a:gd name="connsiteY9" fmla="*/ 1642773 h 1925637"/>
              <a:gd name="connsiteX10" fmla="*/ 1524000 w 1967345"/>
              <a:gd name="connsiteY10" fmla="*/ 1254846 h 1925637"/>
              <a:gd name="connsiteX11" fmla="*/ 1648691 w 1967345"/>
              <a:gd name="connsiteY11" fmla="*/ 1642773 h 1925637"/>
              <a:gd name="connsiteX12" fmla="*/ 1967345 w 1967345"/>
              <a:gd name="connsiteY12" fmla="*/ 1670482 h 1925637"/>
              <a:gd name="connsiteX0" fmla="*/ 0 w 1967345"/>
              <a:gd name="connsiteY0" fmla="*/ 1670482 h 1925637"/>
              <a:gd name="connsiteX1" fmla="*/ 83127 w 1967345"/>
              <a:gd name="connsiteY1" fmla="*/ 1351827 h 1925637"/>
              <a:gd name="connsiteX2" fmla="*/ 235527 w 1967345"/>
              <a:gd name="connsiteY2" fmla="*/ 1642773 h 1925637"/>
              <a:gd name="connsiteX3" fmla="*/ 290945 w 1967345"/>
              <a:gd name="connsiteY3" fmla="*/ 1144009 h 1925637"/>
              <a:gd name="connsiteX4" fmla="*/ 471055 w 1967345"/>
              <a:gd name="connsiteY4" fmla="*/ 1656627 h 1925637"/>
              <a:gd name="connsiteX5" fmla="*/ 554182 w 1967345"/>
              <a:gd name="connsiteY5" fmla="*/ 908482 h 1925637"/>
              <a:gd name="connsiteX6" fmla="*/ 706582 w 1967345"/>
              <a:gd name="connsiteY6" fmla="*/ 1656627 h 1925637"/>
              <a:gd name="connsiteX7" fmla="*/ 817418 w 1967345"/>
              <a:gd name="connsiteY7" fmla="*/ 111846 h 1925637"/>
              <a:gd name="connsiteX8" fmla="*/ 969818 w 1967345"/>
              <a:gd name="connsiteY8" fmla="*/ 1670482 h 1925637"/>
              <a:gd name="connsiteX9" fmla="*/ 1399309 w 1967345"/>
              <a:gd name="connsiteY9" fmla="*/ 1642773 h 1925637"/>
              <a:gd name="connsiteX10" fmla="*/ 1524000 w 1967345"/>
              <a:gd name="connsiteY10" fmla="*/ 1254846 h 1925637"/>
              <a:gd name="connsiteX11" fmla="*/ 1967345 w 1967345"/>
              <a:gd name="connsiteY11" fmla="*/ 1670482 h 1925637"/>
              <a:gd name="connsiteX0" fmla="*/ 0 w 1967345"/>
              <a:gd name="connsiteY0" fmla="*/ 1670482 h 1860982"/>
              <a:gd name="connsiteX1" fmla="*/ 83127 w 1967345"/>
              <a:gd name="connsiteY1" fmla="*/ 1351827 h 1860982"/>
              <a:gd name="connsiteX2" fmla="*/ 235527 w 1967345"/>
              <a:gd name="connsiteY2" fmla="*/ 1642773 h 1860982"/>
              <a:gd name="connsiteX3" fmla="*/ 290945 w 1967345"/>
              <a:gd name="connsiteY3" fmla="*/ 1144009 h 1860982"/>
              <a:gd name="connsiteX4" fmla="*/ 471055 w 1967345"/>
              <a:gd name="connsiteY4" fmla="*/ 1656627 h 1860982"/>
              <a:gd name="connsiteX5" fmla="*/ 554182 w 1967345"/>
              <a:gd name="connsiteY5" fmla="*/ 908482 h 1860982"/>
              <a:gd name="connsiteX6" fmla="*/ 706582 w 1967345"/>
              <a:gd name="connsiteY6" fmla="*/ 1656627 h 1860982"/>
              <a:gd name="connsiteX7" fmla="*/ 817418 w 1967345"/>
              <a:gd name="connsiteY7" fmla="*/ 111846 h 1860982"/>
              <a:gd name="connsiteX8" fmla="*/ 969818 w 1967345"/>
              <a:gd name="connsiteY8" fmla="*/ 1670482 h 1860982"/>
              <a:gd name="connsiteX9" fmla="*/ 1524000 w 1967345"/>
              <a:gd name="connsiteY9" fmla="*/ 1254846 h 1860982"/>
              <a:gd name="connsiteX10" fmla="*/ 1967345 w 1967345"/>
              <a:gd name="connsiteY10" fmla="*/ 1670482 h 1860982"/>
              <a:gd name="connsiteX0" fmla="*/ 0 w 1967345"/>
              <a:gd name="connsiteY0" fmla="*/ 1670482 h 1930255"/>
              <a:gd name="connsiteX1" fmla="*/ 83127 w 1967345"/>
              <a:gd name="connsiteY1" fmla="*/ 1351827 h 1930255"/>
              <a:gd name="connsiteX2" fmla="*/ 235527 w 1967345"/>
              <a:gd name="connsiteY2" fmla="*/ 1642773 h 1930255"/>
              <a:gd name="connsiteX3" fmla="*/ 290945 w 1967345"/>
              <a:gd name="connsiteY3" fmla="*/ 1144009 h 1930255"/>
              <a:gd name="connsiteX4" fmla="*/ 471055 w 1967345"/>
              <a:gd name="connsiteY4" fmla="*/ 1656627 h 1930255"/>
              <a:gd name="connsiteX5" fmla="*/ 554182 w 1967345"/>
              <a:gd name="connsiteY5" fmla="*/ 908482 h 1930255"/>
              <a:gd name="connsiteX6" fmla="*/ 706582 w 1967345"/>
              <a:gd name="connsiteY6" fmla="*/ 1656627 h 1930255"/>
              <a:gd name="connsiteX7" fmla="*/ 817418 w 1967345"/>
              <a:gd name="connsiteY7" fmla="*/ 111846 h 1930255"/>
              <a:gd name="connsiteX8" fmla="*/ 969818 w 1967345"/>
              <a:gd name="connsiteY8" fmla="*/ 1670482 h 1930255"/>
              <a:gd name="connsiteX9" fmla="*/ 1967345 w 1967345"/>
              <a:gd name="connsiteY9" fmla="*/ 1670482 h 1930255"/>
              <a:gd name="connsiteX0" fmla="*/ 0 w 969818"/>
              <a:gd name="connsiteY0" fmla="*/ 1670482 h 1789400"/>
              <a:gd name="connsiteX1" fmla="*/ 83127 w 969818"/>
              <a:gd name="connsiteY1" fmla="*/ 1351827 h 1789400"/>
              <a:gd name="connsiteX2" fmla="*/ 235527 w 969818"/>
              <a:gd name="connsiteY2" fmla="*/ 1642773 h 1789400"/>
              <a:gd name="connsiteX3" fmla="*/ 290945 w 969818"/>
              <a:gd name="connsiteY3" fmla="*/ 1144009 h 1789400"/>
              <a:gd name="connsiteX4" fmla="*/ 471055 w 969818"/>
              <a:gd name="connsiteY4" fmla="*/ 1656627 h 1789400"/>
              <a:gd name="connsiteX5" fmla="*/ 554182 w 969818"/>
              <a:gd name="connsiteY5" fmla="*/ 908482 h 1789400"/>
              <a:gd name="connsiteX6" fmla="*/ 706582 w 969818"/>
              <a:gd name="connsiteY6" fmla="*/ 1656627 h 1789400"/>
              <a:gd name="connsiteX7" fmla="*/ 817418 w 969818"/>
              <a:gd name="connsiteY7" fmla="*/ 111846 h 1789400"/>
              <a:gd name="connsiteX8" fmla="*/ 969818 w 969818"/>
              <a:gd name="connsiteY8" fmla="*/ 1670482 h 1789400"/>
              <a:gd name="connsiteX0" fmla="*/ 0 w 969818"/>
              <a:gd name="connsiteY0" fmla="*/ 1670482 h 1789400"/>
              <a:gd name="connsiteX1" fmla="*/ 83127 w 969818"/>
              <a:gd name="connsiteY1" fmla="*/ 1351827 h 1789400"/>
              <a:gd name="connsiteX2" fmla="*/ 235527 w 969818"/>
              <a:gd name="connsiteY2" fmla="*/ 1642773 h 1789400"/>
              <a:gd name="connsiteX3" fmla="*/ 290945 w 969818"/>
              <a:gd name="connsiteY3" fmla="*/ 1144009 h 1789400"/>
              <a:gd name="connsiteX4" fmla="*/ 471055 w 969818"/>
              <a:gd name="connsiteY4" fmla="*/ 1656627 h 1789400"/>
              <a:gd name="connsiteX5" fmla="*/ 554182 w 969818"/>
              <a:gd name="connsiteY5" fmla="*/ 908482 h 1789400"/>
              <a:gd name="connsiteX6" fmla="*/ 706582 w 969818"/>
              <a:gd name="connsiteY6" fmla="*/ 1656627 h 1789400"/>
              <a:gd name="connsiteX7" fmla="*/ 817418 w 969818"/>
              <a:gd name="connsiteY7" fmla="*/ 111846 h 1789400"/>
              <a:gd name="connsiteX8" fmla="*/ 969818 w 969818"/>
              <a:gd name="connsiteY8" fmla="*/ 1670482 h 1789400"/>
              <a:gd name="connsiteX0" fmla="*/ 0 w 1198418"/>
              <a:gd name="connsiteY0" fmla="*/ 1670482 h 1789400"/>
              <a:gd name="connsiteX1" fmla="*/ 83127 w 1198418"/>
              <a:gd name="connsiteY1" fmla="*/ 1351827 h 1789400"/>
              <a:gd name="connsiteX2" fmla="*/ 235527 w 1198418"/>
              <a:gd name="connsiteY2" fmla="*/ 1642773 h 1789400"/>
              <a:gd name="connsiteX3" fmla="*/ 290945 w 1198418"/>
              <a:gd name="connsiteY3" fmla="*/ 1144009 h 1789400"/>
              <a:gd name="connsiteX4" fmla="*/ 471055 w 1198418"/>
              <a:gd name="connsiteY4" fmla="*/ 1656627 h 1789400"/>
              <a:gd name="connsiteX5" fmla="*/ 554182 w 1198418"/>
              <a:gd name="connsiteY5" fmla="*/ 908482 h 1789400"/>
              <a:gd name="connsiteX6" fmla="*/ 706582 w 1198418"/>
              <a:gd name="connsiteY6" fmla="*/ 1656627 h 1789400"/>
              <a:gd name="connsiteX7" fmla="*/ 817418 w 1198418"/>
              <a:gd name="connsiteY7" fmla="*/ 111846 h 1789400"/>
              <a:gd name="connsiteX8" fmla="*/ 1198418 w 1198418"/>
              <a:gd name="connsiteY8" fmla="*/ 1670482 h 1789400"/>
              <a:gd name="connsiteX0" fmla="*/ 0 w 1198418"/>
              <a:gd name="connsiteY0" fmla="*/ 1670482 h 1789400"/>
              <a:gd name="connsiteX1" fmla="*/ 83127 w 1198418"/>
              <a:gd name="connsiteY1" fmla="*/ 1351827 h 1789400"/>
              <a:gd name="connsiteX2" fmla="*/ 235527 w 1198418"/>
              <a:gd name="connsiteY2" fmla="*/ 1642773 h 1789400"/>
              <a:gd name="connsiteX3" fmla="*/ 290945 w 1198418"/>
              <a:gd name="connsiteY3" fmla="*/ 1144009 h 1789400"/>
              <a:gd name="connsiteX4" fmla="*/ 471055 w 1198418"/>
              <a:gd name="connsiteY4" fmla="*/ 1656627 h 1789400"/>
              <a:gd name="connsiteX5" fmla="*/ 554182 w 1198418"/>
              <a:gd name="connsiteY5" fmla="*/ 908482 h 1789400"/>
              <a:gd name="connsiteX6" fmla="*/ 706582 w 1198418"/>
              <a:gd name="connsiteY6" fmla="*/ 1656627 h 1789400"/>
              <a:gd name="connsiteX7" fmla="*/ 817418 w 1198418"/>
              <a:gd name="connsiteY7" fmla="*/ 111846 h 1789400"/>
              <a:gd name="connsiteX8" fmla="*/ 1198418 w 1198418"/>
              <a:gd name="connsiteY8" fmla="*/ 1670482 h 1789400"/>
              <a:gd name="connsiteX0" fmla="*/ 0 w 1198418"/>
              <a:gd name="connsiteY0" fmla="*/ 1670482 h 1789400"/>
              <a:gd name="connsiteX1" fmla="*/ 83127 w 1198418"/>
              <a:gd name="connsiteY1" fmla="*/ 1351827 h 1789400"/>
              <a:gd name="connsiteX2" fmla="*/ 235527 w 1198418"/>
              <a:gd name="connsiteY2" fmla="*/ 1642773 h 1789400"/>
              <a:gd name="connsiteX3" fmla="*/ 290945 w 1198418"/>
              <a:gd name="connsiteY3" fmla="*/ 1144009 h 1789400"/>
              <a:gd name="connsiteX4" fmla="*/ 471055 w 1198418"/>
              <a:gd name="connsiteY4" fmla="*/ 1656627 h 1789400"/>
              <a:gd name="connsiteX5" fmla="*/ 554182 w 1198418"/>
              <a:gd name="connsiteY5" fmla="*/ 908482 h 1789400"/>
              <a:gd name="connsiteX6" fmla="*/ 706582 w 1198418"/>
              <a:gd name="connsiteY6" fmla="*/ 1656627 h 1789400"/>
              <a:gd name="connsiteX7" fmla="*/ 817418 w 1198418"/>
              <a:gd name="connsiteY7" fmla="*/ 111846 h 1789400"/>
              <a:gd name="connsiteX8" fmla="*/ 1198418 w 1198418"/>
              <a:gd name="connsiteY8" fmla="*/ 1670482 h 1789400"/>
              <a:gd name="connsiteX0" fmla="*/ 0 w 1198418"/>
              <a:gd name="connsiteY0" fmla="*/ 1569556 h 1761500"/>
              <a:gd name="connsiteX1" fmla="*/ 83127 w 1198418"/>
              <a:gd name="connsiteY1" fmla="*/ 1250901 h 1761500"/>
              <a:gd name="connsiteX2" fmla="*/ 235527 w 1198418"/>
              <a:gd name="connsiteY2" fmla="*/ 1541847 h 1761500"/>
              <a:gd name="connsiteX3" fmla="*/ 290945 w 1198418"/>
              <a:gd name="connsiteY3" fmla="*/ 1043083 h 1761500"/>
              <a:gd name="connsiteX4" fmla="*/ 471055 w 1198418"/>
              <a:gd name="connsiteY4" fmla="*/ 1555701 h 1761500"/>
              <a:gd name="connsiteX5" fmla="*/ 554182 w 1198418"/>
              <a:gd name="connsiteY5" fmla="*/ 807556 h 1761500"/>
              <a:gd name="connsiteX6" fmla="*/ 706582 w 1198418"/>
              <a:gd name="connsiteY6" fmla="*/ 1555701 h 1761500"/>
              <a:gd name="connsiteX7" fmla="*/ 714375 w 1198418"/>
              <a:gd name="connsiteY7" fmla="*/ 1504036 h 1761500"/>
              <a:gd name="connsiteX8" fmla="*/ 817418 w 1198418"/>
              <a:gd name="connsiteY8" fmla="*/ 10920 h 1761500"/>
              <a:gd name="connsiteX9" fmla="*/ 1198418 w 1198418"/>
              <a:gd name="connsiteY9" fmla="*/ 1569556 h 1761500"/>
              <a:gd name="connsiteX0" fmla="*/ 0 w 1198418"/>
              <a:gd name="connsiteY0" fmla="*/ 1801523 h 1993467"/>
              <a:gd name="connsiteX1" fmla="*/ 83127 w 1198418"/>
              <a:gd name="connsiteY1" fmla="*/ 1482868 h 1993467"/>
              <a:gd name="connsiteX2" fmla="*/ 235527 w 1198418"/>
              <a:gd name="connsiteY2" fmla="*/ 1773814 h 1993467"/>
              <a:gd name="connsiteX3" fmla="*/ 290945 w 1198418"/>
              <a:gd name="connsiteY3" fmla="*/ 1275050 h 1993467"/>
              <a:gd name="connsiteX4" fmla="*/ 471055 w 1198418"/>
              <a:gd name="connsiteY4" fmla="*/ 1787668 h 1993467"/>
              <a:gd name="connsiteX5" fmla="*/ 554182 w 1198418"/>
              <a:gd name="connsiteY5" fmla="*/ 1039523 h 1993467"/>
              <a:gd name="connsiteX6" fmla="*/ 706582 w 1198418"/>
              <a:gd name="connsiteY6" fmla="*/ 1787668 h 1993467"/>
              <a:gd name="connsiteX7" fmla="*/ 714375 w 1198418"/>
              <a:gd name="connsiteY7" fmla="*/ 1736003 h 1993467"/>
              <a:gd name="connsiteX8" fmla="*/ 817418 w 1198418"/>
              <a:gd name="connsiteY8" fmla="*/ 242887 h 1993467"/>
              <a:gd name="connsiteX9" fmla="*/ 800100 w 1198418"/>
              <a:gd name="connsiteY9" fmla="*/ 278678 h 1993467"/>
              <a:gd name="connsiteX10" fmla="*/ 1198418 w 1198418"/>
              <a:gd name="connsiteY10" fmla="*/ 1801523 h 1993467"/>
              <a:gd name="connsiteX0" fmla="*/ 0 w 1198418"/>
              <a:gd name="connsiteY0" fmla="*/ 1801523 h 1993467"/>
              <a:gd name="connsiteX1" fmla="*/ 83127 w 1198418"/>
              <a:gd name="connsiteY1" fmla="*/ 1482868 h 1993467"/>
              <a:gd name="connsiteX2" fmla="*/ 235527 w 1198418"/>
              <a:gd name="connsiteY2" fmla="*/ 1773814 h 1993467"/>
              <a:gd name="connsiteX3" fmla="*/ 290945 w 1198418"/>
              <a:gd name="connsiteY3" fmla="*/ 1275050 h 1993467"/>
              <a:gd name="connsiteX4" fmla="*/ 471055 w 1198418"/>
              <a:gd name="connsiteY4" fmla="*/ 1787668 h 1993467"/>
              <a:gd name="connsiteX5" fmla="*/ 554182 w 1198418"/>
              <a:gd name="connsiteY5" fmla="*/ 1039523 h 1993467"/>
              <a:gd name="connsiteX6" fmla="*/ 706582 w 1198418"/>
              <a:gd name="connsiteY6" fmla="*/ 1787668 h 1993467"/>
              <a:gd name="connsiteX7" fmla="*/ 714375 w 1198418"/>
              <a:gd name="connsiteY7" fmla="*/ 1736003 h 1993467"/>
              <a:gd name="connsiteX8" fmla="*/ 817418 w 1198418"/>
              <a:gd name="connsiteY8" fmla="*/ 242887 h 1993467"/>
              <a:gd name="connsiteX9" fmla="*/ 800100 w 1198418"/>
              <a:gd name="connsiteY9" fmla="*/ 278678 h 1993467"/>
              <a:gd name="connsiteX10" fmla="*/ 1198418 w 1198418"/>
              <a:gd name="connsiteY10" fmla="*/ 1801523 h 1993467"/>
              <a:gd name="connsiteX0" fmla="*/ 0 w 1198418"/>
              <a:gd name="connsiteY0" fmla="*/ 1569556 h 1761500"/>
              <a:gd name="connsiteX1" fmla="*/ 83127 w 1198418"/>
              <a:gd name="connsiteY1" fmla="*/ 1250901 h 1761500"/>
              <a:gd name="connsiteX2" fmla="*/ 235527 w 1198418"/>
              <a:gd name="connsiteY2" fmla="*/ 1541847 h 1761500"/>
              <a:gd name="connsiteX3" fmla="*/ 290945 w 1198418"/>
              <a:gd name="connsiteY3" fmla="*/ 1043083 h 1761500"/>
              <a:gd name="connsiteX4" fmla="*/ 471055 w 1198418"/>
              <a:gd name="connsiteY4" fmla="*/ 1555701 h 1761500"/>
              <a:gd name="connsiteX5" fmla="*/ 554182 w 1198418"/>
              <a:gd name="connsiteY5" fmla="*/ 807556 h 1761500"/>
              <a:gd name="connsiteX6" fmla="*/ 706582 w 1198418"/>
              <a:gd name="connsiteY6" fmla="*/ 1555701 h 1761500"/>
              <a:gd name="connsiteX7" fmla="*/ 714375 w 1198418"/>
              <a:gd name="connsiteY7" fmla="*/ 1504036 h 1761500"/>
              <a:gd name="connsiteX8" fmla="*/ 817418 w 1198418"/>
              <a:gd name="connsiteY8" fmla="*/ 10920 h 1761500"/>
              <a:gd name="connsiteX9" fmla="*/ 1198418 w 1198418"/>
              <a:gd name="connsiteY9" fmla="*/ 1569556 h 1761500"/>
              <a:gd name="connsiteX0" fmla="*/ 0 w 1198418"/>
              <a:gd name="connsiteY0" fmla="*/ 1569556 h 1761500"/>
              <a:gd name="connsiteX1" fmla="*/ 83127 w 1198418"/>
              <a:gd name="connsiteY1" fmla="*/ 1250901 h 1761500"/>
              <a:gd name="connsiteX2" fmla="*/ 235527 w 1198418"/>
              <a:gd name="connsiteY2" fmla="*/ 1541847 h 1761500"/>
              <a:gd name="connsiteX3" fmla="*/ 290945 w 1198418"/>
              <a:gd name="connsiteY3" fmla="*/ 1043083 h 1761500"/>
              <a:gd name="connsiteX4" fmla="*/ 471055 w 1198418"/>
              <a:gd name="connsiteY4" fmla="*/ 1555701 h 1761500"/>
              <a:gd name="connsiteX5" fmla="*/ 554182 w 1198418"/>
              <a:gd name="connsiteY5" fmla="*/ 807556 h 1761500"/>
              <a:gd name="connsiteX6" fmla="*/ 706582 w 1198418"/>
              <a:gd name="connsiteY6" fmla="*/ 1555701 h 1761500"/>
              <a:gd name="connsiteX7" fmla="*/ 714375 w 1198418"/>
              <a:gd name="connsiteY7" fmla="*/ 1504036 h 1761500"/>
              <a:gd name="connsiteX8" fmla="*/ 817418 w 1198418"/>
              <a:gd name="connsiteY8" fmla="*/ 10920 h 1761500"/>
              <a:gd name="connsiteX9" fmla="*/ 1198418 w 1198418"/>
              <a:gd name="connsiteY9" fmla="*/ 1569556 h 1761500"/>
              <a:gd name="connsiteX0" fmla="*/ 0 w 1198418"/>
              <a:gd name="connsiteY0" fmla="*/ 1560945 h 1679863"/>
              <a:gd name="connsiteX1" fmla="*/ 83127 w 1198418"/>
              <a:gd name="connsiteY1" fmla="*/ 1242290 h 1679863"/>
              <a:gd name="connsiteX2" fmla="*/ 235527 w 1198418"/>
              <a:gd name="connsiteY2" fmla="*/ 1533236 h 1679863"/>
              <a:gd name="connsiteX3" fmla="*/ 290945 w 1198418"/>
              <a:gd name="connsiteY3" fmla="*/ 1034472 h 1679863"/>
              <a:gd name="connsiteX4" fmla="*/ 471055 w 1198418"/>
              <a:gd name="connsiteY4" fmla="*/ 1547090 h 1679863"/>
              <a:gd name="connsiteX5" fmla="*/ 554182 w 1198418"/>
              <a:gd name="connsiteY5" fmla="*/ 798945 h 1679863"/>
              <a:gd name="connsiteX6" fmla="*/ 706582 w 1198418"/>
              <a:gd name="connsiteY6" fmla="*/ 1547090 h 1679863"/>
              <a:gd name="connsiteX7" fmla="*/ 817418 w 1198418"/>
              <a:gd name="connsiteY7" fmla="*/ 2309 h 1679863"/>
              <a:gd name="connsiteX8" fmla="*/ 1198418 w 1198418"/>
              <a:gd name="connsiteY8" fmla="*/ 1560945 h 1679863"/>
              <a:gd name="connsiteX0" fmla="*/ 0 w 969818"/>
              <a:gd name="connsiteY0" fmla="*/ 1560945 h 1679863"/>
              <a:gd name="connsiteX1" fmla="*/ 83127 w 969818"/>
              <a:gd name="connsiteY1" fmla="*/ 1242290 h 1679863"/>
              <a:gd name="connsiteX2" fmla="*/ 235527 w 969818"/>
              <a:gd name="connsiteY2" fmla="*/ 1533236 h 1679863"/>
              <a:gd name="connsiteX3" fmla="*/ 290945 w 969818"/>
              <a:gd name="connsiteY3" fmla="*/ 1034472 h 1679863"/>
              <a:gd name="connsiteX4" fmla="*/ 471055 w 969818"/>
              <a:gd name="connsiteY4" fmla="*/ 1547090 h 1679863"/>
              <a:gd name="connsiteX5" fmla="*/ 554182 w 969818"/>
              <a:gd name="connsiteY5" fmla="*/ 798945 h 1679863"/>
              <a:gd name="connsiteX6" fmla="*/ 706582 w 969818"/>
              <a:gd name="connsiteY6" fmla="*/ 1547090 h 1679863"/>
              <a:gd name="connsiteX7" fmla="*/ 817418 w 969818"/>
              <a:gd name="connsiteY7" fmla="*/ 2309 h 1679863"/>
              <a:gd name="connsiteX8" fmla="*/ 969818 w 969818"/>
              <a:gd name="connsiteY8" fmla="*/ 1560945 h 167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9818" h="1679863">
                <a:moveTo>
                  <a:pt x="0" y="1560945"/>
                </a:moveTo>
                <a:cubicBezTo>
                  <a:pt x="21936" y="1403926"/>
                  <a:pt x="43873" y="1246908"/>
                  <a:pt x="83127" y="1242290"/>
                </a:cubicBezTo>
                <a:cubicBezTo>
                  <a:pt x="122381" y="1237672"/>
                  <a:pt x="200891" y="1567872"/>
                  <a:pt x="235527" y="1533236"/>
                </a:cubicBezTo>
                <a:cubicBezTo>
                  <a:pt x="270163" y="1498600"/>
                  <a:pt x="251690" y="1032163"/>
                  <a:pt x="290945" y="1034472"/>
                </a:cubicBezTo>
                <a:cubicBezTo>
                  <a:pt x="330200" y="1036781"/>
                  <a:pt x="427182" y="1586344"/>
                  <a:pt x="471055" y="1547090"/>
                </a:cubicBezTo>
                <a:cubicBezTo>
                  <a:pt x="514928" y="1507836"/>
                  <a:pt x="514928" y="798945"/>
                  <a:pt x="554182" y="798945"/>
                </a:cubicBezTo>
                <a:cubicBezTo>
                  <a:pt x="593436" y="798945"/>
                  <a:pt x="662709" y="1679863"/>
                  <a:pt x="706582" y="1547090"/>
                </a:cubicBezTo>
                <a:cubicBezTo>
                  <a:pt x="750455" y="1414317"/>
                  <a:pt x="735445" y="0"/>
                  <a:pt x="817418" y="2309"/>
                </a:cubicBezTo>
                <a:cubicBezTo>
                  <a:pt x="898092" y="13229"/>
                  <a:pt x="890443" y="1236229"/>
                  <a:pt x="969818" y="1560945"/>
                </a:cubicBezTo>
              </a:path>
            </a:pathLst>
          </a:cu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58000" y="3505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6+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91400" y="2895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4+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001000" y="5334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2+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29600" y="3657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1+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29600" y="5638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1+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91400" y="4419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4+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1019 C 0.13628 -0.0044 0.26858 0.00139 0.34097 -0.00718 C 0.41337 -0.01574 0.42118 -0.04491 0.43872 -0.06111 " pathEditMode="relative" rAng="0" ptsTypes="aaA">
                                      <p:cBhvr>
                                        <p:cTn id="18" dur="2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" y="-2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6 -0.0007 C 0.13872 0.00509 0.27101 0.01088 0.3434 0.00231 C 0.4158 -0.00625 0.42361 -0.03542 0.44115 -0.05162 " pathEditMode="relative" ptsTypes="aaA">
                                      <p:cBhvr>
                                        <p:cTn id="20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0255 C 0.13768 0.00417 0.27136 0.01088 0.34445 0.00093 C 0.41771 -0.00903 0.42552 -0.04259 0.44341 -0.06111 " pathEditMode="relative" rAng="0" ptsTypes="aaA">
                                      <p:cBhvr>
                                        <p:cTn id="22" dur="2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-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0.00856 C 0.13507 0.01528 0.26632 0.02199 0.33802 0.01204 C 0.4099 0.00208 0.41753 -0.03148 0.43507 -0.05 " pathEditMode="relative" rAng="0" ptsTypes="aaA">
                                      <p:cBhvr>
                                        <p:cTn id="24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" y="-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1019 C 0.13629 -0.0044 0.26858 0.00139 0.34098 -0.00718 C 0.41337 -0.01574 0.42118 -0.04491 0.43872 -0.06111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" y="-2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C 0.12917 0.00486 0.25608 -0.01042 0.32952 0.00255 C 0.40313 0.01551 0.41823 0.0625 0.44167 0.07847 " pathEditMode="relative" rAng="0" ptsTypes="aaa">
                                      <p:cBhvr>
                                        <p:cTn id="28" dur="2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3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347 C 0.13038 0.00069 0.2585 -0.01204 0.33264 -0.00139 C 0.40694 0.00926 0.42222 0.04792 0.44583 0.06111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" y="2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C 0.12674 0.00486 0.25122 -0.01042 0.32344 0.00255 C 0.39549 0.01551 0.41042 0.0625 0.43334 0.07847 " pathEditMode="relative" rAng="0" ptsTypes="aaa">
                                      <p:cBhvr>
                                        <p:cTn id="32" dur="2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" y="3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C 0.12795 0.00463 0.25347 -0.00926 0.32656 0.00232 C 0.3993 0.01412 0.41423 0.05672 0.4375 0.07153 " pathEditMode="relative" rAng="0" ptsTypes="aaa">
                                      <p:cBhvr>
                                        <p:cTn id="34" dur="2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3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185 C 0.13264 0.00185 0.2632 -0.00995 0.33872 0.00023 C 0.41441 0.01065 0.42986 0.04815 0.45417 0.06111 " pathEditMode="relative" rAng="0" ptsTypes="aaa">
                                      <p:cBhvr>
                                        <p:cTn id="36" dur="20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" y="2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94444E-6 -2.22222E-6 L 0.87379 -0.0013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" y="-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 -4.81481E-6 L 0.91667 -0.0064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" y="-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125 -0.00556 L 0.82083 -0.0055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3.7037E-7 L 0.87986 -0.008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" y="-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417 0.00556 L 0.85417 0.0055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nimBg="1"/>
      <p:bldP spid="8202" grpId="0" animBg="1"/>
      <p:bldP spid="8203" grpId="0" animBg="1"/>
      <p:bldP spid="8204" grpId="0" animBg="1"/>
      <p:bldP spid="8205" grpId="0" animBg="1"/>
      <p:bldP spid="8219" grpId="0"/>
      <p:bldP spid="8219" grpId="1"/>
      <p:bldP spid="8220" grpId="0"/>
      <p:bldP spid="8220" grpId="1"/>
      <p:bldP spid="8221" grpId="0" animBg="1"/>
      <p:bldP spid="25" grpId="0" animBg="1"/>
      <p:bldP spid="27" grpId="0"/>
      <p:bldP spid="32" grpId="0"/>
      <p:bldP spid="36" grpId="0" animBg="1"/>
      <p:bldP spid="33" grpId="0"/>
      <p:bldP spid="34" grpId="0"/>
      <p:bldP spid="35" grpId="0"/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Beam Potential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55588" y="3398837"/>
            <a:ext cx="8524875" cy="3459163"/>
          </a:xfrm>
          <a:noFill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2906712"/>
            <a:ext cx="8458200" cy="388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 bwMode="auto">
          <a:xfrm>
            <a:off x="4038600" y="2895600"/>
            <a:ext cx="914400" cy="1306512"/>
          </a:xfrm>
          <a:prstGeom prst="downArrow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252626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Direction of Electron Beam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6335712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-490 V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24800" y="3440112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0 V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0" name="Straight Arrow Connector 9"/>
          <p:cNvCxnSpPr>
            <a:stCxn id="7" idx="1"/>
          </p:cNvCxnSpPr>
          <p:nvPr/>
        </p:nvCxnSpPr>
        <p:spPr bwMode="auto">
          <a:xfrm rot="10800000">
            <a:off x="4572000" y="6488112"/>
            <a:ext cx="457200" cy="381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429000" y="762000"/>
          <a:ext cx="1905000" cy="1517256"/>
        </p:xfrm>
        <a:graphic>
          <a:graphicData uri="http://schemas.openxmlformats.org/presentationml/2006/ole">
            <p:oleObj spid="_x0000_s1026" name="Equation" r:id="rId6" imgW="1434960" imgH="11430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39738" y="685800"/>
          <a:ext cx="1946275" cy="1600200"/>
        </p:xfrm>
        <a:graphic>
          <a:graphicData uri="http://schemas.openxmlformats.org/presentationml/2006/ole">
            <p:oleObj spid="_x0000_s1027" name="Equation" r:id="rId7" imgW="1358640" imgH="1117440" progId="Equation.3">
              <p:embed/>
            </p:oleObj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627743"/>
            <a:ext cx="7696200" cy="6230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" y="1143000"/>
            <a:ext cx="7853363" cy="54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EBIS RF-Field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762000"/>
            <a:ext cx="3657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Angular velocity of 15 rad/µsec</a:t>
            </a: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RF voltage of  250 V</a:t>
            </a:r>
            <a:endParaRPr lang="en-US" sz="2400" b="1" baseline="30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400" b="1" baseline="30000" dirty="0" smtClean="0">
                <a:solidFill>
                  <a:schemeClr val="tx2">
                    <a:lumMod val="50000"/>
                  </a:schemeClr>
                </a:solidFill>
              </a:rPr>
              <a:t>16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O</a:t>
            </a:r>
          </a:p>
          <a:p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4876800" y="3733800"/>
            <a:ext cx="4267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010400" y="3657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10 cm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657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1+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886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2+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25334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4+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5105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8+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100% transmission for beam line to WITCH experiment</a:t>
            </a:r>
          </a:p>
          <a:p>
            <a:pPr lvl="1"/>
            <a:r>
              <a:rPr lang="en-US" dirty="0" smtClean="0"/>
              <a:t>Further development of the beam line and construction</a:t>
            </a:r>
          </a:p>
          <a:p>
            <a:endParaRPr lang="en-US" dirty="0" smtClean="0"/>
          </a:p>
          <a:p>
            <a:r>
              <a:rPr lang="en-US" dirty="0" smtClean="0"/>
              <a:t>All components of the EBIS simulation with RF-field are complete individually</a:t>
            </a:r>
          </a:p>
          <a:p>
            <a:pPr lvl="1"/>
            <a:r>
              <a:rPr lang="en-US" dirty="0" smtClean="0"/>
              <a:t>Implement the EBIS with RF-field into different program and test 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0"/>
            <a:ext cx="52578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217723">
            <a:off x="914400" y="685800"/>
            <a:ext cx="73136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460">
            <a:off x="1075384" y="980592"/>
            <a:ext cx="73136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1370758">
            <a:off x="914400" y="685800"/>
            <a:ext cx="73136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26884">
            <a:off x="914400" y="685800"/>
            <a:ext cx="73136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0947920">
            <a:off x="2458702" y="142937"/>
            <a:ext cx="474345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3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50941">
            <a:off x="2063924" y="56119"/>
            <a:ext cx="497205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4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28800" y="228600"/>
            <a:ext cx="520065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5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14400" y="685800"/>
            <a:ext cx="73136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6" name="Picture 1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14400" y="685800"/>
            <a:ext cx="73136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7" name="Picture 1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14400" y="685800"/>
            <a:ext cx="73136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8" name="Picture 1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555018">
            <a:off x="914400" y="685800"/>
            <a:ext cx="73136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9" name="Picture 1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14400" y="685800"/>
            <a:ext cx="73136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80" name="Picture 16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85800" y="457200"/>
            <a:ext cx="7848600" cy="5887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1" dur="20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-2819400" y="0"/>
            <a:ext cx="7848600" cy="685800"/>
          </a:xfrm>
        </p:spPr>
        <p:txBody>
          <a:bodyPr/>
          <a:lstStyle/>
          <a:p>
            <a:r>
              <a:rPr lang="en-US" smtClean="0"/>
              <a:t>Questions</a:t>
            </a:r>
          </a:p>
        </p:txBody>
      </p:sp>
      <p:sp>
        <p:nvSpPr>
          <p:cNvPr id="10243" name="WordArt 5"/>
          <p:cNvSpPr>
            <a:spLocks noChangeArrowheads="1" noChangeShapeType="1" noTextEdit="1"/>
          </p:cNvSpPr>
          <p:nvPr/>
        </p:nvSpPr>
        <p:spPr bwMode="auto">
          <a:xfrm>
            <a:off x="1752600" y="1905000"/>
            <a:ext cx="5748338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8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Questions?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ISOLDE</a:t>
            </a:r>
            <a:endParaRPr lang="en-US" dirty="0" smtClean="0"/>
          </a:p>
          <a:p>
            <a:pPr eaLnBrk="1" hangingPunct="1"/>
            <a:r>
              <a:rPr lang="en-US" dirty="0" smtClean="0"/>
              <a:t>REX-ISOLDE</a:t>
            </a:r>
          </a:p>
          <a:p>
            <a:pPr lvl="1" eaLnBrk="1" hangingPunct="1"/>
            <a:r>
              <a:rPr lang="en-US" dirty="0" smtClean="0"/>
              <a:t>Beam </a:t>
            </a:r>
            <a:r>
              <a:rPr lang="en-US" dirty="0" smtClean="0"/>
              <a:t>Line</a:t>
            </a:r>
          </a:p>
          <a:p>
            <a:pPr eaLnBrk="1" hangingPunct="1"/>
            <a:r>
              <a:rPr lang="en-US" dirty="0" smtClean="0"/>
              <a:t>EBIS</a:t>
            </a:r>
          </a:p>
          <a:p>
            <a:pPr lvl="1" eaLnBrk="1" hangingPunct="1"/>
            <a:r>
              <a:rPr lang="en-US" dirty="0" smtClean="0"/>
              <a:t>RF-Field</a:t>
            </a:r>
          </a:p>
          <a:p>
            <a:pPr eaLnBrk="1" hangingPunct="1"/>
            <a:r>
              <a:rPr lang="en-US" dirty="0" smtClean="0"/>
              <a:t>Conclusion</a:t>
            </a:r>
          </a:p>
          <a:p>
            <a:pPr eaLnBrk="1" hangingPunct="1"/>
            <a:r>
              <a:rPr lang="en-US" dirty="0" smtClean="0"/>
              <a:t>Experiences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4100" name="Picture 12" descr="cb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1676400"/>
            <a:ext cx="47244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763" y="804863"/>
            <a:ext cx="8628062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ISOLDE &amp; REX-ISOLDE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8763" y="799668"/>
            <a:ext cx="8885237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409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5588" y="1752600"/>
            <a:ext cx="7848600" cy="4311650"/>
          </a:xfrm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Initial Beam Line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62628" y="685800"/>
            <a:ext cx="298097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triped Right Arrow 4"/>
          <p:cNvSpPr/>
          <p:nvPr/>
        </p:nvSpPr>
        <p:spPr bwMode="auto">
          <a:xfrm rot="9082958">
            <a:off x="2534966" y="1765936"/>
            <a:ext cx="1530892" cy="793704"/>
          </a:xfrm>
          <a:prstGeom prst="strip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Striped Right Arrow 5"/>
          <p:cNvSpPr/>
          <p:nvPr/>
        </p:nvSpPr>
        <p:spPr bwMode="auto">
          <a:xfrm rot="16200000">
            <a:off x="6794206" y="2273594"/>
            <a:ext cx="1530892" cy="793704"/>
          </a:xfrm>
          <a:prstGeom prst="strip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8600" y="1447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Ions from REX-EBIS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0" y="33528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Ions to WITCH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Striped Right Arrow 8"/>
          <p:cNvSpPr/>
          <p:nvPr/>
        </p:nvSpPr>
        <p:spPr bwMode="auto">
          <a:xfrm>
            <a:off x="1752600" y="5634791"/>
            <a:ext cx="1530892" cy="793704"/>
          </a:xfrm>
          <a:prstGeom prst="strip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571499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Ions from REX-EBIS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 flipH="1" flipV="1">
            <a:off x="3086100" y="3543300"/>
            <a:ext cx="5715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50800" dist="50800" dir="5400000" algn="ctr" rotWithShape="0">
              <a:schemeClr val="tx1">
                <a:lumMod val="20000"/>
                <a:lumOff val="80000"/>
              </a:schemeClr>
            </a:outerShdw>
          </a:effectLst>
        </p:spPr>
      </p:cxnSp>
      <p:sp>
        <p:nvSpPr>
          <p:cNvPr id="12" name="TextBox 11"/>
          <p:cNvSpPr txBox="1"/>
          <p:nvPr/>
        </p:nvSpPr>
        <p:spPr>
          <a:xfrm>
            <a:off x="5943600" y="3352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2.96m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2895600" y="6400800"/>
            <a:ext cx="3117270" cy="431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50800" dist="50800" dir="5400000" algn="ctr" rotWithShape="0">
              <a:schemeClr val="tx1">
                <a:lumMod val="20000"/>
                <a:lumOff val="80000"/>
              </a:schemeClr>
            </a:outerShdw>
          </a:effectLst>
        </p:spPr>
      </p:cxnSp>
      <p:sp>
        <p:nvSpPr>
          <p:cNvPr id="14" name="TextBox 13"/>
          <p:cNvSpPr txBox="1"/>
          <p:nvPr/>
        </p:nvSpPr>
        <p:spPr>
          <a:xfrm>
            <a:off x="3657600" y="64886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1.56 m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6" grpId="0" animBg="1"/>
      <p:bldP spid="6" grpId="1" animBg="1"/>
      <p:bldP spid="7" grpId="0"/>
      <p:bldP spid="7" grpId="1"/>
      <p:bldP spid="8" grpId="0"/>
      <p:bldP spid="8" grpId="1"/>
      <p:bldP spid="9" grpId="0" animBg="1"/>
      <p:bldP spid="10" grpId="0"/>
      <p:bldP spid="12" grpId="0"/>
      <p:bldP spid="12" grpId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7848600" cy="685800"/>
          </a:xfrm>
        </p:spPr>
        <p:txBody>
          <a:bodyPr/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Emittance: Initial Design </a:t>
            </a:r>
            <a:br>
              <a:rPr lang="en-US" sz="3200" dirty="0" smtClean="0"/>
            </a:br>
            <a:endParaRPr lang="en-US" sz="3200" dirty="0" smtClean="0"/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0"/>
            <a:ext cx="8672513" cy="574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1463675"/>
            <a:ext cx="7848600" cy="4311650"/>
          </a:xfrm>
          <a:noFill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609600"/>
            <a:ext cx="3285901" cy="582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Beam line</a:t>
            </a:r>
          </a:p>
        </p:txBody>
      </p:sp>
      <p:sp>
        <p:nvSpPr>
          <p:cNvPr id="5" name="Striped Right Arrow 4"/>
          <p:cNvSpPr/>
          <p:nvPr/>
        </p:nvSpPr>
        <p:spPr bwMode="auto">
          <a:xfrm rot="9082958">
            <a:off x="2306368" y="1156336"/>
            <a:ext cx="1530892" cy="793704"/>
          </a:xfrm>
          <a:prstGeom prst="strip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Striped Right Arrow 5"/>
          <p:cNvSpPr/>
          <p:nvPr/>
        </p:nvSpPr>
        <p:spPr bwMode="auto">
          <a:xfrm rot="16200000">
            <a:off x="6794206" y="1968794"/>
            <a:ext cx="1530892" cy="793704"/>
          </a:xfrm>
          <a:prstGeom prst="strip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6200" y="914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Ions from REX-EBIS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30480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Ions to WITCH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5893004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Ions from REX-EBIS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Striped Right Arrow 9"/>
          <p:cNvSpPr/>
          <p:nvPr/>
        </p:nvSpPr>
        <p:spPr bwMode="auto">
          <a:xfrm>
            <a:off x="1600200" y="5770430"/>
            <a:ext cx="1530892" cy="793704"/>
          </a:xfrm>
          <a:prstGeom prst="strip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2590800" y="6400800"/>
            <a:ext cx="3422070" cy="431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50800" dist="50800" dir="5400000" algn="ctr" rotWithShape="0">
              <a:schemeClr val="tx1">
                <a:lumMod val="20000"/>
                <a:lumOff val="80000"/>
              </a:schemeClr>
            </a:outerShdw>
          </a:effectLst>
        </p:spPr>
      </p:cxnSp>
      <p:sp>
        <p:nvSpPr>
          <p:cNvPr id="20" name="TextBox 19"/>
          <p:cNvSpPr txBox="1"/>
          <p:nvPr/>
        </p:nvSpPr>
        <p:spPr>
          <a:xfrm>
            <a:off x="3657600" y="64886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1.56 m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rot="5400000" flipH="1" flipV="1">
            <a:off x="3048794" y="3504406"/>
            <a:ext cx="5791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50800" dist="50800" dir="5400000" algn="ctr" rotWithShape="0">
              <a:schemeClr val="tx1">
                <a:lumMod val="20000"/>
                <a:lumOff val="80000"/>
              </a:schemeClr>
            </a:outerShdw>
          </a:effectLst>
        </p:spPr>
      </p:cxnSp>
      <p:sp>
        <p:nvSpPr>
          <p:cNvPr id="24" name="TextBox 23"/>
          <p:cNvSpPr txBox="1"/>
          <p:nvPr/>
        </p:nvSpPr>
        <p:spPr>
          <a:xfrm>
            <a:off x="5943600" y="3352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2.96m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/>
      <p:bldP spid="7" grpId="1"/>
      <p:bldP spid="8" grpId="0"/>
      <p:bldP spid="8" grpId="1"/>
      <p:bldP spid="9" grpId="0"/>
      <p:bldP spid="10" grpId="0" animBg="1"/>
      <p:bldP spid="20" grpId="0"/>
      <p:bldP spid="24" grpId="0"/>
      <p:bldP spid="2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Emittance: Final Design</a:t>
            </a:r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685800"/>
            <a:ext cx="8789951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001000" cy="685800"/>
          </a:xfrm>
        </p:spPr>
        <p:txBody>
          <a:bodyPr/>
          <a:lstStyle/>
          <a:p>
            <a:r>
              <a:rPr lang="en-US" dirty="0" smtClean="0"/>
              <a:t>Original vs. Final Design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" y="686116"/>
            <a:ext cx="8534400" cy="575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0"/>
            <a:ext cx="9144000" cy="781050"/>
          </a:xfrm>
        </p:spPr>
        <p:txBody>
          <a:bodyPr/>
          <a:lstStyle/>
          <a:p>
            <a:pPr eaLnBrk="1" hangingPunct="1"/>
            <a:r>
              <a:rPr lang="en-US" sz="3700" dirty="0" smtClean="0"/>
              <a:t>Design of Beam Line for Ion Transport at Low Energies </a:t>
            </a:r>
            <a:br>
              <a:rPr lang="en-US" sz="3700" dirty="0" smtClean="0"/>
            </a:br>
            <a:r>
              <a:rPr lang="en-US" sz="3700" dirty="0" smtClean="0"/>
              <a:t>and</a:t>
            </a:r>
            <a:br>
              <a:rPr lang="en-US" sz="3700" dirty="0" smtClean="0"/>
            </a:br>
            <a:r>
              <a:rPr lang="en-US" sz="3700" dirty="0" smtClean="0"/>
              <a:t> The Ejection of Specific Ions From Electron Beam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572000"/>
            <a:ext cx="9144000" cy="1930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Brice Cannon</a:t>
            </a:r>
            <a:r>
              <a:rPr lang="en-US" sz="2000" baseline="30000" dirty="0" smtClean="0">
                <a:cs typeface="Arial" charset="0"/>
                <a:sym typeface="Symbol" pitchFamily="18" charset="2"/>
              </a:rPr>
              <a:t>†</a:t>
            </a:r>
            <a:r>
              <a:rPr lang="en-US" sz="2000" dirty="0" smtClean="0"/>
              <a:t>**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	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Research Advisor(s): Fredrik Wenander **, Anna Gustafsson**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Supervisor: Alexander Herlert**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CERN**,Norfolk State University</a:t>
            </a:r>
            <a:r>
              <a:rPr lang="en-US" sz="2000" baseline="30000" dirty="0" smtClean="0">
                <a:cs typeface="Arial" charset="0"/>
                <a:sym typeface="Symbol" pitchFamily="18" charset="2"/>
              </a:rPr>
              <a:t>†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685800" y="3048000"/>
            <a:ext cx="8001000" cy="1219200"/>
          </a:xfrm>
          <a:prstGeom prst="rect">
            <a:avLst/>
          </a:prstGeom>
          <a:solidFill>
            <a:srgbClr val="FFFF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Melancholy abstract design template">
  <a:themeElements>
    <a:clrScheme name="Melancholy abstract design template 12">
      <a:dk1>
        <a:srgbClr val="777777"/>
      </a:dk1>
      <a:lt1>
        <a:srgbClr val="969696"/>
      </a:lt1>
      <a:dk2>
        <a:srgbClr val="686B5D"/>
      </a:dk2>
      <a:lt2>
        <a:srgbClr val="4E4E44"/>
      </a:lt2>
      <a:accent1>
        <a:srgbClr val="909082"/>
      </a:accent1>
      <a:accent2>
        <a:srgbClr val="809EA8"/>
      </a:accent2>
      <a:accent3>
        <a:srgbClr val="B9BAB6"/>
      </a:accent3>
      <a:accent4>
        <a:srgbClr val="7F7F7F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Melancholy abstract design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elancholy abstract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lancholy abstract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lancholy abstract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lancholy abstract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lancholy abstract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lancholy abstract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lancholy abstract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lancholy abstract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lancholy abstract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lancholy abstract design templat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lancholy abstract design templat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lancholy abstract design template 12">
        <a:dk1>
          <a:srgbClr val="777777"/>
        </a:dk1>
        <a:lt1>
          <a:srgbClr val="969696"/>
        </a:lt1>
        <a:dk2>
          <a:srgbClr val="686B5D"/>
        </a:dk2>
        <a:lt2>
          <a:srgbClr val="4E4E44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7F7F7F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Melancholy abstract design template</Template>
  <TotalTime>1221</TotalTime>
  <Words>221</Words>
  <Application>Microsoft PowerPoint</Application>
  <PresentationFormat>On-screen Show (4:3)</PresentationFormat>
  <Paragraphs>93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Melancholy abstract design template</vt:lpstr>
      <vt:lpstr>Equation</vt:lpstr>
      <vt:lpstr>Design of Beam Line for Ion Transport at Low Energies and The Ejection of Specific Ions From Electron Beam</vt:lpstr>
      <vt:lpstr>Introduction</vt:lpstr>
      <vt:lpstr>ISOLDE &amp; REX-ISOLDE</vt:lpstr>
      <vt:lpstr>Initial Beam Line</vt:lpstr>
      <vt:lpstr> Emittance: Initial Design  </vt:lpstr>
      <vt:lpstr>Final Beam line</vt:lpstr>
      <vt:lpstr>Emittance: Final Design</vt:lpstr>
      <vt:lpstr>Original vs. Final Design</vt:lpstr>
      <vt:lpstr>Design of Beam Line for Ion Transport at Low Energies  and  The Ejection of Specific Ions From Electron Beam</vt:lpstr>
      <vt:lpstr>Electron Beam Ion Source</vt:lpstr>
      <vt:lpstr>Electron Beam Potential</vt:lpstr>
      <vt:lpstr>Results of EBIS RF-Field</vt:lpstr>
      <vt:lpstr>Conclusion</vt:lpstr>
      <vt:lpstr>Experiences</vt:lpstr>
      <vt:lpstr>Questions</vt:lpstr>
    </vt:vector>
  </TitlesOfParts>
  <Manager/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REX-ISOLDE: Design of Beam Line for Ion Transport at Low Energies</dc:title>
  <dc:subject/>
  <dc:creator>bcannon</dc:creator>
  <cp:keywords/>
  <dc:description/>
  <cp:lastModifiedBy>Brice</cp:lastModifiedBy>
  <cp:revision>56</cp:revision>
  <cp:lastPrinted>1601-01-01T00:00:00Z</cp:lastPrinted>
  <dcterms:created xsi:type="dcterms:W3CDTF">2008-06-30T10:58:10Z</dcterms:created>
  <dcterms:modified xsi:type="dcterms:W3CDTF">2008-08-13T19:53:35Z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TC010903011033</vt:lpwstr>
  </property>
</Properties>
</file>