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6" r:id="rId3"/>
    <p:sldId id="261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61AAA-1374-4436-9632-5C24BB8DB9E2}" type="datetimeFigureOut">
              <a:rPr lang="fr-FR" smtClean="0"/>
              <a:t>11/05/2015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5E0929-492F-470C-A421-8CB4FEF524E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8335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E0929-492F-470C-A421-8CB4FEF524E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110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4DAAD-134A-49EB-94C3-1EF81A8511AA}" type="datetime1">
              <a:rPr lang="fr-FR" smtClean="0"/>
              <a:t>11/05/2015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247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A4255-AC74-4E51-B19D-932B1C6AFA0C}" type="datetime1">
              <a:rPr lang="fr-FR" smtClean="0"/>
              <a:t>11/05/2015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68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C0D35-289A-4D7A-A93B-E8386D6FE415}" type="datetime1">
              <a:rPr lang="fr-FR" smtClean="0"/>
              <a:t>11/05/2015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40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53F56-28F6-4E8E-844B-C34ADF7DD02E}" type="datetime1">
              <a:rPr lang="fr-FR" smtClean="0"/>
              <a:t>11/05/2015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4381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611C-3AD3-48E4-8AE3-21A9274D7370}" type="datetime1">
              <a:rPr lang="fr-FR" smtClean="0"/>
              <a:t>11/05/2015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899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9943-8C9F-4B63-988A-DCF3B520716F}" type="datetime1">
              <a:rPr lang="fr-FR" smtClean="0"/>
              <a:t>11/05/2015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2637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56D6A-3D86-405B-822A-93DE73A4EBF4}" type="datetime1">
              <a:rPr lang="fr-FR" smtClean="0"/>
              <a:t>11/05/2015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535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6C176-EFC3-4A62-917E-55027B011EA2}" type="datetime1">
              <a:rPr lang="fr-FR" smtClean="0"/>
              <a:t>11/05/2015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5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F494-E436-4EC4-ADF3-4DCF3D304C0C}" type="datetime1">
              <a:rPr lang="fr-FR" smtClean="0"/>
              <a:t>11/05/2015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144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930FF-F5D4-44CF-8650-42B9BEFA8878}" type="datetime1">
              <a:rPr lang="fr-FR" smtClean="0"/>
              <a:t>11/05/2015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898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A536-1A75-4850-AED6-F68D1F8B4631}" type="datetime1">
              <a:rPr lang="fr-FR" smtClean="0"/>
              <a:t>11/05/2015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3953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311C6-F3BA-4009-8395-CA1BB0E45056}" type="datetime1">
              <a:rPr lang="fr-FR" smtClean="0"/>
              <a:t>11/05/2015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AA796-783D-4342-90EC-44C58BE5D3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8194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259632" y="1196752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val 4"/>
          <p:cNvSpPr/>
          <p:nvPr/>
        </p:nvSpPr>
        <p:spPr>
          <a:xfrm>
            <a:off x="1259632" y="1916832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Straight Connector 6"/>
          <p:cNvCxnSpPr>
            <a:stCxn id="4" idx="4"/>
            <a:endCxn id="5" idx="0"/>
          </p:cNvCxnSpPr>
          <p:nvPr/>
        </p:nvCxnSpPr>
        <p:spPr>
          <a:xfrm>
            <a:off x="1475656" y="1700808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4" idx="0"/>
          </p:cNvCxnSpPr>
          <p:nvPr/>
        </p:nvCxnSpPr>
        <p:spPr>
          <a:xfrm flipV="1">
            <a:off x="1475656" y="105273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4"/>
          </p:cNvCxnSpPr>
          <p:nvPr/>
        </p:nvCxnSpPr>
        <p:spPr>
          <a:xfrm>
            <a:off x="1475656" y="242088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086147" y="998991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Straight Connector 13"/>
          <p:cNvCxnSpPr>
            <a:endCxn id="12" idx="1"/>
          </p:cNvCxnSpPr>
          <p:nvPr/>
        </p:nvCxnSpPr>
        <p:spPr>
          <a:xfrm>
            <a:off x="1475656" y="1070999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555776" y="1070999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086147" y="2511159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Straight Connector 18"/>
          <p:cNvCxnSpPr>
            <a:endCxn id="18" idx="1"/>
          </p:cNvCxnSpPr>
          <p:nvPr/>
        </p:nvCxnSpPr>
        <p:spPr>
          <a:xfrm>
            <a:off x="1475656" y="2583167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555776" y="2583167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1115616" y="11967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127487" y="191683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203848" y="1448780"/>
            <a:ext cx="144016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Straight Connector 25"/>
          <p:cNvCxnSpPr>
            <a:stCxn id="24" idx="0"/>
          </p:cNvCxnSpPr>
          <p:nvPr/>
        </p:nvCxnSpPr>
        <p:spPr>
          <a:xfrm flipV="1">
            <a:off x="3275856" y="1070999"/>
            <a:ext cx="0" cy="377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4" idx="2"/>
          </p:cNvCxnSpPr>
          <p:nvPr/>
        </p:nvCxnSpPr>
        <p:spPr>
          <a:xfrm>
            <a:off x="3275856" y="2168860"/>
            <a:ext cx="0" cy="4143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55576" y="692696"/>
            <a:ext cx="1152128" cy="230425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TextBox 29"/>
          <p:cNvSpPr txBox="1"/>
          <p:nvPr/>
        </p:nvSpPr>
        <p:spPr>
          <a:xfrm>
            <a:off x="798385" y="68340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FNi</a:t>
            </a:r>
            <a:endParaRPr lang="fr-FR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2086147" y="1259889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123728" y="242088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2123728" y="1259889"/>
            <a:ext cx="394467" cy="1160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024601" y="651138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5mH</a:t>
            </a:r>
            <a:endParaRPr lang="fr-FR" dirty="0"/>
          </a:p>
        </p:txBody>
      </p:sp>
      <p:sp>
        <p:nvSpPr>
          <p:cNvPr id="37" name="Oval 36"/>
          <p:cNvSpPr/>
          <p:nvPr/>
        </p:nvSpPr>
        <p:spPr>
          <a:xfrm>
            <a:off x="5004048" y="1196751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Oval 37"/>
          <p:cNvSpPr/>
          <p:nvPr/>
        </p:nvSpPr>
        <p:spPr>
          <a:xfrm>
            <a:off x="5004048" y="1916831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9" name="Straight Connector 38"/>
          <p:cNvCxnSpPr>
            <a:stCxn id="37" idx="4"/>
            <a:endCxn id="38" idx="0"/>
          </p:cNvCxnSpPr>
          <p:nvPr/>
        </p:nvCxnSpPr>
        <p:spPr>
          <a:xfrm>
            <a:off x="5220072" y="1700807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37" idx="0"/>
          </p:cNvCxnSpPr>
          <p:nvPr/>
        </p:nvCxnSpPr>
        <p:spPr>
          <a:xfrm flipV="1">
            <a:off x="5220072" y="1052735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8" idx="4"/>
          </p:cNvCxnSpPr>
          <p:nvPr/>
        </p:nvCxnSpPr>
        <p:spPr>
          <a:xfrm>
            <a:off x="5220072" y="2420887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5830563" y="998990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3" name="Straight Connector 42"/>
          <p:cNvCxnSpPr>
            <a:endCxn id="42" idx="1"/>
          </p:cNvCxnSpPr>
          <p:nvPr/>
        </p:nvCxnSpPr>
        <p:spPr>
          <a:xfrm>
            <a:off x="5220072" y="1070998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300192" y="1070998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830563" y="2511158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6" name="Straight Connector 45"/>
          <p:cNvCxnSpPr>
            <a:endCxn id="45" idx="1"/>
          </p:cNvCxnSpPr>
          <p:nvPr/>
        </p:nvCxnSpPr>
        <p:spPr>
          <a:xfrm>
            <a:off x="5220072" y="2583166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300192" y="258316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4860032" y="1196751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4871903" y="1916831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6948264" y="1448779"/>
            <a:ext cx="144016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1" name="Straight Connector 50"/>
          <p:cNvCxnSpPr>
            <a:stCxn id="50" idx="0"/>
          </p:cNvCxnSpPr>
          <p:nvPr/>
        </p:nvCxnSpPr>
        <p:spPr>
          <a:xfrm flipV="1">
            <a:off x="7020272" y="1070998"/>
            <a:ext cx="0" cy="377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50" idx="2"/>
          </p:cNvCxnSpPr>
          <p:nvPr/>
        </p:nvCxnSpPr>
        <p:spPr>
          <a:xfrm>
            <a:off x="7020272" y="2168859"/>
            <a:ext cx="0" cy="4143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4499992" y="692695"/>
            <a:ext cx="1152128" cy="230425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TextBox 53"/>
          <p:cNvSpPr txBox="1"/>
          <p:nvPr/>
        </p:nvSpPr>
        <p:spPr>
          <a:xfrm>
            <a:off x="4542801" y="683403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FNp</a:t>
            </a:r>
            <a:endParaRPr lang="fr-FR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5830563" y="125988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868144" y="2420887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5868144" y="1259888"/>
            <a:ext cx="394467" cy="1160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769017" y="651137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5mH</a:t>
            </a:r>
            <a:endParaRPr lang="fr-FR" dirty="0"/>
          </a:p>
        </p:txBody>
      </p:sp>
      <p:sp>
        <p:nvSpPr>
          <p:cNvPr id="59" name="Oval 58"/>
          <p:cNvSpPr/>
          <p:nvPr/>
        </p:nvSpPr>
        <p:spPr>
          <a:xfrm>
            <a:off x="1259632" y="4149081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Oval 59"/>
          <p:cNvSpPr/>
          <p:nvPr/>
        </p:nvSpPr>
        <p:spPr>
          <a:xfrm>
            <a:off x="1259632" y="4869161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1" name="Straight Connector 60"/>
          <p:cNvCxnSpPr>
            <a:stCxn id="59" idx="4"/>
            <a:endCxn id="60" idx="0"/>
          </p:cNvCxnSpPr>
          <p:nvPr/>
        </p:nvCxnSpPr>
        <p:spPr>
          <a:xfrm>
            <a:off x="1475656" y="4653137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59" idx="0"/>
          </p:cNvCxnSpPr>
          <p:nvPr/>
        </p:nvCxnSpPr>
        <p:spPr>
          <a:xfrm flipV="1">
            <a:off x="1475656" y="4005065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60" idx="4"/>
          </p:cNvCxnSpPr>
          <p:nvPr/>
        </p:nvCxnSpPr>
        <p:spPr>
          <a:xfrm>
            <a:off x="1475656" y="5373217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2086147" y="3951320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5" name="Straight Connector 64"/>
          <p:cNvCxnSpPr>
            <a:endCxn id="64" idx="1"/>
          </p:cNvCxnSpPr>
          <p:nvPr/>
        </p:nvCxnSpPr>
        <p:spPr>
          <a:xfrm>
            <a:off x="1475656" y="4023328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555776" y="4023328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2086147" y="5463488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8" name="Straight Connector 67"/>
          <p:cNvCxnSpPr>
            <a:endCxn id="67" idx="1"/>
          </p:cNvCxnSpPr>
          <p:nvPr/>
        </p:nvCxnSpPr>
        <p:spPr>
          <a:xfrm>
            <a:off x="1475656" y="5535496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2555776" y="553549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1115616" y="4149081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1127487" y="4869161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3203848" y="4401109"/>
            <a:ext cx="144016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3" name="Straight Connector 72"/>
          <p:cNvCxnSpPr>
            <a:stCxn id="72" idx="0"/>
          </p:cNvCxnSpPr>
          <p:nvPr/>
        </p:nvCxnSpPr>
        <p:spPr>
          <a:xfrm flipV="1">
            <a:off x="3275856" y="4023328"/>
            <a:ext cx="0" cy="377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72" idx="2"/>
          </p:cNvCxnSpPr>
          <p:nvPr/>
        </p:nvCxnSpPr>
        <p:spPr>
          <a:xfrm>
            <a:off x="3275856" y="5121189"/>
            <a:ext cx="0" cy="4143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755576" y="3645025"/>
            <a:ext cx="1152128" cy="230425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TextBox 75"/>
          <p:cNvSpPr txBox="1"/>
          <p:nvPr/>
        </p:nvSpPr>
        <p:spPr>
          <a:xfrm>
            <a:off x="798385" y="3635733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</a:t>
            </a:r>
            <a:r>
              <a:rPr lang="en-US" dirty="0" err="1" smtClean="0"/>
              <a:t>Ni</a:t>
            </a:r>
            <a:endParaRPr lang="fr-FR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2086147" y="421221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2123728" y="5373217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2123728" y="4212218"/>
            <a:ext cx="394467" cy="1160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024601" y="3603467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20mH</a:t>
            </a:r>
            <a:endParaRPr lang="fr-FR" dirty="0"/>
          </a:p>
        </p:txBody>
      </p:sp>
      <p:sp>
        <p:nvSpPr>
          <p:cNvPr id="81" name="Oval 80"/>
          <p:cNvSpPr/>
          <p:nvPr/>
        </p:nvSpPr>
        <p:spPr>
          <a:xfrm>
            <a:off x="5004048" y="4149080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Oval 81"/>
          <p:cNvSpPr/>
          <p:nvPr/>
        </p:nvSpPr>
        <p:spPr>
          <a:xfrm>
            <a:off x="5004048" y="4869160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3" name="Straight Connector 82"/>
          <p:cNvCxnSpPr>
            <a:stCxn id="81" idx="4"/>
            <a:endCxn id="82" idx="0"/>
          </p:cNvCxnSpPr>
          <p:nvPr/>
        </p:nvCxnSpPr>
        <p:spPr>
          <a:xfrm>
            <a:off x="5220072" y="465313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81" idx="0"/>
          </p:cNvCxnSpPr>
          <p:nvPr/>
        </p:nvCxnSpPr>
        <p:spPr>
          <a:xfrm flipV="1">
            <a:off x="5220072" y="400506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82" idx="4"/>
          </p:cNvCxnSpPr>
          <p:nvPr/>
        </p:nvCxnSpPr>
        <p:spPr>
          <a:xfrm>
            <a:off x="5220072" y="537321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5830563" y="3951319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7" name="Straight Connector 86"/>
          <p:cNvCxnSpPr>
            <a:endCxn id="86" idx="1"/>
          </p:cNvCxnSpPr>
          <p:nvPr/>
        </p:nvCxnSpPr>
        <p:spPr>
          <a:xfrm>
            <a:off x="5220072" y="4023327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300192" y="4023327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5830563" y="5463487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0" name="Straight Connector 89"/>
          <p:cNvCxnSpPr>
            <a:endCxn id="89" idx="1"/>
          </p:cNvCxnSpPr>
          <p:nvPr/>
        </p:nvCxnSpPr>
        <p:spPr>
          <a:xfrm>
            <a:off x="5220072" y="5535495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6300192" y="5535495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V="1">
            <a:off x="4860032" y="414908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V="1">
            <a:off x="4871903" y="486916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6948264" y="4401108"/>
            <a:ext cx="144016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5" name="Straight Connector 94"/>
          <p:cNvCxnSpPr>
            <a:stCxn id="94" idx="0"/>
          </p:cNvCxnSpPr>
          <p:nvPr/>
        </p:nvCxnSpPr>
        <p:spPr>
          <a:xfrm flipV="1">
            <a:off x="7020272" y="4023327"/>
            <a:ext cx="0" cy="377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94" idx="2"/>
          </p:cNvCxnSpPr>
          <p:nvPr/>
        </p:nvCxnSpPr>
        <p:spPr>
          <a:xfrm>
            <a:off x="7020272" y="5121188"/>
            <a:ext cx="0" cy="4143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4499992" y="3645024"/>
            <a:ext cx="1152128" cy="230425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TextBox 97"/>
          <p:cNvSpPr txBox="1"/>
          <p:nvPr/>
        </p:nvSpPr>
        <p:spPr>
          <a:xfrm>
            <a:off x="4542801" y="3635732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</a:t>
            </a:r>
            <a:r>
              <a:rPr lang="en-US" dirty="0" err="1" smtClean="0"/>
              <a:t>Np</a:t>
            </a:r>
            <a:endParaRPr lang="fr-FR" dirty="0"/>
          </a:p>
        </p:txBody>
      </p:sp>
      <p:cxnSp>
        <p:nvCxnSpPr>
          <p:cNvPr id="99" name="Straight Connector 98"/>
          <p:cNvCxnSpPr/>
          <p:nvPr/>
        </p:nvCxnSpPr>
        <p:spPr>
          <a:xfrm>
            <a:off x="5830563" y="4212217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5868144" y="5373216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H="1">
            <a:off x="5868144" y="4212217"/>
            <a:ext cx="394467" cy="1160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769017" y="3603466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20mH</a:t>
            </a:r>
            <a:endParaRPr lang="fr-FR" dirty="0"/>
          </a:p>
        </p:txBody>
      </p:sp>
      <p:sp>
        <p:nvSpPr>
          <p:cNvPr id="103" name="TextBox 102"/>
          <p:cNvSpPr txBox="1"/>
          <p:nvPr/>
        </p:nvSpPr>
        <p:spPr>
          <a:xfrm>
            <a:off x="2278406" y="2742338"/>
            <a:ext cx="1745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5mH : Z=157 ohm@5KHz</a:t>
            </a:r>
            <a:endParaRPr lang="fr-FR" sz="1200" i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2302171" y="5744289"/>
            <a:ext cx="19030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4</a:t>
            </a:r>
            <a:r>
              <a:rPr lang="en-US" sz="1200" i="1" dirty="0" smtClean="0"/>
              <a:t>0mH : Z=1256 ohm@5KHz</a:t>
            </a:r>
            <a:endParaRPr lang="fr-FR" sz="1200" i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2297235" y="2924944"/>
            <a:ext cx="1693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Reduction  du bruit 1/16</a:t>
            </a:r>
            <a:endParaRPr lang="fr-FR" sz="1200" i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2370908" y="5962454"/>
            <a:ext cx="17721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Reduction  du bruit 1/120</a:t>
            </a:r>
            <a:endParaRPr lang="fr-FR" sz="1200" i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3163880" y="116632"/>
            <a:ext cx="2920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Installation de 4 Inductances </a:t>
            </a:r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F0C07-0046-4519-A666-8CE47D59A8D9}" type="datetime1">
              <a:rPr lang="fr-FR" smtClean="0"/>
              <a:t>11/05/2015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53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247044"/>
              </p:ext>
            </p:extLst>
          </p:nvPr>
        </p:nvGraphicFramePr>
        <p:xfrm>
          <a:off x="1403648" y="1124744"/>
          <a:ext cx="6257925" cy="676275"/>
        </p:xfrm>
        <a:graphic>
          <a:graphicData uri="http://schemas.openxmlformats.org/drawingml/2006/table">
            <a:tbl>
              <a:tblPr/>
              <a:tblGrid>
                <a:gridCol w="2123440"/>
                <a:gridCol w="688975"/>
                <a:gridCol w="689610"/>
                <a:gridCol w="688975"/>
                <a:gridCol w="688975"/>
                <a:gridCol w="688975"/>
                <a:gridCol w="688975"/>
              </a:tblGrid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PFW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DNI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DNP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DW série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FNI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FNP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FW série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Résistance, Rmg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3.74 </a:t>
                      </a:r>
                      <a:r>
                        <a:rPr lang="fr-FR" sz="1000">
                          <a:effectLst/>
                          <a:latin typeface="Arial"/>
                          <a:ea typeface="Times New Roman"/>
                          <a:cs typeface="Arial"/>
                          <a:sym typeface="Symbol"/>
                        </a:rPr>
                        <a:t></a:t>
                      </a: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3.74 </a:t>
                      </a:r>
                      <a:r>
                        <a:rPr lang="fr-FR" sz="1000">
                          <a:effectLst/>
                          <a:latin typeface="Arial"/>
                          <a:ea typeface="Times New Roman"/>
                          <a:cs typeface="Arial"/>
                          <a:sym typeface="Symbol"/>
                        </a:rPr>
                        <a:t>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3.32 </a:t>
                      </a:r>
                      <a:r>
                        <a:rPr lang="fr-FR" sz="1000">
                          <a:effectLst/>
                          <a:latin typeface="Arial"/>
                          <a:ea typeface="Times New Roman"/>
                          <a:cs typeface="Arial"/>
                          <a:sym typeface="Symbol"/>
                        </a:rPr>
                        <a:t>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3.74 </a:t>
                      </a:r>
                      <a:r>
                        <a:rPr lang="fr-FR" sz="1000">
                          <a:effectLst/>
                          <a:latin typeface="Arial"/>
                          <a:ea typeface="Times New Roman"/>
                          <a:cs typeface="Arial"/>
                          <a:sym typeface="Symbol"/>
                        </a:rPr>
                        <a:t>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3.74 </a:t>
                      </a:r>
                      <a:r>
                        <a:rPr lang="fr-FR" sz="1000">
                          <a:effectLst/>
                          <a:latin typeface="Arial"/>
                          <a:ea typeface="Times New Roman"/>
                          <a:cs typeface="Arial"/>
                          <a:sym typeface="Symbol"/>
                        </a:rPr>
                        <a:t>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3.32 </a:t>
                      </a:r>
                      <a:r>
                        <a:rPr lang="fr-FR" sz="1000">
                          <a:effectLst/>
                          <a:latin typeface="Arial"/>
                          <a:ea typeface="Times New Roman"/>
                          <a:cs typeface="Arial"/>
                          <a:sym typeface="Symbol"/>
                        </a:rPr>
                        <a:t>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Inductance, Lmg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0.034 H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0.034 H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0.008 H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0.034 H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0.034 H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0.008 H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Constante de temps du circuit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0.009 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0.009 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0.002 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0.009 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0.009 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Arial"/>
                          <a:ea typeface="Times New Roman"/>
                        </a:rPr>
                        <a:t>0.002 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237307"/>
              </p:ext>
            </p:extLst>
          </p:nvPr>
        </p:nvGraphicFramePr>
        <p:xfrm>
          <a:off x="1443037" y="2204864"/>
          <a:ext cx="6257925" cy="1009650"/>
        </p:xfrm>
        <a:graphic>
          <a:graphicData uri="http://schemas.openxmlformats.org/drawingml/2006/table">
            <a:tbl>
              <a:tblPr/>
              <a:tblGrid>
                <a:gridCol w="2123440"/>
                <a:gridCol w="688975"/>
                <a:gridCol w="689610"/>
                <a:gridCol w="688975"/>
                <a:gridCol w="688975"/>
                <a:gridCol w="688975"/>
                <a:gridCol w="688975"/>
              </a:tblGrid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Courant max opération, </a:t>
                      </a:r>
                      <a:r>
                        <a:rPr lang="fr-FR" sz="1000" b="1" dirty="0" err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Imax_op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100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100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100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225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225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225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di/dt_max opération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5 kA/s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5 kA/s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5 kA/s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5 kA/s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5 kA/s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5 kA/s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Calcul de la tension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Rmg * Imax_op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374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374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332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841.5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841.5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Arial"/>
                          <a:ea typeface="Times New Roman"/>
                        </a:rPr>
                        <a:t>747 V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Arial"/>
                          <a:ea typeface="Times New Roman"/>
                        </a:rPr>
                        <a:t>Lmg * di/dt_max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170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170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Arial"/>
                          <a:ea typeface="Times New Roman"/>
                        </a:rPr>
                        <a:t>40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170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170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Arial"/>
                          <a:ea typeface="Times New Roman"/>
                        </a:rPr>
                        <a:t>40 V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Tension maximale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544 V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544 V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372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1011.5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1011.5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787 V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737956"/>
              </p:ext>
            </p:extLst>
          </p:nvPr>
        </p:nvGraphicFramePr>
        <p:xfrm>
          <a:off x="1443037" y="4327376"/>
          <a:ext cx="6257925" cy="685800"/>
        </p:xfrm>
        <a:graphic>
          <a:graphicData uri="http://schemas.openxmlformats.org/drawingml/2006/table">
            <a:tbl>
              <a:tblPr/>
              <a:tblGrid>
                <a:gridCol w="2123440"/>
                <a:gridCol w="688975"/>
                <a:gridCol w="689610"/>
                <a:gridCol w="688975"/>
                <a:gridCol w="688975"/>
                <a:gridCol w="688975"/>
                <a:gridCol w="688975"/>
              </a:tblGrid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Convertisseurs PFW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DNI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DNP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DWP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FNI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FNP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Arial"/>
                          <a:ea typeface="Times New Roman"/>
                        </a:rPr>
                        <a:t>FW série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Imax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250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250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250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250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250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250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Irms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100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100A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100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100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100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100 A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Vmax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1200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1200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1200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1200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1200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1200 V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273141"/>
              </p:ext>
            </p:extLst>
          </p:nvPr>
        </p:nvGraphicFramePr>
        <p:xfrm>
          <a:off x="1475656" y="3356992"/>
          <a:ext cx="6257925" cy="344805"/>
        </p:xfrm>
        <a:graphic>
          <a:graphicData uri="http://schemas.openxmlformats.org/drawingml/2006/table">
            <a:tbl>
              <a:tblPr/>
              <a:tblGrid>
                <a:gridCol w="2123440"/>
                <a:gridCol w="688975"/>
                <a:gridCol w="689610"/>
                <a:gridCol w="688975"/>
                <a:gridCol w="688975"/>
                <a:gridCol w="688975"/>
                <a:gridCol w="688975"/>
              </a:tblGrid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effectLst/>
                          <a:latin typeface="Arial"/>
                          <a:ea typeface="Times New Roman"/>
                        </a:rPr>
                        <a:t>Chute de tension Inductance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Arial"/>
                          <a:ea typeface="Times New Roman"/>
                        </a:rPr>
                        <a:t>L=40mH</a:t>
                      </a:r>
                      <a:r>
                        <a:rPr lang="en-US" sz="10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Arial"/>
                          <a:ea typeface="Times New Roman"/>
                        </a:rPr>
                        <a:t>L=40mH</a:t>
                      </a:r>
                      <a:r>
                        <a:rPr lang="en-US" sz="10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Arial"/>
                          <a:ea typeface="Times New Roman"/>
                        </a:rPr>
                        <a:t>L=5mH</a:t>
                      </a:r>
                      <a:r>
                        <a:rPr lang="fr-FR" sz="10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Arial"/>
                          <a:ea typeface="Times New Roman"/>
                        </a:rPr>
                        <a:t>L=5mH</a:t>
                      </a:r>
                      <a:r>
                        <a:rPr lang="fr-FR" sz="10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Arial"/>
                          <a:ea typeface="Times New Roman"/>
                        </a:rPr>
                        <a:t>L </a:t>
                      </a:r>
                      <a:r>
                        <a:rPr lang="fr-FR" sz="1000" dirty="0">
                          <a:effectLst/>
                          <a:latin typeface="Arial"/>
                          <a:ea typeface="Times New Roman"/>
                        </a:rPr>
                        <a:t>* di/</a:t>
                      </a:r>
                      <a:r>
                        <a:rPr lang="fr-FR" sz="1000" dirty="0" err="1">
                          <a:effectLst/>
                          <a:latin typeface="Arial"/>
                          <a:ea typeface="Times New Roman"/>
                        </a:rPr>
                        <a:t>dt_max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Arial"/>
                          <a:ea typeface="Times New Roman"/>
                        </a:rPr>
                        <a:t>200 </a:t>
                      </a:r>
                      <a:r>
                        <a:rPr lang="en-US" sz="1000" b="1" dirty="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Arial"/>
                          <a:ea typeface="Times New Roman"/>
                        </a:rPr>
                        <a:t>200 </a:t>
                      </a:r>
                      <a:r>
                        <a:rPr lang="en-US" sz="1000" b="1" dirty="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effectLst/>
                          <a:latin typeface="Arial"/>
                          <a:ea typeface="Times New Roman"/>
                        </a:rPr>
                        <a:t>25 V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effectLst/>
                          <a:latin typeface="Arial"/>
                          <a:ea typeface="Times New Roman"/>
                        </a:rPr>
                        <a:t>25 </a:t>
                      </a:r>
                      <a:r>
                        <a:rPr lang="fr-FR" sz="1000" b="1" dirty="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650741"/>
              </p:ext>
            </p:extLst>
          </p:nvPr>
        </p:nvGraphicFramePr>
        <p:xfrm>
          <a:off x="1475656" y="3861048"/>
          <a:ext cx="6257925" cy="171450"/>
        </p:xfrm>
        <a:graphic>
          <a:graphicData uri="http://schemas.openxmlformats.org/drawingml/2006/table">
            <a:tbl>
              <a:tblPr/>
              <a:tblGrid>
                <a:gridCol w="2123440"/>
                <a:gridCol w="688975"/>
                <a:gridCol w="689610"/>
                <a:gridCol w="688975"/>
                <a:gridCol w="688975"/>
                <a:gridCol w="688975"/>
                <a:gridCol w="688975"/>
              </a:tblGrid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Tension </a:t>
                      </a:r>
                      <a:r>
                        <a:rPr lang="fr-FR" sz="1000" b="1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maximale après ajout L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7</a:t>
                      </a:r>
                      <a:r>
                        <a:rPr lang="en-US" sz="1000" b="1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44 </a:t>
                      </a:r>
                      <a:r>
                        <a:rPr lang="en-US" sz="1000" b="1" dirty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744 </a:t>
                      </a:r>
                      <a:r>
                        <a:rPr lang="en-US" sz="1000" b="1" dirty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372 V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1036.5 </a:t>
                      </a:r>
                      <a:r>
                        <a:rPr lang="fr-FR" sz="1000" b="1" dirty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1036.5 </a:t>
                      </a:r>
                      <a:r>
                        <a:rPr lang="fr-FR" sz="1000" b="1" dirty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rgbClr val="0000FF"/>
                          </a:solidFill>
                          <a:effectLst/>
                          <a:latin typeface="Arial"/>
                          <a:ea typeface="Times New Roman"/>
                        </a:rPr>
                        <a:t>787 V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619672" y="332656"/>
            <a:ext cx="559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Verification des tensions necessaires pour les cycles du PS</a:t>
            </a:r>
            <a:endParaRPr lang="fr-FR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707904" y="5157192"/>
            <a:ext cx="72008" cy="7200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779912" y="5085184"/>
            <a:ext cx="216024" cy="14401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427984" y="5157192"/>
            <a:ext cx="72008" cy="7200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499992" y="5085184"/>
            <a:ext cx="216024" cy="14401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076056" y="5157192"/>
            <a:ext cx="72008" cy="7200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148064" y="5085184"/>
            <a:ext cx="216024" cy="14401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796136" y="5157192"/>
            <a:ext cx="72008" cy="7200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868144" y="5085184"/>
            <a:ext cx="216024" cy="14401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444208" y="5157192"/>
            <a:ext cx="72008" cy="7200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6516216" y="5085184"/>
            <a:ext cx="216024" cy="14401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236296" y="5157192"/>
            <a:ext cx="72008" cy="7200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7308304" y="5085184"/>
            <a:ext cx="216024" cy="14401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081783" y="5590480"/>
            <a:ext cx="3542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convertisseurs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compatibles</a:t>
            </a:r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C9CCE-1A47-439F-9A2B-7683C22FB848}" type="datetime1">
              <a:rPr lang="fr-FR" smtClean="0"/>
              <a:t>11/05/2015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PFW 5KHz ripple             O. MICHELS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9398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59711"/>
            <a:ext cx="7914061" cy="444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97990" y="361544"/>
            <a:ext cx="2799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Inductance 20mH 410A 3KV</a:t>
            </a:r>
          </a:p>
          <a:p>
            <a:pPr algn="ctr"/>
            <a:r>
              <a:rPr lang="en-US" dirty="0" smtClean="0"/>
              <a:t>( 850 Kg )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3203848" y="6093296"/>
            <a:ext cx="342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 </a:t>
            </a:r>
            <a:r>
              <a:rPr lang="en-US" dirty="0" err="1" smtClean="0"/>
              <a:t>passe</a:t>
            </a:r>
            <a:r>
              <a:rPr lang="en-US" dirty="0" smtClean="0"/>
              <a:t> pas sous le faux </a:t>
            </a:r>
            <a:r>
              <a:rPr lang="en-US" dirty="0" err="1" smtClean="0"/>
              <a:t>plancher</a:t>
            </a:r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3D15-8222-4DC4-825F-7F522F721308}" type="datetime1">
              <a:rPr lang="fr-FR" smtClean="0"/>
              <a:t>11/05/2015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49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6985"/>
            <a:ext cx="8618747" cy="4841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51720" y="332656"/>
            <a:ext cx="4645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Emplacement </a:t>
            </a:r>
            <a:r>
              <a:rPr lang="en-US" dirty="0" err="1" smtClean="0"/>
              <a:t>proposé</a:t>
            </a:r>
            <a:r>
              <a:rPr lang="en-US" dirty="0" smtClean="0"/>
              <a:t> ( bat 355 </a:t>
            </a:r>
            <a:r>
              <a:rPr lang="en-US" dirty="0" err="1" smtClean="0"/>
              <a:t>salle</a:t>
            </a:r>
            <a:r>
              <a:rPr lang="en-US" dirty="0" smtClean="0"/>
              <a:t> des PFW )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2393543" y="5949280"/>
            <a:ext cx="4052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Necessite</a:t>
            </a:r>
            <a:r>
              <a:rPr lang="en-US" dirty="0" smtClean="0"/>
              <a:t> la </a:t>
            </a:r>
            <a:r>
              <a:rPr lang="en-US" dirty="0" err="1" smtClean="0"/>
              <a:t>mise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place de protections</a:t>
            </a:r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C833-4A33-476B-A6CD-5EA9BBB422C3}" type="datetime1">
              <a:rPr lang="fr-FR" smtClean="0"/>
              <a:t>11/05/2015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0710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09620"/>
            <a:ext cx="8280920" cy="4651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332656"/>
            <a:ext cx="4802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Carottage</a:t>
            </a:r>
            <a:r>
              <a:rPr lang="en-US" dirty="0" smtClean="0"/>
              <a:t> au sol </a:t>
            </a:r>
            <a:r>
              <a:rPr lang="en-US" dirty="0" err="1" smtClean="0"/>
              <a:t>existant</a:t>
            </a:r>
            <a:r>
              <a:rPr lang="en-US" dirty="0" smtClean="0"/>
              <a:t> pour passage des cables</a:t>
            </a:r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863F6-F1F9-4336-A541-E06BA65308EE}" type="datetime1">
              <a:rPr lang="fr-FR" smtClean="0"/>
              <a:t>11/05/2015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948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4663"/>
            <a:ext cx="3456384" cy="6153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836712"/>
            <a:ext cx="19989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Galerie</a:t>
            </a:r>
            <a:r>
              <a:rPr lang="en-US" dirty="0" smtClean="0"/>
              <a:t> de passage </a:t>
            </a:r>
          </a:p>
          <a:p>
            <a:r>
              <a:rPr lang="en-US" dirty="0" smtClean="0"/>
              <a:t>Des cables et</a:t>
            </a:r>
          </a:p>
          <a:p>
            <a:r>
              <a:rPr lang="en-US" dirty="0" smtClean="0"/>
              <a:t>Chemins de cables</a:t>
            </a:r>
          </a:p>
          <a:p>
            <a:r>
              <a:rPr lang="en-US" dirty="0" err="1" smtClean="0"/>
              <a:t>existants</a:t>
            </a:r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D650-C7AA-4DD8-9817-E28FC5527D50}" type="datetime1">
              <a:rPr lang="fr-FR" smtClean="0"/>
              <a:t>11/05/2015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49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588735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332656"/>
            <a:ext cx="389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Adaptation simple pour les connections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5949280"/>
            <a:ext cx="215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</a:t>
            </a:r>
            <a:r>
              <a:rPr lang="en-US" dirty="0" err="1" smtClean="0"/>
              <a:t>Isolateurs</a:t>
            </a:r>
            <a:r>
              <a:rPr lang="en-US" dirty="0" smtClean="0"/>
              <a:t> à </a:t>
            </a:r>
            <a:r>
              <a:rPr lang="en-US" dirty="0" err="1" smtClean="0"/>
              <a:t>ajouter</a:t>
            </a:r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6964-BF61-4857-9251-5B8D0A7C489B}" type="datetime1">
              <a:rPr lang="fr-FR" smtClean="0"/>
              <a:t>11/05/2015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020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1920" y="332656"/>
            <a:ext cx="1669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Conclusions</a:t>
            </a:r>
            <a:endParaRPr lang="fr-FR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922096" y="2132856"/>
            <a:ext cx="49766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 smtClean="0"/>
              <a:t>Attenuation </a:t>
            </a:r>
            <a:r>
              <a:rPr lang="en-US" sz="2400" dirty="0" err="1" smtClean="0"/>
              <a:t>efficace</a:t>
            </a:r>
            <a:r>
              <a:rPr lang="en-US" sz="2400" dirty="0" smtClean="0"/>
              <a:t> du bruit à 5KHz</a:t>
            </a:r>
          </a:p>
          <a:p>
            <a:pPr marL="285750" indent="-285750">
              <a:buFontTx/>
              <a:buChar char="-"/>
            </a:pPr>
            <a:r>
              <a:rPr lang="en-US" sz="2400" dirty="0" err="1" smtClean="0"/>
              <a:t>Faisable</a:t>
            </a:r>
            <a:r>
              <a:rPr lang="en-US" sz="2400" dirty="0" smtClean="0"/>
              <a:t> pour le 15 </a:t>
            </a:r>
            <a:r>
              <a:rPr lang="en-US" sz="2400" dirty="0" err="1" smtClean="0"/>
              <a:t>juin</a:t>
            </a:r>
            <a:endParaRPr lang="en-US" sz="2400" dirty="0" smtClean="0"/>
          </a:p>
          <a:p>
            <a:pPr marL="285750" indent="-285750">
              <a:buFontTx/>
              <a:buChar char="-"/>
            </a:pPr>
            <a:r>
              <a:rPr lang="en-US" sz="2400" dirty="0" err="1" smtClean="0"/>
              <a:t>Cout</a:t>
            </a:r>
            <a:r>
              <a:rPr lang="en-US" sz="2400" dirty="0" smtClean="0"/>
              <a:t> 10 000 </a:t>
            </a:r>
            <a:r>
              <a:rPr lang="en-US" sz="2400" dirty="0" err="1" smtClean="0"/>
              <a:t>Frs</a:t>
            </a:r>
            <a:endParaRPr lang="en-US" sz="2400" dirty="0" smtClean="0"/>
          </a:p>
          <a:p>
            <a:endParaRPr lang="fr-FR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EA8D3-CE92-48BE-BC97-B6AC5499E3FC}" type="datetime1">
              <a:rPr lang="fr-FR" smtClean="0"/>
              <a:t>11/05/2015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5KHz ripple             O. MICHELS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4125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398</Words>
  <Application>Microsoft Office PowerPoint</Application>
  <PresentationFormat>On-screen Show (4:3)</PresentationFormat>
  <Paragraphs>173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michels</dc:creator>
  <cp:lastModifiedBy>michels</cp:lastModifiedBy>
  <cp:revision>10</cp:revision>
  <dcterms:created xsi:type="dcterms:W3CDTF">2015-05-08T13:37:47Z</dcterms:created>
  <dcterms:modified xsi:type="dcterms:W3CDTF">2015-05-11T08:22:13Z</dcterms:modified>
</cp:coreProperties>
</file>