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76" r:id="rId2"/>
    <p:sldId id="540" r:id="rId3"/>
    <p:sldId id="541" r:id="rId4"/>
    <p:sldId id="542" r:id="rId5"/>
    <p:sldId id="543" r:id="rId6"/>
    <p:sldId id="544" r:id="rId7"/>
    <p:sldId id="545" r:id="rId8"/>
    <p:sldId id="547" r:id="rId9"/>
    <p:sldId id="546" r:id="rId10"/>
    <p:sldId id="548" r:id="rId11"/>
  </p:sldIdLst>
  <p:sldSz cx="9902825" cy="6858000"/>
  <p:notesSz cx="7315200" cy="96012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CC3300"/>
    <a:srgbClr val="FF9933"/>
    <a:srgbClr val="FFCC66"/>
    <a:srgbClr val="3399FF"/>
    <a:srgbClr val="3366CC"/>
    <a:srgbClr val="CCECFF"/>
    <a:srgbClr val="99CCFF"/>
    <a:srgbClr val="FFFF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05" autoAdjust="0"/>
    <p:restoredTop sz="92387" autoAdjust="0"/>
  </p:normalViewPr>
  <p:slideViewPr>
    <p:cSldViewPr snapToGrid="0">
      <p:cViewPr varScale="1">
        <p:scale>
          <a:sx n="85" d="100"/>
          <a:sy n="85" d="100"/>
        </p:scale>
        <p:origin x="-1344" y="-72"/>
      </p:cViewPr>
      <p:guideLst>
        <p:guide orient="horz" pos="2136"/>
        <p:guide pos="30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122"/>
    </p:cViewPr>
  </p:sorterViewPr>
  <p:notesViewPr>
    <p:cSldViewPr snapToGrid="0">
      <p:cViewPr>
        <p:scale>
          <a:sx n="100" d="100"/>
          <a:sy n="100" d="100"/>
        </p:scale>
        <p:origin x="-869" y="2280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575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25913" y="0"/>
            <a:ext cx="315753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15 giugno 2000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3363"/>
            <a:ext cx="315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The data storage challenge for LHC-   Part I - The technology 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25913" y="9123363"/>
            <a:ext cx="3157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fld id="{F0EE09F5-DE33-45FB-AD2B-833EA9E8690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183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397250" y="9123363"/>
            <a:ext cx="357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953" tIns="47978" rIns="95953" bIns="47978" anchor="ctr">
            <a:spAutoFit/>
          </a:bodyPr>
          <a:lstStyle/>
          <a:p>
            <a:pPr algn="ctr" defTabSz="952500">
              <a:spcBef>
                <a:spcPct val="50000"/>
              </a:spcBef>
            </a:pPr>
            <a:fld id="{F377A969-9BF3-4FCC-9D97-5E32E1DBD98D}" type="slidenum">
              <a:rPr lang="en-GB" sz="1000" b="0">
                <a:solidFill>
                  <a:schemeClr val="tx1"/>
                </a:solidFill>
                <a:effectLst/>
                <a:latin typeface="Times New Roman" pitchFamily="18" charset="0"/>
              </a:rPr>
              <a:pPr algn="ctr" defTabSz="952500">
                <a:spcBef>
                  <a:spcPct val="50000"/>
                </a:spcBef>
              </a:pPr>
              <a:t>‹#›</a:t>
            </a:fld>
            <a:endParaRPr lang="en-GB" sz="1000" b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0617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  <a:ln>
            <a:noFill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42" name="Rectangle 46"/>
          <p:cNvSpPr>
            <a:spLocks noChangeArrowheads="1"/>
          </p:cNvSpPr>
          <p:nvPr/>
        </p:nvSpPr>
        <p:spPr bwMode="auto">
          <a:xfrm>
            <a:off x="7140575" y="6483350"/>
            <a:ext cx="2392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</a:pPr>
            <a:r>
              <a:rPr lang="en-US" sz="10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Silvia </a:t>
            </a:r>
            <a:r>
              <a:rPr lang="en-US" sz="1000" b="0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Dalla</a:t>
            </a:r>
            <a:r>
              <a:rPr lang="en-US" sz="10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Torre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9125" y="6437313"/>
            <a:ext cx="3048000" cy="2873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dt" sz="quarter" idx="2"/>
          </p:nvPr>
        </p:nvSpPr>
        <p:spPr>
          <a:xfrm>
            <a:off x="341313" y="6435725"/>
            <a:ext cx="1844675" cy="285750"/>
          </a:xfrm>
        </p:spPr>
        <p:txBody>
          <a:bodyPr/>
          <a:lstStyle>
            <a:lvl1pPr>
              <a:defRPr sz="1000">
                <a:latin typeface="Helvetica" pitchFamily="34" charset="0"/>
              </a:defRPr>
            </a:lvl1pPr>
          </a:lstStyle>
          <a:p>
            <a:endParaRPr lang="en-US"/>
          </a:p>
        </p:txBody>
      </p:sp>
      <p:pic>
        <p:nvPicPr>
          <p:cNvPr id="4351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</a:t>
            </a:r>
            <a:r>
              <a:rPr lang="en-US" dirty="0" err="1" smtClean="0"/>
              <a:t>miniweek</a:t>
            </a:r>
            <a:r>
              <a:rPr lang="en-US" dirty="0" smtClean="0"/>
              <a:t>, June 2015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4913" y="0"/>
            <a:ext cx="2347912" cy="6315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0"/>
            <a:ext cx="6892925" cy="6315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</a:t>
            </a:r>
            <a:r>
              <a:rPr lang="en-US" dirty="0" err="1" smtClean="0"/>
              <a:t>miniweek</a:t>
            </a:r>
            <a:r>
              <a:rPr lang="en-US" dirty="0" smtClean="0"/>
              <a:t>, June 2015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313" y="0"/>
            <a:ext cx="7148512" cy="984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</a:t>
            </a:r>
            <a:r>
              <a:rPr lang="en-US" dirty="0" err="1" smtClean="0"/>
              <a:t>miniweek</a:t>
            </a:r>
            <a:r>
              <a:rPr lang="en-US" dirty="0" smtClean="0"/>
              <a:t>, June 2015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</a:t>
            </a:r>
            <a:r>
              <a:rPr lang="en-US" dirty="0" err="1" smtClean="0"/>
              <a:t>miniweek</a:t>
            </a:r>
            <a:r>
              <a:rPr lang="en-US" dirty="0" smtClean="0"/>
              <a:t>, June 2015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</a:t>
            </a:r>
            <a:r>
              <a:rPr lang="en-US" dirty="0" err="1" smtClean="0"/>
              <a:t>miniweek</a:t>
            </a:r>
            <a:r>
              <a:rPr lang="en-US" dirty="0" smtClean="0"/>
              <a:t>, June 2015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</a:t>
            </a:r>
            <a:r>
              <a:rPr lang="en-US" dirty="0" err="1" smtClean="0"/>
              <a:t>miniweek</a:t>
            </a:r>
            <a:r>
              <a:rPr lang="en-US" dirty="0" smtClean="0"/>
              <a:t>, June 2015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</a:t>
            </a:r>
            <a:r>
              <a:rPr lang="en-US" dirty="0" err="1" smtClean="0"/>
              <a:t>miniweek</a:t>
            </a:r>
            <a:r>
              <a:rPr lang="en-US" dirty="0" smtClean="0"/>
              <a:t>, June 2015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</a:t>
            </a:r>
            <a:r>
              <a:rPr lang="en-US" dirty="0" err="1" smtClean="0"/>
              <a:t>miniweek</a:t>
            </a:r>
            <a:r>
              <a:rPr lang="en-US" dirty="0" smtClean="0"/>
              <a:t>, June 2015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</a:t>
            </a:r>
            <a:r>
              <a:rPr lang="en-US" dirty="0" err="1" smtClean="0"/>
              <a:t>miniweek</a:t>
            </a:r>
            <a:r>
              <a:rPr lang="en-US" dirty="0" smtClean="0"/>
              <a:t>, June 2015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</a:t>
            </a:r>
            <a:r>
              <a:rPr lang="en-US" dirty="0" err="1" smtClean="0"/>
              <a:t>miniweek</a:t>
            </a:r>
            <a:r>
              <a:rPr lang="en-US" dirty="0" smtClean="0"/>
              <a:t>, June 2015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</a:t>
            </a:r>
            <a:r>
              <a:rPr lang="en-US" dirty="0" err="1" smtClean="0"/>
              <a:t>miniweek</a:t>
            </a:r>
            <a:r>
              <a:rPr lang="en-US" dirty="0" smtClean="0"/>
              <a:t>, June 2015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925619" y="0"/>
            <a:ext cx="7977206" cy="984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176338"/>
            <a:ext cx="8863012" cy="513873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85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6863" y="6678613"/>
            <a:ext cx="8421687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r>
              <a:rPr lang="en-US" dirty="0" smtClean="0"/>
              <a:t>RD51 </a:t>
            </a:r>
            <a:r>
              <a:rPr lang="en-US" dirty="0" err="1" smtClean="0"/>
              <a:t>miniweek</a:t>
            </a:r>
            <a:r>
              <a:rPr lang="en-US" dirty="0" smtClean="0"/>
              <a:t>, June 2015                                                                              </a:t>
            </a:r>
            <a:r>
              <a:rPr lang="en-US" dirty="0"/>
              <a:t>		Silvia DALLA TORRE</a:t>
            </a:r>
          </a:p>
          <a:p>
            <a:endParaRPr lang="en-US" dirty="0"/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7997825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100000"/>
              </a:lnSpc>
            </a:pPr>
            <a:fld id="{9A115F6C-74EA-4BD9-8CC9-31AE54DB4437}" type="slidenum">
              <a:rPr lang="en-US" b="0">
                <a:solidFill>
                  <a:schemeClr val="tx1"/>
                </a:solidFill>
                <a:effectLst/>
                <a:latin typeface="Comic Sans MS" pitchFamily="66" charset="0"/>
              </a:rPr>
              <a:pPr algn="r" eaLnBrk="1" hangingPunct="1">
                <a:lnSpc>
                  <a:spcPct val="100000"/>
                </a:lnSpc>
              </a:pPr>
              <a:t>‹#›</a:t>
            </a:fld>
            <a:endParaRPr lang="en-US" b="0" dirty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92" name="Line 68"/>
          <p:cNvSpPr>
            <a:spLocks noChangeShapeType="1"/>
          </p:cNvSpPr>
          <p:nvPr/>
        </p:nvSpPr>
        <p:spPr bwMode="auto">
          <a:xfrm>
            <a:off x="0" y="1000125"/>
            <a:ext cx="9902825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 dirty="0"/>
          </a:p>
        </p:txBody>
      </p:sp>
      <p:sp>
        <p:nvSpPr>
          <p:cNvPr id="1093" name="Line 69"/>
          <p:cNvSpPr>
            <a:spLocks noChangeShapeType="1"/>
          </p:cNvSpPr>
          <p:nvPr/>
        </p:nvSpPr>
        <p:spPr bwMode="auto">
          <a:xfrm flipV="1">
            <a:off x="0" y="6472238"/>
            <a:ext cx="99028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 dirty="0"/>
          </a:p>
        </p:txBody>
      </p:sp>
      <p:pic>
        <p:nvPicPr>
          <p:cNvPr id="1094" name="Picture 70" descr="Logo_INFN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10625" y="6515100"/>
            <a:ext cx="6127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553" name="Picture 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93637" y="0"/>
            <a:ext cx="1129553" cy="9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 b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600" b="1">
          <a:solidFill>
            <a:srgbClr val="0000CC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rgbClr val="0000CC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rgbClr val="0000CC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RD51 </a:t>
            </a:r>
            <a:r>
              <a:rPr lang="en-US" dirty="0" err="1" smtClean="0"/>
              <a:t>miniweek</a:t>
            </a:r>
            <a:r>
              <a:rPr lang="en-US" dirty="0" smtClean="0"/>
              <a:t>, June 2015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  <p:sp>
        <p:nvSpPr>
          <p:cNvPr id="412676" name="Text Box 4"/>
          <p:cNvSpPr txBox="1">
            <a:spLocks noChangeArrowheads="1"/>
          </p:cNvSpPr>
          <p:nvPr/>
        </p:nvSpPr>
        <p:spPr bwMode="auto">
          <a:xfrm>
            <a:off x="635000" y="1570038"/>
            <a:ext cx="86677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endParaRPr lang="en-GB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2689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370113" y="1103971"/>
            <a:ext cx="9133115" cy="5118409"/>
          </a:xfrm>
          <a:noFill/>
          <a:ln w="28575"/>
        </p:spPr>
        <p:txBody>
          <a:bodyPr/>
          <a:lstStyle/>
          <a:p>
            <a:pPr marL="1104900" lvl="1" indent="-342900">
              <a:buFont typeface="Wingdings" pitchFamily="2" charset="2"/>
              <a:buNone/>
            </a:pPr>
            <a:endParaRPr lang="en-GB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>
              <a:buNone/>
            </a:pPr>
            <a:r>
              <a:rPr lang="en-US" sz="4000" dirty="0">
                <a:solidFill>
                  <a:srgbClr val="C00000"/>
                </a:solidFill>
              </a:rPr>
              <a:t>The gain in </a:t>
            </a:r>
            <a:r>
              <a:rPr lang="en-US" sz="4000" dirty="0" smtClean="0">
                <a:solidFill>
                  <a:srgbClr val="C00000"/>
                </a:solidFill>
              </a:rPr>
              <a:t>THGEM </a:t>
            </a:r>
            <a:r>
              <a:rPr lang="en-US" sz="4000" dirty="0">
                <a:solidFill>
                  <a:srgbClr val="C00000"/>
                </a:solidFill>
              </a:rPr>
              <a:t>multipliers and </a:t>
            </a:r>
            <a:r>
              <a:rPr lang="en-US" sz="4000" dirty="0" smtClean="0">
                <a:solidFill>
                  <a:srgbClr val="C00000"/>
                </a:solidFill>
              </a:rPr>
              <a:t>its time-evolution</a:t>
            </a:r>
          </a:p>
          <a:p>
            <a:pPr marL="0" indent="0" algn="ctr">
              <a:buNone/>
            </a:pPr>
            <a:endParaRPr lang="en-US" sz="3600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sz="2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S. </a:t>
            </a:r>
            <a:r>
              <a:rPr lang="en-US" sz="2800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Dalla</a:t>
            </a:r>
            <a:r>
              <a:rPr lang="en-US" sz="2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Torre</a:t>
            </a:r>
          </a:p>
          <a:p>
            <a:pPr algn="ctr">
              <a:buNone/>
            </a:pP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en-US" sz="28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en-US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based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the </a:t>
            </a:r>
            <a:r>
              <a:rPr lang="en-US" dirty="0"/>
              <a:t>M. </a:t>
            </a:r>
            <a:r>
              <a:rPr lang="en-US" dirty="0" err="1" smtClean="0"/>
              <a:t>Alexeev</a:t>
            </a:r>
            <a:r>
              <a:rPr lang="en-US" dirty="0" smtClean="0"/>
              <a:t> </a:t>
            </a:r>
            <a:r>
              <a:rPr lang="en-US" i="1" dirty="0" smtClean="0"/>
              <a:t>et al. </a:t>
            </a:r>
            <a:r>
              <a:rPr lang="en-US" dirty="0" smtClean="0"/>
              <a:t>2015 </a:t>
            </a:r>
            <a:r>
              <a:rPr lang="en-US" i="1" dirty="0" smtClean="0"/>
              <a:t>JINST 10 </a:t>
            </a:r>
            <a:r>
              <a:rPr lang="en-US" dirty="0" smtClean="0"/>
              <a:t>P03026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also published as RD51-NOTE-2015-001</a:t>
            </a:r>
            <a:endParaRPr lang="en-US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sz="3600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04900" lvl="1" indent="-342900" algn="ctr">
              <a:buFont typeface="Wingdings" pitchFamily="2" charset="2"/>
              <a:buNone/>
            </a:pPr>
            <a:r>
              <a:rPr lang="en-GB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04900" lvl="1" indent="-342900">
              <a:buFont typeface="Wingdings" pitchFamily="2" charset="2"/>
              <a:buNone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104900" lvl="1" indent="-342900">
              <a:buFont typeface="Wingdings" pitchFamily="2" charset="2"/>
              <a:buNone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104900" lvl="1" indent="-342900">
              <a:buFont typeface="Wingdings" pitchFamily="2" charset="2"/>
              <a:buNone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461" y="3113630"/>
            <a:ext cx="73628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LONG-TERM GAIN-EVOLUTION: </a:t>
            </a:r>
            <a:br>
              <a:rPr lang="en-US" sz="2800" dirty="0" smtClean="0"/>
            </a:br>
            <a:r>
              <a:rPr lang="en-US" sz="2800" dirty="0" smtClean="0"/>
              <a:t>A QUALITATIVE MODEL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023" y="1176338"/>
            <a:ext cx="9422781" cy="5138737"/>
          </a:xfrm>
        </p:spPr>
        <p:txBody>
          <a:bodyPr/>
          <a:lstStyle/>
          <a:p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SLOW movement 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ions in 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PCB </a:t>
            </a:r>
            <a:r>
              <a:rPr lang="en-US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fibreglass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when power is applied (not dielectric polarization)</a:t>
            </a:r>
          </a:p>
          <a:p>
            <a:r>
              <a:rPr lang="en-US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EFFECTS:</a:t>
            </a:r>
          </a:p>
          <a:p>
            <a:pPr>
              <a:buFont typeface="+mj-lt"/>
              <a:buAutoNum type="romanLcPeriod"/>
            </a:pPr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field </a:t>
            </a:r>
            <a:r>
              <a:rPr lang="en-US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inside a THGEM hole is modified due to the presence of a net charge distribution along </a:t>
            </a:r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cylindrical </a:t>
            </a:r>
            <a:r>
              <a:rPr lang="en-US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hole </a:t>
            </a:r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wall</a:t>
            </a:r>
            <a:endParaRPr lang="en-US" b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+mj-lt"/>
              <a:buAutoNum type="romanLcPeriod"/>
            </a:pPr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PCB faces, charge migration from the uncoated rim region </a:t>
            </a:r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toward the metallized </a:t>
            </a:r>
            <a:r>
              <a:rPr lang="en-US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area takes </a:t>
            </a:r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place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REMARK:</a:t>
            </a:r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US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charge accumulation is screened in </a:t>
            </a:r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metallized </a:t>
            </a:r>
            <a:r>
              <a:rPr lang="en-US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region, </a:t>
            </a:r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US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at the uncoated rim annulus and along the hole wall </a:t>
            </a:r>
            <a:endParaRPr lang="en-US" b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0" u="sng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b="0" u="sng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rim or </a:t>
            </a:r>
            <a:r>
              <a:rPr lang="en-US" b="0" u="sng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small rim THGEMS</a:t>
            </a:r>
            <a:r>
              <a:rPr lang="en-US" b="0" u="sng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charge </a:t>
            </a:r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distribution due </a:t>
            </a:r>
            <a:r>
              <a:rPr lang="en-US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b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b="0" dirty="0" err="1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b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generates an electric field opposite to </a:t>
            </a:r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bias one, while </a:t>
            </a:r>
            <a:r>
              <a:rPr lang="en-US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effect </a:t>
            </a:r>
            <a:r>
              <a:rPr lang="en-US" b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(ii) </a:t>
            </a:r>
            <a:r>
              <a:rPr lang="en-US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is absent or non </a:t>
            </a:r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dominant </a:t>
            </a:r>
            <a:r>
              <a:rPr lang="en-US" b="0" dirty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b="0" u="sng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gain </a:t>
            </a:r>
            <a:r>
              <a:rPr lang="en-US" b="0" u="sng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decreases </a:t>
            </a:r>
            <a:r>
              <a:rPr lang="en-US" b="0" u="sng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versus </a:t>
            </a:r>
            <a:r>
              <a:rPr lang="en-US" b="0" u="sng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US" b="0" u="sng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0" u="sng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large rim THGEMS:</a:t>
            </a:r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US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net </a:t>
            </a:r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charge at </a:t>
            </a:r>
            <a:r>
              <a:rPr lang="en-US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rim surface due to effect </a:t>
            </a:r>
            <a:r>
              <a:rPr lang="en-US" b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(ii) </a:t>
            </a:r>
            <a:r>
              <a:rPr lang="en-US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reinforces the </a:t>
            </a:r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bias electric field </a:t>
            </a:r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b="0" u="sng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gain increases vs time </a:t>
            </a:r>
            <a:endParaRPr lang="en-US" b="0" u="sng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detector </a:t>
            </a:r>
            <a:r>
              <a:rPr lang="en-US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is irradiated, the accumulated charge distribution partially compensates this gain</a:t>
            </a:r>
            <a:endParaRPr lang="en-US" b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miniweek, June 2015                                                                 </a:t>
            </a:r>
            <a:r>
              <a:rPr lang="en-US" b="1" smtClean="0"/>
              <a:t>             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99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338147"/>
            <a:ext cx="8863012" cy="4716966"/>
          </a:xfrm>
        </p:spPr>
        <p:txBody>
          <a:bodyPr/>
          <a:lstStyle/>
          <a:p>
            <a:pPr marL="0" indent="0">
              <a:buNone/>
            </a:pP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It is a SUMMARY of our studies about </a:t>
            </a:r>
            <a:r>
              <a:rPr lang="en-US" sz="2400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gain in THGEMs</a:t>
            </a:r>
          </a:p>
          <a:p>
            <a:pPr marL="0" indent="0">
              <a:buNone/>
            </a:pPr>
            <a:endParaRPr lang="en-US" dirty="0">
              <a:solidFill>
                <a:srgbClr val="C0000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Its dependence on geometrical parameters </a:t>
            </a:r>
          </a:p>
          <a:p>
            <a:endParaRPr lang="en-US" dirty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Its time evolution 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Relevant to evaluate its impact in experiments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Gain time-evolution observed in detectors with open insulator surfaces ( </a:t>
            </a:r>
            <a:r>
              <a:rPr lang="en-US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Iarocci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tubes, MSGCs, GEMs, …)</a:t>
            </a:r>
          </a:p>
          <a:p>
            <a:endParaRPr lang="en-US" dirty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endParaRPr lang="en-US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Part of the material has already been shown in past RD51 meetings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indent="0">
              <a:buNone/>
            </a:pPr>
            <a:endParaRPr lang="en-US" sz="1600" dirty="0" smtClean="0">
              <a:solidFill>
                <a:srgbClr val="C0000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RD51 </a:t>
            </a:r>
            <a:r>
              <a:rPr lang="en-US" dirty="0" err="1" smtClean="0"/>
              <a:t>miniweek</a:t>
            </a:r>
            <a:r>
              <a:rPr lang="en-US" dirty="0" smtClean="0"/>
              <a:t>, June 2015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 smtClean="0"/>
              <a:t>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131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125112"/>
            <a:ext cx="8863012" cy="5264258"/>
          </a:xfrm>
        </p:spPr>
        <p:txBody>
          <a:bodyPr/>
          <a:lstStyle/>
          <a:p>
            <a:r>
              <a:rPr lang="en-US" dirty="0" smtClean="0"/>
              <a:t>Single layer</a:t>
            </a:r>
          </a:p>
          <a:p>
            <a:r>
              <a:rPr lang="en-US" dirty="0" smtClean="0"/>
              <a:t>Gas:  </a:t>
            </a:r>
            <a:r>
              <a:rPr lang="en-US" dirty="0" err="1" smtClean="0"/>
              <a:t>Ar</a:t>
            </a:r>
            <a:r>
              <a:rPr lang="en-US" dirty="0" smtClean="0"/>
              <a:t> :  CO</a:t>
            </a:r>
            <a:r>
              <a:rPr lang="en-US" baseline="-25000" dirty="0" smtClean="0"/>
              <a:t>2</a:t>
            </a:r>
            <a:r>
              <a:rPr lang="en-US" dirty="0" smtClean="0"/>
              <a:t> = 70 : 30</a:t>
            </a:r>
          </a:p>
          <a:p>
            <a:r>
              <a:rPr lang="en-US" dirty="0" smtClean="0"/>
              <a:t>X-ray source</a:t>
            </a:r>
          </a:p>
          <a:p>
            <a:r>
              <a:rPr lang="en-US" dirty="0" smtClean="0"/>
              <a:t>measuring anode amplitude and/or</a:t>
            </a:r>
          </a:p>
          <a:p>
            <a:r>
              <a:rPr lang="en-US" dirty="0"/>
              <a:t>t</a:t>
            </a:r>
            <a:r>
              <a:rPr lang="en-US" dirty="0" smtClean="0"/>
              <a:t>he current absorbed by all the electrodes</a:t>
            </a:r>
          </a:p>
          <a:p>
            <a:r>
              <a:rPr lang="en-US" dirty="0" smtClean="0"/>
              <a:t>~50 different geometries studied over </a:t>
            </a:r>
            <a:r>
              <a:rPr lang="en-US" dirty="0" err="1" smtClean="0"/>
              <a:t>yaers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C00000"/>
                </a:solidFill>
              </a:rPr>
              <a:t>here a summary of the conclusions with examples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miniweek, June 2015                                                                 </a:t>
            </a:r>
            <a:r>
              <a:rPr lang="en-US" b="1" smtClean="0"/>
              <a:t>             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659" y="3806749"/>
            <a:ext cx="7980427" cy="252173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696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TIME-EVOLUTION OF THE GAIN: </a:t>
            </a:r>
            <a:br>
              <a:rPr lang="en-US" sz="2800" dirty="0" smtClean="0"/>
            </a:br>
            <a:r>
              <a:rPr lang="en-US" sz="2800" dirty="0" smtClean="0"/>
              <a:t>2 DISTINCT PHENOMENA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176" y="1176338"/>
            <a:ext cx="4817326" cy="525791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Fast evolution (~ 1’-20’)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Due to charge accumulation at the free dielectric surface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Time duration depends on open surface, HV, irradiation rate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Due to the accumulated charge: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reduction 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HV is applied too quickly, discharges at switching on</a:t>
            </a:r>
          </a:p>
          <a:p>
            <a:pPr lvl="2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Qualitatively understood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Quantitatively: simulation approaches started</a:t>
            </a:r>
          </a:p>
          <a:p>
            <a:pPr lvl="2"/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en-US" b="0" dirty="0" err="1">
                <a:latin typeface="Arial" panose="020B0604020202020204" pitchFamily="34" charset="0"/>
                <a:cs typeface="Arial" panose="020B0604020202020204" pitchFamily="34" charset="0"/>
              </a:rPr>
              <a:t>Alfonsi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 et al., </a:t>
            </a:r>
            <a:r>
              <a:rPr lang="en-US" b="0" dirty="0" err="1"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. Instr. and Meth. A671 (2012) </a:t>
            </a:r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  <a:p>
            <a:pPr lvl="2"/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P.M.M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b="0" dirty="0" err="1">
                <a:latin typeface="Arial" panose="020B0604020202020204" pitchFamily="34" charset="0"/>
                <a:cs typeface="Arial" panose="020B0604020202020204" pitchFamily="34" charset="0"/>
              </a:rPr>
              <a:t>Correia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 et al., JINST 9 (</a:t>
            </a:r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2014) P07025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RD51 </a:t>
            </a:r>
            <a:r>
              <a:rPr lang="en-US" dirty="0" err="1" smtClean="0"/>
              <a:t>miniweek</a:t>
            </a:r>
            <a:r>
              <a:rPr lang="en-US" dirty="0" smtClean="0"/>
              <a:t>, June 2015                                                                 </a:t>
            </a:r>
            <a:r>
              <a:rPr lang="en-US" b="1" dirty="0" smtClean="0"/>
              <a:t>             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620" y="3006432"/>
            <a:ext cx="4409069" cy="3298977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64440"/>
          <a:stretch/>
        </p:blipFill>
        <p:spPr bwMode="auto">
          <a:xfrm>
            <a:off x="5446871" y="2563014"/>
            <a:ext cx="4455954" cy="657552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988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TIME-EVOLUTION OF THE GAIN: </a:t>
            </a:r>
            <a:br>
              <a:rPr lang="en-US" sz="2800" dirty="0" smtClean="0"/>
            </a:br>
            <a:r>
              <a:rPr lang="en-US" sz="2800" dirty="0" smtClean="0"/>
              <a:t>2 DISTINCT PHENOMENA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663" y="1176338"/>
            <a:ext cx="5084957" cy="525791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sz="2400" dirty="0" smtClean="0"/>
              <a:t>.  Long-term time-evolution (d)</a:t>
            </a:r>
          </a:p>
          <a:p>
            <a:pPr lvl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It takes one or more days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 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Gain covers a large range: </a:t>
            </a:r>
          </a:p>
          <a:p>
            <a:pPr marL="762000" lvl="1" indent="0">
              <a:buNone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x  1.2 - 5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gain can rise/decrease  vs time</a:t>
            </a: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Understanding ?</a:t>
            </a:r>
          </a:p>
          <a:p>
            <a:pPr lvl="2"/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Due to </a:t>
            </a:r>
            <a:r>
              <a:rPr lang="en-US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charge mobility inside the dielectric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(?)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See later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RD51 </a:t>
            </a:r>
            <a:r>
              <a:rPr lang="en-US" dirty="0" err="1" smtClean="0"/>
              <a:t>miniweek</a:t>
            </a:r>
            <a:r>
              <a:rPr lang="en-US" dirty="0" smtClean="0"/>
              <a:t>, June 2015                                                                 </a:t>
            </a:r>
            <a:r>
              <a:rPr lang="en-US" b="1" dirty="0" smtClean="0"/>
              <a:t>             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619" y="3076244"/>
            <a:ext cx="4409069" cy="3343638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5324206" y="2340636"/>
            <a:ext cx="4455955" cy="876046"/>
            <a:chOff x="5034275" y="1881393"/>
            <a:chExt cx="4455955" cy="876046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64440"/>
            <a:stretch/>
          </p:blipFill>
          <p:spPr bwMode="auto">
            <a:xfrm>
              <a:off x="5034275" y="1881393"/>
              <a:ext cx="4455954" cy="65755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322" b="42500"/>
            <a:stretch/>
          </p:blipFill>
          <p:spPr bwMode="auto">
            <a:xfrm>
              <a:off x="5034276" y="2310345"/>
              <a:ext cx="4455954" cy="447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 bwMode="auto">
            <a:xfrm>
              <a:off x="5034276" y="1881393"/>
              <a:ext cx="4455954" cy="876046"/>
            </a:xfrm>
            <a:prstGeom prst="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802244" y="3349609"/>
            <a:ext cx="2578739" cy="3139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effectLst/>
              </a:rPr>
              <a:t>Type B, DV = 1750 V</a:t>
            </a:r>
            <a:endParaRPr lang="en-US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02244" y="5208146"/>
            <a:ext cx="2578740" cy="3139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effectLst/>
              </a:rPr>
              <a:t>Type C, DV = 1330 V</a:t>
            </a:r>
            <a:endParaRPr lang="en-US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73203" y="1867614"/>
            <a:ext cx="37579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C00000"/>
                </a:solidFill>
                <a:effectLst/>
              </a:rPr>
              <a:t>Continuos</a:t>
            </a:r>
            <a:r>
              <a:rPr lang="en-US" sz="2000" dirty="0" smtClean="0">
                <a:solidFill>
                  <a:srgbClr val="C00000"/>
                </a:solidFill>
                <a:effectLst/>
              </a:rPr>
              <a:t> irradiation (X-ray)</a:t>
            </a:r>
            <a:endParaRPr lang="en-US" sz="2000" dirty="0"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93706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49587"/>
          <a:stretch/>
        </p:blipFill>
        <p:spPr bwMode="auto">
          <a:xfrm>
            <a:off x="328801" y="3798194"/>
            <a:ext cx="4371975" cy="173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 &amp; RIM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571" y="1070517"/>
            <a:ext cx="9561240" cy="5319131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Large rim : ~ 100 </a:t>
            </a:r>
            <a:r>
              <a:rPr lang="en-US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 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introduced to obtain large gains, up to 1 order of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magniture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more !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Small rim (&lt; 20 </a:t>
            </a:r>
            <a:r>
              <a:rPr lang="en-US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m) or no rim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Largely reduced gain-evolution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miniweek, June 2015                                                                 </a:t>
            </a:r>
            <a:r>
              <a:rPr lang="en-US" b="1" smtClean="0"/>
              <a:t>             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59" b="-574"/>
          <a:stretch/>
        </p:blipFill>
        <p:spPr bwMode="auto">
          <a:xfrm>
            <a:off x="5294856" y="3813141"/>
            <a:ext cx="4371975" cy="173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5294856" y="2052929"/>
            <a:ext cx="4455955" cy="876046"/>
            <a:chOff x="5034275" y="1881393"/>
            <a:chExt cx="4455955" cy="876046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64440"/>
            <a:stretch/>
          </p:blipFill>
          <p:spPr bwMode="auto">
            <a:xfrm>
              <a:off x="5034275" y="1881393"/>
              <a:ext cx="4455954" cy="65755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322" b="42500"/>
            <a:stretch/>
          </p:blipFill>
          <p:spPr bwMode="auto">
            <a:xfrm>
              <a:off x="5034276" y="2310345"/>
              <a:ext cx="4455954" cy="447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 bwMode="auto">
            <a:xfrm>
              <a:off x="5034276" y="1881393"/>
              <a:ext cx="4455954" cy="876046"/>
            </a:xfrm>
            <a:prstGeom prst="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922272" y="3918559"/>
            <a:ext cx="932598" cy="3139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effectLst/>
              </a:rPr>
              <a:t>Type B</a:t>
            </a:r>
            <a:endParaRPr lang="en-US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34233" y="3918559"/>
            <a:ext cx="932598" cy="3139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effectLst/>
              </a:rPr>
              <a:t>Type C</a:t>
            </a:r>
            <a:endParaRPr lang="en-US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39719" y="3056011"/>
            <a:ext cx="2798569" cy="75713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0" dirty="0" smtClean="0">
                <a:solidFill>
                  <a:srgbClr val="0000CC"/>
                </a:solidFill>
                <a:effectLst/>
              </a:rPr>
              <a:t>irradiating </a:t>
            </a:r>
            <a:r>
              <a:rPr lang="en-US" sz="1600" b="0" dirty="0">
                <a:solidFill>
                  <a:srgbClr val="0000CC"/>
                </a:solidFill>
                <a:effectLst/>
              </a:rPr>
              <a:t>with </a:t>
            </a:r>
            <a:r>
              <a:rPr lang="en-US" sz="1600" b="0" dirty="0" smtClean="0">
                <a:solidFill>
                  <a:srgbClr val="0000CC"/>
                </a:solidFill>
                <a:effectLst/>
              </a:rPr>
              <a:t>X-ray after </a:t>
            </a:r>
            <a:r>
              <a:rPr lang="en-US" sz="1600" b="0" dirty="0">
                <a:solidFill>
                  <a:srgbClr val="0000CC"/>
                </a:solidFill>
                <a:effectLst/>
              </a:rPr>
              <a:t>keeping </a:t>
            </a:r>
            <a:r>
              <a:rPr lang="en-US" sz="1600" b="0" dirty="0" smtClean="0">
                <a:solidFill>
                  <a:srgbClr val="0000CC"/>
                </a:solidFill>
                <a:effectLst/>
              </a:rPr>
              <a:t>nominal </a:t>
            </a:r>
            <a:r>
              <a:rPr lang="en-US" sz="1600" b="0" dirty="0">
                <a:solidFill>
                  <a:srgbClr val="0000CC"/>
                </a:solidFill>
                <a:effectLst/>
              </a:rPr>
              <a:t>voltage for 10 h without </a:t>
            </a:r>
            <a:r>
              <a:rPr lang="en-US" sz="1600" b="0" dirty="0" smtClean="0">
                <a:solidFill>
                  <a:srgbClr val="0000CC"/>
                </a:solidFill>
                <a:effectLst/>
              </a:rPr>
              <a:t>irradiation</a:t>
            </a:r>
            <a:endParaRPr lang="en-US" sz="1600" dirty="0">
              <a:solidFill>
                <a:srgbClr val="0000CC"/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43091" y="5535554"/>
            <a:ext cx="2798569" cy="75713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0" dirty="0" smtClean="0">
                <a:solidFill>
                  <a:srgbClr val="0000CC"/>
                </a:solidFill>
                <a:effectLst/>
              </a:rPr>
              <a:t>exposing </a:t>
            </a:r>
            <a:r>
              <a:rPr lang="en-US" sz="1600" b="0" dirty="0">
                <a:solidFill>
                  <a:srgbClr val="0000CC"/>
                </a:solidFill>
                <a:effectLst/>
              </a:rPr>
              <a:t>to X-ray irradiation </a:t>
            </a:r>
            <a:r>
              <a:rPr lang="en-US" sz="1600" b="0" dirty="0" smtClean="0">
                <a:solidFill>
                  <a:srgbClr val="0000CC"/>
                </a:solidFill>
                <a:effectLst/>
              </a:rPr>
              <a:t>at </a:t>
            </a:r>
            <a:r>
              <a:rPr lang="en-US" sz="1600" b="0" dirty="0">
                <a:solidFill>
                  <a:srgbClr val="0000CC"/>
                </a:solidFill>
                <a:effectLst/>
              </a:rPr>
              <a:t>voltage </a:t>
            </a:r>
            <a:r>
              <a:rPr lang="en-US" sz="1600" b="0" dirty="0" smtClean="0">
                <a:solidFill>
                  <a:srgbClr val="0000CC"/>
                </a:solidFill>
                <a:effectLst/>
              </a:rPr>
              <a:t>switching on</a:t>
            </a:r>
            <a:r>
              <a:rPr lang="en-US" sz="1600" b="0" dirty="0">
                <a:solidFill>
                  <a:srgbClr val="0000CC"/>
                </a:solidFill>
                <a:effectLst/>
              </a:rPr>
              <a:t>, after </a:t>
            </a:r>
            <a:r>
              <a:rPr lang="en-US" sz="1600" b="0" dirty="0" smtClean="0">
                <a:solidFill>
                  <a:srgbClr val="0000CC"/>
                </a:solidFill>
                <a:effectLst/>
              </a:rPr>
              <a:t>24 h off</a:t>
            </a:r>
            <a:endParaRPr lang="en-US" sz="1600" dirty="0">
              <a:solidFill>
                <a:srgbClr val="0000CC"/>
              </a:solidFill>
              <a:effectLst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5876693" y="3798194"/>
            <a:ext cx="664967" cy="718050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H="1">
            <a:off x="3222702" y="3783161"/>
            <a:ext cx="699570" cy="898660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H="1" flipV="1">
            <a:off x="4003289" y="5207620"/>
            <a:ext cx="385282" cy="327934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V="1">
            <a:off x="5635757" y="4438186"/>
            <a:ext cx="758285" cy="1097368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448978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BY CURRENTS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miniweek, June 2015                                                                 </a:t>
            </a:r>
            <a:r>
              <a:rPr lang="en-US" b="1" smtClean="0"/>
              <a:t>             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3" y="702528"/>
            <a:ext cx="9845231" cy="6191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325224" y="664594"/>
            <a:ext cx="4455955" cy="866620"/>
            <a:chOff x="57593" y="530778"/>
            <a:chExt cx="4455955" cy="866620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64440"/>
            <a:stretch/>
          </p:blipFill>
          <p:spPr bwMode="auto">
            <a:xfrm>
              <a:off x="57593" y="530778"/>
              <a:ext cx="4455954" cy="65755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322" b="56788"/>
            <a:stretch/>
          </p:blipFill>
          <p:spPr bwMode="auto">
            <a:xfrm>
              <a:off x="57594" y="959730"/>
              <a:ext cx="4455954" cy="18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123" b="32987"/>
            <a:stretch/>
          </p:blipFill>
          <p:spPr bwMode="auto">
            <a:xfrm>
              <a:off x="57594" y="1214518"/>
              <a:ext cx="4455954" cy="18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 bwMode="auto">
            <a:xfrm>
              <a:off x="57594" y="530778"/>
              <a:ext cx="4455954" cy="866620"/>
            </a:xfrm>
            <a:prstGeom prst="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676945" y="1755222"/>
            <a:ext cx="932598" cy="3139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effectLst/>
              </a:rPr>
              <a:t>Type B</a:t>
            </a:r>
            <a:endParaRPr lang="en-US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71823" y="871054"/>
            <a:ext cx="932598" cy="3139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effectLst/>
              </a:rPr>
              <a:t>Type B</a:t>
            </a:r>
            <a:endParaRPr lang="en-US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48581" y="3914841"/>
            <a:ext cx="932598" cy="3139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effectLst/>
              </a:rPr>
              <a:t>Type B</a:t>
            </a:r>
            <a:endParaRPr lang="en-US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6490010" y="1184985"/>
            <a:ext cx="524107" cy="2093473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4025" y="3843425"/>
            <a:ext cx="10102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effectLst/>
              </a:rPr>
              <a:t>ZOOM</a:t>
            </a:r>
            <a:endParaRPr lang="en-US" sz="2000" dirty="0">
              <a:solidFill>
                <a:srgbClr val="C00000"/>
              </a:solidFill>
              <a:effectLst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H="1">
            <a:off x="2709746" y="2442117"/>
            <a:ext cx="3780264" cy="1585974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5847343" y="4083722"/>
            <a:ext cx="932598" cy="3139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effectLst/>
              </a:rPr>
              <a:t>Type D</a:t>
            </a:r>
            <a:endParaRPr lang="en-US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051181" y="4212757"/>
            <a:ext cx="1414154" cy="3139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effectLst/>
                <a:latin typeface="Symbol" panose="05050102010706020507" pitchFamily="18" charset="2"/>
              </a:rPr>
              <a:t>D</a:t>
            </a:r>
            <a:r>
              <a:rPr lang="en-US" sz="1600" dirty="0" smtClean="0">
                <a:solidFill>
                  <a:schemeClr val="tx1"/>
                </a:solidFill>
                <a:effectLst/>
              </a:rPr>
              <a:t>V = 1330 V</a:t>
            </a:r>
            <a:endParaRPr lang="en-US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56034" y="5447581"/>
            <a:ext cx="1414154" cy="3139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effectLst/>
                <a:latin typeface="Symbol" panose="05050102010706020507" pitchFamily="18" charset="2"/>
              </a:rPr>
              <a:t>D</a:t>
            </a:r>
            <a:r>
              <a:rPr lang="en-US" sz="1600" dirty="0" smtClean="0">
                <a:solidFill>
                  <a:schemeClr val="tx1"/>
                </a:solidFill>
                <a:effectLst/>
              </a:rPr>
              <a:t>V = 1450 V</a:t>
            </a:r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65023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RIM &amp; CHARGE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717288"/>
            <a:ext cx="5155232" cy="213419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Up to </a:t>
            </a:r>
            <a:r>
              <a:rPr lang="en-US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E_drift</a:t>
            </a: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as high as 3 kV/cm good resolution is not reached in spite of the large gain</a:t>
            </a:r>
          </a:p>
          <a:p>
            <a:pPr marL="0" indent="0">
              <a:buNone/>
            </a:pP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b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incomplete electron collection is suggested</a:t>
            </a:r>
            <a:endParaRPr lang="en-US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miniweek, June 2015                                                                 </a:t>
            </a:r>
            <a:r>
              <a:rPr lang="en-US" b="1" smtClean="0"/>
              <a:t>             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334" y="1273679"/>
            <a:ext cx="3924300" cy="51435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831133" y="4955654"/>
            <a:ext cx="4957201" cy="1335811"/>
            <a:chOff x="584634" y="4790669"/>
            <a:chExt cx="4957201" cy="1335811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058" b="25046"/>
            <a:stretch/>
          </p:blipFill>
          <p:spPr bwMode="auto">
            <a:xfrm>
              <a:off x="584634" y="5120640"/>
              <a:ext cx="4957201" cy="1005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oup 15"/>
            <p:cNvGrpSpPr/>
            <p:nvPr/>
          </p:nvGrpSpPr>
          <p:grpSpPr>
            <a:xfrm>
              <a:off x="584634" y="4790669"/>
              <a:ext cx="4957201" cy="1309618"/>
              <a:chOff x="3361782" y="2393157"/>
              <a:chExt cx="4957201" cy="1309618"/>
            </a:xfrm>
          </p:grpSpPr>
          <p:pic>
            <p:nvPicPr>
              <p:cNvPr id="17" name="Picture 3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2" b="73330"/>
              <a:stretch/>
            </p:blipFill>
            <p:spPr bwMode="auto">
              <a:xfrm>
                <a:off x="3361782" y="2393157"/>
                <a:ext cx="4957201" cy="548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8" name="Group 17"/>
              <p:cNvGrpSpPr/>
              <p:nvPr/>
            </p:nvGrpSpPr>
            <p:grpSpPr>
              <a:xfrm>
                <a:off x="3472310" y="2461942"/>
                <a:ext cx="4846673" cy="1240833"/>
                <a:chOff x="3472310" y="2461942"/>
                <a:chExt cx="4846673" cy="1240833"/>
              </a:xfrm>
            </p:grpSpPr>
            <p:sp>
              <p:nvSpPr>
                <p:cNvPr id="19" name="Rectangle 18"/>
                <p:cNvSpPr/>
                <p:nvPr/>
              </p:nvSpPr>
              <p:spPr bwMode="auto">
                <a:xfrm>
                  <a:off x="3472310" y="3283280"/>
                  <a:ext cx="4846673" cy="247092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elvetica" pitchFamily="34" charset="0"/>
                  </a:endParaRPr>
                </a:p>
              </p:txBody>
            </p:sp>
            <p:sp>
              <p:nvSpPr>
                <p:cNvPr id="20" name="Rectangle 19"/>
                <p:cNvSpPr/>
                <p:nvPr/>
              </p:nvSpPr>
              <p:spPr bwMode="auto">
                <a:xfrm>
                  <a:off x="3472310" y="2461942"/>
                  <a:ext cx="4846673" cy="1240833"/>
                </a:xfrm>
                <a:prstGeom prst="rect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elvetica" pitchFamily="34" charset="0"/>
                  </a:endParaRPr>
                </a:p>
              </p:txBody>
            </p:sp>
          </p:grpSp>
        </p:grpSp>
      </p:grpSp>
      <p:sp>
        <p:nvSpPr>
          <p:cNvPr id="22" name="TextBox 21"/>
          <p:cNvSpPr txBox="1"/>
          <p:nvPr/>
        </p:nvSpPr>
        <p:spPr>
          <a:xfrm>
            <a:off x="8067908" y="2470205"/>
            <a:ext cx="1187605" cy="5355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GAIN vs drift field </a:t>
            </a:r>
            <a:endParaRPr lang="en-US" sz="16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29655" y="3851487"/>
            <a:ext cx="1525858" cy="5355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RESOLUTION vs drift field </a:t>
            </a:r>
            <a:endParaRPr lang="en-US" sz="16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897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 &amp; THICKNESS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361" y="1176338"/>
            <a:ext cx="9723863" cy="5138737"/>
          </a:xfrm>
          <a:ln>
            <a:solidFill>
              <a:srgbClr val="C0000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				</a:t>
            </a:r>
            <a:r>
              <a:rPr lang="en-US" dirty="0" smtClean="0">
                <a:solidFill>
                  <a:srgbClr val="C00000"/>
                </a:solidFill>
              </a:rPr>
              <a:t>increasing the THGEM thickness, larger </a:t>
            </a:r>
          </a:p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	</a:t>
            </a:r>
            <a:r>
              <a:rPr lang="en-US" dirty="0" smtClean="0">
                <a:solidFill>
                  <a:srgbClr val="C00000"/>
                </a:solidFill>
              </a:rPr>
              <a:t>			maximum gain can be obtained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miniweek, June 2015                                                                 </a:t>
            </a:r>
            <a:r>
              <a:rPr lang="en-US" b="1" smtClean="0"/>
              <a:t>             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49" y="1502367"/>
            <a:ext cx="3193733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4" y="3702642"/>
            <a:ext cx="3287078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166" y="3742647"/>
            <a:ext cx="3287078" cy="2493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3361782" y="2393157"/>
            <a:ext cx="4957201" cy="1400593"/>
            <a:chOff x="3361782" y="2393157"/>
            <a:chExt cx="4957201" cy="1400593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875" b="-326"/>
            <a:stretch/>
          </p:blipFill>
          <p:spPr bwMode="auto">
            <a:xfrm>
              <a:off x="3361782" y="2879350"/>
              <a:ext cx="4957201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" name="Group 10"/>
            <p:cNvGrpSpPr/>
            <p:nvPr/>
          </p:nvGrpSpPr>
          <p:grpSpPr>
            <a:xfrm>
              <a:off x="3361782" y="2393157"/>
              <a:ext cx="4957201" cy="1309618"/>
              <a:chOff x="3361782" y="2393157"/>
              <a:chExt cx="4957201" cy="1309618"/>
            </a:xfrm>
          </p:grpSpPr>
          <p:pic>
            <p:nvPicPr>
              <p:cNvPr id="8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2" b="73330"/>
              <a:stretch/>
            </p:blipFill>
            <p:spPr bwMode="auto">
              <a:xfrm>
                <a:off x="3361782" y="2393157"/>
                <a:ext cx="4957201" cy="548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0" name="Group 9"/>
              <p:cNvGrpSpPr/>
              <p:nvPr/>
            </p:nvGrpSpPr>
            <p:grpSpPr>
              <a:xfrm>
                <a:off x="3472310" y="2461942"/>
                <a:ext cx="4846673" cy="1240833"/>
                <a:chOff x="3472310" y="2461942"/>
                <a:chExt cx="4846673" cy="1240833"/>
              </a:xfrm>
            </p:grpSpPr>
            <p:sp>
              <p:nvSpPr>
                <p:cNvPr id="5" name="Rectangle 4"/>
                <p:cNvSpPr/>
                <p:nvPr/>
              </p:nvSpPr>
              <p:spPr bwMode="auto">
                <a:xfrm>
                  <a:off x="3472310" y="3089458"/>
                  <a:ext cx="4846673" cy="247092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elvetica" pitchFamily="34" charset="0"/>
                  </a:endParaRPr>
                </a:p>
              </p:txBody>
            </p:sp>
            <p:sp>
              <p:nvSpPr>
                <p:cNvPr id="6" name="Rectangle 5"/>
                <p:cNvSpPr/>
                <p:nvPr/>
              </p:nvSpPr>
              <p:spPr bwMode="auto">
                <a:xfrm>
                  <a:off x="3472310" y="2461942"/>
                  <a:ext cx="4846673" cy="1240833"/>
                </a:xfrm>
                <a:prstGeom prst="rect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elvetica" pitchFamily="34" charset="0"/>
                  </a:endParaRPr>
                </a:p>
              </p:txBody>
            </p:sp>
          </p:grpSp>
        </p:grpSp>
      </p:grpSp>
      <p:sp>
        <p:nvSpPr>
          <p:cNvPr id="15" name="TextBox 14"/>
          <p:cNvSpPr txBox="1"/>
          <p:nvPr/>
        </p:nvSpPr>
        <p:spPr>
          <a:xfrm>
            <a:off x="1462220" y="5520617"/>
            <a:ext cx="932598" cy="3139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effectLst/>
              </a:rPr>
              <a:t>Type F</a:t>
            </a:r>
            <a:endParaRPr lang="en-US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58942" y="5520617"/>
            <a:ext cx="932598" cy="3139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effectLst/>
              </a:rPr>
              <a:t>Type G</a:t>
            </a:r>
            <a:endParaRPr lang="en-US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57674" y="3013928"/>
            <a:ext cx="932598" cy="3139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effectLst/>
              </a:rPr>
              <a:t>Type D</a:t>
            </a:r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00393728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2.pot</Template>
  <TotalTime>132782</TotalTime>
  <Words>597</Words>
  <Application>Microsoft Office PowerPoint</Application>
  <PresentationFormat>Custom</PresentationFormat>
  <Paragraphs>107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Paper Presentation 2</vt:lpstr>
      <vt:lpstr>PowerPoint Presentation</vt:lpstr>
      <vt:lpstr>INTRODUCTION</vt:lpstr>
      <vt:lpstr>METHOD</vt:lpstr>
      <vt:lpstr>TIME-EVOLUTION OF THE GAIN:  2 DISTINCT PHENOMENA</vt:lpstr>
      <vt:lpstr>TIME-EVOLUTION OF THE GAIN:  2 DISTINCT PHENOMENA</vt:lpstr>
      <vt:lpstr>GAIN &amp; RIM</vt:lpstr>
      <vt:lpstr>MONITORING BY CURRENTS</vt:lpstr>
      <vt:lpstr>RIM &amp; CHARGE COLLECTION</vt:lpstr>
      <vt:lpstr>GAIN &amp; THICKNESS</vt:lpstr>
      <vt:lpstr>LONG-TERM GAIN-EVOLUTION:  A QUALITATIVE MODEL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Robertson</dc:creator>
  <cp:lastModifiedBy>Silvia Dalla Torre</cp:lastModifiedBy>
  <cp:revision>2125</cp:revision>
  <cp:lastPrinted>2000-06-14T12:59:46Z</cp:lastPrinted>
  <dcterms:created xsi:type="dcterms:W3CDTF">1999-01-09T07:35:23Z</dcterms:created>
  <dcterms:modified xsi:type="dcterms:W3CDTF">2015-06-08T20:51:55Z</dcterms:modified>
</cp:coreProperties>
</file>