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351" r:id="rId2"/>
    <p:sldId id="358" r:id="rId3"/>
    <p:sldId id="357" r:id="rId4"/>
    <p:sldId id="359" r:id="rId5"/>
    <p:sldId id="352" r:id="rId6"/>
    <p:sldId id="355" r:id="rId7"/>
    <p:sldId id="353" r:id="rId8"/>
    <p:sldId id="354" r:id="rId9"/>
  </p:sldIdLst>
  <p:sldSz cx="9902825" cy="6858000"/>
  <p:notesSz cx="7315200" cy="9601200"/>
  <p:defaultTextStyle>
    <a:defPPr>
      <a:defRPr lang="en-US"/>
    </a:defPPr>
    <a:lvl1pPr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latin typeface="Helvetica" pitchFamily="34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latin typeface="Helvetica" pitchFamily="34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latin typeface="Helvetica" pitchFamily="34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latin typeface="Helvetica" pitchFamily="34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latin typeface="Helvetica" pitchFamily="34" charset="0"/>
        <a:ea typeface="+mn-ea"/>
        <a:cs typeface="+mn-cs"/>
      </a:defRPr>
    </a:lvl5pPr>
    <a:lvl6pPr marL="2286000" algn="l" defTabSz="914400" rtl="0" eaLnBrk="1" latinLnBrk="0" hangingPunct="1">
      <a:defRPr sz="1200" b="1" kern="1200">
        <a:solidFill>
          <a:srgbClr val="FFFF00"/>
        </a:solidFill>
        <a:latin typeface="Helvetica" pitchFamily="34" charset="0"/>
        <a:ea typeface="+mn-ea"/>
        <a:cs typeface="+mn-cs"/>
      </a:defRPr>
    </a:lvl6pPr>
    <a:lvl7pPr marL="2743200" algn="l" defTabSz="914400" rtl="0" eaLnBrk="1" latinLnBrk="0" hangingPunct="1">
      <a:defRPr sz="1200" b="1" kern="1200">
        <a:solidFill>
          <a:srgbClr val="FFFF00"/>
        </a:solidFill>
        <a:latin typeface="Helvetica" pitchFamily="34" charset="0"/>
        <a:ea typeface="+mn-ea"/>
        <a:cs typeface="+mn-cs"/>
      </a:defRPr>
    </a:lvl7pPr>
    <a:lvl8pPr marL="3200400" algn="l" defTabSz="914400" rtl="0" eaLnBrk="1" latinLnBrk="0" hangingPunct="1">
      <a:defRPr sz="1200" b="1" kern="1200">
        <a:solidFill>
          <a:srgbClr val="FFFF00"/>
        </a:solidFill>
        <a:latin typeface="Helvetica" pitchFamily="34" charset="0"/>
        <a:ea typeface="+mn-ea"/>
        <a:cs typeface="+mn-cs"/>
      </a:defRPr>
    </a:lvl8pPr>
    <a:lvl9pPr marL="3657600" algn="l" defTabSz="914400" rtl="0" eaLnBrk="1" latinLnBrk="0" hangingPunct="1">
      <a:defRPr sz="1200" b="1" kern="1200">
        <a:solidFill>
          <a:srgbClr val="FFFF00"/>
        </a:solidFill>
        <a:latin typeface="Helvetic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99CC"/>
    <a:srgbClr val="336699"/>
    <a:srgbClr val="CC3300"/>
    <a:srgbClr val="FF3399"/>
    <a:srgbClr val="99FF99"/>
    <a:srgbClr val="66FFFF"/>
    <a:srgbClr val="FFCCCC"/>
    <a:srgbClr val="000000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03" autoAdjust="0"/>
    <p:restoredTop sz="94660" autoAdjust="0"/>
  </p:normalViewPr>
  <p:slideViewPr>
    <p:cSldViewPr snapToGrid="0">
      <p:cViewPr varScale="1">
        <p:scale>
          <a:sx n="92" d="100"/>
          <a:sy n="92" d="100"/>
        </p:scale>
        <p:origin x="-1332" y="-102"/>
      </p:cViewPr>
      <p:guideLst>
        <p:guide orient="horz" pos="2136"/>
        <p:guide pos="307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84"/>
    </p:cViewPr>
  </p:sorterViewPr>
  <p:notesViewPr>
    <p:cSldViewPr snapToGrid="0">
      <p:cViewPr>
        <p:scale>
          <a:sx n="100" d="100"/>
          <a:sy n="100" d="100"/>
        </p:scale>
        <p:origin x="-2436" y="1914"/>
      </p:cViewPr>
      <p:guideLst>
        <p:guide orient="horz" pos="3025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5753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ctr" anchorCtr="0" compatLnSpc="1">
            <a:prstTxWarp prst="textNoShape">
              <a:avLst/>
            </a:prstTxWarp>
          </a:bodyPr>
          <a:lstStyle>
            <a:lvl1pPr defTabSz="952500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25913" y="0"/>
            <a:ext cx="3157537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ctr" anchorCtr="0" compatLnSpc="1">
            <a:prstTxWarp prst="textNoShape">
              <a:avLst/>
            </a:prstTxWarp>
          </a:bodyPr>
          <a:lstStyle>
            <a:lvl1pPr algn="r" defTabSz="952500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/>
              <a:t>15 giugno 2000</a:t>
            </a:r>
          </a:p>
        </p:txBody>
      </p:sp>
      <p:sp>
        <p:nvSpPr>
          <p:cNvPr id="137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3363"/>
            <a:ext cx="31575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b" anchorCtr="0" compatLnSpc="1">
            <a:prstTxWarp prst="textNoShape">
              <a:avLst/>
            </a:prstTxWarp>
          </a:bodyPr>
          <a:lstStyle>
            <a:lvl1pPr defTabSz="952500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/>
              <a:t>The data storage challenge for LHC-   Part I - The technology </a:t>
            </a:r>
          </a:p>
        </p:txBody>
      </p:sp>
      <p:sp>
        <p:nvSpPr>
          <p:cNvPr id="137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25913" y="9123363"/>
            <a:ext cx="31575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b" anchorCtr="0" compatLnSpc="1">
            <a:prstTxWarp prst="textNoShape">
              <a:avLst/>
            </a:prstTxWarp>
          </a:bodyPr>
          <a:lstStyle>
            <a:lvl1pPr algn="r" defTabSz="952500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pPr>
              <a:defRPr/>
            </a:pPr>
            <a:fld id="{6D935D80-5D68-440B-B526-2FC7CC618A0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41037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3397250" y="9123363"/>
            <a:ext cx="3571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5953" tIns="47978" rIns="95953" bIns="47978" anchor="ctr">
            <a:spAutoFit/>
          </a:bodyPr>
          <a:lstStyle/>
          <a:p>
            <a:pPr algn="ctr" defTabSz="952500">
              <a:spcBef>
                <a:spcPct val="50000"/>
              </a:spcBef>
              <a:defRPr/>
            </a:pPr>
            <a:fld id="{6377C7EA-6A71-47BC-B683-DDBF051FD2B7}" type="slidenum">
              <a:rPr lang="en-GB" sz="1000" b="0">
                <a:solidFill>
                  <a:schemeClr val="tx1"/>
                </a:solidFill>
                <a:latin typeface="Times New Roman" pitchFamily="18" charset="0"/>
              </a:rPr>
              <a:pPr algn="ctr" defTabSz="952500">
                <a:spcBef>
                  <a:spcPct val="50000"/>
                </a:spcBef>
                <a:defRPr/>
              </a:pPr>
              <a:t>‹#›</a:t>
            </a:fld>
            <a:endParaRPr lang="en-GB" sz="1000" b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46721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6"/>
          <p:cNvSpPr>
            <a:spLocks noChangeArrowheads="1"/>
          </p:cNvSpPr>
          <p:nvPr/>
        </p:nvSpPr>
        <p:spPr bwMode="auto">
          <a:xfrm>
            <a:off x="7140575" y="6483350"/>
            <a:ext cx="23923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r">
              <a:lnSpc>
                <a:spcPct val="100000"/>
              </a:lnSpc>
              <a:defRPr/>
            </a:pPr>
            <a:r>
              <a:rPr lang="en-US" sz="1000" b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SDT, IL</a:t>
            </a:r>
            <a:endParaRPr lang="en-US" sz="1000" b="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5" name="Picture 255" descr="compass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9475" y="2998788"/>
            <a:ext cx="48577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401638" y="1952625"/>
            <a:ext cx="8577262" cy="808038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189038" y="3894138"/>
            <a:ext cx="7529512" cy="1752600"/>
          </a:xfrm>
          <a:ln>
            <a:noFill/>
          </a:ln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47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3159125" y="6437313"/>
            <a:ext cx="3048000" cy="287337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000" b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8"/>
          <p:cNvSpPr>
            <a:spLocks noGrp="1" noChangeArrowheads="1"/>
          </p:cNvSpPr>
          <p:nvPr>
            <p:ph type="dt" sz="quarter" idx="11"/>
          </p:nvPr>
        </p:nvSpPr>
        <p:spPr>
          <a:xfrm>
            <a:off x="341313" y="6435725"/>
            <a:ext cx="1844675" cy="285750"/>
          </a:xfrm>
        </p:spPr>
        <p:txBody>
          <a:bodyPr/>
          <a:lstStyle>
            <a:lvl1pPr>
              <a:defRPr sz="1000">
                <a:latin typeface="Helvetic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RICH2007</a:t>
            </a:r>
            <a:r>
              <a:rPr lang="en-US" dirty="0"/>
              <a:t>, Trieste   15-20/10/2007                            </a:t>
            </a:r>
            <a:r>
              <a:rPr lang="en-US" b="1" dirty="0"/>
              <a:t>Workshop Highlights		</a:t>
            </a:r>
            <a:r>
              <a:rPr lang="en-US" smtClean="0"/>
              <a:t>                SDT, IL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4913" y="0"/>
            <a:ext cx="2347912" cy="63150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9588" y="0"/>
            <a:ext cx="6892925" cy="6315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RICH2007</a:t>
            </a:r>
            <a:r>
              <a:rPr lang="en-US" dirty="0"/>
              <a:t>, Trieste   15-20/10/2007                            </a:t>
            </a:r>
            <a:r>
              <a:rPr lang="en-US" b="1" dirty="0"/>
              <a:t>Workshop Highlights		</a:t>
            </a:r>
            <a:r>
              <a:rPr lang="en-US" smtClean="0"/>
              <a:t>                SDT, IL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4313" y="0"/>
            <a:ext cx="7148512" cy="9842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09588" y="1176338"/>
            <a:ext cx="4354512" cy="51387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6500" y="1176338"/>
            <a:ext cx="4356100" cy="51387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RICH2007</a:t>
            </a:r>
            <a:r>
              <a:rPr lang="en-US" dirty="0"/>
              <a:t>, Trieste   15-20/10/2007                            </a:t>
            </a:r>
            <a:r>
              <a:rPr lang="en-US" b="1" dirty="0"/>
              <a:t>Workshop Highlights		</a:t>
            </a:r>
            <a:r>
              <a:rPr lang="en-US" smtClean="0"/>
              <a:t>                SDT, IL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3748" y="0"/>
            <a:ext cx="6661900" cy="1140431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9588" y="1417834"/>
            <a:ext cx="8863012" cy="489724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7009" y="6608275"/>
            <a:ext cx="8421687" cy="1793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8-12/6/2015                            </a:t>
            </a:r>
            <a:r>
              <a:rPr lang="en-US" dirty="0" smtClean="0"/>
              <a:t>                            </a:t>
            </a:r>
            <a:r>
              <a:rPr lang="en-US" b="1" dirty="0" smtClean="0"/>
              <a:t>           RD51 </a:t>
            </a:r>
            <a:r>
              <a:rPr lang="en-US" b="1" dirty="0" err="1" smtClean="0"/>
              <a:t>miniweek</a:t>
            </a:r>
            <a:r>
              <a:rPr lang="en-US" b="1" dirty="0" smtClean="0"/>
              <a:t>		  </a:t>
            </a:r>
            <a:r>
              <a:rPr lang="en-US" b="1" dirty="0" smtClean="0"/>
              <a:t>Silvia DALLA TORRE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16925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16925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RICH2007</a:t>
            </a:r>
            <a:r>
              <a:rPr lang="en-US" dirty="0"/>
              <a:t>, Trieste   15-20/10/2007                            </a:t>
            </a:r>
            <a:r>
              <a:rPr lang="en-US" b="1" dirty="0"/>
              <a:t>Workshop Highlights		</a:t>
            </a:r>
            <a:r>
              <a:rPr lang="en-US" smtClean="0"/>
              <a:t>                SDT, IL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9588" y="1176338"/>
            <a:ext cx="4354512" cy="51387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6500" y="1176338"/>
            <a:ext cx="4356100" cy="51387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RICH2007</a:t>
            </a:r>
            <a:r>
              <a:rPr lang="en-US" dirty="0"/>
              <a:t>, Trieste   15-20/10/2007                            </a:t>
            </a:r>
            <a:r>
              <a:rPr lang="en-US" b="1" dirty="0"/>
              <a:t>Workshop Highlights		</a:t>
            </a:r>
            <a:r>
              <a:rPr lang="en-US" smtClean="0"/>
              <a:t>                SDT, IL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2225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515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515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788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788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RICH2007</a:t>
            </a:r>
            <a:r>
              <a:rPr lang="en-US" dirty="0"/>
              <a:t>, Trieste   15-20/10/2007                            </a:t>
            </a:r>
            <a:r>
              <a:rPr lang="en-US" b="1" dirty="0"/>
              <a:t>Workshop Highlights		</a:t>
            </a:r>
            <a:r>
              <a:rPr lang="en-US" smtClean="0"/>
              <a:t>                SDT, IL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RICH2007</a:t>
            </a:r>
            <a:r>
              <a:rPr lang="en-US" dirty="0"/>
              <a:t>, Trieste   15-20/10/2007                            </a:t>
            </a:r>
            <a:r>
              <a:rPr lang="en-US" b="1" dirty="0"/>
              <a:t>Workshop Highlights		</a:t>
            </a:r>
            <a:r>
              <a:rPr lang="en-US" smtClean="0"/>
              <a:t>                SDT, IL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RICH2007</a:t>
            </a:r>
            <a:r>
              <a:rPr lang="en-US" dirty="0"/>
              <a:t>, Trieste   15-20/10/2007                            </a:t>
            </a:r>
            <a:r>
              <a:rPr lang="en-US" b="1" dirty="0"/>
              <a:t>Workshop Highlights		</a:t>
            </a:r>
            <a:r>
              <a:rPr lang="en-US" smtClean="0"/>
              <a:t>                SDT, IL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  <p:pic>
        <p:nvPicPr>
          <p:cNvPr id="3" name="Picture 10" descr="https://indico.cern.ch/event/382133/picture/13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933858"/>
            <a:ext cx="2491745" cy="652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7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1913" y="273050"/>
            <a:ext cx="553561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7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RICH2007</a:t>
            </a:r>
            <a:r>
              <a:rPr lang="en-US" dirty="0"/>
              <a:t>, Trieste   15-20/10/2007                            </a:t>
            </a:r>
            <a:r>
              <a:rPr lang="en-US" b="1" dirty="0"/>
              <a:t>Workshop Highlights		</a:t>
            </a:r>
            <a:r>
              <a:rPr lang="en-US" smtClean="0"/>
              <a:t>                SDT, IL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  <p:sp>
        <p:nvSpPr>
          <p:cNvPr id="6" name="AutoShape 2" descr="https://indico.cern.ch/event/382133/picture/13.pn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042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042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042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RICH2007</a:t>
            </a:r>
            <a:r>
              <a:rPr lang="en-US" dirty="0"/>
              <a:t>, Trieste   15-20/10/2007                            </a:t>
            </a:r>
            <a:r>
              <a:rPr lang="en-US" b="1" dirty="0"/>
              <a:t>Workshop Highlights		</a:t>
            </a:r>
            <a:r>
              <a:rPr lang="en-US" smtClean="0"/>
              <a:t>                SDT, IL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287363" y="7937"/>
            <a:ext cx="5911417" cy="1168769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50000">
                <a:srgbClr val="003366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Slide Title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9588" y="1254642"/>
            <a:ext cx="8863012" cy="5060433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85" name="Rectangle 6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96863" y="6678613"/>
            <a:ext cx="8421687" cy="17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b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r>
              <a:rPr lang="en-GB" dirty="0" smtClean="0"/>
              <a:t>8-12/6/2015</a:t>
            </a:r>
            <a:r>
              <a:rPr lang="en-US" dirty="0" smtClean="0"/>
              <a:t>		                           AIDA-2 Gas Detectors meeting		  </a:t>
            </a:r>
            <a:r>
              <a:rPr lang="en-US" dirty="0" smtClean="0"/>
              <a:t>Silvia DALLA TORRE</a:t>
            </a:r>
            <a:endParaRPr lang="en-US" dirty="0" smtClean="0"/>
          </a:p>
          <a:p>
            <a:pPr>
              <a:defRPr/>
            </a:pPr>
            <a:endParaRPr lang="en-US" dirty="0"/>
          </a:p>
        </p:txBody>
      </p:sp>
      <p:sp>
        <p:nvSpPr>
          <p:cNvPr id="1089" name="Rectangle 65"/>
          <p:cNvSpPr>
            <a:spLocks noChangeArrowheads="1"/>
          </p:cNvSpPr>
          <p:nvPr/>
        </p:nvSpPr>
        <p:spPr bwMode="auto">
          <a:xfrm>
            <a:off x="7997825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1" hangingPunct="1">
              <a:lnSpc>
                <a:spcPct val="100000"/>
              </a:lnSpc>
              <a:defRPr/>
            </a:pPr>
            <a:fld id="{2207197E-B40F-4BEA-BAC5-CE7B66756C18}" type="slidenum">
              <a:rPr lang="en-US" b="0">
                <a:solidFill>
                  <a:schemeClr val="tx1"/>
                </a:solidFill>
                <a:latin typeface="Comic Sans MS" pitchFamily="66" charset="0"/>
              </a:rPr>
              <a:pPr algn="r" eaLnBrk="1" hangingPunct="1">
                <a:lnSpc>
                  <a:spcPct val="100000"/>
                </a:lnSpc>
                <a:defRPr/>
              </a:pPr>
              <a:t>‹#›</a:t>
            </a:fld>
            <a:endParaRPr lang="en-US" b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092" name="Line 68"/>
          <p:cNvSpPr>
            <a:spLocks noChangeShapeType="1"/>
          </p:cNvSpPr>
          <p:nvPr userDrawn="1"/>
        </p:nvSpPr>
        <p:spPr bwMode="auto">
          <a:xfrm>
            <a:off x="0" y="1168769"/>
            <a:ext cx="9902825" cy="0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93" name="Line 69"/>
          <p:cNvSpPr>
            <a:spLocks noChangeShapeType="1"/>
          </p:cNvSpPr>
          <p:nvPr userDrawn="1"/>
        </p:nvSpPr>
        <p:spPr bwMode="auto">
          <a:xfrm flipV="1">
            <a:off x="0" y="6472238"/>
            <a:ext cx="9902825" cy="0"/>
          </a:xfrm>
          <a:prstGeom prst="line">
            <a:avLst/>
          </a:prstGeom>
          <a:noFill/>
          <a:ln w="9525">
            <a:solidFill>
              <a:srgbClr val="0000CC"/>
            </a:solidFill>
            <a:round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32" name="Picture 70" descr="Logo_INFN3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810625" y="6515100"/>
            <a:ext cx="61277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AutoShape 2" descr="https://indico.cern.ch/event/382133/picture/13.pn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2" name="Picture 10" descr="https://indico.cern.ch/event/382133/picture/13.png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99" y="156289"/>
            <a:ext cx="1995150" cy="522065"/>
          </a:xfrm>
          <a:prstGeom prst="rect">
            <a:avLst/>
          </a:prstGeom>
          <a:solidFill>
            <a:srgbClr val="336699">
              <a:alpha val="10980"/>
            </a:srgbClr>
          </a:solidFill>
          <a:ln w="28575">
            <a:solidFill>
              <a:srgbClr val="0000CC"/>
            </a:solidFill>
          </a:ln>
        </p:spPr>
      </p:pic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384881" y="256669"/>
            <a:ext cx="1438490" cy="843370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 userDrawn="1"/>
        </p:nvSpPr>
        <p:spPr>
          <a:xfrm>
            <a:off x="8315779" y="49187"/>
            <a:ext cx="1507592" cy="2585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GAS DETECTORS</a:t>
            </a:r>
            <a:endParaRPr lang="en-US" dirty="0">
              <a:solidFill>
                <a:srgbClr val="0000CC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hf sldNum="0" hdr="0" ft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9pPr>
    </p:titleStyle>
    <p:bodyStyle>
      <a:lvl1pPr marL="342900" indent="-3429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Arial" panose="020B0604020202020204" pitchFamily="34" charset="0"/>
        <a:buChar char="•"/>
        <a:defRPr sz="2000" b="1">
          <a:solidFill>
            <a:srgbClr val="CC33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1047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CC"/>
        </a:buClr>
        <a:buFont typeface="Wingdings" pitchFamily="2" charset="2"/>
        <a:buChar char="§"/>
        <a:defRPr b="1">
          <a:solidFill>
            <a:srgbClr val="0000CC"/>
          </a:solidFill>
          <a:latin typeface="+mn-lt"/>
        </a:defRPr>
      </a:lvl2pPr>
      <a:lvl3pPr marL="15621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CC"/>
        </a:buClr>
        <a:buSzPct val="40000"/>
        <a:buFont typeface="Wingdings" pitchFamily="2" charset="2"/>
        <a:buChar char="¨"/>
        <a:defRPr sz="1600" b="1">
          <a:solidFill>
            <a:schemeClr val="tx1"/>
          </a:solidFill>
          <a:latin typeface="+mn-lt"/>
        </a:defRPr>
      </a:lvl3pPr>
      <a:lvl4pPr marL="1924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"/>
        <a:defRPr sz="1400" b="1">
          <a:solidFill>
            <a:schemeClr val="tx1"/>
          </a:solidFill>
          <a:latin typeface="+mn-lt"/>
        </a:defRPr>
      </a:lvl4pPr>
      <a:lvl5pPr marL="22860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5pPr>
      <a:lvl6pPr marL="27432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6pPr>
      <a:lvl7pPr marL="32004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7pPr>
      <a:lvl8pPr marL="36576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8pPr>
      <a:lvl9pPr marL="41148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0"/>
            <a:ext cx="5881256" cy="1113183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AIDA2020- GENERAL NEWS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575" y="1246910"/>
            <a:ext cx="9167812" cy="4998026"/>
          </a:xfrm>
          <a:noFill/>
        </p:spPr>
        <p:txBody>
          <a:bodyPr/>
          <a:lstStyle/>
          <a:p>
            <a:pPr marL="0" indent="0">
              <a:buNone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AIDA2020</a:t>
            </a:r>
          </a:p>
          <a:p>
            <a:r>
              <a:rPr lang="en-US" sz="3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4-year </a:t>
            </a:r>
            <a:r>
              <a:rPr lang="en-US" sz="3200" dirty="0" err="1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programme</a:t>
            </a:r>
            <a:endParaRPr lang="en-US" sz="3200" dirty="0" smtClean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selected: 18/1/2015</a:t>
            </a:r>
          </a:p>
          <a:p>
            <a:r>
              <a:rPr lang="en-US" sz="3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Starting date 1/5/2015</a:t>
            </a:r>
          </a:p>
          <a:p>
            <a:r>
              <a:rPr lang="en-US" sz="3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Global EC grant : 10 M</a:t>
            </a:r>
            <a:r>
              <a:rPr lang="en-US" sz="3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€</a:t>
            </a:r>
          </a:p>
          <a:p>
            <a:r>
              <a:rPr lang="en-US" sz="3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Global budget : 30.2 M€</a:t>
            </a:r>
          </a:p>
          <a:p>
            <a:r>
              <a:rPr lang="en-US" sz="3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Involved community: ~450 scientists</a:t>
            </a:r>
          </a:p>
          <a:p>
            <a:r>
              <a:rPr lang="en-US" sz="3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host lab: CERN</a:t>
            </a:r>
            <a:endParaRPr lang="en-US" sz="3200" dirty="0" smtClean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8-12/6/2015                            </a:t>
            </a:r>
            <a:r>
              <a:rPr lang="en-US" dirty="0" smtClean="0"/>
              <a:t>                            </a:t>
            </a:r>
            <a:r>
              <a:rPr lang="en-US" b="1" dirty="0" smtClean="0"/>
              <a:t>           RD51 </a:t>
            </a:r>
            <a:r>
              <a:rPr lang="en-US" b="1" dirty="0" err="1" smtClean="0"/>
              <a:t>miniweek</a:t>
            </a:r>
            <a:r>
              <a:rPr lang="en-US" b="1" dirty="0" smtClean="0"/>
              <a:t>		  </a:t>
            </a:r>
            <a:r>
              <a:rPr lang="en-US" b="1" dirty="0" smtClean="0"/>
              <a:t>Silvia DALLA TORRE</a:t>
            </a:r>
            <a:endParaRPr lang="en-US" dirty="0" smtClean="0"/>
          </a:p>
        </p:txBody>
      </p:sp>
      <p:sp>
        <p:nvSpPr>
          <p:cNvPr id="5" name="AutoShape 4" descr="https://indico.cern.ch/event/382133/picture/13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https://indico.cern.ch/event/382133/picture/13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8" descr="https://indico.cern.ch/event/382133/picture/13.pn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9" r="874"/>
          <a:stretch/>
        </p:blipFill>
        <p:spPr bwMode="auto">
          <a:xfrm>
            <a:off x="5852160" y="1253836"/>
            <a:ext cx="3931920" cy="2019300"/>
          </a:xfrm>
          <a:prstGeom prst="rect">
            <a:avLst/>
          </a:prstGeom>
          <a:solidFill>
            <a:srgbClr val="0000CC"/>
          </a:solidFill>
          <a:ln w="28575">
            <a:solidFill>
              <a:srgbClr val="0000CC"/>
            </a:solidFill>
          </a:ln>
        </p:spPr>
      </p:pic>
    </p:spTree>
    <p:extLst>
      <p:ext uri="{BB962C8B-B14F-4D97-AF65-F5344CB8AC3E}">
        <p14:creationId xmlns:p14="http://schemas.microsoft.com/office/powerpoint/2010/main" val="727786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5218" y="7937"/>
            <a:ext cx="5881256" cy="1113183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AIDA2020 - GENERAL NEWS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8-12/6/2015                            </a:t>
            </a:r>
            <a:r>
              <a:rPr lang="en-US" dirty="0" smtClean="0"/>
              <a:t>                            </a:t>
            </a:r>
            <a:r>
              <a:rPr lang="en-US" b="1" dirty="0" smtClean="0"/>
              <a:t>           RD51 </a:t>
            </a:r>
            <a:r>
              <a:rPr lang="en-US" b="1" dirty="0" err="1" smtClean="0"/>
              <a:t>miniweek</a:t>
            </a:r>
            <a:r>
              <a:rPr lang="en-US" b="1" dirty="0" smtClean="0"/>
              <a:t>		  </a:t>
            </a:r>
            <a:r>
              <a:rPr lang="en-US" b="1" dirty="0" smtClean="0"/>
              <a:t>Silvia DALLA TORRE</a:t>
            </a:r>
            <a:endParaRPr lang="en-US" dirty="0" smtClean="0"/>
          </a:p>
        </p:txBody>
      </p:sp>
      <p:sp>
        <p:nvSpPr>
          <p:cNvPr id="5" name="AutoShape 4" descr="https://indico.cern.ch/event/382133/picture/13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https://indico.cern.ch/event/382133/picture/13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8" descr="https://indico.cern.ch/event/382133/picture/13.pn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635" y="872106"/>
            <a:ext cx="6018397" cy="3947024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095" b="-175"/>
          <a:stretch/>
        </p:blipFill>
        <p:spPr bwMode="auto">
          <a:xfrm>
            <a:off x="5106555" y="5897880"/>
            <a:ext cx="4561020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16200000">
            <a:off x="-967169" y="2590765"/>
            <a:ext cx="3985965" cy="521278"/>
          </a:xfrm>
          <a:solidFill>
            <a:schemeClr val="bg1"/>
          </a:solidFill>
        </p:spPr>
        <p:txBody>
          <a:bodyPr/>
          <a:lstStyle/>
          <a:p>
            <a:pPr marL="0" indent="0">
              <a:buNone/>
            </a:pPr>
            <a:r>
              <a:rPr lang="en-US" sz="2800" dirty="0" smtClean="0">
                <a:latin typeface="+mj-lt"/>
                <a:cs typeface="Arial" panose="020B0604020202020204" pitchFamily="34" charset="0"/>
              </a:rPr>
              <a:t>BENEFICIARIES </a:t>
            </a:r>
            <a:r>
              <a:rPr lang="en-US" sz="2800" dirty="0" smtClean="0">
                <a:latin typeface="+mj-lt"/>
              </a:rPr>
              <a:t>(38)</a:t>
            </a:r>
            <a:endParaRPr lang="en-US" sz="2800" dirty="0" smtClean="0">
              <a:latin typeface="+mj-lt"/>
            </a:endParaRP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4113"/>
          <a:stretch/>
        </p:blipFill>
        <p:spPr bwMode="auto">
          <a:xfrm>
            <a:off x="460375" y="5212080"/>
            <a:ext cx="456102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5896761" y="5049947"/>
            <a:ext cx="3360541" cy="955998"/>
          </a:xfrm>
          <a:prstGeom prst="rect">
            <a:avLst/>
          </a:prstGeom>
          <a:solidFill>
            <a:schemeClr val="bg1"/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Arial" panose="020B0604020202020204" pitchFamily="34" charset="0"/>
              <a:buChar char="•"/>
              <a:defRPr sz="20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chemeClr val="tx1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chemeClr val="tx1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800" kern="0" dirty="0" smtClean="0">
                <a:latin typeface="+mj-lt"/>
                <a:cs typeface="Arial" panose="020B0604020202020204" pitchFamily="34" charset="0"/>
              </a:rPr>
              <a:t>+ PARTNERS &amp;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kern="0" dirty="0" smtClean="0">
                <a:latin typeface="+mj-lt"/>
                <a:cs typeface="Arial" panose="020B0604020202020204" pitchFamily="34" charset="0"/>
              </a:rPr>
              <a:t>COLLABORATORS</a:t>
            </a:r>
            <a:endParaRPr lang="en-US" sz="2800" kern="0" dirty="0" smtClean="0">
              <a:latin typeface="+mj-lt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400" kern="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sz="2400" kern="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sz="2400" kern="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kern="0" dirty="0" smtClean="0"/>
          </a:p>
          <a:p>
            <a:pPr marL="0" indent="0" algn="ctr">
              <a:buFont typeface="Arial" panose="020B0604020202020204" pitchFamily="34" charset="0"/>
              <a:buNone/>
            </a:pPr>
            <a:endParaRPr lang="en-US" kern="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24460108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00" y="0"/>
            <a:ext cx="6192981" cy="1113183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POTENTIAL INTEREST for RD51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7975" y="1143001"/>
            <a:ext cx="9320212" cy="5320144"/>
          </a:xfrm>
          <a:noFill/>
        </p:spPr>
        <p:txBody>
          <a:bodyPr/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WP13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JRA1:</a:t>
            </a:r>
          </a:p>
          <a:p>
            <a:pPr lvl="1"/>
            <a:r>
              <a:rPr lang="en-US" sz="24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Innovative </a:t>
            </a:r>
            <a:r>
              <a:rPr lang="en-US" sz="24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gas detectors </a:t>
            </a:r>
            <a:r>
              <a:rPr lang="en-US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(next slides)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24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TN (Transnational access)</a:t>
            </a:r>
          </a:p>
          <a:p>
            <a:pPr lvl="2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support for access to test beams (also @CERN) and irradiation facilities</a:t>
            </a:r>
          </a:p>
          <a:p>
            <a:pPr lvl="2"/>
            <a:r>
              <a:rPr lang="en-US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do </a:t>
            </a:r>
            <a:r>
              <a:rPr lang="en-US" sz="2200" u="sng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US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need to be AIDA2020 partner</a:t>
            </a:r>
          </a:p>
          <a:p>
            <a:pPr lvl="2"/>
            <a:r>
              <a:rPr lang="en-US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do </a:t>
            </a:r>
            <a:r>
              <a:rPr lang="en-US" sz="2200" u="sng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 </a:t>
            </a:r>
            <a:r>
              <a:rPr lang="en-US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 to be European</a:t>
            </a:r>
          </a:p>
          <a:p>
            <a:endParaRPr lang="en-US" sz="2600" dirty="0" smtClean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TT activities</a:t>
            </a:r>
          </a:p>
          <a:p>
            <a:pPr lvl="1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5-6 “Academia meats Industry” events</a:t>
            </a:r>
          </a:p>
          <a:p>
            <a:pPr lvl="1"/>
            <a:r>
              <a:rPr lang="en-US" sz="2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Events </a:t>
            </a:r>
            <a:r>
              <a:rPr lang="en-US" sz="2200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corganized</a:t>
            </a:r>
            <a:r>
              <a:rPr lang="en-US" sz="2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by AIDA2002 7 RD51 ?</a:t>
            </a:r>
          </a:p>
          <a:p>
            <a:pPr lvl="1"/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8-12/6/2015                            </a:t>
            </a:r>
            <a:r>
              <a:rPr lang="en-US" dirty="0" smtClean="0"/>
              <a:t>                            </a:t>
            </a:r>
            <a:r>
              <a:rPr lang="en-US" b="1" dirty="0" smtClean="0"/>
              <a:t>           RD51 </a:t>
            </a:r>
            <a:r>
              <a:rPr lang="en-US" b="1" dirty="0" err="1" smtClean="0"/>
              <a:t>miniweek</a:t>
            </a:r>
            <a:r>
              <a:rPr lang="en-US" b="1" dirty="0" smtClean="0"/>
              <a:t>		  </a:t>
            </a:r>
            <a:r>
              <a:rPr lang="en-US" b="1" dirty="0" smtClean="0"/>
              <a:t>Silvia DALLA TORRE</a:t>
            </a:r>
            <a:endParaRPr lang="en-US" dirty="0" smtClean="0"/>
          </a:p>
        </p:txBody>
      </p:sp>
      <p:sp>
        <p:nvSpPr>
          <p:cNvPr id="5" name="AutoShape 4" descr="https://indico.cern.ch/event/382133/picture/13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https://indico.cern.ch/event/382133/picture/13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8" descr="https://indico.cern.ch/event/382133/picture/13.pn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2881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00" y="0"/>
            <a:ext cx="6192981" cy="1113183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POTENTIAL INTEREST for RD51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775" y="1309254"/>
            <a:ext cx="9015412" cy="4977246"/>
          </a:xfrm>
          <a:noFill/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WP13 = JRA1 = </a:t>
            </a:r>
            <a:r>
              <a:rPr lang="en-US" sz="36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Innovative </a:t>
            </a:r>
            <a:r>
              <a:rPr lang="en-US" sz="36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gas detectors </a:t>
            </a:r>
            <a:endParaRPr lang="en-US" sz="3600" dirty="0" smtClean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WP </a:t>
            </a:r>
            <a:r>
              <a:rPr lang="en-US" sz="2400" dirty="0" smtClean="0"/>
              <a:t>COORDINATORS: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>
                <a:solidFill>
                  <a:srgbClr val="0000CC"/>
                </a:solidFill>
              </a:rPr>
              <a:t>                    </a:t>
            </a:r>
            <a:r>
              <a:rPr lang="en-US" sz="2400" dirty="0" smtClean="0">
                <a:solidFill>
                  <a:srgbClr val="0000CC"/>
                </a:solidFill>
              </a:rPr>
              <a:t>	Silvia </a:t>
            </a:r>
            <a:r>
              <a:rPr lang="en-US" sz="2400" dirty="0" err="1" smtClean="0">
                <a:solidFill>
                  <a:srgbClr val="0000CC"/>
                </a:solidFill>
              </a:rPr>
              <a:t>Dalla</a:t>
            </a:r>
            <a:r>
              <a:rPr lang="en-US" sz="2400" dirty="0" smtClean="0">
                <a:solidFill>
                  <a:srgbClr val="0000CC"/>
                </a:solidFill>
              </a:rPr>
              <a:t> Torre, </a:t>
            </a:r>
            <a:r>
              <a:rPr lang="en-US" sz="2400" dirty="0" err="1" smtClean="0">
                <a:solidFill>
                  <a:srgbClr val="0000CC"/>
                </a:solidFill>
              </a:rPr>
              <a:t>Imad</a:t>
            </a:r>
            <a:r>
              <a:rPr lang="en-US" sz="2400" dirty="0" smtClean="0">
                <a:solidFill>
                  <a:srgbClr val="0000CC"/>
                </a:solidFill>
              </a:rPr>
              <a:t> </a:t>
            </a:r>
            <a:r>
              <a:rPr lang="en-US" sz="2400" dirty="0" err="1" smtClean="0">
                <a:solidFill>
                  <a:srgbClr val="0000CC"/>
                </a:solidFill>
              </a:rPr>
              <a:t>Laktineh</a:t>
            </a:r>
            <a:endParaRPr lang="en-US" sz="2400" dirty="0" smtClean="0">
              <a:solidFill>
                <a:srgbClr val="0000CC"/>
              </a:solidFill>
            </a:endParaRPr>
          </a:p>
          <a:p>
            <a:pPr marL="0" indent="0">
              <a:buNone/>
            </a:pPr>
            <a:endParaRPr lang="en-US" sz="2400" dirty="0">
              <a:solidFill>
                <a:srgbClr val="0000CC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C00000"/>
                </a:solidFill>
              </a:rPr>
              <a:t>BUDGET: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00CC"/>
                </a:solidFill>
              </a:rPr>
              <a:t>	</a:t>
            </a:r>
            <a:r>
              <a:rPr lang="en-US" sz="2400" dirty="0" smtClean="0">
                <a:solidFill>
                  <a:srgbClr val="0000CC"/>
                </a:solidFill>
              </a:rPr>
              <a:t>	</a:t>
            </a:r>
            <a:r>
              <a:rPr lang="en-US" sz="2400" dirty="0">
                <a:solidFill>
                  <a:srgbClr val="0000CC"/>
                </a:solidFill>
              </a:rPr>
              <a:t>	</a:t>
            </a:r>
            <a:r>
              <a:rPr lang="en-US" sz="2400" dirty="0" smtClean="0">
                <a:solidFill>
                  <a:srgbClr val="0000CC"/>
                </a:solidFill>
              </a:rPr>
              <a:t>from EC GRANT: 806 k€ (MPGDs: 525)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00CC"/>
                </a:solidFill>
              </a:rPr>
              <a:t>	</a:t>
            </a:r>
            <a:r>
              <a:rPr lang="en-US" sz="2400" dirty="0" smtClean="0">
                <a:solidFill>
                  <a:srgbClr val="0000CC"/>
                </a:solidFill>
              </a:rPr>
              <a:t>	</a:t>
            </a:r>
            <a:r>
              <a:rPr lang="en-US" sz="2400" dirty="0">
                <a:solidFill>
                  <a:srgbClr val="0000CC"/>
                </a:solidFill>
              </a:rPr>
              <a:t>	</a:t>
            </a:r>
            <a:r>
              <a:rPr lang="en-US" sz="2400" dirty="0" smtClean="0">
                <a:solidFill>
                  <a:srgbClr val="0000CC"/>
                </a:solidFill>
              </a:rPr>
              <a:t>global budget:   </a:t>
            </a:r>
            <a:r>
              <a:rPr lang="en-US" sz="2400" dirty="0">
                <a:solidFill>
                  <a:srgbClr val="0000CC"/>
                </a:solidFill>
              </a:rPr>
              <a:t>1900 k</a:t>
            </a:r>
            <a:r>
              <a:rPr lang="en-US" sz="2400" dirty="0" smtClean="0">
                <a:solidFill>
                  <a:srgbClr val="0000CC"/>
                </a:solidFill>
              </a:rPr>
              <a:t>€ (MPGDs: 1180)</a:t>
            </a:r>
            <a:endParaRPr lang="en-US" sz="2400" dirty="0" smtClean="0">
              <a:solidFill>
                <a:srgbClr val="0000CC"/>
              </a:solidFill>
            </a:endParaRP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8-12/6/2015                            </a:t>
            </a:r>
            <a:r>
              <a:rPr lang="en-US" dirty="0" smtClean="0"/>
              <a:t>                            </a:t>
            </a:r>
            <a:r>
              <a:rPr lang="en-US" b="1" dirty="0" smtClean="0"/>
              <a:t>           RD51 </a:t>
            </a:r>
            <a:r>
              <a:rPr lang="en-US" b="1" dirty="0" err="1" smtClean="0"/>
              <a:t>miniweek</a:t>
            </a:r>
            <a:r>
              <a:rPr lang="en-US" b="1" dirty="0" smtClean="0"/>
              <a:t>		  </a:t>
            </a:r>
            <a:r>
              <a:rPr lang="en-US" b="1" dirty="0" smtClean="0"/>
              <a:t>Silvia DALLA TORRE</a:t>
            </a:r>
            <a:endParaRPr lang="en-US" dirty="0" smtClean="0"/>
          </a:p>
        </p:txBody>
      </p:sp>
      <p:sp>
        <p:nvSpPr>
          <p:cNvPr id="5" name="AutoShape 4" descr="https://indico.cern.ch/event/382133/picture/13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https://indico.cern.ch/event/382133/picture/13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8" descr="https://indico.cern.ch/event/382133/picture/13.pn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9836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7440" y="0"/>
            <a:ext cx="5706687" cy="107576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WP13, SCIENTIFIC ASPECTS</a:t>
            </a:r>
            <a:endParaRPr lang="en-US" b="0" dirty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8-12/6/2015                            </a:t>
            </a:r>
            <a:r>
              <a:rPr lang="en-US" dirty="0" smtClean="0"/>
              <a:t>                            </a:t>
            </a:r>
            <a:r>
              <a:rPr lang="en-US" b="1" dirty="0" smtClean="0"/>
              <a:t>           RD51 </a:t>
            </a:r>
            <a:r>
              <a:rPr lang="en-US" b="1" dirty="0" err="1" smtClean="0"/>
              <a:t>miniweek</a:t>
            </a:r>
            <a:r>
              <a:rPr lang="en-US" b="1" dirty="0" smtClean="0"/>
              <a:t>		  </a:t>
            </a:r>
            <a:r>
              <a:rPr lang="en-US" b="1" dirty="0" smtClean="0"/>
              <a:t>Silvia DALLA TORRE</a:t>
            </a:r>
            <a:endParaRPr lang="en-US" dirty="0" smtClean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55864" y="1278082"/>
            <a:ext cx="9580418" cy="5143500"/>
          </a:xfrm>
        </p:spPr>
        <p:txBody>
          <a:bodyPr/>
          <a:lstStyle/>
          <a:p>
            <a:r>
              <a:rPr lang="en-US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TECHNOLOGIES: the future of GAS DETECTORS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RPCs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MPGDs</a:t>
            </a:r>
            <a:endParaRPr lang="en-US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TASKs grouped in 3 major sectors</a:t>
            </a:r>
          </a:p>
          <a:p>
            <a:pPr lvl="1"/>
            <a:r>
              <a:rPr lang="en-US" sz="17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Advanced detector </a:t>
            </a:r>
            <a:r>
              <a:rPr lang="en-US" sz="17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developments</a:t>
            </a:r>
            <a:r>
              <a:rPr lang="en-US" sz="1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namely </a:t>
            </a:r>
            <a:r>
              <a:rPr lang="en-US" sz="1700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detector R&amp;D</a:t>
            </a:r>
            <a:r>
              <a:rPr lang="en-US" sz="1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		</a:t>
            </a:r>
          </a:p>
          <a:p>
            <a:pPr lvl="2"/>
            <a:r>
              <a:rPr lang="en-US" sz="15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TASK 13.2, including 5 activities</a:t>
            </a:r>
            <a:endParaRPr lang="en-US" sz="1700" i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7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Tools </a:t>
            </a:r>
            <a:r>
              <a:rPr lang="en-US" sz="17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facilitate the detector </a:t>
            </a:r>
            <a:r>
              <a:rPr lang="en-US" sz="17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</a:t>
            </a:r>
            <a:r>
              <a:rPr lang="en-US" sz="1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namely </a:t>
            </a:r>
            <a:r>
              <a:rPr lang="en-US" sz="1700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technological R&amp;D </a:t>
            </a:r>
            <a:r>
              <a:rPr lang="en-US" sz="1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oriented to detector development by realizing </a:t>
            </a:r>
            <a:r>
              <a:rPr lang="en-US" sz="1700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dedicated lab instruments</a:t>
            </a:r>
            <a:r>
              <a:rPr lang="en-US" sz="1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	</a:t>
            </a:r>
          </a:p>
          <a:p>
            <a:pPr lvl="2"/>
            <a:r>
              <a:rPr lang="en-US" sz="15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TASK 13.3, including 3 activities</a:t>
            </a:r>
            <a:endParaRPr lang="en-US" sz="1700" i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7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Preparation </a:t>
            </a:r>
            <a:r>
              <a:rPr lang="en-US" sz="17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large series </a:t>
            </a:r>
            <a:r>
              <a:rPr lang="en-US" sz="17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production</a:t>
            </a:r>
            <a:r>
              <a:rPr lang="en-US" sz="1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namely establishing </a:t>
            </a:r>
            <a:r>
              <a:rPr lang="en-US" sz="1700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techniques and protocols</a:t>
            </a:r>
            <a:r>
              <a:rPr lang="en-US" sz="1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en-US" sz="1700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large size/series construction, QA, production transfer to industry</a:t>
            </a:r>
            <a:r>
              <a:rPr lang="en-US" sz="1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lvl="2"/>
            <a:r>
              <a:rPr lang="en-US" sz="15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TASK 13.4, including 7 activities</a:t>
            </a:r>
            <a:endParaRPr lang="en-US" sz="15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RELEVANT points:</a:t>
            </a:r>
            <a:r>
              <a:rPr lang="en-US" sz="2400" dirty="0"/>
              <a:t>	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TT perspectives in the large majority of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 WP13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activities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 already started in the large majority of the WP13 activities</a:t>
            </a:r>
            <a:endParaRPr lang="en-US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 smtClean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987130" y="2618509"/>
            <a:ext cx="8707587" cy="581892"/>
          </a:xfrm>
          <a:prstGeom prst="rect">
            <a:avLst/>
          </a:prstGeom>
          <a:solidFill>
            <a:srgbClr val="336699">
              <a:alpha val="18824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47709" y="687041"/>
            <a:ext cx="397866" cy="258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1/4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987128" y="3200401"/>
            <a:ext cx="8707587" cy="810490"/>
          </a:xfrm>
          <a:prstGeom prst="rect">
            <a:avLst/>
          </a:prstGeom>
          <a:solidFill>
            <a:srgbClr val="FF99CC">
              <a:alpha val="18824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987125" y="4010891"/>
            <a:ext cx="8707587" cy="883227"/>
          </a:xfrm>
          <a:prstGeom prst="rect">
            <a:avLst/>
          </a:prstGeom>
          <a:solidFill>
            <a:srgbClr val="336699">
              <a:alpha val="18824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61473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7440" y="0"/>
            <a:ext cx="5706687" cy="107576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WP13, SCIENTIFIC ASPECTS</a:t>
            </a:r>
            <a:endParaRPr lang="en-US" b="0" dirty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8-12/6/2015                            </a:t>
            </a:r>
            <a:r>
              <a:rPr lang="en-US" dirty="0" smtClean="0"/>
              <a:t>                            </a:t>
            </a:r>
            <a:r>
              <a:rPr lang="en-US" b="1" dirty="0" smtClean="0"/>
              <a:t>           RD51 </a:t>
            </a:r>
            <a:r>
              <a:rPr lang="en-US" b="1" dirty="0" err="1" smtClean="0"/>
              <a:t>miniweek</a:t>
            </a:r>
            <a:r>
              <a:rPr lang="en-US" b="1" dirty="0" smtClean="0"/>
              <a:t>		  </a:t>
            </a:r>
            <a:r>
              <a:rPr lang="en-US" b="1" dirty="0" smtClean="0"/>
              <a:t>Silvia DALLA TORRE</a:t>
            </a:r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7647709" y="687041"/>
            <a:ext cx="397866" cy="258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2/4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406" y="1137684"/>
            <a:ext cx="9015413" cy="5407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73464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7440" y="0"/>
            <a:ext cx="5706687" cy="107576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WP13, SCIENTIFIC ASPECTS</a:t>
            </a:r>
            <a:endParaRPr lang="en-US" b="0" dirty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8-12/6/2015                            </a:t>
            </a:r>
            <a:r>
              <a:rPr lang="en-US" dirty="0" smtClean="0"/>
              <a:t>                            </a:t>
            </a:r>
            <a:r>
              <a:rPr lang="en-US" b="1" dirty="0" smtClean="0"/>
              <a:t>           RD51 </a:t>
            </a:r>
            <a:r>
              <a:rPr lang="en-US" b="1" dirty="0" err="1" smtClean="0"/>
              <a:t>miniweek</a:t>
            </a:r>
            <a:r>
              <a:rPr lang="en-US" b="1" dirty="0" smtClean="0"/>
              <a:t>		  </a:t>
            </a:r>
            <a:r>
              <a:rPr lang="en-US" b="1" dirty="0" smtClean="0"/>
              <a:t>Silvia DALLA TORRE</a:t>
            </a:r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7647709" y="687041"/>
            <a:ext cx="397866" cy="258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3/4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875" y="1765559"/>
            <a:ext cx="9015413" cy="4121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38144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7440" y="0"/>
            <a:ext cx="5706687" cy="107576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WP13, SCIENTIFIC ASPECTS</a:t>
            </a:r>
            <a:endParaRPr lang="en-US" b="0" dirty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8-12/6/2015                            </a:t>
            </a:r>
            <a:r>
              <a:rPr lang="en-US" dirty="0" smtClean="0"/>
              <a:t>                            </a:t>
            </a:r>
            <a:r>
              <a:rPr lang="en-US" b="1" dirty="0" smtClean="0"/>
              <a:t>           RD51 </a:t>
            </a:r>
            <a:r>
              <a:rPr lang="en-US" b="1" dirty="0" err="1" smtClean="0"/>
              <a:t>miniweek</a:t>
            </a:r>
            <a:r>
              <a:rPr lang="en-US" b="1" dirty="0" smtClean="0"/>
              <a:t>		  </a:t>
            </a:r>
            <a:r>
              <a:rPr lang="en-US" b="1" dirty="0" smtClean="0"/>
              <a:t>Silvia DALLA TORRE</a:t>
            </a:r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7647709" y="687041"/>
            <a:ext cx="397866" cy="258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4/4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303" y="191387"/>
            <a:ext cx="9015413" cy="6450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8421605"/>
      </p:ext>
    </p:extLst>
  </p:cSld>
  <p:clrMapOvr>
    <a:masterClrMapping/>
  </p:clrMapOvr>
</p:sld>
</file>

<file path=ppt/theme/theme1.xml><?xml version="1.0" encoding="utf-8"?>
<a:theme xmlns:a="http://schemas.openxmlformats.org/drawingml/2006/main" name="Paper Presentation 2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9F9F9F"/>
      </a:lt2>
      <a:accent1>
        <a:srgbClr val="FFCC66"/>
      </a:accent1>
      <a:accent2>
        <a:srgbClr val="0000FF"/>
      </a:accent2>
      <a:accent3>
        <a:srgbClr val="FFFFFF"/>
      </a:accent3>
      <a:accent4>
        <a:srgbClr val="000000"/>
      </a:accent4>
      <a:accent5>
        <a:srgbClr val="FFE2B8"/>
      </a:accent5>
      <a:accent6>
        <a:srgbClr val="0000E7"/>
      </a:accent6>
      <a:hlink>
        <a:srgbClr val="CC00CC"/>
      </a:hlink>
      <a:folHlink>
        <a:srgbClr val="C0C0C0"/>
      </a:folHlink>
    </a:clrScheme>
    <a:fontScheme name="Paper Presentation 2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D1FFFF"/>
            </a:gs>
            <a:gs pos="50000">
              <a:srgbClr val="D1FFFF">
                <a:gamma/>
                <a:shade val="46275"/>
                <a:invGamma/>
              </a:srgbClr>
            </a:gs>
            <a:gs pos="100000">
              <a:srgbClr val="D1FFFF"/>
            </a:gs>
          </a:gsLst>
          <a:lin ang="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D1FFFF"/>
            </a:gs>
            <a:gs pos="50000">
              <a:srgbClr val="D1FFFF">
                <a:gamma/>
                <a:shade val="46275"/>
                <a:invGamma/>
              </a:srgbClr>
            </a:gs>
            <a:gs pos="100000">
              <a:srgbClr val="D1FFFF"/>
            </a:gs>
          </a:gsLst>
          <a:lin ang="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" pitchFamily="34" charset="0"/>
          </a:defRPr>
        </a:defPPr>
      </a:lstStyle>
    </a:lnDef>
  </a:objectDefaults>
  <a:extraClrSchemeLst>
    <a:extraClrScheme>
      <a:clrScheme name="Paper Presentation 2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2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Z:\P32\MSO97PRO\Template\CERN\Paper Presentation 2.pot</Template>
  <TotalTime>72622</TotalTime>
  <Words>197</Words>
  <Application>Microsoft Office PowerPoint</Application>
  <PresentationFormat>Custom</PresentationFormat>
  <Paragraphs>83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Paper Presentation 2</vt:lpstr>
      <vt:lpstr>AIDA2020- GENERAL NEWS</vt:lpstr>
      <vt:lpstr>AIDA2020 - GENERAL NEWS</vt:lpstr>
      <vt:lpstr>POTENTIAL INTEREST for RD51 </vt:lpstr>
      <vt:lpstr>POTENTIAL INTEREST for RD51 </vt:lpstr>
      <vt:lpstr>WP13, SCIENTIFIC ASPECTS</vt:lpstr>
      <vt:lpstr>WP13, SCIENTIFIC ASPECTS</vt:lpstr>
      <vt:lpstr>WP13, SCIENTIFIC ASPECTS</vt:lpstr>
      <vt:lpstr>WP13, SCIENTIFIC ASPECTS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Robertson</dc:creator>
  <cp:lastModifiedBy>Silvia Dalla Torre</cp:lastModifiedBy>
  <cp:revision>1617</cp:revision>
  <cp:lastPrinted>2000-06-14T12:59:46Z</cp:lastPrinted>
  <dcterms:created xsi:type="dcterms:W3CDTF">1999-01-09T07:35:23Z</dcterms:created>
  <dcterms:modified xsi:type="dcterms:W3CDTF">2015-06-05T11:32:53Z</dcterms:modified>
</cp:coreProperties>
</file>