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4" r:id="rId2"/>
    <p:sldId id="276" r:id="rId3"/>
    <p:sldId id="277" r:id="rId4"/>
    <p:sldId id="279" r:id="rId5"/>
    <p:sldId id="278" r:id="rId6"/>
    <p:sldId id="280" r:id="rId7"/>
    <p:sldId id="282" r:id="rId8"/>
    <p:sldId id="283" r:id="rId9"/>
    <p:sldId id="284" r:id="rId10"/>
    <p:sldId id="285" r:id="rId11"/>
    <p:sldId id="286" r:id="rId12"/>
    <p:sldId id="281" r:id="rId13"/>
    <p:sldId id="287" r:id="rId14"/>
    <p:sldId id="288" r:id="rId15"/>
    <p:sldId id="289" r:id="rId16"/>
  </p:sldIdLst>
  <p:sldSz cx="9144000" cy="6858000" type="screen4x3"/>
  <p:notesSz cx="6819900" cy="99187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 userDrawn="1">
          <p15:clr>
            <a:srgbClr val="A4A3A4"/>
          </p15:clr>
        </p15:guide>
        <p15:guide id="2" pos="214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808080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0" autoAdjust="0"/>
    <p:restoredTop sz="94660"/>
  </p:normalViewPr>
  <p:slideViewPr>
    <p:cSldViewPr>
      <p:cViewPr varScale="1">
        <p:scale>
          <a:sx n="70" d="100"/>
          <a:sy n="70" d="100"/>
        </p:scale>
        <p:origin x="1440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762" y="-108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pnia\data\manip\LaboBulk\s&#233;rigraphie\test%20machine%2002-12-2014\mesure%20pis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piste mesurée vs piste dessinée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4497462817147858"/>
          <c:y val="0.19480351414406533"/>
          <c:w val="0.81723381452318455"/>
          <c:h val="0.5910451297754447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Feuil1!$H$24</c:f>
              <c:strCache>
                <c:ptCount val="1"/>
                <c:pt idx="0">
                  <c:v>piste m</c:v>
                </c:pt>
              </c:strCache>
            </c:strRef>
          </c:tx>
          <c:marker>
            <c:symbol val="none"/>
          </c:marker>
          <c:trendline>
            <c:trendlineType val="linear"/>
            <c:intercept val="0"/>
            <c:dispRSqr val="0"/>
            <c:dispEq val="1"/>
            <c:trendlineLbl>
              <c:layout>
                <c:manualLayout>
                  <c:x val="-0.46711395450568677"/>
                  <c:y val="0.18945574511519395"/>
                </c:manualLayout>
              </c:layout>
              <c:numFmt formatCode="General" sourceLinked="0"/>
            </c:trendlineLbl>
          </c:trendline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8</c:v>
                </c:pt>
              </c:numLit>
            </c:plus>
            <c:minus>
              <c:numLit>
                <c:formatCode>General</c:formatCode>
                <c:ptCount val="1"/>
                <c:pt idx="0">
                  <c:v>8</c:v>
                </c:pt>
              </c:numLit>
            </c:minus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Feuil1!$G$25:$G$37</c:f>
              <c:numCache>
                <c:formatCode>General</c:formatCode>
                <c:ptCount val="13"/>
                <c:pt idx="0">
                  <c:v>50</c:v>
                </c:pt>
                <c:pt idx="1">
                  <c:v>100</c:v>
                </c:pt>
                <c:pt idx="2">
                  <c:v>150</c:v>
                </c:pt>
                <c:pt idx="3">
                  <c:v>200</c:v>
                </c:pt>
                <c:pt idx="4">
                  <c:v>250</c:v>
                </c:pt>
                <c:pt idx="5">
                  <c:v>300</c:v>
                </c:pt>
                <c:pt idx="6">
                  <c:v>350</c:v>
                </c:pt>
                <c:pt idx="7">
                  <c:v>400</c:v>
                </c:pt>
                <c:pt idx="8">
                  <c:v>450</c:v>
                </c:pt>
                <c:pt idx="9">
                  <c:v>500</c:v>
                </c:pt>
              </c:numCache>
            </c:numRef>
          </c:xVal>
          <c:yVal>
            <c:numRef>
              <c:f>Feuil1!$H$25:$H$37</c:f>
              <c:numCache>
                <c:formatCode>General</c:formatCode>
                <c:ptCount val="13"/>
                <c:pt idx="0">
                  <c:v>100</c:v>
                </c:pt>
                <c:pt idx="1">
                  <c:v>153</c:v>
                </c:pt>
                <c:pt idx="2">
                  <c:v>270</c:v>
                </c:pt>
                <c:pt idx="3">
                  <c:v>376</c:v>
                </c:pt>
                <c:pt idx="4">
                  <c:v>450</c:v>
                </c:pt>
                <c:pt idx="5">
                  <c:v>482</c:v>
                </c:pt>
                <c:pt idx="6">
                  <c:v>548</c:v>
                </c:pt>
                <c:pt idx="7">
                  <c:v>600</c:v>
                </c:pt>
                <c:pt idx="8">
                  <c:v>630</c:v>
                </c:pt>
                <c:pt idx="9">
                  <c:v>680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1000840"/>
        <c:axId val="260996920"/>
      </c:scatterChart>
      <c:valAx>
        <c:axId val="261000840"/>
        <c:scaling>
          <c:orientation val="minMax"/>
          <c:max val="5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Seize</a:t>
                </a:r>
                <a:r>
                  <a:rPr lang="en-US" baseline="0" dirty="0" smtClean="0"/>
                  <a:t> on screen </a:t>
                </a:r>
                <a:r>
                  <a:rPr lang="en-US" dirty="0" smtClean="0"/>
                  <a:t>(µm</a:t>
                </a:r>
                <a:r>
                  <a:rPr lang="en-US" dirty="0"/>
                  <a:t>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60996920"/>
        <c:crosses val="autoZero"/>
        <c:crossBetween val="midCat"/>
      </c:valAx>
      <c:valAx>
        <c:axId val="260996920"/>
        <c:scaling>
          <c:orientation val="minMax"/>
        </c:scaling>
        <c:delete val="0"/>
        <c:axPos val="l"/>
        <c:majorGridlines>
          <c:spPr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largeur mesurée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61000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8991557305336831"/>
          <c:y val="0.21946558763487903"/>
          <c:w val="0.27952887139107613"/>
          <c:h val="0.1674343832020997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08/06/2015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08/06/2015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pic>
        <p:nvPicPr>
          <p:cNvPr id="1027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Titre | Date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6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solenoide_at_100K"/>
          <p:cNvPicPr preferRelativeResize="0"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937" y="3356992"/>
            <a:ext cx="1401763" cy="19145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Picture 6" descr="Edelweiss2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48" y="3356992"/>
            <a:ext cx="1327150" cy="19145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7756524" y="5042919"/>
            <a:ext cx="8515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defRPr/>
            </a:pPr>
            <a:r>
              <a:rPr lang="en-US" sz="1200" b="1" i="1" dirty="0" err="1" smtClean="0">
                <a:solidFill>
                  <a:schemeClr val="bg1"/>
                </a:solidFill>
              </a:rPr>
              <a:t>Darklight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pic>
        <p:nvPicPr>
          <p:cNvPr id="17" name="Picture 8" descr="DoubleChooz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97" y="3358580"/>
            <a:ext cx="1341438" cy="19129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Text Box 9"/>
          <p:cNvSpPr txBox="1">
            <a:spLocks noChangeArrowheads="1"/>
          </p:cNvSpPr>
          <p:nvPr userDrawn="1"/>
        </p:nvSpPr>
        <p:spPr bwMode="auto">
          <a:xfrm>
            <a:off x="985835" y="5046094"/>
            <a:ext cx="7731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defRPr/>
            </a:pPr>
            <a:r>
              <a:rPr lang="en-US" sz="1200" b="1" i="1" dirty="0" smtClean="0">
                <a:solidFill>
                  <a:schemeClr val="bg1"/>
                </a:solidFill>
              </a:rPr>
              <a:t>CLAS12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999" y="3356992"/>
            <a:ext cx="1341438" cy="19145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" name="Picture 11" descr="hess-new-small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48" y="3356992"/>
            <a:ext cx="1339850" cy="19145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" name="Rectangle 20"/>
          <p:cNvSpPr>
            <a:spLocks noChangeArrowheads="1"/>
          </p:cNvSpPr>
          <p:nvPr userDrawn="1"/>
        </p:nvSpPr>
        <p:spPr bwMode="auto">
          <a:xfrm>
            <a:off x="5070474" y="5042919"/>
            <a:ext cx="5270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defRPr/>
            </a:pPr>
            <a:r>
              <a:rPr lang="en-US" sz="1200" b="1" i="1" dirty="0" smtClean="0">
                <a:solidFill>
                  <a:schemeClr val="bg1"/>
                </a:solidFill>
              </a:rPr>
              <a:t>GMT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>
            <a:spLocks noChangeArrowheads="1"/>
          </p:cNvSpPr>
          <p:nvPr userDrawn="1"/>
        </p:nvSpPr>
        <p:spPr bwMode="auto">
          <a:xfrm>
            <a:off x="3987798" y="5042919"/>
            <a:ext cx="398463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defRPr/>
            </a:pPr>
            <a:r>
              <a:rPr lang="en-US" sz="1200" b="1" i="1" dirty="0" smtClean="0">
                <a:solidFill>
                  <a:schemeClr val="bg1"/>
                </a:solidFill>
              </a:rPr>
              <a:t>M3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>
            <a:spLocks noChangeArrowheads="1"/>
          </p:cNvSpPr>
          <p:nvPr userDrawn="1"/>
        </p:nvSpPr>
        <p:spPr bwMode="auto">
          <a:xfrm>
            <a:off x="6415086" y="5042919"/>
            <a:ext cx="44114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defRPr/>
            </a:pPr>
            <a:r>
              <a:rPr lang="en-US" sz="1200" b="1" i="1" dirty="0" smtClean="0">
                <a:solidFill>
                  <a:schemeClr val="bg1"/>
                </a:solidFill>
              </a:rPr>
              <a:t>EIC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pic>
        <p:nvPicPr>
          <p:cNvPr id="24" name="Picture 15" descr="alice_tracking chamber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85" y="3356992"/>
            <a:ext cx="1341438" cy="19113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" name="Text Box 16"/>
          <p:cNvSpPr txBox="1">
            <a:spLocks noChangeArrowheads="1"/>
          </p:cNvSpPr>
          <p:nvPr userDrawn="1"/>
        </p:nvSpPr>
        <p:spPr bwMode="auto">
          <a:xfrm>
            <a:off x="2325685" y="5044506"/>
            <a:ext cx="10779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defRPr/>
            </a:pPr>
            <a:r>
              <a:rPr lang="en-US" sz="1200" b="1" i="1" dirty="0" smtClean="0">
                <a:solidFill>
                  <a:schemeClr val="bg1"/>
                </a:solidFill>
              </a:rPr>
              <a:t>AMT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>
            <a:spLocks noChangeArrowheads="1"/>
          </p:cNvSpPr>
          <p:nvPr userDrawn="1"/>
        </p:nvSpPr>
        <p:spPr bwMode="auto">
          <a:xfrm>
            <a:off x="5740399" y="5322319"/>
            <a:ext cx="3403601" cy="15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en-US" sz="1200" b="1" i="1">
                <a:solidFill>
                  <a:srgbClr val="000000"/>
                </a:solidFill>
              </a:rPr>
              <a:t>Detecting radiations from the Universe. 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2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4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/>
              <a:t>Titre | Date</a:t>
            </a:r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5" r:id="rId4"/>
    <p:sldLayoutId id="2147483666" r:id="rId5"/>
    <p:sldLayoutId id="2147483650" r:id="rId6"/>
    <p:sldLayoutId id="2147483662" r:id="rId7"/>
    <p:sldLayoutId id="2147483663" r:id="rId8"/>
    <p:sldLayoutId id="2147483664" r:id="rId9"/>
    <p:sldLayoutId id="2147483667" r:id="rId10"/>
    <p:sldLayoutId id="2147483654" r:id="rId11"/>
    <p:sldLayoutId id="2147483668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tiff"/><Relationship Id="rId4" Type="http://schemas.openxmlformats.org/officeDocument/2006/relationships/image" Target="../media/image2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tif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tiff"/><Relationship Id="rId13" Type="http://schemas.openxmlformats.org/officeDocument/2006/relationships/image" Target="../media/image33.tiff"/><Relationship Id="rId3" Type="http://schemas.openxmlformats.org/officeDocument/2006/relationships/image" Target="../media/image26.tiff"/><Relationship Id="rId7" Type="http://schemas.openxmlformats.org/officeDocument/2006/relationships/image" Target="../media/image22.tiff"/><Relationship Id="rId12" Type="http://schemas.openxmlformats.org/officeDocument/2006/relationships/image" Target="../media/image3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tiff"/><Relationship Id="rId11" Type="http://schemas.openxmlformats.org/officeDocument/2006/relationships/image" Target="../media/image31.tiff"/><Relationship Id="rId5" Type="http://schemas.openxmlformats.org/officeDocument/2006/relationships/image" Target="../media/image27.tiff"/><Relationship Id="rId10" Type="http://schemas.openxmlformats.org/officeDocument/2006/relationships/image" Target="../media/image30.tiff"/><Relationship Id="rId4" Type="http://schemas.openxmlformats.org/officeDocument/2006/relationships/image" Target="../media/image20.tiff"/><Relationship Id="rId9" Type="http://schemas.openxmlformats.org/officeDocument/2006/relationships/image" Target="../media/image23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707904" y="1628800"/>
            <a:ext cx="5328592" cy="2808312"/>
          </a:xfrm>
        </p:spPr>
        <p:txBody>
          <a:bodyPr/>
          <a:lstStyle/>
          <a:p>
            <a:pPr algn="ctr"/>
            <a:r>
              <a:rPr lang="en-US" sz="4000" dirty="0" smtClean="0"/>
              <a:t>R&amp;D on resistive technology for Micromegas </a:t>
            </a:r>
            <a:r>
              <a:rPr lang="en-US" sz="4000" dirty="0" err="1" smtClean="0"/>
              <a:t>Bukl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1600" dirty="0" smtClean="0"/>
              <a:t>Stephan Aune</a:t>
            </a:r>
            <a:endParaRPr lang="en-US" sz="16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960000" y="6093296"/>
            <a:ext cx="2484208" cy="370504"/>
          </a:xfrm>
        </p:spPr>
        <p:txBody>
          <a:bodyPr/>
          <a:lstStyle/>
          <a:p>
            <a:r>
              <a:rPr lang="fr-FR" dirty="0" smtClean="0"/>
              <a:t>03/06/2015. </a:t>
            </a:r>
            <a:r>
              <a:rPr lang="fr-FR" dirty="0" err="1" smtClean="0"/>
              <a:t>S.Aune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218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zone 9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Z1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651663" y="1532244"/>
            <a:ext cx="4752528" cy="18722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Strip of 450 µm on screen</a:t>
            </a:r>
          </a:p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Result = strips of ~630 µm</a:t>
            </a:r>
          </a:p>
          <a:p>
            <a:pPr marL="0"/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8" name="Picture 2" descr="L:\photos\sérigraphie test\Sérigraphie resist\test 1 sur kapton\piste M9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86451" y="2014349"/>
            <a:ext cx="5388645" cy="404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L:\photos\sérigraphie test\Sérigraphie resist\test 1 sur kapton\piste M9-2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40968"/>
            <a:ext cx="3498428" cy="262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0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zone 6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Z1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611560" y="2204864"/>
            <a:ext cx="4214924" cy="26642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Strip of 650 µm on screen (inter = 50 µm)</a:t>
            </a:r>
          </a:p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Result = plain resist </a:t>
            </a:r>
          </a:p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Thickness</a:t>
            </a:r>
            <a:r>
              <a:rPr lang="en-US" sz="2400" dirty="0">
                <a:solidFill>
                  <a:schemeClr val="tx1"/>
                </a:solidFill>
              </a:rPr>
              <a:t>: </a:t>
            </a:r>
            <a:r>
              <a:rPr lang="en-US" sz="2400" dirty="0" smtClean="0">
                <a:solidFill>
                  <a:schemeClr val="tx1"/>
                </a:solidFill>
              </a:rPr>
              <a:t>~ 51 </a:t>
            </a:r>
            <a:r>
              <a:rPr lang="en-US" sz="2400" dirty="0">
                <a:solidFill>
                  <a:schemeClr val="tx1"/>
                </a:solidFill>
              </a:rPr>
              <a:t>µm</a:t>
            </a:r>
          </a:p>
          <a:p>
            <a:pPr marL="0"/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8" name="Picture 2" descr="L:\photos\sérigraphie test\Sérigraphie resist\test 1 sur kapton\piste M13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39661" y="2193187"/>
            <a:ext cx="5091162" cy="381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64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pic>
        <p:nvPicPr>
          <p:cNvPr id="12" name="Picture 2" descr="L:\photos\sérigraphie test\Sérigraphie resist\test 1 sur kapton\piste M3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189"/>
          <a:stretch/>
        </p:blipFill>
        <p:spPr bwMode="auto">
          <a:xfrm>
            <a:off x="1619672" y="1476235"/>
            <a:ext cx="7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L:\photos\sérigraphie test\Sérigraphie resist\test 1 sur kapton\piste M1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055" y="763415"/>
            <a:ext cx="7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L:\photos\sérigraphie test\Sérigraphie resist\test 1 sur kapton\piste M2.t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189"/>
          <a:stretch/>
        </p:blipFill>
        <p:spPr bwMode="auto">
          <a:xfrm>
            <a:off x="827584" y="901258"/>
            <a:ext cx="7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L:\photos\sérigraphie test\Sérigraphie resist\test 1 sur kapton\piste M4.t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189"/>
          <a:stretch/>
        </p:blipFill>
        <p:spPr bwMode="auto">
          <a:xfrm>
            <a:off x="2411760" y="1196752"/>
            <a:ext cx="7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L:\photos\sérigraphie test\Sérigraphie resist\test 1 sur kapton\piste M5.t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189"/>
          <a:stretch/>
        </p:blipFill>
        <p:spPr bwMode="auto">
          <a:xfrm>
            <a:off x="3145606" y="536832"/>
            <a:ext cx="7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L:\photos\sérigraphie test\Sérigraphie resist\test 1 sur kapton\piste M6.tif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189"/>
          <a:stretch/>
        </p:blipFill>
        <p:spPr bwMode="auto">
          <a:xfrm>
            <a:off x="3888004" y="1512331"/>
            <a:ext cx="7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L:\photos\sérigraphie test\Sérigraphie resist\test 1 sur kapton\piste M8.tif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189"/>
          <a:stretch/>
        </p:blipFill>
        <p:spPr bwMode="auto">
          <a:xfrm>
            <a:off x="5355583" y="659323"/>
            <a:ext cx="7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L:\photos\sérigraphie test\Sérigraphie resist\test 1 sur kapton\piste M9.tif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189"/>
          <a:stretch/>
        </p:blipFill>
        <p:spPr bwMode="auto">
          <a:xfrm>
            <a:off x="6156176" y="694873"/>
            <a:ext cx="720000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179512" y="6016873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Z1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913351" y="6016873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Z2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1773219" y="6016873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Z3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2507058" y="6016873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Z4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3240897" y="6016873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Z5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3974736" y="6016873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Z6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4708575" y="6016873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Z7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5442414" y="6016873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Z8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6311633" y="6016873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Z9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7016520" y="6016873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Z10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7767166" y="6016873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Z11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8485780" y="6016873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Z12</a:t>
            </a:r>
            <a:endParaRPr lang="fr-FR" dirty="0"/>
          </a:p>
        </p:txBody>
      </p:sp>
      <p:pic>
        <p:nvPicPr>
          <p:cNvPr id="32" name="Picture 11" descr="L:\photos\sérigraphie test\Sérigraphie resist\test 1 sur kapton\piste M10.tif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6" r="68393"/>
          <a:stretch/>
        </p:blipFill>
        <p:spPr bwMode="auto">
          <a:xfrm>
            <a:off x="6931788" y="1566633"/>
            <a:ext cx="7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2" descr="L:\photos\sérigraphie test\Sérigraphie resist\test 1 sur kapton\piste M11.tif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6" r="74788"/>
          <a:stretch/>
        </p:blipFill>
        <p:spPr bwMode="auto">
          <a:xfrm rot="10800000">
            <a:off x="7691967" y="692512"/>
            <a:ext cx="76846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3" descr="L:\photos\sérigraphie test\Sérigraphie resist\test 1 sur kapton\piste M12.tif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189"/>
          <a:stretch/>
        </p:blipFill>
        <p:spPr bwMode="auto">
          <a:xfrm>
            <a:off x="8511128" y="787479"/>
            <a:ext cx="7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8" descr="L:\photos\sérigraphie test\Sérigraphie resist\test 1 sur kapton\piste M7.tif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366"/>
          <a:stretch/>
        </p:blipFill>
        <p:spPr bwMode="auto">
          <a:xfrm>
            <a:off x="-1116632" y="668632"/>
            <a:ext cx="644699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3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Strips metrology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Titre | Date</a:t>
            </a:r>
            <a:endParaRPr lang="fr-FR" dirty="0"/>
          </a:p>
        </p:txBody>
      </p:sp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482860"/>
              </p:ext>
            </p:extLst>
          </p:nvPr>
        </p:nvGraphicFramePr>
        <p:xfrm>
          <a:off x="395536" y="1412776"/>
          <a:ext cx="806489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536" y="5391804"/>
            <a:ext cx="7776864" cy="12961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1600" dirty="0" smtClean="0">
                <a:solidFill>
                  <a:schemeClr val="tx1"/>
                </a:solidFill>
              </a:rPr>
              <a:t>With this very first test we where able to print </a:t>
            </a:r>
            <a:r>
              <a:rPr lang="en-US" sz="1600" dirty="0">
                <a:solidFill>
                  <a:schemeClr val="tx1"/>
                </a:solidFill>
              </a:rPr>
              <a:t>strips </a:t>
            </a:r>
            <a:r>
              <a:rPr lang="en-US" sz="1600" dirty="0" smtClean="0">
                <a:solidFill>
                  <a:schemeClr val="tx1"/>
                </a:solidFill>
              </a:rPr>
              <a:t>of 500 mm length very uniform.</a:t>
            </a:r>
          </a:p>
          <a:p>
            <a:pPr marL="0"/>
            <a:r>
              <a:rPr lang="en-US" sz="1600" dirty="0" smtClean="0">
                <a:solidFill>
                  <a:schemeClr val="tx1"/>
                </a:solidFill>
              </a:rPr>
              <a:t>The seize of the strip can be adjusted by the seize of the screen opening (ratio ~ 1,5)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83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</a:t>
            </a:r>
            <a:r>
              <a:rPr lang="en-US" dirty="0"/>
              <a:t>test: </a:t>
            </a:r>
            <a:r>
              <a:rPr lang="en-US" dirty="0" smtClean="0"/>
              <a:t>summer/fall </a:t>
            </a:r>
            <a:r>
              <a:rPr lang="en-US" dirty="0"/>
              <a:t>2015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755576" y="1484876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dirty="0" smtClean="0">
                <a:solidFill>
                  <a:schemeClr val="tx1"/>
                </a:solidFill>
              </a:rPr>
              <a:t>Serigraphy + resistivity measurement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Two dedicated </a:t>
            </a:r>
            <a:r>
              <a:rPr lang="en-US" dirty="0" smtClean="0">
                <a:solidFill>
                  <a:schemeClr val="tx1"/>
                </a:solidFill>
              </a:rPr>
              <a:t>screens </a:t>
            </a:r>
            <a:r>
              <a:rPr lang="en-US" dirty="0" smtClean="0">
                <a:solidFill>
                  <a:schemeClr val="tx1"/>
                </a:solidFill>
              </a:rPr>
              <a:t>(different </a:t>
            </a:r>
            <a:r>
              <a:rPr lang="en-US" dirty="0">
                <a:solidFill>
                  <a:schemeClr val="tx1"/>
                </a:solidFill>
              </a:rPr>
              <a:t>mesh down to SCS 45/18 ) </a:t>
            </a:r>
            <a:r>
              <a:rPr lang="en-US" dirty="0" smtClean="0">
                <a:solidFill>
                  <a:schemeClr val="tx1"/>
                </a:solidFill>
              </a:rPr>
              <a:t>with long strips + pads for resistivity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backing test (</a:t>
            </a:r>
            <a:r>
              <a:rPr lang="en-US" smtClean="0">
                <a:solidFill>
                  <a:schemeClr val="tx1"/>
                </a:solidFill>
              </a:rPr>
              <a:t>resistivity </a:t>
            </a:r>
            <a:r>
              <a:rPr lang="en-US" smtClean="0">
                <a:solidFill>
                  <a:schemeClr val="tx1"/>
                </a:solidFill>
              </a:rPr>
              <a:t>versus </a:t>
            </a:r>
            <a:r>
              <a:rPr lang="en-US" dirty="0" smtClean="0">
                <a:solidFill>
                  <a:schemeClr val="tx1"/>
                </a:solidFill>
              </a:rPr>
              <a:t>temperature)</a:t>
            </a:r>
          </a:p>
          <a:p>
            <a:pPr marL="0"/>
            <a:r>
              <a:rPr lang="en-US" dirty="0" smtClean="0">
                <a:solidFill>
                  <a:schemeClr val="tx1"/>
                </a:solidFill>
              </a:rPr>
              <a:t>TF1O- </a:t>
            </a:r>
            <a:r>
              <a:rPr lang="en-US" dirty="0">
                <a:solidFill>
                  <a:schemeClr val="tx1"/>
                </a:solidFill>
              </a:rPr>
              <a:t>R prototype (Active area 12x12 cm, 128 channels)</a:t>
            </a:r>
          </a:p>
          <a:p>
            <a:pPr marL="342900" lvl="1" indent="-342900">
              <a:lnSpc>
                <a:spcPct val="100000"/>
              </a:lnSpc>
              <a:spcAft>
                <a:spcPts val="400"/>
              </a:spcAft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Several </a:t>
            </a:r>
            <a:r>
              <a:rPr lang="en-US" sz="2200" dirty="0">
                <a:solidFill>
                  <a:schemeClr val="tx1"/>
                </a:solidFill>
              </a:rPr>
              <a:t>resistive coating (strip, plain, mesh, pixel ) will be tested:</a:t>
            </a:r>
          </a:p>
          <a:p>
            <a:pPr marL="992187" lvl="3" indent="-342900">
              <a:lnSpc>
                <a:spcPct val="100000"/>
              </a:lnSpc>
              <a:spcAft>
                <a:spcPts val="400"/>
              </a:spcAft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Serigraphy</a:t>
            </a:r>
          </a:p>
          <a:p>
            <a:pPr marL="992187" lvl="3" indent="-342900">
              <a:lnSpc>
                <a:spcPct val="100000"/>
              </a:lnSpc>
              <a:spcAft>
                <a:spcPts val="400"/>
              </a:spcAft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Metrology</a:t>
            </a:r>
          </a:p>
          <a:p>
            <a:pPr marL="992187" lvl="3" indent="-342900">
              <a:lnSpc>
                <a:spcPct val="100000"/>
              </a:lnSpc>
              <a:spcAft>
                <a:spcPts val="400"/>
              </a:spcAft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resistivity measurement</a:t>
            </a:r>
          </a:p>
          <a:p>
            <a:pPr marL="992187" lvl="3" indent="-342900">
              <a:lnSpc>
                <a:spcPct val="100000"/>
              </a:lnSpc>
              <a:spcAft>
                <a:spcPts val="400"/>
              </a:spcAft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Bulk</a:t>
            </a:r>
          </a:p>
          <a:p>
            <a:pPr marL="992187" lvl="3" indent="-342900">
              <a:lnSpc>
                <a:spcPct val="100000"/>
              </a:lnSpc>
              <a:spcAft>
                <a:spcPts val="400"/>
              </a:spcAft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test with Fe55 and cosmic </a:t>
            </a:r>
            <a:r>
              <a:rPr lang="en-US" sz="1400" dirty="0" smtClean="0">
                <a:solidFill>
                  <a:schemeClr val="tx1"/>
                </a:solidFill>
              </a:rPr>
              <a:t>bench</a:t>
            </a:r>
          </a:p>
          <a:p>
            <a:pPr marL="0" lvl="3" indent="0">
              <a:lnSpc>
                <a:spcPct val="100000"/>
              </a:lnSpc>
              <a:spcAft>
                <a:spcPts val="400"/>
              </a:spcAft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Large </a:t>
            </a:r>
            <a:r>
              <a:rPr lang="en-US" sz="2400" dirty="0">
                <a:solidFill>
                  <a:schemeClr val="tx1"/>
                </a:solidFill>
              </a:rPr>
              <a:t>2D prototype (500 mm * 500 mm) with different deposition </a:t>
            </a:r>
            <a:r>
              <a:rPr lang="en-US" sz="2400" dirty="0" smtClean="0">
                <a:solidFill>
                  <a:schemeClr val="tx1"/>
                </a:solidFill>
              </a:rPr>
              <a:t>pattern.</a:t>
            </a:r>
            <a:endParaRPr lang="en-US" sz="2400" dirty="0">
              <a:solidFill>
                <a:schemeClr val="tx1"/>
              </a:solidFill>
            </a:endParaRPr>
          </a:p>
          <a:p>
            <a:pPr marL="992187" lvl="3" indent="-342900">
              <a:lnSpc>
                <a:spcPct val="100000"/>
              </a:lnSpc>
              <a:spcAft>
                <a:spcPts val="400"/>
              </a:spcAft>
              <a:buFont typeface="Arial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83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on thin Mesh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Titre | Date</a:t>
            </a:r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755576" y="1484876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1800" dirty="0" smtClean="0">
                <a:solidFill>
                  <a:schemeClr val="tx1"/>
                </a:solidFill>
              </a:rPr>
              <a:t>A other R&amp;D at Saclay workshop: </a:t>
            </a:r>
            <a:r>
              <a:rPr lang="en-US" sz="1800" b="1" dirty="0" smtClean="0">
                <a:solidFill>
                  <a:schemeClr val="tx1"/>
                </a:solidFill>
              </a:rPr>
              <a:t>Thin mesh bulk</a:t>
            </a:r>
          </a:p>
          <a:p>
            <a:pPr marL="0"/>
            <a:r>
              <a:rPr lang="en-US" sz="1800" dirty="0" smtClean="0">
                <a:solidFill>
                  <a:schemeClr val="tx1"/>
                </a:solidFill>
              </a:rPr>
              <a:t>Paris Saclay University funding for R&amp;D: call for ~60 k€</a:t>
            </a:r>
          </a:p>
          <a:p>
            <a:pPr marL="0"/>
            <a:r>
              <a:rPr lang="en-US" sz="1800" dirty="0" smtClean="0">
                <a:solidFill>
                  <a:schemeClr val="tx1"/>
                </a:solidFill>
              </a:rPr>
              <a:t>Goal : find a process to allow bulk manufacturing with thin mesh</a:t>
            </a:r>
          </a:p>
          <a:p>
            <a:pPr marL="649287" lvl="3" indent="-563562"/>
            <a:r>
              <a:rPr lang="en-US" sz="1200" dirty="0" smtClean="0">
                <a:solidFill>
                  <a:schemeClr val="tx1"/>
                </a:solidFill>
              </a:rPr>
              <a:t>Serval type of mesh will be tested on 12x12 cm²</a:t>
            </a:r>
          </a:p>
          <a:p>
            <a:pPr marL="649287" lvl="3" indent="-563562"/>
            <a:r>
              <a:rPr lang="en-US" sz="1200" dirty="0" smtClean="0">
                <a:solidFill>
                  <a:schemeClr val="tx1"/>
                </a:solidFill>
              </a:rPr>
              <a:t>	Copper mesh (</a:t>
            </a:r>
            <a:r>
              <a:rPr lang="en-US" sz="1200" dirty="0" err="1" smtClean="0">
                <a:solidFill>
                  <a:schemeClr val="tx1"/>
                </a:solidFill>
              </a:rPr>
              <a:t>Rui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</a:p>
          <a:p>
            <a:pPr marL="649287" lvl="3" indent="-563562"/>
            <a:r>
              <a:rPr lang="en-US" sz="1200" dirty="0" smtClean="0">
                <a:solidFill>
                  <a:schemeClr val="tx1"/>
                </a:solidFill>
              </a:rPr>
              <a:t>	electroformed mesh</a:t>
            </a:r>
          </a:p>
          <a:p>
            <a:pPr marL="649287" lvl="3" indent="-563562"/>
            <a:r>
              <a:rPr lang="en-US" sz="1200" dirty="0" smtClean="0">
                <a:solidFill>
                  <a:schemeClr val="tx1"/>
                </a:solidFill>
              </a:rPr>
              <a:t>	woven mesh with extra lamination</a:t>
            </a:r>
          </a:p>
          <a:p>
            <a:pPr marL="0"/>
            <a:endParaRPr lang="en-US" sz="1800" dirty="0" smtClean="0">
              <a:solidFill>
                <a:schemeClr val="tx1"/>
              </a:solidFill>
            </a:endParaRPr>
          </a:p>
          <a:p>
            <a:pPr marL="0" algn="just"/>
            <a:r>
              <a:rPr lang="en-US" sz="1800" dirty="0" smtClean="0">
                <a:solidFill>
                  <a:schemeClr val="tx1"/>
                </a:solidFill>
              </a:rPr>
              <a:t>In order to find the ad hoc amplification gap versus the pressure (0 to 4 bar), we will realize a small Micromegas setup (4 mm anode = no pillars) allowing a scanning of the gap </a:t>
            </a:r>
            <a:r>
              <a:rPr lang="en-US" sz="1800" dirty="0">
                <a:solidFill>
                  <a:schemeClr val="tx1"/>
                </a:solidFill>
              </a:rPr>
              <a:t>from 20 µm to 500 µm by steps of 10 </a:t>
            </a:r>
            <a:r>
              <a:rPr lang="en-US" sz="1800" dirty="0" smtClean="0">
                <a:solidFill>
                  <a:schemeClr val="tx1"/>
                </a:solidFill>
              </a:rPr>
              <a:t>µm. Serval meshes will be tested.</a:t>
            </a:r>
            <a:endParaRPr lang="en-US" sz="1800" dirty="0">
              <a:solidFill>
                <a:schemeClr val="tx1"/>
              </a:solidFill>
            </a:endParaRPr>
          </a:p>
          <a:p>
            <a:pPr marL="0"/>
            <a:endParaRPr lang="en-US" sz="1800" dirty="0" smtClean="0">
              <a:solidFill>
                <a:schemeClr val="tx1"/>
              </a:solidFill>
            </a:endParaRPr>
          </a:p>
          <a:p>
            <a:pPr marL="0"/>
            <a:r>
              <a:rPr lang="en-US" sz="1800" dirty="0" smtClean="0">
                <a:solidFill>
                  <a:schemeClr val="tx1"/>
                </a:solidFill>
              </a:rPr>
              <a:t>For </a:t>
            </a:r>
            <a:r>
              <a:rPr lang="en-US" sz="1800" dirty="0">
                <a:solidFill>
                  <a:schemeClr val="tx1"/>
                </a:solidFill>
              </a:rPr>
              <a:t>2016: Prototype of 30x30 </a:t>
            </a:r>
            <a:r>
              <a:rPr lang="en-US" sz="1800" dirty="0" smtClean="0">
                <a:solidFill>
                  <a:schemeClr val="tx1"/>
                </a:solidFill>
              </a:rPr>
              <a:t>cm² using thin mesh</a:t>
            </a:r>
          </a:p>
          <a:p>
            <a:pPr marL="0"/>
            <a:r>
              <a:rPr lang="en-US" sz="1800" dirty="0" smtClean="0">
                <a:solidFill>
                  <a:schemeClr val="tx1"/>
                </a:solidFill>
              </a:rPr>
              <a:t>For 2017: Harpo TPC prototype (thin mesh at high pressure Bar)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48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Goal: </a:t>
            </a:r>
            <a:r>
              <a:rPr lang="fr-FR" dirty="0" err="1" smtClean="0">
                <a:solidFill>
                  <a:schemeClr val="tx1"/>
                </a:solidFill>
              </a:rPr>
              <a:t>screen</a:t>
            </a:r>
            <a:r>
              <a:rPr lang="fr-FR" dirty="0" smtClean="0">
                <a:solidFill>
                  <a:schemeClr val="tx1"/>
                </a:solidFill>
              </a:rPr>
              <a:t> printing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/>
            <a:r>
              <a:rPr lang="en-US" dirty="0" smtClean="0">
                <a:solidFill>
                  <a:schemeClr val="tx1"/>
                </a:solidFill>
              </a:rPr>
              <a:t>Saclay MPGD workshop </a:t>
            </a:r>
            <a:r>
              <a:rPr lang="en-US" dirty="0" smtClean="0">
                <a:solidFill>
                  <a:schemeClr val="tx1"/>
                </a:solidFill>
              </a:rPr>
              <a:t>realizes </a:t>
            </a:r>
            <a:r>
              <a:rPr lang="en-US" dirty="0" smtClean="0">
                <a:solidFill>
                  <a:schemeClr val="tx1"/>
                </a:solidFill>
              </a:rPr>
              <a:t>Micromegas bulk detector since 3 </a:t>
            </a:r>
            <a:r>
              <a:rPr lang="en-US" dirty="0" smtClean="0">
                <a:solidFill>
                  <a:schemeClr val="tx1"/>
                </a:solidFill>
              </a:rPr>
              <a:t>years (~ 150 bulk).</a:t>
            </a:r>
            <a:endParaRPr lang="en-US" dirty="0" smtClean="0">
              <a:solidFill>
                <a:schemeClr val="tx1"/>
              </a:solidFill>
            </a:endParaRPr>
          </a:p>
          <a:p>
            <a:pPr marL="0"/>
            <a:r>
              <a:rPr lang="en-US" dirty="0" smtClean="0">
                <a:solidFill>
                  <a:schemeClr val="tx1"/>
                </a:solidFill>
              </a:rPr>
              <a:t>In 2014 the workshop was upgraded with a serigraphy machine in order to manufacture resistive layer on top on PCB before the bulk process.</a:t>
            </a:r>
          </a:p>
          <a:p>
            <a:pPr marL="0"/>
            <a:r>
              <a:rPr lang="en-US" dirty="0" smtClean="0">
                <a:solidFill>
                  <a:schemeClr val="tx1"/>
                </a:solidFill>
              </a:rPr>
              <a:t>Goal of the serigraphy @ Saclay:</a:t>
            </a:r>
          </a:p>
          <a:p>
            <a:pPr marL="1476375" lvl="4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Find the ad hoc process to make thin strips (thin inter strips, &lt; 100 µm) on large surface (600 mm x 600 mm)</a:t>
            </a:r>
          </a:p>
          <a:p>
            <a:pPr marL="1476375" lvl="4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Realize detector for IRFU experience with nominal resistive strips</a:t>
            </a:r>
          </a:p>
          <a:p>
            <a:pPr marL="1476375" lvl="4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Make R&amp;D with different patterns of resistive coating (strips, plain layer, pad,…)</a:t>
            </a:r>
          </a:p>
          <a:p>
            <a:pPr marL="1476375" lvl="4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Make R&amp;D with different resistive paste (dilution or carbon adding)</a:t>
            </a:r>
          </a:p>
          <a:p>
            <a:pPr marL="1476375" lvl="4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Make R&amp;D with use of insulating paste and/or silver conductive paste</a:t>
            </a:r>
          </a:p>
          <a:p>
            <a:pPr lvl="4" indent="0"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lvl="4" indent="0" algn="just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This new machine coming in addition to bulk workshop and </a:t>
            </a:r>
            <a:r>
              <a:rPr lang="en-US" sz="2200" dirty="0" smtClean="0">
                <a:solidFill>
                  <a:schemeClr val="tx1"/>
                </a:solidFill>
              </a:rPr>
              <a:t>several </a:t>
            </a:r>
            <a:r>
              <a:rPr lang="en-US" sz="2200" dirty="0" smtClean="0">
                <a:solidFill>
                  <a:schemeClr val="tx1"/>
                </a:solidFill>
              </a:rPr>
              <a:t>detector test </a:t>
            </a:r>
            <a:r>
              <a:rPr lang="en-US" sz="2200" dirty="0" smtClean="0">
                <a:solidFill>
                  <a:schemeClr val="tx1"/>
                </a:solidFill>
              </a:rPr>
              <a:t>benches </a:t>
            </a:r>
            <a:r>
              <a:rPr lang="en-US" sz="2200" dirty="0" smtClean="0">
                <a:solidFill>
                  <a:schemeClr val="tx1"/>
                </a:solidFill>
              </a:rPr>
              <a:t>in the same geographic place will allow us to make R&amp;D iteration on resistive technology.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21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Machine</a:t>
            </a:r>
            <a:r>
              <a:rPr lang="fr-FR" dirty="0">
                <a:solidFill>
                  <a:schemeClr val="tx1"/>
                </a:solidFill>
              </a:rPr>
              <a:t/>
            </a:r>
            <a:br>
              <a:rPr lang="fr-FR" dirty="0">
                <a:solidFill>
                  <a:schemeClr val="tx1"/>
                </a:solidFill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268759"/>
            <a:ext cx="8812088" cy="1253861"/>
          </a:xfrm>
        </p:spPr>
        <p:txBody>
          <a:bodyPr/>
          <a:lstStyle/>
          <a:p>
            <a:pPr marL="0" lvl="1" indent="0">
              <a:lnSpc>
                <a:spcPct val="100000"/>
              </a:lnSpc>
              <a:spcAft>
                <a:spcPts val="400"/>
              </a:spcAft>
              <a:buSzTx/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The </a:t>
            </a:r>
            <a:r>
              <a:rPr lang="en-US" sz="1800" dirty="0">
                <a:solidFill>
                  <a:schemeClr val="tx1"/>
                </a:solidFill>
              </a:rPr>
              <a:t>Argon </a:t>
            </a:r>
            <a:r>
              <a:rPr lang="en-US" sz="1800" dirty="0" err="1">
                <a:solidFill>
                  <a:schemeClr val="tx1"/>
                </a:solidFill>
              </a:rPr>
              <a:t>Unostar</a:t>
            </a:r>
            <a:r>
              <a:rPr lang="en-US" sz="1800" dirty="0">
                <a:solidFill>
                  <a:schemeClr val="tx1"/>
                </a:solidFill>
              </a:rPr>
              <a:t> E serigraphy </a:t>
            </a:r>
            <a:r>
              <a:rPr lang="en-US" sz="1800" dirty="0" smtClean="0">
                <a:solidFill>
                  <a:schemeClr val="tx1"/>
                </a:solidFill>
              </a:rPr>
              <a:t>machine is a professional tool well suited to the type of resistive polymer to be used. </a:t>
            </a:r>
            <a:r>
              <a:rPr lang="en-US" sz="1800" dirty="0">
                <a:solidFill>
                  <a:schemeClr val="tx1"/>
                </a:solidFill>
              </a:rPr>
              <a:t>The </a:t>
            </a:r>
            <a:r>
              <a:rPr lang="en-US" sz="1800" dirty="0" smtClean="0">
                <a:solidFill>
                  <a:schemeClr val="tx1"/>
                </a:solidFill>
              </a:rPr>
              <a:t>investment is ~ 30 k</a:t>
            </a:r>
            <a:r>
              <a:rPr lang="en-US" sz="1800" dirty="0" smtClean="0">
                <a:solidFill>
                  <a:schemeClr val="tx1"/>
                </a:solidFill>
              </a:rPr>
              <a:t>€ (ANR </a:t>
            </a:r>
            <a:r>
              <a:rPr lang="en-US" sz="1800" dirty="0" err="1" smtClean="0">
                <a:solidFill>
                  <a:schemeClr val="tx1"/>
                </a:solidFill>
              </a:rPr>
              <a:t>Splam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0"/>
            <a:r>
              <a:rPr lang="en-US" sz="1800" dirty="0" smtClean="0">
                <a:solidFill>
                  <a:schemeClr val="tx1"/>
                </a:solidFill>
              </a:rPr>
              <a:t>The maximum possible area is 700 mm * 700 mm</a:t>
            </a:r>
          </a:p>
          <a:p>
            <a:pPr marL="0"/>
            <a:r>
              <a:rPr lang="en-US" sz="1800" dirty="0" smtClean="0">
                <a:solidFill>
                  <a:schemeClr val="tx1"/>
                </a:solidFill>
              </a:rPr>
              <a:t>End 2014 a first test was done with a demonstration screen with serval pattern. The goal was a training of the IRFU technician with serigraphy professional.</a:t>
            </a:r>
          </a:p>
          <a:p>
            <a:pPr marL="0"/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11151" r="20863" b="11151"/>
          <a:stretch/>
        </p:blipFill>
        <p:spPr>
          <a:xfrm>
            <a:off x="2123728" y="2936045"/>
            <a:ext cx="4608512" cy="3552395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investment</a:t>
            </a: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investment</a:t>
            </a: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04800" y="304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investment</a:t>
            </a: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73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parameter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Screnn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marL="649287" lvl="3" indent="-563562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Mesh stainless steel </a:t>
            </a:r>
            <a:r>
              <a:rPr lang="en-US" sz="2000" dirty="0" err="1">
                <a:solidFill>
                  <a:schemeClr val="tx1"/>
                </a:solidFill>
              </a:rPr>
              <a:t>inox</a:t>
            </a:r>
            <a:r>
              <a:rPr lang="en-US" sz="2000" dirty="0">
                <a:solidFill>
                  <a:schemeClr val="tx1"/>
                </a:solidFill>
              </a:rPr>
              <a:t> M325, SD90/40 at 15°</a:t>
            </a:r>
          </a:p>
          <a:p>
            <a:pPr marL="649287" lvl="3" indent="-563562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ENDUCTION on screen of 6-8μ (measure = 8 µm)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649287" lvl="3" indent="-563562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Theoretical </a:t>
            </a:r>
            <a:r>
              <a:rPr lang="en-US" sz="2000" dirty="0">
                <a:solidFill>
                  <a:schemeClr val="tx1"/>
                </a:solidFill>
              </a:rPr>
              <a:t>thickness of paste deposition ~ 48 </a:t>
            </a:r>
            <a:r>
              <a:rPr lang="en-US" sz="2000" dirty="0" smtClean="0">
                <a:solidFill>
                  <a:schemeClr val="tx1"/>
                </a:solidFill>
              </a:rPr>
              <a:t>µm</a:t>
            </a:r>
          </a:p>
          <a:p>
            <a:pPr marL="649287" lvl="3" indent="-563562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measure </a:t>
            </a:r>
            <a:r>
              <a:rPr lang="en-US" sz="2000" dirty="0">
                <a:solidFill>
                  <a:schemeClr val="tx1"/>
                </a:solidFill>
              </a:rPr>
              <a:t>tension of the screen mash = 28 N/cm in both </a:t>
            </a:r>
            <a:r>
              <a:rPr lang="en-US" sz="2000" dirty="0" smtClean="0">
                <a:solidFill>
                  <a:schemeClr val="tx1"/>
                </a:solidFill>
              </a:rPr>
              <a:t>direction</a:t>
            </a:r>
          </a:p>
          <a:p>
            <a:pPr marL="85725" lvl="3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Resistive polymers :ESL RS 12115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Use without addition of </a:t>
            </a:r>
            <a:r>
              <a:rPr lang="en-US" sz="2000" dirty="0" err="1" smtClean="0">
                <a:solidFill>
                  <a:schemeClr val="tx1"/>
                </a:solidFill>
              </a:rPr>
              <a:t>solvant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Substrat</a:t>
            </a:r>
            <a:r>
              <a:rPr lang="en-US" sz="2000" dirty="0" smtClean="0">
                <a:solidFill>
                  <a:schemeClr val="tx1"/>
                </a:solidFill>
              </a:rPr>
              <a:t> for deposition: </a:t>
            </a:r>
            <a:r>
              <a:rPr lang="en-US" sz="2000" dirty="0" err="1" smtClean="0">
                <a:solidFill>
                  <a:schemeClr val="tx1"/>
                </a:solidFill>
              </a:rPr>
              <a:t>Kapton</a:t>
            </a:r>
            <a:r>
              <a:rPr lang="en-US" sz="2000" dirty="0" smtClean="0">
                <a:solidFill>
                  <a:schemeClr val="tx1"/>
                </a:solidFill>
              </a:rPr>
              <a:t> of 50µm and </a:t>
            </a:r>
            <a:r>
              <a:rPr lang="en-US" sz="2000" dirty="0" err="1" smtClean="0">
                <a:solidFill>
                  <a:schemeClr val="tx1"/>
                </a:solidFill>
              </a:rPr>
              <a:t>mylar</a:t>
            </a:r>
            <a:r>
              <a:rPr lang="en-US" sz="2000" dirty="0" smtClean="0">
                <a:solidFill>
                  <a:schemeClr val="tx1"/>
                </a:solidFill>
              </a:rPr>
              <a:t> of 60µm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Parameters of  machine Argon </a:t>
            </a:r>
            <a:r>
              <a:rPr lang="en-US" sz="2000" dirty="0" err="1" smtClean="0">
                <a:solidFill>
                  <a:schemeClr val="tx1"/>
                </a:solidFill>
              </a:rPr>
              <a:t>Unostar</a:t>
            </a:r>
            <a:r>
              <a:rPr lang="en-US" sz="2000" dirty="0" smtClean="0">
                <a:solidFill>
                  <a:schemeClr val="tx1"/>
                </a:solidFill>
              </a:rPr>
              <a:t> E: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hors contact” minimum,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Average speed,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Average pressure</a:t>
            </a:r>
          </a:p>
        </p:txBody>
      </p:sp>
    </p:spTree>
    <p:extLst>
      <p:ext uri="{BB962C8B-B14F-4D97-AF65-F5344CB8AC3E}">
        <p14:creationId xmlns:p14="http://schemas.microsoft.com/office/powerpoint/2010/main" val="130255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screen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1556792"/>
            <a:ext cx="5040560" cy="2952328"/>
          </a:xfrm>
        </p:spPr>
        <p:txBody>
          <a:bodyPr>
            <a:normAutofit/>
          </a:bodyPr>
          <a:lstStyle/>
          <a:p>
            <a:pPr marL="0" algn="just"/>
            <a:r>
              <a:rPr lang="en-US" dirty="0" smtClean="0">
                <a:solidFill>
                  <a:schemeClr val="tx1"/>
                </a:solidFill>
              </a:rPr>
              <a:t>The test screen had serval type of strip with a pitch of 700 µm, from very thin strip to very thin inter-strip. The strip length was 500 mm.</a:t>
            </a:r>
          </a:p>
          <a:p>
            <a:pPr marL="0" algn="just"/>
            <a:r>
              <a:rPr lang="en-US" dirty="0" smtClean="0">
                <a:solidFill>
                  <a:schemeClr val="tx1"/>
                </a:solidFill>
              </a:rPr>
              <a:t>Various other patterns (square, circle, connector, …) of various seize where also on the same screen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02" y="4869160"/>
            <a:ext cx="7429798" cy="141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0223"/>
              </p:ext>
            </p:extLst>
          </p:nvPr>
        </p:nvGraphicFramePr>
        <p:xfrm>
          <a:off x="5472455" y="1360440"/>
          <a:ext cx="3268788" cy="33123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9596"/>
                <a:gridCol w="1089596"/>
                <a:gridCol w="1089596"/>
              </a:tblGrid>
              <a:tr h="23659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Strip (µm)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Inter (µm)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Zone 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Zone 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Zone 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Zone 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Zone 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Zone 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Zone 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Zone 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Zone 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Zone 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Zone 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Zone 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6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Zone 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681151" y="6303598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Zone 1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7553601" y="631820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Zone 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41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zone 1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Z1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611560" y="2204864"/>
            <a:ext cx="4752528" cy="18722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Strip of 50 µm on screen</a:t>
            </a:r>
          </a:p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Result = strips of ~100 µm</a:t>
            </a:r>
          </a:p>
        </p:txBody>
      </p:sp>
      <p:pic>
        <p:nvPicPr>
          <p:cNvPr id="8" name="Picture 2" descr="L:\photos\sérigraphie test\Sérigraphie resist\test 1 sur kapton\piste M1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30080" y="1903166"/>
            <a:ext cx="4943872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04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zone 2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Z1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611560" y="2204864"/>
            <a:ext cx="4752528" cy="18722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Strip of 100 µm on screen</a:t>
            </a:r>
          </a:p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Result = strips of ~153 µm</a:t>
            </a:r>
          </a:p>
        </p:txBody>
      </p:sp>
      <p:pic>
        <p:nvPicPr>
          <p:cNvPr id="10" name="Picture 2" descr="L:\photos\sérigraphie test\Sérigraphie resist\test 1 sur kapton\piste M2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65411" y="1951413"/>
            <a:ext cx="4885159" cy="366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62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zone 3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Z1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611560" y="2204864"/>
            <a:ext cx="4752528" cy="18722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Strip of 150 µm on screen</a:t>
            </a:r>
          </a:p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Result = strips of ~275 µm</a:t>
            </a:r>
          </a:p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Thickness: 22 µm</a:t>
            </a:r>
          </a:p>
        </p:txBody>
      </p:sp>
      <p:pic>
        <p:nvPicPr>
          <p:cNvPr id="9" name="Picture 2" descr="L:\photos\sérigraphie test\Sérigraphie resist\test 1 sur kapton\piste M3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62063" y="2126771"/>
            <a:ext cx="5135893" cy="385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43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zone 6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Z1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611560" y="2204864"/>
            <a:ext cx="4752528" cy="18722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Strip of 300 µm on screen</a:t>
            </a:r>
          </a:p>
          <a:p>
            <a:pPr marL="0"/>
            <a:r>
              <a:rPr lang="en-US" sz="2400" dirty="0" smtClean="0">
                <a:solidFill>
                  <a:schemeClr val="tx1"/>
                </a:solidFill>
              </a:rPr>
              <a:t>Result = strips of ~482 µm</a:t>
            </a:r>
          </a:p>
          <a:p>
            <a:pPr marL="0"/>
            <a:r>
              <a:rPr lang="en-US" sz="2400" dirty="0">
                <a:solidFill>
                  <a:schemeClr val="tx1"/>
                </a:solidFill>
              </a:rPr>
              <a:t>Thickness: </a:t>
            </a:r>
            <a:r>
              <a:rPr lang="en-US" sz="2400" dirty="0" smtClean="0">
                <a:solidFill>
                  <a:schemeClr val="tx1"/>
                </a:solidFill>
              </a:rPr>
              <a:t>36 </a:t>
            </a:r>
            <a:r>
              <a:rPr lang="en-US" sz="2400" dirty="0">
                <a:solidFill>
                  <a:schemeClr val="tx1"/>
                </a:solidFill>
              </a:rPr>
              <a:t>µm</a:t>
            </a:r>
          </a:p>
          <a:p>
            <a:pPr marL="0"/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9" name="Picture 2" descr="L:\photos\sérigraphie test\Sérigraphie resist\test 1 sur kapton\piste M6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71969" y="1928833"/>
            <a:ext cx="5280584" cy="396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99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AS12 point Dir 03-2015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AS12 point Dir 03-2015.potx" id="{5684671E-8E65-41DF-BF79-7BF8580BEC8A}" vid="{1409CD38-EDDE-4A98-8A12-6D32D25284A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CLAS12 point Dir 03-2015</Template>
  <TotalTime>1626</TotalTime>
  <Words>841</Words>
  <Application>Microsoft Office PowerPoint</Application>
  <PresentationFormat>Affichage à l'écran (4:3)</PresentationFormat>
  <Paragraphs>178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 Unicode MS</vt:lpstr>
      <vt:lpstr>Arial</vt:lpstr>
      <vt:lpstr>Calibri</vt:lpstr>
      <vt:lpstr>CLAS12 point Dir 03-2015</vt:lpstr>
      <vt:lpstr>R&amp;D on resistive technology for Micromegas Bukl  Stephan Aune</vt:lpstr>
      <vt:lpstr>Goal: screen printing</vt:lpstr>
      <vt:lpstr>Machine </vt:lpstr>
      <vt:lpstr>Test parameter</vt:lpstr>
      <vt:lpstr>Test screen</vt:lpstr>
      <vt:lpstr>Result zone 1</vt:lpstr>
      <vt:lpstr>Result zone 2</vt:lpstr>
      <vt:lpstr>Result zone 3</vt:lpstr>
      <vt:lpstr>Result zone 6</vt:lpstr>
      <vt:lpstr>Result zone 9</vt:lpstr>
      <vt:lpstr>Result zone 6</vt:lpstr>
      <vt:lpstr>Présentation PowerPoint</vt:lpstr>
      <vt:lpstr>Strips metrology</vt:lpstr>
      <vt:lpstr>Further test: summer/fall 2015</vt:lpstr>
      <vt:lpstr>R&amp;D on thin Mesh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ATTIE David</dc:creator>
  <cp:lastModifiedBy>Aune Stephan</cp:lastModifiedBy>
  <cp:revision>133</cp:revision>
  <cp:lastPrinted>2015-05-28T11:23:16Z</cp:lastPrinted>
  <dcterms:created xsi:type="dcterms:W3CDTF">2015-05-22T05:39:27Z</dcterms:created>
  <dcterms:modified xsi:type="dcterms:W3CDTF">2015-06-08T11:52:58Z</dcterms:modified>
</cp:coreProperties>
</file>