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2" r:id="rId2"/>
  </p:sldMasterIdLst>
  <p:notesMasterIdLst>
    <p:notesMasterId r:id="rId27"/>
  </p:notesMasterIdLst>
  <p:handoutMasterIdLst>
    <p:handoutMasterId r:id="rId28"/>
  </p:handoutMasterIdLst>
  <p:sldIdLst>
    <p:sldId id="257" r:id="rId3"/>
    <p:sldId id="1016" r:id="rId4"/>
    <p:sldId id="929" r:id="rId5"/>
    <p:sldId id="1008" r:id="rId6"/>
    <p:sldId id="1012" r:id="rId7"/>
    <p:sldId id="993" r:id="rId8"/>
    <p:sldId id="994" r:id="rId9"/>
    <p:sldId id="1014" r:id="rId10"/>
    <p:sldId id="992" r:id="rId11"/>
    <p:sldId id="995" r:id="rId12"/>
    <p:sldId id="996" r:id="rId13"/>
    <p:sldId id="997" r:id="rId14"/>
    <p:sldId id="998" r:id="rId15"/>
    <p:sldId id="999" r:id="rId16"/>
    <p:sldId id="1000" r:id="rId17"/>
    <p:sldId id="1001" r:id="rId18"/>
    <p:sldId id="1002" r:id="rId19"/>
    <p:sldId id="1003" r:id="rId20"/>
    <p:sldId id="1017" r:id="rId21"/>
    <p:sldId id="1004" r:id="rId22"/>
    <p:sldId id="1010" r:id="rId23"/>
    <p:sldId id="1011" r:id="rId24"/>
    <p:sldId id="1015" r:id="rId25"/>
    <p:sldId id="1018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FFCC00"/>
    <a:srgbClr val="0033CC"/>
    <a:srgbClr val="CCFF66"/>
    <a:srgbClr val="3366CC"/>
    <a:srgbClr val="FF7C80"/>
    <a:srgbClr val="FF6699"/>
    <a:srgbClr val="FF99CC"/>
    <a:srgbClr val="FF0000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50" autoAdjust="0"/>
    <p:restoredTop sz="93268" autoAdjust="0"/>
  </p:normalViewPr>
  <p:slideViewPr>
    <p:cSldViewPr>
      <p:cViewPr>
        <p:scale>
          <a:sx n="75" d="100"/>
          <a:sy n="75" d="100"/>
        </p:scale>
        <p:origin x="-786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C7E00B56-5276-41D5-A241-DC79B1F13AD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975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78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Haga clic para modificar el estilo de texto del patrón</a:t>
            </a:r>
          </a:p>
          <a:p>
            <a:pPr lvl="1"/>
            <a:r>
              <a:rPr lang="en-US" noProof="0" smtClean="0"/>
              <a:t>Segundo nivel</a:t>
            </a:r>
          </a:p>
          <a:p>
            <a:pPr lvl="2"/>
            <a:r>
              <a:rPr lang="en-US" noProof="0" smtClean="0"/>
              <a:t>Tercer nivel</a:t>
            </a:r>
          </a:p>
          <a:p>
            <a:pPr lvl="3"/>
            <a:r>
              <a:rPr lang="en-US" noProof="0" smtClean="0"/>
              <a:t>Cuarto nivel</a:t>
            </a:r>
          </a:p>
          <a:p>
            <a:pPr lvl="4"/>
            <a:r>
              <a:rPr lang="en-US" noProof="0" smtClean="0"/>
              <a:t>Quinto nivel</a:t>
            </a:r>
          </a:p>
        </p:txBody>
      </p:sp>
      <p:sp>
        <p:nvSpPr>
          <p:cNvPr id="2078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78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4689CB09-4EB5-46E6-8537-6C412720ABB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050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9A57CC9-EA32-43D9-BFE5-30A939C6E76E}" type="slidenum">
              <a:rPr lang="en-US" sz="1200">
                <a:latin typeface="Arial" pitchFamily="34" charset="0"/>
              </a:rPr>
              <a:pPr eaLnBrk="1" hangingPunct="1"/>
              <a:t>1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2971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126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9100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53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A7B840-F61A-4298-9979-7FF818D39218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E912F1-13B5-4588-B2D0-2493141C46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739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2 Conector recto"/>
          <p:cNvCxnSpPr/>
          <p:nvPr userDrawn="1"/>
        </p:nvCxnSpPr>
        <p:spPr>
          <a:xfrm>
            <a:off x="2843213" y="765175"/>
            <a:ext cx="33845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648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2 Conector recto"/>
          <p:cNvCxnSpPr/>
          <p:nvPr userDrawn="1"/>
        </p:nvCxnSpPr>
        <p:spPr>
          <a:xfrm>
            <a:off x="2843213" y="765175"/>
            <a:ext cx="33845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648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2 Conector recto"/>
          <p:cNvCxnSpPr/>
          <p:nvPr userDrawn="1"/>
        </p:nvCxnSpPr>
        <p:spPr>
          <a:xfrm>
            <a:off x="2843213" y="765175"/>
            <a:ext cx="33845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648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2 Conector recto"/>
          <p:cNvCxnSpPr/>
          <p:nvPr userDrawn="1"/>
        </p:nvCxnSpPr>
        <p:spPr>
          <a:xfrm>
            <a:off x="2843213" y="765175"/>
            <a:ext cx="33845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648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2 Conector recto"/>
          <p:cNvCxnSpPr/>
          <p:nvPr userDrawn="1"/>
        </p:nvCxnSpPr>
        <p:spPr>
          <a:xfrm>
            <a:off x="2843213" y="765175"/>
            <a:ext cx="33845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648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9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A7B840-F61A-4298-9979-7FF818D39218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E912F1-13B5-4588-B2D0-2493141C46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750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6287551"/>
      </p:ext>
    </p:extLst>
  </p:cSld>
  <p:clrMapOvr>
    <a:masterClrMapping/>
  </p:clrMapOvr>
  <p:hf hdr="0" ft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C0F71-E8D6-4536-9552-46E7EED1F0A8}" type="datetimeFigureOut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BF75B-1B4F-40D9-B048-0D49609B61F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2713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626C7-F61B-474F-B1A3-E0B0FA9B91D6}" type="datetimeFigureOut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4B833-AC35-4032-A679-026DFB254B8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5626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251CE-B249-487E-AEE4-2B9CA693EF2A}" type="datetimeFigureOut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88DBE-F4E5-4E10-AC0B-724AE1C4901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5577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64410-C4CE-49FB-A98A-758B11DF1430}" type="datetimeFigureOut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614BA-DD6F-4F04-8201-47D7B5B9126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923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C7538-B595-4F2B-8DE9-886A91BFF77E}" type="datetimeFigureOut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FBC79-656D-4170-9857-4BE9A596A5A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4796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89067-7F99-49DF-AE9E-1511CD0A6EF7}" type="datetimeFigureOut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2012D-033D-4FD7-9AC4-50883CAC7B9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48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99C1C-D781-42EB-AD59-54FC1D74A9AC}" type="datetimeFigureOut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FFABC-3C36-440D-B351-31B93B57982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0665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2C78F-2717-4785-A8D9-AC67E42A6A1C}" type="datetimeFigureOut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F3700-E82C-4957-AA2C-C55252E98F3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1678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3BAE0-BA58-4AC0-A0C6-76F6E741FEC6}" type="datetimeFigureOut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7E10F-E879-4434-A09F-31692F68140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2454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5F33E-321D-4273-BF5D-C4944F09D360}" type="datetimeFigureOut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77269-6A1E-4CE1-8C4B-A9D1B29A1BC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626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094212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2856E-746E-4754-B089-9CE93FCF0921}" type="datetimeFigureOut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26407-22C1-4A7E-8FA4-A719646B6D6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2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23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62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647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3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08131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83323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86" r:id="rId13"/>
    <p:sldLayoutId id="2147483692" r:id="rId14"/>
    <p:sldLayoutId id="2147483693" r:id="rId15"/>
    <p:sldLayoutId id="2147483694" r:id="rId16"/>
    <p:sldLayoutId id="2147483696" r:id="rId17"/>
    <p:sldLayoutId id="2147483697" r:id="rId18"/>
    <p:sldLayoutId id="2147483700" r:id="rId19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61FDF9B-209A-46FE-A61C-2EE8C6B4C0C2}" type="datetimeFigureOut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A91E654-1579-427C-AB23-A3E1ACC8B5A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4.png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2.png"/><Relationship Id="rId7" Type="http://schemas.openxmlformats.org/officeDocument/2006/relationships/image" Target="../media/image5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10" Type="http://schemas.openxmlformats.org/officeDocument/2006/relationships/image" Target="../media/image62.png"/><Relationship Id="rId4" Type="http://schemas.openxmlformats.org/officeDocument/2006/relationships/image" Target="../media/image40.png"/><Relationship Id="rId9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emf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0.png"/><Relationship Id="rId5" Type="http://schemas.openxmlformats.org/officeDocument/2006/relationships/image" Target="../media/image10.png"/><Relationship Id="rId10" Type="http://schemas.openxmlformats.org/officeDocument/2006/relationships/image" Target="../media/image120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WordArt 7"/>
          <p:cNvSpPr>
            <a:spLocks noChangeArrowheads="1" noChangeShapeType="1" noTextEdit="1"/>
          </p:cNvSpPr>
          <p:nvPr/>
        </p:nvSpPr>
        <p:spPr bwMode="auto">
          <a:xfrm>
            <a:off x="107504" y="1052736"/>
            <a:ext cx="8893176" cy="30243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Modelling the </a:t>
            </a:r>
            <a:r>
              <a:rPr lang="en-US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response</a:t>
            </a:r>
          </a:p>
          <a:p>
            <a:pPr algn="ctr"/>
            <a:r>
              <a:rPr lang="en-US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of microbulk Micromegas </a:t>
            </a:r>
            <a:endParaRPr lang="en-US" sz="3600" kern="10" dirty="0" smtClean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  <a:p>
            <a:pPr algn="ctr"/>
            <a:r>
              <a:rPr lang="en-US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in </a:t>
            </a:r>
            <a:r>
              <a:rPr lang="en-US" sz="3600" kern="10" dirty="0" err="1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Xe</a:t>
            </a:r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-TMA </a:t>
            </a:r>
            <a:r>
              <a:rPr lang="en-US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admixtures</a:t>
            </a:r>
          </a:p>
        </p:txBody>
      </p:sp>
      <p:sp>
        <p:nvSpPr>
          <p:cNvPr id="2052" name="Text Box 9"/>
          <p:cNvSpPr txBox="1">
            <a:spLocks noChangeArrowheads="1"/>
          </p:cNvSpPr>
          <p:nvPr/>
        </p:nvSpPr>
        <p:spPr bwMode="auto">
          <a:xfrm>
            <a:off x="1260798" y="4581128"/>
            <a:ext cx="6767586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sz="2000" dirty="0" smtClean="0">
                <a:latin typeface="Times" pitchFamily="18" charset="0"/>
              </a:rPr>
              <a:t>E. Ruiz-</a:t>
            </a:r>
            <a:r>
              <a:rPr lang="en-US" sz="2000" dirty="0" err="1" smtClean="0">
                <a:latin typeface="Times" pitchFamily="18" charset="0"/>
              </a:rPr>
              <a:t>Choliz</a:t>
            </a:r>
            <a:r>
              <a:rPr lang="en-US" sz="2000" dirty="0" smtClean="0">
                <a:latin typeface="Times" pitchFamily="18" charset="0"/>
              </a:rPr>
              <a:t> (Zaragoza University) </a:t>
            </a:r>
          </a:p>
          <a:p>
            <a:pPr algn="ctr" eaLnBrk="1" hangingPunct="1"/>
            <a:r>
              <a:rPr lang="en-US" sz="2000" dirty="0" smtClean="0">
                <a:latin typeface="Times" pitchFamily="18" charset="0"/>
              </a:rPr>
              <a:t>and </a:t>
            </a:r>
          </a:p>
          <a:p>
            <a:pPr algn="ctr" eaLnBrk="1" hangingPunct="1"/>
            <a:r>
              <a:rPr lang="en-US" sz="2000" dirty="0" smtClean="0">
                <a:latin typeface="Times" pitchFamily="18" charset="0"/>
              </a:rPr>
              <a:t>Diego Gonzalez-Diaz (Zaragoza University and CERN) </a:t>
            </a:r>
          </a:p>
          <a:p>
            <a:pPr algn="ctr" eaLnBrk="1" hangingPunct="1"/>
            <a:r>
              <a:rPr lang="en-US" sz="2000" dirty="0" smtClean="0">
                <a:latin typeface="Times" pitchFamily="18" charset="0"/>
              </a:rPr>
              <a:t>on behalf of the Zaragoza group </a:t>
            </a:r>
          </a:p>
          <a:p>
            <a:pPr algn="ctr" eaLnBrk="1" hangingPunct="1"/>
            <a:r>
              <a:rPr lang="en-US" sz="2000" dirty="0" smtClean="0">
                <a:latin typeface="Times" pitchFamily="18" charset="0"/>
              </a:rPr>
              <a:t>diegogon@cern.ch</a:t>
            </a:r>
          </a:p>
          <a:p>
            <a:pPr algn="ctr" eaLnBrk="1" hangingPunct="1"/>
            <a:endParaRPr lang="en-US" sz="2000" dirty="0">
              <a:latin typeface="Times" pitchFamily="18" charset="0"/>
            </a:endParaRPr>
          </a:p>
          <a:p>
            <a:pPr algn="ctr" eaLnBrk="1" hangingPunct="1"/>
            <a:r>
              <a:rPr lang="en-US" sz="2000" dirty="0" smtClean="0">
                <a:latin typeface="Times" pitchFamily="18" charset="0"/>
              </a:rPr>
              <a:t>CERN, </a:t>
            </a:r>
            <a:r>
              <a:rPr lang="en-US" sz="2000" b="1" dirty="0" smtClean="0">
                <a:latin typeface="Times" pitchFamily="18" charset="0"/>
              </a:rPr>
              <a:t>12-06-2015 </a:t>
            </a:r>
            <a:endParaRPr lang="en-US" sz="2000" b="1" dirty="0">
              <a:latin typeface="Times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5020759" cy="4082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2" r="17552" b="9279"/>
          <a:stretch/>
        </p:blipFill>
        <p:spPr bwMode="auto">
          <a:xfrm>
            <a:off x="5451861" y="1013140"/>
            <a:ext cx="3584635" cy="4648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1 Título"/>
          <p:cNvSpPr txBox="1">
            <a:spLocks/>
          </p:cNvSpPr>
          <p:nvPr/>
        </p:nvSpPr>
        <p:spPr bwMode="auto">
          <a:xfrm>
            <a:off x="0" y="-27384"/>
            <a:ext cx="9154740" cy="5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r>
              <a:rPr 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 field modelling (3D) and Garfield++</a:t>
            </a:r>
          </a:p>
        </p:txBody>
      </p:sp>
      <p:cxnSp>
        <p:nvCxnSpPr>
          <p:cNvPr id="9" name="8 Conector recto"/>
          <p:cNvCxnSpPr/>
          <p:nvPr/>
        </p:nvCxnSpPr>
        <p:spPr>
          <a:xfrm>
            <a:off x="2699742" y="404664"/>
            <a:ext cx="360045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5302527" y="6012577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/>
              <a:t>Gmsh</a:t>
            </a:r>
            <a:r>
              <a:rPr lang="en-US" sz="1600" dirty="0" smtClean="0"/>
              <a:t> + ELMER</a:t>
            </a:r>
          </a:p>
          <a:p>
            <a:r>
              <a:rPr lang="en-US" sz="1600" dirty="0" smtClean="0"/>
              <a:t>(Garfield++ interface provided by J. Renner)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8177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46 Conector recto"/>
          <p:cNvCxnSpPr/>
          <p:nvPr/>
        </p:nvCxnSpPr>
        <p:spPr>
          <a:xfrm>
            <a:off x="2699742" y="404664"/>
            <a:ext cx="360045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" y="507107"/>
            <a:ext cx="4562475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7"/>
          <a:stretch/>
        </p:blipFill>
        <p:spPr bwMode="auto">
          <a:xfrm>
            <a:off x="-11112" y="3655022"/>
            <a:ext cx="4536000" cy="3202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1 Título"/>
          <p:cNvSpPr txBox="1">
            <a:spLocks/>
          </p:cNvSpPr>
          <p:nvPr/>
        </p:nvSpPr>
        <p:spPr bwMode="auto">
          <a:xfrm>
            <a:off x="0" y="-27384"/>
            <a:ext cx="9154740" cy="5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r>
              <a:rPr lang="en-US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raction of collected charge/electron transmission</a:t>
            </a:r>
          </a:p>
        </p:txBody>
      </p:sp>
      <p:grpSp>
        <p:nvGrpSpPr>
          <p:cNvPr id="10" name="9 Grupo"/>
          <p:cNvGrpSpPr/>
          <p:nvPr/>
        </p:nvGrpSpPr>
        <p:grpSpPr>
          <a:xfrm>
            <a:off x="611560" y="3933056"/>
            <a:ext cx="8344420" cy="1080120"/>
            <a:chOff x="611560" y="3933056"/>
            <a:chExt cx="8344420" cy="1080120"/>
          </a:xfrm>
        </p:grpSpPr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7405" y="4270226"/>
              <a:ext cx="3838575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2 Elipse"/>
            <p:cNvSpPr/>
            <p:nvPr/>
          </p:nvSpPr>
          <p:spPr>
            <a:xfrm>
              <a:off x="611560" y="3933056"/>
              <a:ext cx="2232248" cy="91943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4 Conector recto de flecha"/>
            <p:cNvCxnSpPr/>
            <p:nvPr/>
          </p:nvCxnSpPr>
          <p:spPr>
            <a:xfrm flipH="1" flipV="1">
              <a:off x="2843809" y="4346520"/>
              <a:ext cx="2160240" cy="29518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" name="10 CuadroTexto"/>
          <p:cNvSpPr txBox="1"/>
          <p:nvPr/>
        </p:nvSpPr>
        <p:spPr>
          <a:xfrm>
            <a:off x="5652120" y="5102622"/>
            <a:ext cx="26613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(measured attachment &lt;0.1%</a:t>
            </a:r>
            <a:r>
              <a:rPr lang="en-US" sz="1600" dirty="0"/>
              <a:t>)</a:t>
            </a:r>
            <a:endParaRPr lang="en-US" sz="1600" dirty="0" smtClean="0"/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112" y="620688"/>
            <a:ext cx="4219868" cy="3698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19 Grupo"/>
          <p:cNvGrpSpPr/>
          <p:nvPr/>
        </p:nvGrpSpPr>
        <p:grpSpPr>
          <a:xfrm>
            <a:off x="5016747" y="5854402"/>
            <a:ext cx="3948901" cy="742950"/>
            <a:chOff x="5016747" y="5854402"/>
            <a:chExt cx="3948901" cy="742950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4819" y="5854402"/>
              <a:ext cx="2962275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8 Flecha derecha"/>
            <p:cNvSpPr/>
            <p:nvPr/>
          </p:nvSpPr>
          <p:spPr>
            <a:xfrm>
              <a:off x="5016747" y="6065985"/>
              <a:ext cx="432048" cy="243335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12 Elipse"/>
            <p:cNvSpPr/>
            <p:nvPr/>
          </p:nvSpPr>
          <p:spPr>
            <a:xfrm>
              <a:off x="7158656" y="5867102"/>
              <a:ext cx="823119" cy="32452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8627094" y="5949280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?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3608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5508104" y="2564904"/>
            <a:ext cx="3240360" cy="143069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15" y="70357"/>
            <a:ext cx="4649341" cy="6743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939" y="3189145"/>
            <a:ext cx="29622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458215" y="2645420"/>
            <a:ext cx="1858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(global fit to data)</a:t>
            </a:r>
            <a:endParaRPr lang="en-US" sz="1800" dirty="0"/>
          </a:p>
        </p:txBody>
      </p:sp>
      <p:sp>
        <p:nvSpPr>
          <p:cNvPr id="4" name="3 Flecha derecha"/>
          <p:cNvSpPr/>
          <p:nvPr/>
        </p:nvSpPr>
        <p:spPr>
          <a:xfrm rot="10800000">
            <a:off x="5715909" y="2654712"/>
            <a:ext cx="590154" cy="360040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4 CuadroTexto"/>
          <p:cNvSpPr txBox="1"/>
          <p:nvPr/>
        </p:nvSpPr>
        <p:spPr>
          <a:xfrm>
            <a:off x="4215586" y="427514"/>
            <a:ext cx="2300630" cy="369332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/>
              <a:t>v</a:t>
            </a:r>
            <a:r>
              <a:rPr lang="en-US" sz="1800" dirty="0" smtClean="0"/>
              <a:t>ariation with pressure</a:t>
            </a:r>
            <a:endParaRPr lang="en-US" sz="18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3872289" y="5754742"/>
            <a:ext cx="2787943" cy="369332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/>
              <a:t>v</a:t>
            </a:r>
            <a:r>
              <a:rPr lang="en-US" sz="1800" dirty="0" smtClean="0"/>
              <a:t>ariation with concentration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6196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46 Conector recto"/>
          <p:cNvCxnSpPr/>
          <p:nvPr/>
        </p:nvCxnSpPr>
        <p:spPr>
          <a:xfrm>
            <a:off x="2699742" y="404664"/>
            <a:ext cx="360045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7128792" cy="5185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79" y="675520"/>
            <a:ext cx="2448273" cy="449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1 Título"/>
          <p:cNvSpPr txBox="1">
            <a:spLocks/>
          </p:cNvSpPr>
          <p:nvPr/>
        </p:nvSpPr>
        <p:spPr bwMode="auto">
          <a:xfrm>
            <a:off x="0" y="-27384"/>
            <a:ext cx="9154740" cy="5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r>
              <a:rPr 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 gain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CuadroTexto"/>
              <p:cNvSpPr txBox="1"/>
              <p:nvPr/>
            </p:nvSpPr>
            <p:spPr>
              <a:xfrm>
                <a:off x="6156176" y="730796"/>
                <a:ext cx="1586973" cy="423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2000" b="0" dirty="0" smtClean="0"/>
                  <a:t>( </a:t>
                </a:r>
                <a14:m>
                  <m:oMath xmlns:m="http://schemas.openxmlformats.org/officeDocument/2006/math">
                    <m:r>
                      <a:rPr lang="es-ES" sz="2000" b="0" i="1" smtClean="0">
                        <a:latin typeface="Cambria Math"/>
                      </a:rPr>
                      <m:t>𝑚</m:t>
                    </m:r>
                    <m:r>
                      <a:rPr lang="es-ES" sz="2000" b="0" i="1" smtClean="0">
                        <a:latin typeface="Cambria Math"/>
                        <a:ea typeface="Cambria Math"/>
                      </a:rPr>
                      <m:t>≡</m:t>
                    </m:r>
                    <m:r>
                      <a:rPr lang="es-ES" sz="2000" b="0" i="1" smtClean="0">
                        <a:latin typeface="Cambria Math"/>
                      </a:rPr>
                      <m:t>𝑓</m:t>
                    </m:r>
                    <m:r>
                      <a:rPr lang="es-ES" sz="2000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s-E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ES" sz="2000" b="0" i="1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s-ES" sz="20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000" dirty="0" smtClean="0"/>
                  <a:t>) )</a:t>
                </a:r>
                <a:endParaRPr lang="en-US" sz="2000" dirty="0"/>
              </a:p>
            </p:txBody>
          </p:sp>
        </mc:Choice>
        <mc:Fallback xmlns="">
          <p:sp>
            <p:nvSpPr>
              <p:cNvPr id="4" name="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730796"/>
                <a:ext cx="1586973" cy="423770"/>
              </a:xfrm>
              <a:prstGeom prst="rect">
                <a:avLst/>
              </a:prstGeom>
              <a:blipFill rotWithShape="1">
                <a:blip r:embed="rId4"/>
                <a:stretch>
                  <a:fillRect l="-4231" t="-7246" r="-3077" b="-20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8 Conector recto"/>
          <p:cNvCxnSpPr/>
          <p:nvPr/>
        </p:nvCxnSpPr>
        <p:spPr>
          <a:xfrm>
            <a:off x="6436878" y="842268"/>
            <a:ext cx="1440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" b="11088"/>
          <a:stretch/>
        </p:blipFill>
        <p:spPr bwMode="auto">
          <a:xfrm>
            <a:off x="7487160" y="4869160"/>
            <a:ext cx="1226464" cy="3635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1868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46 Conector recto"/>
          <p:cNvCxnSpPr/>
          <p:nvPr/>
        </p:nvCxnSpPr>
        <p:spPr>
          <a:xfrm>
            <a:off x="2699742" y="404664"/>
            <a:ext cx="360045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" y="548680"/>
            <a:ext cx="4089846" cy="3969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722713"/>
            <a:ext cx="5057775" cy="13239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1 Título"/>
          <p:cNvSpPr txBox="1">
            <a:spLocks/>
          </p:cNvSpPr>
          <p:nvPr/>
        </p:nvSpPr>
        <p:spPr bwMode="auto">
          <a:xfrm>
            <a:off x="0" y="-27384"/>
            <a:ext cx="9154740" cy="5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r>
              <a:rPr 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Penning transfer probability</a:t>
            </a:r>
          </a:p>
        </p:txBody>
      </p:sp>
      <p:grpSp>
        <p:nvGrpSpPr>
          <p:cNvPr id="12" name="11 Grupo"/>
          <p:cNvGrpSpPr/>
          <p:nvPr/>
        </p:nvGrpSpPr>
        <p:grpSpPr>
          <a:xfrm>
            <a:off x="4211958" y="860872"/>
            <a:ext cx="4827399" cy="3216200"/>
            <a:chOff x="4211958" y="980728"/>
            <a:chExt cx="4827399" cy="3216200"/>
          </a:xfrm>
        </p:grpSpPr>
        <p:pic>
          <p:nvPicPr>
            <p:cNvPr id="717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58" y="980728"/>
              <a:ext cx="4827399" cy="321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" name="10 Grupo"/>
            <p:cNvGrpSpPr/>
            <p:nvPr/>
          </p:nvGrpSpPr>
          <p:grpSpPr>
            <a:xfrm>
              <a:off x="5868144" y="1616100"/>
              <a:ext cx="576064" cy="152400"/>
              <a:chOff x="5868144" y="1616100"/>
              <a:chExt cx="576064" cy="152400"/>
            </a:xfrm>
          </p:grpSpPr>
          <p:cxnSp>
            <p:nvCxnSpPr>
              <p:cNvPr id="4" name="3 Conector recto de flecha"/>
              <p:cNvCxnSpPr/>
              <p:nvPr/>
            </p:nvCxnSpPr>
            <p:spPr>
              <a:xfrm flipH="1">
                <a:off x="6012160" y="1616100"/>
                <a:ext cx="432048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13 Conector recto de flecha"/>
              <p:cNvCxnSpPr/>
              <p:nvPr/>
            </p:nvCxnSpPr>
            <p:spPr>
              <a:xfrm flipH="1">
                <a:off x="5868144" y="1616100"/>
                <a:ext cx="576064" cy="152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1 Rectángulo redondeado"/>
          <p:cNvSpPr/>
          <p:nvPr/>
        </p:nvSpPr>
        <p:spPr>
          <a:xfrm>
            <a:off x="4186558" y="1136204"/>
            <a:ext cx="2952330" cy="720080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18 Grupo"/>
          <p:cNvGrpSpPr/>
          <p:nvPr/>
        </p:nvGrpSpPr>
        <p:grpSpPr>
          <a:xfrm>
            <a:off x="272315" y="4705980"/>
            <a:ext cx="3962332" cy="2107396"/>
            <a:chOff x="272315" y="4705980"/>
            <a:chExt cx="3962332" cy="2107396"/>
          </a:xfrm>
        </p:grpSpPr>
        <p:sp>
          <p:nvSpPr>
            <p:cNvPr id="15" name="14 Flecha derecha"/>
            <p:cNvSpPr/>
            <p:nvPr/>
          </p:nvSpPr>
          <p:spPr>
            <a:xfrm rot="10800000">
              <a:off x="3647980" y="5333007"/>
              <a:ext cx="586667" cy="288032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16 Grupo"/>
            <p:cNvGrpSpPr/>
            <p:nvPr/>
          </p:nvGrpSpPr>
          <p:grpSpPr>
            <a:xfrm>
              <a:off x="272315" y="4705980"/>
              <a:ext cx="3507597" cy="2107396"/>
              <a:chOff x="272315" y="4705980"/>
              <a:chExt cx="3507597" cy="2107396"/>
            </a:xfrm>
          </p:grpSpPr>
          <p:pic>
            <p:nvPicPr>
              <p:cNvPr id="7171" name="Picture 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5139" y="5273377"/>
                <a:ext cx="3133725" cy="695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74" name="Picture 6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5536" y="6165676"/>
                <a:ext cx="2714625" cy="647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12 CuadroTexto"/>
              <p:cNvSpPr txBox="1"/>
              <p:nvPr/>
            </p:nvSpPr>
            <p:spPr>
              <a:xfrm>
                <a:off x="272315" y="4705980"/>
                <a:ext cx="35075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Simplified model (only </a:t>
                </a:r>
                <a:r>
                  <a:rPr lang="en-US" dirty="0" err="1" smtClean="0"/>
                  <a:t>Xe</a:t>
                </a:r>
                <a:r>
                  <a:rPr lang="en-US" dirty="0" smtClean="0"/>
                  <a:t>* singlet-state can make the transfer):</a:t>
                </a:r>
                <a:endParaRPr lang="en-US" dirty="0"/>
              </a:p>
            </p:txBody>
          </p:sp>
          <p:sp>
            <p:nvSpPr>
              <p:cNvPr id="16" name="15 Rectángulo"/>
              <p:cNvSpPr/>
              <p:nvPr/>
            </p:nvSpPr>
            <p:spPr>
              <a:xfrm>
                <a:off x="272315" y="4705980"/>
                <a:ext cx="3375664" cy="210739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8" name="17 CuadroTexto"/>
          <p:cNvSpPr txBox="1"/>
          <p:nvPr/>
        </p:nvSpPr>
        <p:spPr>
          <a:xfrm>
            <a:off x="4283968" y="528935"/>
            <a:ext cx="4806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simplified level diagram including only low-lying states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59840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4577370" y="862136"/>
            <a:ext cx="4566630" cy="59958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46 Conector recto"/>
          <p:cNvCxnSpPr/>
          <p:nvPr/>
        </p:nvCxnSpPr>
        <p:spPr>
          <a:xfrm>
            <a:off x="2699742" y="404664"/>
            <a:ext cx="360045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68" y="1497063"/>
            <a:ext cx="3829050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1 Título"/>
          <p:cNvSpPr txBox="1">
            <a:spLocks/>
          </p:cNvSpPr>
          <p:nvPr/>
        </p:nvSpPr>
        <p:spPr bwMode="auto">
          <a:xfrm>
            <a:off x="0" y="-27384"/>
            <a:ext cx="9154740" cy="5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r>
              <a:rPr 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resolution (for 22keV X-rays)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35496" y="476672"/>
            <a:ext cx="4896544" cy="66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algn="just"/>
            <a:r>
              <a:rPr lang="en-US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 viable to simulate </a:t>
            </a:r>
            <a:r>
              <a:rPr lang="en-US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22keV/W</a:t>
            </a:r>
            <a:r>
              <a:rPr lang="en-US" sz="1800" kern="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~900 primary </a:t>
            </a:r>
            <a:r>
              <a:rPr lang="en-US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electrons, we assume independent fluctuations:</a:t>
            </a:r>
          </a:p>
        </p:txBody>
      </p:sp>
      <p:grpSp>
        <p:nvGrpSpPr>
          <p:cNvPr id="5" name="4 Grupo"/>
          <p:cNvGrpSpPr/>
          <p:nvPr/>
        </p:nvGrpSpPr>
        <p:grpSpPr>
          <a:xfrm>
            <a:off x="467544" y="908720"/>
            <a:ext cx="8523708" cy="5934025"/>
            <a:chOff x="467544" y="908720"/>
            <a:chExt cx="8523708" cy="5934025"/>
          </a:xfrm>
        </p:grpSpPr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0772" y="908720"/>
              <a:ext cx="4320480" cy="3595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2120" y="4509120"/>
              <a:ext cx="3076575" cy="2333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2 Rectángulo redondeado"/>
            <p:cNvSpPr/>
            <p:nvPr/>
          </p:nvSpPr>
          <p:spPr>
            <a:xfrm>
              <a:off x="467544" y="2577604"/>
              <a:ext cx="1914525" cy="6120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3 Flecha derecha"/>
            <p:cNvSpPr/>
            <p:nvPr/>
          </p:nvSpPr>
          <p:spPr>
            <a:xfrm>
              <a:off x="3054462" y="2706684"/>
              <a:ext cx="1661554" cy="290268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17 Flecha derecha"/>
          <p:cNvSpPr/>
          <p:nvPr/>
        </p:nvSpPr>
        <p:spPr>
          <a:xfrm rot="10800000">
            <a:off x="3059832" y="5706391"/>
            <a:ext cx="1661554" cy="290268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1 Título"/>
          <p:cNvSpPr txBox="1">
            <a:spLocks/>
          </p:cNvSpPr>
          <p:nvPr/>
        </p:nvSpPr>
        <p:spPr bwMode="auto">
          <a:xfrm>
            <a:off x="683618" y="5516909"/>
            <a:ext cx="2100858" cy="66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algn="just"/>
            <a:r>
              <a:rPr lang="en-US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Higher sensitivity at high pressure!</a:t>
            </a:r>
          </a:p>
        </p:txBody>
      </p:sp>
    </p:spTree>
    <p:extLst>
      <p:ext uri="{BB962C8B-B14F-4D97-AF65-F5344CB8AC3E}">
        <p14:creationId xmlns:p14="http://schemas.microsoft.com/office/powerpoint/2010/main" val="1959840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8" grpId="0" animBg="1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46 Conector recto"/>
          <p:cNvCxnSpPr/>
          <p:nvPr/>
        </p:nvCxnSpPr>
        <p:spPr>
          <a:xfrm>
            <a:off x="2699742" y="404664"/>
            <a:ext cx="360045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188" y="764704"/>
            <a:ext cx="5978028" cy="5710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7524328" y="3284984"/>
            <a:ext cx="1443024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l-GR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σ</a:t>
            </a:r>
            <a:r>
              <a:rPr lang="el-GR" sz="2400" baseline="-25000" dirty="0" smtClean="0">
                <a:latin typeface="Times" panose="02020603050405020304" pitchFamily="18" charset="0"/>
                <a:cs typeface="Times" panose="02020603050405020304" pitchFamily="18" charset="0"/>
              </a:rPr>
              <a:t>φ</a:t>
            </a:r>
            <a:r>
              <a:rPr lang="es-E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=0.6</a:t>
            </a:r>
            <a:r>
              <a:rPr lang="el-GR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μ</a:t>
            </a:r>
            <a:r>
              <a:rPr lang="es-E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m</a:t>
            </a:r>
            <a:endParaRPr lang="en-US" sz="2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-27384"/>
            <a:ext cx="9154740" cy="5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r>
              <a:rPr 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with data (I)</a:t>
            </a:r>
          </a:p>
        </p:txBody>
      </p:sp>
    </p:spTree>
    <p:extLst>
      <p:ext uri="{BB962C8B-B14F-4D97-AF65-F5344CB8AC3E}">
        <p14:creationId xmlns:p14="http://schemas.microsoft.com/office/powerpoint/2010/main" val="274967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75"/>
          <a:stretch/>
        </p:blipFill>
        <p:spPr bwMode="auto">
          <a:xfrm>
            <a:off x="27224" y="442764"/>
            <a:ext cx="3608672" cy="4017543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702" y="2056656"/>
            <a:ext cx="3423007" cy="3744416"/>
          </a:xfrm>
          <a:prstGeom prst="rect">
            <a:avLst/>
          </a:prstGeom>
          <a:noFill/>
          <a:ln w="28575">
            <a:solidFill>
              <a:srgbClr val="00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700"/>
          <a:stretch/>
        </p:blipFill>
        <p:spPr bwMode="auto">
          <a:xfrm>
            <a:off x="5724128" y="3224602"/>
            <a:ext cx="3419871" cy="3636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8" name="7 Conector recto"/>
          <p:cNvCxnSpPr/>
          <p:nvPr/>
        </p:nvCxnSpPr>
        <p:spPr>
          <a:xfrm>
            <a:off x="2699742" y="404664"/>
            <a:ext cx="360045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1 Título"/>
          <p:cNvSpPr txBox="1">
            <a:spLocks/>
          </p:cNvSpPr>
          <p:nvPr/>
        </p:nvSpPr>
        <p:spPr bwMode="auto">
          <a:xfrm>
            <a:off x="0" y="-27384"/>
            <a:ext cx="9154740" cy="5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r>
              <a:rPr 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with data (II)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764704"/>
            <a:ext cx="16668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437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85056"/>
            <a:ext cx="3333750" cy="14478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0" name="9 Conector recto"/>
          <p:cNvCxnSpPr/>
          <p:nvPr/>
        </p:nvCxnSpPr>
        <p:spPr>
          <a:xfrm>
            <a:off x="2699742" y="404664"/>
            <a:ext cx="360045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1 Título"/>
          <p:cNvSpPr txBox="1">
            <a:spLocks/>
          </p:cNvSpPr>
          <p:nvPr/>
        </p:nvSpPr>
        <p:spPr bwMode="auto">
          <a:xfrm>
            <a:off x="0" y="-27384"/>
            <a:ext cx="9154740" cy="5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r>
              <a:rPr 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extraction of </a:t>
            </a:r>
            <a:r>
              <a:rPr lang="en-US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Fano</a:t>
            </a:r>
            <a:r>
              <a:rPr 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factor (1bar)</a:t>
            </a:r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3243"/>
            <a:ext cx="16668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75"/>
          <a:stretch/>
        </p:blipFill>
        <p:spPr bwMode="auto">
          <a:xfrm>
            <a:off x="5546068" y="1060188"/>
            <a:ext cx="3608672" cy="4017543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7675786" y="2458988"/>
            <a:ext cx="1398810" cy="230425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5 Grupo"/>
          <p:cNvGrpSpPr/>
          <p:nvPr/>
        </p:nvGrpSpPr>
        <p:grpSpPr>
          <a:xfrm>
            <a:off x="182364" y="2636912"/>
            <a:ext cx="5397748" cy="1656184"/>
            <a:chOff x="182364" y="2636912"/>
            <a:chExt cx="5397748" cy="1656184"/>
          </a:xfrm>
        </p:grpSpPr>
        <p:pic>
          <p:nvPicPr>
            <p:cNvPr id="1126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684" y="3378696"/>
              <a:ext cx="5010150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3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820" y="2636912"/>
              <a:ext cx="3067050" cy="61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1 Rectángulo"/>
            <p:cNvSpPr/>
            <p:nvPr/>
          </p:nvSpPr>
          <p:spPr>
            <a:xfrm>
              <a:off x="182364" y="2636912"/>
              <a:ext cx="4953000" cy="165618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4 Flecha derecha"/>
            <p:cNvSpPr/>
            <p:nvPr/>
          </p:nvSpPr>
          <p:spPr>
            <a:xfrm rot="10800000">
              <a:off x="4716016" y="3835896"/>
              <a:ext cx="864096" cy="370892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7 Grupo"/>
          <p:cNvGrpSpPr/>
          <p:nvPr/>
        </p:nvGrpSpPr>
        <p:grpSpPr>
          <a:xfrm>
            <a:off x="195064" y="4421584"/>
            <a:ext cx="4953000" cy="1527696"/>
            <a:chOff x="195064" y="4421584"/>
            <a:chExt cx="4953000" cy="1527696"/>
          </a:xfrm>
        </p:grpSpPr>
        <p:pic>
          <p:nvPicPr>
            <p:cNvPr id="1126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064" y="5139655"/>
              <a:ext cx="4953000" cy="80962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1" name="20 Flecha derecha"/>
            <p:cNvSpPr/>
            <p:nvPr/>
          </p:nvSpPr>
          <p:spPr>
            <a:xfrm rot="5400000">
              <a:off x="2362817" y="4544885"/>
              <a:ext cx="617494" cy="370892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44467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3528" y="2904568"/>
            <a:ext cx="8880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3. Energy resolution data from the 38cm x 700cm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-setup (NEXT-MM)</a:t>
            </a:r>
            <a:endParaRPr lang="en-US" sz="2400" dirty="0"/>
          </a:p>
        </p:txBody>
      </p:sp>
      <p:pic>
        <p:nvPicPr>
          <p:cNvPr id="20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0437" y="3576637"/>
            <a:ext cx="1833563" cy="32813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20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627784" y="2924944"/>
            <a:ext cx="4078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what we wanted to understand: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0421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54959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8 Conector recto"/>
          <p:cNvCxnSpPr/>
          <p:nvPr/>
        </p:nvCxnSpPr>
        <p:spPr>
          <a:xfrm>
            <a:off x="2699742" y="476672"/>
            <a:ext cx="360045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-1984"/>
            <a:ext cx="9154740" cy="5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r>
              <a:rPr 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the energy resolution in a realistic system (I)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0437" y="3576637"/>
            <a:ext cx="1833563" cy="3281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20"/>
          <a:stretch/>
        </p:blipFill>
        <p:spPr bwMode="auto">
          <a:xfrm>
            <a:off x="2771800" y="692696"/>
            <a:ext cx="3829050" cy="486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873474" y="1422597"/>
            <a:ext cx="7793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P=1bar</a:t>
            </a:r>
            <a:endParaRPr lang="en-US" sz="16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5434377" y="1421284"/>
            <a:ext cx="881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P=10bar</a:t>
            </a:r>
            <a:endParaRPr lang="en-US" sz="1600" dirty="0"/>
          </a:p>
        </p:txBody>
      </p:sp>
      <p:sp>
        <p:nvSpPr>
          <p:cNvPr id="35" name="34 CuadroTexto"/>
          <p:cNvSpPr txBox="1"/>
          <p:nvPr/>
        </p:nvSpPr>
        <p:spPr>
          <a:xfrm>
            <a:off x="7668344" y="3234462"/>
            <a:ext cx="11452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NEXT-MM</a:t>
            </a:r>
            <a:endParaRPr lang="en-US" sz="1600" dirty="0"/>
          </a:p>
        </p:txBody>
      </p:sp>
      <p:grpSp>
        <p:nvGrpSpPr>
          <p:cNvPr id="23" name="22 Grupo"/>
          <p:cNvGrpSpPr/>
          <p:nvPr/>
        </p:nvGrpSpPr>
        <p:grpSpPr>
          <a:xfrm>
            <a:off x="2099382" y="5645596"/>
            <a:ext cx="4536504" cy="846385"/>
            <a:chOff x="2099382" y="5645596"/>
            <a:chExt cx="4536504" cy="846385"/>
          </a:xfrm>
        </p:grpSpPr>
        <p:sp>
          <p:nvSpPr>
            <p:cNvPr id="8" name="7 CuadroTexto"/>
            <p:cNvSpPr txBox="1"/>
            <p:nvPr/>
          </p:nvSpPr>
          <p:spPr>
            <a:xfrm>
              <a:off x="2099382" y="5645596"/>
              <a:ext cx="45365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can be understood in terms of the contributions </a:t>
              </a:r>
            </a:p>
            <a:p>
              <a:r>
                <a:rPr lang="en-US" sz="1800" dirty="0" smtClean="0"/>
                <a:t>identified in the small setup</a:t>
              </a:r>
              <a:endParaRPr lang="en-US" sz="1800" dirty="0"/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4932040" y="5968761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?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954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CuadroTexto"/>
          <p:cNvSpPr txBox="1"/>
          <p:nvPr/>
        </p:nvSpPr>
        <p:spPr>
          <a:xfrm>
            <a:off x="6732242" y="620688"/>
            <a:ext cx="10534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12676"/>
            <a:ext cx="4875704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48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" t="3301" r="2094" b="1638"/>
          <a:stretch/>
        </p:blipFill>
        <p:spPr>
          <a:xfrm>
            <a:off x="5108548" y="1019227"/>
            <a:ext cx="4032448" cy="3110613"/>
          </a:xfrm>
          <a:prstGeom prst="rect">
            <a:avLst/>
          </a:prstGeom>
        </p:spPr>
      </p:pic>
      <p:grpSp>
        <p:nvGrpSpPr>
          <p:cNvPr id="39" name="38 Grupo"/>
          <p:cNvGrpSpPr/>
          <p:nvPr/>
        </p:nvGrpSpPr>
        <p:grpSpPr>
          <a:xfrm>
            <a:off x="6012160" y="1249531"/>
            <a:ext cx="3224238" cy="3619629"/>
            <a:chOff x="6012160" y="1249531"/>
            <a:chExt cx="3224238" cy="3619629"/>
          </a:xfrm>
        </p:grpSpPr>
        <p:sp>
          <p:nvSpPr>
            <p:cNvPr id="27" name="26 Rectángulo"/>
            <p:cNvSpPr/>
            <p:nvPr/>
          </p:nvSpPr>
          <p:spPr>
            <a:xfrm rot="16200000">
              <a:off x="5572885" y="2408888"/>
              <a:ext cx="2556000" cy="237286"/>
            </a:xfrm>
            <a:prstGeom prst="rect">
              <a:avLst/>
            </a:prstGeom>
            <a:solidFill>
              <a:schemeClr val="tx1">
                <a:alpha val="1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16" name="15 Rectángulo"/>
            <p:cNvSpPr/>
            <p:nvPr/>
          </p:nvSpPr>
          <p:spPr>
            <a:xfrm rot="16200000">
              <a:off x="6217863" y="2411981"/>
              <a:ext cx="2556000" cy="231102"/>
            </a:xfrm>
            <a:prstGeom prst="rect">
              <a:avLst/>
            </a:prstGeom>
            <a:solidFill>
              <a:schemeClr val="tx1">
                <a:alpha val="1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cxnSp>
          <p:nvCxnSpPr>
            <p:cNvPr id="18" name="17 Conector recto de flecha"/>
            <p:cNvCxnSpPr/>
            <p:nvPr/>
          </p:nvCxnSpPr>
          <p:spPr>
            <a:xfrm flipH="1">
              <a:off x="6734337" y="3606924"/>
              <a:ext cx="197091" cy="81357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30 Conector recto de flecha"/>
            <p:cNvCxnSpPr/>
            <p:nvPr/>
          </p:nvCxnSpPr>
          <p:spPr>
            <a:xfrm>
              <a:off x="7626920" y="3475608"/>
              <a:ext cx="257448" cy="9488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2" name="21 Grupo"/>
            <p:cNvGrpSpPr/>
            <p:nvPr/>
          </p:nvGrpSpPr>
          <p:grpSpPr>
            <a:xfrm>
              <a:off x="6012160" y="4427436"/>
              <a:ext cx="3224238" cy="441724"/>
              <a:chOff x="6044164" y="5177133"/>
              <a:chExt cx="3224238" cy="441724"/>
            </a:xfrm>
          </p:grpSpPr>
          <p:sp>
            <p:nvSpPr>
              <p:cNvPr id="21" name="20 Rectángulo"/>
              <p:cNvSpPr/>
              <p:nvPr/>
            </p:nvSpPr>
            <p:spPr>
              <a:xfrm>
                <a:off x="6364864" y="5199508"/>
                <a:ext cx="2559663" cy="347341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28 CuadroTexto"/>
                  <p:cNvSpPr txBox="1"/>
                  <p:nvPr/>
                </p:nvSpPr>
                <p:spPr>
                  <a:xfrm>
                    <a:off x="7412316" y="5177133"/>
                    <a:ext cx="1856086" cy="44172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l-GR" sz="20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l-GR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s-ES" sz="20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𝒊𝒏𝒕𝒓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s-ES" sz="2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es-ES" sz="2000" b="0" i="0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20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l-GR" sz="2000" b="1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2000" b="1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s-ES" sz="2000" b="1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𝑺</m:t>
                                  </m:r>
                                  <m:r>
                                    <a:rPr lang="es-ES" sz="2000" b="1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/</m:t>
                                  </m:r>
                                  <m:r>
                                    <a:rPr lang="es-ES" sz="2000" b="1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𝑵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s-ES" sz="2000" b="1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oMath>
                      </m:oMathPara>
                    </a14:m>
                    <a:endParaRPr lang="en-US" sz="2000" b="1" dirty="0">
                      <a:solidFill>
                        <a:srgbClr val="00B050"/>
                      </a:solidFill>
                      <a:latin typeface="Times" panose="02020603050405020304" pitchFamily="18" charset="0"/>
                      <a:cs typeface="Times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9" name="28 CuadroText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12316" y="5177133"/>
                    <a:ext cx="1856086" cy="441724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 b="-958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0" name="29 CuadroTexto"/>
              <p:cNvSpPr txBox="1"/>
              <p:nvPr/>
            </p:nvSpPr>
            <p:spPr>
              <a:xfrm>
                <a:off x="6044164" y="5208294"/>
                <a:ext cx="113043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" panose="02020603050405020304" pitchFamily="18" charset="0"/>
                    <a:cs typeface="Times" panose="02020603050405020304" pitchFamily="18" charset="0"/>
                  </a:rPr>
                  <a:t>best 10%</a:t>
                </a:r>
                <a:endParaRPr lang="en-US" sz="2000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cxnSp>
            <p:nvCxnSpPr>
              <p:cNvPr id="33" name="32 Conector recto de flecha"/>
              <p:cNvCxnSpPr/>
              <p:nvPr/>
            </p:nvCxnSpPr>
            <p:spPr>
              <a:xfrm>
                <a:off x="7156383" y="5402833"/>
                <a:ext cx="327941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8" name="37 Grupo"/>
          <p:cNvGrpSpPr/>
          <p:nvPr/>
        </p:nvGrpSpPr>
        <p:grpSpPr>
          <a:xfrm>
            <a:off x="0" y="4320097"/>
            <a:ext cx="5292080" cy="2565287"/>
            <a:chOff x="0" y="4320097"/>
            <a:chExt cx="5292080" cy="2565287"/>
          </a:xfrm>
        </p:grpSpPr>
        <p:grpSp>
          <p:nvGrpSpPr>
            <p:cNvPr id="65" name="64 Grupo"/>
            <p:cNvGrpSpPr/>
            <p:nvPr/>
          </p:nvGrpSpPr>
          <p:grpSpPr>
            <a:xfrm>
              <a:off x="0" y="4473116"/>
              <a:ext cx="5220072" cy="2376100"/>
              <a:chOff x="2526864" y="4694046"/>
              <a:chExt cx="4925456" cy="2155170"/>
            </a:xfrm>
          </p:grpSpPr>
          <p:pic>
            <p:nvPicPr>
              <p:cNvPr id="28" name="27 Imagen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328" r="3576" b="55675"/>
              <a:stretch/>
            </p:blipFill>
            <p:spPr>
              <a:xfrm>
                <a:off x="5110968" y="4735248"/>
                <a:ext cx="2341352" cy="2096351"/>
              </a:xfrm>
              <a:prstGeom prst="rect">
                <a:avLst/>
              </a:prstGeom>
            </p:spPr>
          </p:pic>
          <p:pic>
            <p:nvPicPr>
              <p:cNvPr id="50" name="49 Imagen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386" r="51788" b="55339"/>
              <a:stretch/>
            </p:blipFill>
            <p:spPr>
              <a:xfrm>
                <a:off x="2526864" y="4694046"/>
                <a:ext cx="2477184" cy="2155170"/>
              </a:xfrm>
              <a:prstGeom prst="rect">
                <a:avLst/>
              </a:prstGeom>
            </p:spPr>
          </p:pic>
          <p:sp>
            <p:nvSpPr>
              <p:cNvPr id="55" name="54 CuadroTexto"/>
              <p:cNvSpPr txBox="1"/>
              <p:nvPr/>
            </p:nvSpPr>
            <p:spPr>
              <a:xfrm>
                <a:off x="4125281" y="5085183"/>
                <a:ext cx="878767" cy="461665"/>
              </a:xfrm>
              <a:prstGeom prst="rect">
                <a:avLst/>
              </a:prstGeom>
              <a:solidFill>
                <a:srgbClr val="FFCCCC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P=1bar</a:t>
                </a:r>
              </a:p>
              <a:p>
                <a:r>
                  <a: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Gain=2000</a:t>
                </a:r>
                <a:endPara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25 CuadroTexto"/>
              <p:cNvSpPr txBox="1"/>
              <p:nvPr/>
            </p:nvSpPr>
            <p:spPr>
              <a:xfrm>
                <a:off x="6604048" y="5085184"/>
                <a:ext cx="848272" cy="46166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P=10bar</a:t>
                </a:r>
              </a:p>
              <a:p>
                <a:r>
                  <a: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Gain=200</a:t>
                </a:r>
                <a:endPara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" name="2 CuadroTexto"/>
            <p:cNvSpPr txBox="1"/>
            <p:nvPr/>
          </p:nvSpPr>
          <p:spPr>
            <a:xfrm>
              <a:off x="2506878" y="4320097"/>
              <a:ext cx="4635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S/N</a:t>
              </a:r>
              <a:endParaRPr lang="en-US" dirty="0"/>
            </a:p>
          </p:txBody>
        </p:sp>
        <p:sp>
          <p:nvSpPr>
            <p:cNvPr id="37" name="36 Rectángulo"/>
            <p:cNvSpPr/>
            <p:nvPr/>
          </p:nvSpPr>
          <p:spPr>
            <a:xfrm>
              <a:off x="0" y="4320097"/>
              <a:ext cx="5292080" cy="2565287"/>
            </a:xfrm>
            <a:prstGeom prst="rect">
              <a:avLst/>
            </a:prstGeom>
            <a:solidFill>
              <a:schemeClr val="dk1">
                <a:alpha val="4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59 Rectángulo"/>
          <p:cNvSpPr/>
          <p:nvPr/>
        </p:nvSpPr>
        <p:spPr>
          <a:xfrm>
            <a:off x="4978710" y="548680"/>
            <a:ext cx="4129794" cy="3672408"/>
          </a:xfrm>
          <a:prstGeom prst="rect">
            <a:avLst/>
          </a:prstGeom>
          <a:solidFill>
            <a:schemeClr val="dk1">
              <a:alpha val="4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61 Conector recto"/>
          <p:cNvCxnSpPr/>
          <p:nvPr/>
        </p:nvCxnSpPr>
        <p:spPr>
          <a:xfrm>
            <a:off x="2699742" y="476672"/>
            <a:ext cx="360045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1 Título"/>
          <p:cNvSpPr txBox="1">
            <a:spLocks/>
          </p:cNvSpPr>
          <p:nvPr/>
        </p:nvSpPr>
        <p:spPr bwMode="auto">
          <a:xfrm>
            <a:off x="0" y="-1984"/>
            <a:ext cx="9154740" cy="5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r>
              <a:rPr 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the energy resolution in a realistic system (II)</a:t>
            </a:r>
          </a:p>
        </p:txBody>
      </p:sp>
    </p:spTree>
    <p:extLst>
      <p:ext uri="{BB962C8B-B14F-4D97-AF65-F5344CB8AC3E}">
        <p14:creationId xmlns:p14="http://schemas.microsoft.com/office/powerpoint/2010/main" val="1065864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54959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0437" y="3576637"/>
            <a:ext cx="1833563" cy="3281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20"/>
          <a:stretch/>
        </p:blipFill>
        <p:spPr bwMode="auto">
          <a:xfrm>
            <a:off x="2873474" y="692696"/>
            <a:ext cx="3829050" cy="486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873474" y="1422597"/>
            <a:ext cx="7793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P=1bar</a:t>
            </a:r>
            <a:endParaRPr lang="en-US" sz="16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5434377" y="1421284"/>
            <a:ext cx="881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P=10bar</a:t>
            </a:r>
            <a:endParaRPr lang="en-US" sz="1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7668344" y="3234462"/>
            <a:ext cx="11452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NEXT-MM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CuadroTexto"/>
              <p:cNvSpPr txBox="1"/>
              <p:nvPr/>
            </p:nvSpPr>
            <p:spPr>
              <a:xfrm>
                <a:off x="2444296" y="5401762"/>
                <a:ext cx="14923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a:rPr lang="es-ES" sz="1800" b="0" i="1" smtClean="0">
                              <a:latin typeface="Cambria Math"/>
                            </a:rPr>
                            <m:t>𝑖𝑛𝑡</m:t>
                          </m:r>
                        </m:sub>
                      </m:sSub>
                      <m:r>
                        <a:rPr lang="es-ES" sz="1800" b="0" i="1" smtClean="0">
                          <a:latin typeface="Cambria Math"/>
                        </a:rPr>
                        <m:t>=0.075</m:t>
                      </m:r>
                    </m:oMath>
                  </m:oMathPara>
                </a14:m>
                <a:endParaRPr lang="es-ES" sz="1800" b="0" dirty="0" smtClean="0"/>
              </a:p>
            </p:txBody>
          </p:sp>
        </mc:Choice>
        <mc:Fallback xmlns="">
          <p:sp>
            <p:nvSpPr>
              <p:cNvPr id="5" name="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4296" y="5401762"/>
                <a:ext cx="1492332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24 CuadroTexto"/>
              <p:cNvSpPr txBox="1"/>
              <p:nvPr/>
            </p:nvSpPr>
            <p:spPr>
              <a:xfrm>
                <a:off x="2400804" y="5796494"/>
                <a:ext cx="1549399" cy="3942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a:rPr lang="es-ES" sz="1800" b="0" i="1" smtClean="0">
                              <a:latin typeface="Cambria Math"/>
                            </a:rPr>
                            <m:t>𝑆</m:t>
                          </m:r>
                          <m:r>
                            <a:rPr lang="es-ES" sz="1800" b="0" i="1" smtClean="0">
                              <a:latin typeface="Cambria Math"/>
                            </a:rPr>
                            <m:t>/</m:t>
                          </m:r>
                          <m:r>
                            <a:rPr lang="es-ES" sz="1800" b="0" i="1" smtClean="0">
                              <a:latin typeface="Cambria Math"/>
                            </a:rPr>
                            <m:t>𝑁</m:t>
                          </m:r>
                        </m:sub>
                      </m:sSub>
                      <m:r>
                        <a:rPr lang="es-ES" sz="1800" b="0" i="1" smtClean="0">
                          <a:latin typeface="Cambria Math"/>
                        </a:rPr>
                        <m:t>=0.002</m:t>
                      </m:r>
                    </m:oMath>
                  </m:oMathPara>
                </a14:m>
                <a:endParaRPr lang="es-ES" sz="1800" b="0" dirty="0" smtClean="0"/>
              </a:p>
            </p:txBody>
          </p:sp>
        </mc:Choice>
        <mc:Fallback xmlns="">
          <p:sp>
            <p:nvSpPr>
              <p:cNvPr id="25" name="2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0804" y="5796494"/>
                <a:ext cx="1549399" cy="394210"/>
              </a:xfrm>
              <a:prstGeom prst="rect">
                <a:avLst/>
              </a:prstGeom>
              <a:blipFill rotWithShape="1">
                <a:blip r:embed="rId6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25 CuadroTexto"/>
              <p:cNvSpPr txBox="1"/>
              <p:nvPr/>
            </p:nvSpPr>
            <p:spPr>
              <a:xfrm>
                <a:off x="2267744" y="6208759"/>
                <a:ext cx="16877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a:rPr lang="es-ES" sz="1800" b="0" i="1" smtClean="0">
                              <a:latin typeface="Cambria Math"/>
                            </a:rPr>
                            <m:t>𝑚𝑒𝑐h</m:t>
                          </m:r>
                        </m:sub>
                      </m:sSub>
                      <m:r>
                        <a:rPr lang="es-ES" sz="1800" b="0" i="1" smtClean="0">
                          <a:latin typeface="Cambria Math"/>
                        </a:rPr>
                        <m:t>=0.035</m:t>
                      </m:r>
                    </m:oMath>
                  </m:oMathPara>
                </a14:m>
                <a:endParaRPr lang="es-ES" sz="1800" b="0" dirty="0" smtClean="0"/>
              </a:p>
            </p:txBody>
          </p:sp>
        </mc:Choice>
        <mc:Fallback xmlns="">
          <p:sp>
            <p:nvSpPr>
              <p:cNvPr id="26" name="25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6208759"/>
                <a:ext cx="1687706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26 CuadroTexto"/>
              <p:cNvSpPr txBox="1"/>
              <p:nvPr/>
            </p:nvSpPr>
            <p:spPr>
              <a:xfrm>
                <a:off x="5036584" y="5408323"/>
                <a:ext cx="13640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a:rPr lang="es-ES" sz="1800" b="0" i="1" smtClean="0">
                              <a:latin typeface="Cambria Math"/>
                            </a:rPr>
                            <m:t>𝑖𝑛𝑡</m:t>
                          </m:r>
                        </m:sub>
                      </m:sSub>
                      <m:r>
                        <a:rPr lang="es-ES" sz="1800" b="0" i="1" smtClean="0">
                          <a:latin typeface="Cambria Math"/>
                        </a:rPr>
                        <m:t>=0.09</m:t>
                      </m:r>
                    </m:oMath>
                  </m:oMathPara>
                </a14:m>
                <a:endParaRPr lang="es-ES" sz="1800" b="0" dirty="0" smtClean="0"/>
              </a:p>
            </p:txBody>
          </p:sp>
        </mc:Choice>
        <mc:Fallback xmlns="">
          <p:sp>
            <p:nvSpPr>
              <p:cNvPr id="27" name="2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6584" y="5408323"/>
                <a:ext cx="1364091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27 CuadroTexto"/>
              <p:cNvSpPr txBox="1"/>
              <p:nvPr/>
            </p:nvSpPr>
            <p:spPr>
              <a:xfrm>
                <a:off x="4993092" y="5803055"/>
                <a:ext cx="1421158" cy="3942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a:rPr lang="es-ES" sz="1800" b="0" i="1" smtClean="0">
                              <a:latin typeface="Cambria Math"/>
                            </a:rPr>
                            <m:t>𝑆</m:t>
                          </m:r>
                          <m:r>
                            <a:rPr lang="es-ES" sz="1800" b="0" i="1" smtClean="0">
                              <a:latin typeface="Cambria Math"/>
                            </a:rPr>
                            <m:t>/</m:t>
                          </m:r>
                          <m:r>
                            <a:rPr lang="es-ES" sz="1800" b="0" i="1" smtClean="0">
                              <a:latin typeface="Cambria Math"/>
                            </a:rPr>
                            <m:t>𝑁</m:t>
                          </m:r>
                        </m:sub>
                      </m:sSub>
                      <m:r>
                        <a:rPr lang="es-ES" sz="1800" b="0" i="1" smtClean="0">
                          <a:latin typeface="Cambria Math"/>
                        </a:rPr>
                        <m:t>=0.07</m:t>
                      </m:r>
                    </m:oMath>
                  </m:oMathPara>
                </a14:m>
                <a:endParaRPr lang="es-ES" sz="1800" b="0" dirty="0" smtClean="0"/>
              </a:p>
            </p:txBody>
          </p:sp>
        </mc:Choice>
        <mc:Fallback xmlns="">
          <p:sp>
            <p:nvSpPr>
              <p:cNvPr id="28" name="27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3092" y="5803055"/>
                <a:ext cx="1421158" cy="394210"/>
              </a:xfrm>
              <a:prstGeom prst="rect">
                <a:avLst/>
              </a:prstGeom>
              <a:blipFill rotWithShape="1">
                <a:blip r:embed="rId9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28 CuadroTexto"/>
              <p:cNvSpPr txBox="1"/>
              <p:nvPr/>
            </p:nvSpPr>
            <p:spPr>
              <a:xfrm>
                <a:off x="4860032" y="6215320"/>
                <a:ext cx="15594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a:rPr lang="es-ES" sz="1800" b="0" i="1" smtClean="0">
                              <a:latin typeface="Cambria Math"/>
                            </a:rPr>
                            <m:t>𝑚𝑒𝑐h</m:t>
                          </m:r>
                        </m:sub>
                      </m:sSub>
                      <m:r>
                        <a:rPr lang="es-ES" sz="1800" b="0" i="1" smtClean="0">
                          <a:latin typeface="Cambria Math"/>
                        </a:rPr>
                        <m:t>=0.09</m:t>
                      </m:r>
                    </m:oMath>
                  </m:oMathPara>
                </a14:m>
                <a:endParaRPr lang="es-ES" sz="1800" b="0" dirty="0" smtClean="0"/>
              </a:p>
            </p:txBody>
          </p:sp>
        </mc:Choice>
        <mc:Fallback xmlns="">
          <p:sp>
            <p:nvSpPr>
              <p:cNvPr id="29" name="28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6215320"/>
                <a:ext cx="1559466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5 Rectángulo redondeado"/>
          <p:cNvSpPr/>
          <p:nvPr/>
        </p:nvSpPr>
        <p:spPr>
          <a:xfrm>
            <a:off x="2293144" y="6228804"/>
            <a:ext cx="4151754" cy="3812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6 Flecha derecha"/>
          <p:cNvSpPr/>
          <p:nvPr/>
        </p:nvSpPr>
        <p:spPr>
          <a:xfrm>
            <a:off x="1619672" y="6240690"/>
            <a:ext cx="504056" cy="349287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32 CuadroTexto"/>
          <p:cNvSpPr txBox="1"/>
          <p:nvPr/>
        </p:nvSpPr>
        <p:spPr>
          <a:xfrm>
            <a:off x="35644" y="6169153"/>
            <a:ext cx="143180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l-GR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σ</a:t>
            </a:r>
            <a:r>
              <a:rPr lang="el-GR" sz="2400" baseline="-25000" dirty="0" smtClean="0">
                <a:latin typeface="Times" panose="02020603050405020304" pitchFamily="18" charset="0"/>
                <a:cs typeface="Times" panose="02020603050405020304" pitchFamily="18" charset="0"/>
              </a:rPr>
              <a:t>φ</a:t>
            </a:r>
            <a:r>
              <a:rPr lang="es-E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=1.0</a:t>
            </a:r>
            <a:r>
              <a:rPr lang="el-GR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μ</a:t>
            </a:r>
            <a:r>
              <a:rPr lang="es-E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m</a:t>
            </a:r>
            <a:endParaRPr lang="en-US" sz="2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19" name="18 Conector recto"/>
          <p:cNvCxnSpPr/>
          <p:nvPr/>
        </p:nvCxnSpPr>
        <p:spPr>
          <a:xfrm>
            <a:off x="2699742" y="476672"/>
            <a:ext cx="360045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1 Título"/>
          <p:cNvSpPr txBox="1">
            <a:spLocks/>
          </p:cNvSpPr>
          <p:nvPr/>
        </p:nvSpPr>
        <p:spPr bwMode="auto">
          <a:xfrm>
            <a:off x="0" y="-1984"/>
            <a:ext cx="9154740" cy="5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r>
              <a:rPr 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the energy resolution in a realistic system (III)</a:t>
            </a:r>
          </a:p>
        </p:txBody>
      </p:sp>
    </p:spTree>
    <p:extLst>
      <p:ext uri="{BB962C8B-B14F-4D97-AF65-F5344CB8AC3E}">
        <p14:creationId xmlns:p14="http://schemas.microsoft.com/office/powerpoint/2010/main" val="3935843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4 Conector recto"/>
          <p:cNvCxnSpPr/>
          <p:nvPr/>
        </p:nvCxnSpPr>
        <p:spPr>
          <a:xfrm>
            <a:off x="2555726" y="476672"/>
            <a:ext cx="360045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3635896" y="2307"/>
            <a:ext cx="1636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conclusions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79512" y="908720"/>
            <a:ext cx="88204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sz="2000" dirty="0" smtClean="0"/>
              <a:t>‘Electron transmission’ at high pressures requires both recombination (drift region) and hole-transmission (readout region) to be included. Measured data can be described by combining a recombination model (</a:t>
            </a:r>
            <a:r>
              <a:rPr lang="en-US" sz="2000" dirty="0" err="1" smtClean="0"/>
              <a:t>Bolotnikov</a:t>
            </a:r>
            <a:r>
              <a:rPr lang="en-US" sz="2000" dirty="0" smtClean="0"/>
              <a:t>, Ramsey) and the simulated electron transmission. </a:t>
            </a:r>
          </a:p>
          <a:p>
            <a:pPr marL="342900" indent="-342900" algn="just">
              <a:buFont typeface="+mj-lt"/>
              <a:buAutoNum type="arabicPeriod"/>
            </a:pPr>
            <a:endParaRPr lang="en-US" sz="2000" dirty="0" smtClean="0"/>
          </a:p>
          <a:p>
            <a:pPr marL="342900" indent="-342900" algn="just">
              <a:buFont typeface="+mj-lt"/>
              <a:buAutoNum type="arabicPeriod"/>
            </a:pPr>
            <a:endParaRPr lang="en-US" sz="2000" dirty="0"/>
          </a:p>
          <a:p>
            <a:pPr marL="342900" indent="-342900" algn="just">
              <a:buFont typeface="+mj-lt"/>
              <a:buAutoNum type="arabicPeriod"/>
            </a:pPr>
            <a:r>
              <a:rPr lang="en-US" sz="2000" dirty="0" smtClean="0"/>
              <a:t>Penning-effect in </a:t>
            </a:r>
            <a:r>
              <a:rPr lang="en-US" sz="2000" dirty="0" err="1" smtClean="0"/>
              <a:t>Xe</a:t>
            </a:r>
            <a:r>
              <a:rPr lang="en-US" sz="2000" dirty="0" smtClean="0"/>
              <a:t>-TMA can be interpreted through a simple model that assumes resonant energy transfer from the </a:t>
            </a:r>
            <a:r>
              <a:rPr lang="en-US" sz="2000" dirty="0" err="1" smtClean="0"/>
              <a:t>Xe</a:t>
            </a:r>
            <a:r>
              <a:rPr lang="en-US" sz="2000" baseline="30000" dirty="0" smtClean="0"/>
              <a:t>*</a:t>
            </a:r>
            <a:r>
              <a:rPr lang="en-US" sz="2000" dirty="0" smtClean="0"/>
              <a:t> singlet state to TMA.</a:t>
            </a:r>
          </a:p>
          <a:p>
            <a:pPr marL="342900" indent="-342900" algn="just">
              <a:buFont typeface="+mj-lt"/>
              <a:buAutoNum type="arabicPeriod"/>
            </a:pPr>
            <a:endParaRPr lang="en-US" sz="2000" dirty="0"/>
          </a:p>
          <a:p>
            <a:pPr marL="342900" indent="-342900" algn="just">
              <a:buFont typeface="+mj-lt"/>
              <a:buAutoNum type="arabicPeriod"/>
            </a:pPr>
            <a:endParaRPr lang="en-US" sz="2000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en-US" sz="2000" dirty="0" smtClean="0"/>
              <a:t>Energy resolution well explained by known sources except for a small deviation at high pressure.</a:t>
            </a:r>
            <a:endParaRPr lang="en-US" sz="2000" dirty="0"/>
          </a:p>
        </p:txBody>
      </p:sp>
      <p:sp>
        <p:nvSpPr>
          <p:cNvPr id="4" name="3 Flecha derecha"/>
          <p:cNvSpPr/>
          <p:nvPr/>
        </p:nvSpPr>
        <p:spPr>
          <a:xfrm rot="1344249">
            <a:off x="1691630" y="4737338"/>
            <a:ext cx="720080" cy="288032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" name="8 CuadroTexto"/>
          <p:cNvSpPr txBox="1"/>
          <p:nvPr/>
        </p:nvSpPr>
        <p:spPr>
          <a:xfrm>
            <a:off x="2496097" y="4809346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Strong evidence of sensitivity to mechanical variations in the hole diameter at 0.5</a:t>
            </a:r>
            <a:r>
              <a:rPr lang="el-GR" sz="2000" dirty="0" smtClean="0">
                <a:latin typeface="Calibri"/>
              </a:rPr>
              <a:t>μ</a:t>
            </a:r>
            <a:r>
              <a:rPr lang="en-US" sz="2000" dirty="0" smtClean="0"/>
              <a:t>m level! (important at 10bar)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4513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67635"/>
            <a:ext cx="3672408" cy="5341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66" y="860870"/>
            <a:ext cx="4021633" cy="584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2555776" y="476672"/>
            <a:ext cx="360045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4 CuadroTexto"/>
          <p:cNvSpPr txBox="1"/>
          <p:nvPr/>
        </p:nvSpPr>
        <p:spPr>
          <a:xfrm>
            <a:off x="3864960" y="23416"/>
            <a:ext cx="1311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261580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188" y="4031890"/>
            <a:ext cx="3238672" cy="2689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13 Grupo"/>
          <p:cNvGrpSpPr/>
          <p:nvPr/>
        </p:nvGrpSpPr>
        <p:grpSpPr>
          <a:xfrm>
            <a:off x="-36512" y="143458"/>
            <a:ext cx="3587701" cy="6562725"/>
            <a:chOff x="304678" y="116632"/>
            <a:chExt cx="3587701" cy="6562725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191"/>
            <a:stretch/>
          </p:blipFill>
          <p:spPr bwMode="auto">
            <a:xfrm>
              <a:off x="342265" y="116632"/>
              <a:ext cx="3550114" cy="656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6 CuadroTexto"/>
            <p:cNvSpPr txBox="1"/>
            <p:nvPr/>
          </p:nvSpPr>
          <p:spPr>
            <a:xfrm>
              <a:off x="304678" y="4439114"/>
              <a:ext cx="6415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38cm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" name="7 Conector recto de flecha"/>
            <p:cNvCxnSpPr/>
            <p:nvPr/>
          </p:nvCxnSpPr>
          <p:spPr>
            <a:xfrm flipV="1">
              <a:off x="899592" y="3717032"/>
              <a:ext cx="0" cy="208823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0" name="9 Grupo"/>
            <p:cNvGrpSpPr/>
            <p:nvPr/>
          </p:nvGrpSpPr>
          <p:grpSpPr>
            <a:xfrm>
              <a:off x="1517658" y="116632"/>
              <a:ext cx="2374720" cy="6048672"/>
              <a:chOff x="1517658" y="116632"/>
              <a:chExt cx="2374720" cy="6048672"/>
            </a:xfrm>
          </p:grpSpPr>
          <p:sp>
            <p:nvSpPr>
              <p:cNvPr id="11" name="10 Disco magnético"/>
              <p:cNvSpPr/>
              <p:nvPr/>
            </p:nvSpPr>
            <p:spPr>
              <a:xfrm>
                <a:off x="1517658" y="3397994"/>
                <a:ext cx="1686190" cy="2767310"/>
              </a:xfrm>
              <a:prstGeom prst="flowChartMagneticDisk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12 CuadroTexto"/>
              <p:cNvSpPr txBox="1"/>
              <p:nvPr/>
            </p:nvSpPr>
            <p:spPr>
              <a:xfrm>
                <a:off x="1948162" y="116632"/>
                <a:ext cx="1944216" cy="369332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1kg of </a:t>
                </a:r>
                <a:r>
                  <a:rPr lang="en-US" sz="1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Xe</a:t>
                </a:r>
                <a:r>
                  <a:rPr lang="en-US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 10bar</a:t>
                </a:r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6" name="5 Conector recto de flecha"/>
            <p:cNvCxnSpPr/>
            <p:nvPr/>
          </p:nvCxnSpPr>
          <p:spPr>
            <a:xfrm rot="120000" flipV="1">
              <a:off x="2123728" y="5373216"/>
              <a:ext cx="504056" cy="72008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8 CuadroTexto"/>
            <p:cNvSpPr txBox="1"/>
            <p:nvPr/>
          </p:nvSpPr>
          <p:spPr>
            <a:xfrm>
              <a:off x="2267744" y="5754742"/>
              <a:ext cx="6415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30cm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21" name="20 Conector recto de flecha"/>
          <p:cNvCxnSpPr/>
          <p:nvPr/>
        </p:nvCxnSpPr>
        <p:spPr>
          <a:xfrm flipV="1">
            <a:off x="2502618" y="719522"/>
            <a:ext cx="0" cy="280831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22 Flecha curvada hacia la izquierda"/>
          <p:cNvSpPr/>
          <p:nvPr/>
        </p:nvSpPr>
        <p:spPr>
          <a:xfrm rot="5400000">
            <a:off x="3529047" y="5906625"/>
            <a:ext cx="356026" cy="1153816"/>
          </a:xfrm>
          <a:prstGeom prst="curvedLeftArrow">
            <a:avLst>
              <a:gd name="adj1" fmla="val 25400"/>
              <a:gd name="adj2" fmla="val 82761"/>
              <a:gd name="adj3" fmla="val 26603"/>
            </a:avLst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33 Estrella de 5 puntas"/>
          <p:cNvSpPr/>
          <p:nvPr/>
        </p:nvSpPr>
        <p:spPr>
          <a:xfrm>
            <a:off x="1859408" y="4798578"/>
            <a:ext cx="195486" cy="180020"/>
          </a:xfrm>
          <a:prstGeom prst="star5">
            <a:avLst/>
          </a:prstGeom>
          <a:solidFill>
            <a:srgbClr val="FFFF00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37 Grupo"/>
          <p:cNvGrpSpPr/>
          <p:nvPr/>
        </p:nvGrpSpPr>
        <p:grpSpPr>
          <a:xfrm>
            <a:off x="946564" y="4574978"/>
            <a:ext cx="1014403" cy="659392"/>
            <a:chOff x="1596324" y="4548152"/>
            <a:chExt cx="1014403" cy="659392"/>
          </a:xfrm>
        </p:grpSpPr>
        <p:sp>
          <p:nvSpPr>
            <p:cNvPr id="33" name="32 Forma libre"/>
            <p:cNvSpPr/>
            <p:nvPr/>
          </p:nvSpPr>
          <p:spPr>
            <a:xfrm rot="19651153">
              <a:off x="1596324" y="5032536"/>
              <a:ext cx="1014403" cy="175008"/>
            </a:xfrm>
            <a:custGeom>
              <a:avLst/>
              <a:gdLst>
                <a:gd name="connsiteX0" fmla="*/ 0 w 977900"/>
                <a:gd name="connsiteY0" fmla="*/ 152442 h 177862"/>
                <a:gd name="connsiteX1" fmla="*/ 76200 w 977900"/>
                <a:gd name="connsiteY1" fmla="*/ 42 h 177862"/>
                <a:gd name="connsiteX2" fmla="*/ 165100 w 977900"/>
                <a:gd name="connsiteY2" fmla="*/ 165142 h 177862"/>
                <a:gd name="connsiteX3" fmla="*/ 241300 w 977900"/>
                <a:gd name="connsiteY3" fmla="*/ 42 h 177862"/>
                <a:gd name="connsiteX4" fmla="*/ 317500 w 977900"/>
                <a:gd name="connsiteY4" fmla="*/ 165142 h 177862"/>
                <a:gd name="connsiteX5" fmla="*/ 393700 w 977900"/>
                <a:gd name="connsiteY5" fmla="*/ 42 h 177862"/>
                <a:gd name="connsiteX6" fmla="*/ 469900 w 977900"/>
                <a:gd name="connsiteY6" fmla="*/ 177842 h 177862"/>
                <a:gd name="connsiteX7" fmla="*/ 546100 w 977900"/>
                <a:gd name="connsiteY7" fmla="*/ 42 h 177862"/>
                <a:gd name="connsiteX8" fmla="*/ 622300 w 977900"/>
                <a:gd name="connsiteY8" fmla="*/ 177842 h 177862"/>
                <a:gd name="connsiteX9" fmla="*/ 723900 w 977900"/>
                <a:gd name="connsiteY9" fmla="*/ 12742 h 177862"/>
                <a:gd name="connsiteX10" fmla="*/ 787400 w 977900"/>
                <a:gd name="connsiteY10" fmla="*/ 139742 h 177862"/>
                <a:gd name="connsiteX11" fmla="*/ 850900 w 977900"/>
                <a:gd name="connsiteY11" fmla="*/ 127042 h 177862"/>
                <a:gd name="connsiteX12" fmla="*/ 914400 w 977900"/>
                <a:gd name="connsiteY12" fmla="*/ 127042 h 177862"/>
                <a:gd name="connsiteX13" fmla="*/ 977900 w 977900"/>
                <a:gd name="connsiteY13" fmla="*/ 127042 h 177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77900" h="177862">
                  <a:moveTo>
                    <a:pt x="0" y="152442"/>
                  </a:moveTo>
                  <a:cubicBezTo>
                    <a:pt x="24341" y="75183"/>
                    <a:pt x="48683" y="-2075"/>
                    <a:pt x="76200" y="42"/>
                  </a:cubicBezTo>
                  <a:cubicBezTo>
                    <a:pt x="103717" y="2159"/>
                    <a:pt x="137583" y="165142"/>
                    <a:pt x="165100" y="165142"/>
                  </a:cubicBezTo>
                  <a:cubicBezTo>
                    <a:pt x="192617" y="165142"/>
                    <a:pt x="215900" y="42"/>
                    <a:pt x="241300" y="42"/>
                  </a:cubicBezTo>
                  <a:cubicBezTo>
                    <a:pt x="266700" y="42"/>
                    <a:pt x="292100" y="165142"/>
                    <a:pt x="317500" y="165142"/>
                  </a:cubicBezTo>
                  <a:cubicBezTo>
                    <a:pt x="342900" y="165142"/>
                    <a:pt x="368300" y="-2075"/>
                    <a:pt x="393700" y="42"/>
                  </a:cubicBezTo>
                  <a:cubicBezTo>
                    <a:pt x="419100" y="2159"/>
                    <a:pt x="444500" y="177842"/>
                    <a:pt x="469900" y="177842"/>
                  </a:cubicBezTo>
                  <a:cubicBezTo>
                    <a:pt x="495300" y="177842"/>
                    <a:pt x="520700" y="42"/>
                    <a:pt x="546100" y="42"/>
                  </a:cubicBezTo>
                  <a:cubicBezTo>
                    <a:pt x="571500" y="42"/>
                    <a:pt x="592667" y="175725"/>
                    <a:pt x="622300" y="177842"/>
                  </a:cubicBezTo>
                  <a:cubicBezTo>
                    <a:pt x="651933" y="179959"/>
                    <a:pt x="696383" y="19092"/>
                    <a:pt x="723900" y="12742"/>
                  </a:cubicBezTo>
                  <a:cubicBezTo>
                    <a:pt x="751417" y="6392"/>
                    <a:pt x="766234" y="120692"/>
                    <a:pt x="787400" y="139742"/>
                  </a:cubicBezTo>
                  <a:cubicBezTo>
                    <a:pt x="808566" y="158792"/>
                    <a:pt x="829733" y="129159"/>
                    <a:pt x="850900" y="127042"/>
                  </a:cubicBezTo>
                  <a:cubicBezTo>
                    <a:pt x="872067" y="124925"/>
                    <a:pt x="914400" y="127042"/>
                    <a:pt x="914400" y="127042"/>
                  </a:cubicBezTo>
                  <a:lnTo>
                    <a:pt x="977900" y="127042"/>
                  </a:lnTo>
                </a:path>
              </a:pathLst>
            </a:custGeom>
            <a:noFill/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36 CuadroTexto"/>
            <p:cNvSpPr txBox="1"/>
            <p:nvPr/>
          </p:nvSpPr>
          <p:spPr>
            <a:xfrm>
              <a:off x="1962852" y="4548152"/>
              <a:ext cx="30489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l-GR" sz="2000" b="1" dirty="0" smtClean="0">
                  <a:solidFill>
                    <a:srgbClr val="FFFF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γ</a:t>
              </a:r>
              <a:endParaRPr lang="en-US" sz="2000" b="1" dirty="0">
                <a:solidFill>
                  <a:srgbClr val="FFFF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grpSp>
        <p:nvGrpSpPr>
          <p:cNvPr id="40" name="39 Grupo"/>
          <p:cNvGrpSpPr/>
          <p:nvPr/>
        </p:nvGrpSpPr>
        <p:grpSpPr>
          <a:xfrm>
            <a:off x="1979140" y="4316793"/>
            <a:ext cx="790972" cy="795217"/>
            <a:chOff x="2717800" y="4251867"/>
            <a:chExt cx="790972" cy="795217"/>
          </a:xfrm>
        </p:grpSpPr>
        <p:sp>
          <p:nvSpPr>
            <p:cNvPr id="36" name="35 Forma libre"/>
            <p:cNvSpPr/>
            <p:nvPr/>
          </p:nvSpPr>
          <p:spPr>
            <a:xfrm>
              <a:off x="2717800" y="4251867"/>
              <a:ext cx="533439" cy="561433"/>
            </a:xfrm>
            <a:custGeom>
              <a:avLst/>
              <a:gdLst>
                <a:gd name="connsiteX0" fmla="*/ 0 w 533439"/>
                <a:gd name="connsiteY0" fmla="*/ 561433 h 561433"/>
                <a:gd name="connsiteX1" fmla="*/ 88900 w 533439"/>
                <a:gd name="connsiteY1" fmla="*/ 396333 h 561433"/>
                <a:gd name="connsiteX2" fmla="*/ 254000 w 533439"/>
                <a:gd name="connsiteY2" fmla="*/ 332833 h 561433"/>
                <a:gd name="connsiteX3" fmla="*/ 406400 w 533439"/>
                <a:gd name="connsiteY3" fmla="*/ 523333 h 561433"/>
                <a:gd name="connsiteX4" fmla="*/ 533400 w 533439"/>
                <a:gd name="connsiteY4" fmla="*/ 345533 h 561433"/>
                <a:gd name="connsiteX5" fmla="*/ 419100 w 533439"/>
                <a:gd name="connsiteY5" fmla="*/ 15333 h 561433"/>
                <a:gd name="connsiteX6" fmla="*/ 330200 w 533439"/>
                <a:gd name="connsiteY6" fmla="*/ 66133 h 561433"/>
                <a:gd name="connsiteX7" fmla="*/ 330200 w 533439"/>
                <a:gd name="connsiteY7" fmla="*/ 167733 h 561433"/>
                <a:gd name="connsiteX8" fmla="*/ 419100 w 533439"/>
                <a:gd name="connsiteY8" fmla="*/ 104233 h 561433"/>
                <a:gd name="connsiteX9" fmla="*/ 406400 w 533439"/>
                <a:gd name="connsiteY9" fmla="*/ 40733 h 561433"/>
                <a:gd name="connsiteX10" fmla="*/ 342900 w 533439"/>
                <a:gd name="connsiteY10" fmla="*/ 104233 h 561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3439" h="561433">
                  <a:moveTo>
                    <a:pt x="0" y="561433"/>
                  </a:moveTo>
                  <a:cubicBezTo>
                    <a:pt x="23283" y="497933"/>
                    <a:pt x="46567" y="434433"/>
                    <a:pt x="88900" y="396333"/>
                  </a:cubicBezTo>
                  <a:cubicBezTo>
                    <a:pt x="131233" y="358233"/>
                    <a:pt x="201083" y="311666"/>
                    <a:pt x="254000" y="332833"/>
                  </a:cubicBezTo>
                  <a:cubicBezTo>
                    <a:pt x="306917" y="354000"/>
                    <a:pt x="359833" y="521216"/>
                    <a:pt x="406400" y="523333"/>
                  </a:cubicBezTo>
                  <a:cubicBezTo>
                    <a:pt x="452967" y="525450"/>
                    <a:pt x="531283" y="430200"/>
                    <a:pt x="533400" y="345533"/>
                  </a:cubicBezTo>
                  <a:cubicBezTo>
                    <a:pt x="535517" y="260866"/>
                    <a:pt x="452967" y="61899"/>
                    <a:pt x="419100" y="15333"/>
                  </a:cubicBezTo>
                  <a:cubicBezTo>
                    <a:pt x="385233" y="-31233"/>
                    <a:pt x="345017" y="40733"/>
                    <a:pt x="330200" y="66133"/>
                  </a:cubicBezTo>
                  <a:cubicBezTo>
                    <a:pt x="315383" y="91533"/>
                    <a:pt x="315383" y="161383"/>
                    <a:pt x="330200" y="167733"/>
                  </a:cubicBezTo>
                  <a:cubicBezTo>
                    <a:pt x="345017" y="174083"/>
                    <a:pt x="406400" y="125400"/>
                    <a:pt x="419100" y="104233"/>
                  </a:cubicBezTo>
                  <a:cubicBezTo>
                    <a:pt x="431800" y="83066"/>
                    <a:pt x="419100" y="40733"/>
                    <a:pt x="406400" y="40733"/>
                  </a:cubicBezTo>
                  <a:cubicBezTo>
                    <a:pt x="393700" y="40733"/>
                    <a:pt x="368300" y="72483"/>
                    <a:pt x="342900" y="104233"/>
                  </a:cubicBezTo>
                </a:path>
              </a:pathLst>
            </a:custGeom>
            <a:ln w="38100">
              <a:solidFill>
                <a:srgbClr val="0033CC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38 CuadroTexto"/>
            <p:cNvSpPr txBox="1"/>
            <p:nvPr/>
          </p:nvSpPr>
          <p:spPr>
            <a:xfrm>
              <a:off x="3125334" y="4646974"/>
              <a:ext cx="38343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s-ES" sz="2000" b="1" dirty="0" smtClean="0">
                  <a:solidFill>
                    <a:srgbClr val="0033CC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e-</a:t>
              </a:r>
              <a:endParaRPr lang="en-US" sz="2000" b="1" dirty="0">
                <a:solidFill>
                  <a:srgbClr val="0033CC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3235"/>
          <a:stretch/>
        </p:blipFill>
        <p:spPr bwMode="auto">
          <a:xfrm>
            <a:off x="6899324" y="2092926"/>
            <a:ext cx="2191636" cy="305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4624"/>
            <a:ext cx="3405613" cy="3987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2065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16 Grupo"/>
          <p:cNvGrpSpPr/>
          <p:nvPr/>
        </p:nvGrpSpPr>
        <p:grpSpPr>
          <a:xfrm>
            <a:off x="178561" y="3359894"/>
            <a:ext cx="8929943" cy="2805410"/>
            <a:chOff x="178561" y="3359894"/>
            <a:chExt cx="8929943" cy="2805410"/>
          </a:xfrm>
        </p:grpSpPr>
        <p:sp>
          <p:nvSpPr>
            <p:cNvPr id="7" name="6 Rectángulo redondeado"/>
            <p:cNvSpPr/>
            <p:nvPr/>
          </p:nvSpPr>
          <p:spPr>
            <a:xfrm>
              <a:off x="428958" y="3359894"/>
              <a:ext cx="2492991" cy="513348"/>
            </a:xfrm>
            <a:prstGeom prst="roundRect">
              <a:avLst/>
            </a:prstGeom>
            <a:solidFill>
              <a:srgbClr val="FFCC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428959" y="3441194"/>
              <a:ext cx="2492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/>
                <a:t>What we did not know:</a:t>
              </a:r>
              <a:endParaRPr lang="en-US" sz="1800" b="1" dirty="0"/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178561" y="4133979"/>
              <a:ext cx="7348487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Font typeface="+mj-lt"/>
                <a:buAutoNum type="arabicPeriod"/>
              </a:pPr>
              <a:r>
                <a:rPr lang="en-US" sz="1800" dirty="0" smtClean="0"/>
                <a:t>Track topology </a:t>
              </a:r>
              <a:r>
                <a:rPr lang="en-US" sz="1800" dirty="0" smtClean="0">
                  <a:latin typeface="Calibri"/>
                </a:rPr>
                <a:t>↔ </a:t>
              </a:r>
              <a:r>
                <a:rPr lang="en-US" sz="1800" dirty="0" smtClean="0"/>
                <a:t>Characteristics of the primary electron ionization trail.</a:t>
              </a:r>
            </a:p>
            <a:p>
              <a:pPr marL="342900" indent="-342900">
                <a:buFont typeface="+mj-lt"/>
                <a:buAutoNum type="arabicPeriod"/>
              </a:pPr>
              <a:endParaRPr lang="en-US" sz="1800" dirty="0" smtClean="0"/>
            </a:p>
            <a:p>
              <a:pPr marL="342900" indent="-342900">
                <a:buFont typeface="+mj-lt"/>
                <a:buAutoNum type="arabicPeriod"/>
              </a:pPr>
              <a:r>
                <a:rPr lang="en-US" sz="1800" dirty="0" smtClean="0"/>
                <a:t>Drift properties </a:t>
              </a:r>
              <a:r>
                <a:rPr lang="en-US" sz="1800" dirty="0" smtClean="0">
                  <a:latin typeface="Calibri"/>
                </a:rPr>
                <a:t>↔</a:t>
              </a:r>
              <a:r>
                <a:rPr lang="en-US" sz="1800" dirty="0" smtClean="0"/>
                <a:t> Properties of electron ionization trail in electric field: </a:t>
              </a:r>
            </a:p>
            <a:p>
              <a:r>
                <a:rPr lang="en-US" sz="1800" dirty="0"/>
                <a:t>	</a:t>
              </a:r>
              <a:r>
                <a:rPr lang="en-US" sz="1800" i="1" dirty="0" smtClean="0"/>
                <a:t>diffusion, drift, attachment</a:t>
              </a:r>
              <a:r>
                <a:rPr lang="en-US" sz="1800" dirty="0" smtClean="0"/>
                <a:t>.</a:t>
              </a:r>
            </a:p>
            <a:p>
              <a:pPr marL="342900" indent="-342900">
                <a:buFont typeface="+mj-lt"/>
                <a:buAutoNum type="arabicPeriod"/>
              </a:pPr>
              <a:endParaRPr lang="en-US" sz="1800" dirty="0" smtClean="0"/>
            </a:p>
            <a:p>
              <a:pPr marL="342900" indent="-342900">
                <a:buFont typeface="+mj-lt"/>
                <a:buAutoNum type="arabicPeriod" startAt="3"/>
              </a:pPr>
              <a:r>
                <a:rPr lang="en-US" sz="1800" dirty="0" smtClean="0"/>
                <a:t>Readout properties </a:t>
              </a:r>
              <a:r>
                <a:rPr lang="en-US" sz="1800" dirty="0" smtClean="0">
                  <a:latin typeface="Calibri"/>
                </a:rPr>
                <a:t>↔</a:t>
              </a:r>
              <a:r>
                <a:rPr lang="en-US" sz="1800" dirty="0" smtClean="0"/>
                <a:t> Properties of multiplication structures: </a:t>
              </a:r>
            </a:p>
            <a:p>
              <a:r>
                <a:rPr lang="en-US" sz="1800" dirty="0"/>
                <a:t>	</a:t>
              </a:r>
              <a:r>
                <a:rPr lang="en-US" sz="1800" i="1" dirty="0" smtClean="0"/>
                <a:t>transmission, energy resolution, gain</a:t>
              </a:r>
              <a:r>
                <a:rPr lang="en-US" sz="1800" dirty="0" smtClean="0"/>
                <a:t>.</a:t>
              </a:r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7455487" y="3441194"/>
              <a:ext cx="16530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simulation code</a:t>
              </a:r>
              <a:endParaRPr lang="en-US" sz="1800" dirty="0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7740352" y="4115172"/>
              <a:ext cx="13003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(DEGRAD)</a:t>
              </a: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7778824" y="4869160"/>
              <a:ext cx="1069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/>
                <a:t>Magboltz</a:t>
              </a:r>
              <a:endParaRPr lang="en-US" sz="1800" dirty="0" smtClean="0"/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7778452" y="5661248"/>
              <a:ext cx="1213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Garfield++</a:t>
              </a:r>
            </a:p>
          </p:txBody>
        </p:sp>
      </p:grpSp>
      <p:sp>
        <p:nvSpPr>
          <p:cNvPr id="12" name="11 CuadroTexto"/>
          <p:cNvSpPr txBox="1"/>
          <p:nvPr/>
        </p:nvSpPr>
        <p:spPr>
          <a:xfrm>
            <a:off x="2627784" y="6402814"/>
            <a:ext cx="4616970" cy="369332"/>
          </a:xfrm>
          <a:prstGeom prst="rect">
            <a:avLst/>
          </a:prstGeom>
          <a:solidFill>
            <a:srgbClr val="00CC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+ recombination and Penning transfer processes</a:t>
            </a:r>
            <a:endParaRPr lang="en-US" sz="1800" dirty="0"/>
          </a:p>
        </p:txBody>
      </p:sp>
      <p:grpSp>
        <p:nvGrpSpPr>
          <p:cNvPr id="2" name="1 Grupo"/>
          <p:cNvGrpSpPr/>
          <p:nvPr/>
        </p:nvGrpSpPr>
        <p:grpSpPr>
          <a:xfrm>
            <a:off x="428959" y="116632"/>
            <a:ext cx="8611748" cy="3140221"/>
            <a:chOff x="428959" y="116632"/>
            <a:chExt cx="8611748" cy="3140221"/>
          </a:xfrm>
        </p:grpSpPr>
        <p:sp>
          <p:nvSpPr>
            <p:cNvPr id="13" name="12 Rectángulo redondeado"/>
            <p:cNvSpPr/>
            <p:nvPr/>
          </p:nvSpPr>
          <p:spPr>
            <a:xfrm>
              <a:off x="428959" y="116632"/>
              <a:ext cx="1723550" cy="513348"/>
            </a:xfrm>
            <a:prstGeom prst="round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428959" y="197932"/>
              <a:ext cx="17235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/>
                <a:t>What we knew:</a:t>
              </a:r>
              <a:endParaRPr lang="en-US" sz="1800" b="1" dirty="0"/>
            </a:p>
          </p:txBody>
        </p:sp>
        <p:pic>
          <p:nvPicPr>
            <p:cNvPr id="15" name="14 Imagen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73" r="7773"/>
            <a:stretch/>
          </p:blipFill>
          <p:spPr>
            <a:xfrm>
              <a:off x="588478" y="743190"/>
              <a:ext cx="4078611" cy="2506600"/>
            </a:xfrm>
            <a:prstGeom prst="rect">
              <a:avLst/>
            </a:prstGeom>
          </p:spPr>
        </p:pic>
        <p:pic>
          <p:nvPicPr>
            <p:cNvPr id="16" name="15 Imagen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02" r="7892"/>
            <a:stretch/>
          </p:blipFill>
          <p:spPr>
            <a:xfrm>
              <a:off x="4667088" y="743190"/>
              <a:ext cx="4373619" cy="25136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751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42687" y="2904568"/>
            <a:ext cx="7289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1. Drift data from the 38cm x 700cm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-setup (NEXT-MM)</a:t>
            </a:r>
            <a:endParaRPr lang="en-US" sz="2400" dirty="0"/>
          </a:p>
        </p:txBody>
      </p:sp>
      <p:pic>
        <p:nvPicPr>
          <p:cNvPr id="20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0437" y="3576637"/>
            <a:ext cx="1833563" cy="32813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643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1 Título"/>
          <p:cNvSpPr>
            <a:spLocks noGrp="1"/>
          </p:cNvSpPr>
          <p:nvPr>
            <p:ph type="title" idx="4294967295"/>
          </p:nvPr>
        </p:nvSpPr>
        <p:spPr bwMode="auto">
          <a:xfrm>
            <a:off x="0" y="-27384"/>
            <a:ext cx="9154740" cy="5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drift properties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7" name="46 Conector recto"/>
          <p:cNvCxnSpPr/>
          <p:nvPr/>
        </p:nvCxnSpPr>
        <p:spPr>
          <a:xfrm>
            <a:off x="2699742" y="404664"/>
            <a:ext cx="360045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67" y="2084170"/>
            <a:ext cx="4433062" cy="3289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7" name="56 Grupo"/>
          <p:cNvGrpSpPr/>
          <p:nvPr/>
        </p:nvGrpSpPr>
        <p:grpSpPr>
          <a:xfrm>
            <a:off x="107504" y="44624"/>
            <a:ext cx="2376000" cy="2094042"/>
            <a:chOff x="35496" y="1722294"/>
            <a:chExt cx="2376000" cy="2094042"/>
          </a:xfrm>
        </p:grpSpPr>
        <p:grpSp>
          <p:nvGrpSpPr>
            <p:cNvPr id="59" name="58 Grupo"/>
            <p:cNvGrpSpPr/>
            <p:nvPr/>
          </p:nvGrpSpPr>
          <p:grpSpPr>
            <a:xfrm>
              <a:off x="35496" y="1722294"/>
              <a:ext cx="2376000" cy="2053098"/>
              <a:chOff x="35496" y="1722294"/>
              <a:chExt cx="2376000" cy="2053098"/>
            </a:xfrm>
          </p:grpSpPr>
          <p:sp>
            <p:nvSpPr>
              <p:cNvPr id="62" name="61 Rectángulo redondeado"/>
              <p:cNvSpPr/>
              <p:nvPr/>
            </p:nvSpPr>
            <p:spPr>
              <a:xfrm>
                <a:off x="35496" y="1722294"/>
                <a:ext cx="2376000" cy="2053098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3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9115" y="1952878"/>
                <a:ext cx="2238782" cy="154813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61" name="60 CuadroTexto"/>
            <p:cNvSpPr txBox="1"/>
            <p:nvPr/>
          </p:nvSpPr>
          <p:spPr>
            <a:xfrm>
              <a:off x="467544" y="3477782"/>
              <a:ext cx="17283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ypical x-ray event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8" name="57 Rectángulo"/>
          <p:cNvSpPr/>
          <p:nvPr/>
        </p:nvSpPr>
        <p:spPr>
          <a:xfrm>
            <a:off x="553200" y="285966"/>
            <a:ext cx="1186459" cy="10089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65 CuadroTexto"/>
          <p:cNvSpPr txBox="1"/>
          <p:nvPr/>
        </p:nvSpPr>
        <p:spPr>
          <a:xfrm>
            <a:off x="1583618" y="889262"/>
            <a:ext cx="720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s-ES" sz="1600" b="1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16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600" b="1" baseline="-25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s-E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s-ES" sz="1600" b="1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en-US" sz="1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7" name="66 Conector recto de flecha"/>
          <p:cNvCxnSpPr/>
          <p:nvPr/>
        </p:nvCxnSpPr>
        <p:spPr>
          <a:xfrm>
            <a:off x="1094408" y="1109200"/>
            <a:ext cx="324000" cy="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67 CuadroTexto"/>
          <p:cNvSpPr txBox="1"/>
          <p:nvPr/>
        </p:nvSpPr>
        <p:spPr>
          <a:xfrm>
            <a:off x="323528" y="859065"/>
            <a:ext cx="1030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width </a:t>
            </a:r>
          </a:p>
          <a:p>
            <a:r>
              <a:rPr lang="el-GR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s-ES" sz="1600" b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t,i</a:t>
            </a:r>
            <a:endParaRPr lang="en-US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68 CuadroTexto"/>
          <p:cNvSpPr txBox="1"/>
          <p:nvPr/>
        </p:nvSpPr>
        <p:spPr>
          <a:xfrm>
            <a:off x="1350380" y="579744"/>
            <a:ext cx="7485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time </a:t>
            </a:r>
            <a:r>
              <a:rPr lang="es-ES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s-ES" sz="1600" b="1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en-US" sz="1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0" name="69 Conector recto de flecha"/>
          <p:cNvCxnSpPr/>
          <p:nvPr/>
        </p:nvCxnSpPr>
        <p:spPr>
          <a:xfrm flipV="1">
            <a:off x="1224120" y="507736"/>
            <a:ext cx="0" cy="423809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71 Elipse"/>
          <p:cNvSpPr/>
          <p:nvPr/>
        </p:nvSpPr>
        <p:spPr>
          <a:xfrm>
            <a:off x="1011234" y="762860"/>
            <a:ext cx="464422" cy="877757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72 Conector recto de flecha"/>
          <p:cNvCxnSpPr>
            <a:endCxn id="74" idx="1"/>
          </p:cNvCxnSpPr>
          <p:nvPr/>
        </p:nvCxnSpPr>
        <p:spPr>
          <a:xfrm>
            <a:off x="1443974" y="1346084"/>
            <a:ext cx="679754" cy="113439"/>
          </a:xfrm>
          <a:prstGeom prst="straightConnector1">
            <a:avLst/>
          </a:prstGeom>
          <a:ln w="28575">
            <a:solidFill>
              <a:srgbClr val="1C941F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73 CuadroTexto"/>
          <p:cNvSpPr txBox="1"/>
          <p:nvPr/>
        </p:nvSpPr>
        <p:spPr>
          <a:xfrm>
            <a:off x="2123728" y="1290246"/>
            <a:ext cx="1188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 smtClean="0">
                <a:solidFill>
                  <a:srgbClr val="1C941F"/>
                </a:solidFill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s-ES" sz="1600" b="1" baseline="-25000" dirty="0" smtClean="0">
                <a:solidFill>
                  <a:srgbClr val="1C941F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s-ES" sz="1600" b="1" dirty="0" smtClean="0">
                <a:solidFill>
                  <a:srgbClr val="1C941F"/>
                </a:solidFill>
                <a:latin typeface="Times New Roman" pitchFamily="18" charset="0"/>
                <a:cs typeface="Times New Roman" pitchFamily="18" charset="0"/>
              </a:rPr>
              <a:t>=integral</a:t>
            </a:r>
            <a:endParaRPr lang="en-US" sz="1600" b="1" dirty="0">
              <a:solidFill>
                <a:srgbClr val="1C94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231" y="6266097"/>
            <a:ext cx="1902993" cy="59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725" y="5373216"/>
            <a:ext cx="4386771" cy="90781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7" name="76 CuadroTexto"/>
              <p:cNvSpPr txBox="1"/>
              <p:nvPr/>
            </p:nvSpPr>
            <p:spPr>
              <a:xfrm>
                <a:off x="7164288" y="6369569"/>
                <a:ext cx="1950086" cy="3904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s-ES" sz="1600" i="1">
                                      <a:latin typeface="Cambria Math"/>
                                    </a:rPr>
                                    <m:t>𝑣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sz="1600" b="0" i="1" smtClean="0">
                                  <a:latin typeface="Cambria Math"/>
                                </a:rPr>
                                <m:t>𝑟</m:t>
                              </m:r>
                              <m:r>
                                <a:rPr lang="es-ES" sz="1600" b="0" i="1" smtClean="0">
                                  <a:latin typeface="Cambria Math"/>
                                </a:rPr>
                                <m:t>,0</m:t>
                              </m:r>
                            </m:sub>
                          </m:sSub>
                        </m:e>
                      </m:rad>
                      <m:r>
                        <a:rPr lang="es-ES" sz="1600" b="0" i="1" smtClean="0">
                          <a:latin typeface="Cambria Math"/>
                        </a:rPr>
                        <m:t>=1</m:t>
                      </m:r>
                      <m:r>
                        <a:rPr lang="es-ES" sz="1600" b="0" i="1" smtClean="0">
                          <a:latin typeface="Cambria Math"/>
                          <a:ea typeface="Cambria Math"/>
                        </a:rPr>
                        <m:t>±0.1</m:t>
                      </m:r>
                      <m:r>
                        <a:rPr lang="es-ES" sz="1600" b="0" i="1" smtClean="0">
                          <a:latin typeface="Cambria Math"/>
                          <a:ea typeface="Cambria Math"/>
                        </a:rPr>
                        <m:t>𝑚𝑚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7" name="7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4288" y="6369569"/>
                <a:ext cx="1950086" cy="39049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8" name="77 Conector recto de flecha"/>
          <p:cNvCxnSpPr/>
          <p:nvPr/>
        </p:nvCxnSpPr>
        <p:spPr>
          <a:xfrm flipV="1">
            <a:off x="6674805" y="6563040"/>
            <a:ext cx="482000" cy="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9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516" y="8145"/>
            <a:ext cx="2635025" cy="5998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0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0981" y="692696"/>
            <a:ext cx="1379431" cy="6147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22" name="21 Grupo"/>
          <p:cNvGrpSpPr/>
          <p:nvPr/>
        </p:nvGrpSpPr>
        <p:grpSpPr>
          <a:xfrm>
            <a:off x="4867" y="3331592"/>
            <a:ext cx="4279101" cy="3528392"/>
            <a:chOff x="4867" y="3933056"/>
            <a:chExt cx="3631029" cy="2808312"/>
          </a:xfrm>
        </p:grpSpPr>
        <p:pic>
          <p:nvPicPr>
            <p:cNvPr id="81" name="Picture 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7" y="3933056"/>
              <a:ext cx="3631029" cy="2808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" name="81 Elipse"/>
            <p:cNvSpPr/>
            <p:nvPr/>
          </p:nvSpPr>
          <p:spPr>
            <a:xfrm>
              <a:off x="251520" y="5877272"/>
              <a:ext cx="504056" cy="50405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82 CuadroTexto"/>
                <p:cNvSpPr txBox="1"/>
                <p:nvPr/>
              </p:nvSpPr>
              <p:spPr>
                <a:xfrm>
                  <a:off x="389385" y="5284318"/>
                  <a:ext cx="1352338" cy="3108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en-US" sz="160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s-ES" sz="1600" i="1">
                                        <a:latin typeface="Cambria Math"/>
                                      </a:rPr>
                                      <m:t>𝑣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s-ES" sz="1600" i="1">
                                    <a:latin typeface="Cambria Math"/>
                                  </a:rPr>
                                  <m:t>𝐿</m:t>
                                </m:r>
                                <m:r>
                                  <a:rPr lang="es-ES" sz="1600" b="0" i="1" smtClean="0">
                                    <a:latin typeface="Cambria Math"/>
                                  </a:rPr>
                                  <m:t>,0</m:t>
                                </m:r>
                              </m:sub>
                            </m:sSub>
                          </m:e>
                        </m:rad>
                        <m:r>
                          <a:rPr lang="es-ES" sz="1600" b="0" i="1" smtClean="0">
                            <a:latin typeface="Cambria Math"/>
                          </a:rPr>
                          <m:t>=0.6</m:t>
                        </m:r>
                        <m:r>
                          <a:rPr lang="es-ES" sz="1600" b="0" i="1" smtClean="0">
                            <a:latin typeface="Cambria Math"/>
                          </a:rPr>
                          <m:t>𝑚𝑚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83" name="82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9385" y="5284318"/>
                  <a:ext cx="1352338" cy="310800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4" name="83 Conector recto de flecha"/>
            <p:cNvCxnSpPr/>
            <p:nvPr/>
          </p:nvCxnSpPr>
          <p:spPr>
            <a:xfrm>
              <a:off x="503548" y="5755608"/>
              <a:ext cx="0" cy="29694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84 Conector recto de flecha"/>
            <p:cNvCxnSpPr/>
            <p:nvPr/>
          </p:nvCxnSpPr>
          <p:spPr>
            <a:xfrm flipV="1">
              <a:off x="503927" y="6217585"/>
              <a:ext cx="0" cy="3924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85 Conector recto de flecha"/>
            <p:cNvCxnSpPr/>
            <p:nvPr/>
          </p:nvCxnSpPr>
          <p:spPr>
            <a:xfrm flipV="1">
              <a:off x="672408" y="5595117"/>
              <a:ext cx="301132" cy="30896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86 CuadroTexto"/>
                <p:cNvSpPr txBox="1"/>
                <p:nvPr/>
              </p:nvSpPr>
              <p:spPr>
                <a:xfrm>
                  <a:off x="825188" y="4922020"/>
                  <a:ext cx="2092247" cy="2719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ES" sz="1600" b="0" i="1" smtClean="0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s-ES" sz="16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s-ES" sz="1600" i="1">
                                    <a:latin typeface="Cambria Math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s-ES" sz="1600" i="1">
                                    <a:latin typeface="Cambria Math"/>
                                  </a:rPr>
                                  <m:t>𝐿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s-ES" sz="1600" b="0" i="1" smtClean="0">
                                <a:latin typeface="Cambria Math"/>
                              </a:rPr>
                              <m:t>∗</m:t>
                            </m:r>
                          </m:sup>
                        </m:sSup>
                        <m:r>
                          <a:rPr lang="es-ES" sz="1600" b="0" i="1" smtClean="0">
                            <a:latin typeface="Cambria Math"/>
                          </a:rPr>
                          <m:t>/</m:t>
                        </m:r>
                        <m:sSup>
                          <m:sSupPr>
                            <m:ctrlPr>
                              <a:rPr lang="es-ES" sz="1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ES" sz="16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p>
                            <m:r>
                              <a:rPr lang="es-ES" sz="1600" b="0" i="1" smtClean="0">
                                <a:latin typeface="Cambria Math"/>
                              </a:rPr>
                              <m:t>0.5</m:t>
                            </m:r>
                          </m:sup>
                        </m:sSup>
                        <m:r>
                          <a:rPr lang="es-ES" sz="1600" b="0" i="1" smtClean="0">
                            <a:latin typeface="Cambria Math"/>
                          </a:rPr>
                          <m:t>=340</m:t>
                        </m:r>
                        <m:r>
                          <m:rPr>
                            <m:sty m:val="p"/>
                          </m:rPr>
                          <a:rPr lang="el-GR" sz="1600" b="0" i="1" smtClean="0">
                            <a:latin typeface="Cambria Math"/>
                          </a:rPr>
                          <m:t>μ</m:t>
                        </m:r>
                        <m:r>
                          <a:rPr lang="es-ES" sz="1600" b="0" i="1" smtClean="0">
                            <a:latin typeface="Cambria Math"/>
                          </a:rPr>
                          <m:t>𝑚</m:t>
                        </m:r>
                        <m:r>
                          <a:rPr lang="es-ES" sz="1600" b="0" i="1" smtClean="0">
                            <a:latin typeface="Cambria Math"/>
                          </a:rPr>
                          <m:t>/</m:t>
                        </m:r>
                        <m:sSup>
                          <m:sSupPr>
                            <m:ctrlPr>
                              <a:rPr lang="es-ES" sz="1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ES" sz="1600" b="0" i="1" smtClean="0">
                                <a:latin typeface="Cambria Math"/>
                              </a:rPr>
                              <m:t>𝑐𝑚</m:t>
                            </m:r>
                          </m:e>
                          <m:sup>
                            <m:r>
                              <a:rPr lang="es-ES" sz="1600" b="0" i="1" smtClean="0">
                                <a:latin typeface="Cambria Math"/>
                              </a:rPr>
                              <m:t>0.5</m:t>
                            </m:r>
                          </m:sup>
                        </m:sSup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87" name="86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5188" y="4922020"/>
                  <a:ext cx="2092247" cy="271911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8" name="87 Conector recto de flecha"/>
            <p:cNvCxnSpPr/>
            <p:nvPr/>
          </p:nvCxnSpPr>
          <p:spPr>
            <a:xfrm>
              <a:off x="1686996" y="5174902"/>
              <a:ext cx="274873" cy="28829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88 Conector recto de flecha"/>
            <p:cNvCxnSpPr/>
            <p:nvPr/>
          </p:nvCxnSpPr>
          <p:spPr>
            <a:xfrm flipV="1">
              <a:off x="2780463" y="5955676"/>
              <a:ext cx="568855" cy="25977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89 CuadroTexto"/>
                <p:cNvSpPr txBox="1"/>
                <p:nvPr/>
              </p:nvSpPr>
              <p:spPr>
                <a:xfrm>
                  <a:off x="1181061" y="6110931"/>
                  <a:ext cx="2092247" cy="2719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ES" sz="1600" b="0" i="1" smtClean="0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s-ES" sz="16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s-ES" sz="1600" i="1">
                                    <a:latin typeface="Cambria Math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s-ES" sz="1600" i="1">
                                    <a:latin typeface="Cambria Math"/>
                                  </a:rPr>
                                  <m:t>𝐿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s-ES" sz="1600" b="0" i="1" smtClean="0">
                                <a:latin typeface="Cambria Math"/>
                              </a:rPr>
                              <m:t>∗</m:t>
                            </m:r>
                          </m:sup>
                        </m:sSup>
                        <m:r>
                          <a:rPr lang="es-ES" sz="1600" b="0" i="1" smtClean="0">
                            <a:latin typeface="Cambria Math"/>
                          </a:rPr>
                          <m:t>/</m:t>
                        </m:r>
                        <m:sSup>
                          <m:sSupPr>
                            <m:ctrlPr>
                              <a:rPr lang="es-ES" sz="1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ES" sz="16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p>
                            <m:r>
                              <a:rPr lang="es-ES" sz="1600" b="0" i="1" smtClean="0">
                                <a:latin typeface="Cambria Math"/>
                              </a:rPr>
                              <m:t>0.5</m:t>
                            </m:r>
                          </m:sup>
                        </m:sSup>
                        <m:r>
                          <a:rPr lang="es-ES" sz="1600" b="0" i="1" smtClean="0">
                            <a:latin typeface="Cambria Math"/>
                          </a:rPr>
                          <m:t>=649</m:t>
                        </m:r>
                        <m:r>
                          <m:rPr>
                            <m:sty m:val="p"/>
                          </m:rPr>
                          <a:rPr lang="el-GR" sz="1600" b="0" i="1" smtClean="0">
                            <a:latin typeface="Cambria Math"/>
                          </a:rPr>
                          <m:t>μ</m:t>
                        </m:r>
                        <m:r>
                          <a:rPr lang="es-ES" sz="1600" b="0" i="1" smtClean="0">
                            <a:latin typeface="Cambria Math"/>
                          </a:rPr>
                          <m:t>𝑚</m:t>
                        </m:r>
                        <m:r>
                          <a:rPr lang="es-ES" sz="1600" b="0" i="1" smtClean="0">
                            <a:latin typeface="Cambria Math"/>
                          </a:rPr>
                          <m:t>/</m:t>
                        </m:r>
                        <m:sSup>
                          <m:sSupPr>
                            <m:ctrlPr>
                              <a:rPr lang="es-ES" sz="1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ES" sz="1600" b="0" i="1" smtClean="0">
                                <a:latin typeface="Cambria Math"/>
                              </a:rPr>
                              <m:t>𝑐𝑚</m:t>
                            </m:r>
                          </m:e>
                          <m:sup>
                            <m:r>
                              <a:rPr lang="es-ES" sz="1600" b="0" i="1" smtClean="0">
                                <a:latin typeface="Cambria Math"/>
                              </a:rPr>
                              <m:t>0.5</m:t>
                            </m:r>
                          </m:sup>
                        </m:sSup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0" name="89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1061" y="6110931"/>
                  <a:ext cx="2092247" cy="271911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7" name="26 Forma libre"/>
          <p:cNvSpPr/>
          <p:nvPr/>
        </p:nvSpPr>
        <p:spPr>
          <a:xfrm>
            <a:off x="3568576" y="3097827"/>
            <a:ext cx="787400" cy="133870"/>
          </a:xfrm>
          <a:custGeom>
            <a:avLst/>
            <a:gdLst>
              <a:gd name="connsiteX0" fmla="*/ 0 w 787400"/>
              <a:gd name="connsiteY0" fmla="*/ 535478 h 535478"/>
              <a:gd name="connsiteX1" fmla="*/ 165100 w 787400"/>
              <a:gd name="connsiteY1" fmla="*/ 522778 h 535478"/>
              <a:gd name="connsiteX2" fmla="*/ 292100 w 787400"/>
              <a:gd name="connsiteY2" fmla="*/ 408478 h 535478"/>
              <a:gd name="connsiteX3" fmla="*/ 368300 w 787400"/>
              <a:gd name="connsiteY3" fmla="*/ 167178 h 535478"/>
              <a:gd name="connsiteX4" fmla="*/ 457200 w 787400"/>
              <a:gd name="connsiteY4" fmla="*/ 2078 h 535478"/>
              <a:gd name="connsiteX5" fmla="*/ 546100 w 787400"/>
              <a:gd name="connsiteY5" fmla="*/ 281478 h 535478"/>
              <a:gd name="connsiteX6" fmla="*/ 622300 w 787400"/>
              <a:gd name="connsiteY6" fmla="*/ 471978 h 535478"/>
              <a:gd name="connsiteX7" fmla="*/ 787400 w 787400"/>
              <a:gd name="connsiteY7" fmla="*/ 497378 h 53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7400" h="535478">
                <a:moveTo>
                  <a:pt x="0" y="535478"/>
                </a:moveTo>
                <a:lnTo>
                  <a:pt x="165100" y="522778"/>
                </a:lnTo>
                <a:cubicBezTo>
                  <a:pt x="213783" y="501611"/>
                  <a:pt x="258233" y="467745"/>
                  <a:pt x="292100" y="408478"/>
                </a:cubicBezTo>
                <a:cubicBezTo>
                  <a:pt x="325967" y="349211"/>
                  <a:pt x="340783" y="234911"/>
                  <a:pt x="368300" y="167178"/>
                </a:cubicBezTo>
                <a:cubicBezTo>
                  <a:pt x="395817" y="99445"/>
                  <a:pt x="427567" y="-16972"/>
                  <a:pt x="457200" y="2078"/>
                </a:cubicBezTo>
                <a:cubicBezTo>
                  <a:pt x="486833" y="21128"/>
                  <a:pt x="518583" y="203161"/>
                  <a:pt x="546100" y="281478"/>
                </a:cubicBezTo>
                <a:cubicBezTo>
                  <a:pt x="573617" y="359795"/>
                  <a:pt x="582083" y="435995"/>
                  <a:pt x="622300" y="471978"/>
                </a:cubicBezTo>
                <a:cubicBezTo>
                  <a:pt x="662517" y="507961"/>
                  <a:pt x="724958" y="502669"/>
                  <a:pt x="787400" y="497378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92 Forma libre"/>
          <p:cNvSpPr/>
          <p:nvPr/>
        </p:nvSpPr>
        <p:spPr>
          <a:xfrm>
            <a:off x="3000896" y="3056260"/>
            <a:ext cx="635000" cy="180000"/>
          </a:xfrm>
          <a:custGeom>
            <a:avLst/>
            <a:gdLst>
              <a:gd name="connsiteX0" fmla="*/ 0 w 787400"/>
              <a:gd name="connsiteY0" fmla="*/ 535478 h 535478"/>
              <a:gd name="connsiteX1" fmla="*/ 165100 w 787400"/>
              <a:gd name="connsiteY1" fmla="*/ 522778 h 535478"/>
              <a:gd name="connsiteX2" fmla="*/ 292100 w 787400"/>
              <a:gd name="connsiteY2" fmla="*/ 408478 h 535478"/>
              <a:gd name="connsiteX3" fmla="*/ 368300 w 787400"/>
              <a:gd name="connsiteY3" fmla="*/ 167178 h 535478"/>
              <a:gd name="connsiteX4" fmla="*/ 457200 w 787400"/>
              <a:gd name="connsiteY4" fmla="*/ 2078 h 535478"/>
              <a:gd name="connsiteX5" fmla="*/ 546100 w 787400"/>
              <a:gd name="connsiteY5" fmla="*/ 281478 h 535478"/>
              <a:gd name="connsiteX6" fmla="*/ 622300 w 787400"/>
              <a:gd name="connsiteY6" fmla="*/ 471978 h 535478"/>
              <a:gd name="connsiteX7" fmla="*/ 787400 w 787400"/>
              <a:gd name="connsiteY7" fmla="*/ 497378 h 53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7400" h="535478">
                <a:moveTo>
                  <a:pt x="0" y="535478"/>
                </a:moveTo>
                <a:lnTo>
                  <a:pt x="165100" y="522778"/>
                </a:lnTo>
                <a:cubicBezTo>
                  <a:pt x="213783" y="501611"/>
                  <a:pt x="258233" y="467745"/>
                  <a:pt x="292100" y="408478"/>
                </a:cubicBezTo>
                <a:cubicBezTo>
                  <a:pt x="325967" y="349211"/>
                  <a:pt x="340783" y="234911"/>
                  <a:pt x="368300" y="167178"/>
                </a:cubicBezTo>
                <a:cubicBezTo>
                  <a:pt x="395817" y="99445"/>
                  <a:pt x="427567" y="-16972"/>
                  <a:pt x="457200" y="2078"/>
                </a:cubicBezTo>
                <a:cubicBezTo>
                  <a:pt x="486833" y="21128"/>
                  <a:pt x="518583" y="203161"/>
                  <a:pt x="546100" y="281478"/>
                </a:cubicBezTo>
                <a:cubicBezTo>
                  <a:pt x="573617" y="359795"/>
                  <a:pt x="582083" y="435995"/>
                  <a:pt x="622300" y="471978"/>
                </a:cubicBezTo>
                <a:cubicBezTo>
                  <a:pt x="662517" y="507961"/>
                  <a:pt x="724958" y="502669"/>
                  <a:pt x="787400" y="497378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93 Forma libre"/>
          <p:cNvSpPr/>
          <p:nvPr/>
        </p:nvSpPr>
        <p:spPr>
          <a:xfrm>
            <a:off x="2447824" y="3041484"/>
            <a:ext cx="540000" cy="216000"/>
          </a:xfrm>
          <a:custGeom>
            <a:avLst/>
            <a:gdLst>
              <a:gd name="connsiteX0" fmla="*/ 0 w 787400"/>
              <a:gd name="connsiteY0" fmla="*/ 535478 h 535478"/>
              <a:gd name="connsiteX1" fmla="*/ 165100 w 787400"/>
              <a:gd name="connsiteY1" fmla="*/ 522778 h 535478"/>
              <a:gd name="connsiteX2" fmla="*/ 292100 w 787400"/>
              <a:gd name="connsiteY2" fmla="*/ 408478 h 535478"/>
              <a:gd name="connsiteX3" fmla="*/ 368300 w 787400"/>
              <a:gd name="connsiteY3" fmla="*/ 167178 h 535478"/>
              <a:gd name="connsiteX4" fmla="*/ 457200 w 787400"/>
              <a:gd name="connsiteY4" fmla="*/ 2078 h 535478"/>
              <a:gd name="connsiteX5" fmla="*/ 546100 w 787400"/>
              <a:gd name="connsiteY5" fmla="*/ 281478 h 535478"/>
              <a:gd name="connsiteX6" fmla="*/ 622300 w 787400"/>
              <a:gd name="connsiteY6" fmla="*/ 471978 h 535478"/>
              <a:gd name="connsiteX7" fmla="*/ 787400 w 787400"/>
              <a:gd name="connsiteY7" fmla="*/ 497378 h 53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7400" h="535478">
                <a:moveTo>
                  <a:pt x="0" y="535478"/>
                </a:moveTo>
                <a:lnTo>
                  <a:pt x="165100" y="522778"/>
                </a:lnTo>
                <a:cubicBezTo>
                  <a:pt x="213783" y="501611"/>
                  <a:pt x="258233" y="467745"/>
                  <a:pt x="292100" y="408478"/>
                </a:cubicBezTo>
                <a:cubicBezTo>
                  <a:pt x="325967" y="349211"/>
                  <a:pt x="340783" y="234911"/>
                  <a:pt x="368300" y="167178"/>
                </a:cubicBezTo>
                <a:cubicBezTo>
                  <a:pt x="395817" y="99445"/>
                  <a:pt x="427567" y="-16972"/>
                  <a:pt x="457200" y="2078"/>
                </a:cubicBezTo>
                <a:cubicBezTo>
                  <a:pt x="486833" y="21128"/>
                  <a:pt x="518583" y="203161"/>
                  <a:pt x="546100" y="281478"/>
                </a:cubicBezTo>
                <a:cubicBezTo>
                  <a:pt x="573617" y="359795"/>
                  <a:pt x="582083" y="435995"/>
                  <a:pt x="622300" y="471978"/>
                </a:cubicBezTo>
                <a:cubicBezTo>
                  <a:pt x="662517" y="507961"/>
                  <a:pt x="724958" y="502669"/>
                  <a:pt x="787400" y="497378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94 Forma libre"/>
          <p:cNvSpPr/>
          <p:nvPr/>
        </p:nvSpPr>
        <p:spPr>
          <a:xfrm>
            <a:off x="1943760" y="2958852"/>
            <a:ext cx="468000" cy="288000"/>
          </a:xfrm>
          <a:custGeom>
            <a:avLst/>
            <a:gdLst>
              <a:gd name="connsiteX0" fmla="*/ 0 w 787400"/>
              <a:gd name="connsiteY0" fmla="*/ 535478 h 535478"/>
              <a:gd name="connsiteX1" fmla="*/ 165100 w 787400"/>
              <a:gd name="connsiteY1" fmla="*/ 522778 h 535478"/>
              <a:gd name="connsiteX2" fmla="*/ 292100 w 787400"/>
              <a:gd name="connsiteY2" fmla="*/ 408478 h 535478"/>
              <a:gd name="connsiteX3" fmla="*/ 368300 w 787400"/>
              <a:gd name="connsiteY3" fmla="*/ 167178 h 535478"/>
              <a:gd name="connsiteX4" fmla="*/ 457200 w 787400"/>
              <a:gd name="connsiteY4" fmla="*/ 2078 h 535478"/>
              <a:gd name="connsiteX5" fmla="*/ 546100 w 787400"/>
              <a:gd name="connsiteY5" fmla="*/ 281478 h 535478"/>
              <a:gd name="connsiteX6" fmla="*/ 622300 w 787400"/>
              <a:gd name="connsiteY6" fmla="*/ 471978 h 535478"/>
              <a:gd name="connsiteX7" fmla="*/ 787400 w 787400"/>
              <a:gd name="connsiteY7" fmla="*/ 497378 h 53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7400" h="535478">
                <a:moveTo>
                  <a:pt x="0" y="535478"/>
                </a:moveTo>
                <a:lnTo>
                  <a:pt x="165100" y="522778"/>
                </a:lnTo>
                <a:cubicBezTo>
                  <a:pt x="213783" y="501611"/>
                  <a:pt x="258233" y="467745"/>
                  <a:pt x="292100" y="408478"/>
                </a:cubicBezTo>
                <a:cubicBezTo>
                  <a:pt x="325967" y="349211"/>
                  <a:pt x="340783" y="234911"/>
                  <a:pt x="368300" y="167178"/>
                </a:cubicBezTo>
                <a:cubicBezTo>
                  <a:pt x="395817" y="99445"/>
                  <a:pt x="427567" y="-16972"/>
                  <a:pt x="457200" y="2078"/>
                </a:cubicBezTo>
                <a:cubicBezTo>
                  <a:pt x="486833" y="21128"/>
                  <a:pt x="518583" y="203161"/>
                  <a:pt x="546100" y="281478"/>
                </a:cubicBezTo>
                <a:cubicBezTo>
                  <a:pt x="573617" y="359795"/>
                  <a:pt x="582083" y="435995"/>
                  <a:pt x="622300" y="471978"/>
                </a:cubicBezTo>
                <a:cubicBezTo>
                  <a:pt x="662517" y="507961"/>
                  <a:pt x="724958" y="502669"/>
                  <a:pt x="787400" y="497378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95 Forma libre"/>
          <p:cNvSpPr/>
          <p:nvPr/>
        </p:nvSpPr>
        <p:spPr>
          <a:xfrm>
            <a:off x="1403648" y="2935584"/>
            <a:ext cx="396000" cy="324000"/>
          </a:xfrm>
          <a:custGeom>
            <a:avLst/>
            <a:gdLst>
              <a:gd name="connsiteX0" fmla="*/ 0 w 787400"/>
              <a:gd name="connsiteY0" fmla="*/ 535478 h 535478"/>
              <a:gd name="connsiteX1" fmla="*/ 165100 w 787400"/>
              <a:gd name="connsiteY1" fmla="*/ 522778 h 535478"/>
              <a:gd name="connsiteX2" fmla="*/ 292100 w 787400"/>
              <a:gd name="connsiteY2" fmla="*/ 408478 h 535478"/>
              <a:gd name="connsiteX3" fmla="*/ 368300 w 787400"/>
              <a:gd name="connsiteY3" fmla="*/ 167178 h 535478"/>
              <a:gd name="connsiteX4" fmla="*/ 457200 w 787400"/>
              <a:gd name="connsiteY4" fmla="*/ 2078 h 535478"/>
              <a:gd name="connsiteX5" fmla="*/ 546100 w 787400"/>
              <a:gd name="connsiteY5" fmla="*/ 281478 h 535478"/>
              <a:gd name="connsiteX6" fmla="*/ 622300 w 787400"/>
              <a:gd name="connsiteY6" fmla="*/ 471978 h 535478"/>
              <a:gd name="connsiteX7" fmla="*/ 787400 w 787400"/>
              <a:gd name="connsiteY7" fmla="*/ 497378 h 53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7400" h="535478">
                <a:moveTo>
                  <a:pt x="0" y="535478"/>
                </a:moveTo>
                <a:lnTo>
                  <a:pt x="165100" y="522778"/>
                </a:lnTo>
                <a:cubicBezTo>
                  <a:pt x="213783" y="501611"/>
                  <a:pt x="258233" y="467745"/>
                  <a:pt x="292100" y="408478"/>
                </a:cubicBezTo>
                <a:cubicBezTo>
                  <a:pt x="325967" y="349211"/>
                  <a:pt x="340783" y="234911"/>
                  <a:pt x="368300" y="167178"/>
                </a:cubicBezTo>
                <a:cubicBezTo>
                  <a:pt x="395817" y="99445"/>
                  <a:pt x="427567" y="-16972"/>
                  <a:pt x="457200" y="2078"/>
                </a:cubicBezTo>
                <a:cubicBezTo>
                  <a:pt x="486833" y="21128"/>
                  <a:pt x="518583" y="203161"/>
                  <a:pt x="546100" y="281478"/>
                </a:cubicBezTo>
                <a:cubicBezTo>
                  <a:pt x="573617" y="359795"/>
                  <a:pt x="582083" y="435995"/>
                  <a:pt x="622300" y="471978"/>
                </a:cubicBezTo>
                <a:cubicBezTo>
                  <a:pt x="662517" y="507961"/>
                  <a:pt x="724958" y="502669"/>
                  <a:pt x="787400" y="497378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96 Forma libre"/>
          <p:cNvSpPr/>
          <p:nvPr/>
        </p:nvSpPr>
        <p:spPr>
          <a:xfrm>
            <a:off x="971600" y="2899584"/>
            <a:ext cx="324000" cy="360000"/>
          </a:xfrm>
          <a:custGeom>
            <a:avLst/>
            <a:gdLst>
              <a:gd name="connsiteX0" fmla="*/ 0 w 787400"/>
              <a:gd name="connsiteY0" fmla="*/ 535478 h 535478"/>
              <a:gd name="connsiteX1" fmla="*/ 165100 w 787400"/>
              <a:gd name="connsiteY1" fmla="*/ 522778 h 535478"/>
              <a:gd name="connsiteX2" fmla="*/ 292100 w 787400"/>
              <a:gd name="connsiteY2" fmla="*/ 408478 h 535478"/>
              <a:gd name="connsiteX3" fmla="*/ 368300 w 787400"/>
              <a:gd name="connsiteY3" fmla="*/ 167178 h 535478"/>
              <a:gd name="connsiteX4" fmla="*/ 457200 w 787400"/>
              <a:gd name="connsiteY4" fmla="*/ 2078 h 535478"/>
              <a:gd name="connsiteX5" fmla="*/ 546100 w 787400"/>
              <a:gd name="connsiteY5" fmla="*/ 281478 h 535478"/>
              <a:gd name="connsiteX6" fmla="*/ 622300 w 787400"/>
              <a:gd name="connsiteY6" fmla="*/ 471978 h 535478"/>
              <a:gd name="connsiteX7" fmla="*/ 787400 w 787400"/>
              <a:gd name="connsiteY7" fmla="*/ 497378 h 53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7400" h="535478">
                <a:moveTo>
                  <a:pt x="0" y="535478"/>
                </a:moveTo>
                <a:lnTo>
                  <a:pt x="165100" y="522778"/>
                </a:lnTo>
                <a:cubicBezTo>
                  <a:pt x="213783" y="501611"/>
                  <a:pt x="258233" y="467745"/>
                  <a:pt x="292100" y="408478"/>
                </a:cubicBezTo>
                <a:cubicBezTo>
                  <a:pt x="325967" y="349211"/>
                  <a:pt x="340783" y="234911"/>
                  <a:pt x="368300" y="167178"/>
                </a:cubicBezTo>
                <a:cubicBezTo>
                  <a:pt x="395817" y="99445"/>
                  <a:pt x="427567" y="-16972"/>
                  <a:pt x="457200" y="2078"/>
                </a:cubicBezTo>
                <a:cubicBezTo>
                  <a:pt x="486833" y="21128"/>
                  <a:pt x="518583" y="203161"/>
                  <a:pt x="546100" y="281478"/>
                </a:cubicBezTo>
                <a:cubicBezTo>
                  <a:pt x="573617" y="359795"/>
                  <a:pt x="582083" y="435995"/>
                  <a:pt x="622300" y="471978"/>
                </a:cubicBezTo>
                <a:cubicBezTo>
                  <a:pt x="662517" y="507961"/>
                  <a:pt x="724958" y="502669"/>
                  <a:pt x="787400" y="497378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97 Forma libre"/>
          <p:cNvSpPr/>
          <p:nvPr/>
        </p:nvSpPr>
        <p:spPr>
          <a:xfrm>
            <a:off x="539552" y="2886844"/>
            <a:ext cx="252000" cy="396000"/>
          </a:xfrm>
          <a:custGeom>
            <a:avLst/>
            <a:gdLst>
              <a:gd name="connsiteX0" fmla="*/ 0 w 787400"/>
              <a:gd name="connsiteY0" fmla="*/ 535478 h 535478"/>
              <a:gd name="connsiteX1" fmla="*/ 165100 w 787400"/>
              <a:gd name="connsiteY1" fmla="*/ 522778 h 535478"/>
              <a:gd name="connsiteX2" fmla="*/ 292100 w 787400"/>
              <a:gd name="connsiteY2" fmla="*/ 408478 h 535478"/>
              <a:gd name="connsiteX3" fmla="*/ 368300 w 787400"/>
              <a:gd name="connsiteY3" fmla="*/ 167178 h 535478"/>
              <a:gd name="connsiteX4" fmla="*/ 457200 w 787400"/>
              <a:gd name="connsiteY4" fmla="*/ 2078 h 535478"/>
              <a:gd name="connsiteX5" fmla="*/ 546100 w 787400"/>
              <a:gd name="connsiteY5" fmla="*/ 281478 h 535478"/>
              <a:gd name="connsiteX6" fmla="*/ 622300 w 787400"/>
              <a:gd name="connsiteY6" fmla="*/ 471978 h 535478"/>
              <a:gd name="connsiteX7" fmla="*/ 787400 w 787400"/>
              <a:gd name="connsiteY7" fmla="*/ 497378 h 53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7400" h="535478">
                <a:moveTo>
                  <a:pt x="0" y="535478"/>
                </a:moveTo>
                <a:lnTo>
                  <a:pt x="165100" y="522778"/>
                </a:lnTo>
                <a:cubicBezTo>
                  <a:pt x="213783" y="501611"/>
                  <a:pt x="258233" y="467745"/>
                  <a:pt x="292100" y="408478"/>
                </a:cubicBezTo>
                <a:cubicBezTo>
                  <a:pt x="325967" y="349211"/>
                  <a:pt x="340783" y="234911"/>
                  <a:pt x="368300" y="167178"/>
                </a:cubicBezTo>
                <a:cubicBezTo>
                  <a:pt x="395817" y="99445"/>
                  <a:pt x="427567" y="-16972"/>
                  <a:pt x="457200" y="2078"/>
                </a:cubicBezTo>
                <a:cubicBezTo>
                  <a:pt x="486833" y="21128"/>
                  <a:pt x="518583" y="203161"/>
                  <a:pt x="546100" y="281478"/>
                </a:cubicBezTo>
                <a:cubicBezTo>
                  <a:pt x="573617" y="359795"/>
                  <a:pt x="582083" y="435995"/>
                  <a:pt x="622300" y="471978"/>
                </a:cubicBezTo>
                <a:cubicBezTo>
                  <a:pt x="662517" y="507961"/>
                  <a:pt x="724958" y="502669"/>
                  <a:pt x="787400" y="497378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30 Conector recto de flecha"/>
          <p:cNvCxnSpPr/>
          <p:nvPr/>
        </p:nvCxnSpPr>
        <p:spPr>
          <a:xfrm flipH="1">
            <a:off x="179512" y="3223560"/>
            <a:ext cx="4204424" cy="3600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772" name="32771 Grupo"/>
          <p:cNvGrpSpPr/>
          <p:nvPr/>
        </p:nvGrpSpPr>
        <p:grpSpPr>
          <a:xfrm>
            <a:off x="8387237" y="1580983"/>
            <a:ext cx="444249" cy="477437"/>
            <a:chOff x="5804557" y="810554"/>
            <a:chExt cx="1618320" cy="1495313"/>
          </a:xfrm>
        </p:grpSpPr>
        <p:sp>
          <p:nvSpPr>
            <p:cNvPr id="108" name="107 Rectángulo"/>
            <p:cNvSpPr/>
            <p:nvPr/>
          </p:nvSpPr>
          <p:spPr>
            <a:xfrm>
              <a:off x="5804557" y="810554"/>
              <a:ext cx="508534" cy="477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108 Rectángulo"/>
            <p:cNvSpPr/>
            <p:nvPr/>
          </p:nvSpPr>
          <p:spPr>
            <a:xfrm>
              <a:off x="6357707" y="81055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109 Rectángulo"/>
            <p:cNvSpPr/>
            <p:nvPr/>
          </p:nvSpPr>
          <p:spPr>
            <a:xfrm>
              <a:off x="6910021" y="81055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110 Rectángulo"/>
            <p:cNvSpPr/>
            <p:nvPr/>
          </p:nvSpPr>
          <p:spPr>
            <a:xfrm>
              <a:off x="5808881" y="132437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111 Rectángulo"/>
            <p:cNvSpPr/>
            <p:nvPr/>
          </p:nvSpPr>
          <p:spPr>
            <a:xfrm>
              <a:off x="6362030" y="132437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112 Rectángulo"/>
            <p:cNvSpPr/>
            <p:nvPr/>
          </p:nvSpPr>
          <p:spPr>
            <a:xfrm>
              <a:off x="6914344" y="132437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113 Rectángulo"/>
            <p:cNvSpPr/>
            <p:nvPr/>
          </p:nvSpPr>
          <p:spPr>
            <a:xfrm>
              <a:off x="5808881" y="1828430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114 Rectángulo"/>
            <p:cNvSpPr/>
            <p:nvPr/>
          </p:nvSpPr>
          <p:spPr>
            <a:xfrm>
              <a:off x="6362030" y="1828430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115 Rectángulo"/>
            <p:cNvSpPr/>
            <p:nvPr/>
          </p:nvSpPr>
          <p:spPr>
            <a:xfrm>
              <a:off x="6914344" y="1828430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124 Elipse"/>
            <p:cNvSpPr/>
            <p:nvPr/>
          </p:nvSpPr>
          <p:spPr>
            <a:xfrm>
              <a:off x="6055923" y="1106389"/>
              <a:ext cx="1049133" cy="9020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7" name="126 Grupo"/>
          <p:cNvGrpSpPr/>
          <p:nvPr/>
        </p:nvGrpSpPr>
        <p:grpSpPr>
          <a:xfrm>
            <a:off x="7884869" y="1577366"/>
            <a:ext cx="431549" cy="477437"/>
            <a:chOff x="5850822" y="810554"/>
            <a:chExt cx="1572055" cy="1495313"/>
          </a:xfrm>
        </p:grpSpPr>
        <p:sp>
          <p:nvSpPr>
            <p:cNvPr id="128" name="127 Rectángulo"/>
            <p:cNvSpPr/>
            <p:nvPr/>
          </p:nvSpPr>
          <p:spPr>
            <a:xfrm>
              <a:off x="5850822" y="810554"/>
              <a:ext cx="508534" cy="477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128 Rectángulo"/>
            <p:cNvSpPr/>
            <p:nvPr/>
          </p:nvSpPr>
          <p:spPr>
            <a:xfrm>
              <a:off x="6357707" y="81055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129 Rectángulo"/>
            <p:cNvSpPr/>
            <p:nvPr/>
          </p:nvSpPr>
          <p:spPr>
            <a:xfrm>
              <a:off x="6910021" y="81055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130 Rectángulo"/>
            <p:cNvSpPr/>
            <p:nvPr/>
          </p:nvSpPr>
          <p:spPr>
            <a:xfrm>
              <a:off x="5855145" y="1324374"/>
              <a:ext cx="508534" cy="477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131 Rectángulo"/>
            <p:cNvSpPr/>
            <p:nvPr/>
          </p:nvSpPr>
          <p:spPr>
            <a:xfrm>
              <a:off x="6362030" y="132437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132 Rectángulo"/>
            <p:cNvSpPr/>
            <p:nvPr/>
          </p:nvSpPr>
          <p:spPr>
            <a:xfrm>
              <a:off x="6914344" y="132437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133 Rectángulo"/>
            <p:cNvSpPr/>
            <p:nvPr/>
          </p:nvSpPr>
          <p:spPr>
            <a:xfrm>
              <a:off x="5855145" y="1828431"/>
              <a:ext cx="508534" cy="477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134 Rectángulo"/>
            <p:cNvSpPr/>
            <p:nvPr/>
          </p:nvSpPr>
          <p:spPr>
            <a:xfrm>
              <a:off x="6362030" y="1828430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135 Rectángulo"/>
            <p:cNvSpPr/>
            <p:nvPr/>
          </p:nvSpPr>
          <p:spPr>
            <a:xfrm>
              <a:off x="6914344" y="1828430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136 Elipse"/>
            <p:cNvSpPr/>
            <p:nvPr/>
          </p:nvSpPr>
          <p:spPr>
            <a:xfrm>
              <a:off x="6183360" y="1186317"/>
              <a:ext cx="917990" cy="78925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8" name="137 Grupo"/>
          <p:cNvGrpSpPr/>
          <p:nvPr/>
        </p:nvGrpSpPr>
        <p:grpSpPr>
          <a:xfrm>
            <a:off x="7380813" y="1577366"/>
            <a:ext cx="431549" cy="477437"/>
            <a:chOff x="5850822" y="810554"/>
            <a:chExt cx="1572055" cy="1495313"/>
          </a:xfrm>
        </p:grpSpPr>
        <p:sp>
          <p:nvSpPr>
            <p:cNvPr id="139" name="138 Rectángulo"/>
            <p:cNvSpPr/>
            <p:nvPr/>
          </p:nvSpPr>
          <p:spPr>
            <a:xfrm>
              <a:off x="5850822" y="810554"/>
              <a:ext cx="508534" cy="477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139 Rectángulo"/>
            <p:cNvSpPr/>
            <p:nvPr/>
          </p:nvSpPr>
          <p:spPr>
            <a:xfrm>
              <a:off x="6357707" y="81055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140 Rectángulo"/>
            <p:cNvSpPr/>
            <p:nvPr/>
          </p:nvSpPr>
          <p:spPr>
            <a:xfrm>
              <a:off x="6910021" y="81055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141 Rectángulo"/>
            <p:cNvSpPr/>
            <p:nvPr/>
          </p:nvSpPr>
          <p:spPr>
            <a:xfrm>
              <a:off x="5855145" y="1324374"/>
              <a:ext cx="508534" cy="477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142 Rectángulo"/>
            <p:cNvSpPr/>
            <p:nvPr/>
          </p:nvSpPr>
          <p:spPr>
            <a:xfrm>
              <a:off x="6362030" y="132437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143 Rectángulo"/>
            <p:cNvSpPr/>
            <p:nvPr/>
          </p:nvSpPr>
          <p:spPr>
            <a:xfrm>
              <a:off x="6914344" y="132437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144 Rectángulo"/>
            <p:cNvSpPr/>
            <p:nvPr/>
          </p:nvSpPr>
          <p:spPr>
            <a:xfrm>
              <a:off x="5855145" y="1828431"/>
              <a:ext cx="508534" cy="477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145 Rectángulo"/>
            <p:cNvSpPr/>
            <p:nvPr/>
          </p:nvSpPr>
          <p:spPr>
            <a:xfrm>
              <a:off x="6362030" y="1828430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146 Rectángulo"/>
            <p:cNvSpPr/>
            <p:nvPr/>
          </p:nvSpPr>
          <p:spPr>
            <a:xfrm>
              <a:off x="6914344" y="1828430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147 Elipse"/>
            <p:cNvSpPr/>
            <p:nvPr/>
          </p:nvSpPr>
          <p:spPr>
            <a:xfrm>
              <a:off x="6275888" y="1226093"/>
              <a:ext cx="786849" cy="67650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9" name="148 Grupo"/>
          <p:cNvGrpSpPr/>
          <p:nvPr/>
        </p:nvGrpSpPr>
        <p:grpSpPr>
          <a:xfrm>
            <a:off x="6875071" y="1577366"/>
            <a:ext cx="431549" cy="477437"/>
            <a:chOff x="5850822" y="810554"/>
            <a:chExt cx="1572055" cy="1495313"/>
          </a:xfrm>
        </p:grpSpPr>
        <p:sp>
          <p:nvSpPr>
            <p:cNvPr id="150" name="149 Rectángulo"/>
            <p:cNvSpPr/>
            <p:nvPr/>
          </p:nvSpPr>
          <p:spPr>
            <a:xfrm>
              <a:off x="5850822" y="810554"/>
              <a:ext cx="508534" cy="477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150 Rectángulo"/>
            <p:cNvSpPr/>
            <p:nvPr/>
          </p:nvSpPr>
          <p:spPr>
            <a:xfrm>
              <a:off x="6357707" y="81055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151 Rectángulo"/>
            <p:cNvSpPr/>
            <p:nvPr/>
          </p:nvSpPr>
          <p:spPr>
            <a:xfrm>
              <a:off x="6910021" y="81055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152 Rectángulo"/>
            <p:cNvSpPr/>
            <p:nvPr/>
          </p:nvSpPr>
          <p:spPr>
            <a:xfrm>
              <a:off x="5855145" y="1324374"/>
              <a:ext cx="508534" cy="477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153 Rectángulo"/>
            <p:cNvSpPr/>
            <p:nvPr/>
          </p:nvSpPr>
          <p:spPr>
            <a:xfrm>
              <a:off x="6362030" y="132437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154 Rectángulo"/>
            <p:cNvSpPr/>
            <p:nvPr/>
          </p:nvSpPr>
          <p:spPr>
            <a:xfrm>
              <a:off x="6914344" y="132437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155 Rectángulo"/>
            <p:cNvSpPr/>
            <p:nvPr/>
          </p:nvSpPr>
          <p:spPr>
            <a:xfrm>
              <a:off x="5855145" y="1828431"/>
              <a:ext cx="508534" cy="477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156 Rectángulo"/>
            <p:cNvSpPr/>
            <p:nvPr/>
          </p:nvSpPr>
          <p:spPr>
            <a:xfrm>
              <a:off x="6362030" y="1828430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157 Rectángulo"/>
            <p:cNvSpPr/>
            <p:nvPr/>
          </p:nvSpPr>
          <p:spPr>
            <a:xfrm>
              <a:off x="6914344" y="1828430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158 Elipse"/>
            <p:cNvSpPr/>
            <p:nvPr/>
          </p:nvSpPr>
          <p:spPr>
            <a:xfrm>
              <a:off x="6275888" y="1270219"/>
              <a:ext cx="655707" cy="56375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0" name="159 Grupo"/>
          <p:cNvGrpSpPr/>
          <p:nvPr/>
        </p:nvGrpSpPr>
        <p:grpSpPr>
          <a:xfrm>
            <a:off x="6372698" y="1577366"/>
            <a:ext cx="431549" cy="477437"/>
            <a:chOff x="5850820" y="810554"/>
            <a:chExt cx="1572057" cy="1495313"/>
          </a:xfrm>
        </p:grpSpPr>
        <p:sp>
          <p:nvSpPr>
            <p:cNvPr id="161" name="160 Rectángulo"/>
            <p:cNvSpPr/>
            <p:nvPr/>
          </p:nvSpPr>
          <p:spPr>
            <a:xfrm>
              <a:off x="5850820" y="810554"/>
              <a:ext cx="508534" cy="477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161 Rectángulo"/>
            <p:cNvSpPr/>
            <p:nvPr/>
          </p:nvSpPr>
          <p:spPr>
            <a:xfrm>
              <a:off x="6357707" y="81055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162 Rectángulo"/>
            <p:cNvSpPr/>
            <p:nvPr/>
          </p:nvSpPr>
          <p:spPr>
            <a:xfrm>
              <a:off x="6910021" y="81055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163 Rectángulo"/>
            <p:cNvSpPr/>
            <p:nvPr/>
          </p:nvSpPr>
          <p:spPr>
            <a:xfrm>
              <a:off x="5865093" y="1324374"/>
              <a:ext cx="508534" cy="477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164 Rectángulo"/>
            <p:cNvSpPr/>
            <p:nvPr/>
          </p:nvSpPr>
          <p:spPr>
            <a:xfrm>
              <a:off x="6362030" y="132437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165 Rectángulo"/>
            <p:cNvSpPr/>
            <p:nvPr/>
          </p:nvSpPr>
          <p:spPr>
            <a:xfrm>
              <a:off x="6914344" y="132437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166 Rectángulo"/>
            <p:cNvSpPr/>
            <p:nvPr/>
          </p:nvSpPr>
          <p:spPr>
            <a:xfrm>
              <a:off x="5865093" y="1828431"/>
              <a:ext cx="508534" cy="477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167 Rectángulo"/>
            <p:cNvSpPr/>
            <p:nvPr/>
          </p:nvSpPr>
          <p:spPr>
            <a:xfrm>
              <a:off x="6362030" y="1828430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168 Rectángulo"/>
            <p:cNvSpPr/>
            <p:nvPr/>
          </p:nvSpPr>
          <p:spPr>
            <a:xfrm>
              <a:off x="6914344" y="1828430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169 Elipse"/>
            <p:cNvSpPr/>
            <p:nvPr/>
          </p:nvSpPr>
          <p:spPr>
            <a:xfrm>
              <a:off x="6414679" y="1385196"/>
              <a:ext cx="524566" cy="45100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1" name="170 Grupo"/>
          <p:cNvGrpSpPr/>
          <p:nvPr/>
        </p:nvGrpSpPr>
        <p:grpSpPr>
          <a:xfrm>
            <a:off x="5868645" y="1578585"/>
            <a:ext cx="431549" cy="477437"/>
            <a:chOff x="5850822" y="810554"/>
            <a:chExt cx="1572055" cy="1495313"/>
          </a:xfrm>
        </p:grpSpPr>
        <p:sp>
          <p:nvSpPr>
            <p:cNvPr id="172" name="171 Rectángulo"/>
            <p:cNvSpPr/>
            <p:nvPr/>
          </p:nvSpPr>
          <p:spPr>
            <a:xfrm>
              <a:off x="5850822" y="810554"/>
              <a:ext cx="508534" cy="477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172 Rectángulo"/>
            <p:cNvSpPr/>
            <p:nvPr/>
          </p:nvSpPr>
          <p:spPr>
            <a:xfrm>
              <a:off x="6357707" y="81055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173 Rectángulo"/>
            <p:cNvSpPr/>
            <p:nvPr/>
          </p:nvSpPr>
          <p:spPr>
            <a:xfrm>
              <a:off x="6910021" y="81055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174 Rectángulo"/>
            <p:cNvSpPr/>
            <p:nvPr/>
          </p:nvSpPr>
          <p:spPr>
            <a:xfrm>
              <a:off x="5855145" y="1324374"/>
              <a:ext cx="508534" cy="477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175 Rectángulo"/>
            <p:cNvSpPr/>
            <p:nvPr/>
          </p:nvSpPr>
          <p:spPr>
            <a:xfrm>
              <a:off x="6362030" y="132437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176 Rectángulo"/>
            <p:cNvSpPr/>
            <p:nvPr/>
          </p:nvSpPr>
          <p:spPr>
            <a:xfrm>
              <a:off x="6914344" y="132437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177 Rectángulo"/>
            <p:cNvSpPr/>
            <p:nvPr/>
          </p:nvSpPr>
          <p:spPr>
            <a:xfrm>
              <a:off x="5855145" y="1828431"/>
              <a:ext cx="508534" cy="477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178 Rectángulo"/>
            <p:cNvSpPr/>
            <p:nvPr/>
          </p:nvSpPr>
          <p:spPr>
            <a:xfrm>
              <a:off x="6362030" y="1828430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179 Rectángulo"/>
            <p:cNvSpPr/>
            <p:nvPr/>
          </p:nvSpPr>
          <p:spPr>
            <a:xfrm>
              <a:off x="6914344" y="1828430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180 Elipse"/>
            <p:cNvSpPr/>
            <p:nvPr/>
          </p:nvSpPr>
          <p:spPr>
            <a:xfrm>
              <a:off x="6431600" y="1418877"/>
              <a:ext cx="393424" cy="3382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2" name="181 Grupo"/>
          <p:cNvGrpSpPr/>
          <p:nvPr/>
        </p:nvGrpSpPr>
        <p:grpSpPr>
          <a:xfrm>
            <a:off x="5375602" y="1578585"/>
            <a:ext cx="431549" cy="477437"/>
            <a:chOff x="5850821" y="810554"/>
            <a:chExt cx="1572056" cy="1495313"/>
          </a:xfrm>
        </p:grpSpPr>
        <p:sp>
          <p:nvSpPr>
            <p:cNvPr id="183" name="182 Rectángulo"/>
            <p:cNvSpPr/>
            <p:nvPr/>
          </p:nvSpPr>
          <p:spPr>
            <a:xfrm>
              <a:off x="5850821" y="810554"/>
              <a:ext cx="508534" cy="477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183 Rectángulo"/>
            <p:cNvSpPr/>
            <p:nvPr/>
          </p:nvSpPr>
          <p:spPr>
            <a:xfrm>
              <a:off x="6357707" y="81055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184 Rectángulo"/>
            <p:cNvSpPr/>
            <p:nvPr/>
          </p:nvSpPr>
          <p:spPr>
            <a:xfrm>
              <a:off x="6910021" y="81055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185 Rectángulo"/>
            <p:cNvSpPr/>
            <p:nvPr/>
          </p:nvSpPr>
          <p:spPr>
            <a:xfrm>
              <a:off x="5855145" y="1324374"/>
              <a:ext cx="508534" cy="477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186 Rectángulo"/>
            <p:cNvSpPr/>
            <p:nvPr/>
          </p:nvSpPr>
          <p:spPr>
            <a:xfrm>
              <a:off x="6362030" y="132437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187 Rectángulo"/>
            <p:cNvSpPr/>
            <p:nvPr/>
          </p:nvSpPr>
          <p:spPr>
            <a:xfrm>
              <a:off x="6914344" y="132437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188 Rectángulo"/>
            <p:cNvSpPr/>
            <p:nvPr/>
          </p:nvSpPr>
          <p:spPr>
            <a:xfrm>
              <a:off x="5855145" y="1828431"/>
              <a:ext cx="508534" cy="477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189 Rectángulo"/>
            <p:cNvSpPr/>
            <p:nvPr/>
          </p:nvSpPr>
          <p:spPr>
            <a:xfrm>
              <a:off x="6362030" y="1828430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190 Rectángulo"/>
            <p:cNvSpPr/>
            <p:nvPr/>
          </p:nvSpPr>
          <p:spPr>
            <a:xfrm>
              <a:off x="6914344" y="1828430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191 Elipse"/>
            <p:cNvSpPr/>
            <p:nvPr/>
          </p:nvSpPr>
          <p:spPr>
            <a:xfrm>
              <a:off x="6507207" y="1464748"/>
              <a:ext cx="262283" cy="22550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3" name="192 Grupo"/>
          <p:cNvGrpSpPr/>
          <p:nvPr/>
        </p:nvGrpSpPr>
        <p:grpSpPr>
          <a:xfrm>
            <a:off x="4873233" y="1577366"/>
            <a:ext cx="431549" cy="477437"/>
            <a:chOff x="5850822" y="810554"/>
            <a:chExt cx="1572055" cy="1495313"/>
          </a:xfrm>
        </p:grpSpPr>
        <p:sp>
          <p:nvSpPr>
            <p:cNvPr id="194" name="193 Rectángulo"/>
            <p:cNvSpPr/>
            <p:nvPr/>
          </p:nvSpPr>
          <p:spPr>
            <a:xfrm>
              <a:off x="5850822" y="810554"/>
              <a:ext cx="508534" cy="477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194 Rectángulo"/>
            <p:cNvSpPr/>
            <p:nvPr/>
          </p:nvSpPr>
          <p:spPr>
            <a:xfrm>
              <a:off x="6357707" y="81055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195 Rectángulo"/>
            <p:cNvSpPr/>
            <p:nvPr/>
          </p:nvSpPr>
          <p:spPr>
            <a:xfrm>
              <a:off x="6910021" y="81055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196 Rectángulo"/>
            <p:cNvSpPr/>
            <p:nvPr/>
          </p:nvSpPr>
          <p:spPr>
            <a:xfrm>
              <a:off x="5855145" y="1324374"/>
              <a:ext cx="508534" cy="477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197 Rectángulo"/>
            <p:cNvSpPr/>
            <p:nvPr/>
          </p:nvSpPr>
          <p:spPr>
            <a:xfrm>
              <a:off x="6362030" y="132437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198 Rectángulo"/>
            <p:cNvSpPr/>
            <p:nvPr/>
          </p:nvSpPr>
          <p:spPr>
            <a:xfrm>
              <a:off x="6914344" y="1324374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199 Rectángulo"/>
            <p:cNvSpPr/>
            <p:nvPr/>
          </p:nvSpPr>
          <p:spPr>
            <a:xfrm>
              <a:off x="5855145" y="1828431"/>
              <a:ext cx="508534" cy="477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200 Rectángulo"/>
            <p:cNvSpPr/>
            <p:nvPr/>
          </p:nvSpPr>
          <p:spPr>
            <a:xfrm>
              <a:off x="6362030" y="1828430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201 Rectángulo"/>
            <p:cNvSpPr/>
            <p:nvPr/>
          </p:nvSpPr>
          <p:spPr>
            <a:xfrm>
              <a:off x="6914344" y="1828430"/>
              <a:ext cx="508533" cy="4774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202 Elipse"/>
            <p:cNvSpPr/>
            <p:nvPr/>
          </p:nvSpPr>
          <p:spPr>
            <a:xfrm>
              <a:off x="6553471" y="1504527"/>
              <a:ext cx="131141" cy="11275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778" name="32777 CuadroTexto"/>
          <p:cNvSpPr txBox="1"/>
          <p:nvPr/>
        </p:nvSpPr>
        <p:spPr>
          <a:xfrm>
            <a:off x="1763688" y="2514382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along the field</a:t>
            </a:r>
            <a:endParaRPr lang="en-US" sz="1600" dirty="0"/>
          </a:p>
        </p:txBody>
      </p:sp>
      <p:sp>
        <p:nvSpPr>
          <p:cNvPr id="32779" name="32778 CuadroTexto"/>
          <p:cNvSpPr txBox="1"/>
          <p:nvPr/>
        </p:nvSpPr>
        <p:spPr>
          <a:xfrm>
            <a:off x="7542" y="3241560"/>
            <a:ext cx="243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</a:t>
            </a:r>
            <a:endParaRPr lang="en-US" b="1" dirty="0"/>
          </a:p>
        </p:txBody>
      </p:sp>
      <p:sp>
        <p:nvSpPr>
          <p:cNvPr id="211" name="210 CuadroTexto"/>
          <p:cNvSpPr txBox="1"/>
          <p:nvPr/>
        </p:nvSpPr>
        <p:spPr>
          <a:xfrm>
            <a:off x="6205953" y="1124744"/>
            <a:ext cx="1431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</a:t>
            </a:r>
            <a:r>
              <a:rPr lang="en-US" sz="1600" dirty="0" smtClean="0"/>
              <a:t>cross the field</a:t>
            </a:r>
            <a:endParaRPr lang="en-US" sz="1600" dirty="0"/>
          </a:p>
        </p:txBody>
      </p:sp>
      <p:sp>
        <p:nvSpPr>
          <p:cNvPr id="214" name="213 CuadroTexto"/>
          <p:cNvSpPr txBox="1"/>
          <p:nvPr/>
        </p:nvSpPr>
        <p:spPr>
          <a:xfrm>
            <a:off x="3685085" y="744959"/>
            <a:ext cx="32631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0B0F0"/>
                </a:solidFill>
              </a:rPr>
              <a:t>a</a:t>
            </a:r>
            <a:r>
              <a:rPr lang="en-US" sz="1600" b="1" i="1" dirty="0" smtClean="0">
                <a:solidFill>
                  <a:srgbClr val="00B0F0"/>
                </a:solidFill>
              </a:rPr>
              <a:t>greement with </a:t>
            </a:r>
            <a:r>
              <a:rPr lang="en-US" sz="1600" b="1" i="1" dirty="0" err="1" smtClean="0">
                <a:solidFill>
                  <a:srgbClr val="00B0F0"/>
                </a:solidFill>
              </a:rPr>
              <a:t>Magboltz</a:t>
            </a:r>
            <a:r>
              <a:rPr lang="en-US" sz="1600" b="1" i="1" dirty="0" smtClean="0">
                <a:solidFill>
                  <a:srgbClr val="00B0F0"/>
                </a:solidFill>
              </a:rPr>
              <a:t>??</a:t>
            </a:r>
            <a:endParaRPr lang="en-US" sz="1600" b="1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02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1 Título"/>
          <p:cNvSpPr>
            <a:spLocks noGrp="1"/>
          </p:cNvSpPr>
          <p:nvPr>
            <p:ph type="title" idx="4294967295"/>
          </p:nvPr>
        </p:nvSpPr>
        <p:spPr bwMode="auto">
          <a:xfrm>
            <a:off x="107504" y="-27384"/>
            <a:ext cx="6696744" cy="5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drift properties (data and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Magboltz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simulation)</a:t>
            </a:r>
          </a:p>
        </p:txBody>
      </p:sp>
      <p:cxnSp>
        <p:nvCxnSpPr>
          <p:cNvPr id="47" name="46 Conector recto"/>
          <p:cNvCxnSpPr/>
          <p:nvPr/>
        </p:nvCxnSpPr>
        <p:spPr>
          <a:xfrm>
            <a:off x="1619622" y="404664"/>
            <a:ext cx="360045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5" y="876671"/>
            <a:ext cx="6502772" cy="5648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5 Grupo"/>
          <p:cNvGrpSpPr/>
          <p:nvPr/>
        </p:nvGrpSpPr>
        <p:grpSpPr>
          <a:xfrm>
            <a:off x="7077895" y="349003"/>
            <a:ext cx="1424762" cy="614746"/>
            <a:chOff x="35496" y="332656"/>
            <a:chExt cx="1424762" cy="614746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827" y="332656"/>
              <a:ext cx="1379431" cy="61474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8" name="7 Rectángulo"/>
            <p:cNvSpPr/>
            <p:nvPr/>
          </p:nvSpPr>
          <p:spPr>
            <a:xfrm>
              <a:off x="80827" y="521885"/>
              <a:ext cx="392830" cy="2689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35496" y="459634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i="1" dirty="0" smtClean="0"/>
                <a:t>σ</a:t>
              </a:r>
              <a:r>
                <a:rPr lang="en-US" i="1" baseline="-25000" dirty="0" err="1" smtClean="0"/>
                <a:t>z,xy</a:t>
              </a:r>
              <a:endParaRPr lang="en-US" i="1" baseline="-25000" dirty="0"/>
            </a:p>
          </p:txBody>
        </p:sp>
      </p:grpSp>
      <p:grpSp>
        <p:nvGrpSpPr>
          <p:cNvPr id="10" name="9 Grupo"/>
          <p:cNvGrpSpPr/>
          <p:nvPr/>
        </p:nvGrpSpPr>
        <p:grpSpPr>
          <a:xfrm>
            <a:off x="6669150" y="1268760"/>
            <a:ext cx="2511362" cy="4896544"/>
            <a:chOff x="6669150" y="1268760"/>
            <a:chExt cx="2511362" cy="4896544"/>
          </a:xfrm>
        </p:grpSpPr>
        <p:pic>
          <p:nvPicPr>
            <p:cNvPr id="11" name="10 Imagen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88" t="9117" r="8204" b="10956"/>
            <a:stretch/>
          </p:blipFill>
          <p:spPr>
            <a:xfrm>
              <a:off x="6669150" y="2615616"/>
              <a:ext cx="2283434" cy="1611921"/>
            </a:xfrm>
            <a:prstGeom prst="rect">
              <a:avLst/>
            </a:prstGeom>
          </p:spPr>
        </p:pic>
        <p:pic>
          <p:nvPicPr>
            <p:cNvPr id="12" name="11 Imagen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6" t="12656" r="7974" b="7752"/>
            <a:stretch/>
          </p:blipFill>
          <p:spPr>
            <a:xfrm>
              <a:off x="6669150" y="4142787"/>
              <a:ext cx="2279619" cy="1518461"/>
            </a:xfrm>
            <a:prstGeom prst="rect">
              <a:avLst/>
            </a:prstGeom>
          </p:spPr>
        </p:pic>
        <p:sp>
          <p:nvSpPr>
            <p:cNvPr id="13" name="12 CuadroTexto"/>
            <p:cNvSpPr txBox="1"/>
            <p:nvPr/>
          </p:nvSpPr>
          <p:spPr>
            <a:xfrm>
              <a:off x="6906039" y="2189279"/>
              <a:ext cx="1986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r>
                <a:rPr lang="es-ES" sz="1600" baseline="-25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drift</a:t>
              </a:r>
              <a:r>
                <a:rPr lang="es-E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=100cm, P=10bar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8287700" y="2726402"/>
              <a:ext cx="6767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pure </a:t>
              </a:r>
              <a:r>
                <a:rPr lang="en-US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Xe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8054883" y="4299545"/>
              <a:ext cx="11256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Xe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/TMA(99/1)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15 CuadroTexto"/>
            <p:cNvSpPr txBox="1"/>
            <p:nvPr/>
          </p:nvSpPr>
          <p:spPr>
            <a:xfrm>
              <a:off x="6876256" y="5826750"/>
              <a:ext cx="20152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sz="16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drift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~50-100V/cm/bar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7" name="16 Conector recto de flecha"/>
            <p:cNvCxnSpPr/>
            <p:nvPr/>
          </p:nvCxnSpPr>
          <p:spPr>
            <a:xfrm flipV="1">
              <a:off x="6892021" y="5685508"/>
              <a:ext cx="0" cy="47979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17 CuadroTexto"/>
            <p:cNvSpPr txBox="1"/>
            <p:nvPr/>
          </p:nvSpPr>
          <p:spPr>
            <a:xfrm>
              <a:off x="6846778" y="1268760"/>
              <a:ext cx="21897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Spatial</a:t>
              </a:r>
              <a:r>
                <a:rPr lang="es-E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spread of </a:t>
              </a:r>
              <a:r>
                <a:rPr lang="es-ES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point-like</a:t>
              </a:r>
              <a:r>
                <a:rPr lang="es-E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charge</a:t>
              </a:r>
              <a:r>
                <a:rPr lang="es-E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deposits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9" name="18 Rectángulo redondeado"/>
          <p:cNvSpPr/>
          <p:nvPr/>
        </p:nvSpPr>
        <p:spPr>
          <a:xfrm>
            <a:off x="6516216" y="0"/>
            <a:ext cx="2627784" cy="6858000"/>
          </a:xfrm>
          <a:prstGeom prst="roundRect">
            <a:avLst/>
          </a:prstGeom>
          <a:solidFill>
            <a:srgbClr val="1C941F">
              <a:alpha val="25882"/>
            </a:srgb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1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91680" y="2904568"/>
            <a:ext cx="6529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2. Data from the 1cm x 10cm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-setup (NEXT-MM0)</a:t>
            </a:r>
            <a:endParaRPr lang="en-US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230" y="4536054"/>
            <a:ext cx="3255218" cy="232194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509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68" r="938"/>
          <a:stretch/>
        </p:blipFill>
        <p:spPr bwMode="auto">
          <a:xfrm>
            <a:off x="348" y="630784"/>
            <a:ext cx="4586225" cy="344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28712" y="684290"/>
            <a:ext cx="288032" cy="51246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50 Rectángulo"/>
          <p:cNvSpPr/>
          <p:nvPr/>
        </p:nvSpPr>
        <p:spPr>
          <a:xfrm>
            <a:off x="4716015" y="684290"/>
            <a:ext cx="4392489" cy="36844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6 Grupo"/>
          <p:cNvGrpSpPr/>
          <p:nvPr/>
        </p:nvGrpSpPr>
        <p:grpSpPr>
          <a:xfrm>
            <a:off x="2411760" y="1633942"/>
            <a:ext cx="1944216" cy="1867066"/>
            <a:chOff x="2411760" y="1633942"/>
            <a:chExt cx="1944216" cy="1867066"/>
          </a:xfrm>
        </p:grpSpPr>
        <p:sp>
          <p:nvSpPr>
            <p:cNvPr id="13" name="12 Flecha curvada hacia abajo"/>
            <p:cNvSpPr/>
            <p:nvPr/>
          </p:nvSpPr>
          <p:spPr bwMode="auto">
            <a:xfrm rot="12825090">
              <a:off x="2469579" y="2534819"/>
              <a:ext cx="871380" cy="431800"/>
            </a:xfrm>
            <a:prstGeom prst="curvedDownArrow">
              <a:avLst/>
            </a:prstGeom>
            <a:solidFill>
              <a:srgbClr val="CCFF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261" name="20 CuadroTexto"/>
            <p:cNvSpPr txBox="1">
              <a:spLocks noChangeArrowheads="1"/>
            </p:cNvSpPr>
            <p:nvPr/>
          </p:nvSpPr>
          <p:spPr bwMode="auto">
            <a:xfrm>
              <a:off x="2411760" y="3193237"/>
              <a:ext cx="787549" cy="307771"/>
            </a:xfrm>
            <a:prstGeom prst="rect">
              <a:avLst/>
            </a:prstGeom>
            <a:solidFill>
              <a:srgbClr val="CCFF99"/>
            </a:solidFill>
            <a:ln w="9525">
              <a:solidFill>
                <a:srgbClr val="5C8A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dirty="0"/>
                <a:t>too little</a:t>
              </a:r>
            </a:p>
          </p:txBody>
        </p:sp>
        <p:sp>
          <p:nvSpPr>
            <p:cNvPr id="14" name="13 Flecha curvada hacia abajo"/>
            <p:cNvSpPr/>
            <p:nvPr/>
          </p:nvSpPr>
          <p:spPr bwMode="auto">
            <a:xfrm rot="3491359">
              <a:off x="2970051" y="2128854"/>
              <a:ext cx="1466898" cy="477074"/>
            </a:xfrm>
            <a:prstGeom prst="curvedDown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253" name="21 CuadroTexto"/>
            <p:cNvSpPr txBox="1">
              <a:spLocks noChangeArrowheads="1"/>
            </p:cNvSpPr>
            <p:nvPr/>
          </p:nvSpPr>
          <p:spPr bwMode="auto">
            <a:xfrm>
              <a:off x="3498074" y="3193262"/>
              <a:ext cx="857902" cy="307746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dirty="0"/>
                <a:t>too much</a:t>
              </a:r>
            </a:p>
          </p:txBody>
        </p:sp>
      </p:grp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48"/>
          <a:stretch>
            <a:fillRect/>
          </a:stretch>
        </p:blipFill>
        <p:spPr bwMode="auto">
          <a:xfrm>
            <a:off x="4716016" y="832287"/>
            <a:ext cx="4392487" cy="3028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978" y="3907656"/>
            <a:ext cx="4285951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2" name="41 Conector recto"/>
          <p:cNvCxnSpPr/>
          <p:nvPr/>
        </p:nvCxnSpPr>
        <p:spPr>
          <a:xfrm flipV="1">
            <a:off x="5945273" y="5712381"/>
            <a:ext cx="2821632" cy="649288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19 CuadroTexto"/>
          <p:cNvSpPr txBox="1">
            <a:spLocks noChangeArrowheads="1"/>
          </p:cNvSpPr>
          <p:nvPr/>
        </p:nvSpPr>
        <p:spPr bwMode="auto">
          <a:xfrm>
            <a:off x="5342337" y="2567439"/>
            <a:ext cx="1497615" cy="30777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dirty="0" err="1"/>
              <a:t>Xe</a:t>
            </a:r>
            <a:r>
              <a:rPr lang="en-US" dirty="0"/>
              <a:t>/TMA at ~</a:t>
            </a:r>
            <a:r>
              <a:rPr lang="en-US" dirty="0" smtClean="0"/>
              <a:t>99/1</a:t>
            </a:r>
          </a:p>
        </p:txBody>
      </p:sp>
      <p:sp>
        <p:nvSpPr>
          <p:cNvPr id="46" name="1 Título"/>
          <p:cNvSpPr>
            <a:spLocks noGrp="1"/>
          </p:cNvSpPr>
          <p:nvPr>
            <p:ph type="title" idx="4294967295"/>
          </p:nvPr>
        </p:nvSpPr>
        <p:spPr bwMode="auto">
          <a:xfrm>
            <a:off x="0" y="-27384"/>
            <a:ext cx="9154740" cy="5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charge readout properties</a:t>
            </a:r>
          </a:p>
        </p:txBody>
      </p:sp>
      <p:cxnSp>
        <p:nvCxnSpPr>
          <p:cNvPr id="47" name="46 Conector recto"/>
          <p:cNvCxnSpPr/>
          <p:nvPr/>
        </p:nvCxnSpPr>
        <p:spPr>
          <a:xfrm>
            <a:off x="2699742" y="404664"/>
            <a:ext cx="360045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19 CuadroTexto"/>
          <p:cNvSpPr txBox="1">
            <a:spLocks noChangeArrowheads="1"/>
          </p:cNvSpPr>
          <p:nvPr/>
        </p:nvSpPr>
        <p:spPr bwMode="auto">
          <a:xfrm>
            <a:off x="5342338" y="4201343"/>
            <a:ext cx="1497614" cy="30777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dirty="0" err="1"/>
              <a:t>Xe</a:t>
            </a:r>
            <a:r>
              <a:rPr lang="en-US" dirty="0"/>
              <a:t>/TMA at ~</a:t>
            </a:r>
            <a:r>
              <a:rPr lang="en-US" dirty="0" smtClean="0"/>
              <a:t>99/1</a:t>
            </a:r>
            <a:endParaRPr lang="en-U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971600" y="498158"/>
            <a:ext cx="30839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clear indication of </a:t>
            </a:r>
            <a:r>
              <a:rPr lang="en-US" sz="1600" b="1" i="1" dirty="0" smtClean="0">
                <a:solidFill>
                  <a:srgbClr val="00B0F0"/>
                </a:solidFill>
              </a:rPr>
              <a:t>Penning</a:t>
            </a:r>
            <a:r>
              <a:rPr lang="en-US" sz="1600" dirty="0" smtClean="0"/>
              <a:t> effect!</a:t>
            </a:r>
            <a:endParaRPr lang="en-US" sz="1600" dirty="0"/>
          </a:p>
        </p:txBody>
      </p:sp>
      <p:sp>
        <p:nvSpPr>
          <p:cNvPr id="56" name="55 CuadroTexto"/>
          <p:cNvSpPr txBox="1"/>
          <p:nvPr/>
        </p:nvSpPr>
        <p:spPr>
          <a:xfrm>
            <a:off x="5629301" y="3810526"/>
            <a:ext cx="326317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0B0F0"/>
                </a:solidFill>
              </a:rPr>
              <a:t>r</a:t>
            </a:r>
            <a:r>
              <a:rPr lang="en-US" sz="1600" b="1" i="1" dirty="0" smtClean="0">
                <a:solidFill>
                  <a:srgbClr val="00B0F0"/>
                </a:solidFill>
              </a:rPr>
              <a:t>esolution worsening with pressure?</a:t>
            </a:r>
            <a:endParaRPr lang="en-US" sz="1600" b="1" i="1" dirty="0">
              <a:solidFill>
                <a:srgbClr val="00B0F0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5652120" y="438850"/>
            <a:ext cx="3377399" cy="757902"/>
            <a:chOff x="5652120" y="438850"/>
            <a:chExt cx="3377399" cy="757902"/>
          </a:xfrm>
        </p:grpSpPr>
        <p:sp>
          <p:nvSpPr>
            <p:cNvPr id="53" name="52 CuadroTexto"/>
            <p:cNvSpPr txBox="1"/>
            <p:nvPr/>
          </p:nvSpPr>
          <p:spPr>
            <a:xfrm>
              <a:off x="5652120" y="438850"/>
              <a:ext cx="33773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solidFill>
                    <a:srgbClr val="00B0F0"/>
                  </a:solidFill>
                </a:rPr>
                <a:t>r</a:t>
              </a:r>
              <a:r>
                <a:rPr lang="en-US" sz="1600" b="1" i="1" dirty="0" smtClean="0">
                  <a:solidFill>
                    <a:srgbClr val="00B0F0"/>
                  </a:solidFill>
                </a:rPr>
                <a:t>eduction of field flux </a:t>
              </a:r>
              <a:r>
                <a:rPr lang="en-US" sz="1600" dirty="0" smtClean="0"/>
                <a:t>through holes?</a:t>
              </a:r>
              <a:endParaRPr lang="en-US" sz="1600" dirty="0"/>
            </a:p>
          </p:txBody>
        </p:sp>
        <p:sp>
          <p:nvSpPr>
            <p:cNvPr id="60" name="59 Flecha abajo"/>
            <p:cNvSpPr/>
            <p:nvPr/>
          </p:nvSpPr>
          <p:spPr>
            <a:xfrm>
              <a:off x="7584914" y="764704"/>
              <a:ext cx="371462" cy="432048"/>
            </a:xfrm>
            <a:prstGeom prst="downArrow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33056"/>
            <a:ext cx="4378041" cy="28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5 Grupo"/>
          <p:cNvGrpSpPr/>
          <p:nvPr/>
        </p:nvGrpSpPr>
        <p:grpSpPr>
          <a:xfrm>
            <a:off x="4724799" y="642174"/>
            <a:ext cx="3303585" cy="482570"/>
            <a:chOff x="4724799" y="642174"/>
            <a:chExt cx="3303585" cy="482570"/>
          </a:xfrm>
        </p:grpSpPr>
        <p:sp>
          <p:nvSpPr>
            <p:cNvPr id="18" name="17 Flecha abajo"/>
            <p:cNvSpPr/>
            <p:nvPr/>
          </p:nvSpPr>
          <p:spPr>
            <a:xfrm>
              <a:off x="5208650" y="940521"/>
              <a:ext cx="371462" cy="184223"/>
            </a:xfrm>
            <a:prstGeom prst="downArrow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51 CuadroTexto"/>
            <p:cNvSpPr txBox="1"/>
            <p:nvPr/>
          </p:nvSpPr>
          <p:spPr>
            <a:xfrm>
              <a:off x="4724799" y="642174"/>
              <a:ext cx="33035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 smtClean="0">
                  <a:solidFill>
                    <a:srgbClr val="00B0F0"/>
                  </a:solidFill>
                </a:rPr>
                <a:t>recombination?</a:t>
              </a:r>
              <a:endParaRPr lang="en-US" sz="1600" b="1" i="1" dirty="0">
                <a:solidFill>
                  <a:srgbClr val="00B0F0"/>
                </a:solidFill>
              </a:endParaRPr>
            </a:p>
          </p:txBody>
        </p:sp>
      </p:grpSp>
      <p:sp>
        <p:nvSpPr>
          <p:cNvPr id="3" name="2 Rectángulo redondeado"/>
          <p:cNvSpPr/>
          <p:nvPr/>
        </p:nvSpPr>
        <p:spPr>
          <a:xfrm>
            <a:off x="4644009" y="467886"/>
            <a:ext cx="4508776" cy="3355062"/>
          </a:xfrm>
          <a:prstGeom prst="roundRect">
            <a:avLst/>
          </a:prstGeom>
          <a:solidFill>
            <a:schemeClr val="tx1">
              <a:alpha val="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44 Rectángulo redondeado"/>
          <p:cNvSpPr/>
          <p:nvPr/>
        </p:nvSpPr>
        <p:spPr>
          <a:xfrm>
            <a:off x="4644008" y="3869556"/>
            <a:ext cx="4499992" cy="2988444"/>
          </a:xfrm>
          <a:prstGeom prst="roundRect">
            <a:avLst/>
          </a:prstGeom>
          <a:solidFill>
            <a:schemeClr val="tx1">
              <a:alpha val="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53 Rectángulo redondeado"/>
          <p:cNvSpPr/>
          <p:nvPr/>
        </p:nvSpPr>
        <p:spPr>
          <a:xfrm>
            <a:off x="14795" y="476672"/>
            <a:ext cx="4557205" cy="6382622"/>
          </a:xfrm>
          <a:prstGeom prst="roundRect">
            <a:avLst/>
          </a:prstGeom>
          <a:solidFill>
            <a:schemeClr val="tx1">
              <a:alpha val="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20 CuadroTexto"/>
          <p:cNvSpPr txBox="1">
            <a:spLocks noChangeArrowheads="1"/>
          </p:cNvSpPr>
          <p:nvPr/>
        </p:nvSpPr>
        <p:spPr bwMode="auto">
          <a:xfrm>
            <a:off x="734199" y="6065460"/>
            <a:ext cx="787549" cy="307771"/>
          </a:xfrm>
          <a:prstGeom prst="rect">
            <a:avLst/>
          </a:prstGeom>
          <a:solidFill>
            <a:srgbClr val="CCFF99"/>
          </a:solidFill>
          <a:ln w="9525">
            <a:solidFill>
              <a:srgbClr val="5C8A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dirty="0"/>
              <a:t>too little</a:t>
            </a:r>
          </a:p>
        </p:txBody>
      </p:sp>
      <p:sp>
        <p:nvSpPr>
          <p:cNvPr id="61" name="21 CuadroTexto"/>
          <p:cNvSpPr txBox="1">
            <a:spLocks noChangeArrowheads="1"/>
          </p:cNvSpPr>
          <p:nvPr/>
        </p:nvSpPr>
        <p:spPr bwMode="auto">
          <a:xfrm>
            <a:off x="2418372" y="5363778"/>
            <a:ext cx="857902" cy="307746"/>
          </a:xfrm>
          <a:prstGeom prst="rect">
            <a:avLst/>
          </a:prstGeom>
          <a:solidFill>
            <a:srgbClr val="FFCC99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dirty="0"/>
              <a:t>too much</a:t>
            </a:r>
          </a:p>
        </p:txBody>
      </p:sp>
      <p:sp>
        <p:nvSpPr>
          <p:cNvPr id="5" name="4 Flecha derecha"/>
          <p:cNvSpPr/>
          <p:nvPr/>
        </p:nvSpPr>
        <p:spPr>
          <a:xfrm>
            <a:off x="1187624" y="5589240"/>
            <a:ext cx="792088" cy="19696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61 Flecha derecha"/>
          <p:cNvSpPr/>
          <p:nvPr/>
        </p:nvSpPr>
        <p:spPr>
          <a:xfrm rot="10800000">
            <a:off x="935595" y="5813092"/>
            <a:ext cx="396044" cy="196960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314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6" grpId="0" animBg="1"/>
      <p:bldP spid="59" grpId="0" animBg="1"/>
      <p:bldP spid="61" grpId="0" animBg="1"/>
      <p:bldP spid="5" grpId="0" animBg="1"/>
      <p:bldP spid="62" grpId="0" animBg="1"/>
    </p:bldLst>
  </p:timing>
</p:sld>
</file>

<file path=ppt/theme/theme1.xml><?xml version="1.0" encoding="utf-8"?>
<a:theme xmlns:a="http://schemas.openxmlformats.org/drawingml/2006/main" name="1_Diseño predeterminado">
  <a:themeElements>
    <a:clrScheme name="1_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iseño predeterminado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9257</TotalTime>
  <Words>646</Words>
  <Application>Microsoft Office PowerPoint</Application>
  <PresentationFormat>Presentación en pantalla (4:3)</PresentationFormat>
  <Paragraphs>125</Paragraphs>
  <Slides>24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24</vt:i4>
      </vt:variant>
    </vt:vector>
  </HeadingPairs>
  <TitlesOfParts>
    <vt:vector size="26" baseType="lpstr">
      <vt:lpstr>1_Diseño predeterminado</vt:lpstr>
      <vt:lpstr>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drift properties  </vt:lpstr>
      <vt:lpstr>drift properties (data and Magboltz simulation)</vt:lpstr>
      <vt:lpstr>Presentación de PowerPoint</vt:lpstr>
      <vt:lpstr>charge readout properties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GENP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Diego</dc:creator>
  <cp:lastModifiedBy>Diego</cp:lastModifiedBy>
  <cp:revision>2250</cp:revision>
  <dcterms:created xsi:type="dcterms:W3CDTF">2006-02-28T14:51:29Z</dcterms:created>
  <dcterms:modified xsi:type="dcterms:W3CDTF">2015-06-11T22:32:41Z</dcterms:modified>
</cp:coreProperties>
</file>