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62" r:id="rId4"/>
    <p:sldId id="259" r:id="rId5"/>
    <p:sldId id="260" r:id="rId6"/>
    <p:sldId id="264" r:id="rId7"/>
    <p:sldId id="261" r:id="rId8"/>
    <p:sldId id="265" r:id="rId9"/>
    <p:sldId id="266" r:id="rId10"/>
    <p:sldId id="268" r:id="rId11"/>
    <p:sldId id="271" r:id="rId12"/>
    <p:sldId id="270" r:id="rId13"/>
    <p:sldId id="272" r:id="rId14"/>
    <p:sldId id="275" r:id="rId15"/>
    <p:sldId id="276" r:id="rId16"/>
    <p:sldId id="278" r:id="rId17"/>
    <p:sldId id="279" r:id="rId18"/>
    <p:sldId id="280" r:id="rId19"/>
    <p:sldId id="277" r:id="rId20"/>
    <p:sldId id="258" r:id="rId21"/>
    <p:sldId id="273" r:id="rId22"/>
    <p:sldId id="263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4523" autoAdjust="0"/>
  </p:normalViewPr>
  <p:slideViewPr>
    <p:cSldViewPr snapToGrid="0" snapToObjects="1">
      <p:cViewPr>
        <p:scale>
          <a:sx n="100" d="100"/>
          <a:sy n="100" d="100"/>
        </p:scale>
        <p:origin x="-816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A8572-F6D2-8945-8938-EDC101DF0F22}" type="datetimeFigureOut">
              <a:rPr lang="fr-FR" smtClean="0"/>
              <a:t>11/06/15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83418-C5ED-044A-9F0E-112E715E8EF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583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Challenge: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etching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mesh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strips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without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completely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removing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material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mesh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strips</a:t>
            </a:r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F8844-5739-2B45-AA71-0C4E5AD5D54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6225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Dependence</a:t>
            </a:r>
            <a:r>
              <a:rPr lang="fr-FR" dirty="0" smtClean="0"/>
              <a:t> of the </a:t>
            </a:r>
            <a:r>
              <a:rPr lang="fr-FR" dirty="0" err="1" smtClean="0"/>
              <a:t>resolution</a:t>
            </a:r>
            <a:r>
              <a:rPr lang="fr-FR" dirty="0" smtClean="0"/>
              <a:t> on the</a:t>
            </a:r>
          </a:p>
          <a:p>
            <a:r>
              <a:rPr lang="fr-FR" dirty="0" smtClean="0"/>
              <a:t> </a:t>
            </a:r>
            <a:r>
              <a:rPr lang="fr-FR" dirty="0" err="1" smtClean="0"/>
              <a:t>threshold</a:t>
            </a:r>
            <a:r>
              <a:rPr lang="fr-FR" dirty="0" smtClean="0"/>
              <a:t> </a:t>
            </a:r>
            <a:r>
              <a:rPr lang="fr-FR" dirty="0" err="1" smtClean="0"/>
              <a:t>applied</a:t>
            </a:r>
            <a:r>
              <a:rPr lang="fr-FR" dirty="0" smtClean="0"/>
              <a:t> (Voltage </a:t>
            </a:r>
            <a:r>
              <a:rPr lang="fr-FR" dirty="0" err="1" smtClean="0"/>
              <a:t>threshold</a:t>
            </a:r>
            <a:r>
              <a:rPr lang="fr-FR" dirty="0" smtClean="0"/>
              <a:t>+</a:t>
            </a:r>
          </a:p>
          <a:p>
            <a:r>
              <a:rPr lang="fr-FR" dirty="0" err="1" smtClean="0"/>
              <a:t>multiplicity</a:t>
            </a:r>
            <a:r>
              <a:rPr lang="fr-FR" dirty="0" smtClean="0"/>
              <a:t> </a:t>
            </a:r>
            <a:r>
              <a:rPr lang="fr-FR" dirty="0" err="1" smtClean="0"/>
              <a:t>threshold</a:t>
            </a:r>
            <a:r>
              <a:rPr lang="fr-FR" dirty="0" smtClean="0"/>
              <a:t>)=&gt;   </a:t>
            </a:r>
          </a:p>
          <a:p>
            <a:r>
              <a:rPr lang="fr-FR" dirty="0" err="1" smtClean="0"/>
              <a:t>multiplicity</a:t>
            </a:r>
            <a:r>
              <a:rPr lang="fr-FR" dirty="0" smtClean="0"/>
              <a:t>&lt;3 </a:t>
            </a:r>
            <a:r>
              <a:rPr lang="fr-FR" dirty="0" err="1" smtClean="0"/>
              <a:t>problem</a:t>
            </a:r>
            <a:r>
              <a:rPr lang="fr-FR" dirty="0" smtClean="0"/>
              <a:t>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083418-C5ED-044A-9F0E-112E715E8EF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192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jpeg"/><Relationship Id="rId9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pic>
        <p:nvPicPr>
          <p:cNvPr id="1027" name="Picture 3" descr="C:\Users\eb137366\Downloads\logoirfu02quadr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ABEBA0-5B51-0449-A20F-267905ACF50E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ABEBA0-5B51-0449-A20F-267905ACF50E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73ABEBA0-5B51-0449-A20F-267905ACF50E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2CC528E-2E71-6C45-8990-B1D216767CF5}" type="datetimeFigureOut">
              <a:rPr lang="fr-FR" smtClean="0"/>
              <a:t>11/06/15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EBA0-5B51-0449-A20F-267905ACF5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08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 dirty="0"/>
          </a:p>
        </p:txBody>
      </p:sp>
      <p:pic>
        <p:nvPicPr>
          <p:cNvPr id="16" name="Picture 3" descr="C:\Users\eb137366\Downloads\logoirfu02quadr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977897" y="3356992"/>
            <a:ext cx="8166103" cy="2117727"/>
            <a:chOff x="528" y="2578"/>
            <a:chExt cx="5144" cy="1334"/>
          </a:xfrm>
        </p:grpSpPr>
        <p:pic>
          <p:nvPicPr>
            <p:cNvPr id="13" name="Picture 5" descr="solenoide_at_100K"/>
            <p:cNvPicPr preferRelativeResize="0"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17" y="2578"/>
              <a:ext cx="883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4" name="Picture 6" descr="Edelweiss2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24377" r="34030"/>
            <a:stretch>
              <a:fillRect/>
            </a:stretch>
          </p:blipFill>
          <p:spPr bwMode="auto">
            <a:xfrm>
              <a:off x="2228" y="2578"/>
              <a:ext cx="836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Text Box 7"/>
            <p:cNvSpPr txBox="1">
              <a:spLocks noChangeArrowheads="1"/>
            </p:cNvSpPr>
            <p:nvPr userDrawn="1"/>
          </p:nvSpPr>
          <p:spPr bwMode="auto">
            <a:xfrm>
              <a:off x="4798" y="3640"/>
              <a:ext cx="3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CMS</a:t>
              </a:r>
            </a:p>
          </p:txBody>
        </p:sp>
        <p:pic>
          <p:nvPicPr>
            <p:cNvPr id="17" name="Picture 8" descr="DoubleChooz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 l="36795" t="28792" r="37286" b="15375"/>
            <a:stretch>
              <a:fillRect/>
            </a:stretch>
          </p:blipFill>
          <p:spPr bwMode="auto">
            <a:xfrm>
              <a:off x="528" y="2579"/>
              <a:ext cx="845" cy="12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" name="Text Box 9"/>
            <p:cNvSpPr txBox="1">
              <a:spLocks noChangeArrowheads="1"/>
            </p:cNvSpPr>
            <p:nvPr userDrawn="1"/>
          </p:nvSpPr>
          <p:spPr bwMode="auto">
            <a:xfrm>
              <a:off x="533" y="3642"/>
              <a:ext cx="76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Double Chooz</a:t>
              </a:r>
            </a:p>
          </p:txBody>
        </p:sp>
        <p:pic>
          <p:nvPicPr>
            <p:cNvPr id="19" name="Picture 10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 l="8026" r="7692" b="3709"/>
            <a:stretch>
              <a:fillRect/>
            </a:stretch>
          </p:blipFill>
          <p:spPr bwMode="auto">
            <a:xfrm>
              <a:off x="3912" y="2578"/>
              <a:ext cx="845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0" name="Picture 11" descr="hess-new-small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 l="22726" r="29546"/>
            <a:stretch>
              <a:fillRect/>
            </a:stretch>
          </p:blipFill>
          <p:spPr bwMode="auto">
            <a:xfrm>
              <a:off x="3068" y="2578"/>
              <a:ext cx="844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1" name="Rectangle 20"/>
            <p:cNvSpPr>
              <a:spLocks noChangeArrowheads="1"/>
            </p:cNvSpPr>
            <p:nvPr userDrawn="1"/>
          </p:nvSpPr>
          <p:spPr bwMode="auto">
            <a:xfrm>
              <a:off x="3106" y="3640"/>
              <a:ext cx="377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schemeClr val="bg1"/>
                  </a:solidFill>
                </a:rPr>
                <a:t>HESS</a:t>
              </a:r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auto">
            <a:xfrm>
              <a:off x="2424" y="3640"/>
              <a:ext cx="58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 smtClean="0">
                  <a:solidFill>
                    <a:schemeClr val="bg1"/>
                  </a:solidFill>
                </a:rPr>
                <a:t>Edelweiss</a:t>
              </a:r>
              <a:endParaRPr lang="en-US" sz="1200" b="1" i="1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auto">
            <a:xfrm>
              <a:off x="3953" y="3640"/>
              <a:ext cx="52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schemeClr val="bg1"/>
                  </a:solidFill>
                </a:rPr>
                <a:t>Herschel</a:t>
              </a:r>
            </a:p>
          </p:txBody>
        </p:sp>
        <p:pic>
          <p:nvPicPr>
            <p:cNvPr id="24" name="Picture 15" descr="alice_tracking chamber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 r="20316"/>
            <a:stretch>
              <a:fillRect/>
            </a:stretch>
          </p:blipFill>
          <p:spPr bwMode="auto">
            <a:xfrm>
              <a:off x="1377" y="2578"/>
              <a:ext cx="845" cy="12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5" name="Text Box 16"/>
            <p:cNvSpPr txBox="1">
              <a:spLocks noChangeArrowheads="1"/>
            </p:cNvSpPr>
            <p:nvPr userDrawn="1"/>
          </p:nvSpPr>
          <p:spPr bwMode="auto">
            <a:xfrm>
              <a:off x="1377" y="3641"/>
              <a:ext cx="6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ALICE</a:t>
              </a: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auto">
            <a:xfrm>
              <a:off x="3528" y="3816"/>
              <a:ext cx="2144" cy="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ct val="0"/>
                </a:spcBef>
              </a:pPr>
              <a:r>
                <a:rPr lang="en-US" sz="1200" b="1" i="1">
                  <a:solidFill>
                    <a:srgbClr val="000000"/>
                  </a:solidFill>
                </a:rPr>
                <a:t>Detecting radiations from the Universe.  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2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 dirty="0"/>
          </a:p>
        </p:txBody>
      </p:sp>
      <p:pic>
        <p:nvPicPr>
          <p:cNvPr id="14" name="Picture 3" descr="C:\Users\eb137366\Downloads\logoirfu02quadr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3ABEBA0-5B51-0449-A20F-267905ACF50E}" type="slidenum">
              <a:rPr lang="fr-FR" smtClean="0"/>
              <a:t>‹#›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ABEBA0-5B51-0449-A20F-267905ACF50E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ABEBA0-5B51-0449-A20F-267905ACF50E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3ABEBA0-5B51-0449-A20F-267905ACF50E}" type="slidenum">
              <a:rPr lang="fr-FR" smtClean="0"/>
              <a:t>‹#›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3ABEBA0-5B51-0449-A20F-267905ACF50E}" type="slidenum">
              <a:rPr lang="fr-FR" smtClean="0"/>
              <a:t>‹#›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ABEBA0-5B51-0449-A20F-267905ACF50E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jpeg"/><Relationship Id="rId17" Type="http://schemas.openxmlformats.org/officeDocument/2006/relationships/image" Target="../media/image3.pn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fld id="{73ABEBA0-5B51-0449-A20F-267905ACF50E}" type="slidenum">
              <a:rPr lang="fr-FR" smtClean="0"/>
              <a:t>‹#›</a:t>
            </a:fld>
            <a:endParaRPr lang="fr-FR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4" Type="http://schemas.openxmlformats.org/officeDocument/2006/relationships/image" Target="../media/image44.jpg"/><Relationship Id="rId5" Type="http://schemas.openxmlformats.org/officeDocument/2006/relationships/image" Target="../media/image17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7.emf"/><Relationship Id="rId3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5" Type="http://schemas.openxmlformats.org/officeDocument/2006/relationships/image" Target="../media/image17.emf"/><Relationship Id="rId6" Type="http://schemas.openxmlformats.org/officeDocument/2006/relationships/image" Target="../media/image51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emf"/><Relationship Id="rId5" Type="http://schemas.openxmlformats.org/officeDocument/2006/relationships/image" Target="../media/image17.emf"/><Relationship Id="rId6" Type="http://schemas.openxmlformats.org/officeDocument/2006/relationships/image" Target="../media/image55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4" Type="http://schemas.openxmlformats.org/officeDocument/2006/relationships/image" Target="../media/image59.emf"/><Relationship Id="rId5" Type="http://schemas.openxmlformats.org/officeDocument/2006/relationships/image" Target="../media/image17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0.png"/><Relationship Id="rId3" Type="http://schemas.openxmlformats.org/officeDocument/2006/relationships/image" Target="../media/image6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png"/><Relationship Id="rId12" Type="http://schemas.openxmlformats.org/officeDocument/2006/relationships/image" Target="../media/image17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7" Type="http://schemas.openxmlformats.org/officeDocument/2006/relationships/image" Target="../media/image23.jpeg"/><Relationship Id="rId8" Type="http://schemas.openxmlformats.org/officeDocument/2006/relationships/image" Target="../media/image24.tiff"/><Relationship Id="rId9" Type="http://schemas.openxmlformats.org/officeDocument/2006/relationships/image" Target="../media/image25.jpg"/><Relationship Id="rId10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34.jpg"/><Relationship Id="rId5" Type="http://schemas.openxmlformats.org/officeDocument/2006/relationships/image" Target="../media/image35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675221"/>
            <a:ext cx="7772400" cy="1470025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A new transparent XY-</a:t>
            </a:r>
            <a:r>
              <a:rPr lang="fr-FR" dirty="0" err="1">
                <a:solidFill>
                  <a:schemeClr val="tx1"/>
                </a:solidFill>
              </a:rPr>
              <a:t>MicroMegas</a:t>
            </a:r>
            <a:r>
              <a:rPr lang="fr-FR" dirty="0">
                <a:solidFill>
                  <a:schemeClr val="tx1"/>
                </a:solidFill>
              </a:rPr>
              <a:t> neutron </a:t>
            </a:r>
            <a:r>
              <a:rPr lang="fr-FR" dirty="0" err="1">
                <a:solidFill>
                  <a:schemeClr val="tx1"/>
                </a:solidFill>
              </a:rPr>
              <a:t>beam</a:t>
            </a:r>
            <a:r>
              <a:rPr lang="fr-FR" dirty="0">
                <a:solidFill>
                  <a:schemeClr val="tx1"/>
                </a:solidFill>
              </a:rPr>
              <a:t> profiler: first </a:t>
            </a:r>
            <a:r>
              <a:rPr lang="fr-FR" dirty="0" err="1">
                <a:solidFill>
                  <a:schemeClr val="tx1"/>
                </a:solidFill>
              </a:rPr>
              <a:t>beam</a:t>
            </a:r>
            <a:r>
              <a:rPr lang="fr-FR" dirty="0">
                <a:solidFill>
                  <a:schemeClr val="tx1"/>
                </a:solidFill>
              </a:rPr>
              <a:t> profiles </a:t>
            </a:r>
            <a:r>
              <a:rPr lang="fr-FR" dirty="0" err="1">
                <a:solidFill>
                  <a:schemeClr val="tx1"/>
                </a:solidFill>
              </a:rPr>
              <a:t>at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cap="none" dirty="0" err="1" smtClean="0">
                <a:solidFill>
                  <a:schemeClr val="tx1"/>
                </a:solidFill>
              </a:rPr>
              <a:t>n</a:t>
            </a:r>
            <a:r>
              <a:rPr lang="fr-FR" dirty="0" err="1" smtClean="0">
                <a:solidFill>
                  <a:schemeClr val="tx1"/>
                </a:solidFill>
              </a:rPr>
              <a:t>_TOF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-114166" y="3472402"/>
            <a:ext cx="9375900" cy="1752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smtClean="0">
                <a:solidFill>
                  <a:schemeClr val="tx1"/>
                </a:solidFill>
              </a:rPr>
              <a:t>M. Diakaki</a:t>
            </a:r>
            <a:r>
              <a:rPr lang="fr-FR" sz="1800" baseline="30000" smtClean="0">
                <a:solidFill>
                  <a:schemeClr val="tx1"/>
                </a:solidFill>
              </a:rPr>
              <a:t>1</a:t>
            </a:r>
            <a:r>
              <a:rPr lang="fr-FR" sz="1800" smtClean="0">
                <a:solidFill>
                  <a:schemeClr val="tx1"/>
                </a:solidFill>
              </a:rPr>
              <a:t>, E. Berthoumieux</a:t>
            </a:r>
            <a:r>
              <a:rPr lang="fr-FR" sz="1800" baseline="30000" smtClean="0">
                <a:solidFill>
                  <a:schemeClr val="tx1"/>
                </a:solidFill>
              </a:rPr>
              <a:t>1</a:t>
            </a:r>
            <a:r>
              <a:rPr lang="fr-FR" sz="1800" smtClean="0">
                <a:solidFill>
                  <a:schemeClr val="tx1"/>
                </a:solidFill>
              </a:rPr>
              <a:t>, T. Papaevangelou</a:t>
            </a:r>
            <a:r>
              <a:rPr lang="fr-FR" sz="1800" baseline="30000" smtClean="0">
                <a:solidFill>
                  <a:schemeClr val="tx1"/>
                </a:solidFill>
              </a:rPr>
              <a:t>1</a:t>
            </a:r>
            <a:r>
              <a:rPr lang="fr-FR" sz="1800" smtClean="0">
                <a:solidFill>
                  <a:schemeClr val="tx1"/>
                </a:solidFill>
              </a:rPr>
              <a:t>, F. Gunsing</a:t>
            </a:r>
            <a:r>
              <a:rPr lang="fr-FR" sz="1800" baseline="30000" smtClean="0">
                <a:solidFill>
                  <a:schemeClr val="tx1"/>
                </a:solidFill>
              </a:rPr>
              <a:t>1,2</a:t>
            </a:r>
            <a:r>
              <a:rPr lang="fr-FR" sz="1800" smtClean="0">
                <a:solidFill>
                  <a:schemeClr val="tx1"/>
                </a:solidFill>
              </a:rPr>
              <a:t>, E. Dupont</a:t>
            </a:r>
            <a:r>
              <a:rPr lang="fr-FR" sz="1800" baseline="30000" smtClean="0">
                <a:solidFill>
                  <a:schemeClr val="tx1"/>
                </a:solidFill>
              </a:rPr>
              <a:t>1</a:t>
            </a:r>
            <a:r>
              <a:rPr lang="fr-FR" sz="1800" smtClean="0">
                <a:solidFill>
                  <a:schemeClr val="tx1"/>
                </a:solidFill>
              </a:rPr>
              <a:t>, </a:t>
            </a:r>
          </a:p>
          <a:p>
            <a:r>
              <a:rPr lang="fr-FR" sz="1800" smtClean="0">
                <a:solidFill>
                  <a:schemeClr val="tx1"/>
                </a:solidFill>
              </a:rPr>
              <a:t>M. Kebbiri</a:t>
            </a:r>
            <a:r>
              <a:rPr lang="fr-FR" sz="1800" baseline="30000" smtClean="0">
                <a:solidFill>
                  <a:schemeClr val="tx1"/>
                </a:solidFill>
              </a:rPr>
              <a:t>1</a:t>
            </a:r>
            <a:r>
              <a:rPr lang="fr-FR" sz="1800" smtClean="0">
                <a:solidFill>
                  <a:schemeClr val="tx1"/>
                </a:solidFill>
              </a:rPr>
              <a:t>, S. Anvar</a:t>
            </a:r>
            <a:r>
              <a:rPr lang="fr-FR" sz="1800" baseline="30000" smtClean="0">
                <a:solidFill>
                  <a:schemeClr val="tx1"/>
                </a:solidFill>
              </a:rPr>
              <a:t>1</a:t>
            </a:r>
            <a:r>
              <a:rPr lang="fr-FR" sz="1800" smtClean="0">
                <a:solidFill>
                  <a:schemeClr val="tx1"/>
                </a:solidFill>
              </a:rPr>
              <a:t>, P. Sizun</a:t>
            </a:r>
            <a:r>
              <a:rPr lang="fr-FR" sz="1800" baseline="30000" smtClean="0">
                <a:solidFill>
                  <a:schemeClr val="tx1"/>
                </a:solidFill>
              </a:rPr>
              <a:t>1</a:t>
            </a:r>
            <a:r>
              <a:rPr lang="fr-FR" sz="1800" smtClean="0">
                <a:solidFill>
                  <a:schemeClr val="tx1"/>
                </a:solidFill>
              </a:rPr>
              <a:t>, E. Monmarthe</a:t>
            </a:r>
            <a:r>
              <a:rPr lang="fr-FR" sz="1800" baseline="30000" smtClean="0">
                <a:solidFill>
                  <a:schemeClr val="tx1"/>
                </a:solidFill>
              </a:rPr>
              <a:t>1</a:t>
            </a:r>
            <a:r>
              <a:rPr lang="fr-FR" sz="1800" smtClean="0">
                <a:solidFill>
                  <a:schemeClr val="tx1"/>
                </a:solidFill>
              </a:rPr>
              <a:t>, </a:t>
            </a:r>
          </a:p>
          <a:p>
            <a:r>
              <a:rPr lang="fr-FR" sz="1800" smtClean="0">
                <a:solidFill>
                  <a:schemeClr val="tx1"/>
                </a:solidFill>
              </a:rPr>
              <a:t>D. Desforge</a:t>
            </a:r>
            <a:r>
              <a:rPr lang="fr-FR" sz="1800" baseline="30000" smtClean="0">
                <a:solidFill>
                  <a:schemeClr val="tx1"/>
                </a:solidFill>
              </a:rPr>
              <a:t>1</a:t>
            </a:r>
            <a:r>
              <a:rPr lang="fr-FR" sz="1800" smtClean="0">
                <a:solidFill>
                  <a:schemeClr val="tx1"/>
                </a:solidFill>
              </a:rPr>
              <a:t>, D. Jourde</a:t>
            </a:r>
            <a:r>
              <a:rPr lang="fr-FR" sz="1800" baseline="30000" smtClean="0">
                <a:solidFill>
                  <a:schemeClr val="tx1"/>
                </a:solidFill>
              </a:rPr>
              <a:t>1</a:t>
            </a:r>
            <a:r>
              <a:rPr lang="fr-FR" sz="1800" smtClean="0">
                <a:solidFill>
                  <a:schemeClr val="tx1"/>
                </a:solidFill>
              </a:rPr>
              <a:t>, M. Sabarte-Gilarte</a:t>
            </a:r>
            <a:r>
              <a:rPr lang="fr-FR" sz="1800" baseline="30000" smtClean="0">
                <a:solidFill>
                  <a:schemeClr val="tx1"/>
                </a:solidFill>
              </a:rPr>
              <a:t>2</a:t>
            </a:r>
            <a:r>
              <a:rPr lang="fr-FR" sz="1800" smtClean="0">
                <a:solidFill>
                  <a:schemeClr val="tx1"/>
                </a:solidFill>
              </a:rPr>
              <a:t>,</a:t>
            </a:r>
            <a:endParaRPr lang="fr-FR" sz="1800" baseline="30000" smtClean="0">
              <a:solidFill>
                <a:schemeClr val="tx1"/>
              </a:solidFill>
            </a:endParaRPr>
          </a:p>
          <a:p>
            <a:r>
              <a:rPr lang="fr-FR" sz="1800" smtClean="0">
                <a:solidFill>
                  <a:schemeClr val="tx1"/>
                </a:solidFill>
              </a:rPr>
              <a:t>T. Geralis</a:t>
            </a:r>
            <a:r>
              <a:rPr lang="fr-FR" sz="1800" baseline="30000" smtClean="0">
                <a:solidFill>
                  <a:schemeClr val="tx1"/>
                </a:solidFill>
              </a:rPr>
              <a:t>3</a:t>
            </a:r>
            <a:r>
              <a:rPr lang="fr-FR" sz="1800" smtClean="0">
                <a:solidFill>
                  <a:schemeClr val="tx1"/>
                </a:solidFill>
              </a:rPr>
              <a:t>, T. Daphni</a:t>
            </a:r>
            <a:r>
              <a:rPr lang="fr-FR" sz="1800" baseline="30000" smtClean="0">
                <a:solidFill>
                  <a:schemeClr val="tx1"/>
                </a:solidFill>
              </a:rPr>
              <a:t>4</a:t>
            </a:r>
            <a:r>
              <a:rPr lang="fr-FR" sz="1800" smtClean="0">
                <a:solidFill>
                  <a:schemeClr val="tx1"/>
                </a:solidFill>
              </a:rPr>
              <a:t>, E. Ferrer-Ribas</a:t>
            </a:r>
            <a:r>
              <a:rPr lang="fr-FR" sz="1800" baseline="30000" smtClean="0">
                <a:solidFill>
                  <a:schemeClr val="tx1"/>
                </a:solidFill>
              </a:rPr>
              <a:t>1</a:t>
            </a:r>
            <a:r>
              <a:rPr lang="fr-FR" sz="1800" smtClean="0">
                <a:solidFill>
                  <a:schemeClr val="tx1"/>
                </a:solidFill>
              </a:rPr>
              <a:t>, L. Tassan-Got</a:t>
            </a:r>
            <a:r>
              <a:rPr lang="fr-FR" sz="1800" baseline="30000" smtClean="0">
                <a:solidFill>
                  <a:schemeClr val="tx1"/>
                </a:solidFill>
              </a:rPr>
              <a:t>5</a:t>
            </a:r>
            <a:r>
              <a:rPr lang="fr-FR" sz="1800" smtClean="0">
                <a:solidFill>
                  <a:schemeClr val="tx1"/>
                </a:solidFill>
              </a:rPr>
              <a:t>, L. Audouin</a:t>
            </a:r>
            <a:r>
              <a:rPr lang="fr-FR" sz="1800" baseline="30000" smtClean="0">
                <a:solidFill>
                  <a:schemeClr val="tx1"/>
                </a:solidFill>
              </a:rPr>
              <a:t>5</a:t>
            </a:r>
            <a:r>
              <a:rPr lang="fr-FR" sz="1800" smtClean="0">
                <a:solidFill>
                  <a:schemeClr val="tx1"/>
                </a:solidFill>
              </a:rPr>
              <a:t>, </a:t>
            </a:r>
          </a:p>
          <a:p>
            <a:r>
              <a:rPr lang="fr-FR" sz="1800" smtClean="0">
                <a:solidFill>
                  <a:schemeClr val="tx1"/>
                </a:solidFill>
              </a:rPr>
              <a:t>J. Heyse</a:t>
            </a:r>
            <a:r>
              <a:rPr lang="fr-FR" sz="1800" baseline="30000" smtClean="0">
                <a:solidFill>
                  <a:schemeClr val="tx1"/>
                </a:solidFill>
              </a:rPr>
              <a:t>6</a:t>
            </a:r>
            <a:r>
              <a:rPr lang="fr-FR" sz="1800" smtClean="0">
                <a:solidFill>
                  <a:schemeClr val="tx1"/>
                </a:solidFill>
              </a:rPr>
              <a:t>, P. Schillebeeckx</a:t>
            </a:r>
            <a:r>
              <a:rPr lang="fr-FR" sz="1800" baseline="30000" smtClean="0">
                <a:solidFill>
                  <a:schemeClr val="tx1"/>
                </a:solidFill>
              </a:rPr>
              <a:t>6</a:t>
            </a:r>
            <a:r>
              <a:rPr lang="fr-FR" sz="1800" smtClean="0">
                <a:solidFill>
                  <a:schemeClr val="tx1"/>
                </a:solidFill>
              </a:rPr>
              <a:t>, C. Paradela</a:t>
            </a:r>
            <a:r>
              <a:rPr lang="fr-FR" sz="1800" baseline="30000" smtClean="0">
                <a:solidFill>
                  <a:schemeClr val="tx1"/>
                </a:solidFill>
              </a:rPr>
              <a:t>6</a:t>
            </a:r>
            <a:r>
              <a:rPr lang="fr-FR" sz="1800" smtClean="0">
                <a:solidFill>
                  <a:schemeClr val="tx1"/>
                </a:solidFill>
              </a:rPr>
              <a:t>, F. Belloni</a:t>
            </a:r>
            <a:r>
              <a:rPr lang="fr-FR" sz="1800" baseline="30000" smtClean="0">
                <a:solidFill>
                  <a:schemeClr val="tx1"/>
                </a:solidFill>
              </a:rPr>
              <a:t>6</a:t>
            </a:r>
          </a:p>
          <a:p>
            <a:endParaRPr lang="fr-FR" sz="1800" dirty="0"/>
          </a:p>
        </p:txBody>
      </p:sp>
      <p:sp>
        <p:nvSpPr>
          <p:cNvPr id="5" name="ZoneTexte 4"/>
          <p:cNvSpPr txBox="1"/>
          <p:nvPr/>
        </p:nvSpPr>
        <p:spPr>
          <a:xfrm>
            <a:off x="2925509" y="5257562"/>
            <a:ext cx="400302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aseline="30000" dirty="0" smtClean="0"/>
              <a:t>1 </a:t>
            </a:r>
            <a:r>
              <a:rPr lang="fr-FR" sz="1400" dirty="0" smtClean="0"/>
              <a:t>IRFU / CEA-Saclay, France.</a:t>
            </a:r>
          </a:p>
          <a:p>
            <a:r>
              <a:rPr lang="fr-FR" sz="1400" baseline="30000" dirty="0" smtClean="0"/>
              <a:t>2</a:t>
            </a:r>
            <a:r>
              <a:rPr lang="fr-FR" sz="1400" dirty="0" smtClean="0"/>
              <a:t> CERN, Geneva, </a:t>
            </a:r>
            <a:r>
              <a:rPr lang="fr-FR" sz="1400" dirty="0" err="1" smtClean="0"/>
              <a:t>Switzerland</a:t>
            </a:r>
            <a:r>
              <a:rPr lang="fr-FR" sz="1400" dirty="0" smtClean="0"/>
              <a:t>.</a:t>
            </a:r>
          </a:p>
          <a:p>
            <a:r>
              <a:rPr lang="fr-FR" sz="1400" baseline="30000" dirty="0" smtClean="0"/>
              <a:t>3 </a:t>
            </a:r>
            <a:r>
              <a:rPr lang="fr-FR" sz="1400" dirty="0" smtClean="0"/>
              <a:t>INPP / NCSR « </a:t>
            </a:r>
            <a:r>
              <a:rPr lang="fr-FR" sz="1400" dirty="0" err="1" smtClean="0"/>
              <a:t>Demokritos</a:t>
            </a:r>
            <a:r>
              <a:rPr lang="fr-FR" sz="1400" dirty="0" smtClean="0"/>
              <a:t> », </a:t>
            </a:r>
            <a:r>
              <a:rPr lang="fr-FR" sz="1400" dirty="0" err="1" smtClean="0"/>
              <a:t>Athens</a:t>
            </a:r>
            <a:r>
              <a:rPr lang="fr-FR" sz="1400" dirty="0" smtClean="0"/>
              <a:t>, </a:t>
            </a:r>
            <a:r>
              <a:rPr lang="fr-FR" sz="1400" dirty="0" err="1" smtClean="0"/>
              <a:t>Greece</a:t>
            </a:r>
            <a:r>
              <a:rPr lang="fr-FR" sz="1400" dirty="0" smtClean="0"/>
              <a:t>.</a:t>
            </a:r>
          </a:p>
          <a:p>
            <a:r>
              <a:rPr lang="fr-FR" sz="1400" baseline="30000" dirty="0" smtClean="0"/>
              <a:t>4</a:t>
            </a:r>
            <a:r>
              <a:rPr lang="fr-FR" sz="1400" dirty="0" smtClean="0"/>
              <a:t> </a:t>
            </a:r>
            <a:r>
              <a:rPr lang="fr-FR" sz="1400" dirty="0" err="1" smtClean="0"/>
              <a:t>University</a:t>
            </a:r>
            <a:r>
              <a:rPr lang="fr-FR" sz="1400" dirty="0" smtClean="0"/>
              <a:t> of Zaragoza, Spain.</a:t>
            </a:r>
          </a:p>
          <a:p>
            <a:r>
              <a:rPr lang="fr-FR" sz="1400" baseline="30000" dirty="0" smtClean="0"/>
              <a:t>5</a:t>
            </a:r>
            <a:r>
              <a:rPr lang="fr-FR" sz="1400" dirty="0" smtClean="0"/>
              <a:t> IPN, Université d’ Orsay, France.</a:t>
            </a:r>
          </a:p>
          <a:p>
            <a:r>
              <a:rPr lang="fr-FR" sz="1400" baseline="30000" dirty="0" smtClean="0"/>
              <a:t>6</a:t>
            </a:r>
            <a:r>
              <a:rPr lang="fr-FR" sz="1400" dirty="0" smtClean="0"/>
              <a:t> IRMM, Geel, </a:t>
            </a:r>
            <a:r>
              <a:rPr lang="fr-FR" sz="1400" dirty="0" err="1" smtClean="0"/>
              <a:t>Belgium</a:t>
            </a:r>
            <a:r>
              <a:rPr lang="fr-FR" sz="1400" dirty="0" smtClean="0"/>
              <a:t>. </a:t>
            </a:r>
            <a:endParaRPr lang="fr-FR" sz="1400" baseline="30000" dirty="0" smtClean="0"/>
          </a:p>
          <a:p>
            <a:endParaRPr lang="fr-FR" sz="1400" dirty="0"/>
          </a:p>
        </p:txBody>
      </p:sp>
      <p:pic>
        <p:nvPicPr>
          <p:cNvPr id="6" name="Picture 3" descr="ntof-logo.pdf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79" y="107436"/>
            <a:ext cx="1043228" cy="73719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572086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5398403" y="1509864"/>
            <a:ext cx="3125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dirty="0" smtClean="0"/>
              <a:t>No </a:t>
            </a:r>
            <a:r>
              <a:rPr lang="fr-FR" dirty="0" err="1"/>
              <a:t>stripped</a:t>
            </a:r>
            <a:r>
              <a:rPr lang="fr-FR" dirty="0"/>
              <a:t> </a:t>
            </a:r>
            <a:r>
              <a:rPr lang="fr-FR" dirty="0" err="1"/>
              <a:t>microbulk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/>
              <a:t>good </a:t>
            </a:r>
            <a:r>
              <a:rPr lang="fr-FR" dirty="0" err="1"/>
              <a:t>transparency</a:t>
            </a:r>
            <a:r>
              <a:rPr lang="fr-FR" dirty="0"/>
              <a:t>: </a:t>
            </a:r>
            <a:r>
              <a:rPr lang="fr-FR" dirty="0" smtClean="0"/>
              <a:t>~11</a:t>
            </a:r>
            <a:r>
              <a:rPr lang="fr-FR" dirty="0"/>
              <a:t>%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Detector performance WITH</a:t>
            </a:r>
            <a:r>
              <a:rPr lang="fr-FR" dirty="0" smtClean="0"/>
              <a:t>  </a:t>
            </a:r>
            <a:r>
              <a:rPr lang="fr-FR" dirty="0" err="1" smtClean="0"/>
              <a:t>X</a:t>
            </a:r>
            <a:r>
              <a:rPr lang="fr-FR" cap="none" dirty="0" err="1" smtClean="0"/>
              <a:t>rays</a:t>
            </a:r>
            <a:endParaRPr lang="fr-FR" cap="none" dirty="0"/>
          </a:p>
        </p:txBody>
      </p:sp>
      <p:sp>
        <p:nvSpPr>
          <p:cNvPr id="23" name="ZoneTexte 22"/>
          <p:cNvSpPr txBox="1"/>
          <p:nvPr/>
        </p:nvSpPr>
        <p:spPr>
          <a:xfrm>
            <a:off x="10417296" y="41818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grpSp>
        <p:nvGrpSpPr>
          <p:cNvPr id="21" name="Grouper 20"/>
          <p:cNvGrpSpPr/>
          <p:nvPr/>
        </p:nvGrpSpPr>
        <p:grpSpPr>
          <a:xfrm>
            <a:off x="0" y="961472"/>
            <a:ext cx="3993545" cy="2384206"/>
            <a:chOff x="0" y="1377963"/>
            <a:chExt cx="3993545" cy="2384206"/>
          </a:xfrm>
        </p:grpSpPr>
        <p:grpSp>
          <p:nvGrpSpPr>
            <p:cNvPr id="20" name="Grouper 19"/>
            <p:cNvGrpSpPr/>
            <p:nvPr/>
          </p:nvGrpSpPr>
          <p:grpSpPr>
            <a:xfrm>
              <a:off x="0" y="1377963"/>
              <a:ext cx="3993545" cy="2384206"/>
              <a:chOff x="0" y="1563460"/>
              <a:chExt cx="3993545" cy="2384206"/>
            </a:xfrm>
          </p:grpSpPr>
          <p:pic>
            <p:nvPicPr>
              <p:cNvPr id="4" name="Imag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1563460"/>
                <a:ext cx="3993545" cy="2384206"/>
              </a:xfrm>
              <a:prstGeom prst="rect">
                <a:avLst/>
              </a:prstGeom>
            </p:spPr>
          </p:pic>
          <p:sp>
            <p:nvSpPr>
              <p:cNvPr id="9" name="ZoneTexte 8"/>
              <p:cNvSpPr txBox="1"/>
              <p:nvPr/>
            </p:nvSpPr>
            <p:spPr>
              <a:xfrm>
                <a:off x="2126345" y="1919042"/>
                <a:ext cx="12686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(P= 1 </a:t>
                </a:r>
                <a:r>
                  <a:rPr lang="fr-FR" dirty="0" err="1" smtClean="0"/>
                  <a:t>atm</a:t>
                </a:r>
                <a:r>
                  <a:rPr lang="fr-FR" dirty="0" smtClean="0"/>
                  <a:t>)</a:t>
                </a:r>
                <a:endParaRPr lang="fr-FR" dirty="0"/>
              </a:p>
            </p:txBody>
          </p:sp>
          <p:sp>
            <p:nvSpPr>
              <p:cNvPr id="18" name="ZoneTexte 17"/>
              <p:cNvSpPr txBox="1"/>
              <p:nvPr/>
            </p:nvSpPr>
            <p:spPr>
              <a:xfrm>
                <a:off x="108091" y="2035337"/>
                <a:ext cx="123679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Ar escape </a:t>
                </a:r>
              </a:p>
              <a:p>
                <a:r>
                  <a:rPr lang="fr-FR" dirty="0" err="1" smtClean="0"/>
                  <a:t>Peak</a:t>
                </a:r>
                <a:endParaRPr lang="fr-FR" dirty="0"/>
              </a:p>
            </p:txBody>
          </p:sp>
          <p:cxnSp>
            <p:nvCxnSpPr>
              <p:cNvPr id="19" name="Connecteur droit avec flèche 18"/>
              <p:cNvCxnSpPr/>
              <p:nvPr/>
            </p:nvCxnSpPr>
            <p:spPr>
              <a:xfrm>
                <a:off x="491529" y="2566599"/>
                <a:ext cx="207738" cy="108833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ZoneTexte 10"/>
            <p:cNvSpPr txBox="1"/>
            <p:nvPr/>
          </p:nvSpPr>
          <p:spPr>
            <a:xfrm>
              <a:off x="1999527" y="2594093"/>
              <a:ext cx="1994018" cy="369332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Resolution</a:t>
              </a:r>
              <a:r>
                <a:rPr lang="fr-FR" dirty="0" smtClean="0"/>
                <a:t> 13.5% </a:t>
              </a:r>
              <a:endParaRPr lang="fr-FR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226322" y="1377963"/>
              <a:ext cx="2493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If all </a:t>
              </a:r>
              <a:r>
                <a:rPr lang="fr-FR" dirty="0" err="1" smtClean="0"/>
                <a:t>strips</a:t>
              </a:r>
              <a:r>
                <a:rPr lang="fr-FR" dirty="0" smtClean="0"/>
                <a:t> </a:t>
              </a:r>
              <a:r>
                <a:rPr lang="fr-FR" dirty="0" err="1" smtClean="0"/>
                <a:t>shortcutted</a:t>
              </a:r>
              <a:r>
                <a:rPr lang="fr-FR" dirty="0" smtClean="0"/>
                <a:t>:</a:t>
              </a:r>
              <a:endParaRPr lang="fr-FR" dirty="0"/>
            </a:p>
          </p:txBody>
        </p:sp>
      </p:grpSp>
      <p:pic>
        <p:nvPicPr>
          <p:cNvPr id="26" name="Image 25" descr="gainvariation_run_2_4_2015_16_49_4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529" y="3616223"/>
            <a:ext cx="3919271" cy="3001418"/>
          </a:xfrm>
          <a:prstGeom prst="rect">
            <a:avLst/>
          </a:prstGeom>
        </p:spPr>
      </p:pic>
      <p:cxnSp>
        <p:nvCxnSpPr>
          <p:cNvPr id="27" name="Connecteur droit avec flèche 26"/>
          <p:cNvCxnSpPr/>
          <p:nvPr/>
        </p:nvCxnSpPr>
        <p:spPr>
          <a:xfrm>
            <a:off x="6136105" y="4004511"/>
            <a:ext cx="13369" cy="3208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8081440" y="6524064"/>
            <a:ext cx="689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strip</a:t>
            </a:r>
            <a:r>
              <a:rPr lang="fr-FR" sz="1200" dirty="0" smtClean="0"/>
              <a:t> no</a:t>
            </a:r>
            <a:endParaRPr lang="fr-FR" sz="1200" dirty="0"/>
          </a:p>
        </p:txBody>
      </p:sp>
      <p:sp>
        <p:nvSpPr>
          <p:cNvPr id="29" name="ZoneTexte 28"/>
          <p:cNvSpPr txBox="1"/>
          <p:nvPr/>
        </p:nvSpPr>
        <p:spPr>
          <a:xfrm rot="16200000">
            <a:off x="4392231" y="4104537"/>
            <a:ext cx="1108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Peak</a:t>
            </a:r>
            <a:r>
              <a:rPr lang="fr-FR" sz="1200" dirty="0" smtClean="0"/>
              <a:t> position</a:t>
            </a:r>
            <a:endParaRPr lang="fr-FR" sz="1200" dirty="0"/>
          </a:p>
        </p:txBody>
      </p:sp>
      <p:sp>
        <p:nvSpPr>
          <p:cNvPr id="31" name="ZoneTexte 30"/>
          <p:cNvSpPr txBox="1"/>
          <p:nvPr/>
        </p:nvSpPr>
        <p:spPr>
          <a:xfrm>
            <a:off x="5792051" y="5887200"/>
            <a:ext cx="2579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Gain </a:t>
            </a:r>
            <a:r>
              <a:rPr lang="fr-FR" sz="1200" dirty="0" smtClean="0"/>
              <a:t>variations </a:t>
            </a:r>
            <a:r>
              <a:rPr lang="fr-FR" sz="1200" dirty="0" err="1" smtClean="0"/>
              <a:t>within</a:t>
            </a:r>
            <a:r>
              <a:rPr lang="fr-FR" sz="1200" dirty="0" smtClean="0"/>
              <a:t> 7-8% </a:t>
            </a:r>
          </a:p>
          <a:p>
            <a:r>
              <a:rPr lang="fr-FR" sz="1200" dirty="0" smtClean="0"/>
              <a:t>(</a:t>
            </a:r>
            <a:r>
              <a:rPr lang="fr-FR" sz="1200" b="1" dirty="0" smtClean="0"/>
              <a:t>not</a:t>
            </a:r>
            <a:r>
              <a:rPr lang="fr-FR" sz="1200" dirty="0" smtClean="0"/>
              <a:t> </a:t>
            </a:r>
            <a:r>
              <a:rPr lang="fr-FR" sz="1200" dirty="0" err="1" smtClean="0"/>
              <a:t>at</a:t>
            </a:r>
            <a:r>
              <a:rPr lang="fr-FR" sz="1200" dirty="0" smtClean="0"/>
              <a:t> the </a:t>
            </a:r>
            <a:r>
              <a:rPr lang="fr-FR" sz="1200" dirty="0" err="1" smtClean="0"/>
              <a:t>edges</a:t>
            </a:r>
            <a:r>
              <a:rPr lang="fr-FR" sz="1200" dirty="0" smtClean="0"/>
              <a:t>=&gt;Detector issue)  </a:t>
            </a:r>
            <a:endParaRPr lang="fr-FR" sz="1200" dirty="0"/>
          </a:p>
        </p:txBody>
      </p:sp>
      <p:sp>
        <p:nvSpPr>
          <p:cNvPr id="34" name="ZoneTexte 33"/>
          <p:cNvSpPr txBox="1"/>
          <p:nvPr/>
        </p:nvSpPr>
        <p:spPr>
          <a:xfrm>
            <a:off x="5626100" y="1064017"/>
            <a:ext cx="2126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X-ray source : </a:t>
            </a:r>
            <a:r>
              <a:rPr lang="fr-FR" baseline="30000" dirty="0" smtClean="0"/>
              <a:t>57</a:t>
            </a:r>
            <a:r>
              <a:rPr lang="fr-FR" dirty="0" smtClean="0"/>
              <a:t>Fe</a:t>
            </a:r>
            <a:endParaRPr lang="fr-FR" baseline="30000" dirty="0"/>
          </a:p>
        </p:txBody>
      </p:sp>
      <p:pic>
        <p:nvPicPr>
          <p:cNvPr id="35" name="Image 34" descr="htotampanode2_4_2015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6062" y="2826096"/>
            <a:ext cx="3112326" cy="4583607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1999527" y="5035102"/>
            <a:ext cx="1801507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smtClean="0"/>
              <a:t>15</a:t>
            </a:r>
            <a:r>
              <a:rPr lang="fr-FR" dirty="0" smtClean="0"/>
              <a:t>%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6705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cap="none" dirty="0" err="1" smtClean="0"/>
              <a:t>n</a:t>
            </a:r>
            <a:r>
              <a:rPr lang="fr-FR" dirty="0" err="1" smtClean="0"/>
              <a:t>_tof</a:t>
            </a:r>
            <a:r>
              <a:rPr lang="fr-FR" dirty="0" smtClean="0"/>
              <a:t> </a:t>
            </a:r>
            <a:r>
              <a:rPr lang="fr-FR" dirty="0" err="1" smtClean="0"/>
              <a:t>facility</a:t>
            </a:r>
            <a:r>
              <a:rPr lang="fr-FR" dirty="0" smtClean="0"/>
              <a:t> (</a:t>
            </a:r>
            <a:r>
              <a:rPr lang="fr-FR" dirty="0" err="1" smtClean="0"/>
              <a:t>cern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3213100" y="1703388"/>
            <a:ext cx="5930900" cy="290830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u="sng" dirty="0">
                <a:solidFill>
                  <a:schemeClr val="tx1"/>
                </a:solidFill>
              </a:rPr>
              <a:t>Neutron beam characteristics</a:t>
            </a:r>
            <a:r>
              <a:rPr lang="en-US" sz="1400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1. White </a:t>
            </a:r>
            <a:r>
              <a:rPr lang="en-US" sz="1400" dirty="0">
                <a:solidFill>
                  <a:schemeClr val="tx1"/>
                </a:solidFill>
              </a:rPr>
              <a:t>neutron beam (</a:t>
            </a:r>
            <a:r>
              <a:rPr lang="el-GR" sz="1400" dirty="0">
                <a:solidFill>
                  <a:schemeClr val="tx1"/>
                </a:solidFill>
              </a:rPr>
              <a:t>0.025</a:t>
            </a:r>
            <a:r>
              <a:rPr lang="en-US" sz="1400" dirty="0">
                <a:solidFill>
                  <a:schemeClr val="tx1"/>
                </a:solidFill>
              </a:rPr>
              <a:t> eV-1 </a:t>
            </a:r>
            <a:r>
              <a:rPr lang="en-US" sz="1400" dirty="0" err="1">
                <a:solidFill>
                  <a:schemeClr val="tx1"/>
                </a:solidFill>
              </a:rPr>
              <a:t>GeV</a:t>
            </a:r>
            <a:r>
              <a:rPr lang="en-US" sz="1400" dirty="0">
                <a:solidFill>
                  <a:schemeClr val="tx1"/>
                </a:solidFill>
              </a:rPr>
              <a:t>).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2. Neutron </a:t>
            </a:r>
            <a:r>
              <a:rPr lang="en-US" sz="1400" dirty="0">
                <a:solidFill>
                  <a:schemeClr val="tx1"/>
                </a:solidFill>
              </a:rPr>
              <a:t>energy defined by the Time-Of-</a:t>
            </a:r>
            <a:r>
              <a:rPr lang="en-US" sz="1400" dirty="0" smtClean="0">
                <a:solidFill>
                  <a:schemeClr val="tx1"/>
                </a:solidFill>
              </a:rPr>
              <a:t>Flight. </a:t>
            </a:r>
            <a:endParaRPr lang="en-US" sz="1400" dirty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3. High instantaneous flux.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4. 7ns width proton pulse every </a:t>
            </a:r>
            <a:r>
              <a:rPr lang="el-GR" sz="1400" dirty="0" smtClean="0">
                <a:solidFill>
                  <a:schemeClr val="tx1"/>
                </a:solidFill>
              </a:rPr>
              <a:t>&gt; 1</a:t>
            </a:r>
            <a:r>
              <a:rPr lang="en-US" sz="1400" dirty="0" smtClean="0">
                <a:solidFill>
                  <a:schemeClr val="tx1"/>
                </a:solidFill>
              </a:rPr>
              <a:t>s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5. Excellent energy resolution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5" name="Picture 4" descr="\\Dapdc5\tpapaeva\Desktop\MPGD2013\Targ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4611688"/>
            <a:ext cx="2493962" cy="229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75" y="766763"/>
            <a:ext cx="2095500" cy="372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4562090"/>
            <a:ext cx="3016250" cy="226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5"/>
          <p:cNvCxnSpPr/>
          <p:nvPr/>
        </p:nvCxnSpPr>
        <p:spPr>
          <a:xfrm>
            <a:off x="623888" y="5597525"/>
            <a:ext cx="1093787" cy="793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552450" y="5597525"/>
            <a:ext cx="1150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7F7F7F"/>
                </a:solidFill>
                <a:latin typeface="Century Gothic" charset="0"/>
                <a:ea typeface="ＭＳ Ｐゴシック" charset="0"/>
              </a:defRPr>
            </a:lvl1pPr>
            <a:lvl2pPr>
              <a:defRPr sz="1600">
                <a:solidFill>
                  <a:srgbClr val="7F7F7F"/>
                </a:solidFill>
                <a:latin typeface="Century Gothic" charset="0"/>
                <a:ea typeface="ＭＳ Ｐゴシック" charset="0"/>
              </a:defRPr>
            </a:lvl2pPr>
            <a:lvl3pPr>
              <a:defRPr sz="1600">
                <a:solidFill>
                  <a:srgbClr val="7F7F7F"/>
                </a:solidFill>
                <a:latin typeface="Century Gothic" charset="0"/>
                <a:ea typeface="ＭＳ Ｐゴシック" charset="0"/>
              </a:defRPr>
            </a:lvl3pPr>
            <a:lvl4pPr>
              <a:defRPr sz="1600">
                <a:solidFill>
                  <a:srgbClr val="7F7F7F"/>
                </a:solidFill>
                <a:latin typeface="Century Gothic" charset="0"/>
                <a:ea typeface="ＭＳ Ｐゴシック" charset="0"/>
              </a:defRPr>
            </a:lvl4pPr>
            <a:lvl5pPr>
              <a:defRPr sz="1600">
                <a:solidFill>
                  <a:srgbClr val="7F7F7F"/>
                </a:solidFill>
                <a:latin typeface="Century Gothic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>
                <a:solidFill>
                  <a:schemeClr val="tx1"/>
                </a:solidFill>
                <a:latin typeface="Calibri" charset="0"/>
              </a:rPr>
              <a:t>PS Protons</a:t>
            </a:r>
          </a:p>
          <a:p>
            <a:pPr algn="ctr" eaLnBrk="1" hangingPunct="1"/>
            <a:r>
              <a:rPr lang="en-US" sz="1600" b="1">
                <a:solidFill>
                  <a:schemeClr val="tx1"/>
                </a:solidFill>
                <a:latin typeface="Calibri" charset="0"/>
              </a:rPr>
              <a:t>(20 GeV/c)</a:t>
            </a:r>
          </a:p>
        </p:txBody>
      </p:sp>
      <p:cxnSp>
        <p:nvCxnSpPr>
          <p:cNvPr id="10" name="Straight Arrow Connector 7"/>
          <p:cNvCxnSpPr/>
          <p:nvPr/>
        </p:nvCxnSpPr>
        <p:spPr>
          <a:xfrm flipV="1">
            <a:off x="2568575" y="5643564"/>
            <a:ext cx="2206625" cy="1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45"/>
          <p:cNvSpPr/>
          <p:nvPr/>
        </p:nvSpPr>
        <p:spPr>
          <a:xfrm>
            <a:off x="665163" y="766763"/>
            <a:ext cx="971550" cy="57626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alibri" panose="020F0502020204030204" pitchFamily="34" charset="0"/>
              </a:rPr>
              <a:t>EAR-2</a:t>
            </a:r>
            <a:endParaRPr lang="es-ES_tradnl" dirty="0">
              <a:latin typeface="Calibri" panose="020F0502020204030204" pitchFamily="34" charset="0"/>
            </a:endParaRPr>
          </a:p>
        </p:txBody>
      </p:sp>
      <p:cxnSp>
        <p:nvCxnSpPr>
          <p:cNvPr id="12" name="Straight Arrow Connector 7"/>
          <p:cNvCxnSpPr/>
          <p:nvPr/>
        </p:nvCxnSpPr>
        <p:spPr>
          <a:xfrm flipV="1">
            <a:off x="2144713" y="2801939"/>
            <a:ext cx="0" cy="1809749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 rot="5400000">
            <a:off x="1810037" y="3406588"/>
            <a:ext cx="151707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~20 m flight </a:t>
            </a:r>
            <a:r>
              <a:rPr lang="fr-FR" sz="1400" dirty="0" err="1" smtClean="0"/>
              <a:t>path</a:t>
            </a:r>
            <a:endParaRPr lang="fr-FR" sz="1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2575213" y="5159188"/>
            <a:ext cx="16169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~200 m flight </a:t>
            </a:r>
            <a:r>
              <a:rPr lang="fr-FR" sz="1400" dirty="0" err="1" smtClean="0"/>
              <a:t>path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157725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0856" y="52752"/>
            <a:ext cx="7236464" cy="908720"/>
          </a:xfrm>
        </p:spPr>
        <p:txBody>
          <a:bodyPr/>
          <a:lstStyle/>
          <a:p>
            <a:r>
              <a:rPr lang="fr-FR" dirty="0" smtClean="0"/>
              <a:t>MOUNTING THE DETECTOR in ear-2 (1)</a:t>
            </a:r>
            <a:endParaRPr lang="fr-FR" dirty="0"/>
          </a:p>
        </p:txBody>
      </p:sp>
      <p:pic>
        <p:nvPicPr>
          <p:cNvPr id="4" name="Espace réservé du contenu 3" descr="20150409_162710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6" t="9466" r="10309" b="9466"/>
          <a:stretch/>
        </p:blipFill>
        <p:spPr>
          <a:xfrm>
            <a:off x="156980" y="1068014"/>
            <a:ext cx="3567694" cy="2875320"/>
          </a:xfrm>
        </p:spPr>
      </p:pic>
      <p:sp>
        <p:nvSpPr>
          <p:cNvPr id="5" name="ZoneTexte 4"/>
          <p:cNvSpPr txBox="1"/>
          <p:nvPr/>
        </p:nvSpPr>
        <p:spPr>
          <a:xfrm>
            <a:off x="2257243" y="1782675"/>
            <a:ext cx="146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Mesh</a:t>
            </a:r>
            <a:r>
              <a:rPr lang="fr-FR" b="1" dirty="0" smtClean="0"/>
              <a:t> </a:t>
            </a:r>
            <a:r>
              <a:rPr lang="fr-FR" b="1" dirty="0" err="1" smtClean="0"/>
              <a:t>strips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979891" y="2977261"/>
            <a:ext cx="864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FFFF"/>
                </a:solidFill>
              </a:rPr>
              <a:t>anode </a:t>
            </a:r>
          </a:p>
          <a:p>
            <a:r>
              <a:rPr lang="fr-FR" b="1" dirty="0" err="1" smtClean="0">
                <a:solidFill>
                  <a:srgbClr val="FFFFFF"/>
                </a:solidFill>
              </a:rPr>
              <a:t>strips</a:t>
            </a:r>
            <a:endParaRPr lang="fr-FR" b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852254" y="1877186"/>
            <a:ext cx="4455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Proper</a:t>
            </a:r>
            <a:r>
              <a:rPr lang="fr-FR" dirty="0" smtClean="0"/>
              <a:t> </a:t>
            </a:r>
            <a:r>
              <a:rPr lang="fr-FR" dirty="0" err="1" smtClean="0"/>
              <a:t>grounding</a:t>
            </a:r>
            <a:r>
              <a:rPr lang="fr-FR" dirty="0" smtClean="0"/>
              <a:t> + </a:t>
            </a:r>
            <a:r>
              <a:rPr lang="fr-FR" dirty="0" err="1" smtClean="0"/>
              <a:t>shielding</a:t>
            </a:r>
            <a:r>
              <a:rPr lang="fr-FR" dirty="0" smtClean="0"/>
              <a:t> essential.</a:t>
            </a:r>
          </a:p>
          <a:p>
            <a:endParaRPr lang="fr-FR" dirty="0" smtClean="0"/>
          </a:p>
        </p:txBody>
      </p:sp>
      <p:pic>
        <p:nvPicPr>
          <p:cNvPr id="8" name="Image 7" descr="20150505_155328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8" t="7554" r="10827" b="3015"/>
          <a:stretch/>
        </p:blipFill>
        <p:spPr>
          <a:xfrm>
            <a:off x="4266956" y="4279736"/>
            <a:ext cx="2149247" cy="2143733"/>
          </a:xfrm>
          <a:prstGeom prst="rect">
            <a:avLst/>
          </a:prstGeom>
        </p:spPr>
      </p:pic>
      <p:pic>
        <p:nvPicPr>
          <p:cNvPr id="14" name="Image 13" descr="20150409_103603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6" t="15573" r="10886" b="18440"/>
          <a:stretch/>
        </p:blipFill>
        <p:spPr>
          <a:xfrm>
            <a:off x="156980" y="4075968"/>
            <a:ext cx="3836656" cy="261615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462464" y="42797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baseline="30000" dirty="0"/>
              <a:t>6</a:t>
            </a:r>
            <a:r>
              <a:rPr lang="fr-FR" dirty="0"/>
              <a:t>LiF </a:t>
            </a:r>
            <a:r>
              <a:rPr lang="fr-FR" dirty="0" err="1"/>
              <a:t>target</a:t>
            </a:r>
            <a:r>
              <a:rPr lang="fr-FR" dirty="0"/>
              <a:t>, </a:t>
            </a:r>
          </a:p>
          <a:p>
            <a:r>
              <a:rPr lang="fr-FR" dirty="0"/>
              <a:t>     91.8μg/cm</a:t>
            </a:r>
            <a:r>
              <a:rPr lang="fr-FR" baseline="30000" dirty="0"/>
              <a:t>2</a:t>
            </a:r>
            <a:r>
              <a:rPr lang="fr-FR" dirty="0"/>
              <a:t> </a:t>
            </a:r>
          </a:p>
          <a:p>
            <a:r>
              <a:rPr lang="fr-FR" dirty="0"/>
              <a:t> (EXTP 2013-104-01)</a:t>
            </a:r>
            <a:endParaRPr lang="fr-FR" baseline="30000" dirty="0"/>
          </a:p>
          <a:p>
            <a:endParaRPr lang="fr-FR" dirty="0"/>
          </a:p>
        </p:txBody>
      </p:sp>
      <p:pic>
        <p:nvPicPr>
          <p:cNvPr id="12" name="Picture 3" descr="ntof-logo.pdf"/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499" y="35357"/>
            <a:ext cx="1255657" cy="88731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03909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6267199" y="1374946"/>
            <a:ext cx="2890535" cy="3939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dirty="0" err="1" smtClean="0"/>
              <a:t>AsAd</a:t>
            </a:r>
            <a:r>
              <a:rPr lang="fr-FR" dirty="0" smtClean="0"/>
              <a:t> </a:t>
            </a:r>
            <a:r>
              <a:rPr lang="fr-FR" dirty="0" err="1" smtClean="0"/>
              <a:t>card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close to</a:t>
            </a:r>
          </a:p>
          <a:p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V</a:t>
            </a:r>
            <a:r>
              <a:rPr lang="fr-FR" baseline="-25000" dirty="0" err="1" smtClean="0"/>
              <a:t>m</a:t>
            </a:r>
            <a:r>
              <a:rPr lang="fr-FR" dirty="0" smtClean="0"/>
              <a:t>=310 V / </a:t>
            </a:r>
            <a:r>
              <a:rPr lang="fr-FR" dirty="0" err="1" smtClean="0"/>
              <a:t>V</a:t>
            </a:r>
            <a:r>
              <a:rPr lang="fr-FR" baseline="-25000" dirty="0" err="1" smtClean="0"/>
              <a:t>d</a:t>
            </a:r>
            <a:r>
              <a:rPr lang="fr-FR" dirty="0" smtClean="0"/>
              <a:t> =750 V.</a:t>
            </a:r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n_TOF</a:t>
            </a:r>
            <a:r>
              <a:rPr lang="fr-FR" dirty="0" smtClean="0"/>
              <a:t> DAQ:</a:t>
            </a:r>
          </a:p>
          <a:p>
            <a:pPr marL="342900" indent="-342900">
              <a:buAutoNum type="arabicParenR"/>
            </a:pPr>
            <a:r>
              <a:rPr lang="fr-FR" dirty="0" err="1" smtClean="0"/>
              <a:t>Sum</a:t>
            </a:r>
            <a:r>
              <a:rPr lang="fr-FR" dirty="0" smtClean="0"/>
              <a:t> signal 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(neutron flux)</a:t>
            </a:r>
            <a:endParaRPr lang="fr-FR" dirty="0" smtClean="0"/>
          </a:p>
          <a:p>
            <a:pPr marL="342900" indent="-342900">
              <a:buAutoNum type="arabicParenR"/>
            </a:pPr>
            <a:r>
              <a:rPr lang="fr-FR" dirty="0" smtClean="0"/>
              <a:t>Trigger </a:t>
            </a:r>
            <a:r>
              <a:rPr lang="fr-FR" dirty="0" smtClean="0"/>
              <a:t>signa</a:t>
            </a:r>
            <a:r>
              <a:rPr lang="fr-FR" sz="1600" dirty="0" smtClean="0"/>
              <a:t>l</a:t>
            </a:r>
          </a:p>
          <a:p>
            <a:endParaRPr lang="fr-FR" sz="1600" dirty="0"/>
          </a:p>
          <a:p>
            <a:r>
              <a:rPr lang="fr-FR" sz="1600" dirty="0" smtClean="0"/>
              <a:t>(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conventional</a:t>
            </a:r>
            <a:r>
              <a:rPr lang="fr-FR" sz="1600" dirty="0" smtClean="0"/>
              <a:t> </a:t>
            </a:r>
            <a:r>
              <a:rPr lang="fr-FR" sz="1600" dirty="0" err="1" smtClean="0"/>
              <a:t>preamps</a:t>
            </a:r>
            <a:r>
              <a:rPr lang="fr-FR" sz="1600" dirty="0" smtClean="0"/>
              <a:t>)</a:t>
            </a:r>
            <a:r>
              <a:rPr lang="fr-FR" dirty="0" smtClean="0"/>
              <a:t> 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4" name="Image 3" descr="20150410_17441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3"/>
          <a:stretch/>
        </p:blipFill>
        <p:spPr>
          <a:xfrm>
            <a:off x="4" y="961472"/>
            <a:ext cx="6327675" cy="4901256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1013606" y="13949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MOUNTING THE DETECTOR in ear-2 (2)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975990" y="5257891"/>
            <a:ext cx="1339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chemeClr val="bg1"/>
                </a:solidFill>
              </a:rPr>
              <a:t>AsAd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card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315156" y="3696038"/>
            <a:ext cx="183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FFFF"/>
                </a:solidFill>
              </a:rPr>
              <a:t>Mesh</a:t>
            </a:r>
            <a:r>
              <a:rPr lang="fr-FR" b="1" dirty="0" smtClean="0">
                <a:solidFill>
                  <a:srgbClr val="FFFFFF"/>
                </a:solidFill>
              </a:rPr>
              <a:t> </a:t>
            </a:r>
            <a:r>
              <a:rPr lang="fr-FR" b="1" dirty="0" err="1" smtClean="0">
                <a:solidFill>
                  <a:srgbClr val="FFFFFF"/>
                </a:solidFill>
              </a:rPr>
              <a:t>strips</a:t>
            </a:r>
            <a:r>
              <a:rPr lang="fr-FR" b="1" dirty="0" smtClean="0">
                <a:solidFill>
                  <a:srgbClr val="FFFFFF"/>
                </a:solidFill>
              </a:rPr>
              <a:t> (X)</a:t>
            </a:r>
            <a:endParaRPr lang="fr-FR" b="1" dirty="0">
              <a:solidFill>
                <a:srgbClr val="FFFF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906662" y="3244291"/>
            <a:ext cx="1210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FFFF"/>
                </a:solidFill>
              </a:rPr>
              <a:t>Anode </a:t>
            </a:r>
          </a:p>
          <a:p>
            <a:r>
              <a:rPr lang="fr-FR" b="1" dirty="0" err="1" smtClean="0">
                <a:solidFill>
                  <a:srgbClr val="FFFFFF"/>
                </a:solidFill>
              </a:rPr>
              <a:t>Strips</a:t>
            </a:r>
            <a:r>
              <a:rPr lang="fr-FR" b="1" dirty="0" smtClean="0">
                <a:solidFill>
                  <a:srgbClr val="FFFFFF"/>
                </a:solidFill>
              </a:rPr>
              <a:t> (Y)</a:t>
            </a:r>
            <a:endParaRPr lang="fr-FR" b="1" dirty="0">
              <a:solidFill>
                <a:srgbClr val="FFFFFF"/>
              </a:solidFill>
            </a:endParaRPr>
          </a:p>
        </p:txBody>
      </p:sp>
      <p:sp>
        <p:nvSpPr>
          <p:cNvPr id="13" name="Flèche vers la droite 12"/>
          <p:cNvSpPr/>
          <p:nvPr/>
        </p:nvSpPr>
        <p:spPr>
          <a:xfrm rot="2032643">
            <a:off x="4018773" y="3334009"/>
            <a:ext cx="505603" cy="334030"/>
          </a:xfrm>
          <a:prstGeom prst="right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Flèche vers la droite 13"/>
          <p:cNvSpPr/>
          <p:nvPr/>
        </p:nvSpPr>
        <p:spPr>
          <a:xfrm rot="8797899">
            <a:off x="1768667" y="3067601"/>
            <a:ext cx="354259" cy="433704"/>
          </a:xfrm>
          <a:prstGeom prst="right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H="1" flipV="1">
            <a:off x="1058421" y="1070146"/>
            <a:ext cx="45361" cy="1935777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" y="1142489"/>
            <a:ext cx="1005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Neutron</a:t>
            </a:r>
          </a:p>
          <a:p>
            <a:r>
              <a:rPr lang="fr-FR" dirty="0" err="1" smtClean="0"/>
              <a:t>beam</a:t>
            </a:r>
            <a:endParaRPr lang="fr-FR" dirty="0"/>
          </a:p>
        </p:txBody>
      </p:sp>
      <p:pic>
        <p:nvPicPr>
          <p:cNvPr id="21" name="Picture 3" descr="ntof-logo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499" y="35357"/>
            <a:ext cx="1255657" cy="8873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Espace réservé du contenu 3" descr="SumNoGET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7" r="15307" b="12942"/>
          <a:stretch/>
        </p:blipFill>
        <p:spPr>
          <a:xfrm>
            <a:off x="5689599" y="5045381"/>
            <a:ext cx="3424677" cy="1812619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7964156" y="5422900"/>
            <a:ext cx="1102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SUM signal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540574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r 10"/>
          <p:cNvGrpSpPr/>
          <p:nvPr/>
        </p:nvGrpSpPr>
        <p:grpSpPr>
          <a:xfrm>
            <a:off x="221504" y="871331"/>
            <a:ext cx="6858000" cy="5282161"/>
            <a:chOff x="1" y="1181459"/>
            <a:chExt cx="6858000" cy="5282161"/>
          </a:xfrm>
        </p:grpSpPr>
        <p:pic>
          <p:nvPicPr>
            <p:cNvPr id="5" name="Image 4" descr="graw2root_run6_0001ev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61572" y="567192"/>
              <a:ext cx="4934857" cy="6858000"/>
            </a:xfrm>
            <a:prstGeom prst="rect">
              <a:avLst/>
            </a:prstGeom>
          </p:spPr>
        </p:pic>
        <p:sp>
          <p:nvSpPr>
            <p:cNvPr id="6" name="ZoneTexte 5"/>
            <p:cNvSpPr txBox="1"/>
            <p:nvPr/>
          </p:nvSpPr>
          <p:spPr>
            <a:xfrm>
              <a:off x="236260" y="1181459"/>
              <a:ext cx="14549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Initial pulses</a:t>
              </a:r>
              <a:endParaRPr lang="fr-FR" dirty="0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2382103" y="1181459"/>
              <a:ext cx="19683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Smoothed</a:t>
              </a:r>
              <a:r>
                <a:rPr lang="fr-FR" dirty="0" smtClean="0"/>
                <a:t> pulses</a:t>
              </a:r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4739969" y="1181459"/>
              <a:ext cx="19422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Derivative</a:t>
              </a:r>
              <a:r>
                <a:rPr lang="fr-FR" dirty="0" smtClean="0"/>
                <a:t> pulses</a:t>
              </a:r>
              <a:endParaRPr lang="fr-FR" dirty="0"/>
            </a:p>
          </p:txBody>
        </p:sp>
      </p:grpSp>
      <p:cxnSp>
        <p:nvCxnSpPr>
          <p:cNvPr id="10" name="Connecteur droit 9"/>
          <p:cNvCxnSpPr/>
          <p:nvPr/>
        </p:nvCxnSpPr>
        <p:spPr>
          <a:xfrm flipV="1">
            <a:off x="5109119" y="2495831"/>
            <a:ext cx="1664441" cy="147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 rot="16200000">
            <a:off x="-295318" y="2215241"/>
            <a:ext cx="85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MESH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 rot="16200000">
            <a:off x="-364283" y="4627181"/>
            <a:ext cx="1018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ANODE</a:t>
            </a:r>
            <a:endParaRPr lang="fr-FR" dirty="0"/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5109119" y="4981614"/>
            <a:ext cx="1664441" cy="147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re 1"/>
          <p:cNvSpPr txBox="1">
            <a:spLocks/>
          </p:cNvSpPr>
          <p:nvPr/>
        </p:nvSpPr>
        <p:spPr>
          <a:xfrm>
            <a:off x="1371600" y="52752"/>
            <a:ext cx="73768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SIGNAL ANALYSIS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-54195" y="6153493"/>
            <a:ext cx="7663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Peak</a:t>
            </a:r>
            <a:r>
              <a:rPr lang="fr-FR" dirty="0" smtClean="0"/>
              <a:t> </a:t>
            </a:r>
            <a:r>
              <a:rPr lang="fr-FR" dirty="0" err="1" smtClean="0"/>
              <a:t>useful</a:t>
            </a:r>
            <a:r>
              <a:rPr lang="fr-FR" dirty="0" smtClean="0"/>
              <a:t> </a:t>
            </a:r>
            <a:r>
              <a:rPr lang="fr-FR" dirty="0" err="1" smtClean="0"/>
              <a:t>parameters</a:t>
            </a:r>
            <a:r>
              <a:rPr lang="fr-FR" dirty="0" smtClean="0"/>
              <a:t> are </a:t>
            </a:r>
            <a:r>
              <a:rPr lang="fr-FR" dirty="0" err="1" smtClean="0"/>
              <a:t>stored</a:t>
            </a:r>
            <a:r>
              <a:rPr lang="fr-FR" dirty="0" smtClean="0"/>
              <a:t> (</a:t>
            </a:r>
            <a:r>
              <a:rPr lang="fr-FR" b="1" dirty="0" smtClean="0"/>
              <a:t>Amplitude</a:t>
            </a:r>
            <a:r>
              <a:rPr lang="fr-FR" dirty="0" smtClean="0"/>
              <a:t>, </a:t>
            </a:r>
            <a:r>
              <a:rPr lang="fr-FR" b="1" dirty="0" err="1" smtClean="0"/>
              <a:t>Peak</a:t>
            </a:r>
            <a:r>
              <a:rPr lang="fr-FR" b="1" dirty="0" smtClean="0"/>
              <a:t> position</a:t>
            </a:r>
            <a:r>
              <a:rPr lang="fr-FR" dirty="0" smtClean="0"/>
              <a:t>, TOT </a:t>
            </a:r>
            <a:r>
              <a:rPr lang="fr-FR" dirty="0" err="1" smtClean="0"/>
              <a:t>etc</a:t>
            </a:r>
            <a:r>
              <a:rPr lang="fr-FR" dirty="0" smtClean="0"/>
              <a:t>)</a:t>
            </a:r>
          </a:p>
          <a:p>
            <a:r>
              <a:rPr lang="fr-FR" b="1" dirty="0" smtClean="0"/>
              <a:t>Event </a:t>
            </a:r>
            <a:r>
              <a:rPr lang="fr-FR" dirty="0" err="1" smtClean="0"/>
              <a:t>useful</a:t>
            </a:r>
            <a:r>
              <a:rPr lang="fr-FR" dirty="0" smtClean="0"/>
              <a:t> information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stored</a:t>
            </a:r>
            <a:r>
              <a:rPr lang="fr-FR" dirty="0" smtClean="0"/>
              <a:t> (Time of </a:t>
            </a:r>
            <a:r>
              <a:rPr lang="fr-FR" dirty="0" err="1" smtClean="0"/>
              <a:t>event</a:t>
            </a:r>
            <a:r>
              <a:rPr lang="fr-FR" dirty="0" smtClean="0"/>
              <a:t>, </a:t>
            </a:r>
            <a:r>
              <a:rPr lang="fr-FR" dirty="0" err="1" smtClean="0"/>
              <a:t>multiplicities</a:t>
            </a:r>
            <a:r>
              <a:rPr lang="fr-FR" dirty="0" smtClean="0"/>
              <a:t> </a:t>
            </a:r>
            <a:r>
              <a:rPr lang="fr-FR" dirty="0" err="1" smtClean="0"/>
              <a:t>etc</a:t>
            </a:r>
            <a:r>
              <a:rPr lang="fr-FR" dirty="0" smtClean="0"/>
              <a:t>) 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079504" y="3124570"/>
            <a:ext cx="18783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CONDITION:</a:t>
            </a:r>
          </a:p>
          <a:p>
            <a:r>
              <a:rPr lang="fr-FR" dirty="0" smtClean="0"/>
              <a:t>If </a:t>
            </a:r>
            <a:r>
              <a:rPr lang="fr-FR" b="1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mesh</a:t>
            </a:r>
            <a:r>
              <a:rPr lang="fr-FR" dirty="0" smtClean="0"/>
              <a:t> </a:t>
            </a:r>
          </a:p>
          <a:p>
            <a:r>
              <a:rPr lang="fr-FR" dirty="0" smtClean="0"/>
              <a:t>and anode </a:t>
            </a:r>
            <a:r>
              <a:rPr lang="fr-FR" dirty="0" err="1" smtClean="0"/>
              <a:t>had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at</a:t>
            </a:r>
            <a:r>
              <a:rPr lang="fr-FR" dirty="0" smtClean="0"/>
              <a:t> least one </a:t>
            </a:r>
            <a:r>
              <a:rPr lang="fr-FR" dirty="0" err="1" smtClean="0"/>
              <a:t>strip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with</a:t>
            </a:r>
            <a:r>
              <a:rPr lang="fr-FR" dirty="0" smtClean="0"/>
              <a:t> signal.</a:t>
            </a:r>
          </a:p>
        </p:txBody>
      </p:sp>
      <p:pic>
        <p:nvPicPr>
          <p:cNvPr id="15" name="Picture 3" descr="ntof-logo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499" y="35357"/>
            <a:ext cx="1255657" cy="88731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07418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17384" y="48105"/>
            <a:ext cx="7772400" cy="926600"/>
          </a:xfrm>
        </p:spPr>
        <p:txBody>
          <a:bodyPr/>
          <a:lstStyle/>
          <a:p>
            <a:r>
              <a:rPr lang="fr-FR" dirty="0" smtClean="0"/>
              <a:t>SOME RESULTS </a:t>
            </a:r>
            <a:endParaRPr lang="fr-FR" dirty="0"/>
          </a:p>
        </p:txBody>
      </p:sp>
      <p:pic>
        <p:nvPicPr>
          <p:cNvPr id="7" name="Image 6" descr="intervaltimerun11andrun12_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3"/>
          <a:stretch/>
        </p:blipFill>
        <p:spPr>
          <a:xfrm rot="5400000">
            <a:off x="5018586" y="426498"/>
            <a:ext cx="2929934" cy="399507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0" y="1314399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fr-FR" b="1" dirty="0" err="1" smtClean="0"/>
              <a:t>Interval</a:t>
            </a:r>
            <a:r>
              <a:rPr lang="fr-FR" b="1" dirty="0" smtClean="0"/>
              <a:t> </a:t>
            </a:r>
            <a:r>
              <a:rPr lang="fr-FR" b="1" dirty="0" smtClean="0"/>
              <a:t>time </a:t>
            </a:r>
            <a:r>
              <a:rPr lang="fr-FR" b="1" dirty="0" err="1" smtClean="0"/>
              <a:t>between</a:t>
            </a:r>
            <a:r>
              <a:rPr lang="fr-FR" b="1" dirty="0" smtClean="0"/>
              <a:t> </a:t>
            </a:r>
            <a:endParaRPr lang="fr-FR" b="1" dirty="0" smtClean="0"/>
          </a:p>
          <a:p>
            <a:r>
              <a:rPr lang="fr-FR" b="1" dirty="0" err="1" smtClean="0"/>
              <a:t>consecutive</a:t>
            </a:r>
            <a:r>
              <a:rPr lang="fr-FR" b="1" dirty="0" smtClean="0"/>
              <a:t> </a:t>
            </a:r>
            <a:r>
              <a:rPr lang="fr-FR" b="1" dirty="0" err="1" smtClean="0"/>
              <a:t>events</a:t>
            </a:r>
            <a:r>
              <a:rPr lang="fr-FR" b="1" dirty="0" smtClean="0"/>
              <a:t>:</a:t>
            </a:r>
            <a:endParaRPr lang="fr-FR" b="1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4881240" y="3234946"/>
            <a:ext cx="2785832" cy="22316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897157" y="3286122"/>
            <a:ext cx="12223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n>
                  <a:solidFill>
                    <a:schemeClr val="accent1"/>
                  </a:solidFill>
                </a:ln>
              </a:rPr>
              <a:t>gamma-flash</a:t>
            </a:r>
            <a:endParaRPr lang="fr-FR" sz="1400" dirty="0">
              <a:ln>
                <a:solidFill>
                  <a:schemeClr val="accent1"/>
                </a:solidFill>
              </a:ln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4910103" y="1357341"/>
            <a:ext cx="85835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325011" y="1032158"/>
            <a:ext cx="1730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(</a:t>
            </a:r>
            <a:r>
              <a:rPr lang="fr-FR" sz="1400" dirty="0" err="1" smtClean="0"/>
              <a:t>multiplicity</a:t>
            </a:r>
            <a:r>
              <a:rPr lang="fr-FR" sz="1400" dirty="0" smtClean="0"/>
              <a:t>)x(10us)</a:t>
            </a:r>
            <a:endParaRPr lang="fr-FR" sz="1400" dirty="0"/>
          </a:p>
        </p:txBody>
      </p:sp>
      <p:cxnSp>
        <p:nvCxnSpPr>
          <p:cNvPr id="21" name="Connecteur droit 20"/>
          <p:cNvCxnSpPr/>
          <p:nvPr/>
        </p:nvCxnSpPr>
        <p:spPr>
          <a:xfrm>
            <a:off x="0" y="3844038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1" y="3913760"/>
            <a:ext cx="787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2</a:t>
            </a:r>
            <a:r>
              <a:rPr lang="fr-FR" b="1" dirty="0" smtClean="0"/>
              <a:t>) Total Amplitude </a:t>
            </a:r>
            <a:r>
              <a:rPr lang="fr-FR" b="1" dirty="0" err="1" smtClean="0"/>
              <a:t>histogram</a:t>
            </a:r>
            <a:r>
              <a:rPr lang="fr-FR" b="1" dirty="0" smtClean="0"/>
              <a:t> (</a:t>
            </a:r>
            <a:r>
              <a:rPr lang="fr-FR" b="1" dirty="0" err="1" smtClean="0"/>
              <a:t>sum</a:t>
            </a:r>
            <a:r>
              <a:rPr lang="fr-FR" b="1" dirty="0" smtClean="0"/>
              <a:t> of </a:t>
            </a:r>
            <a:r>
              <a:rPr lang="fr-FR" b="1" dirty="0" err="1" smtClean="0"/>
              <a:t>strip</a:t>
            </a:r>
            <a:r>
              <a:rPr lang="fr-FR" b="1" dirty="0" smtClean="0"/>
              <a:t> amplitudes for </a:t>
            </a:r>
            <a:r>
              <a:rPr lang="fr-FR" b="1" dirty="0" err="1" smtClean="0"/>
              <a:t>each</a:t>
            </a:r>
            <a:r>
              <a:rPr lang="fr-FR" b="1" dirty="0" smtClean="0"/>
              <a:t> </a:t>
            </a:r>
            <a:r>
              <a:rPr lang="fr-FR" b="1" dirty="0" err="1" smtClean="0"/>
              <a:t>event</a:t>
            </a:r>
            <a:r>
              <a:rPr lang="fr-FR" b="1" dirty="0" smtClean="0"/>
              <a:t>): </a:t>
            </a:r>
            <a:endParaRPr lang="fr-FR" b="1" dirty="0"/>
          </a:p>
        </p:txBody>
      </p:sp>
      <p:pic>
        <p:nvPicPr>
          <p:cNvPr id="25" name="Image 24" descr="HTotAmpAnode_Run11and1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7879" y="4041361"/>
            <a:ext cx="2430253" cy="3146012"/>
          </a:xfrm>
          <a:prstGeom prst="rect">
            <a:avLst/>
          </a:prstGeom>
        </p:spPr>
      </p:pic>
      <p:pic>
        <p:nvPicPr>
          <p:cNvPr id="27" name="Image 26" descr="HTotAmpMesh_Run11and1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03892" y="4069866"/>
            <a:ext cx="2430254" cy="3146014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6092236" y="4446574"/>
            <a:ext cx="2929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dirty="0" smtClean="0"/>
              <a:t>Good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,</a:t>
            </a:r>
          </a:p>
          <a:p>
            <a:r>
              <a:rPr lang="fr-FR" dirty="0" smtClean="0"/>
              <a:t>(</a:t>
            </a:r>
            <a:r>
              <a:rPr lang="fr-FR" dirty="0" err="1" smtClean="0"/>
              <a:t>Similar</a:t>
            </a:r>
            <a:r>
              <a:rPr lang="fr-FR" dirty="0" smtClean="0"/>
              <a:t> for </a:t>
            </a:r>
            <a:r>
              <a:rPr lang="fr-FR" dirty="0" err="1" smtClean="0"/>
              <a:t>mesh+anode</a:t>
            </a:r>
            <a:r>
              <a:rPr lang="fr-FR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Pile-up.</a:t>
            </a:r>
          </a:p>
        </p:txBody>
      </p:sp>
      <p:pic>
        <p:nvPicPr>
          <p:cNvPr id="35" name="Picture 3" descr="ntof-logo.pdf"/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499" y="35357"/>
            <a:ext cx="1255657" cy="887312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5" name="Grouper 4"/>
          <p:cNvGrpSpPr/>
          <p:nvPr/>
        </p:nvGrpSpPr>
        <p:grpSpPr>
          <a:xfrm>
            <a:off x="3146012" y="5369904"/>
            <a:ext cx="9230910" cy="1440591"/>
            <a:chOff x="3146012" y="5369904"/>
            <a:chExt cx="9230910" cy="1440591"/>
          </a:xfrm>
        </p:grpSpPr>
        <p:pic>
          <p:nvPicPr>
            <p:cNvPr id="29" name="Image 28" descr="HTotAmpMesh_Run11and12_zoom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227173" y="5157762"/>
              <a:ext cx="1440591" cy="1864875"/>
            </a:xfrm>
            <a:prstGeom prst="rect">
              <a:avLst/>
            </a:prstGeom>
            <a:ln>
              <a:solidFill>
                <a:srgbClr val="DC0528"/>
              </a:solidFill>
            </a:ln>
          </p:spPr>
        </p:pic>
        <p:sp>
          <p:nvSpPr>
            <p:cNvPr id="30" name="Rectangle 29"/>
            <p:cNvSpPr/>
            <p:nvPr/>
          </p:nvSpPr>
          <p:spPr>
            <a:xfrm>
              <a:off x="7804922" y="5667696"/>
              <a:ext cx="4572000" cy="9541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fr-FR" sz="1400" dirty="0" err="1"/>
                <a:t>Low</a:t>
              </a:r>
              <a:r>
                <a:rPr lang="fr-FR" sz="1400" dirty="0"/>
                <a:t> </a:t>
              </a:r>
              <a:r>
                <a:rPr lang="fr-FR" sz="1400" dirty="0" err="1" smtClean="0"/>
                <a:t>energy</a:t>
              </a:r>
              <a:endParaRPr lang="fr-FR" sz="1400" dirty="0" smtClean="0"/>
            </a:p>
            <a:p>
              <a:r>
                <a:rPr lang="fr-FR" sz="1400" dirty="0" smtClean="0"/>
                <a:t> </a:t>
              </a:r>
              <a:r>
                <a:rPr lang="fr-FR" sz="1400" dirty="0" err="1"/>
                <a:t>deposition</a:t>
              </a:r>
              <a:endParaRPr lang="fr-FR" sz="1400" dirty="0"/>
            </a:p>
            <a:p>
              <a:r>
                <a:rPr lang="fr-FR" sz="1400" dirty="0"/>
                <a:t> </a:t>
              </a:r>
              <a:r>
                <a:rPr lang="fr-FR" sz="1400" dirty="0" err="1"/>
                <a:t>events</a:t>
              </a:r>
              <a:r>
                <a:rPr lang="fr-FR" sz="1400" dirty="0"/>
                <a:t> =</a:t>
              </a:r>
              <a:r>
                <a:rPr lang="fr-FR" sz="1400" dirty="0" smtClean="0"/>
                <a:t>&gt;</a:t>
              </a:r>
            </a:p>
            <a:p>
              <a:r>
                <a:rPr lang="fr-FR" sz="1400" dirty="0" smtClean="0"/>
                <a:t> </a:t>
              </a:r>
              <a:r>
                <a:rPr lang="fr-FR" sz="1400" dirty="0"/>
                <a:t>to </a:t>
              </a:r>
              <a:r>
                <a:rPr lang="fr-FR" sz="1400" dirty="0" err="1"/>
                <a:t>be</a:t>
              </a:r>
              <a:r>
                <a:rPr lang="fr-FR" sz="1400" dirty="0"/>
                <a:t> </a:t>
              </a:r>
              <a:r>
                <a:rPr lang="fr-FR" sz="1400" dirty="0" err="1"/>
                <a:t>cleaned</a:t>
              </a:r>
              <a:r>
                <a:rPr lang="fr-FR" sz="1400" dirty="0"/>
                <a:t>.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146012" y="5486400"/>
              <a:ext cx="417266" cy="1324095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2" name="Connecteur droit avec flèche 21"/>
            <p:cNvCxnSpPr/>
            <p:nvPr/>
          </p:nvCxnSpPr>
          <p:spPr>
            <a:xfrm>
              <a:off x="3584335" y="6190645"/>
              <a:ext cx="2430696" cy="0"/>
            </a:xfrm>
            <a:prstGeom prst="straightConnector1">
              <a:avLst/>
            </a:prstGeom>
            <a:ln w="3175" cmpd="sng">
              <a:solidFill>
                <a:srgbClr val="DC0528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ZoneTexte 7"/>
          <p:cNvSpPr txBox="1"/>
          <p:nvPr/>
        </p:nvSpPr>
        <p:spPr>
          <a:xfrm>
            <a:off x="1612900" y="5369904"/>
            <a:ext cx="1018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ANODE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648200" y="5413696"/>
            <a:ext cx="85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MESH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7093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33230" y="1"/>
            <a:ext cx="6981622" cy="970514"/>
          </a:xfrm>
        </p:spPr>
        <p:txBody>
          <a:bodyPr/>
          <a:lstStyle/>
          <a:p>
            <a:r>
              <a:rPr lang="fr-FR" sz="1800" dirty="0" smtClean="0"/>
              <a:t>EVENT SELECTION CRITERIA FOR BEAM PROFILE (1)</a:t>
            </a:r>
            <a:endParaRPr lang="fr-FR" sz="1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-2009" y="844635"/>
            <a:ext cx="91440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From</a:t>
            </a:r>
            <a:r>
              <a:rPr lang="fr-FR" sz="1400" dirty="0" smtClean="0"/>
              <a:t> </a:t>
            </a:r>
            <a:r>
              <a:rPr lang="fr-FR" sz="1400" dirty="0" err="1" smtClean="0"/>
              <a:t>each</a:t>
            </a:r>
            <a:r>
              <a:rPr lang="fr-FR" sz="1400" dirty="0" smtClean="0"/>
              <a:t> </a:t>
            </a:r>
            <a:r>
              <a:rPr lang="fr-FR" sz="1400" dirty="0" err="1" smtClean="0"/>
              <a:t>event</a:t>
            </a:r>
            <a:r>
              <a:rPr lang="fr-FR" sz="1400" dirty="0" smtClean="0"/>
              <a:t> + for </a:t>
            </a:r>
            <a:r>
              <a:rPr lang="fr-FR" sz="1400" dirty="0" err="1" smtClean="0"/>
              <a:t>each</a:t>
            </a:r>
            <a:r>
              <a:rPr lang="fr-FR" sz="1400" dirty="0" smtClean="0"/>
              <a:t> dimension </a:t>
            </a:r>
            <a:r>
              <a:rPr lang="fr-FR" sz="1400" dirty="0" err="1" smtClean="0"/>
              <a:t>we</a:t>
            </a:r>
            <a:r>
              <a:rPr lang="fr-FR" sz="1400" dirty="0" smtClean="0"/>
              <a:t> </a:t>
            </a:r>
            <a:r>
              <a:rPr lang="fr-FR" sz="1400" dirty="0" err="1"/>
              <a:t>calculate</a:t>
            </a:r>
            <a:r>
              <a:rPr lang="fr-FR" sz="1400" dirty="0"/>
              <a:t> the time </a:t>
            </a:r>
            <a:r>
              <a:rPr lang="fr-FR" sz="1400" dirty="0" err="1"/>
              <a:t>difference</a:t>
            </a:r>
            <a:r>
              <a:rPr lang="fr-FR" sz="1400" dirty="0"/>
              <a:t> </a:t>
            </a:r>
            <a:r>
              <a:rPr lang="fr-FR" sz="1400" dirty="0" err="1" smtClean="0"/>
              <a:t>between</a:t>
            </a:r>
            <a:r>
              <a:rPr lang="fr-FR" sz="1400" dirty="0" smtClean="0"/>
              <a:t> </a:t>
            </a:r>
            <a:r>
              <a:rPr lang="fr-FR" sz="1400" dirty="0"/>
              <a:t>first and last </a:t>
            </a:r>
            <a:r>
              <a:rPr lang="fr-FR" sz="1400" dirty="0" err="1"/>
              <a:t>strip</a:t>
            </a:r>
            <a:r>
              <a:rPr lang="fr-FR" sz="1400" dirty="0"/>
              <a:t> </a:t>
            </a:r>
            <a:r>
              <a:rPr lang="fr-FR" sz="1400" dirty="0" smtClean="0"/>
              <a:t>hit (</a:t>
            </a:r>
            <a:r>
              <a:rPr lang="fr-FR" sz="1400" b="1" dirty="0" err="1"/>
              <a:t>Δt</a:t>
            </a:r>
            <a:r>
              <a:rPr lang="fr-FR" sz="1400" dirty="0"/>
              <a:t>)</a:t>
            </a:r>
          </a:p>
          <a:p>
            <a:endParaRPr lang="fr-FR" dirty="0"/>
          </a:p>
        </p:txBody>
      </p:sp>
      <p:pic>
        <p:nvPicPr>
          <p:cNvPr id="68" name="Image 67" descr="HTotAmpMesh_Run11and12criteri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5081" y="3760145"/>
            <a:ext cx="1996323" cy="3461514"/>
          </a:xfrm>
          <a:prstGeom prst="rect">
            <a:avLst/>
          </a:prstGeom>
        </p:spPr>
      </p:pic>
      <p:sp>
        <p:nvSpPr>
          <p:cNvPr id="70" name="Rectangle à coins arrondis 69"/>
          <p:cNvSpPr/>
          <p:nvPr/>
        </p:nvSpPr>
        <p:spPr>
          <a:xfrm>
            <a:off x="5504398" y="4458520"/>
            <a:ext cx="3547593" cy="2283594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1" name="Grouper 90"/>
          <p:cNvGrpSpPr/>
          <p:nvPr/>
        </p:nvGrpSpPr>
        <p:grpSpPr>
          <a:xfrm>
            <a:off x="5573348" y="1207917"/>
            <a:ext cx="3478643" cy="2596075"/>
            <a:chOff x="225121" y="1879399"/>
            <a:chExt cx="2713363" cy="1975275"/>
          </a:xfrm>
        </p:grpSpPr>
        <p:pic>
          <p:nvPicPr>
            <p:cNvPr id="40" name="Image 39" descr="Run6_frame80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68"/>
            <a:stretch/>
          </p:blipFill>
          <p:spPr>
            <a:xfrm>
              <a:off x="225121" y="1879399"/>
              <a:ext cx="2713363" cy="1975275"/>
            </a:xfrm>
            <a:prstGeom prst="rect">
              <a:avLst/>
            </a:prstGeom>
          </p:spPr>
        </p:pic>
        <p:sp>
          <p:nvSpPr>
            <p:cNvPr id="53" name="ZoneTexte 52"/>
            <p:cNvSpPr txBox="1"/>
            <p:nvPr/>
          </p:nvSpPr>
          <p:spPr>
            <a:xfrm>
              <a:off x="1342867" y="348586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1</a:t>
              </a:r>
              <a:endParaRPr lang="fr-FR" sz="1200" dirty="0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1511246" y="343120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2</a:t>
              </a:r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1558365" y="3204893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3</a:t>
              </a:r>
              <a:endParaRPr lang="fr-FR" sz="1200" dirty="0"/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1603614" y="269093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4</a:t>
              </a:r>
              <a:endParaRPr lang="fr-FR" sz="1200" dirty="0"/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1481362" y="2301629"/>
              <a:ext cx="34319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/>
            <p:nvPr/>
          </p:nvCxnSpPr>
          <p:spPr>
            <a:xfrm flipH="1">
              <a:off x="1775078" y="2338984"/>
              <a:ext cx="4738" cy="3893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>
              <a:off x="1520900" y="2301629"/>
              <a:ext cx="0" cy="129929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88"/>
            <p:cNvSpPr/>
            <p:nvPr/>
          </p:nvSpPr>
          <p:spPr>
            <a:xfrm>
              <a:off x="1461017" y="1953874"/>
              <a:ext cx="4283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err="1">
                  <a:solidFill>
                    <a:schemeClr val="accent1"/>
                  </a:solidFill>
                </a:rPr>
                <a:t>Δt</a:t>
              </a:r>
              <a:endParaRPr lang="fr-FR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92" name="ZoneTexte 91"/>
          <p:cNvSpPr txBox="1"/>
          <p:nvPr/>
        </p:nvSpPr>
        <p:spPr>
          <a:xfrm>
            <a:off x="77357" y="4035053"/>
            <a:ext cx="3994415" cy="369332"/>
          </a:xfrm>
          <a:prstGeom prst="rect">
            <a:avLst/>
          </a:prstGeom>
          <a:noFill/>
          <a:ln>
            <a:solidFill>
              <a:srgbClr val="DC0528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chemeClr val="tx2"/>
                </a:solidFill>
              </a:rPr>
              <a:t>Criterion</a:t>
            </a:r>
            <a:r>
              <a:rPr lang="fr-FR" b="1" dirty="0" smtClean="0">
                <a:solidFill>
                  <a:schemeClr val="tx2"/>
                </a:solidFill>
              </a:rPr>
              <a:t> 2: 0.5 &lt; </a:t>
            </a:r>
            <a:r>
              <a:rPr lang="fr-FR" b="1" dirty="0" err="1" smtClean="0">
                <a:solidFill>
                  <a:schemeClr val="tx2"/>
                </a:solidFill>
              </a:rPr>
              <a:t>tot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 err="1" smtClean="0">
                <a:solidFill>
                  <a:schemeClr val="tx2"/>
                </a:solidFill>
              </a:rPr>
              <a:t>amp</a:t>
            </a:r>
            <a:r>
              <a:rPr lang="fr-FR" b="1" dirty="0" smtClean="0">
                <a:solidFill>
                  <a:schemeClr val="tx2"/>
                </a:solidFill>
              </a:rPr>
              <a:t> ratio&lt;1.5 </a:t>
            </a:r>
            <a:endParaRPr lang="fr-FR" dirty="0"/>
          </a:p>
        </p:txBody>
      </p:sp>
      <p:pic>
        <p:nvPicPr>
          <p:cNvPr id="93" name="Image 92" descr="HTotAmpRatio_Run11and1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2501" y="3640401"/>
            <a:ext cx="2322624" cy="4027302"/>
          </a:xfrm>
          <a:prstGeom prst="rect">
            <a:avLst/>
          </a:prstGeom>
        </p:spPr>
      </p:pic>
      <p:cxnSp>
        <p:nvCxnSpPr>
          <p:cNvPr id="94" name="Connecteur droit 93"/>
          <p:cNvCxnSpPr/>
          <p:nvPr/>
        </p:nvCxnSpPr>
        <p:spPr>
          <a:xfrm>
            <a:off x="738113" y="4705684"/>
            <a:ext cx="0" cy="1903683"/>
          </a:xfrm>
          <a:prstGeom prst="line">
            <a:avLst/>
          </a:prstGeom>
          <a:ln w="3175" cmpd="sng">
            <a:solidFill>
              <a:srgbClr val="DC052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95"/>
          <p:cNvCxnSpPr/>
          <p:nvPr/>
        </p:nvCxnSpPr>
        <p:spPr>
          <a:xfrm>
            <a:off x="1373136" y="4705684"/>
            <a:ext cx="16219" cy="1903683"/>
          </a:xfrm>
          <a:prstGeom prst="line">
            <a:avLst/>
          </a:prstGeom>
          <a:ln w="3175" cmpd="sng">
            <a:solidFill>
              <a:srgbClr val="DC052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ZoneTexte 100"/>
          <p:cNvSpPr txBox="1"/>
          <p:nvPr/>
        </p:nvSpPr>
        <p:spPr>
          <a:xfrm>
            <a:off x="5105802" y="3946153"/>
            <a:ext cx="37429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Final total amplitude </a:t>
            </a:r>
            <a:r>
              <a:rPr lang="fr-FR" sz="1600" dirty="0" err="1" smtClean="0"/>
              <a:t>hist</a:t>
            </a:r>
            <a:r>
              <a:rPr lang="fr-FR" sz="1600" dirty="0" smtClean="0"/>
              <a:t> </a:t>
            </a:r>
            <a:r>
              <a:rPr lang="fr-FR" sz="1600" dirty="0" err="1" smtClean="0"/>
              <a:t>much</a:t>
            </a:r>
            <a:r>
              <a:rPr lang="fr-FR" sz="1600" dirty="0" smtClean="0"/>
              <a:t> </a:t>
            </a:r>
            <a:r>
              <a:rPr lang="fr-FR" sz="1600" dirty="0" err="1" smtClean="0"/>
              <a:t>cleaner</a:t>
            </a:r>
            <a:r>
              <a:rPr lang="fr-FR" sz="1600" dirty="0" smtClean="0"/>
              <a:t>: </a:t>
            </a:r>
            <a:endParaRPr lang="fr-FR" sz="1600" dirty="0"/>
          </a:p>
        </p:txBody>
      </p:sp>
      <p:sp>
        <p:nvSpPr>
          <p:cNvPr id="102" name="ZoneTexte 101"/>
          <p:cNvSpPr txBox="1"/>
          <p:nvPr/>
        </p:nvSpPr>
        <p:spPr>
          <a:xfrm>
            <a:off x="7472947" y="5400842"/>
            <a:ext cx="74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mesh</a:t>
            </a:r>
            <a:endParaRPr lang="fr-FR" dirty="0"/>
          </a:p>
        </p:txBody>
      </p:sp>
      <p:cxnSp>
        <p:nvCxnSpPr>
          <p:cNvPr id="4" name="Connecteur droit 3"/>
          <p:cNvCxnSpPr/>
          <p:nvPr/>
        </p:nvCxnSpPr>
        <p:spPr>
          <a:xfrm flipH="1">
            <a:off x="4785895" y="3836737"/>
            <a:ext cx="435810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4785895" y="3836737"/>
            <a:ext cx="0" cy="29786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3" descr="ntof-logo.pdf"/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79" y="107436"/>
            <a:ext cx="1043228" cy="737199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9" name="Grouper 8"/>
          <p:cNvGrpSpPr/>
          <p:nvPr/>
        </p:nvGrpSpPr>
        <p:grpSpPr>
          <a:xfrm>
            <a:off x="1190629" y="1963783"/>
            <a:ext cx="2556291" cy="1982370"/>
            <a:chOff x="6119093" y="1690810"/>
            <a:chExt cx="2556291" cy="1982370"/>
          </a:xfrm>
        </p:grpSpPr>
        <p:pic>
          <p:nvPicPr>
            <p:cNvPr id="3" name="Image 2" descr="HDriftXTimeLastFirst_Run11andRun12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376801" y="1433102"/>
              <a:ext cx="1982370" cy="2497786"/>
            </a:xfrm>
            <a:prstGeom prst="rect">
              <a:avLst/>
            </a:prstGeom>
          </p:spPr>
        </p:pic>
        <p:sp>
          <p:nvSpPr>
            <p:cNvPr id="51" name="ZoneTexte 50"/>
            <p:cNvSpPr txBox="1"/>
            <p:nvPr/>
          </p:nvSpPr>
          <p:spPr>
            <a:xfrm>
              <a:off x="6644259" y="2185850"/>
              <a:ext cx="20311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err="1" smtClean="0"/>
                <a:t>Δt</a:t>
              </a:r>
              <a:r>
                <a:rPr lang="fr-FR" sz="1600" b="1" dirty="0" smtClean="0"/>
                <a:t> for </a:t>
              </a:r>
              <a:r>
                <a:rPr lang="fr-FR" sz="1600" b="1" dirty="0" err="1" smtClean="0"/>
                <a:t>mesh</a:t>
              </a:r>
              <a:r>
                <a:rPr lang="fr-FR" sz="1600" b="1" dirty="0" smtClean="0"/>
                <a:t> </a:t>
              </a:r>
              <a:r>
                <a:rPr lang="fr-FR" sz="1600" b="1" dirty="0" err="1" smtClean="0"/>
                <a:t>events</a:t>
              </a:r>
              <a:endParaRPr lang="fr-FR" sz="1600" dirty="0"/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6586534" y="1999640"/>
              <a:ext cx="0" cy="144090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ZoneTexte 35"/>
          <p:cNvSpPr txBox="1"/>
          <p:nvPr/>
        </p:nvSpPr>
        <p:spPr>
          <a:xfrm>
            <a:off x="10162" y="1222428"/>
            <a:ext cx="3736758" cy="646331"/>
          </a:xfrm>
          <a:prstGeom prst="rect">
            <a:avLst/>
          </a:prstGeom>
          <a:noFill/>
          <a:ln>
            <a:solidFill>
              <a:srgbClr val="DC0528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chemeClr val="tx2"/>
                </a:solidFill>
              </a:rPr>
              <a:t>Criterion</a:t>
            </a:r>
            <a:r>
              <a:rPr lang="fr-FR" b="1" dirty="0" smtClean="0">
                <a:solidFill>
                  <a:schemeClr val="tx2"/>
                </a:solidFill>
              </a:rPr>
              <a:t> 1:</a:t>
            </a:r>
            <a:r>
              <a:rPr lang="fr-FR" dirty="0" smtClean="0"/>
              <a:t> </a:t>
            </a:r>
            <a:endParaRPr lang="fr-FR" dirty="0" smtClean="0"/>
          </a:p>
          <a:p>
            <a:r>
              <a:rPr lang="fr-FR" b="1" dirty="0" err="1" smtClean="0"/>
              <a:t>Δt</a:t>
            </a:r>
            <a:r>
              <a:rPr lang="fr-FR" b="1" dirty="0" smtClean="0"/>
              <a:t> </a:t>
            </a:r>
            <a:r>
              <a:rPr lang="fr-FR" b="1" dirty="0" smtClean="0"/>
              <a:t>&lt;= (drift </a:t>
            </a:r>
            <a:r>
              <a:rPr lang="fr-FR" b="1" dirty="0" err="1" smtClean="0"/>
              <a:t>space</a:t>
            </a:r>
            <a:r>
              <a:rPr lang="fr-FR" b="1" dirty="0" smtClean="0"/>
              <a:t>)/(drift </a:t>
            </a:r>
            <a:r>
              <a:rPr lang="fr-FR" b="1" dirty="0" err="1" smtClean="0"/>
              <a:t>velocity</a:t>
            </a:r>
            <a:r>
              <a:rPr lang="fr-FR" b="1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999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4042" y="34497"/>
            <a:ext cx="6946800" cy="890177"/>
          </a:xfrm>
        </p:spPr>
        <p:txBody>
          <a:bodyPr/>
          <a:lstStyle/>
          <a:p>
            <a:r>
              <a:rPr lang="fr-FR" sz="1800" dirty="0"/>
              <a:t>EVENT SELECTION CRITERIA FOR BEAM PROFILE </a:t>
            </a:r>
            <a:r>
              <a:rPr lang="fr-FR" sz="1800" dirty="0" smtClean="0"/>
              <a:t>(2)</a:t>
            </a:r>
            <a:endParaRPr lang="fr-FR" sz="1800" dirty="0"/>
          </a:p>
        </p:txBody>
      </p:sp>
      <p:sp>
        <p:nvSpPr>
          <p:cNvPr id="5" name="ZoneTexte 4"/>
          <p:cNvSpPr txBox="1"/>
          <p:nvPr/>
        </p:nvSpPr>
        <p:spPr>
          <a:xfrm>
            <a:off x="77357" y="1245737"/>
            <a:ext cx="3660565" cy="923330"/>
          </a:xfrm>
          <a:prstGeom prst="rect">
            <a:avLst/>
          </a:prstGeom>
          <a:noFill/>
          <a:ln>
            <a:solidFill>
              <a:srgbClr val="DC0528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chemeClr val="tx2"/>
                </a:solidFill>
              </a:rPr>
              <a:t>Criterion</a:t>
            </a:r>
            <a:r>
              <a:rPr lang="fr-FR" b="1" dirty="0" smtClean="0">
                <a:solidFill>
                  <a:schemeClr val="tx2"/>
                </a:solidFill>
              </a:rPr>
              <a:t> 3: </a:t>
            </a:r>
            <a:r>
              <a:rPr lang="fr-FR" b="1" dirty="0" err="1" smtClean="0">
                <a:solidFill>
                  <a:schemeClr val="tx2"/>
                </a:solidFill>
              </a:rPr>
              <a:t>strips</a:t>
            </a:r>
            <a:r>
              <a:rPr lang="fr-FR" b="1" dirty="0" smtClean="0">
                <a:solidFill>
                  <a:schemeClr val="tx2"/>
                </a:solidFill>
              </a:rPr>
              <a:t> hit have to </a:t>
            </a:r>
            <a:r>
              <a:rPr lang="fr-FR" b="1" dirty="0" err="1" smtClean="0">
                <a:solidFill>
                  <a:schemeClr val="tx2"/>
                </a:solidFill>
              </a:rPr>
              <a:t>be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</a:p>
          <a:p>
            <a:r>
              <a:rPr lang="fr-FR" b="1" dirty="0" err="1" smtClean="0">
                <a:solidFill>
                  <a:schemeClr val="tx2"/>
                </a:solidFill>
              </a:rPr>
              <a:t>consecutive</a:t>
            </a:r>
            <a:r>
              <a:rPr lang="fr-FR" b="1" dirty="0" smtClean="0">
                <a:solidFill>
                  <a:schemeClr val="tx2"/>
                </a:solidFill>
              </a:rPr>
              <a:t>=&gt; </a:t>
            </a:r>
            <a:r>
              <a:rPr lang="fr-FR" b="1" dirty="0" smtClean="0">
                <a:solidFill>
                  <a:schemeClr val="tx2"/>
                </a:solidFill>
              </a:rPr>
              <a:t>pile-up </a:t>
            </a:r>
            <a:r>
              <a:rPr lang="fr-FR" b="1" dirty="0" err="1" smtClean="0">
                <a:solidFill>
                  <a:schemeClr val="tx2"/>
                </a:solidFill>
              </a:rPr>
              <a:t>events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endParaRPr lang="fr-FR" b="1" dirty="0" smtClean="0">
              <a:solidFill>
                <a:schemeClr val="tx2"/>
              </a:solidFill>
            </a:endParaRPr>
          </a:p>
          <a:p>
            <a:r>
              <a:rPr lang="fr-FR" b="1" dirty="0" err="1" smtClean="0">
                <a:solidFill>
                  <a:schemeClr val="tx2"/>
                </a:solidFill>
              </a:rPr>
              <a:t>rejected</a:t>
            </a:r>
            <a:endParaRPr lang="fr-FR" b="1" dirty="0" smtClean="0">
              <a:solidFill>
                <a:schemeClr val="tx2"/>
              </a:solidFill>
            </a:endParaRPr>
          </a:p>
        </p:txBody>
      </p:sp>
      <p:grpSp>
        <p:nvGrpSpPr>
          <p:cNvPr id="6" name="Grouper 5"/>
          <p:cNvGrpSpPr/>
          <p:nvPr/>
        </p:nvGrpSpPr>
        <p:grpSpPr>
          <a:xfrm>
            <a:off x="4444708" y="1091324"/>
            <a:ext cx="4699291" cy="1784273"/>
            <a:chOff x="4444708" y="1091324"/>
            <a:chExt cx="4699291" cy="1784273"/>
          </a:xfrm>
        </p:grpSpPr>
        <p:grpSp>
          <p:nvGrpSpPr>
            <p:cNvPr id="7" name="Grouper 6"/>
            <p:cNvGrpSpPr/>
            <p:nvPr/>
          </p:nvGrpSpPr>
          <p:grpSpPr>
            <a:xfrm>
              <a:off x="4444708" y="1091324"/>
              <a:ext cx="4699291" cy="1784273"/>
              <a:chOff x="58290" y="4290426"/>
              <a:chExt cx="5387672" cy="2124000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/>
              <a:srcRect l="8829" t="3344" r="17216" b="21686"/>
              <a:stretch/>
            </p:blipFill>
            <p:spPr bwMode="auto">
              <a:xfrm>
                <a:off x="58290" y="4290426"/>
                <a:ext cx="5387672" cy="212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ZoneTexte 9"/>
              <p:cNvSpPr txBox="1"/>
              <p:nvPr/>
            </p:nvSpPr>
            <p:spPr>
              <a:xfrm>
                <a:off x="2912463" y="5169166"/>
                <a:ext cx="1953184" cy="403745"/>
              </a:xfrm>
              <a:prstGeom prst="rect">
                <a:avLst/>
              </a:prstGeom>
              <a:solidFill>
                <a:srgbClr val="E5F8D9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1400" baseline="-25000" dirty="0"/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4810338" y="1365067"/>
              <a:ext cx="1563207" cy="339167"/>
            </a:xfrm>
            <a:prstGeom prst="rect">
              <a:avLst/>
            </a:prstGeom>
            <a:solidFill>
              <a:srgbClr val="E5F8D9"/>
            </a:solidFill>
          </p:spPr>
          <p:txBody>
            <a:bodyPr wrap="square" rtlCol="0">
              <a:spAutoFit/>
            </a:bodyPr>
            <a:lstStyle/>
            <a:p>
              <a:endParaRPr lang="en-US" sz="1400" baseline="-25000" dirty="0"/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5284128" y="952718"/>
            <a:ext cx="2905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DC0528"/>
                </a:solidFill>
              </a:rPr>
              <a:t>Point of interaction (</a:t>
            </a:r>
            <a:r>
              <a:rPr lang="fr-FR" sz="1400" dirty="0" err="1" smtClean="0">
                <a:solidFill>
                  <a:srgbClr val="DC0528"/>
                </a:solidFill>
              </a:rPr>
              <a:t>strip</a:t>
            </a:r>
            <a:r>
              <a:rPr lang="fr-FR" sz="1400" dirty="0" smtClean="0">
                <a:solidFill>
                  <a:srgbClr val="DC0528"/>
                </a:solidFill>
              </a:rPr>
              <a:t> </a:t>
            </a:r>
            <a:r>
              <a:rPr lang="fr-FR" sz="1400" dirty="0" err="1" smtClean="0">
                <a:solidFill>
                  <a:srgbClr val="DC0528"/>
                </a:solidFill>
              </a:rPr>
              <a:t>X,strip</a:t>
            </a:r>
            <a:r>
              <a:rPr lang="fr-FR" sz="1400" dirty="0" smtClean="0">
                <a:solidFill>
                  <a:srgbClr val="DC0528"/>
                </a:solidFill>
              </a:rPr>
              <a:t> Y) </a:t>
            </a:r>
          </a:p>
        </p:txBody>
      </p:sp>
      <p:sp>
        <p:nvSpPr>
          <p:cNvPr id="12" name="Ellipse 11"/>
          <p:cNvSpPr/>
          <p:nvPr/>
        </p:nvSpPr>
        <p:spPr>
          <a:xfrm>
            <a:off x="6614236" y="1239440"/>
            <a:ext cx="210879" cy="18059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6182015" y="2799990"/>
            <a:ext cx="733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1 2 3 4</a:t>
            </a:r>
            <a:endParaRPr lang="fr-FR" sz="1400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6344013" y="2690931"/>
            <a:ext cx="0" cy="18466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6466881" y="2695651"/>
            <a:ext cx="0" cy="18466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6589749" y="2685603"/>
            <a:ext cx="0" cy="18466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6712617" y="2705091"/>
            <a:ext cx="0" cy="18466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77357" y="3376663"/>
            <a:ext cx="2788519" cy="369332"/>
          </a:xfrm>
          <a:prstGeom prst="rect">
            <a:avLst/>
          </a:prstGeom>
          <a:noFill/>
          <a:ln>
            <a:solidFill>
              <a:srgbClr val="DC0528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chemeClr val="tx2"/>
                </a:solidFill>
              </a:rPr>
              <a:t>Criterion</a:t>
            </a:r>
            <a:r>
              <a:rPr lang="fr-FR" b="1" dirty="0" smtClean="0">
                <a:solidFill>
                  <a:schemeClr val="tx2"/>
                </a:solidFill>
              </a:rPr>
              <a:t> 3: </a:t>
            </a:r>
            <a:r>
              <a:rPr lang="fr-FR" b="1" dirty="0" err="1" smtClean="0">
                <a:solidFill>
                  <a:schemeClr val="tx2"/>
                </a:solidFill>
              </a:rPr>
              <a:t>Only</a:t>
            </a:r>
            <a:r>
              <a:rPr lang="fr-FR" b="1" dirty="0" smtClean="0">
                <a:solidFill>
                  <a:schemeClr val="tx2"/>
                </a:solidFill>
              </a:rPr>
              <a:t> alphas</a:t>
            </a:r>
          </a:p>
        </p:txBody>
      </p:sp>
      <p:pic>
        <p:nvPicPr>
          <p:cNvPr id="22" name="Image 21" descr="HTotAmpMesh_Run11and12allcriteri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82839" y="2890189"/>
            <a:ext cx="2546007" cy="4414635"/>
          </a:xfrm>
          <a:prstGeom prst="rect">
            <a:avLst/>
          </a:prstGeom>
        </p:spPr>
      </p:pic>
      <p:pic>
        <p:nvPicPr>
          <p:cNvPr id="19" name="Picture 3" descr="ntof-logo.pdf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79" y="107436"/>
            <a:ext cx="1043228" cy="73719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247893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0010" y="58320"/>
            <a:ext cx="7228306" cy="850733"/>
          </a:xfrm>
        </p:spPr>
        <p:txBody>
          <a:bodyPr/>
          <a:lstStyle/>
          <a:p>
            <a:r>
              <a:rPr lang="fr-FR" dirty="0" err="1" smtClean="0"/>
              <a:t>Towards</a:t>
            </a:r>
            <a:r>
              <a:rPr lang="fr-FR" dirty="0" smtClean="0"/>
              <a:t> the </a:t>
            </a:r>
            <a:r>
              <a:rPr lang="fr-FR" dirty="0" err="1" smtClean="0"/>
              <a:t>Beam</a:t>
            </a:r>
            <a:r>
              <a:rPr lang="fr-FR" dirty="0" smtClean="0"/>
              <a:t> profile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227263" y="1171532"/>
            <a:ext cx="417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1) </a:t>
            </a:r>
            <a:r>
              <a:rPr lang="fr-FR" dirty="0" err="1" smtClean="0"/>
              <a:t>Taking</a:t>
            </a:r>
            <a:r>
              <a:rPr lang="fr-FR" dirty="0" smtClean="0"/>
              <a:t> the last </a:t>
            </a:r>
            <a:r>
              <a:rPr lang="fr-FR" dirty="0" err="1" smtClean="0"/>
              <a:t>strip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gave signal: </a:t>
            </a:r>
            <a:endParaRPr lang="fr-FR" dirty="0"/>
          </a:p>
        </p:txBody>
      </p:sp>
      <p:pic>
        <p:nvPicPr>
          <p:cNvPr id="21" name="Image 20" descr="HBeamCriteriaalphas_Run11and1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34829" y="519029"/>
            <a:ext cx="3082250" cy="3832535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36788" y="3062817"/>
            <a:ext cx="2468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</a:t>
            </a:r>
            <a:r>
              <a:rPr lang="fr-FR" dirty="0" smtClean="0"/>
              <a:t>)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fitting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23" name="Image 22" descr="HBeamTrack_Run11and1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0"/>
          <a:stretch/>
        </p:blipFill>
        <p:spPr>
          <a:xfrm rot="5400000">
            <a:off x="5408367" y="3281960"/>
            <a:ext cx="2964924" cy="3969229"/>
          </a:xfrm>
          <a:prstGeom prst="rect">
            <a:avLst/>
          </a:prstGeom>
        </p:spPr>
      </p:pic>
      <p:pic>
        <p:nvPicPr>
          <p:cNvPr id="24" name="Image 23" descr="run6_frame12_track+fi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74503" y="2705725"/>
            <a:ext cx="3375450" cy="4869924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0" y="3823506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/>
              <a:t>Δt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3927367" y="6502037"/>
            <a:ext cx="941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strip</a:t>
            </a:r>
            <a:r>
              <a:rPr lang="fr-FR" dirty="0" smtClean="0"/>
              <a:t> no</a:t>
            </a:r>
            <a:endParaRPr lang="fr-FR" dirty="0"/>
          </a:p>
        </p:txBody>
      </p:sp>
      <p:sp>
        <p:nvSpPr>
          <p:cNvPr id="29" name="Ellipse 28"/>
          <p:cNvSpPr/>
          <p:nvPr/>
        </p:nvSpPr>
        <p:spPr>
          <a:xfrm>
            <a:off x="574675" y="4020740"/>
            <a:ext cx="47625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3140700" y="4042036"/>
            <a:ext cx="47625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5785235" y="6454412"/>
            <a:ext cx="259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Better</a:t>
            </a:r>
            <a:r>
              <a:rPr lang="fr-FR" dirty="0" smtClean="0"/>
              <a:t> spatial </a:t>
            </a:r>
            <a:r>
              <a:rPr lang="fr-FR" dirty="0" err="1" smtClean="0"/>
              <a:t>resolution</a:t>
            </a:r>
            <a:endParaRPr lang="fr-FR" dirty="0"/>
          </a:p>
        </p:txBody>
      </p:sp>
      <p:pic>
        <p:nvPicPr>
          <p:cNvPr id="13" name="Picture 3" descr="ntof-logo.pdf"/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79" y="107436"/>
            <a:ext cx="1043228" cy="73719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4676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0" y="0"/>
            <a:ext cx="7772400" cy="1470025"/>
          </a:xfrm>
        </p:spPr>
        <p:txBody>
          <a:bodyPr/>
          <a:lstStyle/>
          <a:p>
            <a:r>
              <a:rPr lang="fr-FR" dirty="0" smtClean="0"/>
              <a:t>OUTLOOK –FUTURE PERSPECTIVES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79400" y="1279525"/>
            <a:ext cx="867416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dirty="0" smtClean="0"/>
              <a:t>XYMGAS neutron </a:t>
            </a:r>
            <a:r>
              <a:rPr lang="fr-FR" dirty="0" err="1" smtClean="0"/>
              <a:t>beam</a:t>
            </a:r>
            <a:r>
              <a:rPr lang="fr-FR" dirty="0" smtClean="0"/>
              <a:t> profiler in </a:t>
            </a:r>
            <a:r>
              <a:rPr lang="fr-FR" dirty="0" err="1" smtClean="0"/>
              <a:t>operational</a:t>
            </a:r>
            <a:r>
              <a:rPr lang="fr-FR" dirty="0" smtClean="0"/>
              <a:t> mode. 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improved</a:t>
            </a:r>
            <a:r>
              <a:rPr lang="fr-FR" dirty="0"/>
              <a:t> </a:t>
            </a:r>
            <a:r>
              <a:rPr lang="fr-FR" dirty="0" smtClean="0"/>
              <a:t>/ Dead time </a:t>
            </a:r>
          </a:p>
          <a:p>
            <a:r>
              <a:rPr lang="fr-FR" dirty="0" smtClean="0"/>
              <a:t>Will </a:t>
            </a:r>
            <a:r>
              <a:rPr lang="fr-FR" dirty="0" err="1" smtClean="0"/>
              <a:t>stay</a:t>
            </a:r>
            <a:r>
              <a:rPr lang="fr-FR" dirty="0" smtClean="0"/>
              <a:t> </a:t>
            </a:r>
            <a:r>
              <a:rPr lang="fr-FR" dirty="0" err="1" smtClean="0"/>
              <a:t>permanently</a:t>
            </a:r>
            <a:r>
              <a:rPr lang="fr-FR" dirty="0" smtClean="0"/>
              <a:t> in-</a:t>
            </a:r>
            <a:r>
              <a:rPr lang="fr-FR" dirty="0" err="1" smtClean="0"/>
              <a:t>beam</a:t>
            </a:r>
            <a:r>
              <a:rPr lang="fr-FR" dirty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n_TOF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Further</a:t>
            </a:r>
            <a:r>
              <a:rPr lang="fr-FR" dirty="0" smtClean="0"/>
              <a:t> </a:t>
            </a:r>
            <a:r>
              <a:rPr lang="fr-FR" dirty="0" err="1" smtClean="0"/>
              <a:t>improvements</a:t>
            </a:r>
            <a:r>
              <a:rPr lang="fr-FR" dirty="0" smtClean="0"/>
              <a:t> in the design of the detector for the </a:t>
            </a:r>
            <a:r>
              <a:rPr lang="fr-FR" dirty="0" err="1" smtClean="0"/>
              <a:t>next</a:t>
            </a:r>
            <a:r>
              <a:rPr lang="fr-FR" dirty="0" smtClean="0"/>
              <a:t> production, </a:t>
            </a:r>
          </a:p>
          <a:p>
            <a:r>
              <a:rPr lang="fr-FR" dirty="0" err="1" smtClean="0"/>
              <a:t>based</a:t>
            </a:r>
            <a:r>
              <a:rPr lang="fr-FR" dirty="0" smtClean="0"/>
              <a:t> on the tests </a:t>
            </a:r>
            <a:r>
              <a:rPr lang="fr-FR" dirty="0" err="1" smtClean="0"/>
              <a:t>performed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foreseen</a:t>
            </a:r>
            <a:r>
              <a:rPr lang="fr-FR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fr-FR" dirty="0"/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Complete </a:t>
            </a:r>
            <a:r>
              <a:rPr lang="fr-FR" dirty="0" err="1" smtClean="0"/>
              <a:t>characterisation</a:t>
            </a:r>
            <a:r>
              <a:rPr lang="fr-FR" dirty="0" smtClean="0"/>
              <a:t> of the detector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reactor</a:t>
            </a:r>
            <a:r>
              <a:rPr lang="fr-FR" dirty="0" smtClean="0"/>
              <a:t> </a:t>
            </a:r>
            <a:r>
              <a:rPr lang="fr-FR" dirty="0" err="1" smtClean="0"/>
              <a:t>Orphee</a:t>
            </a:r>
            <a:r>
              <a:rPr lang="fr-FR" dirty="0" smtClean="0"/>
              <a:t>,</a:t>
            </a:r>
          </a:p>
          <a:p>
            <a:r>
              <a:rPr lang="fr-FR" dirty="0" smtClean="0"/>
              <a:t>CEA-Saclay </a:t>
            </a:r>
            <a:r>
              <a:rPr lang="fr-FR" dirty="0" smtClean="0"/>
              <a:t>(spatial </a:t>
            </a:r>
            <a:r>
              <a:rPr lang="fr-FR" dirty="0" err="1" smtClean="0"/>
              <a:t>resolution</a:t>
            </a:r>
            <a:r>
              <a:rPr lang="fr-FR" dirty="0" smtClean="0"/>
              <a:t>  </a:t>
            </a:r>
            <a:r>
              <a:rPr lang="fr-FR" dirty="0" err="1" smtClean="0"/>
              <a:t>etc</a:t>
            </a:r>
            <a:r>
              <a:rPr lang="fr-FR" dirty="0" smtClean="0"/>
              <a:t>)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/>
              <a:t>C</a:t>
            </a:r>
            <a:r>
              <a:rPr lang="fr-FR" dirty="0" err="1" smtClean="0"/>
              <a:t>hallenging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(neutron </a:t>
            </a:r>
            <a:r>
              <a:rPr lang="fr-FR" dirty="0" err="1" smtClean="0"/>
              <a:t>induced</a:t>
            </a:r>
            <a:r>
              <a:rPr lang="fr-FR" dirty="0" smtClean="0"/>
              <a:t>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reactions</a:t>
            </a:r>
            <a:r>
              <a:rPr lang="fr-FR" dirty="0" smtClean="0"/>
              <a:t>,</a:t>
            </a:r>
          </a:p>
          <a:p>
            <a:r>
              <a:rPr lang="fr-FR" dirty="0" err="1" smtClean="0"/>
              <a:t>angular</a:t>
            </a:r>
            <a:r>
              <a:rPr lang="fr-FR" dirty="0" smtClean="0"/>
              <a:t> distributions </a:t>
            </a:r>
            <a:r>
              <a:rPr lang="fr-FR" dirty="0" err="1" smtClean="0"/>
              <a:t>etc</a:t>
            </a:r>
            <a:r>
              <a:rPr lang="fr-FR" dirty="0" smtClean="0"/>
              <a:t>)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investigated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detector.</a:t>
            </a:r>
          </a:p>
          <a:p>
            <a:r>
              <a:rPr lang="fr-FR" dirty="0" smtClean="0"/>
              <a:t> </a:t>
            </a:r>
          </a:p>
          <a:p>
            <a:pPr marL="285750" indent="-285750">
              <a:buFont typeface="Arial"/>
              <a:buChar char="•"/>
            </a:pPr>
            <a:endParaRPr lang="fr-FR" dirty="0"/>
          </a:p>
        </p:txBody>
      </p:sp>
      <p:pic>
        <p:nvPicPr>
          <p:cNvPr id="5" name="Picture 3" descr="ntof-logo.pdf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79" y="107436"/>
            <a:ext cx="1043228" cy="73719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ZoneTexte 5"/>
          <p:cNvSpPr txBox="1"/>
          <p:nvPr/>
        </p:nvSpPr>
        <p:spPr>
          <a:xfrm>
            <a:off x="2425700" y="5207000"/>
            <a:ext cx="3596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…………...</a:t>
            </a:r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…………….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21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03300" y="0"/>
            <a:ext cx="7772400" cy="1470025"/>
          </a:xfrm>
        </p:spPr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pic>
        <p:nvPicPr>
          <p:cNvPr id="4" name="Picture 3" descr="ntof-logo.pdf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79" y="107436"/>
            <a:ext cx="1043228" cy="73719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ZoneTexte 4"/>
          <p:cNvSpPr txBox="1"/>
          <p:nvPr/>
        </p:nvSpPr>
        <p:spPr>
          <a:xfrm>
            <a:off x="660400" y="2197100"/>
            <a:ext cx="71352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dirty="0" smtClean="0"/>
              <a:t>XYMGAS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segmented</a:t>
            </a:r>
            <a:r>
              <a:rPr lang="fr-FR" dirty="0" smtClean="0"/>
              <a:t> </a:t>
            </a:r>
            <a:r>
              <a:rPr lang="fr-FR" b="1" dirty="0" err="1" smtClean="0"/>
              <a:t>mesh</a:t>
            </a:r>
            <a:r>
              <a:rPr lang="fr-FR" dirty="0" smtClean="0"/>
              <a:t> + </a:t>
            </a:r>
            <a:r>
              <a:rPr lang="fr-FR" b="1" dirty="0" smtClean="0"/>
              <a:t>anode </a:t>
            </a:r>
            <a:r>
              <a:rPr lang="fr-FR" dirty="0" err="1" smtClean="0"/>
              <a:t>development</a:t>
            </a:r>
            <a:r>
              <a:rPr lang="fr-FR" dirty="0"/>
              <a:t>.</a:t>
            </a:r>
            <a:endParaRPr lang="fr-FR" dirty="0" smtClean="0"/>
          </a:p>
          <a:p>
            <a:endParaRPr lang="fr-FR" dirty="0"/>
          </a:p>
          <a:p>
            <a:pPr marL="285750" indent="-285750">
              <a:buFont typeface="Arial"/>
              <a:buChar char="•"/>
            </a:pPr>
            <a:r>
              <a:rPr lang="fr-FR" dirty="0"/>
              <a:t>A</a:t>
            </a:r>
            <a:r>
              <a:rPr lang="fr-FR" dirty="0" smtClean="0"/>
              <a:t>pplication: quasi-online neutron </a:t>
            </a:r>
            <a:r>
              <a:rPr lang="fr-FR" dirty="0" err="1" smtClean="0"/>
              <a:t>beam</a:t>
            </a:r>
            <a:r>
              <a:rPr lang="fr-FR" dirty="0" smtClean="0"/>
              <a:t> profiler + flux monitor.</a:t>
            </a:r>
          </a:p>
          <a:p>
            <a:endParaRPr lang="fr-FR" dirty="0"/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First profiles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n_TOF</a:t>
            </a:r>
            <a:r>
              <a:rPr lang="fr-FR" dirty="0" smtClean="0"/>
              <a:t> </a:t>
            </a:r>
            <a:r>
              <a:rPr lang="fr-FR" dirty="0" err="1" smtClean="0"/>
              <a:t>facility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CERN : </a:t>
            </a:r>
            <a:r>
              <a:rPr lang="fr-FR" dirty="0" err="1" smtClean="0"/>
              <a:t>Analysis</a:t>
            </a:r>
            <a:r>
              <a:rPr lang="fr-FR" dirty="0" smtClean="0"/>
              <a:t> and </a:t>
            </a:r>
            <a:r>
              <a:rPr lang="fr-FR" dirty="0" err="1" smtClean="0"/>
              <a:t>Results</a:t>
            </a:r>
            <a:endParaRPr lang="fr-FR" dirty="0" smtClean="0"/>
          </a:p>
          <a:p>
            <a:endParaRPr lang="fr-FR" dirty="0" smtClean="0"/>
          </a:p>
          <a:p>
            <a:pPr marL="285750" indent="-285750">
              <a:buFont typeface="Arial"/>
              <a:buChar char="•"/>
            </a:pPr>
            <a:endParaRPr lang="fr-FR" dirty="0"/>
          </a:p>
          <a:p>
            <a:r>
              <a:rPr lang="fr-FR" dirty="0" smtClean="0"/>
              <a:t>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4026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>
                <a:solidFill>
                  <a:srgbClr val="000000"/>
                </a:solidFill>
              </a:rPr>
              <a:t>EXTRA SLIDES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4" name="Picture 3" descr="ntof-logo.pdf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79" y="107436"/>
            <a:ext cx="1043228" cy="73719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40167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Reconstructed</a:t>
            </a:r>
            <a:r>
              <a:rPr lang="fr-FR" dirty="0" smtClean="0"/>
              <a:t> </a:t>
            </a:r>
            <a:r>
              <a:rPr lang="fr-FR" dirty="0" err="1" smtClean="0"/>
              <a:t>mask</a:t>
            </a:r>
            <a:r>
              <a:rPr lang="fr-FR" dirty="0" smtClean="0"/>
              <a:t> image x-rays</a:t>
            </a:r>
            <a:endParaRPr lang="fr-FR" dirty="0"/>
          </a:p>
        </p:txBody>
      </p:sp>
      <p:pic>
        <p:nvPicPr>
          <p:cNvPr id="4" name="Espace réservé du contenu 3" descr="hbeam_xrays_firstchanneltriggered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0" b="5234"/>
          <a:stretch/>
        </p:blipFill>
        <p:spPr>
          <a:xfrm>
            <a:off x="3097999" y="3054821"/>
            <a:ext cx="6021031" cy="35703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295504" y="2639750"/>
            <a:ext cx="3082487" cy="4708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FFFF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Rectangle 26"/>
          <p:cNvSpPr>
            <a:spLocks noChangeArrowheads="1"/>
          </p:cNvSpPr>
          <p:nvPr/>
        </p:nvSpPr>
        <p:spPr bwMode="auto">
          <a:xfrm>
            <a:off x="4436146" y="2138215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charset="0"/>
            </a:endParaRPr>
          </a:p>
        </p:txBody>
      </p:sp>
      <p:sp>
        <p:nvSpPr>
          <p:cNvPr id="13" name="Rectangle 27"/>
          <p:cNvSpPr>
            <a:spLocks noChangeArrowheads="1"/>
          </p:cNvSpPr>
          <p:nvPr/>
        </p:nvSpPr>
        <p:spPr bwMode="auto">
          <a:xfrm>
            <a:off x="5571357" y="2138215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 dirty="0">
              <a:latin typeface="Calibri" charset="0"/>
            </a:endParaRPr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7061673" y="2138215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charset="0"/>
            </a:endParaRPr>
          </a:p>
        </p:txBody>
      </p:sp>
      <p:sp>
        <p:nvSpPr>
          <p:cNvPr id="15" name="Line 37"/>
          <p:cNvSpPr>
            <a:spLocks noChangeShapeType="1"/>
          </p:cNvSpPr>
          <p:nvPr/>
        </p:nvSpPr>
        <p:spPr bwMode="auto">
          <a:xfrm>
            <a:off x="4018600" y="2102992"/>
            <a:ext cx="3867150" cy="0"/>
          </a:xfrm>
          <a:prstGeom prst="line">
            <a:avLst/>
          </a:prstGeom>
          <a:noFill/>
          <a:ln w="539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" name="Line 38"/>
          <p:cNvSpPr>
            <a:spLocks noChangeShapeType="1"/>
          </p:cNvSpPr>
          <p:nvPr/>
        </p:nvSpPr>
        <p:spPr bwMode="auto">
          <a:xfrm>
            <a:off x="3870963" y="1246040"/>
            <a:ext cx="408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8" name="Text Box 40"/>
          <p:cNvSpPr txBox="1">
            <a:spLocks noChangeArrowheads="1"/>
          </p:cNvSpPr>
          <p:nvPr/>
        </p:nvSpPr>
        <p:spPr bwMode="auto">
          <a:xfrm>
            <a:off x="7924018" y="1941265"/>
            <a:ext cx="10098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dirty="0" err="1" smtClean="0">
                <a:latin typeface="Calibri" charset="0"/>
              </a:rPr>
              <a:t>Micromesh</a:t>
            </a:r>
            <a:endParaRPr lang="fr-FR" sz="1400" dirty="0">
              <a:latin typeface="Calibri" charset="0"/>
            </a:endParaRPr>
          </a:p>
        </p:txBody>
      </p:sp>
      <p:sp>
        <p:nvSpPr>
          <p:cNvPr id="19" name="Line 41"/>
          <p:cNvSpPr>
            <a:spLocks noChangeShapeType="1"/>
          </p:cNvSpPr>
          <p:nvPr/>
        </p:nvSpPr>
        <p:spPr bwMode="auto">
          <a:xfrm>
            <a:off x="4018600" y="1277790"/>
            <a:ext cx="0" cy="744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0" name="Text Box 42"/>
          <p:cNvSpPr txBox="1">
            <a:spLocks noChangeArrowheads="1"/>
          </p:cNvSpPr>
          <p:nvPr/>
        </p:nvSpPr>
        <p:spPr bwMode="auto">
          <a:xfrm>
            <a:off x="3996375" y="1482577"/>
            <a:ext cx="5355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dirty="0">
                <a:latin typeface="Calibri" charset="0"/>
              </a:rPr>
              <a:t>1</a:t>
            </a:r>
            <a:r>
              <a:rPr lang="fr-FR" sz="1400" dirty="0" smtClean="0">
                <a:latin typeface="Calibri" charset="0"/>
              </a:rPr>
              <a:t> </a:t>
            </a:r>
            <a:r>
              <a:rPr lang="fr-FR" sz="1400" dirty="0">
                <a:latin typeface="Calibri" charset="0"/>
              </a:rPr>
              <a:t>c</a:t>
            </a:r>
            <a:r>
              <a:rPr lang="fr-FR" sz="1400" dirty="0" smtClean="0">
                <a:latin typeface="Calibri" charset="0"/>
              </a:rPr>
              <a:t>m</a:t>
            </a:r>
            <a:endParaRPr lang="fr-FR" sz="1400" dirty="0">
              <a:latin typeface="Calibri" charset="0"/>
            </a:endParaRPr>
          </a:p>
        </p:txBody>
      </p:sp>
      <p:sp>
        <p:nvSpPr>
          <p:cNvPr id="22" name="Rectangle 46"/>
          <p:cNvSpPr>
            <a:spLocks noChangeArrowheads="1"/>
          </p:cNvSpPr>
          <p:nvPr/>
        </p:nvSpPr>
        <p:spPr bwMode="auto">
          <a:xfrm>
            <a:off x="4240850" y="2470002"/>
            <a:ext cx="3527425" cy="14446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" name="Rectangle 26"/>
          <p:cNvSpPr>
            <a:spLocks noChangeArrowheads="1"/>
          </p:cNvSpPr>
          <p:nvPr/>
        </p:nvSpPr>
        <p:spPr bwMode="auto">
          <a:xfrm>
            <a:off x="4816882" y="2133656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charset="0"/>
            </a:endParaRPr>
          </a:p>
        </p:txBody>
      </p:sp>
      <p:sp>
        <p:nvSpPr>
          <p:cNvPr id="36" name="Rectangle 27"/>
          <p:cNvSpPr>
            <a:spLocks noChangeArrowheads="1"/>
          </p:cNvSpPr>
          <p:nvPr/>
        </p:nvSpPr>
        <p:spPr bwMode="auto">
          <a:xfrm>
            <a:off x="5937822" y="2119387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 dirty="0">
              <a:latin typeface="Calibri" charset="0"/>
            </a:endParaRPr>
          </a:p>
        </p:txBody>
      </p:sp>
      <p:sp>
        <p:nvSpPr>
          <p:cNvPr id="37" name="Rectangle 27"/>
          <p:cNvSpPr>
            <a:spLocks noChangeArrowheads="1"/>
          </p:cNvSpPr>
          <p:nvPr/>
        </p:nvSpPr>
        <p:spPr bwMode="auto">
          <a:xfrm>
            <a:off x="5195730" y="2133656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 dirty="0">
              <a:latin typeface="Calibri" charset="0"/>
            </a:endParaRPr>
          </a:p>
        </p:txBody>
      </p:sp>
      <p:sp>
        <p:nvSpPr>
          <p:cNvPr id="38" name="Rectangle 27"/>
          <p:cNvSpPr>
            <a:spLocks noChangeArrowheads="1"/>
          </p:cNvSpPr>
          <p:nvPr/>
        </p:nvSpPr>
        <p:spPr bwMode="auto">
          <a:xfrm>
            <a:off x="6318558" y="2129097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 dirty="0">
              <a:latin typeface="Calibri" charset="0"/>
            </a:endParaRPr>
          </a:p>
        </p:txBody>
      </p:sp>
      <p:sp>
        <p:nvSpPr>
          <p:cNvPr id="39" name="Rectangle 27"/>
          <p:cNvSpPr>
            <a:spLocks noChangeArrowheads="1"/>
          </p:cNvSpPr>
          <p:nvPr/>
        </p:nvSpPr>
        <p:spPr bwMode="auto">
          <a:xfrm>
            <a:off x="6703875" y="2129097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 dirty="0">
              <a:latin typeface="Calibri" charset="0"/>
            </a:endParaRPr>
          </a:p>
        </p:txBody>
      </p:sp>
      <p:sp>
        <p:nvSpPr>
          <p:cNvPr id="40" name="Rectangle 27"/>
          <p:cNvSpPr>
            <a:spLocks noChangeArrowheads="1"/>
          </p:cNvSpPr>
          <p:nvPr/>
        </p:nvSpPr>
        <p:spPr bwMode="auto">
          <a:xfrm>
            <a:off x="7460238" y="2129097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 dirty="0">
              <a:latin typeface="Calibri" charset="0"/>
            </a:endParaRPr>
          </a:p>
        </p:txBody>
      </p:sp>
      <p:sp>
        <p:nvSpPr>
          <p:cNvPr id="42" name="Étoile à 7 branches 41"/>
          <p:cNvSpPr/>
          <p:nvPr/>
        </p:nvSpPr>
        <p:spPr>
          <a:xfrm>
            <a:off x="6261474" y="1396963"/>
            <a:ext cx="260279" cy="201156"/>
          </a:xfrm>
          <a:prstGeom prst="star7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4" name="Connecteur droit 43"/>
          <p:cNvCxnSpPr/>
          <p:nvPr/>
        </p:nvCxnSpPr>
        <p:spPr>
          <a:xfrm>
            <a:off x="6392447" y="1598120"/>
            <a:ext cx="0" cy="4544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en arc 48"/>
          <p:cNvCxnSpPr/>
          <p:nvPr/>
        </p:nvCxnSpPr>
        <p:spPr>
          <a:xfrm rot="5400000">
            <a:off x="5869886" y="1594702"/>
            <a:ext cx="504872" cy="511709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en arc 50"/>
          <p:cNvCxnSpPr/>
          <p:nvPr/>
        </p:nvCxnSpPr>
        <p:spPr>
          <a:xfrm rot="16200000" flipH="1">
            <a:off x="6437513" y="1565658"/>
            <a:ext cx="454481" cy="519404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>
            <a:off x="5599899" y="890127"/>
            <a:ext cx="690116" cy="5648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6001421" y="941748"/>
            <a:ext cx="736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X-ray</a:t>
            </a:r>
            <a:endParaRPr lang="fr-FR" dirty="0"/>
          </a:p>
        </p:txBody>
      </p:sp>
      <p:sp>
        <p:nvSpPr>
          <p:cNvPr id="5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73522" y="6536198"/>
            <a:ext cx="7974736" cy="365125"/>
          </a:xfrm>
        </p:spPr>
        <p:txBody>
          <a:bodyPr/>
          <a:lstStyle/>
          <a:p>
            <a:r>
              <a:rPr lang="fr-FR" dirty="0" smtClean="0"/>
              <a:t>M. </a:t>
            </a:r>
            <a:r>
              <a:rPr lang="fr-FR" dirty="0" err="1" smtClean="0"/>
              <a:t>Diakaki</a:t>
            </a:r>
            <a:r>
              <a:rPr lang="fr-FR" dirty="0" smtClean="0"/>
              <a:t>,       </a:t>
            </a:r>
            <a:r>
              <a:rPr lang="fr-FR" dirty="0" err="1" smtClean="0"/>
              <a:t>Academia-Industry</a:t>
            </a:r>
            <a:r>
              <a:rPr lang="fr-FR" dirty="0" smtClean="0"/>
              <a:t> </a:t>
            </a:r>
            <a:r>
              <a:rPr lang="fr-FR" dirty="0" err="1" smtClean="0"/>
              <a:t>Matching</a:t>
            </a:r>
            <a:r>
              <a:rPr lang="fr-FR" dirty="0" smtClean="0"/>
              <a:t> Event Second </a:t>
            </a:r>
            <a:r>
              <a:rPr lang="fr-FR" dirty="0" err="1" smtClean="0"/>
              <a:t>Special</a:t>
            </a:r>
            <a:r>
              <a:rPr lang="fr-FR" dirty="0" smtClean="0"/>
              <a:t> Workshop on Neutron </a:t>
            </a:r>
            <a:r>
              <a:rPr lang="fr-FR" dirty="0" err="1" smtClean="0"/>
              <a:t>Detection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MPGDs</a:t>
            </a:r>
            <a:r>
              <a:rPr lang="fr-FR" dirty="0" smtClean="0"/>
              <a:t>, 16-17/03/2015 </a:t>
            </a:r>
            <a:endParaRPr lang="fr-FR" dirty="0"/>
          </a:p>
        </p:txBody>
      </p:sp>
      <p:pic>
        <p:nvPicPr>
          <p:cNvPr id="28" name="Espace réservé du contenu 3" descr="20141218_143318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0" t="12244" r="26790" b="32349"/>
          <a:stretch/>
        </p:blipFill>
        <p:spPr>
          <a:xfrm>
            <a:off x="42813" y="918401"/>
            <a:ext cx="3480534" cy="2945451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1269397" y="179643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Cu </a:t>
            </a:r>
            <a:r>
              <a:rPr lang="fr-FR" b="1" dirty="0" err="1" smtClean="0"/>
              <a:t>mask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254250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/>
          <p:cNvPicPr>
            <a:picLocks noChangeAspect="1" noChangeArrowheads="1"/>
          </p:cNvPicPr>
          <p:nvPr/>
        </p:nvPicPr>
        <p:blipFill rotWithShape="1">
          <a:blip r:embed="rId2" cstate="print"/>
          <a:srcRect t="22754"/>
          <a:stretch/>
        </p:blipFill>
        <p:spPr bwMode="auto">
          <a:xfrm>
            <a:off x="356775" y="2909549"/>
            <a:ext cx="2333424" cy="147154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5" name="Group 329"/>
          <p:cNvGrpSpPr/>
          <p:nvPr/>
        </p:nvGrpSpPr>
        <p:grpSpPr>
          <a:xfrm>
            <a:off x="2346840" y="3419425"/>
            <a:ext cx="2362200" cy="533400"/>
            <a:chOff x="6324600" y="6172200"/>
            <a:chExt cx="2362200" cy="533400"/>
          </a:xfrm>
        </p:grpSpPr>
        <p:grpSp>
          <p:nvGrpSpPr>
            <p:cNvPr id="6" name="Group 230"/>
            <p:cNvGrpSpPr/>
            <p:nvPr/>
          </p:nvGrpSpPr>
          <p:grpSpPr>
            <a:xfrm>
              <a:off x="6324600" y="6172200"/>
              <a:ext cx="2362200" cy="533400"/>
              <a:chOff x="6324600" y="5486400"/>
              <a:chExt cx="2362200" cy="533400"/>
            </a:xfrm>
          </p:grpSpPr>
          <p:grpSp>
            <p:nvGrpSpPr>
              <p:cNvPr id="17" name="Group 191"/>
              <p:cNvGrpSpPr/>
              <p:nvPr/>
            </p:nvGrpSpPr>
            <p:grpSpPr>
              <a:xfrm>
                <a:off x="6324600" y="5486400"/>
                <a:ext cx="2362200" cy="533400"/>
                <a:chOff x="6096000" y="4724400"/>
                <a:chExt cx="2362200" cy="533400"/>
              </a:xfrm>
            </p:grpSpPr>
            <p:grpSp>
              <p:nvGrpSpPr>
                <p:cNvPr id="28" name="Group 153"/>
                <p:cNvGrpSpPr/>
                <p:nvPr/>
              </p:nvGrpSpPr>
              <p:grpSpPr>
                <a:xfrm>
                  <a:off x="6096000" y="4983481"/>
                  <a:ext cx="2362200" cy="274319"/>
                  <a:chOff x="5715000" y="990600"/>
                  <a:chExt cx="2362200" cy="274319"/>
                </a:xfrm>
              </p:grpSpPr>
              <p:sp>
                <p:nvSpPr>
                  <p:cNvPr id="52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011148"/>
                    <a:ext cx="2362200" cy="228600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53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990600"/>
                    <a:ext cx="2362199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54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219200"/>
                    <a:ext cx="2362199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</p:grpSp>
            <p:grpSp>
              <p:nvGrpSpPr>
                <p:cNvPr id="29" name="Group 129"/>
                <p:cNvGrpSpPr/>
                <p:nvPr/>
              </p:nvGrpSpPr>
              <p:grpSpPr>
                <a:xfrm>
                  <a:off x="6096000" y="4724400"/>
                  <a:ext cx="2362200" cy="427060"/>
                  <a:chOff x="6096000" y="3078140"/>
                  <a:chExt cx="2362200" cy="427060"/>
                </a:xfrm>
              </p:grpSpPr>
              <p:grpSp>
                <p:nvGrpSpPr>
                  <p:cNvPr id="39" name="Group 33"/>
                  <p:cNvGrpSpPr/>
                  <p:nvPr/>
                </p:nvGrpSpPr>
                <p:grpSpPr>
                  <a:xfrm>
                    <a:off x="6096000" y="3307081"/>
                    <a:ext cx="2362200" cy="198119"/>
                    <a:chOff x="5715000" y="1066800"/>
                    <a:chExt cx="2362200" cy="198119"/>
                  </a:xfrm>
                </p:grpSpPr>
                <p:sp>
                  <p:nvSpPr>
                    <p:cNvPr id="50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066800"/>
                      <a:ext cx="2362200" cy="172948"/>
                    </a:xfrm>
                    <a:prstGeom prst="rect">
                      <a:avLst/>
                    </a:prstGeom>
                    <a:solidFill>
                      <a:srgbClr val="FFCC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51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2192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</p:grpSp>
              <p:grpSp>
                <p:nvGrpSpPr>
                  <p:cNvPr id="40" name="Group 36"/>
                  <p:cNvGrpSpPr/>
                  <p:nvPr/>
                </p:nvGrpSpPr>
                <p:grpSpPr>
                  <a:xfrm>
                    <a:off x="6096000" y="3078140"/>
                    <a:ext cx="2362200" cy="274319"/>
                    <a:chOff x="6096000" y="1676400"/>
                    <a:chExt cx="2362200" cy="274319"/>
                  </a:xfrm>
                </p:grpSpPr>
                <p:grpSp>
                  <p:nvGrpSpPr>
                    <p:cNvPr id="41" name="Group 8"/>
                    <p:cNvGrpSpPr/>
                    <p:nvPr/>
                  </p:nvGrpSpPr>
                  <p:grpSpPr>
                    <a:xfrm>
                      <a:off x="6096000" y="1676400"/>
                      <a:ext cx="2362200" cy="274319"/>
                      <a:chOff x="5715000" y="990600"/>
                      <a:chExt cx="2362200" cy="274319"/>
                    </a:xfrm>
                  </p:grpSpPr>
                  <p:sp>
                    <p:nvSpPr>
                      <p:cNvPr id="47" name="Rectangle 6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5000" y="1011148"/>
                        <a:ext cx="2362200" cy="228600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48" name="Rectangle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5000" y="990600"/>
                        <a:ext cx="2362199" cy="45719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49" name="Rectangle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5000" y="1219200"/>
                        <a:ext cx="2362199" cy="45719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</p:grpSp>
                <p:sp>
                  <p:nvSpPr>
                    <p:cNvPr id="42" name="Rectangle 4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6248401" y="1905000"/>
                      <a:ext cx="76199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43" name="Rectangl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6705601" y="1905000"/>
                      <a:ext cx="76199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44" name="Rectangl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7162801" y="1905000"/>
                      <a:ext cx="76199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45" name="Rectangl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7620001" y="1905000"/>
                      <a:ext cx="76199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46" name="Rectangl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8077200" y="1905000"/>
                      <a:ext cx="76199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</p:grpSp>
            </p:grpSp>
            <p:sp>
              <p:nvSpPr>
                <p:cNvPr id="30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675653" y="5094784"/>
                  <a:ext cx="457200" cy="66267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grpSp>
              <p:nvGrpSpPr>
                <p:cNvPr id="31" name="Group 149"/>
                <p:cNvGrpSpPr/>
                <p:nvPr/>
              </p:nvGrpSpPr>
              <p:grpSpPr>
                <a:xfrm>
                  <a:off x="6477000" y="4992386"/>
                  <a:ext cx="1874519" cy="148118"/>
                  <a:chOff x="6477000" y="4469261"/>
                  <a:chExt cx="1874519" cy="148118"/>
                </a:xfrm>
                <a:solidFill>
                  <a:srgbClr val="FF6600"/>
                </a:solidFill>
              </p:grpSpPr>
              <p:sp>
                <p:nvSpPr>
                  <p:cNvPr id="36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477000" y="4471075"/>
                    <a:ext cx="45719" cy="146304"/>
                  </a:xfrm>
                  <a:prstGeom prst="rect">
                    <a:avLst/>
                  </a:prstGeom>
                  <a:grpFill/>
                  <a:ln w="9525">
                    <a:solidFill>
                      <a:srgbClr val="FF66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37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401674" y="4469261"/>
                    <a:ext cx="45719" cy="146304"/>
                  </a:xfrm>
                  <a:prstGeom prst="rect">
                    <a:avLst/>
                  </a:prstGeom>
                  <a:grpFill/>
                  <a:ln w="9525">
                    <a:solidFill>
                      <a:srgbClr val="FF66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38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8305800" y="4470971"/>
                    <a:ext cx="45719" cy="146304"/>
                  </a:xfrm>
                  <a:prstGeom prst="rect">
                    <a:avLst/>
                  </a:prstGeom>
                  <a:grpFill/>
                  <a:ln w="9525">
                    <a:solidFill>
                      <a:srgbClr val="FF66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</p:grpSp>
            <p:sp>
              <p:nvSpPr>
                <p:cNvPr id="32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750978" y="5105059"/>
                  <a:ext cx="457200" cy="66267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33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106274" y="5095126"/>
                  <a:ext cx="152401" cy="76200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34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947894" y="4990780"/>
                  <a:ext cx="45719" cy="22250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35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848600" y="4994200"/>
                  <a:ext cx="45719" cy="22250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 flipV="1">
                <a:off x="6629402" y="54864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9" name="Rectangle 21"/>
              <p:cNvSpPr>
                <a:spLocks noChangeArrowheads="1"/>
              </p:cNvSpPr>
              <p:nvPr/>
            </p:nvSpPr>
            <p:spPr bwMode="auto">
              <a:xfrm flipV="1">
                <a:off x="7086602" y="54864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" name="Rectangle 21"/>
              <p:cNvSpPr>
                <a:spLocks noChangeArrowheads="1"/>
              </p:cNvSpPr>
              <p:nvPr/>
            </p:nvSpPr>
            <p:spPr bwMode="auto">
              <a:xfrm flipV="1">
                <a:off x="7543802" y="54864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1" name="Rectangle 21"/>
              <p:cNvSpPr>
                <a:spLocks noChangeArrowheads="1"/>
              </p:cNvSpPr>
              <p:nvPr/>
            </p:nvSpPr>
            <p:spPr bwMode="auto">
              <a:xfrm flipV="1">
                <a:off x="8001002" y="54864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 flipV="1">
                <a:off x="8458201" y="54864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 flipV="1">
                <a:off x="6399091" y="5487262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4" name="Rectangle 21"/>
              <p:cNvSpPr>
                <a:spLocks noChangeArrowheads="1"/>
              </p:cNvSpPr>
              <p:nvPr/>
            </p:nvSpPr>
            <p:spPr bwMode="auto">
              <a:xfrm flipV="1">
                <a:off x="6856291" y="5487262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5" name="Rectangle 21"/>
              <p:cNvSpPr>
                <a:spLocks noChangeArrowheads="1"/>
              </p:cNvSpPr>
              <p:nvPr/>
            </p:nvSpPr>
            <p:spPr bwMode="auto">
              <a:xfrm flipV="1">
                <a:off x="7313491" y="5487262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6" name="Rectangle 21"/>
              <p:cNvSpPr>
                <a:spLocks noChangeArrowheads="1"/>
              </p:cNvSpPr>
              <p:nvPr/>
            </p:nvSpPr>
            <p:spPr bwMode="auto">
              <a:xfrm flipV="1">
                <a:off x="7770691" y="5487262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7" name="Rectangle 21"/>
              <p:cNvSpPr>
                <a:spLocks noChangeArrowheads="1"/>
              </p:cNvSpPr>
              <p:nvPr/>
            </p:nvSpPr>
            <p:spPr bwMode="auto">
              <a:xfrm flipV="1">
                <a:off x="8227890" y="5487262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 flipV="1">
              <a:off x="6365696" y="6225934"/>
              <a:ext cx="137160" cy="1645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 flipV="1">
              <a:off x="6594772" y="6225934"/>
              <a:ext cx="137160" cy="1645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 flipV="1">
              <a:off x="6823848" y="6225934"/>
              <a:ext cx="137160" cy="1645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 flipV="1">
              <a:off x="7052924" y="6225934"/>
              <a:ext cx="137160" cy="1645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 flipV="1">
              <a:off x="7282000" y="6225934"/>
              <a:ext cx="137160" cy="1645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 flipV="1">
              <a:off x="7511076" y="6225934"/>
              <a:ext cx="137160" cy="1645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 flipV="1">
              <a:off x="7740152" y="6225934"/>
              <a:ext cx="137160" cy="1645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 flipV="1">
              <a:off x="7969228" y="6225934"/>
              <a:ext cx="137160" cy="1645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 flipV="1">
              <a:off x="8198304" y="6225934"/>
              <a:ext cx="137160" cy="1645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 flipV="1">
              <a:off x="8427378" y="6225934"/>
              <a:ext cx="137160" cy="1645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55" name="ZoneTexte 54"/>
          <p:cNvSpPr txBox="1"/>
          <p:nvPr/>
        </p:nvSpPr>
        <p:spPr>
          <a:xfrm>
            <a:off x="195108" y="2755660"/>
            <a:ext cx="4656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1) Anode square pads </a:t>
            </a:r>
            <a:r>
              <a:rPr lang="fr-FR" sz="1400" dirty="0" err="1" smtClean="0"/>
              <a:t>connected</a:t>
            </a:r>
            <a:r>
              <a:rPr lang="fr-FR" sz="1400" dirty="0" smtClean="0"/>
              <a:t> </a:t>
            </a:r>
            <a:r>
              <a:rPr lang="fr-FR" sz="1400" dirty="0" err="1" smtClean="0"/>
              <a:t>through</a:t>
            </a:r>
            <a:r>
              <a:rPr lang="fr-FR" sz="1400" dirty="0" smtClean="0"/>
              <a:t> 2 extra </a:t>
            </a:r>
            <a:r>
              <a:rPr lang="fr-FR" sz="1400" dirty="0" err="1" smtClean="0"/>
              <a:t>layers</a:t>
            </a:r>
            <a:r>
              <a:rPr lang="fr-FR" sz="1400" dirty="0" smtClean="0"/>
              <a:t>.</a:t>
            </a:r>
            <a:endParaRPr lang="fr-FR" sz="1400" dirty="0"/>
          </a:p>
        </p:txBody>
      </p:sp>
      <p:cxnSp>
        <p:nvCxnSpPr>
          <p:cNvPr id="56" name="Connecteur droit 55"/>
          <p:cNvCxnSpPr/>
          <p:nvPr/>
        </p:nvCxnSpPr>
        <p:spPr>
          <a:xfrm>
            <a:off x="4802436" y="2663086"/>
            <a:ext cx="0" cy="17180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0" y="264494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-43634" y="4381091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4801061" y="2761137"/>
            <a:ext cx="4436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2</a:t>
            </a:r>
            <a:r>
              <a:rPr lang="fr-FR" sz="1400" dirty="0" smtClean="0"/>
              <a:t>) Anode pads/</a:t>
            </a:r>
            <a:r>
              <a:rPr lang="fr-FR" sz="1400" dirty="0" err="1" smtClean="0"/>
              <a:t>strips</a:t>
            </a:r>
            <a:r>
              <a:rPr lang="fr-FR" sz="1400" dirty="0" smtClean="0"/>
              <a:t> </a:t>
            </a:r>
            <a:r>
              <a:rPr lang="fr-FR" sz="1400" dirty="0" err="1" smtClean="0"/>
              <a:t>connected</a:t>
            </a:r>
            <a:r>
              <a:rPr lang="fr-FR" sz="1400" dirty="0" smtClean="0"/>
              <a:t> </a:t>
            </a:r>
            <a:r>
              <a:rPr lang="fr-FR" sz="1400" dirty="0" err="1" smtClean="0"/>
              <a:t>through</a:t>
            </a:r>
            <a:r>
              <a:rPr lang="fr-FR" sz="1400" dirty="0" smtClean="0"/>
              <a:t> 1 extra layer.</a:t>
            </a:r>
            <a:endParaRPr lang="fr-FR" sz="1400" dirty="0"/>
          </a:p>
        </p:txBody>
      </p:sp>
      <p:pic>
        <p:nvPicPr>
          <p:cNvPr id="60" name="Picture 2" descr="C:\Documents and Settings\tpapaeva\Desktop\Microbulck Meeting\DSCN2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6120" y="3116995"/>
            <a:ext cx="1416988" cy="1062741"/>
          </a:xfrm>
          <a:prstGeom prst="rect">
            <a:avLst/>
          </a:prstGeom>
          <a:noFill/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7"/>
          <a:stretch/>
        </p:blipFill>
        <p:spPr bwMode="auto">
          <a:xfrm>
            <a:off x="7062505" y="3118131"/>
            <a:ext cx="1664404" cy="121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ZoneTexte 61"/>
          <p:cNvSpPr txBox="1"/>
          <p:nvPr/>
        </p:nvSpPr>
        <p:spPr>
          <a:xfrm>
            <a:off x="3324680" y="320980"/>
            <a:ext cx="232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chemeClr val="bg1"/>
                </a:solidFill>
              </a:rPr>
              <a:t>Previous</a:t>
            </a:r>
            <a:r>
              <a:rPr lang="fr-FR" b="1" dirty="0" smtClean="0">
                <a:solidFill>
                  <a:schemeClr val="bg1"/>
                </a:solidFill>
              </a:rPr>
              <a:t> 2D </a:t>
            </a:r>
            <a:r>
              <a:rPr lang="fr-FR" b="1" dirty="0" err="1">
                <a:solidFill>
                  <a:schemeClr val="bg1"/>
                </a:solidFill>
              </a:rPr>
              <a:t>u</a:t>
            </a:r>
            <a:r>
              <a:rPr lang="fr-FR" b="1" dirty="0" err="1" smtClean="0">
                <a:solidFill>
                  <a:schemeClr val="bg1"/>
                </a:solidFill>
              </a:rPr>
              <a:t>bulks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64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Grouper 306"/>
          <p:cNvGrpSpPr/>
          <p:nvPr/>
        </p:nvGrpSpPr>
        <p:grpSpPr>
          <a:xfrm>
            <a:off x="1332696" y="4520518"/>
            <a:ext cx="6720751" cy="2197782"/>
            <a:chOff x="4960165" y="3172178"/>
            <a:chExt cx="6720751" cy="2197782"/>
          </a:xfrm>
        </p:grpSpPr>
        <p:pic>
          <p:nvPicPr>
            <p:cNvPr id="7" name="Picture 2" descr="\\Dapdc5\tpapaeva\Desktop\XY-Microbulk\XY-Microbulk\DetectorView-5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3" t="25468" r="3645" b="29012"/>
            <a:stretch/>
          </p:blipFill>
          <p:spPr bwMode="auto">
            <a:xfrm>
              <a:off x="8959341" y="3606099"/>
              <a:ext cx="2721575" cy="10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" name="Grouper 18"/>
            <p:cNvGrpSpPr/>
            <p:nvPr/>
          </p:nvGrpSpPr>
          <p:grpSpPr>
            <a:xfrm>
              <a:off x="4960165" y="3172178"/>
              <a:ext cx="4198417" cy="2197782"/>
              <a:chOff x="4780873" y="985095"/>
              <a:chExt cx="4198417" cy="2197782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521170" y="985095"/>
                <a:ext cx="3458120" cy="21977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8" name="Connecteur droit avec flèche 5"/>
              <p:cNvCxnSpPr/>
              <p:nvPr/>
            </p:nvCxnSpPr>
            <p:spPr>
              <a:xfrm flipV="1">
                <a:off x="5393771" y="2365156"/>
                <a:ext cx="637122" cy="309727"/>
              </a:xfrm>
              <a:prstGeom prst="straightConnector1">
                <a:avLst/>
              </a:prstGeom>
              <a:ln w="57150">
                <a:solidFill>
                  <a:srgbClr val="0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avec flèche 8"/>
              <p:cNvCxnSpPr/>
              <p:nvPr/>
            </p:nvCxnSpPr>
            <p:spPr>
              <a:xfrm flipH="1" flipV="1">
                <a:off x="7871389" y="2686344"/>
                <a:ext cx="339558" cy="369330"/>
              </a:xfrm>
              <a:prstGeom prst="straightConnector1">
                <a:avLst/>
              </a:prstGeom>
              <a:ln w="57150">
                <a:solidFill>
                  <a:srgbClr val="0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ZoneTexte 11"/>
              <p:cNvSpPr txBox="1"/>
              <p:nvPr/>
            </p:nvSpPr>
            <p:spPr>
              <a:xfrm>
                <a:off x="4780873" y="2686342"/>
                <a:ext cx="11627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anode </a:t>
                </a:r>
                <a:r>
                  <a:rPr lang="fr-FR" sz="1400" dirty="0" err="1" smtClean="0"/>
                  <a:t>strips</a:t>
                </a:r>
                <a:endParaRPr lang="fr-FR" sz="1400" dirty="0"/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8166124" y="2456637"/>
                <a:ext cx="6634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err="1" smtClean="0"/>
                  <a:t>mesh</a:t>
                </a:r>
                <a:endParaRPr lang="fr-FR" sz="1400" dirty="0" smtClean="0"/>
              </a:p>
              <a:p>
                <a:r>
                  <a:rPr lang="fr-FR" sz="1400" dirty="0" smtClean="0"/>
                  <a:t> </a:t>
                </a:r>
                <a:r>
                  <a:rPr lang="fr-FR" sz="1400" dirty="0" err="1" smtClean="0"/>
                  <a:t>strips</a:t>
                </a:r>
                <a:endParaRPr lang="fr-FR" sz="1400" dirty="0"/>
              </a:p>
            </p:txBody>
          </p:sp>
        </p:grpSp>
        <p:sp>
          <p:nvSpPr>
            <p:cNvPr id="35" name="Ellipse 34"/>
            <p:cNvSpPr/>
            <p:nvPr/>
          </p:nvSpPr>
          <p:spPr>
            <a:xfrm>
              <a:off x="8405895" y="4114099"/>
              <a:ext cx="767351" cy="476523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cxnSp>
          <p:nvCxnSpPr>
            <p:cNvPr id="37" name="Connecteur droit avec flèche 36"/>
            <p:cNvCxnSpPr/>
            <p:nvPr/>
          </p:nvCxnSpPr>
          <p:spPr>
            <a:xfrm>
              <a:off x="9173246" y="4330974"/>
              <a:ext cx="381565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36609" y="28357"/>
            <a:ext cx="7074338" cy="847506"/>
          </a:xfrm>
        </p:spPr>
        <p:txBody>
          <a:bodyPr/>
          <a:lstStyle/>
          <a:p>
            <a:r>
              <a:rPr lang="fr-FR" dirty="0" err="1" smtClean="0"/>
              <a:t>Segmented</a:t>
            </a:r>
            <a:r>
              <a:rPr lang="fr-FR" dirty="0" smtClean="0"/>
              <a:t> MESH </a:t>
            </a:r>
            <a:r>
              <a:rPr lang="fr-FR" dirty="0" err="1" smtClean="0"/>
              <a:t>microbulk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33033" y="2902698"/>
            <a:ext cx="8356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smtClean="0"/>
              <a:t>« A </a:t>
            </a:r>
            <a:r>
              <a:rPr lang="fr-FR" sz="1600" i="1" dirty="0" err="1" smtClean="0"/>
              <a:t>low</a:t>
            </a:r>
            <a:r>
              <a:rPr lang="fr-FR" sz="1600" i="1" dirty="0" smtClean="0"/>
              <a:t> mass </a:t>
            </a:r>
            <a:r>
              <a:rPr lang="fr-FR" sz="1600" i="1" dirty="0" err="1" smtClean="0"/>
              <a:t>microbulk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with</a:t>
            </a:r>
            <a:r>
              <a:rPr lang="fr-FR" sz="1600" i="1" dirty="0" smtClean="0"/>
              <a:t> real XY structure »,Th. </a:t>
            </a:r>
            <a:r>
              <a:rPr lang="fr-FR" sz="1600" i="1" dirty="0" err="1" smtClean="0"/>
              <a:t>Geralis</a:t>
            </a:r>
            <a:r>
              <a:rPr lang="fr-FR" sz="1600" i="1" dirty="0" smtClean="0"/>
              <a:t>, RD51 Common </a:t>
            </a:r>
            <a:r>
              <a:rPr lang="fr-FR" sz="1600" i="1" dirty="0" err="1" smtClean="0"/>
              <a:t>Fund</a:t>
            </a:r>
            <a:r>
              <a:rPr lang="fr-FR" sz="1600" i="1" dirty="0" smtClean="0"/>
              <a:t> Project</a:t>
            </a:r>
            <a:endParaRPr lang="fr-FR" sz="1600" i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4693072" y="1092346"/>
            <a:ext cx="37639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/>
              <a:t>Mass minimisation  </a:t>
            </a:r>
          </a:p>
          <a:p>
            <a:r>
              <a:rPr lang="fr-FR" dirty="0" smtClean="0"/>
              <a:t>(</a:t>
            </a:r>
            <a:r>
              <a:rPr lang="fr-FR" dirty="0">
                <a:solidFill>
                  <a:srgbClr val="000000"/>
                </a:solidFill>
              </a:rPr>
              <a:t>5um Cu - 50um </a:t>
            </a:r>
            <a:r>
              <a:rPr lang="fr-FR" dirty="0" err="1">
                <a:solidFill>
                  <a:srgbClr val="000000"/>
                </a:solidFill>
              </a:rPr>
              <a:t>kapton</a:t>
            </a:r>
            <a:r>
              <a:rPr lang="fr-FR" dirty="0">
                <a:solidFill>
                  <a:srgbClr val="000000"/>
                </a:solidFill>
              </a:rPr>
              <a:t> - 5um </a:t>
            </a:r>
            <a:r>
              <a:rPr lang="fr-FR" dirty="0" smtClean="0">
                <a:solidFill>
                  <a:srgbClr val="000000"/>
                </a:solidFill>
              </a:rPr>
              <a:t>Cu).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fr-FR" dirty="0" smtClean="0">
                <a:solidFill>
                  <a:srgbClr val="000000"/>
                </a:solidFill>
              </a:rPr>
              <a:t>Large surface detectors.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fr-FR" dirty="0" smtClean="0">
                <a:solidFill>
                  <a:srgbClr val="000000"/>
                </a:solidFill>
              </a:rPr>
              <a:t>High </a:t>
            </a:r>
            <a:r>
              <a:rPr lang="fr-FR" dirty="0" err="1" smtClean="0">
                <a:solidFill>
                  <a:srgbClr val="000000"/>
                </a:solidFill>
              </a:rPr>
              <a:t>radiopurity</a:t>
            </a:r>
            <a:r>
              <a:rPr lang="fr-FR" dirty="0" smtClean="0">
                <a:solidFill>
                  <a:srgbClr val="000000"/>
                </a:solidFill>
              </a:rPr>
              <a:t>.</a:t>
            </a:r>
            <a:endParaRPr lang="fr-FR" dirty="0"/>
          </a:p>
        </p:txBody>
      </p:sp>
      <p:grpSp>
        <p:nvGrpSpPr>
          <p:cNvPr id="314" name="Grouper 313"/>
          <p:cNvGrpSpPr/>
          <p:nvPr/>
        </p:nvGrpSpPr>
        <p:grpSpPr>
          <a:xfrm>
            <a:off x="-43634" y="938794"/>
            <a:ext cx="4522548" cy="1638678"/>
            <a:chOff x="1109717" y="1024408"/>
            <a:chExt cx="4522548" cy="1638678"/>
          </a:xfrm>
        </p:grpSpPr>
        <p:grpSp>
          <p:nvGrpSpPr>
            <p:cNvPr id="306" name="Grouper 305"/>
            <p:cNvGrpSpPr/>
            <p:nvPr/>
          </p:nvGrpSpPr>
          <p:grpSpPr>
            <a:xfrm>
              <a:off x="1136609" y="1024408"/>
              <a:ext cx="4495656" cy="1638678"/>
              <a:chOff x="4549801" y="1413295"/>
              <a:chExt cx="4594199" cy="1631681"/>
            </a:xfrm>
          </p:grpSpPr>
          <p:pic>
            <p:nvPicPr>
              <p:cNvPr id="17" name="Picture 3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8829" t="3345" r="17216" b="15365"/>
              <a:stretch/>
            </p:blipFill>
            <p:spPr bwMode="auto">
              <a:xfrm>
                <a:off x="5327050" y="1413295"/>
                <a:ext cx="3816950" cy="1631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" name="ZoneTexte 21"/>
              <p:cNvSpPr txBox="1"/>
              <p:nvPr/>
            </p:nvSpPr>
            <p:spPr>
              <a:xfrm>
                <a:off x="4549801" y="2395933"/>
                <a:ext cx="573267" cy="27581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err="1" smtClean="0"/>
                  <a:t>mesh</a:t>
                </a:r>
                <a:endParaRPr lang="fr-FR" sz="1200" dirty="0" smtClean="0"/>
              </a:p>
            </p:txBody>
          </p:sp>
          <p:cxnSp>
            <p:nvCxnSpPr>
              <p:cNvPr id="24" name="Connecteur droit avec flèche 23"/>
              <p:cNvCxnSpPr/>
              <p:nvPr/>
            </p:nvCxnSpPr>
            <p:spPr>
              <a:xfrm>
                <a:off x="5057479" y="2554941"/>
                <a:ext cx="283879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2" name="ZoneTexte 311"/>
            <p:cNvSpPr txBox="1"/>
            <p:nvPr/>
          </p:nvSpPr>
          <p:spPr>
            <a:xfrm>
              <a:off x="1109717" y="2238365"/>
              <a:ext cx="61259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anode</a:t>
              </a:r>
            </a:p>
          </p:txBody>
        </p:sp>
        <p:cxnSp>
          <p:nvCxnSpPr>
            <p:cNvPr id="313" name="Connecteur droit avec flèche 312"/>
            <p:cNvCxnSpPr/>
            <p:nvPr/>
          </p:nvCxnSpPr>
          <p:spPr>
            <a:xfrm>
              <a:off x="1666270" y="2412996"/>
              <a:ext cx="27779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ZoneTexte 33"/>
          <p:cNvSpPr txBox="1"/>
          <p:nvPr/>
        </p:nvSpPr>
        <p:spPr>
          <a:xfrm>
            <a:off x="2850380" y="1374307"/>
            <a:ext cx="1152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Drift </a:t>
            </a:r>
            <a:r>
              <a:rPr lang="fr-FR" sz="1400" b="1" dirty="0" err="1" smtClean="0"/>
              <a:t>region</a:t>
            </a:r>
            <a:endParaRPr lang="fr-FR" sz="1400" b="1" dirty="0"/>
          </a:p>
        </p:txBody>
      </p:sp>
      <p:sp>
        <p:nvSpPr>
          <p:cNvPr id="315" name="Rectangle 314"/>
          <p:cNvSpPr/>
          <p:nvPr/>
        </p:nvSpPr>
        <p:spPr>
          <a:xfrm>
            <a:off x="2384062" y="3394965"/>
            <a:ext cx="34042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0000"/>
                </a:solidFill>
              </a:rPr>
              <a:t> </a:t>
            </a:r>
            <a:r>
              <a:rPr lang="fr-FR" b="1" dirty="0" err="1" smtClean="0">
                <a:solidFill>
                  <a:srgbClr val="000000"/>
                </a:solidFill>
              </a:rPr>
              <a:t>Segmented</a:t>
            </a:r>
            <a:r>
              <a:rPr lang="fr-FR" b="1" dirty="0" smtClean="0">
                <a:solidFill>
                  <a:srgbClr val="000000"/>
                </a:solidFill>
              </a:rPr>
              <a:t> </a:t>
            </a:r>
            <a:r>
              <a:rPr lang="fr-FR" b="1" dirty="0" err="1" smtClean="0">
                <a:solidFill>
                  <a:srgbClr val="000000"/>
                </a:solidFill>
              </a:rPr>
              <a:t>mesh</a:t>
            </a:r>
            <a:r>
              <a:rPr lang="fr-FR" b="1" dirty="0">
                <a:solidFill>
                  <a:srgbClr val="000000"/>
                </a:solidFill>
              </a:rPr>
              <a:t> </a:t>
            </a:r>
            <a:r>
              <a:rPr lang="fr-FR" b="1" dirty="0" err="1" smtClean="0">
                <a:solidFill>
                  <a:srgbClr val="000000"/>
                </a:solidFill>
              </a:rPr>
              <a:t>microbulk</a:t>
            </a:r>
            <a:r>
              <a:rPr lang="fr-FR" b="1" dirty="0" smtClean="0">
                <a:solidFill>
                  <a:srgbClr val="000000"/>
                </a:solidFill>
              </a:rPr>
              <a:t>: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1) No extra </a:t>
            </a:r>
            <a:r>
              <a:rPr lang="fr-FR" dirty="0" err="1" smtClean="0">
                <a:solidFill>
                  <a:srgbClr val="000000"/>
                </a:solidFill>
              </a:rPr>
              <a:t>layers</a:t>
            </a:r>
            <a:endParaRPr lang="fr-FR" dirty="0" smtClean="0">
              <a:solidFill>
                <a:srgbClr val="000000"/>
              </a:solidFill>
            </a:endParaRPr>
          </a:p>
          <a:p>
            <a:r>
              <a:rPr lang="fr-FR" dirty="0" smtClean="0">
                <a:solidFill>
                  <a:srgbClr val="000000"/>
                </a:solidFill>
              </a:rPr>
              <a:t>2) Production </a:t>
            </a:r>
            <a:r>
              <a:rPr lang="fr-FR" dirty="0" smtClean="0">
                <a:solidFill>
                  <a:srgbClr val="000000"/>
                </a:solidFill>
              </a:rPr>
              <a:t>simplification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3) Real XY structure</a:t>
            </a: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241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61605" y="0"/>
            <a:ext cx="7772400" cy="816351"/>
          </a:xfrm>
        </p:spPr>
        <p:txBody>
          <a:bodyPr/>
          <a:lstStyle/>
          <a:p>
            <a:r>
              <a:rPr lang="fr-FR" dirty="0" smtClean="0"/>
              <a:t>Prototype </a:t>
            </a:r>
            <a:r>
              <a:rPr lang="fr-FR" dirty="0" err="1" smtClean="0"/>
              <a:t>evolution</a:t>
            </a:r>
            <a:endParaRPr lang="fr-F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881" y="964813"/>
            <a:ext cx="5122863" cy="3889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1600" dirty="0" smtClean="0"/>
              <a:t>First batch:</a:t>
            </a:r>
          </a:p>
          <a:p>
            <a:pPr lvl="1">
              <a:buFont typeface="Wingdings" pitchFamily="2" charset="2"/>
              <a:buChar char="û"/>
            </a:pPr>
            <a:r>
              <a:rPr lang="en-US" sz="1400" dirty="0" smtClean="0">
                <a:solidFill>
                  <a:srgbClr val="000000"/>
                </a:solidFill>
              </a:rPr>
              <a:t>Problems during etching </a:t>
            </a:r>
          </a:p>
          <a:p>
            <a:pPr marL="0" lvl="1" indent="0"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due to holes topology.</a:t>
            </a:r>
          </a:p>
          <a:p>
            <a:pPr lvl="1">
              <a:buFont typeface="Wingdings" pitchFamily="2" charset="2"/>
              <a:buChar char="û"/>
            </a:pPr>
            <a:r>
              <a:rPr lang="en-US" sz="1400" dirty="0" smtClean="0">
                <a:solidFill>
                  <a:srgbClr val="000000"/>
                </a:solidFill>
              </a:rPr>
              <a:t>Many strips in short circuit.</a:t>
            </a:r>
          </a:p>
          <a:p>
            <a:pPr marL="0" lvl="1" indent="0">
              <a:buNone/>
            </a:pPr>
            <a:endParaRPr lang="en-US" sz="1400" dirty="0" smtClean="0"/>
          </a:p>
          <a:p>
            <a:pPr marL="0" lvl="1" indent="0">
              <a:buNone/>
            </a:pPr>
            <a:endParaRPr lang="en-US" sz="1400" dirty="0" smtClean="0"/>
          </a:p>
          <a:p>
            <a:pPr marL="0"/>
            <a:endParaRPr lang="en-US" sz="1600" dirty="0" smtClean="0"/>
          </a:p>
          <a:p>
            <a:pPr marL="0"/>
            <a:r>
              <a:rPr lang="en-US" sz="1600" dirty="0" smtClean="0"/>
              <a:t>Third batch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Holes </a:t>
            </a:r>
            <a:r>
              <a:rPr lang="en-US" sz="1400" dirty="0" smtClean="0">
                <a:solidFill>
                  <a:schemeClr val="tx1"/>
                </a:solidFill>
                <a:sym typeface="Symbol"/>
              </a:rPr>
              <a:t> </a:t>
            </a:r>
            <a:r>
              <a:rPr lang="en-US" sz="1400" dirty="0" smtClean="0">
                <a:solidFill>
                  <a:schemeClr val="tx1"/>
                </a:solidFill>
              </a:rPr>
              <a:t>60/50 </a:t>
            </a:r>
            <a:r>
              <a:rPr lang="en-US" sz="1400" dirty="0" err="1" smtClean="0">
                <a:solidFill>
                  <a:schemeClr val="tx1"/>
                </a:solidFill>
              </a:rPr>
              <a:t>μm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Gaps reduced to 35 </a:t>
            </a:r>
            <a:r>
              <a:rPr lang="en-US" sz="1400" dirty="0" err="1" smtClean="0">
                <a:solidFill>
                  <a:schemeClr val="tx1"/>
                </a:solidFill>
              </a:rPr>
              <a:t>μm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Energy resolution OK! 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6" descr="D:\Documents\Sony\images\Detectors\DSC_103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4249"/>
          <a:stretch/>
        </p:blipFill>
        <p:spPr bwMode="auto">
          <a:xfrm>
            <a:off x="7201684" y="964813"/>
            <a:ext cx="1826996" cy="119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:\Micromegas\Segmented mesh\Segmentedmesh\3rd bunch photos\2013-09-02\DSCN03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85417" y="2667180"/>
            <a:ext cx="1816267" cy="1362354"/>
          </a:xfrm>
          <a:prstGeom prst="rect">
            <a:avLst/>
          </a:prstGeom>
          <a:noFill/>
        </p:spPr>
      </p:pic>
      <p:pic>
        <p:nvPicPr>
          <p:cNvPr id="7" name="Picture 8" descr="D:\Documents\Sony\images\Detectors\DSC_0938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48"/>
          <a:stretch/>
        </p:blipFill>
        <p:spPr bwMode="auto">
          <a:xfrm>
            <a:off x="2635995" y="964813"/>
            <a:ext cx="1826996" cy="119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 descr="detail_1.t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63506" y="2667180"/>
            <a:ext cx="1816472" cy="1362354"/>
          </a:xfrm>
          <a:prstGeom prst="rect">
            <a:avLst/>
          </a:prstGeom>
        </p:spPr>
      </p:pic>
      <p:pic>
        <p:nvPicPr>
          <p:cNvPr id="9" name="Image 8" descr="XYMGAS_photo.jp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" r="-772"/>
          <a:stretch/>
        </p:blipFill>
        <p:spPr>
          <a:xfrm>
            <a:off x="3835789" y="4910343"/>
            <a:ext cx="2241859" cy="1688498"/>
          </a:xfrm>
          <a:prstGeom prst="rect">
            <a:avLst/>
          </a:prstGeom>
        </p:spPr>
      </p:pic>
      <p:pic>
        <p:nvPicPr>
          <p:cNvPr id="10" name="Picture 2" descr="\\Dapdc5\tpapaeva\Desktop\NFS-nTOF profiler\nfs_microbulk\Image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8" t="4602" r="23450" b="5111"/>
          <a:stretch/>
        </p:blipFill>
        <p:spPr bwMode="auto">
          <a:xfrm>
            <a:off x="6217929" y="4222719"/>
            <a:ext cx="2616076" cy="260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553704" y="964813"/>
            <a:ext cx="5122863" cy="3889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1600" dirty="0" smtClean="0"/>
              <a:t>Second batch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Etching OK with the new </a:t>
            </a:r>
          </a:p>
          <a:p>
            <a:pPr marL="0" lvl="1" indent="0"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topology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All detectors working</a:t>
            </a:r>
          </a:p>
          <a:p>
            <a:pPr lvl="1">
              <a:buFont typeface="Comic Sans MS" pitchFamily="66" charset="0"/>
              <a:buChar char="×"/>
            </a:pPr>
            <a:r>
              <a:rPr lang="en-US" sz="1400" dirty="0" smtClean="0">
                <a:solidFill>
                  <a:srgbClr val="000000"/>
                </a:solidFill>
              </a:rPr>
              <a:t>Bad energy resolution due to </a:t>
            </a:r>
          </a:p>
          <a:p>
            <a:pPr marL="0" lvl="1" indent="0"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large gaps (~150 </a:t>
            </a:r>
            <a:r>
              <a:rPr lang="en-US" sz="1400" dirty="0" err="1" smtClean="0">
                <a:solidFill>
                  <a:srgbClr val="000000"/>
                </a:solidFill>
              </a:rPr>
              <a:t>μm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</a:p>
        </p:txBody>
      </p:sp>
      <p:cxnSp>
        <p:nvCxnSpPr>
          <p:cNvPr id="13" name="Connecteur droit 12"/>
          <p:cNvCxnSpPr/>
          <p:nvPr/>
        </p:nvCxnSpPr>
        <p:spPr>
          <a:xfrm>
            <a:off x="4462991" y="964813"/>
            <a:ext cx="0" cy="15764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0" y="254128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-18296" y="4222719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6209105" y="433940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Drift HV</a:t>
            </a:r>
            <a:endParaRPr lang="fr-FR" dirty="0">
              <a:solidFill>
                <a:srgbClr val="FFFFFF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6595991" y="4708740"/>
            <a:ext cx="0" cy="30599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-377716" y="4251403"/>
            <a:ext cx="5157694" cy="764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7100">
              <a:spcBef>
                <a:spcPts val="10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</a:rPr>
              <a:t>The first detectors produced:</a:t>
            </a:r>
          </a:p>
          <a:p>
            <a:pPr marL="720000" indent="-342900">
              <a:spcBef>
                <a:spcPts val="1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58 </a:t>
            </a:r>
            <a:r>
              <a:rPr lang="en-US" sz="1400" dirty="0">
                <a:solidFill>
                  <a:srgbClr val="000000"/>
                </a:solidFill>
              </a:rPr>
              <a:t>x 59 strips on a 6 x 6cm</a:t>
            </a:r>
            <a:r>
              <a:rPr lang="en-US" sz="1400" baseline="30000" dirty="0">
                <a:solidFill>
                  <a:srgbClr val="000000"/>
                </a:solidFill>
              </a:rPr>
              <a:t>2</a:t>
            </a:r>
            <a:r>
              <a:rPr lang="en-US" sz="1400" dirty="0">
                <a:solidFill>
                  <a:srgbClr val="000000"/>
                </a:solidFill>
              </a:rPr>
              <a:t> area (</a:t>
            </a:r>
            <a:r>
              <a:rPr lang="en-US" sz="1400" b="1" dirty="0" smtClean="0">
                <a:solidFill>
                  <a:srgbClr val="000000"/>
                </a:solidFill>
              </a:rPr>
              <a:t>1mm</a:t>
            </a:r>
            <a:r>
              <a:rPr lang="en-US" sz="1400" dirty="0" smtClean="0">
                <a:solidFill>
                  <a:srgbClr val="000000"/>
                </a:solidFill>
              </a:rPr>
              <a:t> thickness</a:t>
            </a:r>
            <a:r>
              <a:rPr lang="en-US" sz="1400" dirty="0">
                <a:solidFill>
                  <a:srgbClr val="000000"/>
                </a:solidFill>
              </a:rPr>
              <a:t>)</a:t>
            </a:r>
          </a:p>
          <a:p>
            <a:pPr marL="720000" indent="-342900">
              <a:spcBef>
                <a:spcPts val="1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Mesh hole:~ 60μm / Pitch: 100 </a:t>
            </a:r>
            <a:r>
              <a:rPr lang="en-US" sz="1400" dirty="0" err="1">
                <a:solidFill>
                  <a:srgbClr val="000000"/>
                </a:solidFill>
              </a:rPr>
              <a:t>μm</a:t>
            </a:r>
            <a:r>
              <a:rPr lang="en-US" sz="1400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21" name="Image 20" descr="20150413191041-crop.jp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14" y="5014730"/>
            <a:ext cx="3185160" cy="1870075"/>
          </a:xfrm>
          <a:prstGeom prst="rect">
            <a:avLst/>
          </a:prstGeom>
        </p:spPr>
      </p:pic>
      <p:pic>
        <p:nvPicPr>
          <p:cNvPr id="22" name="Picture 3" descr="ntof-logo.pdf"/>
          <p:cNvPicPr>
            <a:picLocks noChangeAspect="1"/>
          </p:cNvPicPr>
          <p:nvPr/>
        </p:nvPicPr>
        <p:blipFill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79" y="107436"/>
            <a:ext cx="1043228" cy="73719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225906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4647" y="65137"/>
            <a:ext cx="7120896" cy="835878"/>
          </a:xfrm>
        </p:spPr>
        <p:txBody>
          <a:bodyPr/>
          <a:lstStyle/>
          <a:p>
            <a:r>
              <a:rPr lang="fr-FR" dirty="0" smtClean="0"/>
              <a:t>NEUTRON </a:t>
            </a:r>
            <a:r>
              <a:rPr lang="fr-FR" dirty="0" err="1" smtClean="0"/>
              <a:t>beam</a:t>
            </a:r>
            <a:r>
              <a:rPr lang="fr-FR" dirty="0" smtClean="0"/>
              <a:t> MONITOR + profiler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23808" y="977604"/>
            <a:ext cx="6333585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Accurate</a:t>
            </a:r>
            <a:r>
              <a:rPr lang="fr-FR" dirty="0" smtClean="0"/>
              <a:t> neutron cross section </a:t>
            </a:r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fr-FR" b="1" u="sng" dirty="0" smtClean="0"/>
              <a:t>Neutron </a:t>
            </a:r>
            <a:r>
              <a:rPr lang="fr-FR" b="1" u="sng" dirty="0"/>
              <a:t>fluence/</a:t>
            </a:r>
            <a:r>
              <a:rPr lang="fr-FR" b="1" u="sng" dirty="0" err="1"/>
              <a:t>Beam</a:t>
            </a:r>
            <a:r>
              <a:rPr lang="fr-FR" b="1" u="sng" dirty="0"/>
              <a:t> interception factor</a:t>
            </a:r>
          </a:p>
          <a:p>
            <a:pPr marL="0" lvl="2"/>
            <a:r>
              <a:rPr lang="en-US" sz="1600" dirty="0" smtClean="0"/>
              <a:t>Number/fraction </a:t>
            </a:r>
            <a:r>
              <a:rPr lang="en-US" sz="1600" dirty="0"/>
              <a:t>of neutrons hitting the area covered by the sample.</a:t>
            </a:r>
            <a:endParaRPr lang="fr-FR" sz="1600" b="1" u="sng" dirty="0"/>
          </a:p>
          <a:p>
            <a:endParaRPr lang="fr-FR" dirty="0"/>
          </a:p>
          <a:p>
            <a:pPr marL="285750" indent="-285750">
              <a:buFont typeface="Arial"/>
              <a:buChar char="•"/>
            </a:pPr>
            <a:r>
              <a:rPr lang="fr-FR" b="1" u="sng" dirty="0" smtClean="0"/>
              <a:t>Shape of the </a:t>
            </a:r>
            <a:r>
              <a:rPr lang="fr-FR" b="1" u="sng" dirty="0" err="1" smtClean="0"/>
              <a:t>beam</a:t>
            </a:r>
            <a:r>
              <a:rPr lang="fr-FR" b="1" u="sng" dirty="0" smtClean="0"/>
              <a:t> profile </a:t>
            </a:r>
          </a:p>
          <a:p>
            <a:r>
              <a:rPr lang="fr-FR" sz="1600" dirty="0" err="1" smtClean="0"/>
              <a:t>Beam</a:t>
            </a:r>
            <a:r>
              <a:rPr lang="fr-FR" sz="1600" dirty="0" smtClean="0"/>
              <a:t> </a:t>
            </a:r>
            <a:r>
              <a:rPr lang="fr-FR" sz="1600" dirty="0" err="1" smtClean="0"/>
              <a:t>optics</a:t>
            </a:r>
            <a:r>
              <a:rPr lang="fr-FR" sz="1600" dirty="0" smtClean="0"/>
              <a:t> </a:t>
            </a:r>
            <a:r>
              <a:rPr lang="fr-FR" sz="1600" dirty="0" err="1" smtClean="0"/>
              <a:t>misalignment</a:t>
            </a:r>
            <a:r>
              <a:rPr lang="fr-FR" sz="1600" dirty="0" smtClean="0"/>
              <a:t>  =&gt; </a:t>
            </a:r>
            <a:r>
              <a:rPr lang="fr-FR" sz="1600" dirty="0" err="1" smtClean="0"/>
              <a:t>Beam</a:t>
            </a:r>
            <a:r>
              <a:rPr lang="fr-FR" sz="1600" dirty="0" smtClean="0"/>
              <a:t> fluence variations.</a:t>
            </a:r>
          </a:p>
          <a:p>
            <a:r>
              <a:rPr lang="fr-FR" sz="1600" dirty="0" smtClean="0"/>
              <a:t>For </a:t>
            </a:r>
            <a:r>
              <a:rPr lang="fr-FR" sz="1600" dirty="0" smtClean="0">
                <a:ln>
                  <a:solidFill>
                    <a:schemeClr val="tx1"/>
                  </a:solidFill>
                </a:ln>
              </a:rPr>
              <a:t>non-</a:t>
            </a:r>
            <a:r>
              <a:rPr lang="fr-FR" sz="1600" dirty="0" err="1" smtClean="0">
                <a:ln>
                  <a:solidFill>
                    <a:schemeClr val="tx1"/>
                  </a:solidFill>
                </a:ln>
              </a:rPr>
              <a:t>monoenergetic</a:t>
            </a:r>
            <a:r>
              <a:rPr lang="fr-FR" sz="16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fr-FR" sz="1600" dirty="0" smtClean="0"/>
              <a:t>neutron sources:</a:t>
            </a:r>
            <a:endParaRPr lang="fr-FR" sz="1600" dirty="0"/>
          </a:p>
          <a:p>
            <a:endParaRPr lang="fr-FR" sz="1600" dirty="0"/>
          </a:p>
          <a:p>
            <a:pPr marL="285750" indent="-285750">
              <a:buFont typeface="Arial"/>
              <a:buChar char="•"/>
            </a:pPr>
            <a:endParaRPr lang="fr-FR" b="1" dirty="0" smtClean="0"/>
          </a:p>
          <a:p>
            <a:pPr marL="285750" indent="-285750">
              <a:buFont typeface="Arial"/>
              <a:buChar char="•"/>
            </a:pPr>
            <a:endParaRPr lang="fr-FR" b="1" dirty="0"/>
          </a:p>
          <a:p>
            <a:endParaRPr lang="fr-FR" b="1" dirty="0" smtClean="0"/>
          </a:p>
          <a:p>
            <a:pPr marL="285750" indent="-285750">
              <a:buFont typeface="Arial"/>
              <a:buChar char="•"/>
            </a:pPr>
            <a:endParaRPr lang="fr-FR" b="1" dirty="0"/>
          </a:p>
          <a:p>
            <a:endParaRPr lang="fr-FR" dirty="0"/>
          </a:p>
          <a:p>
            <a:endParaRPr lang="fr-FR" sz="1600" dirty="0" smtClean="0"/>
          </a:p>
          <a:p>
            <a:endParaRPr lang="fr-FR" sz="1600" dirty="0"/>
          </a:p>
          <a:p>
            <a:r>
              <a:rPr lang="fr-FR" sz="1600" dirty="0" smtClean="0"/>
              <a:t>=&gt;</a:t>
            </a:r>
            <a:r>
              <a:rPr lang="fr-FR" sz="1600" b="1" i="1" dirty="0" err="1" smtClean="0"/>
              <a:t>Dependence</a:t>
            </a:r>
            <a:r>
              <a:rPr lang="fr-FR" sz="1600" b="1" i="1" dirty="0" smtClean="0"/>
              <a:t> </a:t>
            </a:r>
            <a:r>
              <a:rPr lang="fr-FR" sz="1600" b="1" i="1" dirty="0"/>
              <a:t>of profile on the neutron </a:t>
            </a:r>
            <a:r>
              <a:rPr lang="fr-FR" sz="1600" b="1" i="1" dirty="0" err="1"/>
              <a:t>energy</a:t>
            </a:r>
            <a:endParaRPr lang="fr-FR" sz="1600" b="1" i="1" dirty="0" smtClean="0"/>
          </a:p>
          <a:p>
            <a:endParaRPr lang="fr-FR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105332" y="3094634"/>
            <a:ext cx="5905134" cy="1224136"/>
            <a:chOff x="1400296" y="3518736"/>
            <a:chExt cx="5905134" cy="1224136"/>
          </a:xfrm>
        </p:grpSpPr>
        <p:sp>
          <p:nvSpPr>
            <p:cNvPr id="11" name="24-Point Star 3"/>
            <p:cNvSpPr/>
            <p:nvPr/>
          </p:nvSpPr>
          <p:spPr>
            <a:xfrm>
              <a:off x="1400296" y="3518736"/>
              <a:ext cx="1365701" cy="1224136"/>
            </a:xfrm>
            <a:prstGeom prst="star24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pulsed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neutron source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Flowchart: Direct Access Storage 5"/>
            <p:cNvSpPr/>
            <p:nvPr/>
          </p:nvSpPr>
          <p:spPr>
            <a:xfrm>
              <a:off x="7110040" y="3573016"/>
              <a:ext cx="195390" cy="948490"/>
            </a:xfrm>
            <a:prstGeom prst="flowChartMagneticDrum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</p:grpSp>
      <p:cxnSp>
        <p:nvCxnSpPr>
          <p:cNvPr id="8" name="Straight Arrow Connector 8"/>
          <p:cNvCxnSpPr/>
          <p:nvPr/>
        </p:nvCxnSpPr>
        <p:spPr>
          <a:xfrm>
            <a:off x="4768230" y="4604357"/>
            <a:ext cx="765475" cy="0"/>
          </a:xfrm>
          <a:prstGeom prst="straightConnector1">
            <a:avLst/>
          </a:prstGeom>
          <a:ln w="19050" cap="sq">
            <a:solidFill>
              <a:srgbClr val="C0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9"/>
          <p:cNvSpPr txBox="1"/>
          <p:nvPr/>
        </p:nvSpPr>
        <p:spPr>
          <a:xfrm>
            <a:off x="2480224" y="4407649"/>
            <a:ext cx="2288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TOF 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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 neutron energy</a:t>
            </a:r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15"/>
          <p:cNvCxnSpPr/>
          <p:nvPr/>
        </p:nvCxnSpPr>
        <p:spPr>
          <a:xfrm flipH="1">
            <a:off x="2035494" y="4603628"/>
            <a:ext cx="497722" cy="0"/>
          </a:xfrm>
          <a:prstGeom prst="straightConnector1">
            <a:avLst/>
          </a:prstGeom>
          <a:ln w="19050" cap="sq">
            <a:solidFill>
              <a:srgbClr val="C0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3915449" y="3302222"/>
            <a:ext cx="575316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4947104" y="3422054"/>
            <a:ext cx="57531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3927164" y="3552742"/>
            <a:ext cx="575316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2852083" y="3728570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4958389" y="3802430"/>
            <a:ext cx="57531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3927594" y="3922262"/>
            <a:ext cx="575316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5533705" y="4142753"/>
            <a:ext cx="715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/>
              <a:t>sample</a:t>
            </a:r>
            <a:endParaRPr lang="fr-FR" sz="1200" b="1" dirty="0"/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2852083" y="3215374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2852083" y="4111940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1459748" y="3348194"/>
            <a:ext cx="575316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1459748" y="3596227"/>
            <a:ext cx="575316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1459748" y="3467807"/>
            <a:ext cx="575316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>
            <a:off x="1460178" y="3728570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1471463" y="4076706"/>
            <a:ext cx="575316" cy="0"/>
          </a:xfrm>
          <a:prstGeom prst="straightConnector1">
            <a:avLst/>
          </a:prstGeom>
          <a:ln>
            <a:solidFill>
              <a:srgbClr val="DC052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>
            <a:off x="1471893" y="3854082"/>
            <a:ext cx="575316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1460178" y="3229194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>
            <a:off x="1471463" y="3969669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Processus 39"/>
          <p:cNvSpPr/>
          <p:nvPr/>
        </p:nvSpPr>
        <p:spPr>
          <a:xfrm>
            <a:off x="105332" y="3094634"/>
            <a:ext cx="1941877" cy="132357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105332" y="2839906"/>
            <a:ext cx="1869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Neutron production point</a:t>
            </a:r>
            <a:endParaRPr lang="fr-FR" sz="1200" dirty="0"/>
          </a:p>
        </p:txBody>
      </p:sp>
      <p:sp>
        <p:nvSpPr>
          <p:cNvPr id="43" name="ZoneTexte 42"/>
          <p:cNvSpPr txBox="1"/>
          <p:nvPr/>
        </p:nvSpPr>
        <p:spPr>
          <a:xfrm>
            <a:off x="5209485" y="2856807"/>
            <a:ext cx="1861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Neutron interaction point</a:t>
            </a:r>
            <a:endParaRPr lang="fr-FR" sz="1200" dirty="0"/>
          </a:p>
        </p:txBody>
      </p:sp>
      <p:sp>
        <p:nvSpPr>
          <p:cNvPr id="46" name="Processus 45"/>
          <p:cNvSpPr/>
          <p:nvPr/>
        </p:nvSpPr>
        <p:spPr>
          <a:xfrm>
            <a:off x="2035064" y="3094634"/>
            <a:ext cx="3498641" cy="132357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Texte 46"/>
          <p:cNvSpPr txBox="1"/>
          <p:nvPr/>
        </p:nvSpPr>
        <p:spPr>
          <a:xfrm>
            <a:off x="2799832" y="2839906"/>
            <a:ext cx="1442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Neutron flight </a:t>
            </a:r>
            <a:r>
              <a:rPr lang="fr-FR" sz="1200" dirty="0" err="1" smtClean="0"/>
              <a:t>path</a:t>
            </a:r>
            <a:endParaRPr lang="fr-FR" sz="1200" dirty="0"/>
          </a:p>
        </p:txBody>
      </p:sp>
      <p:sp>
        <p:nvSpPr>
          <p:cNvPr id="48" name="Processus 47"/>
          <p:cNvSpPr/>
          <p:nvPr/>
        </p:nvSpPr>
        <p:spPr>
          <a:xfrm>
            <a:off x="5533705" y="3094634"/>
            <a:ext cx="715009" cy="132357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Flowchart: Direct Access Storage 5"/>
          <p:cNvSpPr/>
          <p:nvPr/>
        </p:nvSpPr>
        <p:spPr>
          <a:xfrm>
            <a:off x="7223067" y="1229935"/>
            <a:ext cx="175198" cy="948490"/>
          </a:xfrm>
          <a:prstGeom prst="flowChartMagneticDrum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53" name="Connecteur droit avec flèche 52"/>
          <p:cNvCxnSpPr/>
          <p:nvPr/>
        </p:nvCxnSpPr>
        <p:spPr>
          <a:xfrm>
            <a:off x="6647321" y="1403625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>
            <a:off x="6647751" y="1523457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6659036" y="1654145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>
            <a:off x="6647751" y="1784001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>
            <a:off x="6659036" y="1903833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/>
          <p:nvPr/>
        </p:nvCxnSpPr>
        <p:spPr>
          <a:xfrm>
            <a:off x="6659466" y="2023665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>
            <a:off x="6647751" y="1284625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/>
          <p:nvPr/>
        </p:nvCxnSpPr>
        <p:spPr>
          <a:xfrm>
            <a:off x="6659036" y="2153521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ZoneTexte 60"/>
          <p:cNvSpPr txBox="1"/>
          <p:nvPr/>
        </p:nvSpPr>
        <p:spPr>
          <a:xfrm>
            <a:off x="6963970" y="2178425"/>
            <a:ext cx="715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/>
              <a:t>sample</a:t>
            </a:r>
            <a:endParaRPr lang="fr-FR" sz="1200" b="1" dirty="0"/>
          </a:p>
        </p:txBody>
      </p:sp>
      <p:sp>
        <p:nvSpPr>
          <p:cNvPr id="62" name="Flowchart: Direct Access Storage 5"/>
          <p:cNvSpPr/>
          <p:nvPr/>
        </p:nvSpPr>
        <p:spPr>
          <a:xfrm>
            <a:off x="8550160" y="1273219"/>
            <a:ext cx="175198" cy="948490"/>
          </a:xfrm>
          <a:prstGeom prst="flowChartMagneticDrum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63" name="Connecteur droit avec flèche 62"/>
          <p:cNvCxnSpPr/>
          <p:nvPr/>
        </p:nvCxnSpPr>
        <p:spPr>
          <a:xfrm>
            <a:off x="7963129" y="1601669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>
            <a:off x="7963559" y="1721501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>
            <a:off x="7974844" y="1852189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/>
          <p:nvPr/>
        </p:nvCxnSpPr>
        <p:spPr>
          <a:xfrm>
            <a:off x="7963559" y="1982045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>
            <a:off x="7974844" y="2101877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>
            <a:off x="7975274" y="2221709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/>
          <p:nvPr/>
        </p:nvCxnSpPr>
        <p:spPr>
          <a:xfrm>
            <a:off x="7963559" y="1482669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/>
          <p:nvPr/>
        </p:nvCxnSpPr>
        <p:spPr>
          <a:xfrm>
            <a:off x="7974844" y="2351565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ZoneTexte 70"/>
          <p:cNvSpPr txBox="1"/>
          <p:nvPr/>
        </p:nvSpPr>
        <p:spPr>
          <a:xfrm>
            <a:off x="8367853" y="2327003"/>
            <a:ext cx="715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/>
              <a:t>sample</a:t>
            </a:r>
            <a:endParaRPr lang="fr-FR" sz="1200" b="1" dirty="0"/>
          </a:p>
        </p:txBody>
      </p:sp>
      <p:cxnSp>
        <p:nvCxnSpPr>
          <p:cNvPr id="72" name="Connecteur droit avec flèche 71"/>
          <p:cNvCxnSpPr/>
          <p:nvPr/>
        </p:nvCxnSpPr>
        <p:spPr>
          <a:xfrm>
            <a:off x="7963129" y="1257037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>
            <a:off x="7963559" y="1376869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/>
          <p:cNvCxnSpPr/>
          <p:nvPr/>
        </p:nvCxnSpPr>
        <p:spPr>
          <a:xfrm>
            <a:off x="7963559" y="1138037"/>
            <a:ext cx="5753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6604424" y="3124420"/>
            <a:ext cx="2492990" cy="126188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sz="1600" dirty="0" err="1" smtClean="0"/>
              <a:t>n_TOF</a:t>
            </a:r>
            <a:r>
              <a:rPr lang="fr-FR" sz="1600" dirty="0" smtClean="0"/>
              <a:t> </a:t>
            </a:r>
            <a:r>
              <a:rPr lang="fr-FR" sz="1600" dirty="0" err="1" smtClean="0"/>
              <a:t>facility</a:t>
            </a:r>
            <a:r>
              <a:rPr lang="fr-FR" sz="1600" dirty="0" smtClean="0"/>
              <a:t> (CERN)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</a:t>
            </a:r>
            <a:r>
              <a:rPr lang="fr-FR" sz="1200" dirty="0" smtClean="0"/>
              <a:t> (thermal-</a:t>
            </a:r>
            <a:r>
              <a:rPr lang="fr-FR" sz="1200" dirty="0" err="1" smtClean="0"/>
              <a:t>GeV</a:t>
            </a:r>
            <a:r>
              <a:rPr lang="fr-FR" sz="12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GELINA </a:t>
            </a:r>
            <a:r>
              <a:rPr lang="en-US" sz="1600" dirty="0" smtClean="0"/>
              <a:t>(IRMM)</a:t>
            </a:r>
          </a:p>
          <a:p>
            <a:r>
              <a:rPr lang="en-US" sz="1200" dirty="0" smtClean="0"/>
              <a:t>       (1meV-20MeV)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NFS (GANIL)</a:t>
            </a:r>
            <a:endParaRPr lang="fr-FR" sz="1600" dirty="0" smtClean="0"/>
          </a:p>
        </p:txBody>
      </p:sp>
      <p:sp>
        <p:nvSpPr>
          <p:cNvPr id="77" name="ZoneTexte 76"/>
          <p:cNvSpPr txBox="1"/>
          <p:nvPr/>
        </p:nvSpPr>
        <p:spPr>
          <a:xfrm>
            <a:off x="744119" y="5494652"/>
            <a:ext cx="69942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u="sng" dirty="0" err="1"/>
              <a:t>R</a:t>
            </a:r>
            <a:r>
              <a:rPr lang="fr-FR" sz="1600" b="1" u="sng" dirty="0" err="1" smtClean="0"/>
              <a:t>equirements</a:t>
            </a:r>
            <a:r>
              <a:rPr lang="fr-FR" sz="1600" b="1" u="sng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fr-FR" sz="1600" dirty="0" smtClean="0"/>
              <a:t>Quasi-online neutron flux + </a:t>
            </a:r>
            <a:r>
              <a:rPr lang="fr-FR" sz="1600" dirty="0" err="1" smtClean="0"/>
              <a:t>beam</a:t>
            </a:r>
            <a:r>
              <a:rPr lang="fr-FR" sz="1600" dirty="0" smtClean="0"/>
              <a:t> profiler as </a:t>
            </a:r>
            <a:r>
              <a:rPr lang="fr-FR" sz="1600" dirty="0" err="1" smtClean="0"/>
              <a:t>well</a:t>
            </a:r>
            <a:endParaRPr lang="fr-FR" sz="1600" b="1" u="sng" dirty="0" smtClean="0"/>
          </a:p>
          <a:p>
            <a:pPr marL="285750" indent="-285750">
              <a:buFont typeface="Arial"/>
              <a:buChar char="•"/>
            </a:pPr>
            <a:r>
              <a:rPr lang="fr-FR" sz="1600" dirty="0" smtClean="0"/>
              <a:t>Minimal </a:t>
            </a:r>
            <a:r>
              <a:rPr lang="fr-FR" sz="1600" dirty="0" smtClean="0"/>
              <a:t>perturbation of the neutron </a:t>
            </a:r>
            <a:r>
              <a:rPr lang="fr-FR" sz="1600" dirty="0" err="1" smtClean="0"/>
              <a:t>beam</a:t>
            </a:r>
            <a:r>
              <a:rPr lang="fr-FR" sz="1600" dirty="0" smtClean="0"/>
              <a:t> / Minimal </a:t>
            </a:r>
            <a:r>
              <a:rPr lang="fr-FR" sz="1600" dirty="0" err="1" smtClean="0"/>
              <a:t>induced</a:t>
            </a:r>
            <a:r>
              <a:rPr lang="fr-FR" sz="1600" dirty="0" smtClean="0"/>
              <a:t> background</a:t>
            </a:r>
          </a:p>
          <a:p>
            <a:pPr marL="285750" indent="-285750">
              <a:buFont typeface="Arial"/>
              <a:buChar char="•"/>
            </a:pPr>
            <a:r>
              <a:rPr lang="fr-FR" sz="1600" dirty="0" err="1" smtClean="0"/>
              <a:t>Stay</a:t>
            </a:r>
            <a:r>
              <a:rPr lang="fr-FR" sz="1600" dirty="0" smtClean="0"/>
              <a:t> </a:t>
            </a:r>
            <a:r>
              <a:rPr lang="fr-FR" sz="1600" dirty="0" err="1"/>
              <a:t>permanently</a:t>
            </a:r>
            <a:r>
              <a:rPr lang="fr-FR" sz="1600" dirty="0"/>
              <a:t> in the </a:t>
            </a:r>
            <a:r>
              <a:rPr lang="fr-FR" sz="1600" dirty="0" err="1" smtClean="0"/>
              <a:t>beam</a:t>
            </a:r>
            <a:endParaRPr lang="fr-FR" sz="1600" dirty="0" smtClean="0"/>
          </a:p>
        </p:txBody>
      </p:sp>
      <p:pic>
        <p:nvPicPr>
          <p:cNvPr id="78" name="Picture 3" descr="ntof-logo.pdf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79" y="107436"/>
            <a:ext cx="1043228" cy="73719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7914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Principle</a:t>
            </a:r>
            <a:r>
              <a:rPr lang="fr-FR" dirty="0" smtClean="0"/>
              <a:t> of NEUTRON BEAM </a:t>
            </a:r>
            <a:r>
              <a:rPr lang="fr-FR" dirty="0" err="1" smtClean="0"/>
              <a:t>profileR</a:t>
            </a:r>
            <a:r>
              <a:rPr lang="fr-FR" dirty="0" smtClean="0"/>
              <a:t> + MONITOR OPERATION</a:t>
            </a:r>
            <a:endParaRPr lang="fr-F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8829" t="3345" r="17216" b="15365"/>
          <a:stretch/>
        </p:blipFill>
        <p:spPr bwMode="auto">
          <a:xfrm>
            <a:off x="647937" y="1363935"/>
            <a:ext cx="5328694" cy="227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4"/>
          <p:cNvCxnSpPr/>
          <p:nvPr/>
        </p:nvCxnSpPr>
        <p:spPr>
          <a:xfrm>
            <a:off x="3278557" y="1694818"/>
            <a:ext cx="3102633" cy="0"/>
          </a:xfrm>
          <a:prstGeom prst="line">
            <a:avLst/>
          </a:prstGeom>
          <a:ln>
            <a:solidFill>
              <a:srgbClr val="DC0528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6341505" y="1363935"/>
            <a:ext cx="28024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longest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</a:p>
          <a:p>
            <a:r>
              <a:rPr lang="fr-FR" dirty="0" smtClean="0"/>
              <a:t>drift time corresponds</a:t>
            </a:r>
          </a:p>
          <a:p>
            <a:r>
              <a:rPr lang="fr-FR" dirty="0" smtClean="0"/>
              <a:t> to the point of the</a:t>
            </a:r>
          </a:p>
          <a:p>
            <a:r>
              <a:rPr lang="fr-FR" dirty="0" smtClean="0"/>
              <a:t> interaction of the neutron</a:t>
            </a:r>
          </a:p>
          <a:p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target</a:t>
            </a:r>
            <a:r>
              <a:rPr lang="fr-FR" dirty="0" smtClean="0"/>
              <a:t>.</a:t>
            </a:r>
            <a:endParaRPr lang="fr-FR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3254362" y="1116575"/>
            <a:ext cx="0" cy="450354"/>
          </a:xfrm>
          <a:prstGeom prst="line">
            <a:avLst/>
          </a:prstGeom>
          <a:ln>
            <a:solidFill>
              <a:schemeClr val="tx2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2974189" y="998016"/>
            <a:ext cx="0" cy="450354"/>
          </a:xfrm>
          <a:prstGeom prst="line">
            <a:avLst/>
          </a:prstGeom>
          <a:ln>
            <a:solidFill>
              <a:schemeClr val="tx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3959073" y="998016"/>
            <a:ext cx="0" cy="450354"/>
          </a:xfrm>
          <a:prstGeom prst="line">
            <a:avLst/>
          </a:prstGeom>
          <a:ln>
            <a:solidFill>
              <a:schemeClr val="tx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2491598" y="1007878"/>
            <a:ext cx="0" cy="450354"/>
          </a:xfrm>
          <a:prstGeom prst="line">
            <a:avLst/>
          </a:prstGeom>
          <a:ln>
            <a:solidFill>
              <a:schemeClr val="tx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47939" y="6394566"/>
            <a:ext cx="7904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neutron flux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simultaneously</a:t>
            </a:r>
            <a:r>
              <a:rPr lang="fr-FR" dirty="0" smtClean="0"/>
              <a:t>  </a:t>
            </a:r>
            <a:r>
              <a:rPr lang="fr-FR" dirty="0" err="1" smtClean="0"/>
              <a:t>extracted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SUM SIGNAL.</a:t>
            </a:r>
            <a:endParaRPr lang="fr-FR" dirty="0"/>
          </a:p>
        </p:txBody>
      </p:sp>
      <p:pic>
        <p:nvPicPr>
          <p:cNvPr id="18" name="Image 17" descr="CoBo_20150123-01_0000AGET_no__0_alphash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67"/>
          <a:stretch/>
        </p:blipFill>
        <p:spPr>
          <a:xfrm>
            <a:off x="220441" y="3469345"/>
            <a:ext cx="4009097" cy="2973753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2532974" y="4584022"/>
            <a:ext cx="74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mesh</a:t>
            </a:r>
            <a:endParaRPr lang="fr-FR" dirty="0"/>
          </a:p>
        </p:txBody>
      </p:sp>
      <p:pic>
        <p:nvPicPr>
          <p:cNvPr id="19" name="Image 18" descr="CoBo_20150123-01_0000AGET_no__3alphashow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68"/>
          <a:stretch/>
        </p:blipFill>
        <p:spPr>
          <a:xfrm>
            <a:off x="4595191" y="3469345"/>
            <a:ext cx="3953003" cy="2925636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207746" y="4399356"/>
            <a:ext cx="82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anode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4052902" y="1022147"/>
            <a:ext cx="164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neutron </a:t>
            </a:r>
            <a:r>
              <a:rPr lang="fr-FR" dirty="0" err="1" smtClean="0"/>
              <a:t>beam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467881" y="2841263"/>
            <a:ext cx="2211663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consecutive</a:t>
            </a:r>
            <a:r>
              <a:rPr lang="fr-FR" b="1" dirty="0" smtClean="0"/>
              <a:t> </a:t>
            </a:r>
            <a:r>
              <a:rPr lang="fr-FR" b="1" dirty="0" err="1" smtClean="0"/>
              <a:t>strips</a:t>
            </a:r>
            <a:endParaRPr lang="fr-FR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1208609" y="5843163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Strips</a:t>
            </a:r>
            <a:r>
              <a:rPr lang="fr-FR" dirty="0" smtClean="0"/>
              <a:t> 35/36/37/38/39/</a:t>
            </a:r>
            <a:r>
              <a:rPr lang="fr-FR" dirty="0" smtClean="0"/>
              <a:t>40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467881" y="3886200"/>
            <a:ext cx="2122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Strips</a:t>
            </a:r>
            <a:r>
              <a:rPr lang="fr-FR" dirty="0" smtClean="0"/>
              <a:t> 45/44/43/42</a:t>
            </a:r>
            <a:endParaRPr lang="fr-FR" dirty="0"/>
          </a:p>
        </p:txBody>
      </p:sp>
      <p:sp>
        <p:nvSpPr>
          <p:cNvPr id="21" name="Ellipse 20"/>
          <p:cNvSpPr/>
          <p:nvPr/>
        </p:nvSpPr>
        <p:spPr>
          <a:xfrm>
            <a:off x="3148922" y="1561531"/>
            <a:ext cx="210879" cy="18059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9" name="Grouper 28"/>
          <p:cNvGrpSpPr/>
          <p:nvPr/>
        </p:nvGrpSpPr>
        <p:grpSpPr>
          <a:xfrm>
            <a:off x="3282097" y="1742130"/>
            <a:ext cx="5202636" cy="4470365"/>
            <a:chOff x="3282097" y="1742130"/>
            <a:chExt cx="5202636" cy="4470365"/>
          </a:xfrm>
        </p:grpSpPr>
        <p:cxnSp>
          <p:nvCxnSpPr>
            <p:cNvPr id="22" name="Connecteur droit avec flèche 21"/>
            <p:cNvCxnSpPr/>
            <p:nvPr/>
          </p:nvCxnSpPr>
          <p:spPr>
            <a:xfrm flipH="1" flipV="1">
              <a:off x="3282097" y="1742130"/>
              <a:ext cx="388203" cy="4101033"/>
            </a:xfrm>
            <a:prstGeom prst="straightConnector1">
              <a:avLst/>
            </a:prstGeom>
            <a:ln w="3175" cmpd="sng"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/>
            <p:nvPr/>
          </p:nvCxnSpPr>
          <p:spPr>
            <a:xfrm flipH="1" flipV="1">
              <a:off x="3282098" y="1742130"/>
              <a:ext cx="4998302" cy="2144070"/>
            </a:xfrm>
            <a:prstGeom prst="straightConnector1">
              <a:avLst/>
            </a:prstGeom>
            <a:ln w="3175" cmpd="sng"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3434713" y="5843163"/>
              <a:ext cx="408667" cy="369332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Ellipse 27"/>
            <p:cNvSpPr/>
            <p:nvPr/>
          </p:nvSpPr>
          <p:spPr>
            <a:xfrm>
              <a:off x="8076066" y="3886200"/>
              <a:ext cx="408667" cy="369332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522157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2000" y="35357"/>
            <a:ext cx="7236464" cy="908720"/>
          </a:xfrm>
        </p:spPr>
        <p:txBody>
          <a:bodyPr/>
          <a:lstStyle/>
          <a:p>
            <a:r>
              <a:rPr lang="fr-FR" dirty="0" smtClean="0"/>
              <a:t>ELECTRONICS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29587" y="6235579"/>
            <a:ext cx="7342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*GET, General </a:t>
            </a:r>
            <a:r>
              <a:rPr lang="fr-FR" sz="1400" dirty="0" err="1" smtClean="0"/>
              <a:t>electronics</a:t>
            </a:r>
            <a:r>
              <a:rPr lang="fr-FR" sz="1400" dirty="0" smtClean="0"/>
              <a:t> for TPC, ANR </a:t>
            </a:r>
            <a:r>
              <a:rPr lang="fr-FR" sz="1400" dirty="0" err="1" smtClean="0"/>
              <a:t>proposal</a:t>
            </a:r>
            <a:r>
              <a:rPr lang="fr-FR" sz="1400" dirty="0"/>
              <a:t> </a:t>
            </a:r>
            <a:r>
              <a:rPr lang="fr-FR" sz="1400" dirty="0" smtClean="0"/>
              <a:t>/ GET-QA-000-0005, AGET Data </a:t>
            </a:r>
            <a:r>
              <a:rPr lang="fr-FR" sz="1400" dirty="0" err="1" smtClean="0"/>
              <a:t>Sheet</a:t>
            </a:r>
            <a:r>
              <a:rPr lang="fr-FR" sz="1400" dirty="0" smtClean="0"/>
              <a:t>.</a:t>
            </a:r>
            <a:endParaRPr lang="fr-FR" sz="1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206492" y="1033382"/>
            <a:ext cx="8698978" cy="12131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Challenge: </a:t>
            </a:r>
          </a:p>
          <a:p>
            <a:r>
              <a:rPr lang="fr-FR" dirty="0" smtClean="0"/>
              <a:t>No global trigger signal =&gt;   </a:t>
            </a:r>
            <a:r>
              <a:rPr lang="fr-FR" b="1" dirty="0"/>
              <a:t>AGET </a:t>
            </a:r>
            <a:r>
              <a:rPr lang="fr-FR" b="1" dirty="0" err="1"/>
              <a:t>electronics</a:t>
            </a:r>
            <a:r>
              <a:rPr lang="fr-FR" b="1" dirty="0"/>
              <a:t>* </a:t>
            </a:r>
            <a:r>
              <a:rPr lang="fr-FR" b="1" dirty="0" smtClean="0"/>
              <a:t>+ </a:t>
            </a:r>
            <a:r>
              <a:rPr lang="fr-FR" b="1" dirty="0" err="1"/>
              <a:t>Reduced</a:t>
            </a:r>
            <a:r>
              <a:rPr lang="fr-FR" b="1" dirty="0"/>
              <a:t> </a:t>
            </a:r>
            <a:r>
              <a:rPr lang="fr-FR" b="1" dirty="0" err="1"/>
              <a:t>CoBo</a:t>
            </a:r>
            <a:r>
              <a:rPr lang="fr-FR" b="1" dirty="0"/>
              <a:t> </a:t>
            </a:r>
            <a:r>
              <a:rPr lang="fr-FR" b="1" dirty="0" smtClean="0"/>
              <a:t>configuration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                                     </a:t>
            </a:r>
            <a:r>
              <a:rPr lang="fr-FR" dirty="0" smtClean="0"/>
              <a:t>Self </a:t>
            </a:r>
            <a:r>
              <a:rPr lang="fr-FR" dirty="0" err="1"/>
              <a:t>triggering</a:t>
            </a:r>
            <a:r>
              <a:rPr lang="fr-FR" dirty="0"/>
              <a:t> mode / timing </a:t>
            </a:r>
            <a:r>
              <a:rPr lang="fr-FR" dirty="0" err="1"/>
              <a:t>difference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strips</a:t>
            </a:r>
            <a:r>
              <a:rPr lang="fr-FR" dirty="0"/>
              <a:t>.</a:t>
            </a:r>
            <a:endParaRPr lang="fr-FR" sz="2000" dirty="0"/>
          </a:p>
          <a:p>
            <a:endParaRPr lang="fr-FR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055" y="3167421"/>
            <a:ext cx="5456945" cy="3148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-51836" y="2014685"/>
            <a:ext cx="444484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/>
              <a:buChar char="•"/>
            </a:pPr>
            <a:r>
              <a:rPr lang="fr-FR" sz="1400" dirty="0" smtClean="0"/>
              <a:t>64 </a:t>
            </a:r>
            <a:r>
              <a:rPr lang="fr-FR" sz="1400" dirty="0" err="1" smtClean="0"/>
              <a:t>analog</a:t>
            </a:r>
            <a:r>
              <a:rPr lang="fr-FR" sz="1400" dirty="0" smtClean="0"/>
              <a:t> </a:t>
            </a:r>
            <a:r>
              <a:rPr lang="fr-FR" sz="1400" dirty="0" err="1" smtClean="0"/>
              <a:t>channels</a:t>
            </a:r>
            <a:r>
              <a:rPr lang="fr-FR" sz="1400" dirty="0" smtClean="0"/>
              <a:t> /chip.</a:t>
            </a:r>
          </a:p>
          <a:p>
            <a:pPr indent="-285750">
              <a:buFont typeface="Arial"/>
              <a:buChar char="•"/>
            </a:pPr>
            <a:r>
              <a:rPr lang="fr-FR" sz="1400" dirty="0" smtClean="0"/>
              <a:t>Auto trigger: </a:t>
            </a:r>
            <a:r>
              <a:rPr lang="fr-FR" sz="1400" dirty="0" err="1" smtClean="0"/>
              <a:t>discriminator</a:t>
            </a:r>
            <a:r>
              <a:rPr lang="fr-FR" sz="1400" dirty="0" smtClean="0"/>
              <a:t> and </a:t>
            </a:r>
            <a:r>
              <a:rPr lang="fr-FR" sz="1400" dirty="0" err="1" smtClean="0"/>
              <a:t>threshold</a:t>
            </a:r>
            <a:endParaRPr lang="fr-FR" sz="1400" dirty="0" smtClean="0"/>
          </a:p>
          <a:p>
            <a:pPr indent="-285750">
              <a:buFont typeface="Arial"/>
              <a:buChar char="•"/>
            </a:pPr>
            <a:r>
              <a:rPr lang="fr-FR" sz="1400" dirty="0" smtClean="0"/>
              <a:t>Multiplicity signal: </a:t>
            </a:r>
            <a:r>
              <a:rPr lang="fr-FR" sz="1400" dirty="0" err="1" smtClean="0"/>
              <a:t>analog</a:t>
            </a:r>
            <a:r>
              <a:rPr lang="fr-FR" sz="1400" dirty="0" smtClean="0"/>
              <a:t> OR of 6discriminators</a:t>
            </a:r>
          </a:p>
          <a:p>
            <a:pPr indent="-285750">
              <a:buFont typeface="Arial"/>
              <a:buChar char="•"/>
            </a:pPr>
            <a:r>
              <a:rPr lang="fr-FR" sz="1400" dirty="0" err="1" smtClean="0"/>
              <a:t>Address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hitted</a:t>
            </a:r>
            <a:r>
              <a:rPr lang="fr-FR" sz="1400" dirty="0" smtClean="0"/>
              <a:t> </a:t>
            </a:r>
            <a:r>
              <a:rPr lang="fr-FR" sz="1400" dirty="0" err="1" smtClean="0"/>
              <a:t>channels</a:t>
            </a:r>
            <a:endParaRPr lang="fr-FR" sz="1400" dirty="0" smtClean="0"/>
          </a:p>
          <a:p>
            <a:pPr indent="-285750">
              <a:buFont typeface="Arial"/>
              <a:buChar char="•"/>
            </a:pPr>
            <a:r>
              <a:rPr lang="fr-FR" sz="1400" dirty="0" smtClean="0"/>
              <a:t>SCA </a:t>
            </a:r>
            <a:r>
              <a:rPr lang="fr-FR" sz="1400" dirty="0" err="1" smtClean="0"/>
              <a:t>readout</a:t>
            </a:r>
            <a:r>
              <a:rPr lang="fr-FR" sz="1400" dirty="0" smtClean="0"/>
              <a:t> mode (all/</a:t>
            </a:r>
            <a:r>
              <a:rPr lang="fr-FR" sz="1400" dirty="0" err="1" smtClean="0"/>
              <a:t>hitted</a:t>
            </a:r>
            <a:r>
              <a:rPr lang="fr-FR" sz="1400" dirty="0" smtClean="0"/>
              <a:t>/</a:t>
            </a:r>
            <a:r>
              <a:rPr lang="fr-FR" sz="1400" dirty="0" err="1" smtClean="0"/>
              <a:t>selected</a:t>
            </a:r>
            <a:r>
              <a:rPr lang="fr-FR" sz="1400" dirty="0" smtClean="0"/>
              <a:t> </a:t>
            </a:r>
            <a:r>
              <a:rPr lang="fr-FR" sz="1400" dirty="0" err="1" smtClean="0"/>
              <a:t>channels</a:t>
            </a:r>
            <a:r>
              <a:rPr lang="fr-FR" sz="1400" dirty="0" smtClean="0"/>
              <a:t>)</a:t>
            </a:r>
          </a:p>
          <a:p>
            <a:endParaRPr lang="fr-FR" sz="1400" dirty="0" smtClean="0"/>
          </a:p>
          <a:p>
            <a:pPr indent="-285750">
              <a:buFont typeface="Arial"/>
              <a:buChar char="•"/>
            </a:pPr>
            <a:r>
              <a:rPr lang="fr-FR" sz="1400" dirty="0" smtClean="0"/>
              <a:t>Max </a:t>
            </a:r>
            <a:r>
              <a:rPr lang="fr-FR" sz="1400" dirty="0" err="1" smtClean="0"/>
              <a:t>sampling</a:t>
            </a:r>
            <a:r>
              <a:rPr lang="fr-FR" sz="1400" dirty="0" smtClean="0"/>
              <a:t> rate: 100 MHz.</a:t>
            </a:r>
          </a:p>
          <a:p>
            <a:pPr indent="-285750">
              <a:buFont typeface="Arial"/>
              <a:buChar char="•"/>
            </a:pPr>
            <a:r>
              <a:rPr lang="fr-FR" sz="1400" dirty="0" smtClean="0"/>
              <a:t>16 </a:t>
            </a:r>
            <a:r>
              <a:rPr lang="fr-FR" sz="1400" dirty="0" err="1"/>
              <a:t>p</a:t>
            </a:r>
            <a:r>
              <a:rPr lang="fr-FR" sz="1400" dirty="0" err="1" smtClean="0"/>
              <a:t>eaking</a:t>
            </a:r>
            <a:r>
              <a:rPr lang="fr-FR" sz="1400" dirty="0" smtClean="0"/>
              <a:t>  time values: 50 ns-1us.</a:t>
            </a:r>
          </a:p>
          <a:p>
            <a:pPr indent="-285750">
              <a:buFont typeface="Arial"/>
              <a:buChar char="•"/>
            </a:pPr>
            <a:r>
              <a:rPr lang="fr-FR" sz="1400" dirty="0" smtClean="0"/>
              <a:t>4 charge ranges/</a:t>
            </a:r>
            <a:r>
              <a:rPr lang="fr-FR" sz="1400" dirty="0" err="1" smtClean="0"/>
              <a:t>channel</a:t>
            </a:r>
            <a:r>
              <a:rPr lang="fr-FR" sz="1400" dirty="0" smtClean="0"/>
              <a:t>: 120fC/ 240fC/   </a:t>
            </a:r>
          </a:p>
          <a:p>
            <a:r>
              <a:rPr lang="fr-FR" sz="1400" dirty="0" smtClean="0"/>
              <a:t>                                              1pC</a:t>
            </a:r>
            <a:r>
              <a:rPr lang="fr-FR" sz="1400" dirty="0"/>
              <a:t>/ </a:t>
            </a:r>
            <a:r>
              <a:rPr lang="fr-FR" sz="1400" dirty="0" smtClean="0"/>
              <a:t>10 </a:t>
            </a:r>
            <a:r>
              <a:rPr lang="fr-FR" sz="1400" dirty="0" err="1" smtClean="0"/>
              <a:t>pC</a:t>
            </a:r>
            <a:r>
              <a:rPr lang="fr-FR" sz="1400" dirty="0" smtClean="0"/>
              <a:t>.</a:t>
            </a:r>
          </a:p>
          <a:p>
            <a:pPr indent="-285750">
              <a:buFont typeface="Arial"/>
              <a:buChar char="•"/>
            </a:pP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04425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1009" y="35357"/>
            <a:ext cx="7236464" cy="908720"/>
          </a:xfrm>
        </p:spPr>
        <p:txBody>
          <a:bodyPr/>
          <a:lstStyle/>
          <a:p>
            <a:r>
              <a:rPr lang="fr-FR" sz="2000" dirty="0" smtClean="0"/>
              <a:t>PREVIOUS front-end CARDS SETUP</a:t>
            </a:r>
            <a:endParaRPr lang="fr-FR" sz="2000" dirty="0"/>
          </a:p>
        </p:txBody>
      </p:sp>
      <p:sp>
        <p:nvSpPr>
          <p:cNvPr id="5" name="Rectangle 4"/>
          <p:cNvSpPr/>
          <p:nvPr/>
        </p:nvSpPr>
        <p:spPr>
          <a:xfrm>
            <a:off x="0" y="981714"/>
            <a:ext cx="88721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000000"/>
                </a:solidFill>
              </a:rPr>
              <a:t>Front end </a:t>
            </a:r>
            <a:r>
              <a:rPr lang="fr-FR" b="1" dirty="0" err="1" smtClean="0">
                <a:solidFill>
                  <a:srgbClr val="000000"/>
                </a:solidFill>
              </a:rPr>
              <a:t>electronics</a:t>
            </a:r>
            <a:r>
              <a:rPr lang="fr-FR" dirty="0" smtClean="0">
                <a:solidFill>
                  <a:srgbClr val="000000"/>
                </a:solidFill>
              </a:rPr>
              <a:t>: protection </a:t>
            </a:r>
            <a:r>
              <a:rPr lang="fr-FR" dirty="0" err="1" smtClean="0">
                <a:solidFill>
                  <a:srgbClr val="000000"/>
                </a:solidFill>
              </a:rPr>
              <a:t>card</a:t>
            </a:r>
            <a:r>
              <a:rPr lang="fr-FR" dirty="0" smtClean="0">
                <a:solidFill>
                  <a:srgbClr val="000000"/>
                </a:solidFill>
              </a:rPr>
              <a:t>, able to </a:t>
            </a:r>
            <a:endParaRPr lang="fr-FR" dirty="0" smtClean="0">
              <a:solidFill>
                <a:srgbClr val="000000"/>
              </a:solidFill>
            </a:endParaRPr>
          </a:p>
          <a:p>
            <a:pPr marL="342900" indent="-342900">
              <a:buAutoNum type="arabicParenR"/>
            </a:pPr>
            <a:r>
              <a:rPr lang="fr-FR" dirty="0" err="1" smtClean="0"/>
              <a:t>take</a:t>
            </a:r>
            <a:r>
              <a:rPr lang="fr-FR" dirty="0" smtClean="0"/>
              <a:t> the signal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strips</a:t>
            </a:r>
            <a:r>
              <a:rPr lang="fr-FR" dirty="0" smtClean="0"/>
              <a:t> (</a:t>
            </a:r>
            <a:r>
              <a:rPr lang="fr-FR" dirty="0" err="1" smtClean="0"/>
              <a:t>mesh+anode</a:t>
            </a:r>
            <a:r>
              <a:rPr lang="fr-FR" dirty="0" smtClean="0"/>
              <a:t>)</a:t>
            </a:r>
          </a:p>
          <a:p>
            <a:pPr marL="342900" indent="-342900">
              <a:buAutoNum type="arabicParenR"/>
            </a:pPr>
            <a:r>
              <a:rPr lang="fr-FR" dirty="0" err="1" smtClean="0"/>
              <a:t>distribute</a:t>
            </a:r>
            <a:r>
              <a:rPr lang="fr-FR" dirty="0" smtClean="0"/>
              <a:t> </a:t>
            </a:r>
            <a:r>
              <a:rPr lang="fr-FR" dirty="0" smtClean="0"/>
              <a:t>the HV </a:t>
            </a:r>
            <a:r>
              <a:rPr lang="fr-FR" dirty="0" smtClean="0"/>
              <a:t>(</a:t>
            </a:r>
            <a:r>
              <a:rPr lang="fr-FR" dirty="0" err="1" smtClean="0"/>
              <a:t>mesh</a:t>
            </a:r>
            <a:r>
              <a:rPr lang="fr-FR" dirty="0"/>
              <a:t>)</a:t>
            </a:r>
            <a:r>
              <a:rPr lang="fr-FR" dirty="0" smtClean="0"/>
              <a:t> </a:t>
            </a:r>
          </a:p>
          <a:p>
            <a:pPr marL="342900" indent="-342900">
              <a:buAutoNum type="arabicParenR"/>
            </a:pPr>
            <a:r>
              <a:rPr lang="fr-FR" dirty="0" err="1" smtClean="0"/>
              <a:t>take</a:t>
            </a:r>
            <a:r>
              <a:rPr lang="fr-FR" dirty="0" smtClean="0"/>
              <a:t> the </a:t>
            </a:r>
            <a:r>
              <a:rPr lang="fr-FR" dirty="0" err="1" smtClean="0"/>
              <a:t>sum</a:t>
            </a:r>
            <a:r>
              <a:rPr lang="fr-FR" dirty="0" smtClean="0"/>
              <a:t> </a:t>
            </a:r>
            <a:r>
              <a:rPr lang="fr-FR" dirty="0" smtClean="0"/>
              <a:t>signal</a:t>
            </a:r>
            <a:r>
              <a:rPr lang="fr-FR" dirty="0"/>
              <a:t> </a:t>
            </a:r>
            <a:r>
              <a:rPr lang="fr-FR" dirty="0" smtClean="0">
                <a:solidFill>
                  <a:srgbClr val="000000"/>
                </a:solidFill>
              </a:rPr>
              <a:t>(</a:t>
            </a:r>
            <a:r>
              <a:rPr lang="fr-FR" dirty="0" err="1" smtClean="0">
                <a:solidFill>
                  <a:srgbClr val="000000"/>
                </a:solidFill>
              </a:rPr>
              <a:t>recorded</a:t>
            </a:r>
            <a:r>
              <a:rPr lang="fr-FR" dirty="0" smtClean="0">
                <a:solidFill>
                  <a:srgbClr val="000000"/>
                </a:solidFill>
              </a:rPr>
              <a:t> </a:t>
            </a:r>
            <a:r>
              <a:rPr lang="fr-FR" dirty="0" err="1" smtClean="0">
                <a:solidFill>
                  <a:srgbClr val="000000"/>
                </a:solidFill>
              </a:rPr>
              <a:t>with</a:t>
            </a:r>
            <a:r>
              <a:rPr lang="fr-FR" dirty="0" smtClean="0">
                <a:solidFill>
                  <a:srgbClr val="000000"/>
                </a:solidFill>
              </a:rPr>
              <a:t> </a:t>
            </a:r>
            <a:r>
              <a:rPr lang="fr-FR" dirty="0" err="1" smtClean="0">
                <a:solidFill>
                  <a:srgbClr val="000000"/>
                </a:solidFill>
              </a:rPr>
              <a:t>conventional</a:t>
            </a:r>
            <a:r>
              <a:rPr lang="fr-FR" dirty="0" smtClean="0">
                <a:solidFill>
                  <a:srgbClr val="000000"/>
                </a:solidFill>
              </a:rPr>
              <a:t> </a:t>
            </a:r>
            <a:r>
              <a:rPr lang="fr-FR" dirty="0" err="1" smtClean="0">
                <a:solidFill>
                  <a:srgbClr val="000000"/>
                </a:solidFill>
              </a:rPr>
              <a:t>electronics</a:t>
            </a:r>
            <a:r>
              <a:rPr lang="fr-FR" dirty="0" smtClean="0">
                <a:solidFill>
                  <a:srgbClr val="000000"/>
                </a:solidFill>
              </a:rPr>
              <a:t>).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6" name="Picture 3" descr="ntof-logo.pdf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395" y="105921"/>
            <a:ext cx="1023436" cy="72321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7" name="Grouper 6"/>
          <p:cNvGrpSpPr/>
          <p:nvPr/>
        </p:nvGrpSpPr>
        <p:grpSpPr>
          <a:xfrm>
            <a:off x="310168" y="2403625"/>
            <a:ext cx="8261754" cy="3567144"/>
            <a:chOff x="548383" y="991294"/>
            <a:chExt cx="8261754" cy="3567144"/>
          </a:xfrm>
        </p:grpSpPr>
        <p:pic>
          <p:nvPicPr>
            <p:cNvPr id="8" name="Image 7" descr="20141008_191941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85" t="-70" r="32767" b="23789"/>
            <a:stretch/>
          </p:blipFill>
          <p:spPr>
            <a:xfrm rot="5400000">
              <a:off x="1380414" y="159263"/>
              <a:ext cx="3567144" cy="5231205"/>
            </a:xfrm>
            <a:prstGeom prst="rect">
              <a:avLst/>
            </a:prstGeom>
          </p:spPr>
        </p:pic>
        <p:pic>
          <p:nvPicPr>
            <p:cNvPr id="9" name="Image 8" descr="AsAd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93" t="24161" r="33163" b="23282"/>
            <a:stretch/>
          </p:blipFill>
          <p:spPr>
            <a:xfrm>
              <a:off x="6190990" y="1034628"/>
              <a:ext cx="2619147" cy="3254893"/>
            </a:xfrm>
            <a:prstGeom prst="rect">
              <a:avLst/>
            </a:prstGeom>
          </p:spPr>
        </p:pic>
        <p:cxnSp>
          <p:nvCxnSpPr>
            <p:cNvPr id="10" name="Connecteur en arc 9"/>
            <p:cNvCxnSpPr/>
            <p:nvPr/>
          </p:nvCxnSpPr>
          <p:spPr>
            <a:xfrm>
              <a:off x="5195250" y="2265557"/>
              <a:ext cx="995740" cy="12700"/>
            </a:xfrm>
            <a:prstGeom prst="curvedConnector3">
              <a:avLst/>
            </a:prstGeom>
            <a:ln w="57150" cmpd="sng">
              <a:solidFill>
                <a:srgbClr val="DC0528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 flipV="1">
              <a:off x="1969676" y="3679725"/>
              <a:ext cx="4221314" cy="108012"/>
            </a:xfrm>
            <a:prstGeom prst="line">
              <a:avLst/>
            </a:prstGeom>
            <a:ln w="57150" cmpd="sng">
              <a:solidFill>
                <a:schemeClr val="tx2"/>
              </a:solidFill>
              <a:tailEnd type="triangle" w="lg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2" name="ZoneTexte 11"/>
          <p:cNvSpPr txBox="1"/>
          <p:nvPr/>
        </p:nvSpPr>
        <p:spPr>
          <a:xfrm>
            <a:off x="1462512" y="4144862"/>
            <a:ext cx="82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anode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868227" y="3214272"/>
            <a:ext cx="74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mesh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1847" y="6102799"/>
            <a:ext cx="8833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err="1" smtClean="0">
                <a:solidFill>
                  <a:srgbClr val="000000"/>
                </a:solidFill>
              </a:rPr>
              <a:t>Problems</a:t>
            </a:r>
            <a:r>
              <a:rPr lang="fr-FR" i="1" dirty="0" smtClean="0">
                <a:solidFill>
                  <a:srgbClr val="000000"/>
                </a:solidFill>
              </a:rPr>
              <a:t>: </a:t>
            </a:r>
            <a:r>
              <a:rPr lang="fr-FR" i="1" dirty="0" err="1" smtClean="0">
                <a:solidFill>
                  <a:srgbClr val="000000"/>
                </a:solidFill>
              </a:rPr>
              <a:t>missing</a:t>
            </a:r>
            <a:r>
              <a:rPr lang="fr-FR" i="1" dirty="0" smtClean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strips</a:t>
            </a:r>
            <a:r>
              <a:rPr lang="fr-FR" i="1" dirty="0">
                <a:solidFill>
                  <a:srgbClr val="000000"/>
                </a:solidFill>
              </a:rPr>
              <a:t>, </a:t>
            </a:r>
            <a:r>
              <a:rPr lang="fr-FR" i="1" dirty="0" err="1">
                <a:solidFill>
                  <a:srgbClr val="000000"/>
                </a:solidFill>
              </a:rPr>
              <a:t>wrong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routing</a:t>
            </a:r>
            <a:r>
              <a:rPr lang="fr-FR" i="1" dirty="0">
                <a:solidFill>
                  <a:srgbClr val="000000"/>
                </a:solidFill>
              </a:rPr>
              <a:t>, noise </a:t>
            </a:r>
            <a:r>
              <a:rPr lang="fr-FR" i="1" dirty="0" err="1">
                <a:solidFill>
                  <a:srgbClr val="000000"/>
                </a:solidFill>
              </a:rPr>
              <a:t>from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low</a:t>
            </a:r>
            <a:r>
              <a:rPr lang="fr-FR" i="1" dirty="0">
                <a:solidFill>
                  <a:srgbClr val="000000"/>
                </a:solidFill>
              </a:rPr>
              <a:t> voltage </a:t>
            </a:r>
            <a:r>
              <a:rPr lang="fr-FR" i="1" dirty="0" err="1">
                <a:solidFill>
                  <a:srgbClr val="000000"/>
                </a:solidFill>
              </a:rPr>
              <a:t>supply</a:t>
            </a:r>
            <a:r>
              <a:rPr lang="fr-FR" i="1" dirty="0">
                <a:solidFill>
                  <a:srgbClr val="000000"/>
                </a:solidFill>
              </a:rPr>
              <a:t> module</a:t>
            </a:r>
            <a:endParaRPr lang="fr-FR" i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6181897" y="2558625"/>
            <a:ext cx="1424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AGET chips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545703" y="2182043"/>
            <a:ext cx="1441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Acquisition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269131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 descr="20150407_18193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25"/>
          <a:stretch/>
        </p:blipFill>
        <p:spPr>
          <a:xfrm>
            <a:off x="5249648" y="1767240"/>
            <a:ext cx="3894352" cy="461517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18593" y="52752"/>
            <a:ext cx="7236464" cy="908720"/>
          </a:xfrm>
        </p:spPr>
        <p:txBody>
          <a:bodyPr/>
          <a:lstStyle/>
          <a:p>
            <a:r>
              <a:rPr lang="fr-FR" dirty="0" smtClean="0"/>
              <a:t>NEW FRONT END CARDS</a:t>
            </a:r>
            <a:endParaRPr lang="fr-FR" dirty="0"/>
          </a:p>
        </p:txBody>
      </p:sp>
      <p:pic>
        <p:nvPicPr>
          <p:cNvPr id="4" name="Picture 3" descr="ntof-logo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499" y="35357"/>
            <a:ext cx="1255657" cy="88731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/>
          <p:cNvSpPr/>
          <p:nvPr/>
        </p:nvSpPr>
        <p:spPr>
          <a:xfrm rot="16200000">
            <a:off x="-2460540" y="3813291"/>
            <a:ext cx="5436795" cy="51571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 rot="16200000">
            <a:off x="-512407" y="2307571"/>
            <a:ext cx="1668965" cy="301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MESH STRIPS</a:t>
            </a:r>
          </a:p>
        </p:txBody>
      </p:sp>
      <p:sp>
        <p:nvSpPr>
          <p:cNvPr id="14" name="ZoneTexte 13"/>
          <p:cNvSpPr txBox="1"/>
          <p:nvPr/>
        </p:nvSpPr>
        <p:spPr>
          <a:xfrm rot="16200000">
            <a:off x="-590384" y="5166219"/>
            <a:ext cx="1916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ANODE STRIPS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7807349" y="1740834"/>
            <a:ext cx="1598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AGET CHIPS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3" name="Image 2" descr="20150330_162606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7" t="19894" r="30327" b="33949"/>
          <a:stretch/>
        </p:blipFill>
        <p:spPr>
          <a:xfrm rot="5400000">
            <a:off x="956511" y="3980908"/>
            <a:ext cx="1844969" cy="2687326"/>
          </a:xfrm>
          <a:prstGeom prst="rect">
            <a:avLst/>
          </a:prstGeom>
        </p:spPr>
      </p:pic>
      <p:sp>
        <p:nvSpPr>
          <p:cNvPr id="15" name="Rectangle à coins arrondis 14"/>
          <p:cNvSpPr/>
          <p:nvPr/>
        </p:nvSpPr>
        <p:spPr>
          <a:xfrm>
            <a:off x="546166" y="6280149"/>
            <a:ext cx="2864552" cy="438052"/>
          </a:xfrm>
          <a:prstGeom prst="round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 smtClean="0">
                <a:solidFill>
                  <a:srgbClr val="000000"/>
                </a:solidFill>
              </a:rPr>
              <a:t>Strip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signals</a:t>
            </a:r>
            <a:r>
              <a:rPr lang="fr-FR" sz="1600" dirty="0" err="1">
                <a:solidFill>
                  <a:srgbClr val="000000"/>
                </a:solidFill>
              </a:rPr>
              <a:t>+Sum</a:t>
            </a:r>
            <a:r>
              <a:rPr lang="fr-FR" sz="1600" dirty="0">
                <a:solidFill>
                  <a:srgbClr val="000000"/>
                </a:solidFill>
              </a:rPr>
              <a:t> </a:t>
            </a:r>
            <a:r>
              <a:rPr lang="fr-FR" sz="1600" dirty="0" smtClean="0">
                <a:solidFill>
                  <a:srgbClr val="000000"/>
                </a:solidFill>
              </a:rPr>
              <a:t>signal</a:t>
            </a:r>
            <a:endParaRPr lang="fr-FR" sz="1600" dirty="0">
              <a:solidFill>
                <a:srgbClr val="000000"/>
              </a:solidFill>
            </a:endParaRPr>
          </a:p>
        </p:txBody>
      </p:sp>
      <p:pic>
        <p:nvPicPr>
          <p:cNvPr id="19" name="Image 18" descr="20150330_162634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9" t="32605" r="30269" b="24792"/>
          <a:stretch/>
        </p:blipFill>
        <p:spPr>
          <a:xfrm rot="10800000">
            <a:off x="517623" y="1509760"/>
            <a:ext cx="2752150" cy="1629585"/>
          </a:xfrm>
          <a:prstGeom prst="rect">
            <a:avLst/>
          </a:prstGeom>
        </p:spPr>
      </p:pic>
      <p:sp>
        <p:nvSpPr>
          <p:cNvPr id="23" name="Rectangle à coins arrondis 22"/>
          <p:cNvSpPr/>
          <p:nvPr/>
        </p:nvSpPr>
        <p:spPr>
          <a:xfrm>
            <a:off x="531895" y="3182883"/>
            <a:ext cx="2864552" cy="438052"/>
          </a:xfrm>
          <a:prstGeom prst="round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tx1"/>
                </a:solidFill>
              </a:rPr>
              <a:t>HV </a:t>
            </a:r>
            <a:r>
              <a:rPr lang="fr-FR" sz="1600" dirty="0" err="1">
                <a:solidFill>
                  <a:schemeClr val="tx1"/>
                </a:solidFill>
              </a:rPr>
              <a:t>splitting</a:t>
            </a:r>
            <a:r>
              <a:rPr lang="fr-FR" sz="1600" dirty="0">
                <a:solidFill>
                  <a:schemeClr val="tx1"/>
                </a:solidFill>
              </a:rPr>
              <a:t> +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err="1">
                <a:solidFill>
                  <a:schemeClr val="tx1"/>
                </a:solidFill>
              </a:rPr>
              <a:t>strip</a:t>
            </a:r>
            <a:r>
              <a:rPr lang="fr-FR" sz="1600" dirty="0">
                <a:solidFill>
                  <a:schemeClr val="tx1"/>
                </a:solidFill>
              </a:rPr>
              <a:t> </a:t>
            </a:r>
            <a:r>
              <a:rPr lang="fr-FR" sz="1600" dirty="0" err="1">
                <a:solidFill>
                  <a:schemeClr val="tx1"/>
                </a:solidFill>
              </a:rPr>
              <a:t>signals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 rot="16200000">
            <a:off x="-595151" y="3681801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DETECTOR</a:t>
            </a:r>
          </a:p>
        </p:txBody>
      </p:sp>
      <p:sp>
        <p:nvSpPr>
          <p:cNvPr id="26" name="Rectangle à coins arrondis 25"/>
          <p:cNvSpPr/>
          <p:nvPr/>
        </p:nvSpPr>
        <p:spPr>
          <a:xfrm>
            <a:off x="5770522" y="3833384"/>
            <a:ext cx="2036827" cy="438052"/>
          </a:xfrm>
          <a:prstGeom prst="round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dirty="0">
                <a:solidFill>
                  <a:prstClr val="black"/>
                </a:solidFill>
              </a:rPr>
              <a:t>Protection Diodes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5814568" y="5806950"/>
            <a:ext cx="2036827" cy="438052"/>
          </a:xfrm>
          <a:prstGeom prst="round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dirty="0">
                <a:solidFill>
                  <a:prstClr val="black"/>
                </a:solidFill>
              </a:rPr>
              <a:t>Protection Diodes</a:t>
            </a:r>
          </a:p>
        </p:txBody>
      </p:sp>
      <p:cxnSp>
        <p:nvCxnSpPr>
          <p:cNvPr id="16" name="Connecteur droit 15"/>
          <p:cNvCxnSpPr/>
          <p:nvPr/>
        </p:nvCxnSpPr>
        <p:spPr>
          <a:xfrm>
            <a:off x="2939780" y="2468523"/>
            <a:ext cx="2874788" cy="824354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2939780" y="5165349"/>
            <a:ext cx="3396445" cy="494855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>
          <a:xfrm>
            <a:off x="552393" y="4271436"/>
            <a:ext cx="760518" cy="63707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804688" y="1509760"/>
            <a:ext cx="760518" cy="63707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en angle 31"/>
          <p:cNvCxnSpPr>
            <a:stCxn id="29" idx="0"/>
          </p:cNvCxnSpPr>
          <p:nvPr/>
        </p:nvCxnSpPr>
        <p:spPr>
          <a:xfrm rot="5400000" flipH="1" flipV="1">
            <a:off x="1139398" y="3845628"/>
            <a:ext cx="219063" cy="632554"/>
          </a:xfrm>
          <a:prstGeom prst="bentConnector2">
            <a:avLst/>
          </a:prstGeom>
          <a:ln>
            <a:solidFill>
              <a:srgbClr val="DC052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à coins arrondis 32"/>
          <p:cNvSpPr/>
          <p:nvPr/>
        </p:nvSpPr>
        <p:spPr>
          <a:xfrm>
            <a:off x="1565205" y="3909759"/>
            <a:ext cx="3186963" cy="438052"/>
          </a:xfrm>
          <a:prstGeom prst="roundRect">
            <a:avLst/>
          </a:prstGeom>
          <a:solidFill>
            <a:srgbClr val="FFFFFF"/>
          </a:solidFill>
          <a:ln>
            <a:solidFill>
              <a:srgbClr val="DC05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rgbClr val="000000"/>
                </a:solidFill>
              </a:rPr>
              <a:t>Sum</a:t>
            </a:r>
            <a:r>
              <a:rPr lang="fr-FR" sz="1400" dirty="0" smtClean="0">
                <a:solidFill>
                  <a:srgbClr val="000000"/>
                </a:solidFill>
              </a:rPr>
              <a:t> signal to </a:t>
            </a:r>
            <a:r>
              <a:rPr lang="fr-FR" sz="1400" dirty="0" err="1" smtClean="0">
                <a:solidFill>
                  <a:srgbClr val="000000"/>
                </a:solidFill>
              </a:rPr>
              <a:t>preamp+n_TOF</a:t>
            </a:r>
            <a:r>
              <a:rPr lang="fr-FR" sz="1400" dirty="0" smtClean="0">
                <a:solidFill>
                  <a:srgbClr val="000000"/>
                </a:solidFill>
              </a:rPr>
              <a:t> DAQ</a:t>
            </a:r>
            <a:endParaRPr lang="fr-FR" sz="1400" dirty="0">
              <a:solidFill>
                <a:srgbClr val="000000"/>
              </a:solidFill>
            </a:endParaRPr>
          </a:p>
        </p:txBody>
      </p:sp>
      <p:cxnSp>
        <p:nvCxnSpPr>
          <p:cNvPr id="34" name="Connecteur en angle 33"/>
          <p:cNvCxnSpPr/>
          <p:nvPr/>
        </p:nvCxnSpPr>
        <p:spPr>
          <a:xfrm rot="10800000" flipV="1">
            <a:off x="1164066" y="1224327"/>
            <a:ext cx="638903" cy="304641"/>
          </a:xfrm>
          <a:prstGeom prst="bentConnector3">
            <a:avLst>
              <a:gd name="adj1" fmla="val 101374"/>
            </a:avLst>
          </a:prstGeom>
          <a:ln>
            <a:solidFill>
              <a:srgbClr val="DC052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à coins arrondis 34"/>
          <p:cNvSpPr/>
          <p:nvPr/>
        </p:nvSpPr>
        <p:spPr>
          <a:xfrm>
            <a:off x="1802966" y="1105186"/>
            <a:ext cx="794316" cy="438052"/>
          </a:xfrm>
          <a:prstGeom prst="roundRect">
            <a:avLst/>
          </a:prstGeom>
          <a:solidFill>
            <a:srgbClr val="FFFFFF"/>
          </a:solidFill>
          <a:ln>
            <a:solidFill>
              <a:srgbClr val="DC05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rgbClr val="000000"/>
                </a:solidFill>
              </a:rPr>
              <a:t>HV in</a:t>
            </a:r>
            <a:endParaRPr lang="fr-FR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95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A_theme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CEA_theme.thmx</Template>
  <TotalTime>2154</TotalTime>
  <Words>1426</Words>
  <Application>Microsoft Macintosh PowerPoint</Application>
  <PresentationFormat>Présentation à l'écran (4:3)</PresentationFormat>
  <Paragraphs>286</Paragraphs>
  <Slides>22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CEA_theme</vt:lpstr>
      <vt:lpstr>A new transparent XY-MicroMegas neutron beam profiler: first beam profiles at n_TOF</vt:lpstr>
      <vt:lpstr>outline</vt:lpstr>
      <vt:lpstr>Segmented MESH microbulk development</vt:lpstr>
      <vt:lpstr>Prototype evolution</vt:lpstr>
      <vt:lpstr>NEUTRON beam MONITOR + profiler </vt:lpstr>
      <vt:lpstr>Principle of NEUTRON BEAM profileR + MONITOR OPERATION</vt:lpstr>
      <vt:lpstr>ELECTRONICS</vt:lpstr>
      <vt:lpstr>PREVIOUS front-end CARDS SETUP</vt:lpstr>
      <vt:lpstr>NEW FRONT END CARDS</vt:lpstr>
      <vt:lpstr>Detector performance WITH  Xrays</vt:lpstr>
      <vt:lpstr>The n_tof facility (cern)</vt:lpstr>
      <vt:lpstr>MOUNTING THE DETECTOR in ear-2 (1)</vt:lpstr>
      <vt:lpstr>Présentation PowerPoint</vt:lpstr>
      <vt:lpstr>Présentation PowerPoint</vt:lpstr>
      <vt:lpstr>SOME RESULTS </vt:lpstr>
      <vt:lpstr>EVENT SELECTION CRITERIA FOR BEAM PROFILE (1)</vt:lpstr>
      <vt:lpstr>EVENT SELECTION CRITERIA FOR BEAM PROFILE (2)</vt:lpstr>
      <vt:lpstr>Towards the Beam profile</vt:lpstr>
      <vt:lpstr>OUTLOOK –FUTURE PERSPECTIVES</vt:lpstr>
      <vt:lpstr>EXTRA SLIDES</vt:lpstr>
      <vt:lpstr>Reconstructed mask image x-rays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transparent XY-MicroMegas neutron beam profiler: first beam profiles at n_TOF</dc:title>
  <dc:creator>maria</dc:creator>
  <cp:lastModifiedBy>maria</cp:lastModifiedBy>
  <cp:revision>50</cp:revision>
  <dcterms:created xsi:type="dcterms:W3CDTF">2015-06-10T22:38:41Z</dcterms:created>
  <dcterms:modified xsi:type="dcterms:W3CDTF">2015-06-12T10:32:46Z</dcterms:modified>
</cp:coreProperties>
</file>