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59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8" r:id="rId9"/>
    <p:sldId id="269" r:id="rId10"/>
    <p:sldId id="264" r:id="rId11"/>
    <p:sldId id="270" r:id="rId12"/>
    <p:sldId id="265" r:id="rId13"/>
    <p:sldId id="274" r:id="rId14"/>
    <p:sldId id="272" r:id="rId15"/>
    <p:sldId id="266" r:id="rId16"/>
    <p:sldId id="271" r:id="rId17"/>
    <p:sldId id="267" r:id="rId18"/>
    <p:sldId id="275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1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B3DCC-AF85-4731-8E1A-445FFE7AC66F}" type="datetimeFigureOut">
              <a:rPr lang="it-IT" smtClean="0"/>
              <a:t>10/06/2015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4BA56-125D-4177-8B72-44CAF8819C3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2153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767CE-EE37-43EB-9181-F450C340318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440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/>
              <a:t>10/06/2015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7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/>
              <a:t>10/06/2015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4103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/>
              <a:t>10/06/2015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006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3"/>
            <a:ext cx="10058400" cy="271576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398471"/>
            <a:ext cx="10058400" cy="459279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RD51 Mini week 8-12 June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S. Levorato</a:t>
            </a:r>
            <a:endParaRPr lang="en-GB" dirty="0"/>
          </a:p>
        </p:txBody>
      </p:sp>
      <p:sp>
        <p:nvSpPr>
          <p:cNvPr id="10" name="Subtitle 2"/>
          <p:cNvSpPr txBox="1">
            <a:spLocks/>
          </p:cNvSpPr>
          <p:nvPr userDrawn="1"/>
        </p:nvSpPr>
        <p:spPr>
          <a:xfrm>
            <a:off x="1097280" y="3832407"/>
            <a:ext cx="10058400" cy="4592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none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1097280" y="3808360"/>
            <a:ext cx="10058400" cy="4587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6673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/>
              <a:t>10/06/2015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5900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/>
              <a:t>10/06/2015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3640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/>
              <a:t>10/06/2015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8325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/>
              <a:t>10/06/2015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4710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/>
              <a:t>10/06/2015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532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/>
              <a:t>10/06/2015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4506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/>
              <a:t>10/06/2015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7842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/>
              <a:t>10/06/2015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326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E9188-E77E-43A8-92CA-D41A961C8C71}" type="datetimeFigureOut">
              <a:rPr lang="it-IT" smtClean="0"/>
              <a:t>10/06/2015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4DFBE-5D27-49C9-A5AD-72E1BD7B143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7627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5" Type="http://schemas.openxmlformats.org/officeDocument/2006/relationships/image" Target="../media/image29.emf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9.jpg"/><Relationship Id="rId5" Type="http://schemas.openxmlformats.org/officeDocument/2006/relationships/image" Target="../media/image58.jpeg"/><Relationship Id="rId4" Type="http://schemas.openxmlformats.org/officeDocument/2006/relationships/image" Target="../media/image57.jpeg"/><Relationship Id="rId9" Type="http://schemas.openxmlformats.org/officeDocument/2006/relationships/image" Target="../media/image6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594836"/>
            <a:ext cx="10058400" cy="2715768"/>
          </a:xfrm>
        </p:spPr>
        <p:txBody>
          <a:bodyPr anchor="ctr">
            <a:noAutofit/>
          </a:bodyPr>
          <a:lstStyle/>
          <a:p>
            <a:pPr algn="ctr"/>
            <a:r>
              <a:rPr lang="en-GB" sz="4000" b="1" dirty="0" smtClean="0"/>
              <a:t>Update on  THGEMs and Micromegas production for RICH-1 COMPASS Upgrade</a:t>
            </a:r>
            <a:r>
              <a:rPr lang="en-GB" sz="4000" b="1" dirty="0"/>
              <a:t/>
            </a:r>
            <a:br>
              <a:rPr lang="en-GB" sz="4000" b="1" dirty="0"/>
            </a:br>
            <a:r>
              <a:rPr lang="en-GB" sz="4000" b="1" dirty="0" smtClean="0"/>
              <a:t/>
            </a:r>
            <a:br>
              <a:rPr lang="en-GB" sz="4000" b="1" dirty="0" smtClean="0"/>
            </a:br>
            <a:r>
              <a:rPr lang="en-GB" sz="3200" b="1" i="1" dirty="0" smtClean="0"/>
              <a:t>on </a:t>
            </a:r>
            <a:r>
              <a:rPr lang="en-GB" sz="3200" b="1" i="1" dirty="0" smtClean="0"/>
              <a:t>behalf of THGEM Trieste group</a:t>
            </a:r>
            <a:endParaRPr lang="en-GB" sz="4000" b="1" i="1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066800" y="5644788"/>
            <a:ext cx="10058400" cy="459279"/>
          </a:xfrm>
        </p:spPr>
        <p:txBody>
          <a:bodyPr/>
          <a:lstStyle/>
          <a:p>
            <a:pPr algn="r"/>
            <a:r>
              <a:rPr lang="pt-PT" dirty="0" smtClean="0"/>
              <a:t>S . Levorato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109581" y="5537832"/>
            <a:ext cx="10058400" cy="4587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spc="200" dirty="0">
                <a:solidFill>
                  <a:schemeClr val="tx1"/>
                </a:solidFill>
                <a:latin typeface="+mj-lt"/>
              </a:rPr>
              <a:t>INFN -  Sezione di Trieste	</a:t>
            </a:r>
            <a:r>
              <a:rPr lang="en-GB" sz="2400" spc="200" dirty="0" smtClean="0">
                <a:solidFill>
                  <a:schemeClr val="tx1"/>
                </a:solidFill>
                <a:latin typeface="+mj-lt"/>
              </a:rPr>
              <a:t>                            </a:t>
            </a:r>
            <a:endParaRPr lang="en-GB" sz="2400" spc="2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Picture 2" descr="http://www.agorascienza.it/media/440/orig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43" y="99058"/>
            <a:ext cx="1952957" cy="124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41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12192000" cy="440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/>
              <a:t> THGEM production</a:t>
            </a:r>
            <a:endParaRPr lang="pt-PT" sz="2000" b="1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 dirty="0" smtClean="0"/>
              <a:t>RD51 Mini week  8-12 June 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74" y="572707"/>
            <a:ext cx="7408047" cy="37212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76594" y="763398"/>
            <a:ext cx="33212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 fixation points to guarantee</a:t>
            </a:r>
          </a:p>
          <a:p>
            <a:r>
              <a:rPr lang="en-US" dirty="0" smtClean="0"/>
              <a:t>THGEMs flatness  and positioning</a:t>
            </a:r>
          </a:p>
          <a:p>
            <a:r>
              <a:rPr lang="en-US" dirty="0" smtClean="0"/>
              <a:t>Pillars in PEEK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593747" y="1451295"/>
            <a:ext cx="1157681" cy="9060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729681" y="1451295"/>
            <a:ext cx="2021747" cy="18204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2567031" y="763398"/>
            <a:ext cx="5184397" cy="7044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27076" y="1267541"/>
            <a:ext cx="294367" cy="353084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3574" y="479838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2 reference holes to guarantee</a:t>
            </a:r>
          </a:p>
          <a:p>
            <a:r>
              <a:rPr lang="en-US" dirty="0" smtClean="0"/>
              <a:t>the THGEMs staggering</a:t>
            </a:r>
          </a:p>
          <a:p>
            <a:r>
              <a:rPr lang="en-US" dirty="0" smtClean="0"/>
              <a:t>PCB for alignment and spacing   </a:t>
            </a:r>
            <a:endParaRPr lang="it-IT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494951" y="3699546"/>
            <a:ext cx="218113" cy="10988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7776594" y="185632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Segmentation in 12 sectors</a:t>
            </a:r>
            <a:endParaRPr lang="it-IT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9300" y="2387360"/>
            <a:ext cx="2864971" cy="1723357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8604309" y="2814917"/>
            <a:ext cx="687897" cy="68789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extBox 25"/>
          <p:cNvSpPr txBox="1"/>
          <p:nvPr/>
        </p:nvSpPr>
        <p:spPr>
          <a:xfrm>
            <a:off x="10914078" y="2963325"/>
            <a:ext cx="11796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0.7 mm </a:t>
            </a:r>
          </a:p>
          <a:p>
            <a:r>
              <a:rPr lang="en-US" dirty="0" smtClean="0"/>
              <a:t>sector </a:t>
            </a:r>
          </a:p>
          <a:p>
            <a:r>
              <a:rPr lang="en-US" dirty="0" smtClean="0"/>
              <a:t>separation</a:t>
            </a:r>
            <a:endParaRPr lang="it-IT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6804" y="4419697"/>
            <a:ext cx="3834817" cy="18322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1664237" y="-962781"/>
            <a:ext cx="6138631" cy="87755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6298" y="4463182"/>
            <a:ext cx="4245702" cy="203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53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0056" y="3423244"/>
            <a:ext cx="7786687" cy="2782293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0" y="0"/>
            <a:ext cx="12192000" cy="440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/>
              <a:t> THGEM production</a:t>
            </a:r>
            <a:endParaRPr lang="pt-PT" sz="2000" b="1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 dirty="0" smtClean="0"/>
              <a:t>RD51 Mini week  8-12 June 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" y="487416"/>
            <a:ext cx="5890260" cy="331327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910" y="487416"/>
            <a:ext cx="5890260" cy="331327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" y="3579018"/>
            <a:ext cx="4792980" cy="2696051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1074420" y="5458460"/>
            <a:ext cx="205740" cy="571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 27"/>
          <p:cNvSpPr/>
          <p:nvPr/>
        </p:nvSpPr>
        <p:spPr>
          <a:xfrm rot="5400000">
            <a:off x="10061678" y="3376904"/>
            <a:ext cx="246937" cy="29966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ctangle 19"/>
          <p:cNvSpPr/>
          <p:nvPr/>
        </p:nvSpPr>
        <p:spPr>
          <a:xfrm>
            <a:off x="313591" y="591080"/>
            <a:ext cx="1063283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/>
              <a:t>PCB material Sent to ELTOS for production, </a:t>
            </a:r>
            <a:r>
              <a:rPr lang="en-US" dirty="0" smtClean="0"/>
              <a:t>Agreed on procedure with ELTOS first </a:t>
            </a:r>
            <a:r>
              <a:rPr lang="en-US" dirty="0"/>
              <a:t>batch delivery 08/06/2015: </a:t>
            </a:r>
          </a:p>
        </p:txBody>
      </p:sp>
    </p:spTree>
    <p:extLst>
      <p:ext uri="{BB962C8B-B14F-4D97-AF65-F5344CB8AC3E}">
        <p14:creationId xmlns:p14="http://schemas.microsoft.com/office/powerpoint/2010/main" val="155973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12192000" cy="440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/>
              <a:t> THGEM characterization</a:t>
            </a:r>
            <a:endParaRPr lang="pt-PT" sz="2000" b="1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 dirty="0" smtClean="0"/>
              <a:t>RD51 Mini week  8-12 June 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51002" y="483249"/>
            <a:ext cx="111238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In Trieste Cleaning procedure will be applied : polish, high pressure water cleaning, ultrasonic Bath + </a:t>
            </a:r>
            <a:r>
              <a:rPr lang="en-US" dirty="0" err="1" smtClean="0"/>
              <a:t>microetching</a:t>
            </a:r>
            <a:r>
              <a:rPr lang="en-US" dirty="0" smtClean="0"/>
              <a:t>, distilled water rinsing and oven @ 160 </a:t>
            </a:r>
            <a:r>
              <a:rPr lang="en-GB" dirty="0" smtClean="0"/>
              <a:t>ºC, </a:t>
            </a:r>
            <a:r>
              <a:rPr lang="en-GB" dirty="0" smtClean="0"/>
              <a:t>final step </a:t>
            </a:r>
            <a:r>
              <a:rPr lang="en-GB" dirty="0" smtClean="0"/>
              <a:t>Gain Characterization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 smtClean="0"/>
          </a:p>
          <a:p>
            <a:endParaRPr lang="it-IT" dirty="0"/>
          </a:p>
        </p:txBody>
      </p:sp>
      <p:sp>
        <p:nvSpPr>
          <p:cNvPr id="3" name="Rectangle 2"/>
          <p:cNvSpPr/>
          <p:nvPr/>
        </p:nvSpPr>
        <p:spPr>
          <a:xfrm>
            <a:off x="151002" y="233295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endParaRPr lang="it-IT" dirty="0"/>
          </a:p>
        </p:txBody>
      </p:sp>
      <p:pic>
        <p:nvPicPr>
          <p:cNvPr id="9" name="Picture 4" descr="C:\THGEM\test_beam_2014\pictures\DSCN508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" t="5267" r="33109" b="471"/>
          <a:stretch/>
        </p:blipFill>
        <p:spPr bwMode="auto">
          <a:xfrm>
            <a:off x="214025" y="2329229"/>
            <a:ext cx="2435732" cy="267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81"/>
          <a:stretch/>
        </p:blipFill>
        <p:spPr>
          <a:xfrm>
            <a:off x="2718033" y="2332949"/>
            <a:ext cx="3962167" cy="26780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4204" y="2102118"/>
            <a:ext cx="3983623" cy="41370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0568" y="4929372"/>
            <a:ext cx="68769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dirty="0" smtClean="0"/>
          </a:p>
          <a:p>
            <a:pPr algn="just"/>
            <a:r>
              <a:rPr lang="en-US" dirty="0" smtClean="0"/>
              <a:t>THGEMs stored for transport in dedicated boxes for gold coating to CERN.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60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12192000" cy="440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/>
              <a:t> THGEM </a:t>
            </a:r>
            <a:r>
              <a:rPr lang="en-US" sz="2000" b="1" dirty="0" smtClean="0"/>
              <a:t>characterization: proof</a:t>
            </a:r>
            <a:r>
              <a:rPr lang="en-US" sz="2000" b="1" dirty="0" smtClean="0"/>
              <a:t> of the principle</a:t>
            </a:r>
            <a:endParaRPr lang="pt-PT" sz="2000" b="1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 dirty="0" smtClean="0"/>
              <a:t>RD51 Mini week  8-12 June 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51002" y="233295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endParaRPr lang="it-IT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2693" y="547207"/>
            <a:ext cx="2119307" cy="26250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3658" y="3291326"/>
            <a:ext cx="2121254" cy="26730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4" r="8761"/>
          <a:stretch/>
        </p:blipFill>
        <p:spPr>
          <a:xfrm>
            <a:off x="237040" y="547285"/>
            <a:ext cx="2218116" cy="360821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767851" y="855790"/>
            <a:ext cx="25460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Ar</a:t>
            </a:r>
            <a:r>
              <a:rPr lang="en-GB" dirty="0"/>
              <a:t>/CO</a:t>
            </a:r>
            <a:r>
              <a:rPr lang="en-GB" baseline="-25000" dirty="0"/>
              <a:t>2</a:t>
            </a:r>
            <a:r>
              <a:rPr lang="en-GB" dirty="0"/>
              <a:t> (70:30</a:t>
            </a:r>
            <a:r>
              <a:rPr lang="en-GB" dirty="0" smtClean="0"/>
              <a:t>); </a:t>
            </a:r>
            <a:endParaRPr lang="en-GB" dirty="0" smtClean="0"/>
          </a:p>
          <a:p>
            <a:r>
              <a:rPr lang="en-GB" dirty="0" smtClean="0"/>
              <a:t>Pre-amplifier </a:t>
            </a:r>
            <a:r>
              <a:rPr lang="en-GB" dirty="0"/>
              <a:t>+ Amplifier </a:t>
            </a:r>
            <a:endParaRPr lang="en-GB" dirty="0" smtClean="0"/>
          </a:p>
          <a:p>
            <a:r>
              <a:rPr lang="en-GB" dirty="0" smtClean="0"/>
              <a:t>+ </a:t>
            </a:r>
            <a:r>
              <a:rPr lang="en-GB" dirty="0" smtClean="0"/>
              <a:t>MCA; </a:t>
            </a:r>
            <a:r>
              <a:rPr lang="en-GB" baseline="30000" dirty="0" smtClean="0"/>
              <a:t>55</a:t>
            </a:r>
            <a:r>
              <a:rPr lang="en-GB" dirty="0" smtClean="0"/>
              <a:t>Fe 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953632" y="1186608"/>
            <a:ext cx="3613394" cy="2324381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5693260" y="1937847"/>
            <a:ext cx="2695263" cy="2212051"/>
            <a:chOff x="9046863" y="1909246"/>
            <a:chExt cx="3743324" cy="270607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6"/>
            <a:srcRect l="4450" t="13241" r="44523" b="21179"/>
            <a:stretch/>
          </p:blipFill>
          <p:spPr>
            <a:xfrm>
              <a:off x="9046863" y="1909246"/>
              <a:ext cx="3743324" cy="27060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9615654" y="1946468"/>
              <a:ext cx="1385888" cy="3000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350" baseline="30000" dirty="0" smtClean="0"/>
                <a:t>55</a:t>
              </a:r>
              <a:r>
                <a:rPr lang="en-GB" sz="1350" dirty="0" smtClean="0"/>
                <a:t>Fe main peak</a:t>
              </a:r>
              <a:endParaRPr lang="en-GB" sz="135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14441" y="3530256"/>
              <a:ext cx="1101436" cy="3000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350" dirty="0" smtClean="0"/>
                <a:t>Escape Peak</a:t>
              </a:r>
              <a:endParaRPr lang="en-GB" sz="1350" dirty="0"/>
            </a:p>
          </p:txBody>
        </p:sp>
        <p:cxnSp>
          <p:nvCxnSpPr>
            <p:cNvPr id="26" name="Straight Arrow Connector 25"/>
            <p:cNvCxnSpPr>
              <a:stCxn id="25" idx="2"/>
            </p:cNvCxnSpPr>
            <p:nvPr/>
          </p:nvCxnSpPr>
          <p:spPr>
            <a:xfrm>
              <a:off x="9965159" y="3830338"/>
              <a:ext cx="31173" cy="3293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24" idx="2"/>
            </p:cNvCxnSpPr>
            <p:nvPr/>
          </p:nvCxnSpPr>
          <p:spPr>
            <a:xfrm>
              <a:off x="10308598" y="2246550"/>
              <a:ext cx="692944" cy="12941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ight Arrow 27"/>
          <p:cNvSpPr/>
          <p:nvPr/>
        </p:nvSpPr>
        <p:spPr>
          <a:xfrm>
            <a:off x="1965952" y="489410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TextBox 28"/>
          <p:cNvSpPr txBox="1"/>
          <p:nvPr/>
        </p:nvSpPr>
        <p:spPr>
          <a:xfrm>
            <a:off x="151002" y="4936236"/>
            <a:ext cx="1656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55</a:t>
            </a:r>
            <a:r>
              <a:rPr lang="en-US" dirty="0" smtClean="0"/>
              <a:t>Fe positioning</a:t>
            </a:r>
            <a:endParaRPr lang="it-IT" dirty="0"/>
          </a:p>
        </p:txBody>
      </p:sp>
      <p:sp>
        <p:nvSpPr>
          <p:cNvPr id="30" name="TextBox 29"/>
          <p:cNvSpPr txBox="1"/>
          <p:nvPr/>
        </p:nvSpPr>
        <p:spPr>
          <a:xfrm>
            <a:off x="3103279" y="4813253"/>
            <a:ext cx="2567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Corresponding connector</a:t>
            </a:r>
          </a:p>
          <a:p>
            <a:r>
              <a:rPr lang="en-US" dirty="0" smtClean="0"/>
              <a:t>selection</a:t>
            </a:r>
            <a:endParaRPr lang="it-IT" dirty="0"/>
          </a:p>
        </p:txBody>
      </p:sp>
      <p:sp>
        <p:nvSpPr>
          <p:cNvPr id="31" name="Right Arrow 30"/>
          <p:cNvSpPr/>
          <p:nvPr/>
        </p:nvSpPr>
        <p:spPr>
          <a:xfrm>
            <a:off x="5829760" y="483054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TextBox 31"/>
          <p:cNvSpPr txBox="1"/>
          <p:nvPr/>
        </p:nvSpPr>
        <p:spPr>
          <a:xfrm>
            <a:off x="6851199" y="4858799"/>
            <a:ext cx="1974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Spectra collection </a:t>
            </a:r>
            <a:endParaRPr lang="it-IT" dirty="0"/>
          </a:p>
        </p:txBody>
      </p:sp>
      <p:sp>
        <p:nvSpPr>
          <p:cNvPr id="34" name="Notched Right Arrow 33"/>
          <p:cNvSpPr/>
          <p:nvPr/>
        </p:nvSpPr>
        <p:spPr>
          <a:xfrm rot="18549692">
            <a:off x="8449820" y="4347946"/>
            <a:ext cx="1104900" cy="36354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TextBox 35"/>
          <p:cNvSpPr txBox="1"/>
          <p:nvPr/>
        </p:nvSpPr>
        <p:spPr>
          <a:xfrm>
            <a:off x="8653186" y="3060940"/>
            <a:ext cx="3045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Uniformity gain, </a:t>
            </a:r>
            <a:r>
              <a:rPr lang="en-US" b="1" i="1" dirty="0" smtClean="0"/>
              <a:t>E</a:t>
            </a:r>
            <a:r>
              <a:rPr lang="en-US" dirty="0" smtClean="0"/>
              <a:t> res.  spectra</a:t>
            </a:r>
            <a:endParaRPr lang="it-IT" dirty="0"/>
          </a:p>
        </p:txBody>
      </p:sp>
      <p:sp>
        <p:nvSpPr>
          <p:cNvPr id="37" name="TextBox 36"/>
          <p:cNvSpPr txBox="1"/>
          <p:nvPr/>
        </p:nvSpPr>
        <p:spPr>
          <a:xfrm>
            <a:off x="312420" y="5867400"/>
            <a:ext cx="9754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Operation is time consuming, and affected by gain variation due to the </a:t>
            </a:r>
            <a:r>
              <a:rPr lang="en-US" b="1" i="1" dirty="0" smtClean="0"/>
              <a:t>P,T </a:t>
            </a:r>
            <a:r>
              <a:rPr lang="en-US" dirty="0" smtClean="0"/>
              <a:t>gas/environmental changes </a:t>
            </a:r>
            <a:r>
              <a:rPr lang="en-US" b="1" i="1" dirty="0" smtClean="0"/>
              <a:t> </a:t>
            </a:r>
            <a:endParaRPr lang="it-IT" b="1" i="1" dirty="0"/>
          </a:p>
        </p:txBody>
      </p:sp>
    </p:spTree>
    <p:extLst>
      <p:ext uri="{BB962C8B-B14F-4D97-AF65-F5344CB8AC3E}">
        <p14:creationId xmlns:p14="http://schemas.microsoft.com/office/powerpoint/2010/main" val="404580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04" y="1220058"/>
            <a:ext cx="2843351" cy="34037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209" y="4374611"/>
            <a:ext cx="3439290" cy="1934601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0" y="0"/>
            <a:ext cx="12192000" cy="440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/>
              <a:t> THGEM characterization</a:t>
            </a:r>
            <a:endParaRPr lang="pt-PT" sz="2000" b="1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 dirty="0" smtClean="0"/>
              <a:t>RD51 Mini week  8-12 June 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0" y="526824"/>
            <a:ext cx="111238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 smtClean="0"/>
          </a:p>
          <a:p>
            <a:endParaRPr lang="it-IT" dirty="0"/>
          </a:p>
        </p:txBody>
      </p:sp>
      <p:sp>
        <p:nvSpPr>
          <p:cNvPr id="3" name="Rectangle 2"/>
          <p:cNvSpPr/>
          <p:nvPr/>
        </p:nvSpPr>
        <p:spPr>
          <a:xfrm>
            <a:off x="151002" y="233295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endParaRPr lang="it-IT" dirty="0"/>
          </a:p>
        </p:txBody>
      </p:sp>
      <p:sp>
        <p:nvSpPr>
          <p:cNvPr id="12" name="TextBox 11"/>
          <p:cNvSpPr txBox="1"/>
          <p:nvPr/>
        </p:nvSpPr>
        <p:spPr>
          <a:xfrm>
            <a:off x="51992" y="344867"/>
            <a:ext cx="121400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Gain Uniformity will be measured with X-Ray source (up to now </a:t>
            </a:r>
            <a:r>
              <a:rPr lang="en-US" baseline="30000" dirty="0" smtClean="0"/>
              <a:t>55</a:t>
            </a:r>
            <a:r>
              <a:rPr lang="en-US" dirty="0" smtClean="0"/>
              <a:t>Fe), </a:t>
            </a:r>
            <a:r>
              <a:rPr lang="en-US" dirty="0"/>
              <a:t>Data collected with SRS </a:t>
            </a:r>
            <a:r>
              <a:rPr lang="en-US" dirty="0" smtClean="0"/>
              <a:t>system.  </a:t>
            </a:r>
          </a:p>
          <a:p>
            <a:pPr algn="just"/>
            <a:r>
              <a:rPr lang="en-US" dirty="0"/>
              <a:t>E</a:t>
            </a:r>
            <a:r>
              <a:rPr lang="en-US" dirty="0" smtClean="0"/>
              <a:t>ach </a:t>
            </a:r>
            <a:r>
              <a:rPr lang="en-US" dirty="0"/>
              <a:t>THGEM will be fully characterized.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/>
              <a:t>Amore </a:t>
            </a:r>
            <a:r>
              <a:rPr lang="en-US" dirty="0"/>
              <a:t>s</a:t>
            </a:r>
            <a:r>
              <a:rPr lang="en-US" dirty="0" smtClean="0"/>
              <a:t>oftware adapted, Different Mapping Option added to have Pads: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Thanks to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Eraldo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 for borrowing us the FEC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r>
              <a:rPr lang="en-US" dirty="0" smtClean="0"/>
              <a:t> 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3" y="1529798"/>
            <a:ext cx="5102602" cy="287021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6215" y="1440797"/>
            <a:ext cx="3524014" cy="3182981"/>
          </a:xfrm>
          <a:prstGeom prst="rect">
            <a:avLst/>
          </a:prstGeom>
        </p:spPr>
      </p:pic>
      <p:pic>
        <p:nvPicPr>
          <p:cNvPr id="1026" name="Picture 2" descr="Mini-X Miniature X-Ray Tube Syste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02" y="4973783"/>
            <a:ext cx="2649660" cy="1335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1838" y="4374611"/>
            <a:ext cx="3012420" cy="19346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3" y="1533194"/>
            <a:ext cx="1354938" cy="10162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9100" y="4623778"/>
            <a:ext cx="2937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 weeks </a:t>
            </a:r>
            <a:r>
              <a:rPr lang="en-US" baseline="30000" dirty="0"/>
              <a:t>55</a:t>
            </a:r>
            <a:r>
              <a:rPr lang="en-US" dirty="0"/>
              <a:t>Fe </a:t>
            </a:r>
            <a:r>
              <a:rPr lang="en-US" dirty="0" smtClean="0">
                <a:sym typeface="Wingdings" panose="05000000000000000000" pitchFamily="2" charset="2"/>
              </a:rPr>
              <a:t>X-rays gun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3021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12192000" cy="440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/>
              <a:t>Detector Micromegas production </a:t>
            </a:r>
            <a:endParaRPr lang="pt-PT" sz="2000" b="1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 dirty="0" smtClean="0"/>
              <a:t>RD51 Mini week  8-12 June 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42875" y="828675"/>
            <a:ext cx="1139472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Final anode design to be completed in the next weeks for production at TVR company, </a:t>
            </a:r>
          </a:p>
          <a:p>
            <a:r>
              <a:rPr lang="en-US" dirty="0" smtClean="0"/>
              <a:t>first delivery foreseen for half of July, they will be delivered to CERN for BULK Micromegas production (Agreed with RUI)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Prototypes have already been produced @ CERN with good results in terms of gain uniformity and detector stability</a:t>
            </a:r>
          </a:p>
          <a:p>
            <a:r>
              <a:rPr lang="en-US" dirty="0" smtClean="0"/>
              <a:t>  </a:t>
            </a:r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38" y="2185986"/>
            <a:ext cx="5391150" cy="40433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151" y="2178050"/>
            <a:ext cx="3038475" cy="40512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039738" y="2178050"/>
            <a:ext cx="26164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 of production </a:t>
            </a:r>
          </a:p>
          <a:p>
            <a:r>
              <a:rPr lang="en-US" dirty="0" smtClean="0"/>
              <a:t>of BULK MM (final pieces)</a:t>
            </a:r>
          </a:p>
          <a:p>
            <a:r>
              <a:rPr lang="en-US" dirty="0" smtClean="0"/>
              <a:t>at the end of July</a:t>
            </a:r>
          </a:p>
          <a:p>
            <a:r>
              <a:rPr lang="en-US" dirty="0" smtClean="0"/>
              <a:t>Then 2 pieces for month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1913" y="3330437"/>
            <a:ext cx="2254247" cy="2854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40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12192000" cy="440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/>
              <a:t>Detector Micromegas production </a:t>
            </a:r>
            <a:endParaRPr lang="pt-PT" sz="2000" b="1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 dirty="0" smtClean="0"/>
              <a:t>RD51 Mini week  8-12 June 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42875" y="828675"/>
            <a:ext cx="1139472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Final anode design to be completed in the next weeks for production at TVR company, </a:t>
            </a:r>
          </a:p>
          <a:p>
            <a:r>
              <a:rPr lang="en-US" dirty="0" smtClean="0"/>
              <a:t>first delivery foreseen for half of July, they will be delivered to CERN for BULK Micromegas production (Agreed with RUI)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Prototypes have already been produced @ CERN with good results in terms of gain uniformity and detector stability</a:t>
            </a:r>
          </a:p>
          <a:p>
            <a:r>
              <a:rPr lang="en-US" dirty="0" smtClean="0"/>
              <a:t>  </a:t>
            </a:r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38" y="2185986"/>
            <a:ext cx="5391150" cy="40433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151" y="2178050"/>
            <a:ext cx="3038475" cy="40512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039738" y="2178050"/>
            <a:ext cx="26164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 of production </a:t>
            </a:r>
          </a:p>
          <a:p>
            <a:r>
              <a:rPr lang="en-US" dirty="0" smtClean="0"/>
              <a:t>of BULK MM (final pieces)</a:t>
            </a:r>
          </a:p>
          <a:p>
            <a:r>
              <a:rPr lang="en-US" dirty="0" smtClean="0"/>
              <a:t>at the end of July</a:t>
            </a:r>
          </a:p>
          <a:p>
            <a:r>
              <a:rPr lang="en-US" dirty="0" smtClean="0"/>
              <a:t>Then 2 pieces for month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1913" y="3330437"/>
            <a:ext cx="2254247" cy="28546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72" y="440267"/>
            <a:ext cx="8944166" cy="47013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16427" y="728922"/>
            <a:ext cx="42811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55Fe source </a:t>
            </a:r>
            <a:r>
              <a:rPr lang="en-US" dirty="0" err="1" smtClean="0"/>
              <a:t>Ar</a:t>
            </a:r>
            <a:r>
              <a:rPr lang="en-US" dirty="0" smtClean="0"/>
              <a:t>/CO2 </a:t>
            </a:r>
            <a:r>
              <a:rPr lang="en-US" dirty="0" err="1" smtClean="0"/>
              <a:t>Cremat+Ortec+Amptek</a:t>
            </a:r>
            <a:endParaRPr lang="it-IT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35378" y="1704091"/>
            <a:ext cx="3862575" cy="44810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78208" y="5241370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92D050"/>
                </a:solidFill>
              </a:rPr>
              <a:t>OK</a:t>
            </a:r>
            <a:endParaRPr lang="it-IT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52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12192000" cy="440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/>
              <a:t>Full detector characterization: Gain </a:t>
            </a:r>
            <a:r>
              <a:rPr lang="en-US" sz="2000" b="1" dirty="0" smtClean="0"/>
              <a:t>Uniformity, HV monitoring, PT variation</a:t>
            </a:r>
            <a:endParaRPr lang="pt-PT" sz="2000" b="1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 dirty="0" smtClean="0"/>
              <a:t>RD51 Mini week  8-12 June 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7" y="748489"/>
            <a:ext cx="3996267" cy="2247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333" y="440267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Caen HV 1471 A</a:t>
            </a:r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70205" y="1313335"/>
            <a:ext cx="2252793" cy="11114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57420" y="1264161"/>
            <a:ext cx="2253723" cy="12107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7" y="3069324"/>
            <a:ext cx="2856970" cy="16070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599" y="489059"/>
            <a:ext cx="4821635" cy="355638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2964793" y="3117005"/>
                <a:ext cx="4419785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Correction of Voltage </a:t>
                </a:r>
                <a14:m>
                  <m:oMath xmlns:m="http://schemas.openxmlformats.org/officeDocument/2006/math">
                    <m:r>
                      <a:rPr lang="pt-BR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pt-BR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according to linearized exponential law </a:t>
                </a:r>
              </a:p>
              <a:p>
                <a:r>
                  <a:rPr lang="en-US" dirty="0"/>
                  <a:t>System fully automated + logging </a:t>
                </a:r>
              </a:p>
              <a:p>
                <a:r>
                  <a:rPr lang="en-US" dirty="0"/>
                  <a:t>LabVIEW based 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it-IT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4793" y="3117005"/>
                <a:ext cx="4419785" cy="2308324"/>
              </a:xfrm>
              <a:prstGeom prst="rect">
                <a:avLst/>
              </a:prstGeom>
              <a:blipFill rotWithShape="0">
                <a:blip r:embed="rId7"/>
                <a:stretch>
                  <a:fillRect l="-1103" t="-131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01" y="4258109"/>
            <a:ext cx="2763224" cy="204907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9772" y="4258109"/>
            <a:ext cx="3392228" cy="207833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994401" y="4053133"/>
            <a:ext cx="616783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wireless </a:t>
            </a:r>
            <a:r>
              <a:rPr lang="en-US" dirty="0" err="1" smtClean="0"/>
              <a:t>PicoAmmeter</a:t>
            </a:r>
            <a:r>
              <a:rPr lang="en-US" dirty="0" smtClean="0"/>
              <a:t> + automated </a:t>
            </a:r>
            <a:r>
              <a:rPr lang="en-US" dirty="0" smtClean="0"/>
              <a:t>logging Linux </a:t>
            </a:r>
            <a:r>
              <a:rPr lang="en-US" dirty="0" smtClean="0"/>
              <a:t>SW QT-based 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2333" y="4736678"/>
            <a:ext cx="521008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correction under </a:t>
            </a:r>
            <a:r>
              <a:rPr lang="en-US" dirty="0"/>
              <a:t>study but encouraging results</a:t>
            </a:r>
            <a:r>
              <a:rPr lang="en-US" dirty="0" smtClean="0"/>
              <a:t>!</a:t>
            </a:r>
            <a:endParaRPr lang="en-US" dirty="0"/>
          </a:p>
          <a:p>
            <a:endParaRPr lang="en-US" dirty="0"/>
          </a:p>
          <a:p>
            <a:r>
              <a:rPr lang="en-US" dirty="0"/>
              <a:t>Hybrid </a:t>
            </a:r>
            <a:r>
              <a:rPr lang="en-US" dirty="0" smtClean="0"/>
              <a:t>prototype 2 THGEMs + Micromegas </a:t>
            </a:r>
          </a:p>
          <a:p>
            <a:r>
              <a:rPr lang="en-US" b="1" i="1" dirty="0" smtClean="0"/>
              <a:t>w/o PT</a:t>
            </a:r>
            <a:r>
              <a:rPr lang="en-US" dirty="0" smtClean="0"/>
              <a:t> correction </a:t>
            </a:r>
            <a:r>
              <a:rPr lang="en-US" b="1" dirty="0" smtClean="0"/>
              <a:t>± 20%</a:t>
            </a:r>
            <a:r>
              <a:rPr lang="en-US" dirty="0" smtClean="0"/>
              <a:t> gain variation during the day</a:t>
            </a:r>
          </a:p>
          <a:p>
            <a:r>
              <a:rPr lang="en-US" b="1" i="1" dirty="0" smtClean="0"/>
              <a:t>with </a:t>
            </a:r>
            <a:r>
              <a:rPr lang="en-US" b="1" i="1" dirty="0"/>
              <a:t>PT</a:t>
            </a:r>
            <a:r>
              <a:rPr lang="en-US" dirty="0"/>
              <a:t> correction </a:t>
            </a:r>
            <a:r>
              <a:rPr lang="en-US" b="1" dirty="0"/>
              <a:t>± </a:t>
            </a:r>
            <a:r>
              <a:rPr lang="en-US" b="1" dirty="0" smtClean="0"/>
              <a:t>5%</a:t>
            </a:r>
            <a:r>
              <a:rPr lang="en-US" dirty="0" smtClean="0"/>
              <a:t>. </a:t>
            </a:r>
            <a:endParaRPr lang="it-IT" dirty="0"/>
          </a:p>
        </p:txBody>
      </p:sp>
      <p:sp>
        <p:nvSpPr>
          <p:cNvPr id="15" name="TextBox 14"/>
          <p:cNvSpPr txBox="1"/>
          <p:nvPr/>
        </p:nvSpPr>
        <p:spPr>
          <a:xfrm>
            <a:off x="10133344" y="3700266"/>
            <a:ext cx="2074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Thanks to P. </a:t>
            </a:r>
            <a:r>
              <a:rPr lang="en-US" dirty="0" err="1" smtClean="0"/>
              <a:t>Ciliberti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540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12192000" cy="440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/>
              <a:t>Full detector characterization: Gain </a:t>
            </a:r>
            <a:r>
              <a:rPr lang="en-US" sz="2000" b="1" dirty="0" smtClean="0"/>
              <a:t>Uniformity, HV monitoring, PT variation</a:t>
            </a:r>
            <a:endParaRPr lang="pt-PT" sz="2000" b="1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 dirty="0" smtClean="0"/>
              <a:t>RD51 Mini week  8-12 June 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0495886" y="5937855"/>
            <a:ext cx="1527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Thanks to B.G.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73867" y="2358063"/>
            <a:ext cx="67203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Thanks for your attention!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54339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12192000" cy="440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/>
              <a:t>RICH-1 at COMPASS experiment at CERN</a:t>
            </a:r>
            <a:r>
              <a:rPr lang="en-US" sz="2000" b="1" dirty="0" smtClean="0">
                <a:sym typeface="Wingdings" panose="05000000000000000000" pitchFamily="2" charset="2"/>
              </a:rPr>
              <a:t> Upgrade starting fall 2015: Reminder</a:t>
            </a:r>
            <a:endParaRPr lang="en-US" sz="2000" b="1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 dirty="0" smtClean="0"/>
              <a:t>RD51 Mini week  8-12 June 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grpSp>
        <p:nvGrpSpPr>
          <p:cNvPr id="8" name="Group 24"/>
          <p:cNvGrpSpPr/>
          <p:nvPr/>
        </p:nvGrpSpPr>
        <p:grpSpPr>
          <a:xfrm>
            <a:off x="490522" y="1380346"/>
            <a:ext cx="4505355" cy="4651726"/>
            <a:chOff x="1998138" y="813685"/>
            <a:chExt cx="5094724" cy="5268028"/>
          </a:xfrm>
        </p:grpSpPr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5353265" y="4618038"/>
              <a:ext cx="1098336" cy="542925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rgbClr val="0033CC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r>
                <a:rPr lang="en-US" sz="1200" u="none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radiator:</a:t>
              </a:r>
            </a:p>
            <a:p>
              <a:r>
                <a:rPr lang="en-US" sz="1200" u="none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  <a:r>
                <a:rPr lang="en-US" sz="1200" u="none" baseline="-25000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</a:t>
              </a:r>
              <a:r>
                <a:rPr lang="en-US" sz="1200" u="none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</a:t>
              </a:r>
              <a:r>
                <a:rPr lang="en-US" sz="1200" u="none" baseline="-25000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</a:p>
          </p:txBody>
        </p:sp>
        <p:grpSp>
          <p:nvGrpSpPr>
            <p:cNvPr id="10" name="Group 5"/>
            <p:cNvGrpSpPr>
              <a:grpSpLocks/>
            </p:cNvGrpSpPr>
            <p:nvPr/>
          </p:nvGrpSpPr>
          <p:grpSpPr bwMode="auto">
            <a:xfrm>
              <a:off x="1998138" y="813685"/>
              <a:ext cx="5094724" cy="5268028"/>
              <a:chOff x="2934" y="1090"/>
              <a:chExt cx="2499" cy="2742"/>
            </a:xfrm>
          </p:grpSpPr>
          <p:pic>
            <p:nvPicPr>
              <p:cNvPr id="43" name="Picture 6" descr="rich1_artistic_trans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168" y="1174"/>
                <a:ext cx="2265" cy="2658"/>
              </a:xfrm>
              <a:prstGeom prst="rect">
                <a:avLst/>
              </a:prstGeom>
              <a:noFill/>
            </p:spPr>
          </p:pic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 flipV="1">
                <a:off x="2934" y="1097"/>
                <a:ext cx="704" cy="44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endParaRPr lang="en-US" sz="1200"/>
              </a:p>
            </p:txBody>
          </p:sp>
          <p:sp>
            <p:nvSpPr>
              <p:cNvPr id="45" name="Line 8"/>
              <p:cNvSpPr>
                <a:spLocks noChangeShapeType="1"/>
              </p:cNvSpPr>
              <p:nvPr/>
            </p:nvSpPr>
            <p:spPr bwMode="auto">
              <a:xfrm>
                <a:off x="3634" y="1090"/>
                <a:ext cx="1600" cy="912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endParaRPr lang="en-US" sz="1200"/>
              </a:p>
            </p:txBody>
          </p:sp>
          <p:sp>
            <p:nvSpPr>
              <p:cNvPr id="46" name="Line 9"/>
              <p:cNvSpPr>
                <a:spLocks noChangeShapeType="1"/>
              </p:cNvSpPr>
              <p:nvPr/>
            </p:nvSpPr>
            <p:spPr bwMode="auto">
              <a:xfrm>
                <a:off x="5227" y="2000"/>
                <a:ext cx="8" cy="152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endParaRPr lang="en-US" sz="1200" dirty="0"/>
              </a:p>
            </p:txBody>
          </p:sp>
          <p:sp>
            <p:nvSpPr>
              <p:cNvPr id="47" name="Text Box 10"/>
              <p:cNvSpPr txBox="1">
                <a:spLocks noChangeArrowheads="1"/>
              </p:cNvSpPr>
              <p:nvPr/>
            </p:nvSpPr>
            <p:spPr bwMode="auto">
              <a:xfrm rot="5400000">
                <a:off x="5214" y="2603"/>
                <a:ext cx="262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sz="1200" b="0" i="0" u="none" dirty="0" smtClean="0">
                    <a:solidFill>
                      <a:schemeClr val="tx1"/>
                    </a:solidFill>
                  </a:rPr>
                  <a:t>5 m</a:t>
                </a:r>
                <a:endParaRPr lang="en-US" sz="1200" b="0" i="0" u="non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Text Box 11"/>
              <p:cNvSpPr txBox="1">
                <a:spLocks noChangeArrowheads="1"/>
              </p:cNvSpPr>
              <p:nvPr/>
            </p:nvSpPr>
            <p:spPr bwMode="auto">
              <a:xfrm rot="1749544">
                <a:off x="4403" y="1398"/>
                <a:ext cx="246" cy="1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sz="1200" b="0" i="0" u="none" dirty="0">
                    <a:solidFill>
                      <a:schemeClr val="tx1"/>
                    </a:solidFill>
                  </a:rPr>
                  <a:t>6 m</a:t>
                </a:r>
              </a:p>
            </p:txBody>
          </p:sp>
          <p:sp>
            <p:nvSpPr>
              <p:cNvPr id="49" name="Text Box 12"/>
              <p:cNvSpPr txBox="1">
                <a:spLocks noChangeArrowheads="1"/>
              </p:cNvSpPr>
              <p:nvPr/>
            </p:nvSpPr>
            <p:spPr bwMode="auto">
              <a:xfrm rot="19712904">
                <a:off x="3114" y="1154"/>
                <a:ext cx="246" cy="1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sz="1200" b="0" i="0" u="none" dirty="0" smtClean="0">
                    <a:solidFill>
                      <a:schemeClr val="tx1"/>
                    </a:solidFill>
                  </a:rPr>
                  <a:t>3 m</a:t>
                </a:r>
                <a:endParaRPr lang="en-US" sz="1200" b="0" i="0" u="non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Text Box 14"/>
              <p:cNvSpPr txBox="1">
                <a:spLocks noChangeArrowheads="1"/>
              </p:cNvSpPr>
              <p:nvPr/>
            </p:nvSpPr>
            <p:spPr bwMode="auto">
              <a:xfrm>
                <a:off x="4029" y="1797"/>
                <a:ext cx="571" cy="3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ctr"/>
                <a:r>
                  <a:rPr lang="en-US" sz="1400" b="1" i="0" u="none" dirty="0" smtClean="0">
                    <a:solidFill>
                      <a:schemeClr val="tx1"/>
                    </a:solidFill>
                  </a:rPr>
                  <a:t>UV mirror</a:t>
                </a:r>
                <a:endParaRPr lang="en-US" sz="1400" b="1" i="0" u="none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sz="1400" b="1" i="0" u="none" dirty="0">
                    <a:solidFill>
                      <a:schemeClr val="tx1"/>
                    </a:solidFill>
                  </a:rPr>
                  <a:t>wall</a:t>
                </a:r>
              </a:p>
            </p:txBody>
          </p:sp>
          <p:sp>
            <p:nvSpPr>
              <p:cNvPr id="51" name="Text Box 18"/>
              <p:cNvSpPr txBox="1">
                <a:spLocks noChangeArrowheads="1"/>
              </p:cNvSpPr>
              <p:nvPr/>
            </p:nvSpPr>
            <p:spPr bwMode="auto">
              <a:xfrm>
                <a:off x="4168" y="3283"/>
                <a:ext cx="607" cy="3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r>
                  <a:rPr lang="en-US" sz="1600" b="1" i="0" u="none" dirty="0" smtClean="0">
                    <a:solidFill>
                      <a:schemeClr val="tx1"/>
                    </a:solidFill>
                  </a:rPr>
                  <a:t>radiator gas: C</a:t>
                </a:r>
                <a:r>
                  <a:rPr lang="en-US" sz="1600" b="1" i="0" u="none" baseline="-25000" dirty="0" smtClean="0">
                    <a:solidFill>
                      <a:schemeClr val="tx1"/>
                    </a:solidFill>
                  </a:rPr>
                  <a:t>4</a:t>
                </a:r>
                <a:r>
                  <a:rPr lang="en-US" sz="1600" b="1" i="0" u="none" dirty="0" smtClean="0">
                    <a:solidFill>
                      <a:schemeClr val="tx1"/>
                    </a:solidFill>
                  </a:rPr>
                  <a:t>F</a:t>
                </a:r>
                <a:r>
                  <a:rPr lang="en-US" sz="1600" b="1" i="0" u="none" baseline="-25000" dirty="0" smtClean="0">
                    <a:solidFill>
                      <a:schemeClr val="tx1"/>
                    </a:solidFill>
                  </a:rPr>
                  <a:t>10</a:t>
                </a:r>
                <a:endParaRPr lang="en-US" sz="1600" b="1" i="0" u="none" baseline="-250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1" name="Straight Connector 10"/>
            <p:cNvCxnSpPr/>
            <p:nvPr/>
          </p:nvCxnSpPr>
          <p:spPr bwMode="auto">
            <a:xfrm flipH="1">
              <a:off x="3161889" y="3291364"/>
              <a:ext cx="8469" cy="55988"/>
            </a:xfrm>
            <a:prstGeom prst="line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2" name="Group 75"/>
            <p:cNvGrpSpPr/>
            <p:nvPr/>
          </p:nvGrpSpPr>
          <p:grpSpPr>
            <a:xfrm>
              <a:off x="2869410" y="2976561"/>
              <a:ext cx="809624" cy="711992"/>
              <a:chOff x="5386388" y="3285889"/>
              <a:chExt cx="787623" cy="676512"/>
            </a:xfrm>
          </p:grpSpPr>
          <p:sp>
            <p:nvSpPr>
              <p:cNvPr id="28" name="Parallelogram 27"/>
              <p:cNvSpPr/>
              <p:nvPr/>
            </p:nvSpPr>
            <p:spPr bwMode="auto">
              <a:xfrm rot="16716101">
                <a:off x="5643734" y="3565092"/>
                <a:ext cx="433817" cy="305677"/>
              </a:xfrm>
              <a:prstGeom prst="parallelogram">
                <a:avLst>
                  <a:gd name="adj" fmla="val 36042"/>
                </a:avLst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Helvetica" pitchFamily="34" charset="0"/>
                </a:endParaRPr>
              </a:p>
            </p:txBody>
          </p:sp>
          <p:sp>
            <p:nvSpPr>
              <p:cNvPr id="29" name="Parallelogram 28"/>
              <p:cNvSpPr/>
              <p:nvPr/>
            </p:nvSpPr>
            <p:spPr bwMode="auto">
              <a:xfrm rot="20269823">
                <a:off x="5915679" y="3643235"/>
                <a:ext cx="258332" cy="282517"/>
              </a:xfrm>
              <a:prstGeom prst="parallelogram">
                <a:avLst>
                  <a:gd name="adj" fmla="val 65357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Helvetica" pitchFamily="34" charset="0"/>
                </a:endParaRPr>
              </a:p>
            </p:txBody>
          </p:sp>
          <p:grpSp>
            <p:nvGrpSpPr>
              <p:cNvPr id="30" name="Group 73"/>
              <p:cNvGrpSpPr/>
              <p:nvPr/>
            </p:nvGrpSpPr>
            <p:grpSpPr>
              <a:xfrm>
                <a:off x="5386388" y="3285889"/>
                <a:ext cx="758536" cy="676512"/>
                <a:chOff x="5386388" y="3285889"/>
                <a:chExt cx="758536" cy="676512"/>
              </a:xfrm>
            </p:grpSpPr>
            <p:sp>
              <p:nvSpPr>
                <p:cNvPr id="31" name="Parallelogram 30"/>
                <p:cNvSpPr/>
                <p:nvPr/>
              </p:nvSpPr>
              <p:spPr bwMode="auto">
                <a:xfrm rot="16716101">
                  <a:off x="5338931" y="3400785"/>
                  <a:ext cx="433817" cy="305677"/>
                </a:xfrm>
                <a:prstGeom prst="parallelogram">
                  <a:avLst>
                    <a:gd name="adj" fmla="val 36042"/>
                  </a:avLst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latin typeface="Helvetica" pitchFamily="34" charset="0"/>
                  </a:endParaRPr>
                </a:p>
              </p:txBody>
            </p:sp>
            <p:sp>
              <p:nvSpPr>
                <p:cNvPr id="32" name="Parallelogram 31"/>
                <p:cNvSpPr/>
                <p:nvPr/>
              </p:nvSpPr>
              <p:spPr bwMode="auto">
                <a:xfrm rot="1704537">
                  <a:off x="5410265" y="3427577"/>
                  <a:ext cx="734659" cy="72783"/>
                </a:xfrm>
                <a:prstGeom prst="parallelogram">
                  <a:avLst>
                    <a:gd name="adj" fmla="val 85566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latin typeface="Helvetica" pitchFamily="34" charset="0"/>
                  </a:endParaRPr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 bwMode="auto">
                <a:xfrm rot="5400000" flipH="1" flipV="1">
                  <a:off x="5547124" y="3613549"/>
                  <a:ext cx="321469" cy="47622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 bwMode="auto">
                <a:xfrm rot="5400000" flipH="1" flipV="1">
                  <a:off x="5842400" y="3775474"/>
                  <a:ext cx="321469" cy="47622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 bwMode="auto">
                <a:xfrm rot="10800000">
                  <a:off x="5428085" y="3317564"/>
                  <a:ext cx="601244" cy="323369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 bwMode="auto">
                <a:xfrm rot="10800000" flipV="1">
                  <a:off x="6031711" y="3598068"/>
                  <a:ext cx="80958" cy="38101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auto">
                <a:xfrm rot="10800000" flipV="1">
                  <a:off x="5722341" y="3433522"/>
                  <a:ext cx="80958" cy="38101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auto">
                <a:xfrm rot="10800000" flipV="1">
                  <a:off x="5731802" y="3442930"/>
                  <a:ext cx="80958" cy="38101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auto">
                <a:xfrm rot="10800000">
                  <a:off x="5386388" y="3636172"/>
                  <a:ext cx="597694" cy="326229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auto">
                <a:xfrm rot="10800000" flipV="1">
                  <a:off x="5984086" y="3924300"/>
                  <a:ext cx="80958" cy="38101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auto">
                <a:xfrm rot="10800000" flipV="1">
                  <a:off x="5436659" y="3285889"/>
                  <a:ext cx="80957" cy="33338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auto">
                <a:xfrm rot="5400000" flipH="1" flipV="1">
                  <a:off x="5251851" y="3456386"/>
                  <a:ext cx="321469" cy="47622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77"/>
            <p:cNvGrpSpPr/>
            <p:nvPr/>
          </p:nvGrpSpPr>
          <p:grpSpPr>
            <a:xfrm>
              <a:off x="2822679" y="4747553"/>
              <a:ext cx="853351" cy="754360"/>
              <a:chOff x="5405796" y="3271685"/>
              <a:chExt cx="830162" cy="716768"/>
            </a:xfrm>
          </p:grpSpPr>
          <p:sp>
            <p:nvSpPr>
              <p:cNvPr id="20" name="Parallelogram 19"/>
              <p:cNvSpPr/>
              <p:nvPr/>
            </p:nvSpPr>
            <p:spPr bwMode="auto">
              <a:xfrm rot="15727919">
                <a:off x="5385083" y="3346018"/>
                <a:ext cx="716768" cy="568102"/>
              </a:xfrm>
              <a:prstGeom prst="parallelogram">
                <a:avLst>
                  <a:gd name="adj" fmla="val 75381"/>
                </a:avLst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Helvetica" pitchFamily="34" charset="0"/>
                </a:endParaRPr>
              </a:p>
            </p:txBody>
          </p:sp>
          <p:sp>
            <p:nvSpPr>
              <p:cNvPr id="21" name="Parallelogram 20"/>
              <p:cNvSpPr/>
              <p:nvPr/>
            </p:nvSpPr>
            <p:spPr bwMode="auto">
              <a:xfrm rot="19490982">
                <a:off x="5981458" y="3617141"/>
                <a:ext cx="254500" cy="269423"/>
              </a:xfrm>
              <a:prstGeom prst="parallelogram">
                <a:avLst>
                  <a:gd name="adj" fmla="val 52642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Helvetica" pitchFamily="34" charset="0"/>
                </a:endParaRPr>
              </a:p>
            </p:txBody>
          </p:sp>
          <p:grpSp>
            <p:nvGrpSpPr>
              <p:cNvPr id="22" name="Group 73"/>
              <p:cNvGrpSpPr/>
              <p:nvPr/>
            </p:nvGrpSpPr>
            <p:grpSpPr>
              <a:xfrm>
                <a:off x="5405796" y="3296484"/>
                <a:ext cx="826949" cy="643291"/>
                <a:chOff x="5405796" y="3296484"/>
                <a:chExt cx="826949" cy="643291"/>
              </a:xfrm>
            </p:grpSpPr>
            <p:sp>
              <p:nvSpPr>
                <p:cNvPr id="23" name="Parallelogram 22"/>
                <p:cNvSpPr/>
                <p:nvPr/>
              </p:nvSpPr>
              <p:spPr bwMode="auto">
                <a:xfrm rot="1713590">
                  <a:off x="5405796" y="3296484"/>
                  <a:ext cx="826949" cy="214071"/>
                </a:xfrm>
                <a:prstGeom prst="parallelogram">
                  <a:avLst>
                    <a:gd name="adj" fmla="val 49212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latin typeface="Helvetica" pitchFamily="34" charset="0"/>
                  </a:endParaRPr>
                </a:p>
              </p:txBody>
            </p:sp>
            <p:cxnSp>
              <p:nvCxnSpPr>
                <p:cNvPr id="24" name="Straight Connector 23"/>
                <p:cNvCxnSpPr>
                  <a:stCxn id="20" idx="5"/>
                </p:cNvCxnSpPr>
                <p:nvPr/>
              </p:nvCxnSpPr>
              <p:spPr bwMode="auto">
                <a:xfrm rot="5400000" flipH="1">
                  <a:off x="5597388" y="3610912"/>
                  <a:ext cx="301288" cy="32716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 bwMode="auto">
                <a:xfrm rot="16200000" flipV="1">
                  <a:off x="5901214" y="3764277"/>
                  <a:ext cx="301222" cy="49769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 bwMode="auto">
                <a:xfrm rot="10800000">
                  <a:off x="5409545" y="3310776"/>
                  <a:ext cx="624416" cy="334688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 bwMode="auto">
                <a:xfrm rot="10800000" flipV="1">
                  <a:off x="6076744" y="3885470"/>
                  <a:ext cx="90308" cy="54305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4" name="Straight Connector 13"/>
            <p:cNvCxnSpPr/>
            <p:nvPr/>
          </p:nvCxnSpPr>
          <p:spPr bwMode="auto">
            <a:xfrm rot="10800000" flipV="1">
              <a:off x="3467145" y="4988719"/>
              <a:ext cx="207125" cy="152398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 rot="10800000">
              <a:off x="2871787" y="5103019"/>
              <a:ext cx="641859" cy="352241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rot="16200000" flipV="1">
              <a:off x="2692462" y="4923690"/>
              <a:ext cx="317020" cy="51159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 rot="10800000" flipV="1">
              <a:off x="3148060" y="4802981"/>
              <a:ext cx="204741" cy="161924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auto">
            <a:xfrm rot="10800000" flipV="1">
              <a:off x="2836112" y="4633913"/>
              <a:ext cx="197600" cy="140493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auto">
            <a:xfrm rot="10800000">
              <a:off x="2928937" y="4710112"/>
              <a:ext cx="641859" cy="352241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2" name="Rectangle 51"/>
          <p:cNvSpPr/>
          <p:nvPr/>
        </p:nvSpPr>
        <p:spPr>
          <a:xfrm>
            <a:off x="5188061" y="1744144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/>
          <p:cNvSpPr txBox="1"/>
          <p:nvPr/>
        </p:nvSpPr>
        <p:spPr>
          <a:xfrm>
            <a:off x="4784256" y="1380372"/>
            <a:ext cx="732944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Photon detectors system now: </a:t>
            </a:r>
          </a:p>
          <a:p>
            <a:pPr marL="3486150" lvl="7" indent="-285750">
              <a:buFont typeface="Arial" panose="020B0604020202020204" pitchFamily="34" charset="0"/>
              <a:buChar char="•"/>
            </a:pPr>
            <a:r>
              <a:rPr lang="pt-PT" dirty="0" smtClean="0"/>
              <a:t>12 MWPC + CsI 600 x 600 mm</a:t>
            </a:r>
            <a:r>
              <a:rPr lang="pt-PT" baseline="30000" dirty="0" smtClean="0"/>
              <a:t>2</a:t>
            </a:r>
          </a:p>
          <a:p>
            <a:pPr marL="3486150" lvl="7" indent="-285750">
              <a:buFont typeface="Arial" panose="020B0604020202020204" pitchFamily="34" charset="0"/>
              <a:buChar char="•"/>
            </a:pPr>
            <a:r>
              <a:rPr lang="pt-PT" dirty="0" smtClean="0"/>
              <a:t>4 MAPMT 600 x 600 mm</a:t>
            </a:r>
            <a:r>
              <a:rPr lang="pt-PT" baseline="30000" dirty="0" smtClean="0"/>
              <a:t>2</a:t>
            </a:r>
            <a:r>
              <a:rPr lang="pt-PT" dirty="0" smtClean="0"/>
              <a:t> (2006)</a:t>
            </a:r>
            <a:endParaRPr lang="en-GB" baseline="30000" dirty="0" smtClean="0"/>
          </a:p>
          <a:p>
            <a:pPr lvl="7"/>
            <a:endParaRPr lang="en-GB" baseline="30000" dirty="0" smtClean="0"/>
          </a:p>
          <a:p>
            <a:r>
              <a:rPr lang="en-GB" dirty="0" smtClean="0"/>
              <a:t>			</a:t>
            </a:r>
          </a:p>
          <a:p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4773543" y="3889467"/>
            <a:ext cx="2328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… in 2016</a:t>
            </a:r>
            <a:endParaRPr lang="en-GB" dirty="0"/>
          </a:p>
        </p:txBody>
      </p:sp>
      <p:sp>
        <p:nvSpPr>
          <p:cNvPr id="55" name="Rectangle 54"/>
          <p:cNvSpPr/>
          <p:nvPr/>
        </p:nvSpPr>
        <p:spPr>
          <a:xfrm>
            <a:off x="5579949" y="1744144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5971837" y="1744143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6363725" y="1744143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5188061" y="2136031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5579949" y="2136031"/>
            <a:ext cx="391888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5971837" y="2136030"/>
            <a:ext cx="391888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6363725" y="2136030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5188061" y="2802746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5579949" y="2802746"/>
            <a:ext cx="391888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5971837" y="2802745"/>
            <a:ext cx="391888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6363725" y="2802745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5188061" y="3194633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5579949" y="3194633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5971837" y="3194632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6363725" y="3194632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5188061" y="4222119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>
            <a:off x="5579949" y="4222119"/>
            <a:ext cx="391888" cy="391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5971837" y="4222118"/>
            <a:ext cx="391888" cy="391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6363725" y="4222118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5188061" y="4614006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5579949" y="4614006"/>
            <a:ext cx="391888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5971837" y="4614005"/>
            <a:ext cx="391888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6363725" y="4614005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/>
          <p:cNvSpPr/>
          <p:nvPr/>
        </p:nvSpPr>
        <p:spPr>
          <a:xfrm>
            <a:off x="5188061" y="5280721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5579949" y="5280721"/>
            <a:ext cx="391888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>
            <a:off x="5971837" y="5280720"/>
            <a:ext cx="391888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6363725" y="5280720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5188061" y="5672608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>
            <a:off x="5579949" y="5672608"/>
            <a:ext cx="391888" cy="391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/>
          <p:cNvSpPr/>
          <p:nvPr/>
        </p:nvSpPr>
        <p:spPr>
          <a:xfrm>
            <a:off x="5971837" y="5672607"/>
            <a:ext cx="391888" cy="391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/>
          <p:cNvSpPr/>
          <p:nvPr/>
        </p:nvSpPr>
        <p:spPr>
          <a:xfrm>
            <a:off x="6363725" y="5672607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/>
          <p:cNvSpPr/>
          <p:nvPr/>
        </p:nvSpPr>
        <p:spPr>
          <a:xfrm>
            <a:off x="7421000" y="2123610"/>
            <a:ext cx="391888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TextBox 86"/>
          <p:cNvSpPr txBox="1"/>
          <p:nvPr/>
        </p:nvSpPr>
        <p:spPr>
          <a:xfrm>
            <a:off x="6862691" y="2482665"/>
            <a:ext cx="1449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MWPC + </a:t>
            </a:r>
            <a:r>
              <a:rPr lang="pt-PT" dirty="0" err="1" smtClean="0"/>
              <a:t>CsI</a:t>
            </a:r>
            <a:endParaRPr lang="en-GB" dirty="0"/>
          </a:p>
        </p:txBody>
      </p:sp>
      <p:sp>
        <p:nvSpPr>
          <p:cNvPr id="88" name="Rectangle 87"/>
          <p:cNvSpPr/>
          <p:nvPr/>
        </p:nvSpPr>
        <p:spPr>
          <a:xfrm>
            <a:off x="7421000" y="3211785"/>
            <a:ext cx="391888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TextBox 88"/>
          <p:cNvSpPr txBox="1"/>
          <p:nvPr/>
        </p:nvSpPr>
        <p:spPr>
          <a:xfrm>
            <a:off x="6862691" y="3548340"/>
            <a:ext cx="1449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MAPMT </a:t>
            </a:r>
            <a:endParaRPr lang="en-GB" dirty="0"/>
          </a:p>
        </p:txBody>
      </p:sp>
      <p:sp>
        <p:nvSpPr>
          <p:cNvPr id="90" name="Rectangle 89"/>
          <p:cNvSpPr/>
          <p:nvPr/>
        </p:nvSpPr>
        <p:spPr>
          <a:xfrm>
            <a:off x="7421000" y="4355510"/>
            <a:ext cx="391888" cy="391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extBox 90"/>
          <p:cNvSpPr txBox="1"/>
          <p:nvPr/>
        </p:nvSpPr>
        <p:spPr>
          <a:xfrm>
            <a:off x="6769643" y="4692360"/>
            <a:ext cx="528533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 </a:t>
            </a:r>
          </a:p>
          <a:p>
            <a:r>
              <a:rPr lang="pt-PT" dirty="0" smtClean="0"/>
              <a:t>4 New 600 x 600 mm</a:t>
            </a:r>
            <a:r>
              <a:rPr lang="pt-PT" baseline="30000" dirty="0" smtClean="0"/>
              <a:t>2  </a:t>
            </a:r>
            <a:r>
              <a:rPr lang="pt-PT" dirty="0" smtClean="0"/>
              <a:t>MPGD based photon detector</a:t>
            </a:r>
          </a:p>
          <a:p>
            <a:r>
              <a:rPr lang="pt-PT" dirty="0" smtClean="0"/>
              <a:t>will be installed for a total sensitive surface of   ̴ 1.1 m</a:t>
            </a:r>
            <a:r>
              <a:rPr lang="pt-PT" baseline="30000" dirty="0" smtClean="0"/>
              <a:t>2</a:t>
            </a:r>
          </a:p>
          <a:p>
            <a:r>
              <a:rPr lang="pt-PT" dirty="0" smtClean="0"/>
              <a:t>Remark </a:t>
            </a:r>
            <a:r>
              <a:rPr lang="pt-PT" dirty="0" smtClean="0">
                <a:sym typeface="Wingdings" panose="05000000000000000000" pitchFamily="2" charset="2"/>
              </a:rPr>
              <a:t> mechanical constrains to guarantee compatibility with the present structure </a:t>
            </a:r>
            <a:endParaRPr lang="pt-PT" dirty="0" smtClean="0"/>
          </a:p>
          <a:p>
            <a:r>
              <a:rPr lang="pt-PT" baseline="30000" dirty="0" smtClean="0"/>
              <a:t> </a:t>
            </a:r>
            <a:endParaRPr lang="en-GB" baseline="30000" dirty="0"/>
          </a:p>
        </p:txBody>
      </p:sp>
      <p:cxnSp>
        <p:nvCxnSpPr>
          <p:cNvPr id="93" name="Straight Arrow Connector 92"/>
          <p:cNvCxnSpPr/>
          <p:nvPr/>
        </p:nvCxnSpPr>
        <p:spPr>
          <a:xfrm>
            <a:off x="3099250" y="3056726"/>
            <a:ext cx="335644" cy="5875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 Box 14"/>
          <p:cNvSpPr txBox="1">
            <a:spLocks noChangeArrowheads="1"/>
          </p:cNvSpPr>
          <p:nvPr/>
        </p:nvSpPr>
        <p:spPr bwMode="auto">
          <a:xfrm>
            <a:off x="826210" y="4156228"/>
            <a:ext cx="1724528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US" sz="1600" b="1" i="0" u="none" dirty="0" smtClean="0">
                <a:solidFill>
                  <a:schemeClr val="tx1"/>
                </a:solidFill>
              </a:rPr>
              <a:t>Photon Detectors</a:t>
            </a:r>
            <a:endParaRPr lang="en-US" sz="1600" b="1" i="0" u="none" dirty="0">
              <a:solidFill>
                <a:schemeClr val="tx1"/>
              </a:solidFill>
            </a:endParaRPr>
          </a:p>
        </p:txBody>
      </p:sp>
      <p:cxnSp>
        <p:nvCxnSpPr>
          <p:cNvPr id="95" name="Straight Arrow Connector 94"/>
          <p:cNvCxnSpPr/>
          <p:nvPr/>
        </p:nvCxnSpPr>
        <p:spPr>
          <a:xfrm flipV="1">
            <a:off x="1506888" y="3883478"/>
            <a:ext cx="0" cy="2727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1972755" y="4453701"/>
            <a:ext cx="0" cy="36723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8100687" y="3901182"/>
            <a:ext cx="3765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improve the detector performance </a:t>
            </a:r>
          </a:p>
          <a:p>
            <a:r>
              <a:rPr lang="en-US" dirty="0" smtClean="0"/>
              <a:t>in view of the COMPASS phase 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7302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12192000" cy="440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/>
              <a:t>Detector concept: architecture chosen a reminder </a:t>
            </a:r>
            <a:endParaRPr lang="pt-PT" sz="2000" b="1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 dirty="0" smtClean="0"/>
              <a:t>RD51 Mini week  8-12 June 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sp>
        <p:nvSpPr>
          <p:cNvPr id="98" name="TextBox 97"/>
          <p:cNvSpPr txBox="1"/>
          <p:nvPr/>
        </p:nvSpPr>
        <p:spPr>
          <a:xfrm>
            <a:off x="179248" y="680452"/>
            <a:ext cx="5240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Hybrid Detector (2 x THGEM + B-Micromegas)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84808" y="5777611"/>
            <a:ext cx="4620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Double THGEM: t = 0.4 mm; p = 0.8 mm; h = 0.4 mm</a:t>
            </a:r>
            <a:endParaRPr lang="en-GB" sz="1600" b="1" dirty="0"/>
          </a:p>
        </p:txBody>
      </p:sp>
      <p:grpSp>
        <p:nvGrpSpPr>
          <p:cNvPr id="101" name="Group 100"/>
          <p:cNvGrpSpPr/>
          <p:nvPr/>
        </p:nvGrpSpPr>
        <p:grpSpPr>
          <a:xfrm>
            <a:off x="5758909" y="3042174"/>
            <a:ext cx="3200533" cy="1428226"/>
            <a:chOff x="228142" y="3905461"/>
            <a:chExt cx="2476958" cy="1856958"/>
          </a:xfrm>
        </p:grpSpPr>
        <p:pic>
          <p:nvPicPr>
            <p:cNvPr id="102" name="Picture 6" descr="C:\THGEM\test_beam_2014\pictures\WP_001667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142" y="3905461"/>
              <a:ext cx="2476958" cy="18569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" name="পাঠ-বাক্স 13"/>
            <p:cNvSpPr txBox="1"/>
            <p:nvPr/>
          </p:nvSpPr>
          <p:spPr>
            <a:xfrm>
              <a:off x="304360" y="4457270"/>
              <a:ext cx="2324521" cy="10077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Multi-Pad Anode </a:t>
              </a:r>
            </a:p>
            <a:p>
              <a:r>
                <a:rPr lang="en-US" sz="1600" b="1" dirty="0" smtClean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(8mm pitch 500 </a:t>
              </a:r>
              <a:r>
                <a:rPr lang="en-US" sz="1600" b="1" dirty="0" smtClean="0">
                  <a:solidFill>
                    <a:schemeClr val="tx2">
                      <a:lumMod val="20000"/>
                      <a:lumOff val="80000"/>
                    </a:schemeClr>
                  </a:solidFill>
                  <a:latin typeface="Symbol" panose="05050102010706020507" pitchFamily="18" charset="2"/>
                </a:rPr>
                <a:t>m</a:t>
              </a:r>
              <a:r>
                <a:rPr lang="en-US" sz="1600" b="1" dirty="0" smtClean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m </a:t>
              </a:r>
              <a:r>
                <a:rPr lang="en-US" sz="1600" b="1" dirty="0" err="1" smtClean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interpad</a:t>
              </a:r>
              <a:r>
                <a:rPr lang="en-US" sz="1600" b="1" dirty="0" smtClean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)</a:t>
              </a:r>
            </a:p>
            <a:p>
              <a:endParaRPr lang="en-US" sz="1600" b="1" dirty="0" smtClean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  <a:p>
              <a:endParaRPr lang="en-US" sz="1600" b="1" dirty="0" smtClean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  <a:p>
              <a:endParaRPr lang="en-GB" sz="16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Rectangle 103"/>
              <p:cNvSpPr/>
              <p:nvPr/>
            </p:nvSpPr>
            <p:spPr>
              <a:xfrm>
                <a:off x="5758909" y="735748"/>
                <a:ext cx="6010845" cy="212648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marL="342900" lvl="0" indent="-342900" algn="just">
                  <a:spcAft>
                    <a:spcPts val="400"/>
                  </a:spcAft>
                  <a:buFont typeface="Symbol" panose="05050102010706020507" pitchFamily="18" charset="2"/>
                  <a:buChar char=""/>
                </a:pPr>
                <a:r>
                  <a:rPr lang="pt-PT" sz="1600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Simple; </a:t>
                </a:r>
                <a:r>
                  <a:rPr lang="pt-PT" sz="1600" dirty="0" err="1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robust</a:t>
                </a:r>
                <a:r>
                  <a:rPr lang="pt-PT" sz="1600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; </a:t>
                </a:r>
                <a:r>
                  <a:rPr lang="pt-PT" sz="1600" dirty="0" err="1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cheap</a:t>
                </a:r>
                <a:r>
                  <a:rPr lang="pt-PT" sz="1600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342900" lvl="0" indent="-342900" algn="just">
                  <a:spcAft>
                    <a:spcPts val="400"/>
                  </a:spcAft>
                  <a:buFont typeface="Symbol" panose="05050102010706020507" pitchFamily="18" charset="2"/>
                  <a:buChar char=""/>
                </a:pPr>
                <a:r>
                  <a:rPr lang="pt-PT" sz="1600" dirty="0"/>
                  <a:t>High photoelectron extraction </a:t>
                </a:r>
                <a:r>
                  <a:rPr lang="pt-PT" sz="1600" dirty="0" smtClean="0"/>
                  <a:t>efficiency in CH4 rich mixtures;</a:t>
                </a:r>
                <a:endParaRPr lang="pt-PT" sz="1600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 algn="just">
                  <a:spcAft>
                    <a:spcPts val="400"/>
                  </a:spcAft>
                  <a:buFont typeface="Symbol" panose="05050102010706020507" pitchFamily="18" charset="2"/>
                  <a:buChar char=""/>
                </a:pPr>
                <a:r>
                  <a:rPr lang="pt-PT" sz="1600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Fast signals time resolution </a:t>
                </a:r>
                <a14:m>
                  <m:oMath xmlns:m="http://schemas.openxmlformats.org/officeDocument/2006/math">
                    <m:r>
                      <a:rPr lang="pt-PT" sz="16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𝜎</m:t>
                    </m:r>
                    <m:r>
                      <a:rPr lang="pt-PT" sz="16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≈10 </m:t>
                    </m:r>
                    <m:r>
                      <a:rPr lang="pt-PT" sz="16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𝑛𝑠</m:t>
                    </m:r>
                  </m:oMath>
                </a14:m>
                <a:r>
                  <a:rPr lang="pt-PT" sz="1600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342900" lvl="0" indent="-342900" algn="just">
                  <a:spcAft>
                    <a:spcPts val="400"/>
                  </a:spcAft>
                  <a:buFont typeface="Symbol" panose="05050102010706020507" pitchFamily="18" charset="2"/>
                  <a:buChar char=""/>
                </a:pPr>
                <a:r>
                  <a:rPr lang="pt-PT" sz="1600" dirty="0" err="1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Closed</a:t>
                </a:r>
                <a:r>
                  <a:rPr lang="pt-PT" sz="1600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pt-PT" sz="1600" dirty="0" err="1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Geometry</a:t>
                </a:r>
                <a:r>
                  <a:rPr lang="pt-PT" sz="1600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342900" lvl="0" indent="-342900" algn="just">
                  <a:spcAft>
                    <a:spcPts val="400"/>
                  </a:spcAft>
                  <a:buFont typeface="Symbol" panose="05050102010706020507" pitchFamily="18" charset="2"/>
                  <a:buChar char=""/>
                </a:pPr>
                <a:r>
                  <a:rPr lang="pt-PT" sz="1600" dirty="0" err="1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Cascade</a:t>
                </a:r>
                <a:r>
                  <a:rPr lang="pt-PT" sz="1600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pt-PT" sz="1600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t-PT" sz="1600" b="0" i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G</m:t>
                    </m:r>
                    <m:r>
                      <a:rPr lang="pt-PT" sz="16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≈</m:t>
                    </m:r>
                    <m:sSup>
                      <m:sSupPr>
                        <m:ctrlPr>
                          <a:rPr lang="pt-PT" sz="1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pt-PT" sz="1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pt-PT" sz="1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5</m:t>
                        </m:r>
                      </m:sup>
                    </m:sSup>
                  </m:oMath>
                </a14:m>
                <a:r>
                  <a:rPr lang="pt-PT" sz="1600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 single </a:t>
                </a:r>
                <a:r>
                  <a:rPr lang="pt-PT" sz="1600" dirty="0" err="1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photon</a:t>
                </a:r>
                <a:r>
                  <a:rPr lang="pt-PT" sz="1600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pt-PT" sz="1600" dirty="0" err="1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detection</a:t>
                </a:r>
                <a:r>
                  <a:rPr lang="pt-PT" sz="1600" dirty="0" smtClean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;</a:t>
                </a:r>
              </a:p>
              <a:p>
                <a:pPr marL="342900" lvl="0" indent="-342900" algn="just">
                  <a:spcAft>
                    <a:spcPts val="400"/>
                  </a:spcAft>
                  <a:buFont typeface="Symbol" panose="05050102010706020507" pitchFamily="18" charset="2"/>
                  <a:buChar char=""/>
                </a:pPr>
                <a:r>
                  <a:rPr lang="pt-PT" sz="1600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IBF </a:t>
                </a:r>
                <a14:m>
                  <m:oMath xmlns:m="http://schemas.openxmlformats.org/officeDocument/2006/math">
                    <m:r>
                      <a:rPr lang="pt-PT" sz="16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&lt;5%</m:t>
                    </m:r>
                  </m:oMath>
                </a14:m>
                <a:r>
                  <a:rPr lang="pt-PT" sz="1600" b="0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;</a:t>
                </a:r>
              </a:p>
              <a:p>
                <a:pPr marL="342900" lvl="0" indent="-342900" algn="just">
                  <a:spcAft>
                    <a:spcPts val="400"/>
                  </a:spcAft>
                  <a:buFont typeface="Symbol" panose="05050102010706020507" pitchFamily="18" charset="2"/>
                  <a:buChar char=""/>
                </a:pPr>
                <a:r>
                  <a:rPr lang="pt-PT" sz="1600" dirty="0" err="1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Stability</a:t>
                </a:r>
                <a:r>
                  <a:rPr lang="pt-PT" sz="1600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: time &amp; </a:t>
                </a:r>
                <a:r>
                  <a:rPr lang="pt-PT" sz="1600" dirty="0" err="1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high</a:t>
                </a:r>
                <a:r>
                  <a:rPr lang="pt-PT" sz="1600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rates</a:t>
                </a:r>
                <a:endParaRPr lang="pt-PT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4" name="Rectangle 10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8909" y="735748"/>
                <a:ext cx="6010845" cy="2126480"/>
              </a:xfrm>
              <a:prstGeom prst="rect">
                <a:avLst/>
              </a:prstGeom>
              <a:blipFill rotWithShape="0">
                <a:blip r:embed="rId3"/>
                <a:stretch>
                  <a:fillRect l="-506" t="-1140" b="-256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5" name="Group 104"/>
          <p:cNvGrpSpPr/>
          <p:nvPr/>
        </p:nvGrpSpPr>
        <p:grpSpPr>
          <a:xfrm>
            <a:off x="275870" y="1773471"/>
            <a:ext cx="4471693" cy="3999075"/>
            <a:chOff x="275870" y="1773471"/>
            <a:chExt cx="4471693" cy="3999075"/>
          </a:xfrm>
        </p:grpSpPr>
        <p:pic>
          <p:nvPicPr>
            <p:cNvPr id="106" name="Picture 10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5870" y="1773471"/>
              <a:ext cx="4471693" cy="3999075"/>
            </a:xfrm>
            <a:prstGeom prst="rect">
              <a:avLst/>
            </a:prstGeom>
          </p:spPr>
        </p:pic>
        <p:sp>
          <p:nvSpPr>
            <p:cNvPr id="107" name="TextBox 106"/>
            <p:cNvSpPr txBox="1"/>
            <p:nvPr/>
          </p:nvSpPr>
          <p:spPr>
            <a:xfrm>
              <a:off x="2450369" y="1873643"/>
              <a:ext cx="2238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dirty="0" err="1" smtClean="0"/>
                <a:t>Staggered</a:t>
              </a:r>
              <a:r>
                <a:rPr lang="pt-PT" dirty="0" smtClean="0"/>
                <a:t> </a:t>
              </a:r>
              <a:r>
                <a:rPr lang="pt-PT" dirty="0" err="1" smtClean="0"/>
                <a:t>THGEMs</a:t>
              </a:r>
              <a:endParaRPr lang="pt-PT" dirty="0" smtClean="0"/>
            </a:p>
          </p:txBody>
        </p:sp>
        <p:cxnSp>
          <p:nvCxnSpPr>
            <p:cNvPr id="108" name="Straight Connector 107"/>
            <p:cNvCxnSpPr/>
            <p:nvPr/>
          </p:nvCxnSpPr>
          <p:spPr>
            <a:xfrm>
              <a:off x="2072640" y="3429000"/>
              <a:ext cx="784860" cy="0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3210560" y="3429000"/>
              <a:ext cx="782320" cy="0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1341120" y="3429000"/>
              <a:ext cx="396240" cy="0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4328160" y="3429000"/>
              <a:ext cx="398673" cy="0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 flipV="1">
              <a:off x="3263900" y="2242975"/>
              <a:ext cx="0" cy="222742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 flipV="1">
              <a:off x="3686185" y="2242975"/>
              <a:ext cx="0" cy="141947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5758909" y="4758930"/>
            <a:ext cx="84946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Each 600mmx600mm detector is made of 2 modules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Each of them consisting of: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2 300mmx600mm THGEMs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1 300mmx600mm Bulk Micromegas </a:t>
            </a:r>
            <a:r>
              <a:rPr lang="en-US" dirty="0"/>
              <a:t>	</a:t>
            </a:r>
            <a:r>
              <a:rPr lang="en-US" dirty="0" smtClean="0"/>
              <a:t>		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0439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12192000" cy="440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/>
              <a:t>Detector: integration of the new architecture</a:t>
            </a:r>
            <a:endParaRPr lang="pt-PT" sz="2000" b="1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 dirty="0" smtClean="0"/>
              <a:t>RD51 Mini week  8-12 June 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0267"/>
            <a:ext cx="5142451" cy="38337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5985" y="416022"/>
            <a:ext cx="4256015" cy="38337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7608" y="2497394"/>
            <a:ext cx="3468997" cy="383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23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12192000" cy="440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/>
              <a:t>Detector: THGEM production material</a:t>
            </a:r>
            <a:endParaRPr lang="pt-PT" sz="2000" b="1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 dirty="0" smtClean="0"/>
              <a:t>RD51 Mini week  8-12 June 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41066"/>
            <a:ext cx="5771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Thickness PCB variance as big as 15% for non selected PCB 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86200" y="1506823"/>
            <a:ext cx="2504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Gain Variance &gt; 40%*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13258" y="4406236"/>
            <a:ext cx="35640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example THGEM: t = 0.8 mm; p = 0.8 mm; h = 0.4 mm</a:t>
            </a:r>
            <a:endParaRPr lang="en-GB" sz="12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4" y="1797624"/>
            <a:ext cx="4267599" cy="245264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338658" y="614737"/>
            <a:ext cx="3667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Need of material preselection </a:t>
            </a:r>
          </a:p>
          <a:p>
            <a:r>
              <a:rPr lang="en-GB" dirty="0" smtClean="0"/>
              <a:t>50 foils of raw PCB material bought </a:t>
            </a:r>
            <a:endParaRPr lang="en-GB" dirty="0"/>
          </a:p>
        </p:txBody>
      </p:sp>
      <p:sp>
        <p:nvSpPr>
          <p:cNvPr id="3" name="Right Arrow 2"/>
          <p:cNvSpPr/>
          <p:nvPr/>
        </p:nvSpPr>
        <p:spPr>
          <a:xfrm>
            <a:off x="6484206" y="637400"/>
            <a:ext cx="762975" cy="4997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884" y="1797624"/>
            <a:ext cx="3050018" cy="19597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2537" y="1286244"/>
            <a:ext cx="3712505" cy="139726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2172" y="2014033"/>
            <a:ext cx="4199828" cy="42324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5739853"/>
            <a:ext cx="6654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*Standard </a:t>
            </a:r>
            <a:r>
              <a:rPr lang="en-US" dirty="0" err="1" smtClean="0"/>
              <a:t>daq</a:t>
            </a:r>
            <a:r>
              <a:rPr lang="en-US" dirty="0" smtClean="0"/>
              <a:t> chain </a:t>
            </a:r>
            <a:r>
              <a:rPr lang="en-US" dirty="0" err="1" smtClean="0"/>
              <a:t>Cremat+Ortec+MCA</a:t>
            </a:r>
            <a:r>
              <a:rPr lang="en-US" dirty="0" smtClean="0"/>
              <a:t>, </a:t>
            </a:r>
            <a:r>
              <a:rPr lang="en-US" dirty="0" err="1" smtClean="0"/>
              <a:t>Ar</a:t>
            </a:r>
            <a:r>
              <a:rPr lang="en-US" dirty="0" smtClean="0"/>
              <a:t>/CO2 70/30 atmosphere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9020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67" y="3754095"/>
            <a:ext cx="5107692" cy="2603733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0" y="0"/>
            <a:ext cx="12192000" cy="440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/>
              <a:t>THGEM production: thickness measurement</a:t>
            </a:r>
            <a:endParaRPr lang="pt-PT" sz="2000" b="1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 dirty="0" smtClean="0"/>
              <a:t>RD51 Mini week  8-12 June 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30" t="1157" r="15382" b="29255"/>
          <a:stretch/>
        </p:blipFill>
        <p:spPr>
          <a:xfrm>
            <a:off x="1958744" y="659353"/>
            <a:ext cx="1411590" cy="30166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7" y="657912"/>
            <a:ext cx="1697674" cy="30180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67" r="24526" b="25459"/>
          <a:stretch/>
        </p:blipFill>
        <p:spPr>
          <a:xfrm>
            <a:off x="3576322" y="657912"/>
            <a:ext cx="1661886" cy="3028601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8488898" y="590800"/>
            <a:ext cx="3425937" cy="3376405"/>
            <a:chOff x="4477675" y="1933621"/>
            <a:chExt cx="3425937" cy="3376405"/>
          </a:xfrm>
        </p:grpSpPr>
        <p:grpSp>
          <p:nvGrpSpPr>
            <p:cNvPr id="12" name="Group 11"/>
            <p:cNvGrpSpPr/>
            <p:nvPr/>
          </p:nvGrpSpPr>
          <p:grpSpPr>
            <a:xfrm>
              <a:off x="4651734" y="2037406"/>
              <a:ext cx="2880000" cy="2880000"/>
              <a:chOff x="4656000" y="1989000"/>
              <a:chExt cx="2880000" cy="2880000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4656000" y="1989000"/>
                <a:ext cx="2880000" cy="288000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4836000" y="2169000"/>
                <a:ext cx="2520000" cy="2520000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4788387" y="2056184"/>
              <a:ext cx="2892854" cy="2907759"/>
              <a:chOff x="4510472" y="1789289"/>
              <a:chExt cx="2892854" cy="2907759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 flipH="1">
                <a:off x="4562057" y="1938701"/>
                <a:ext cx="3035" cy="262177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 flipV="1">
                <a:off x="4548616" y="1954958"/>
                <a:ext cx="2575848" cy="22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6974958" y="1789289"/>
                <a:ext cx="4283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Y</a:t>
                </a:r>
                <a:endParaRPr lang="en-US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510472" y="4327716"/>
                <a:ext cx="4283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X</a:t>
                </a:r>
                <a:endParaRPr lang="en-US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4651734" y="2037407"/>
              <a:ext cx="3251878" cy="3272619"/>
              <a:chOff x="4651734" y="2037407"/>
              <a:chExt cx="3251878" cy="3272619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4651734" y="2037407"/>
                <a:ext cx="3099033" cy="3111242"/>
                <a:chOff x="4651734" y="2037407"/>
                <a:chExt cx="3099033" cy="3111242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4651734" y="4917406"/>
                  <a:ext cx="2880000" cy="231243"/>
                  <a:chOff x="4651734" y="4917406"/>
                  <a:chExt cx="2880000" cy="231243"/>
                </a:xfrm>
              </p:grpSpPr>
              <p:cxnSp>
                <p:nvCxnSpPr>
                  <p:cNvPr id="25" name="Straight Arrow Connector 24"/>
                  <p:cNvCxnSpPr/>
                  <p:nvPr/>
                </p:nvCxnSpPr>
                <p:spPr>
                  <a:xfrm>
                    <a:off x="4651734" y="5033468"/>
                    <a:ext cx="2880000" cy="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4651734" y="4917406"/>
                    <a:ext cx="0" cy="231243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/>
                  <p:cNvCxnSpPr/>
                  <p:nvPr/>
                </p:nvCxnSpPr>
                <p:spPr>
                  <a:xfrm>
                    <a:off x="7531734" y="4917406"/>
                    <a:ext cx="0" cy="231243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20"/>
                <p:cNvGrpSpPr/>
                <p:nvPr/>
              </p:nvGrpSpPr>
              <p:grpSpPr>
                <a:xfrm rot="16200000" flipV="1">
                  <a:off x="6195146" y="3361785"/>
                  <a:ext cx="2880000" cy="231243"/>
                  <a:chOff x="4651734" y="4917406"/>
                  <a:chExt cx="2880000" cy="231243"/>
                </a:xfrm>
              </p:grpSpPr>
              <p:cxnSp>
                <p:nvCxnSpPr>
                  <p:cNvPr id="22" name="Straight Arrow Connector 21"/>
                  <p:cNvCxnSpPr/>
                  <p:nvPr/>
                </p:nvCxnSpPr>
                <p:spPr>
                  <a:xfrm>
                    <a:off x="4651734" y="5033468"/>
                    <a:ext cx="2880000" cy="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4651734" y="4917406"/>
                    <a:ext cx="0" cy="231243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7531734" y="4917406"/>
                    <a:ext cx="0" cy="231243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8" name="TextBox 17"/>
              <p:cNvSpPr txBox="1"/>
              <p:nvPr/>
            </p:nvSpPr>
            <p:spPr>
              <a:xfrm>
                <a:off x="5698303" y="5033027"/>
                <a:ext cx="73316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800 mm</a:t>
                </a:r>
                <a:endParaRPr lang="en-US" sz="1200" b="1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16200000">
                <a:off x="7398529" y="3173904"/>
                <a:ext cx="73316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800 mm</a:t>
                </a:r>
                <a:endParaRPr lang="en-US" sz="1200" b="1" dirty="0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002571" y="2425516"/>
              <a:ext cx="211492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36 x 36 points in square pattern from (0,0) to (700,700)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77675" y="1933621"/>
              <a:ext cx="7604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(0,0)</a:t>
              </a:r>
              <a:endParaRPr lang="en-US" dirty="0"/>
            </a:p>
          </p:txBody>
        </p:sp>
      </p:grpSp>
      <p:sp>
        <p:nvSpPr>
          <p:cNvPr id="34" name="TextBox 33"/>
          <p:cNvSpPr txBox="1"/>
          <p:nvPr/>
        </p:nvSpPr>
        <p:spPr>
          <a:xfrm rot="18879620">
            <a:off x="8777453" y="879223"/>
            <a:ext cx="514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#No.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558684" y="389632"/>
            <a:ext cx="1246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Top View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08359" y="1390205"/>
            <a:ext cx="348563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1245 mm x 1092 mm</a:t>
            </a:r>
          </a:p>
          <a:p>
            <a:r>
              <a:rPr lang="en-US" dirty="0" smtClean="0"/>
              <a:t>Raw PCB foil XY reduction</a:t>
            </a:r>
          </a:p>
          <a:p>
            <a:r>
              <a:rPr lang="en-US" dirty="0" smtClean="0"/>
              <a:t>Expected more uniform in </a:t>
            </a:r>
          </a:p>
          <a:p>
            <a:r>
              <a:rPr lang="en-US" dirty="0" smtClean="0"/>
              <a:t>thickness  ( production procedure)</a:t>
            </a:r>
          </a:p>
          <a:p>
            <a:endParaRPr lang="en-US" dirty="0"/>
          </a:p>
          <a:p>
            <a:r>
              <a:rPr lang="en-US" dirty="0" smtClean="0"/>
              <a:t>On average 3 measured pcs/day</a:t>
            </a:r>
          </a:p>
          <a:p>
            <a:r>
              <a:rPr lang="en-US" i="1" dirty="0" smtClean="0"/>
              <a:t>Each foil has its unique n identifier  </a:t>
            </a:r>
            <a:endParaRPr lang="it-IT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0667" y="462816"/>
            <a:ext cx="514563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Thermalized room  with Mitutoyo EURO CA776  </a:t>
            </a:r>
            <a:endParaRPr lang="it-IT" b="1" dirty="0">
              <a:solidFill>
                <a:schemeClr val="bg1"/>
              </a:solidFill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208" y="3754096"/>
            <a:ext cx="4136485" cy="2606898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911630" y="4290044"/>
            <a:ext cx="2603475" cy="152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92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12192000" cy="440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/>
              <a:t> THGEM production, material </a:t>
            </a:r>
            <a:r>
              <a:rPr lang="en-US" sz="2000" b="1" dirty="0" err="1" smtClean="0"/>
              <a:t>seection</a:t>
            </a:r>
            <a:endParaRPr lang="pt-PT" sz="2000" b="1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 dirty="0" smtClean="0"/>
              <a:t>RD51 Mini week  8-12 June 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19" y="684056"/>
            <a:ext cx="6206564" cy="33342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7435" y="615393"/>
            <a:ext cx="4184684" cy="48133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8509128" y="2766349"/>
                <a:ext cx="19126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</m:e>
                        <m:sub>
                          <m:r>
                            <a:rPr lang="pt-PT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𝒕𝒉𝒊𝒄𝒌𝒏𝒆𝒔𝒔</m:t>
                          </m:r>
                        </m:sub>
                      </m:sSub>
                      <m:r>
                        <a:rPr lang="pt-PT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pt-PT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pt-PT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pt-PT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  <m:r>
                        <a:rPr lang="pt-PT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9128" y="2766349"/>
                <a:ext cx="1912639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8509128" y="2195200"/>
            <a:ext cx="1814559" cy="5711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118" y="3870787"/>
            <a:ext cx="3996803" cy="239808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5763" y="4262115"/>
            <a:ext cx="2119661" cy="2537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769548" y="4220267"/>
                <a:ext cx="31877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dirty="0" smtClean="0"/>
                  <a:t>50 </a:t>
                </a:r>
                <a:r>
                  <a:rPr lang="pt-PT" dirty="0" err="1" smtClean="0"/>
                  <a:t>PCBs</a:t>
                </a:r>
                <a:endParaRPr lang="pt-PT" dirty="0" smtClean="0"/>
              </a:p>
              <a:p>
                <a:r>
                  <a:rPr lang="pt-PT" dirty="0" smtClean="0"/>
                  <a:t>700 x 700 mm</a:t>
                </a:r>
                <a:r>
                  <a:rPr lang="pt-PT" baseline="30000" dirty="0" smtClean="0"/>
                  <a:t>2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pt-P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𝑡h𝑖𝑐𝑘𝑛𝑒𝑠𝑠</m:t>
                          </m:r>
                        </m:sub>
                      </m:sSub>
                      <m:d>
                        <m:dPr>
                          <m:ctrlP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P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43 </m:t>
                          </m:r>
                          <m:r>
                            <a:rPr lang="pt-P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𝑡h𝑔𝑒𝑚𝑠</m:t>
                          </m:r>
                        </m:e>
                      </m:d>
                      <m:r>
                        <a:rPr lang="pt-PT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≤4%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9548" y="4220267"/>
                <a:ext cx="3187700" cy="923330"/>
              </a:xfrm>
              <a:prstGeom prst="rect">
                <a:avLst/>
              </a:prstGeom>
              <a:blipFill rotWithShape="0">
                <a:blip r:embed="rId7"/>
                <a:stretch>
                  <a:fillRect l="-1530" t="-3289" b="-460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991450" y="5553512"/>
                <a:ext cx="701102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N pieces needed (300mm x 600 mm): 16, we can easily select 8 foils with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t-PT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pt-PT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𝒕𝒉𝒊𝒄𝒌𝒏𝒆𝒔𝒔</m:t>
                        </m:r>
                      </m:sub>
                    </m:sSub>
                  </m:oMath>
                </a14:m>
                <a:r>
                  <a:rPr lang="it-IT" dirty="0" smtClean="0"/>
                  <a:t>&lt;3% ( reminder 5% in thickness </a:t>
                </a:r>
                <a:r>
                  <a:rPr lang="it-IT" dirty="0" smtClean="0">
                    <a:sym typeface="Wingdings" panose="05000000000000000000" pitchFamily="2" charset="2"/>
                  </a:rPr>
                  <a:t> 15% in gain )</a:t>
                </a:r>
                <a:endParaRPr lang="it-IT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1450" y="5553512"/>
                <a:ext cx="7011022" cy="646331"/>
              </a:xfrm>
              <a:prstGeom prst="rect">
                <a:avLst/>
              </a:prstGeom>
              <a:blipFill rotWithShape="0">
                <a:blip r:embed="rId8"/>
                <a:stretch>
                  <a:fillRect l="-783" t="-4717" b="-1415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471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17" y="-136525"/>
            <a:ext cx="5299364" cy="68580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0" y="0"/>
            <a:ext cx="12192000" cy="440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/>
              <a:t> THGEM production, material selection</a:t>
            </a:r>
            <a:endParaRPr lang="pt-PT" sz="2000" b="1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 dirty="0" smtClean="0"/>
              <a:t>RD51 Mini week  8-12 June 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08362" y="-30692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63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0"/>
            <a:ext cx="12192000" cy="440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b="1" dirty="0" smtClean="0"/>
              <a:t> THGEM production</a:t>
            </a:r>
            <a:endParaRPr lang="pt-PT" sz="2000" b="1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r>
              <a:rPr lang="en-US" dirty="0" smtClean="0"/>
              <a:t>RD51 Mini week  8-12 June </a:t>
            </a:r>
            <a:endParaRPr lang="en-GB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PT" dirty="0" smtClean="0"/>
              <a:t>S. Levorato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74" y="572707"/>
            <a:ext cx="7408047" cy="37212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76594" y="763398"/>
            <a:ext cx="33212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 fixation points to guarantee</a:t>
            </a:r>
          </a:p>
          <a:p>
            <a:r>
              <a:rPr lang="en-US" dirty="0" smtClean="0"/>
              <a:t>THGEMs flatness  and positioning</a:t>
            </a:r>
          </a:p>
          <a:p>
            <a:r>
              <a:rPr lang="en-US" dirty="0" smtClean="0"/>
              <a:t>Pillars in PEEK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593747" y="1451295"/>
            <a:ext cx="1157681" cy="9060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729681" y="1451295"/>
            <a:ext cx="2021747" cy="18204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2567031" y="763398"/>
            <a:ext cx="5184397" cy="7044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27076" y="1267541"/>
            <a:ext cx="294367" cy="353084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3574" y="479838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2 reference holes to guarantee</a:t>
            </a:r>
          </a:p>
          <a:p>
            <a:r>
              <a:rPr lang="en-US" dirty="0" smtClean="0"/>
              <a:t>the THGEMs staggering</a:t>
            </a:r>
          </a:p>
          <a:p>
            <a:r>
              <a:rPr lang="en-US" dirty="0" smtClean="0"/>
              <a:t>PCB for alignment and spacing   </a:t>
            </a:r>
            <a:endParaRPr lang="it-IT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494951" y="3699546"/>
            <a:ext cx="218113" cy="10988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7776594" y="185632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Segmentation in 12 sectors</a:t>
            </a:r>
            <a:endParaRPr lang="it-IT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9300" y="2387360"/>
            <a:ext cx="2864971" cy="1723357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8604309" y="2814917"/>
            <a:ext cx="687897" cy="68789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extBox 25"/>
          <p:cNvSpPr txBox="1"/>
          <p:nvPr/>
        </p:nvSpPr>
        <p:spPr>
          <a:xfrm>
            <a:off x="10914078" y="2963325"/>
            <a:ext cx="11796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0.7 mm </a:t>
            </a:r>
          </a:p>
          <a:p>
            <a:r>
              <a:rPr lang="en-US" dirty="0" smtClean="0"/>
              <a:t>sector </a:t>
            </a:r>
          </a:p>
          <a:p>
            <a:r>
              <a:rPr lang="en-US" dirty="0" smtClean="0"/>
              <a:t>separation</a:t>
            </a:r>
            <a:endParaRPr lang="it-IT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6804" y="4419697"/>
            <a:ext cx="3834817" cy="183228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81005" y="1754464"/>
            <a:ext cx="3578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t = 0.4 mm; p = 0.8 mm; h = 0.4 mm</a:t>
            </a:r>
          </a:p>
        </p:txBody>
      </p:sp>
    </p:spTree>
    <p:extLst>
      <p:ext uri="{BB962C8B-B14F-4D97-AF65-F5344CB8AC3E}">
        <p14:creationId xmlns:p14="http://schemas.microsoft.com/office/powerpoint/2010/main" val="406897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1057</Words>
  <Application>Microsoft Office PowerPoint</Application>
  <PresentationFormat>Widescreen</PresentationFormat>
  <Paragraphs>209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Helvetica</vt:lpstr>
      <vt:lpstr>Symbol</vt:lpstr>
      <vt:lpstr>Times New Roman</vt:lpstr>
      <vt:lpstr>Wingdings</vt:lpstr>
      <vt:lpstr>Office Theme</vt:lpstr>
      <vt:lpstr>Update on  THGEMs and Micromegas production for RICH-1 COMPASS Upgrade  on behalf of THGEM Trieste group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 THGEMs and Micromegas production for RICH-1 COMPASS Upgrade</dc:title>
  <dc:creator>Stefano Levorato</dc:creator>
  <cp:lastModifiedBy>Stefano Levorato</cp:lastModifiedBy>
  <cp:revision>54</cp:revision>
  <dcterms:created xsi:type="dcterms:W3CDTF">2015-06-07T13:12:46Z</dcterms:created>
  <dcterms:modified xsi:type="dcterms:W3CDTF">2015-06-10T06:40:15Z</dcterms:modified>
</cp:coreProperties>
</file>