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media/image8.jpg" ContentType="image/jpeg"/>
  <Override PartName="/ppt/media/image18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2" r:id="rId7"/>
    <p:sldId id="262" r:id="rId8"/>
    <p:sldId id="263" r:id="rId9"/>
    <p:sldId id="264" r:id="rId10"/>
    <p:sldId id="268" r:id="rId11"/>
    <p:sldId id="277" r:id="rId12"/>
    <p:sldId id="278" r:id="rId13"/>
    <p:sldId id="269" r:id="rId14"/>
    <p:sldId id="273" r:id="rId15"/>
    <p:sldId id="275" r:id="rId16"/>
    <p:sldId id="276" r:id="rId17"/>
    <p:sldId id="265" r:id="rId18"/>
    <p:sldId id="274" r:id="rId19"/>
    <p:sldId id="271" r:id="rId20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ddy Pig" initials="DP" lastIdx="2" clrIdx="0">
    <p:extLst>
      <p:ext uri="{19B8F6BF-5375-455C-9EA6-DF929625EA0E}">
        <p15:presenceInfo xmlns:p15="http://schemas.microsoft.com/office/powerpoint/2012/main" userId="Daddy Pi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120" y="3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82B91-9DF6-4E36-874B-33143EE33843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0A0BC-39D6-4E6B-9F28-4A7377729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65378-A3E5-4910-B77F-872C4F94EEB6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6C2C2-2108-46EB-B30C-A4A7F540ADA2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D4A6-18CE-472F-BDF1-A35EF98F59FC}" type="datetime1">
              <a:rPr lang="en-US" smtClean="0"/>
              <a:t>12/4/2015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5B27B-6E41-44E2-8721-7247EFD96F91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ECD9-0DA4-43AE-96D7-7F2C3511F8B4}" type="datetime1">
              <a:rPr lang="en-US" smtClean="0"/>
              <a:t>12/4/2015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672079"/>
            <a:ext cx="4034790" cy="41846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2894329"/>
            <a:ext cx="1520190" cy="2362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608059" y="1700529"/>
            <a:ext cx="2819399" cy="28194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608059" y="1675129"/>
            <a:ext cx="2819400" cy="28194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999730" y="1270"/>
            <a:ext cx="1600200" cy="113918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605519" y="6096000"/>
            <a:ext cx="991870" cy="7620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438130" y="1141730"/>
            <a:ext cx="684530" cy="25400"/>
          </a:xfrm>
          <a:custGeom>
            <a:avLst/>
            <a:gdLst/>
            <a:ahLst/>
            <a:cxnLst/>
            <a:rect l="l" t="t" r="r" b="b"/>
            <a:pathLst>
              <a:path w="684529" h="25400">
                <a:moveTo>
                  <a:pt x="0" y="25400"/>
                </a:moveTo>
                <a:lnTo>
                  <a:pt x="684529" y="25400"/>
                </a:lnTo>
                <a:lnTo>
                  <a:pt x="684529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438130" y="0"/>
            <a:ext cx="684530" cy="1141730"/>
          </a:xfrm>
          <a:custGeom>
            <a:avLst/>
            <a:gdLst/>
            <a:ahLst/>
            <a:cxnLst/>
            <a:rect l="l" t="t" r="r" b="b"/>
            <a:pathLst>
              <a:path w="684529" h="1141730">
                <a:moveTo>
                  <a:pt x="684529" y="0"/>
                </a:moveTo>
                <a:lnTo>
                  <a:pt x="0" y="0"/>
                </a:lnTo>
                <a:lnTo>
                  <a:pt x="0" y="1141729"/>
                </a:lnTo>
                <a:lnTo>
                  <a:pt x="684529" y="1141729"/>
                </a:lnTo>
                <a:lnTo>
                  <a:pt x="684529" y="0"/>
                </a:lnTo>
                <a:close/>
              </a:path>
            </a:pathLst>
          </a:custGeom>
          <a:solidFill>
            <a:srgbClr val="4E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050" y="179070"/>
            <a:ext cx="11391900" cy="1524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19" y="2252979"/>
            <a:ext cx="11363960" cy="22085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EAEAE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03842-E20A-41F4-9411-5C8688FB2543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6919" y="3313429"/>
            <a:ext cx="324231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tabLst>
                <a:tab pos="879475" algn="l"/>
              </a:tabLst>
            </a:pPr>
            <a:r>
              <a:rPr sz="2000" spc="60" dirty="0">
                <a:solidFill>
                  <a:srgbClr val="89CFD5"/>
                </a:solidFill>
                <a:latin typeface="Tahoma"/>
                <a:cs typeface="Tahoma"/>
              </a:rPr>
              <a:t>IOANNIS </a:t>
            </a:r>
            <a:r>
              <a:rPr sz="2000" spc="90" dirty="0">
                <a:solidFill>
                  <a:srgbClr val="89CFD5"/>
                </a:solidFill>
                <a:latin typeface="Tahoma"/>
                <a:cs typeface="Tahoma"/>
              </a:rPr>
              <a:t>CHALKIADIS  </a:t>
            </a:r>
            <a:endParaRPr lang="en-US" sz="2000" spc="90" dirty="0" smtClean="0">
              <a:solidFill>
                <a:srgbClr val="89CFD5"/>
              </a:solidFill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tabLst>
                <a:tab pos="879475" algn="l"/>
              </a:tabLst>
            </a:pPr>
            <a:endParaRPr lang="en-US" sz="2000" spc="90" dirty="0" smtClean="0">
              <a:solidFill>
                <a:srgbClr val="89CFD5"/>
              </a:solidFill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tabLst>
                <a:tab pos="879475" algn="l"/>
              </a:tabLst>
            </a:pPr>
            <a:r>
              <a:rPr sz="2000" spc="160" dirty="0" smtClean="0">
                <a:solidFill>
                  <a:srgbClr val="89CFD5"/>
                </a:solidFill>
                <a:latin typeface="Tahoma"/>
                <a:cs typeface="Tahoma"/>
              </a:rPr>
              <a:t>CERN</a:t>
            </a:r>
            <a:r>
              <a:rPr sz="2000" spc="160" dirty="0">
                <a:solidFill>
                  <a:srgbClr val="89CFD5"/>
                </a:solidFill>
                <a:latin typeface="Tahoma"/>
                <a:cs typeface="Tahoma"/>
              </a:rPr>
              <a:t>	</a:t>
            </a:r>
            <a:r>
              <a:rPr sz="2000" spc="-60" dirty="0">
                <a:solidFill>
                  <a:srgbClr val="89CFD5"/>
                </a:solidFill>
                <a:latin typeface="Tahoma"/>
                <a:cs typeface="Tahoma"/>
              </a:rPr>
              <a:t>IT </a:t>
            </a:r>
            <a:r>
              <a:rPr sz="2000" spc="90" dirty="0">
                <a:solidFill>
                  <a:srgbClr val="89CFD5"/>
                </a:solidFill>
                <a:latin typeface="Tahoma"/>
                <a:cs typeface="Tahoma"/>
              </a:rPr>
              <a:t>SECURITY</a:t>
            </a:r>
            <a:r>
              <a:rPr sz="2000" spc="45" dirty="0">
                <a:solidFill>
                  <a:srgbClr val="89CFD5"/>
                </a:solidFill>
                <a:latin typeface="Tahoma"/>
                <a:cs typeface="Tahoma"/>
              </a:rPr>
              <a:t> </a:t>
            </a:r>
            <a:r>
              <a:rPr sz="2000" spc="130" dirty="0">
                <a:solidFill>
                  <a:srgbClr val="89CFD5"/>
                </a:solidFill>
                <a:latin typeface="Tahoma"/>
                <a:cs typeface="Tahoma"/>
              </a:rPr>
              <a:t>TEAM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8190" y="1026159"/>
            <a:ext cx="6755130" cy="1443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5750"/>
              </a:lnSpc>
            </a:pPr>
            <a:r>
              <a:rPr sz="4800" spc="-5" dirty="0">
                <a:solidFill>
                  <a:srgbClr val="FFFFFF"/>
                </a:solidFill>
                <a:latin typeface="Arial"/>
                <a:cs typeface="Arial"/>
              </a:rPr>
              <a:t>How to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hack,earn</a:t>
            </a:r>
            <a:r>
              <a:rPr sz="4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money  and </a:t>
            </a:r>
            <a:r>
              <a:rPr sz="4800" dirty="0">
                <a:solidFill>
                  <a:srgbClr val="FFFFFF"/>
                </a:solidFill>
                <a:latin typeface="Arial"/>
                <a:cs typeface="Arial"/>
              </a:rPr>
              <a:t>stay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out of</a:t>
            </a:r>
            <a:r>
              <a:rPr sz="4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800" spc="-10" dirty="0">
                <a:solidFill>
                  <a:srgbClr val="FFFFFF"/>
                </a:solidFill>
                <a:latin typeface="Arial"/>
                <a:cs typeface="Arial"/>
              </a:rPr>
              <a:t>jail.</a:t>
            </a:r>
            <a:endParaRPr sz="4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919" y="4810759"/>
            <a:ext cx="3656965" cy="623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spc="-60" dirty="0">
                <a:solidFill>
                  <a:srgbClr val="89CFD5"/>
                </a:solidFill>
                <a:latin typeface="Tahoma"/>
                <a:cs typeface="Tahoma"/>
              </a:rPr>
              <a:t>IT </a:t>
            </a:r>
            <a:r>
              <a:rPr sz="2000" spc="80" dirty="0">
                <a:solidFill>
                  <a:srgbClr val="89CFD5"/>
                </a:solidFill>
                <a:latin typeface="Tahoma"/>
                <a:cs typeface="Tahoma"/>
              </a:rPr>
              <a:t>LIGHTNING </a:t>
            </a:r>
            <a:r>
              <a:rPr sz="2000" spc="75" dirty="0">
                <a:solidFill>
                  <a:srgbClr val="89CFD5"/>
                </a:solidFill>
                <a:latin typeface="Tahoma"/>
                <a:cs typeface="Tahoma"/>
              </a:rPr>
              <a:t>TALK</a:t>
            </a:r>
            <a:r>
              <a:rPr sz="2000" spc="-40" dirty="0">
                <a:solidFill>
                  <a:srgbClr val="89CFD5"/>
                </a:solidFill>
                <a:latin typeface="Tahoma"/>
                <a:cs typeface="Tahoma"/>
              </a:rPr>
              <a:t> </a:t>
            </a:r>
            <a:r>
              <a:rPr sz="2000" spc="140" dirty="0">
                <a:solidFill>
                  <a:srgbClr val="89CFD5"/>
                </a:solidFill>
                <a:latin typeface="Tahoma"/>
                <a:cs typeface="Tahoma"/>
              </a:rPr>
              <a:t>04.12.15  </a:t>
            </a:r>
            <a:r>
              <a:rPr sz="2000" spc="160" dirty="0">
                <a:solidFill>
                  <a:srgbClr val="89CFD5"/>
                </a:solidFill>
                <a:latin typeface="Tahoma"/>
                <a:cs typeface="Tahoma"/>
              </a:rPr>
              <a:t>CERN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9200" y="1143000"/>
            <a:ext cx="512445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85" dirty="0">
                <a:solidFill>
                  <a:srgbClr val="FFFFFF"/>
                </a:solidFill>
                <a:latin typeface="Tahoma"/>
                <a:cs typeface="Tahoma"/>
              </a:rPr>
              <a:t>99%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2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2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Tahoma"/>
                <a:cs typeface="Tahoma"/>
              </a:rPr>
              <a:t>companies</a:t>
            </a:r>
            <a:r>
              <a:rPr sz="2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Tahoma"/>
                <a:cs typeface="Tahoma"/>
              </a:rPr>
              <a:t>have</a:t>
            </a:r>
            <a:r>
              <a:rPr sz="2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10" dirty="0">
                <a:solidFill>
                  <a:srgbClr val="FFFFFF"/>
                </a:solidFill>
                <a:latin typeface="Tahoma"/>
                <a:cs typeface="Tahoma"/>
              </a:rPr>
              <a:t>this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Tahoma"/>
                <a:cs typeface="Tahoma"/>
              </a:rPr>
              <a:t>list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85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2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rules: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19200" y="2514600"/>
            <a:ext cx="8094345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spc="150" dirty="0" smtClean="0">
                <a:solidFill>
                  <a:srgbClr val="FFFFFF"/>
                </a:solidFill>
                <a:latin typeface="Tahoma"/>
                <a:cs typeface="Tahoma"/>
              </a:rPr>
              <a:t>Do not c</a:t>
            </a:r>
            <a:r>
              <a:rPr sz="1800" spc="150" dirty="0" smtClean="0">
                <a:solidFill>
                  <a:srgbClr val="FFFFFF"/>
                </a:solidFill>
                <a:latin typeface="Tahoma"/>
                <a:cs typeface="Tahoma"/>
              </a:rPr>
              <a:t>ause</a:t>
            </a:r>
            <a:r>
              <a:rPr sz="1800" spc="10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45" dirty="0">
                <a:solidFill>
                  <a:srgbClr val="FFFFFF"/>
                </a:solidFill>
                <a:latin typeface="Tahoma"/>
                <a:cs typeface="Tahoma"/>
              </a:rPr>
              <a:t>DOS</a:t>
            </a:r>
            <a:r>
              <a:rPr sz="1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(Denial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9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1800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4" dirty="0">
                <a:solidFill>
                  <a:srgbClr val="FFFFFF"/>
                </a:solidFill>
                <a:latin typeface="Tahoma"/>
                <a:cs typeface="Tahoma"/>
              </a:rPr>
              <a:t>service)</a:t>
            </a:r>
            <a:r>
              <a:rPr sz="1800" spc="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1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their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30" dirty="0" smtClean="0">
                <a:solidFill>
                  <a:srgbClr val="FFFFFF"/>
                </a:solidFill>
                <a:latin typeface="Tahoma"/>
                <a:cs typeface="Tahoma"/>
              </a:rPr>
              <a:t>services</a:t>
            </a:r>
            <a:r>
              <a:rPr lang="en-US" sz="1800" spc="13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</a:p>
          <a:p>
            <a:pPr marL="2984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sz="1800" dirty="0">
              <a:latin typeface="Tahoma"/>
              <a:cs typeface="Tahoma"/>
            </a:endParaRP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1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20" dirty="0">
                <a:solidFill>
                  <a:srgbClr val="FFFFFF"/>
                </a:solidFill>
                <a:latin typeface="Tahoma"/>
                <a:cs typeface="Tahoma"/>
              </a:rPr>
              <a:t>vulnerability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20" dirty="0">
                <a:solidFill>
                  <a:srgbClr val="FFFFFF"/>
                </a:solidFill>
                <a:latin typeface="Tahoma"/>
                <a:cs typeface="Tahoma"/>
              </a:rPr>
              <a:t>should</a:t>
            </a:r>
            <a:r>
              <a:rPr sz="1800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4" dirty="0">
                <a:solidFill>
                  <a:srgbClr val="FFFFFF"/>
                </a:solidFill>
                <a:latin typeface="Tahoma"/>
                <a:cs typeface="Tahoma"/>
              </a:rPr>
              <a:t>not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05" dirty="0">
                <a:solidFill>
                  <a:srgbClr val="FFFFFF"/>
                </a:solidFill>
                <a:latin typeface="Tahoma"/>
                <a:cs typeface="Tahoma"/>
              </a:rPr>
              <a:t>affect</a:t>
            </a:r>
            <a:r>
              <a:rPr sz="1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1800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25" dirty="0">
                <a:solidFill>
                  <a:srgbClr val="FFFFFF"/>
                </a:solidFill>
                <a:latin typeface="Tahoma"/>
                <a:cs typeface="Tahoma"/>
              </a:rPr>
              <a:t>user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35" dirty="0">
                <a:solidFill>
                  <a:srgbClr val="FFFFFF"/>
                </a:solidFill>
                <a:latin typeface="Tahoma"/>
                <a:cs typeface="Tahoma"/>
              </a:rPr>
              <a:t>data</a:t>
            </a:r>
            <a:r>
              <a:rPr sz="1800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05" dirty="0">
                <a:solidFill>
                  <a:srgbClr val="FFFFFF"/>
                </a:solidFill>
                <a:latin typeface="Tahoma"/>
                <a:cs typeface="Tahoma"/>
              </a:rPr>
              <a:t>or</a:t>
            </a:r>
            <a:r>
              <a:rPr sz="1800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critical</a:t>
            </a:r>
            <a:r>
              <a:rPr sz="1800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4" dirty="0" smtClean="0">
                <a:solidFill>
                  <a:srgbClr val="FFFFFF"/>
                </a:solidFill>
                <a:latin typeface="Tahoma"/>
                <a:cs typeface="Tahoma"/>
              </a:rPr>
              <a:t>information</a:t>
            </a:r>
            <a:r>
              <a:rPr lang="en-US" sz="1800" spc="114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1800" spc="114" dirty="0" smtClean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lang="en-US" sz="1800" spc="114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spc="114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1800" spc="120" dirty="0" smtClean="0">
                <a:solidFill>
                  <a:srgbClr val="FFFFFF"/>
                </a:solidFill>
                <a:latin typeface="Tahoma"/>
                <a:cs typeface="Tahoma"/>
              </a:rPr>
              <a:t>Responsible</a:t>
            </a:r>
            <a:r>
              <a:rPr sz="1800" spc="-5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4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18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20" dirty="0">
                <a:solidFill>
                  <a:srgbClr val="FFFFFF"/>
                </a:solidFill>
                <a:latin typeface="Tahoma"/>
                <a:cs typeface="Tahoma"/>
              </a:rPr>
              <a:t>ethical</a:t>
            </a:r>
            <a:r>
              <a:rPr sz="1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25" dirty="0" smtClean="0">
                <a:solidFill>
                  <a:srgbClr val="FFFFFF"/>
                </a:solidFill>
                <a:latin typeface="Tahoma"/>
                <a:cs typeface="Tahoma"/>
              </a:rPr>
              <a:t>disclos</a:t>
            </a:r>
            <a:r>
              <a:rPr lang="en-US" sz="1800" spc="125" dirty="0" smtClean="0">
                <a:solidFill>
                  <a:srgbClr val="FFFFFF"/>
                </a:solidFill>
                <a:latin typeface="Tahoma"/>
                <a:cs typeface="Tahoma"/>
              </a:rPr>
              <a:t>ure</a:t>
            </a:r>
            <a:r>
              <a:rPr sz="1800" spc="-5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18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18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110" dirty="0" smtClean="0">
                <a:solidFill>
                  <a:srgbClr val="FFFFFF"/>
                </a:solidFill>
                <a:latin typeface="Tahoma"/>
                <a:cs typeface="Tahoma"/>
              </a:rPr>
              <a:t>company</a:t>
            </a:r>
            <a:r>
              <a:rPr lang="en-US" spc="110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lang="en-US" sz="1800" spc="110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pc="11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en-US" spc="140" dirty="0">
                <a:solidFill>
                  <a:srgbClr val="FFFFFF"/>
                </a:solidFill>
                <a:latin typeface="Tahoma"/>
                <a:cs typeface="Tahoma"/>
              </a:rPr>
              <a:t>Do</a:t>
            </a:r>
            <a:r>
              <a:rPr lang="en-US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20" dirty="0">
                <a:solidFill>
                  <a:srgbClr val="FFFFFF"/>
                </a:solidFill>
                <a:latin typeface="Tahoma"/>
                <a:cs typeface="Tahoma"/>
              </a:rPr>
              <a:t>not</a:t>
            </a:r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25" dirty="0">
                <a:solidFill>
                  <a:srgbClr val="FFFFFF"/>
                </a:solidFill>
                <a:latin typeface="Tahoma"/>
                <a:cs typeface="Tahoma"/>
              </a:rPr>
              <a:t>share</a:t>
            </a:r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90" dirty="0">
                <a:solidFill>
                  <a:srgbClr val="FFFFFF"/>
                </a:solidFill>
                <a:latin typeface="Tahoma"/>
                <a:cs typeface="Tahoma"/>
              </a:rPr>
              <a:t>it</a:t>
            </a:r>
            <a:r>
              <a:rPr lang="en-US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10" dirty="0">
                <a:solidFill>
                  <a:srgbClr val="FFFFFF"/>
                </a:solidFill>
                <a:latin typeface="Tahoma"/>
                <a:cs typeface="Tahoma"/>
              </a:rPr>
              <a:t>with</a:t>
            </a:r>
            <a:r>
              <a:rPr lang="en-US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50" dirty="0">
                <a:solidFill>
                  <a:srgbClr val="FFFFFF"/>
                </a:solidFill>
                <a:latin typeface="Tahoma"/>
                <a:cs typeface="Tahoma"/>
              </a:rPr>
              <a:t>any</a:t>
            </a:r>
            <a:r>
              <a:rPr lang="en-US" spc="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00" dirty="0">
                <a:solidFill>
                  <a:srgbClr val="FFFFFF"/>
                </a:solidFill>
                <a:latin typeface="Tahoma"/>
                <a:cs typeface="Tahoma"/>
              </a:rPr>
              <a:t>third</a:t>
            </a:r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pc="110" dirty="0">
                <a:solidFill>
                  <a:srgbClr val="FFFFFF"/>
                </a:solidFill>
                <a:latin typeface="Tahoma"/>
                <a:cs typeface="Tahoma"/>
              </a:rPr>
              <a:t>parties.</a:t>
            </a:r>
            <a:endParaRPr lang="en-US" dirty="0">
              <a:latin typeface="Tahoma"/>
              <a:cs typeface="Tahoma"/>
            </a:endParaRP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spc="110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sz="1800" dirty="0">
              <a:latin typeface="Tahoma"/>
              <a:cs typeface="Tahoma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spc="100" dirty="0"/>
              <a:t>R</a:t>
            </a:r>
            <a:r>
              <a:rPr spc="290" dirty="0"/>
              <a:t>u</a:t>
            </a:r>
            <a:r>
              <a:rPr spc="195" dirty="0"/>
              <a:t>l</a:t>
            </a:r>
            <a:r>
              <a:rPr spc="345" dirty="0"/>
              <a:t>e</a:t>
            </a:r>
            <a:r>
              <a:rPr spc="280" dirty="0"/>
              <a:t>s</a:t>
            </a:r>
            <a:r>
              <a:rPr spc="-185" dirty="0"/>
              <a:t>*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72596"/>
            <a:ext cx="5820550" cy="665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4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1590"/>
            <a:ext cx="11049000" cy="52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1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4770" y="1524000"/>
            <a:ext cx="5487670" cy="4742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i="1" spc="110" dirty="0">
                <a:solidFill>
                  <a:schemeClr val="accent1"/>
                </a:solidFill>
                <a:latin typeface="Tahoma"/>
                <a:cs typeface="Tahoma"/>
              </a:rPr>
              <a:t>G</a:t>
            </a:r>
            <a:r>
              <a:rPr sz="4000" i="1" spc="110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4000" i="1" spc="110" dirty="0">
                <a:solidFill>
                  <a:schemeClr val="accent6">
                    <a:lumMod val="75000"/>
                  </a:schemeClr>
                </a:solidFill>
                <a:latin typeface="Tahoma"/>
                <a:cs typeface="Tahoma"/>
              </a:rPr>
              <a:t>o</a:t>
            </a:r>
            <a:r>
              <a:rPr sz="4000" i="1" spc="110" dirty="0">
                <a:solidFill>
                  <a:schemeClr val="accent1"/>
                </a:solidFill>
                <a:latin typeface="Tahoma"/>
                <a:cs typeface="Tahoma"/>
              </a:rPr>
              <a:t>g</a:t>
            </a:r>
            <a:r>
              <a:rPr sz="4000" i="1" spc="110" dirty="0">
                <a:solidFill>
                  <a:srgbClr val="92D050"/>
                </a:solidFill>
                <a:latin typeface="Tahoma"/>
                <a:cs typeface="Tahoma"/>
              </a:rPr>
              <a:t>l</a:t>
            </a:r>
            <a:r>
              <a:rPr sz="4000" i="1" spc="11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spc="110" dirty="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2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135" dirty="0">
                <a:solidFill>
                  <a:srgbClr val="FFFFFF"/>
                </a:solidFill>
                <a:latin typeface="Tahoma"/>
                <a:cs typeface="Tahoma"/>
              </a:rPr>
              <a:t>Contacted </a:t>
            </a:r>
            <a:r>
              <a:rPr sz="2400" spc="155" dirty="0">
                <a:solidFill>
                  <a:srgbClr val="FFFFFF"/>
                </a:solidFill>
                <a:latin typeface="Tahoma"/>
                <a:cs typeface="Tahoma"/>
              </a:rPr>
              <a:t>them</a:t>
            </a:r>
            <a:r>
              <a:rPr sz="24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17.10.14</a:t>
            </a:r>
            <a:endParaRPr lang="en-US" sz="2400" spc="120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951989" algn="l"/>
              </a:tabLst>
            </a:pPr>
            <a:endParaRPr lang="en-US" sz="2400" spc="13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951989" algn="l"/>
              </a:tabLst>
            </a:pPr>
            <a:r>
              <a:rPr sz="2400" spc="135" dirty="0" smtClean="0">
                <a:solidFill>
                  <a:srgbClr val="FFFFFF"/>
                </a:solidFill>
                <a:latin typeface="Tahoma"/>
                <a:cs typeface="Tahoma"/>
              </a:rPr>
              <a:t>Got</a:t>
            </a:r>
            <a:r>
              <a:rPr sz="2400" spc="35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Tahoma"/>
                <a:cs typeface="Tahoma"/>
              </a:rPr>
              <a:t>Response	</a:t>
            </a:r>
            <a:r>
              <a:rPr sz="2400" spc="120" dirty="0">
                <a:solidFill>
                  <a:srgbClr val="FFFFFF"/>
                </a:solidFill>
                <a:latin typeface="Tahoma"/>
                <a:cs typeface="Tahoma"/>
              </a:rPr>
              <a:t>18.10.14</a:t>
            </a:r>
            <a:endParaRPr sz="2400" dirty="0"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spc="7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75" dirty="0" smtClean="0">
                <a:solidFill>
                  <a:srgbClr val="FFFFFF"/>
                </a:solidFill>
                <a:latin typeface="Tahoma"/>
                <a:cs typeface="Tahoma"/>
              </a:rPr>
              <a:t>Triaged </a:t>
            </a:r>
            <a:r>
              <a:rPr sz="2400" spc="114" dirty="0" smtClean="0">
                <a:solidFill>
                  <a:srgbClr val="FFFFFF"/>
                </a:solidFill>
                <a:latin typeface="Tahoma"/>
                <a:cs typeface="Tahoma"/>
              </a:rPr>
              <a:t>Situation</a:t>
            </a:r>
            <a:r>
              <a:rPr lang="en-US" sz="2400" spc="114" dirty="0" smtClean="0">
                <a:solidFill>
                  <a:srgbClr val="FFFFFF"/>
                </a:solidFill>
                <a:latin typeface="Tahoma"/>
                <a:cs typeface="Tahoma"/>
              </a:rPr>
              <a:t>			</a:t>
            </a:r>
            <a:r>
              <a:rPr sz="2400" spc="114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0" dirty="0">
                <a:solidFill>
                  <a:srgbClr val="FFFFFF"/>
                </a:solidFill>
                <a:latin typeface="Tahoma"/>
                <a:cs typeface="Tahoma"/>
              </a:rPr>
              <a:t>(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implementing </a:t>
            </a:r>
            <a:r>
              <a:rPr sz="2400" spc="80" dirty="0">
                <a:solidFill>
                  <a:srgbClr val="FFFFFF"/>
                </a:solidFill>
                <a:latin typeface="Tahoma"/>
                <a:cs typeface="Tahoma"/>
              </a:rPr>
              <a:t>fix) </a:t>
            </a:r>
            <a:r>
              <a:rPr sz="2400" spc="120" dirty="0">
                <a:solidFill>
                  <a:srgbClr val="FFFFFF"/>
                </a:solidFill>
                <a:latin typeface="Tahoma"/>
                <a:cs typeface="Tahoma"/>
              </a:rPr>
              <a:t>19.10.14 </a:t>
            </a:r>
            <a:endParaRPr lang="en-US" sz="2400" spc="120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spc="12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95" dirty="0" smtClean="0">
                <a:solidFill>
                  <a:srgbClr val="FFFFFF"/>
                </a:solidFill>
                <a:latin typeface="Tahoma"/>
                <a:cs typeface="Tahoma"/>
              </a:rPr>
              <a:t>Fixed</a:t>
            </a:r>
            <a:r>
              <a:rPr sz="2400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Tahoma"/>
                <a:cs typeface="Tahoma"/>
              </a:rPr>
              <a:t>Reward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55" dirty="0">
                <a:solidFill>
                  <a:srgbClr val="FFFFFF"/>
                </a:solidFill>
                <a:latin typeface="Tahoma"/>
                <a:cs typeface="Tahoma"/>
              </a:rPr>
              <a:t>$$</a:t>
            </a:r>
            <a:r>
              <a:rPr sz="24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Tahoma"/>
                <a:cs typeface="Tahoma"/>
              </a:rPr>
              <a:t>thank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you</a:t>
            </a:r>
            <a:r>
              <a:rPr sz="24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Tahoma"/>
                <a:cs typeface="Tahoma"/>
              </a:rPr>
              <a:t>email.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Tahoma"/>
                <a:cs typeface="Tahoma"/>
              </a:rPr>
              <a:t>21.10.14</a:t>
            </a:r>
            <a:endParaRPr sz="2400" dirty="0">
              <a:latin typeface="Tahoma"/>
              <a:cs typeface="Tahoma"/>
            </a:endParaRPr>
          </a:p>
          <a:p>
            <a:pPr marL="1020444">
              <a:lnSpc>
                <a:spcPct val="100000"/>
              </a:lnSpc>
              <a:spcBef>
                <a:spcPts val="520"/>
              </a:spcBef>
            </a:pPr>
            <a:endParaRPr sz="2400" dirty="0">
              <a:latin typeface="Symbol"/>
              <a:cs typeface="Symbo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050" y="179070"/>
            <a:ext cx="1139190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i="1" spc="360" dirty="0"/>
              <a:t>My </a:t>
            </a:r>
            <a:r>
              <a:rPr i="1" spc="250" dirty="0"/>
              <a:t>Personal</a:t>
            </a:r>
            <a:r>
              <a:rPr i="1" spc="-390" dirty="0"/>
              <a:t> </a:t>
            </a:r>
            <a:r>
              <a:rPr i="1" spc="285" dirty="0"/>
              <a:t>Adventures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"/>
            <a:ext cx="10058400" cy="639454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7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4770" y="1524000"/>
            <a:ext cx="5487670" cy="4742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000" i="1" spc="110" dirty="0" smtClean="0">
                <a:solidFill>
                  <a:schemeClr val="accent6">
                    <a:lumMod val="75000"/>
                  </a:schemeClr>
                </a:solidFill>
                <a:latin typeface="Tahoma"/>
                <a:cs typeface="Tahoma"/>
              </a:rPr>
              <a:t>Western union</a:t>
            </a:r>
            <a:r>
              <a:rPr sz="2400" i="1" spc="110" dirty="0" smtClean="0">
                <a:solidFill>
                  <a:schemeClr val="accent6">
                    <a:lumMod val="75000"/>
                  </a:schemeClr>
                </a:solidFill>
                <a:latin typeface="Tahoma"/>
                <a:cs typeface="Tahoma"/>
              </a:rPr>
              <a:t>:</a:t>
            </a:r>
            <a:endParaRPr sz="2400" i="1" dirty="0">
              <a:solidFill>
                <a:schemeClr val="accent6">
                  <a:lumMod val="75000"/>
                </a:schemeClr>
              </a:solidFill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135" dirty="0">
                <a:solidFill>
                  <a:srgbClr val="FFFFFF"/>
                </a:solidFill>
                <a:latin typeface="Tahoma"/>
                <a:cs typeface="Tahoma"/>
              </a:rPr>
              <a:t>Contacted </a:t>
            </a:r>
            <a:r>
              <a:rPr sz="2400" spc="155" dirty="0">
                <a:solidFill>
                  <a:srgbClr val="FFFFFF"/>
                </a:solidFill>
                <a:latin typeface="Tahoma"/>
                <a:cs typeface="Tahoma"/>
              </a:rPr>
              <a:t>them</a:t>
            </a:r>
            <a:r>
              <a:rPr sz="24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05.15</a:t>
            </a: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951989" algn="l"/>
              </a:tabLst>
            </a:pPr>
            <a:endParaRPr lang="en-US" sz="2400" spc="13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951989" algn="l"/>
              </a:tabLst>
            </a:pPr>
            <a:r>
              <a:rPr sz="2400" spc="135" dirty="0" smtClean="0">
                <a:solidFill>
                  <a:srgbClr val="FFFFFF"/>
                </a:solidFill>
                <a:latin typeface="Tahoma"/>
                <a:cs typeface="Tahoma"/>
              </a:rPr>
              <a:t>Got</a:t>
            </a:r>
            <a:r>
              <a:rPr sz="2400" spc="35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Tahoma"/>
                <a:cs typeface="Tahoma"/>
              </a:rPr>
              <a:t>Response	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05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15</a:t>
            </a:r>
            <a:endParaRPr sz="2400" dirty="0"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spc="7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75" dirty="0" smtClean="0">
                <a:solidFill>
                  <a:srgbClr val="FFFFFF"/>
                </a:solidFill>
                <a:latin typeface="Tahoma"/>
                <a:cs typeface="Tahoma"/>
              </a:rPr>
              <a:t>Triaged </a:t>
            </a:r>
            <a:r>
              <a:rPr sz="2400" spc="114" dirty="0" smtClean="0">
                <a:solidFill>
                  <a:srgbClr val="FFFFFF"/>
                </a:solidFill>
                <a:latin typeface="Tahoma"/>
                <a:cs typeface="Tahoma"/>
              </a:rPr>
              <a:t>Situation</a:t>
            </a:r>
            <a:r>
              <a:rPr lang="en-US" sz="2400" spc="114" dirty="0" smtClean="0">
                <a:solidFill>
                  <a:srgbClr val="FFFFFF"/>
                </a:solidFill>
                <a:latin typeface="Tahoma"/>
                <a:cs typeface="Tahoma"/>
              </a:rPr>
              <a:t>			</a:t>
            </a:r>
            <a:r>
              <a:rPr sz="2400" spc="114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0" dirty="0">
                <a:solidFill>
                  <a:srgbClr val="FFFFFF"/>
                </a:solidFill>
                <a:latin typeface="Tahoma"/>
                <a:cs typeface="Tahoma"/>
              </a:rPr>
              <a:t>(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implementing </a:t>
            </a:r>
            <a:r>
              <a:rPr sz="2400" spc="80" dirty="0">
                <a:solidFill>
                  <a:srgbClr val="FFFFFF"/>
                </a:solidFill>
                <a:latin typeface="Tahoma"/>
                <a:cs typeface="Tahoma"/>
              </a:rPr>
              <a:t>fix) 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24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05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15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endParaRPr lang="en-US" sz="2400" spc="120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spc="12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400" spc="95" dirty="0" smtClean="0">
                <a:solidFill>
                  <a:srgbClr val="FFFFFF"/>
                </a:solidFill>
                <a:latin typeface="Tahoma"/>
                <a:cs typeface="Tahoma"/>
              </a:rPr>
              <a:t>Fixed</a:t>
            </a:r>
            <a:r>
              <a:rPr sz="2400" dirty="0" smtClean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Tahoma"/>
                <a:cs typeface="Tahoma"/>
              </a:rPr>
              <a:t>Reward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55" dirty="0">
                <a:solidFill>
                  <a:srgbClr val="FFFFFF"/>
                </a:solidFill>
                <a:latin typeface="Tahoma"/>
                <a:cs typeface="Tahoma"/>
              </a:rPr>
              <a:t>$$</a:t>
            </a:r>
            <a:r>
              <a:rPr sz="24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Tahoma"/>
                <a:cs typeface="Tahoma"/>
              </a:rPr>
              <a:t>thank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Tahoma"/>
                <a:cs typeface="Tahoma"/>
              </a:rPr>
              <a:t>you</a:t>
            </a:r>
            <a:r>
              <a:rPr sz="24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Tahoma"/>
                <a:cs typeface="Tahoma"/>
              </a:rPr>
              <a:t>email.</a:t>
            </a:r>
            <a:r>
              <a:rPr sz="24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06</a:t>
            </a:r>
            <a:r>
              <a:rPr sz="2400" spc="120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lang="en-US" sz="2400" spc="120" dirty="0" smtClean="0">
                <a:solidFill>
                  <a:srgbClr val="FFFFFF"/>
                </a:solidFill>
                <a:latin typeface="Tahoma"/>
                <a:cs typeface="Tahoma"/>
              </a:rPr>
              <a:t>15</a:t>
            </a:r>
            <a:endParaRPr sz="2400" dirty="0">
              <a:latin typeface="Tahoma"/>
              <a:cs typeface="Tahoma"/>
            </a:endParaRPr>
          </a:p>
          <a:p>
            <a:pPr marL="1020444">
              <a:lnSpc>
                <a:spcPct val="100000"/>
              </a:lnSpc>
              <a:spcBef>
                <a:spcPts val="520"/>
              </a:spcBef>
            </a:pPr>
            <a:endParaRPr sz="2400" dirty="0">
              <a:latin typeface="Symbol"/>
              <a:cs typeface="Symbo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spc="360" dirty="0"/>
              <a:t>My </a:t>
            </a:r>
            <a:r>
              <a:rPr spc="250" dirty="0"/>
              <a:t>Personal</a:t>
            </a:r>
            <a:r>
              <a:rPr spc="-390" dirty="0"/>
              <a:t> </a:t>
            </a:r>
            <a:r>
              <a:rPr spc="285" dirty="0"/>
              <a:t>Adventures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3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10733250" cy="6019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7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0839" rIns="0" bIns="0" rtlCol="0">
            <a:spAutoFit/>
          </a:bodyPr>
          <a:lstStyle/>
          <a:p>
            <a:pPr marL="71120">
              <a:lnSpc>
                <a:spcPct val="100000"/>
              </a:lnSpc>
            </a:pPr>
            <a:r>
              <a:rPr spc="270" dirty="0"/>
              <a:t>Sites</a:t>
            </a:r>
            <a:r>
              <a:rPr spc="-5" dirty="0"/>
              <a:t> </a:t>
            </a:r>
            <a:r>
              <a:rPr spc="270" dirty="0"/>
              <a:t>that</a:t>
            </a:r>
            <a:r>
              <a:rPr spc="15" dirty="0"/>
              <a:t> </a:t>
            </a:r>
            <a:r>
              <a:rPr spc="270" dirty="0"/>
              <a:t>host</a:t>
            </a:r>
            <a:r>
              <a:rPr spc="15" dirty="0"/>
              <a:t> </a:t>
            </a:r>
            <a:r>
              <a:rPr spc="315" dirty="0"/>
              <a:t>bug</a:t>
            </a:r>
            <a:r>
              <a:rPr dirty="0"/>
              <a:t> </a:t>
            </a:r>
            <a:r>
              <a:rPr spc="295" dirty="0"/>
              <a:t>bounty</a:t>
            </a:r>
            <a:r>
              <a:rPr spc="5" dirty="0"/>
              <a:t> </a:t>
            </a:r>
            <a:r>
              <a:rPr spc="295" dirty="0"/>
              <a:t>programs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10000" y="3124200"/>
            <a:ext cx="9796781" cy="1263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275" marR="5080" indent="-29209">
              <a:lnSpc>
                <a:spcPct val="151900"/>
              </a:lnSpc>
            </a:pPr>
            <a:r>
              <a:rPr spc="-5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https://</a:t>
            </a:r>
            <a:r>
              <a:rPr spc="-5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bugcrowd.com/programs</a:t>
            </a:r>
            <a:endParaRPr lang="en-US" spc="-5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41275" marR="5080" indent="-29209">
              <a:lnSpc>
                <a:spcPct val="151900"/>
              </a:lnSpc>
            </a:pPr>
            <a:r>
              <a:rPr spc="-5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endParaRPr lang="en-US" spc="-5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41275" marR="5080" indent="-29209">
              <a:lnSpc>
                <a:spcPct val="151900"/>
              </a:lnSpc>
            </a:pPr>
            <a:r>
              <a:rPr spc="-1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https</a:t>
            </a:r>
            <a:r>
              <a:rPr spc="-1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://hackerone.com/directory</a:t>
            </a:r>
            <a:endParaRPr dirty="0">
              <a:solidFill>
                <a:schemeClr val="accent5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900" y="2133600"/>
            <a:ext cx="4533333" cy="34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228600"/>
            <a:ext cx="88899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4000" b="0" i="0" u="none" strike="noStrike" kern="0" cap="none" spc="270" normalizeH="0" baseline="0" noProof="0" dirty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Want</a:t>
            </a:r>
            <a:r>
              <a:rPr kumimoji="0" lang="en-US" sz="4000" b="0" i="0" u="none" strike="noStrike" kern="0" cap="none" spc="270" normalizeH="0" noProof="0" dirty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to learn more and improve?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spc="280" dirty="0"/>
              <a:t>Questions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429000" y="4003675"/>
            <a:ext cx="4034790" cy="4184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Hacking started about curiosity and knowledge, now it is just business.</a:t>
            </a:r>
            <a:endParaRPr sz="3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2894329"/>
            <a:ext cx="1520190" cy="236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08059" y="1700529"/>
            <a:ext cx="2819399" cy="2819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08059" y="1675129"/>
            <a:ext cx="2819400" cy="2819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99730" y="1270"/>
            <a:ext cx="1600200" cy="11391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05519" y="6096000"/>
            <a:ext cx="991870" cy="762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8130" y="1141730"/>
            <a:ext cx="684530" cy="25400"/>
          </a:xfrm>
          <a:custGeom>
            <a:avLst/>
            <a:gdLst/>
            <a:ahLst/>
            <a:cxnLst/>
            <a:rect l="l" t="t" r="r" b="b"/>
            <a:pathLst>
              <a:path w="684529" h="25400">
                <a:moveTo>
                  <a:pt x="0" y="25400"/>
                </a:moveTo>
                <a:lnTo>
                  <a:pt x="684529" y="25400"/>
                </a:lnTo>
                <a:lnTo>
                  <a:pt x="684529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438130" y="0"/>
            <a:ext cx="684530" cy="1141730"/>
          </a:xfrm>
          <a:custGeom>
            <a:avLst/>
            <a:gdLst/>
            <a:ahLst/>
            <a:cxnLst/>
            <a:rect l="l" t="t" r="r" b="b"/>
            <a:pathLst>
              <a:path w="684529" h="1141730">
                <a:moveTo>
                  <a:pt x="684529" y="0"/>
                </a:moveTo>
                <a:lnTo>
                  <a:pt x="0" y="0"/>
                </a:lnTo>
                <a:lnTo>
                  <a:pt x="0" y="1141729"/>
                </a:lnTo>
                <a:lnTo>
                  <a:pt x="684529" y="1141729"/>
                </a:lnTo>
                <a:lnTo>
                  <a:pt x="684529" y="0"/>
                </a:lnTo>
                <a:close/>
              </a:path>
            </a:pathLst>
          </a:custGeom>
          <a:solidFill>
            <a:srgbClr val="4E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85800"/>
            <a:ext cx="3810000" cy="285750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2630" y="497840"/>
            <a:ext cx="8888095" cy="1294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4200" spc="300" dirty="0"/>
              <a:t>How</a:t>
            </a:r>
            <a:r>
              <a:rPr sz="4200" spc="10" dirty="0"/>
              <a:t> </a:t>
            </a:r>
            <a:r>
              <a:rPr sz="4200" spc="390" dirty="0"/>
              <a:t>much</a:t>
            </a:r>
            <a:r>
              <a:rPr sz="4200" spc="10" dirty="0"/>
              <a:t> </a:t>
            </a:r>
            <a:r>
              <a:rPr sz="4200" spc="254" dirty="0"/>
              <a:t>is</a:t>
            </a:r>
            <a:r>
              <a:rPr sz="4200" dirty="0"/>
              <a:t> </a:t>
            </a:r>
            <a:r>
              <a:rPr sz="4200" spc="305" dirty="0"/>
              <a:t>the</a:t>
            </a:r>
            <a:r>
              <a:rPr sz="4200" dirty="0"/>
              <a:t> </a:t>
            </a:r>
            <a:r>
              <a:rPr sz="4200" spc="285" dirty="0"/>
              <a:t>global</a:t>
            </a:r>
            <a:r>
              <a:rPr sz="4200" dirty="0"/>
              <a:t> </a:t>
            </a:r>
            <a:r>
              <a:rPr sz="4200" spc="315" dirty="0"/>
              <a:t>spending  </a:t>
            </a:r>
            <a:r>
              <a:rPr sz="4200" spc="260" dirty="0"/>
              <a:t>in </a:t>
            </a:r>
            <a:r>
              <a:rPr sz="4200" spc="-114" dirty="0"/>
              <a:t>IT</a:t>
            </a:r>
            <a:r>
              <a:rPr sz="4200" spc="-295" dirty="0"/>
              <a:t> </a:t>
            </a:r>
            <a:r>
              <a:rPr sz="4200" spc="290" dirty="0"/>
              <a:t>Security?</a:t>
            </a:r>
            <a:endParaRPr sz="4200" dirty="0"/>
          </a:p>
        </p:txBody>
      </p:sp>
      <p:sp>
        <p:nvSpPr>
          <p:cNvPr id="3" name="object 3"/>
          <p:cNvSpPr txBox="1"/>
          <p:nvPr/>
        </p:nvSpPr>
        <p:spPr>
          <a:xfrm>
            <a:off x="723900" y="3037840"/>
            <a:ext cx="7277100" cy="16850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275" spc="802" baseline="10721" dirty="0">
                <a:solidFill>
                  <a:srgbClr val="89CFD5"/>
                </a:solidFill>
                <a:latin typeface="Symbol"/>
                <a:cs typeface="Symbol"/>
              </a:rPr>
              <a:t></a:t>
            </a:r>
            <a:r>
              <a:rPr sz="3600" spc="535" dirty="0">
                <a:solidFill>
                  <a:srgbClr val="FFFFFF"/>
                </a:solidFill>
                <a:latin typeface="Tahoma"/>
                <a:cs typeface="Tahoma"/>
              </a:rPr>
              <a:t>Up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25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36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20" dirty="0">
                <a:solidFill>
                  <a:schemeClr val="accent6"/>
                </a:solidFill>
                <a:latin typeface="Tahoma"/>
                <a:cs typeface="Tahoma"/>
              </a:rPr>
              <a:t>77$</a:t>
            </a:r>
            <a:r>
              <a:rPr sz="3600" dirty="0">
                <a:solidFill>
                  <a:schemeClr val="accent6"/>
                </a:solidFill>
                <a:latin typeface="Tahoma"/>
                <a:cs typeface="Tahoma"/>
              </a:rPr>
              <a:t> </a:t>
            </a:r>
            <a:r>
              <a:rPr sz="3600" spc="220" dirty="0">
                <a:solidFill>
                  <a:srgbClr val="FFFFFF"/>
                </a:solidFill>
                <a:latin typeface="Tahoma"/>
                <a:cs typeface="Tahoma"/>
              </a:rPr>
              <a:t>Billion</a:t>
            </a:r>
            <a:r>
              <a:rPr sz="36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20" dirty="0">
                <a:solidFill>
                  <a:srgbClr val="FFFFFF"/>
                </a:solidFill>
                <a:latin typeface="Tahoma"/>
                <a:cs typeface="Tahoma"/>
              </a:rPr>
              <a:t>in</a:t>
            </a:r>
            <a:r>
              <a:rPr sz="36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65" dirty="0" smtClean="0">
                <a:solidFill>
                  <a:srgbClr val="FFFFFF"/>
                </a:solidFill>
                <a:latin typeface="Tahoma"/>
                <a:cs typeface="Tahoma"/>
              </a:rPr>
              <a:t>2015</a:t>
            </a:r>
            <a:r>
              <a:rPr lang="en-US" sz="3600" spc="265" dirty="0" smtClean="0">
                <a:solidFill>
                  <a:schemeClr val="accent4"/>
                </a:solidFill>
                <a:latin typeface="Tahoma"/>
                <a:cs typeface="Tahoma"/>
              </a:rPr>
              <a:t>*</a:t>
            </a:r>
            <a:r>
              <a:rPr sz="3600" spc="265" dirty="0" smtClean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36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3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275" spc="502" baseline="10721" dirty="0">
                <a:solidFill>
                  <a:srgbClr val="89CFD5"/>
                </a:solidFill>
                <a:latin typeface="Symbol"/>
                <a:cs typeface="Symbol"/>
              </a:rPr>
              <a:t></a:t>
            </a:r>
            <a:r>
              <a:rPr sz="3600" spc="335" dirty="0">
                <a:solidFill>
                  <a:srgbClr val="FFFFFF"/>
                </a:solidFill>
                <a:latin typeface="Tahoma"/>
                <a:cs typeface="Tahoma"/>
              </a:rPr>
              <a:t>Is </a:t>
            </a:r>
            <a:r>
              <a:rPr sz="3600" spc="190" dirty="0">
                <a:solidFill>
                  <a:srgbClr val="FFFFFF"/>
                </a:solidFill>
                <a:latin typeface="Tahoma"/>
                <a:cs typeface="Tahoma"/>
              </a:rPr>
              <a:t>it</a:t>
            </a:r>
            <a:r>
              <a:rPr sz="3600" spc="-4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65" dirty="0">
                <a:solidFill>
                  <a:srgbClr val="FFFFFF"/>
                </a:solidFill>
                <a:latin typeface="Tahoma"/>
                <a:cs typeface="Tahoma"/>
              </a:rPr>
              <a:t>enough?</a:t>
            </a:r>
            <a:endParaRPr sz="3600" dirty="0">
              <a:latin typeface="Tahoma"/>
              <a:cs typeface="Tahom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43674" y="6193274"/>
            <a:ext cx="6246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*http://cybersecurityventures.com/cybersecurity-market-report/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1600200"/>
            <a:ext cx="5744845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6000" spc="-470" dirty="0"/>
              <a:t>I </a:t>
            </a:r>
            <a:r>
              <a:rPr lang="en-US" sz="6000" spc="-470" dirty="0" smtClean="0"/>
              <a:t> </a:t>
            </a:r>
            <a:r>
              <a:rPr sz="6000" spc="484" dirty="0" smtClean="0"/>
              <a:t>ask</a:t>
            </a:r>
            <a:r>
              <a:rPr lang="en-US" sz="6000" spc="484" dirty="0" smtClean="0"/>
              <a:t> you </a:t>
            </a:r>
            <a:r>
              <a:rPr sz="6000" spc="484" dirty="0" smtClean="0"/>
              <a:t> </a:t>
            </a:r>
            <a:r>
              <a:rPr lang="en-US" sz="6000" spc="484" dirty="0" smtClean="0"/>
              <a:t>	</a:t>
            </a:r>
            <a:r>
              <a:rPr sz="6000" spc="450" dirty="0" smtClean="0"/>
              <a:t>again </a:t>
            </a:r>
            <a:r>
              <a:rPr sz="6000" spc="365" dirty="0"/>
              <a:t>is</a:t>
            </a:r>
            <a:r>
              <a:rPr sz="6000" spc="-440" dirty="0"/>
              <a:t> </a:t>
            </a:r>
            <a:r>
              <a:rPr sz="6000" spc="310" dirty="0"/>
              <a:t>it  </a:t>
            </a:r>
            <a:r>
              <a:rPr lang="en-US" sz="6000" spc="310" dirty="0" smtClean="0"/>
              <a:t>			</a:t>
            </a:r>
            <a:r>
              <a:rPr sz="6000" i="1" u="sng" spc="445" dirty="0" smtClean="0">
                <a:solidFill>
                  <a:srgbClr val="FF0000"/>
                </a:solidFill>
              </a:rPr>
              <a:t>enough</a:t>
            </a:r>
            <a:r>
              <a:rPr sz="6000" spc="445" dirty="0"/>
              <a:t>?</a:t>
            </a:r>
            <a:endParaRPr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2672079"/>
            <a:ext cx="4034790" cy="4184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894329"/>
            <a:ext cx="1520190" cy="236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08059" y="1700529"/>
            <a:ext cx="2819399" cy="2819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08059" y="1675129"/>
            <a:ext cx="2819400" cy="2819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99730" y="1270"/>
            <a:ext cx="1600200" cy="11391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05519" y="6096000"/>
            <a:ext cx="991870" cy="762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38130" y="1141730"/>
            <a:ext cx="684530" cy="25400"/>
          </a:xfrm>
          <a:custGeom>
            <a:avLst/>
            <a:gdLst/>
            <a:ahLst/>
            <a:cxnLst/>
            <a:rect l="l" t="t" r="r" b="b"/>
            <a:pathLst>
              <a:path w="684529" h="25400">
                <a:moveTo>
                  <a:pt x="0" y="25400"/>
                </a:moveTo>
                <a:lnTo>
                  <a:pt x="684529" y="25400"/>
                </a:lnTo>
                <a:lnTo>
                  <a:pt x="684529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438130" y="0"/>
            <a:ext cx="684530" cy="1141730"/>
          </a:xfrm>
          <a:custGeom>
            <a:avLst/>
            <a:gdLst/>
            <a:ahLst/>
            <a:cxnLst/>
            <a:rect l="l" t="t" r="r" b="b"/>
            <a:pathLst>
              <a:path w="684529" h="1141730">
                <a:moveTo>
                  <a:pt x="684529" y="0"/>
                </a:moveTo>
                <a:lnTo>
                  <a:pt x="0" y="0"/>
                </a:lnTo>
                <a:lnTo>
                  <a:pt x="0" y="1141729"/>
                </a:lnTo>
                <a:lnTo>
                  <a:pt x="684529" y="1141729"/>
                </a:lnTo>
                <a:lnTo>
                  <a:pt x="684529" y="0"/>
                </a:lnTo>
                <a:close/>
              </a:path>
            </a:pathLst>
          </a:custGeom>
          <a:solidFill>
            <a:srgbClr val="4E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81250" y="299720"/>
            <a:ext cx="6455409" cy="61087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832554"/>
              </p:ext>
            </p:extLst>
          </p:nvPr>
        </p:nvGraphicFramePr>
        <p:xfrm>
          <a:off x="1981200" y="2286000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54255809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47650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Users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62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JP Morgan Chase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76.000.000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828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77.000.000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5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Ebay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785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Adobe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560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12.400.000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0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 Military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199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Yahoo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258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28800" y="6858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Biggest data breaches in the last decade *</a:t>
            </a:r>
            <a:endParaRPr lang="en-US" sz="3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0" y="6477000"/>
            <a:ext cx="8824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*http://www.informationisbeautiful.net/visualizations/worlds-biggest-data-breaches-hacks/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1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 rot="10800000" flipV="1">
            <a:off x="5943600" y="1981200"/>
            <a:ext cx="441960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2800" spc="95" dirty="0" smtClean="0">
                <a:solidFill>
                  <a:srgbClr val="FFFFFF"/>
                </a:solidFill>
                <a:latin typeface="Tahoma"/>
                <a:cs typeface="Tahoma"/>
              </a:rPr>
              <a:t>24 year old Algerian</a:t>
            </a:r>
            <a:r>
              <a:rPr lang="en-US" sz="2800" dirty="0">
                <a:latin typeface="Tahoma"/>
                <a:cs typeface="Tahoma"/>
              </a:rPr>
              <a:t> </a:t>
            </a:r>
            <a:r>
              <a:rPr lang="en-US" sz="2800" dirty="0" smtClean="0">
                <a:latin typeface="Tahoma"/>
                <a:cs typeface="Tahoma"/>
              </a:rPr>
              <a:t>		</a:t>
            </a:r>
            <a:r>
              <a:rPr lang="en-US" sz="2000" b="1" dirty="0" smtClean="0">
                <a:solidFill>
                  <a:schemeClr val="accent6"/>
                </a:solidFill>
                <a:latin typeface="Tahoma"/>
                <a:cs typeface="Tahoma"/>
              </a:rPr>
              <a:t>–ZEUS BOTNET-</a:t>
            </a:r>
            <a:endParaRPr lang="en-US" sz="2800" b="1" dirty="0">
              <a:solidFill>
                <a:schemeClr val="accent6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800" spc="9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800" spc="95" dirty="0" smtClean="0">
                <a:solidFill>
                  <a:srgbClr val="FFFFFF"/>
                </a:solidFill>
                <a:latin typeface="Tahoma"/>
                <a:cs typeface="Tahoma"/>
              </a:rPr>
              <a:t>3.600.000 million infected machines</a:t>
            </a:r>
          </a:p>
          <a:p>
            <a:pPr marL="12700" marR="5080" algn="just">
              <a:lnSpc>
                <a:spcPct val="100000"/>
              </a:lnSpc>
            </a:pPr>
            <a:endParaRPr lang="en-US" sz="28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800" spc="95" dirty="0" smtClean="0">
                <a:solidFill>
                  <a:srgbClr val="FFFFFF"/>
                </a:solidFill>
                <a:latin typeface="Tahoma"/>
                <a:cs typeface="Tahoma"/>
              </a:rPr>
              <a:t>70 million $$ loss </a:t>
            </a:r>
            <a:endParaRPr lang="en-US" sz="2800" spc="9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800" spc="95" dirty="0" smtClean="0">
              <a:solidFill>
                <a:srgbClr val="FFFFFF"/>
              </a:solidFill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0050" y="179070"/>
            <a:ext cx="1087755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spc="300" dirty="0"/>
              <a:t>Hacking </a:t>
            </a:r>
            <a:r>
              <a:rPr spc="320" dirty="0"/>
              <a:t>and</a:t>
            </a:r>
            <a:r>
              <a:rPr spc="-375" dirty="0"/>
              <a:t> </a:t>
            </a:r>
            <a:r>
              <a:rPr spc="250" dirty="0"/>
              <a:t>arrests</a:t>
            </a:r>
          </a:p>
        </p:txBody>
      </p:sp>
      <p:sp>
        <p:nvSpPr>
          <p:cNvPr id="6" name="object 6"/>
          <p:cNvSpPr/>
          <p:nvPr/>
        </p:nvSpPr>
        <p:spPr>
          <a:xfrm>
            <a:off x="152400" y="1752600"/>
            <a:ext cx="5262880" cy="38112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0050" y="179070"/>
            <a:ext cx="1139190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">
              <a:lnSpc>
                <a:spcPct val="100000"/>
              </a:lnSpc>
            </a:pPr>
            <a:r>
              <a:rPr sz="4000" spc="275" dirty="0" smtClean="0"/>
              <a:t>Hacking </a:t>
            </a:r>
            <a:r>
              <a:rPr sz="4000" spc="320" dirty="0"/>
              <a:t>and</a:t>
            </a:r>
            <a:r>
              <a:rPr sz="4000" spc="-620" dirty="0"/>
              <a:t> </a:t>
            </a:r>
            <a:r>
              <a:rPr sz="4000" spc="250" dirty="0" smtClean="0"/>
              <a:t>arrests</a:t>
            </a:r>
            <a:endParaRPr sz="4000" dirty="0">
              <a:latin typeface="Symbol"/>
              <a:cs typeface="Symbo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0050" y="1600200"/>
            <a:ext cx="3383279" cy="42151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4038600" y="1216763"/>
            <a:ext cx="59436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27 </a:t>
            </a:r>
            <a:r>
              <a:rPr lang="en-US" sz="2000" spc="95" dirty="0">
                <a:solidFill>
                  <a:srgbClr val="FFFFFF"/>
                </a:solidFill>
                <a:latin typeface="Tahoma"/>
                <a:cs typeface="Tahoma"/>
              </a:rPr>
              <a:t>year old </a:t>
            </a: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Russian</a:t>
            </a:r>
            <a:r>
              <a:rPr lang="en-US" sz="2000" dirty="0" smtClean="0">
                <a:latin typeface="Tahoma"/>
                <a:cs typeface="Tahoma"/>
              </a:rPr>
              <a:t> 					</a:t>
            </a:r>
            <a:r>
              <a:rPr lang="en-US" b="1" dirty="0" smtClean="0">
                <a:solidFill>
                  <a:schemeClr val="accent6"/>
                </a:solidFill>
                <a:latin typeface="Tahoma"/>
                <a:cs typeface="Tahoma"/>
              </a:rPr>
              <a:t>–BLACKHOLE EXPLOIT KIT-</a:t>
            </a:r>
          </a:p>
          <a:p>
            <a:pPr marL="12700" marR="5080" algn="just">
              <a:lnSpc>
                <a:spcPct val="100000"/>
              </a:lnSpc>
            </a:pPr>
            <a:endParaRPr lang="en-US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97% of 2014 browser threats was from </a:t>
            </a:r>
            <a:r>
              <a:rPr lang="en-US" sz="2000" spc="95" dirty="0" smtClean="0">
                <a:solidFill>
                  <a:schemeClr val="accent6"/>
                </a:solidFill>
                <a:latin typeface="Tahoma"/>
                <a:cs typeface="Tahoma"/>
              </a:rPr>
              <a:t>blackhole. </a:t>
            </a:r>
            <a:r>
              <a:rPr lang="en-US" sz="2000" spc="95" dirty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cs typeface="Tahoma"/>
              </a:rPr>
              <a:t>(</a:t>
            </a:r>
            <a:r>
              <a:rPr lang="en-US" sz="2000" spc="95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cs typeface="Tahoma"/>
              </a:rPr>
              <a:t>AVG)</a:t>
            </a:r>
            <a:endParaRPr lang="en-US" sz="2000" spc="95" dirty="0">
              <a:solidFill>
                <a:schemeClr val="accent5">
                  <a:lumMod val="60000"/>
                  <a:lumOff val="40000"/>
                </a:schemeClr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0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Was making 70.000$ per month selling his kit</a:t>
            </a:r>
          </a:p>
          <a:p>
            <a:pPr marL="12700" marR="5080" algn="just">
              <a:lnSpc>
                <a:spcPct val="100000"/>
              </a:lnSpc>
            </a:pPr>
            <a:endParaRPr lang="en-US" sz="2000" spc="9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0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  <a:sym typeface="Wingdings" panose="05000000000000000000" pitchFamily="2" charset="2"/>
              </a:rPr>
              <a:t>-----</a:t>
            </a: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 He was smart huh?</a:t>
            </a:r>
          </a:p>
          <a:p>
            <a:pPr marL="12700" marR="5080" algn="just">
              <a:lnSpc>
                <a:spcPct val="100000"/>
              </a:lnSpc>
            </a:pPr>
            <a:endParaRPr lang="en-US" sz="20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0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You know how he got arrested?</a:t>
            </a:r>
          </a:p>
          <a:p>
            <a:pPr marL="12700" marR="5080" algn="just">
              <a:lnSpc>
                <a:spcPct val="100000"/>
              </a:lnSpc>
            </a:pPr>
            <a:endParaRPr lang="en-US" sz="2000" spc="9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endParaRPr lang="en-US" sz="2000" spc="95" dirty="0" smtClean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US" sz="2000" spc="95" dirty="0" smtClean="0">
                <a:solidFill>
                  <a:srgbClr val="FFFFFF"/>
                </a:solidFill>
                <a:latin typeface="Tahoma"/>
                <a:cs typeface="Tahoma"/>
              </a:rPr>
              <a:t>He posted this picture in his Facebook profile.. Meh..</a:t>
            </a:r>
            <a:endParaRPr lang="en-US" sz="2000" spc="95" dirty="0">
              <a:solidFill>
                <a:srgbClr val="FFFFFF"/>
              </a:solidFill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-177543"/>
            <a:ext cx="11391900" cy="1524635"/>
          </a:xfrm>
          <a:prstGeom prst="rect">
            <a:avLst/>
          </a:prstGeom>
        </p:spPr>
        <p:txBody>
          <a:bodyPr vert="horz" wrap="square" lIns="0" tIns="370839" rIns="0" bIns="0" rtlCol="0">
            <a:spAutoFit/>
          </a:bodyPr>
          <a:lstStyle/>
          <a:p>
            <a:pPr marL="71120">
              <a:lnSpc>
                <a:spcPct val="100000"/>
              </a:lnSpc>
            </a:pPr>
            <a:r>
              <a:rPr spc="300" dirty="0"/>
              <a:t>What </a:t>
            </a:r>
            <a:r>
              <a:rPr spc="245" dirty="0"/>
              <a:t>is </a:t>
            </a:r>
            <a:r>
              <a:rPr spc="315" dirty="0"/>
              <a:t>bug</a:t>
            </a:r>
            <a:r>
              <a:rPr spc="-815" dirty="0"/>
              <a:t> </a:t>
            </a:r>
            <a:r>
              <a:rPr spc="260" dirty="0"/>
              <a:t>bounty, </a:t>
            </a:r>
            <a:r>
              <a:rPr spc="240" dirty="0"/>
              <a:t>terms/rules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066800"/>
            <a:ext cx="6873240" cy="4043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625" y="5663625"/>
            <a:ext cx="12383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report -&gt;They reply -&gt; Fix or will not fix -&gt; Reward/Thank you</a:t>
            </a:r>
            <a:endParaRPr lang="en-US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252</Words>
  <Application>Microsoft Office PowerPoint</Application>
  <PresentationFormat>Widescreen</PresentationFormat>
  <Paragraphs>107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Symbol</vt:lpstr>
      <vt:lpstr>Tahoma</vt:lpstr>
      <vt:lpstr>Times New Roman</vt:lpstr>
      <vt:lpstr>Wingdings</vt:lpstr>
      <vt:lpstr>Office Theme</vt:lpstr>
      <vt:lpstr>How to hack,earn money  and stay out of jail.</vt:lpstr>
      <vt:lpstr>PowerPoint Presentation</vt:lpstr>
      <vt:lpstr>How much is the global spending  in IT Security?</vt:lpstr>
      <vt:lpstr>I  ask you   again is it     enough?</vt:lpstr>
      <vt:lpstr>PowerPoint Presentation</vt:lpstr>
      <vt:lpstr>PowerPoint Presentation</vt:lpstr>
      <vt:lpstr>Hacking and arrests</vt:lpstr>
      <vt:lpstr>Hacking and arrests</vt:lpstr>
      <vt:lpstr>What is bug bounty, terms/rules</vt:lpstr>
      <vt:lpstr>Rules*</vt:lpstr>
      <vt:lpstr>PowerPoint Presentation</vt:lpstr>
      <vt:lpstr>PowerPoint Presentation</vt:lpstr>
      <vt:lpstr>My Personal Adventures</vt:lpstr>
      <vt:lpstr>PowerPoint Presentation</vt:lpstr>
      <vt:lpstr>My Personal Adventures</vt:lpstr>
      <vt:lpstr>PowerPoint Presentation</vt:lpstr>
      <vt:lpstr>Sites that host bug bounty programs</vt:lpstr>
      <vt:lpstr>PowerPoint Presentation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hack,earn money and stay out of jail</dc:title>
  <dc:creator>peppapig</dc:creator>
  <cp:lastModifiedBy>Daddy Pig</cp:lastModifiedBy>
  <cp:revision>66</cp:revision>
  <dcterms:created xsi:type="dcterms:W3CDTF">2015-12-03T23:15:06Z</dcterms:created>
  <dcterms:modified xsi:type="dcterms:W3CDTF">2015-12-04T00:27:33Z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2015-12-03T00:00:00Z</vt:filetime>
  </property>
  <property fmtid="{D5CDD505-2E9C-101B-9397-08002B2CF9AE}" pid="3" name="Creator">
    <vt:lpwstr>Impress</vt:lpwstr>
  </property>
  <property fmtid="{D5CDD505-2E9C-101B-9397-08002B2CF9AE}" pid="4" name="LastSaved">
    <vt:filetime>2015-12-03T00:00:00Z</vt:filetime>
  </property>
</Properties>
</file>