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4"/>
  </p:notesMasterIdLst>
  <p:sldIdLst>
    <p:sldId id="256" r:id="rId2"/>
    <p:sldId id="295" r:id="rId3"/>
    <p:sldId id="296" r:id="rId4"/>
    <p:sldId id="277" r:id="rId5"/>
    <p:sldId id="264" r:id="rId6"/>
    <p:sldId id="258" r:id="rId7"/>
    <p:sldId id="259" r:id="rId8"/>
    <p:sldId id="279" r:id="rId9"/>
    <p:sldId id="257" r:id="rId10"/>
    <p:sldId id="281" r:id="rId11"/>
    <p:sldId id="274" r:id="rId12"/>
    <p:sldId id="272" r:id="rId13"/>
    <p:sldId id="282" r:id="rId14"/>
    <p:sldId id="266" r:id="rId15"/>
    <p:sldId id="267" r:id="rId16"/>
    <p:sldId id="261" r:id="rId17"/>
    <p:sldId id="269" r:id="rId18"/>
    <p:sldId id="270" r:id="rId19"/>
    <p:sldId id="271" r:id="rId20"/>
    <p:sldId id="268" r:id="rId21"/>
    <p:sldId id="284" r:id="rId22"/>
    <p:sldId id="275" r:id="rId23"/>
    <p:sldId id="276" r:id="rId24"/>
    <p:sldId id="286" r:id="rId25"/>
    <p:sldId id="287" r:id="rId26"/>
    <p:sldId id="288" r:id="rId27"/>
    <p:sldId id="289" r:id="rId28"/>
    <p:sldId id="290" r:id="rId29"/>
    <p:sldId id="291" r:id="rId30"/>
    <p:sldId id="292" r:id="rId31"/>
    <p:sldId id="293" r:id="rId32"/>
    <p:sldId id="294" r:id="rId33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D137256-73F1-4465-86D4-35C791A233F1}">
          <p14:sldIdLst>
            <p14:sldId id="256"/>
            <p14:sldId id="295"/>
            <p14:sldId id="296"/>
            <p14:sldId id="277"/>
            <p14:sldId id="264"/>
            <p14:sldId id="258"/>
            <p14:sldId id="259"/>
            <p14:sldId id="279"/>
            <p14:sldId id="257"/>
            <p14:sldId id="281"/>
            <p14:sldId id="274"/>
            <p14:sldId id="272"/>
            <p14:sldId id="282"/>
            <p14:sldId id="266"/>
            <p14:sldId id="267"/>
            <p14:sldId id="261"/>
            <p14:sldId id="269"/>
            <p14:sldId id="270"/>
            <p14:sldId id="271"/>
            <p14:sldId id="268"/>
            <p14:sldId id="284"/>
            <p14:sldId id="275"/>
            <p14:sldId id="276"/>
            <p14:sldId id="286"/>
            <p14:sldId id="287"/>
            <p14:sldId id="288"/>
            <p14:sldId id="289"/>
            <p14:sldId id="290"/>
            <p14:sldId id="291"/>
            <p14:sldId id="292"/>
            <p14:sldId id="293"/>
            <p14:sldId id="294"/>
          </p14:sldIdLst>
        </p14:section>
        <p14:section name="Untitled Section" id="{C83EEAE1-D090-4145-BB4A-5B36336F93F6}">
          <p14:sldIdLst/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294C2"/>
    <a:srgbClr val="B70F7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4660"/>
  </p:normalViewPr>
  <p:slideViewPr>
    <p:cSldViewPr snapToGrid="0">
      <p:cViewPr varScale="1">
        <p:scale>
          <a:sx n="59" d="100"/>
          <a:sy n="59" d="100"/>
        </p:scale>
        <p:origin x="84" y="11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02D1F3E-1D54-4988-871F-33B4289408F0}" type="datetimeFigureOut">
              <a:rPr lang="fr-FR" smtClean="0"/>
              <a:t>03/06/2015</a:t>
            </a:fld>
            <a:endParaRPr lang="fr-F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32B0A4A-2250-4143-83DE-D4056309E168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463585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2B0A4A-2250-4143-83DE-D4056309E168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1389643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2B0A4A-2250-4143-83DE-D4056309E168}" type="slidenum">
              <a:rPr lang="fr-FR" smtClean="0"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1919516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2B0A4A-2250-4143-83DE-D4056309E168}" type="slidenum">
              <a:rPr lang="fr-FR" smtClean="0"/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396778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04/06/2015</a:t>
            </a:r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BE-BI TS1 activities list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8D706-B1BB-4A35-A9E5-E8E87CBD9910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95883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04/06/2015</a:t>
            </a:r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BE-BI TS1 activities list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8D706-B1BB-4A35-A9E5-E8E87CBD9910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257609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04/06/2015</a:t>
            </a:r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BE-BI TS1 activities list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8D706-B1BB-4A35-A9E5-E8E87CBD9910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840987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04/06/2015</a:t>
            </a:r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BE-BI TS1 activities list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8D706-B1BB-4A35-A9E5-E8E87CBD9910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28491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04/06/2015</a:t>
            </a:r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BE-BI TS1 activities list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8D706-B1BB-4A35-A9E5-E8E87CBD9910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066495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04/06/2015</a:t>
            </a:r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BE-BI TS1 activities list</a:t>
            </a:r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8D706-B1BB-4A35-A9E5-E8E87CBD9910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607095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04/06/2015</a:t>
            </a:r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BE-BI TS1 activities list</a:t>
            </a:r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8D706-B1BB-4A35-A9E5-E8E87CBD9910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675284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04/06/2015</a:t>
            </a:r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BE-BI TS1 activities list</a:t>
            </a:r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8D706-B1BB-4A35-A9E5-E8E87CBD9910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152172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04/06/2015</a:t>
            </a:r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BE-BI TS1 activities list</a:t>
            </a:r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8D706-B1BB-4A35-A9E5-E8E87CBD9910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830374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04/06/2015</a:t>
            </a:r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BE-BI TS1 activities list</a:t>
            </a:r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8D706-B1BB-4A35-A9E5-E8E87CBD9910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069853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04/06/2015</a:t>
            </a:r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BE-BI TS1 activities list</a:t>
            </a:r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8D706-B1BB-4A35-A9E5-E8E87CBD9910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880590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smtClean="0"/>
              <a:t>04/06/2015</a:t>
            </a:r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smtClean="0"/>
              <a:t>BE-BI TS1 activities list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38D706-B1BB-4A35-A9E5-E8E87CBD9910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755033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97000" y="677069"/>
            <a:ext cx="9144000" cy="1826419"/>
          </a:xfrm>
        </p:spPr>
        <p:txBody>
          <a:bodyPr>
            <a:normAutofit/>
          </a:bodyPr>
          <a:lstStyle/>
          <a:p>
            <a:r>
              <a:rPr lang="en-GB" dirty="0" smtClean="0"/>
              <a:t>TS1</a:t>
            </a:r>
            <a:br>
              <a:rPr lang="en-GB" dirty="0" smtClean="0"/>
            </a:br>
            <a:r>
              <a:rPr lang="en-GB" dirty="0" smtClean="0"/>
              <a:t>BE-BI interventions </a:t>
            </a:r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8D706-B1BB-4A35-A9E5-E8E87CBD9910}" type="slidenum">
              <a:rPr lang="fr-FR" smtClean="0"/>
              <a:t>1</a:t>
            </a:fld>
            <a:endParaRPr lang="fr-FR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04/06/2015</a:t>
            </a:r>
            <a:endParaRPr lang="fr-FR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BE-BI TS1 activities list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68239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8D706-B1BB-4A35-A9E5-E8E87CBD9910}" type="slidenum">
              <a:rPr lang="fr-FR" smtClean="0"/>
              <a:t>10</a:t>
            </a:fld>
            <a:endParaRPr lang="fr-F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04/06/2015</a:t>
            </a:r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BE-BI TS1 activities list</a:t>
            </a:r>
            <a:endParaRPr lang="fr-FR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12429" y="1060651"/>
            <a:ext cx="5076600" cy="4102881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148443" y="1371600"/>
            <a:ext cx="375557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800" dirty="0" smtClean="0">
                <a:solidFill>
                  <a:schemeClr val="accent1">
                    <a:lumMod val="75000"/>
                  </a:schemeClr>
                </a:solidFill>
              </a:rPr>
              <a:t>SPS:</a:t>
            </a:r>
          </a:p>
          <a:p>
            <a:r>
              <a:rPr lang="en-GB" sz="4800" dirty="0" smtClean="0">
                <a:solidFill>
                  <a:schemeClr val="accent1">
                    <a:lumMod val="75000"/>
                  </a:schemeClr>
                </a:solidFill>
              </a:rPr>
              <a:t>4 activities</a:t>
            </a:r>
            <a:endParaRPr lang="fr-FR" sz="48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1" name="Oval 10"/>
          <p:cNvSpPr/>
          <p:nvPr/>
        </p:nvSpPr>
        <p:spPr>
          <a:xfrm>
            <a:off x="7527471" y="3412671"/>
            <a:ext cx="1926772" cy="849086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01022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73100" y="673100"/>
            <a:ext cx="11239500" cy="58785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Impact #</a:t>
            </a:r>
            <a:r>
              <a:rPr lang="fr-FR" sz="3600" dirty="0"/>
              <a:t>65277</a:t>
            </a:r>
            <a:r>
              <a:rPr lang="fr-FR" sz="3600" dirty="0" smtClean="0"/>
              <a:t> </a:t>
            </a:r>
            <a:r>
              <a:rPr lang="en-US" sz="3600" dirty="0" smtClean="0"/>
              <a:t>(QP), </a:t>
            </a:r>
            <a:r>
              <a:rPr lang="fr-FR" sz="3600" dirty="0"/>
              <a:t>BBLR </a:t>
            </a:r>
            <a:r>
              <a:rPr lang="fr-FR" sz="3600" dirty="0" err="1"/>
              <a:t>renovation</a:t>
            </a:r>
            <a:r>
              <a:rPr lang="fr-FR" sz="3600" dirty="0" smtClean="0"/>
              <a:t> </a:t>
            </a:r>
          </a:p>
          <a:p>
            <a:r>
              <a:rPr lang="en-GB" sz="2800" dirty="0" smtClean="0"/>
              <a:t>Electrical connection and test of the BBLR pick-ups</a:t>
            </a:r>
          </a:p>
          <a:p>
            <a:r>
              <a:rPr lang="en-GB" sz="2800" dirty="0" smtClean="0"/>
              <a:t>Test of the water cooling system</a:t>
            </a:r>
          </a:p>
          <a:p>
            <a:r>
              <a:rPr lang="en-GB" sz="2800" dirty="0" smtClean="0"/>
              <a:t>Test of the stepping motor controller</a:t>
            </a:r>
          </a:p>
          <a:p>
            <a:endParaRPr lang="en-GB" sz="2800" dirty="0"/>
          </a:p>
          <a:p>
            <a:r>
              <a:rPr lang="en-US" sz="3600" dirty="0">
                <a:solidFill>
                  <a:prstClr val="black"/>
                </a:solidFill>
              </a:rPr>
              <a:t>Impact # </a:t>
            </a:r>
            <a:r>
              <a:rPr lang="fr-FR" sz="3600" dirty="0"/>
              <a:t>65289</a:t>
            </a:r>
            <a:r>
              <a:rPr lang="fr-FR" sz="3600" dirty="0" smtClean="0"/>
              <a:t>  </a:t>
            </a:r>
            <a:r>
              <a:rPr lang="en-US" sz="3600" dirty="0" smtClean="0">
                <a:solidFill>
                  <a:prstClr val="black"/>
                </a:solidFill>
              </a:rPr>
              <a:t>(QP), </a:t>
            </a:r>
            <a:r>
              <a:rPr lang="en-GB" sz="3600" dirty="0"/>
              <a:t>Collimator BPM electronics in ECX5</a:t>
            </a:r>
            <a:r>
              <a:rPr lang="en-GB" sz="3600" dirty="0" smtClean="0"/>
              <a:t> </a:t>
            </a:r>
            <a:r>
              <a:rPr lang="en-GB" sz="2800" dirty="0" smtClean="0"/>
              <a:t>Installation of the collimator BPM electronics in a rack in ECX5</a:t>
            </a:r>
          </a:p>
          <a:p>
            <a:endParaRPr lang="en-GB" sz="2800" dirty="0"/>
          </a:p>
          <a:p>
            <a:r>
              <a:rPr lang="en-US" sz="3600" dirty="0">
                <a:solidFill>
                  <a:prstClr val="black"/>
                </a:solidFill>
              </a:rPr>
              <a:t>Impact # </a:t>
            </a:r>
            <a:r>
              <a:rPr lang="fr-FR" sz="3600" dirty="0"/>
              <a:t>65575</a:t>
            </a:r>
            <a:r>
              <a:rPr lang="fr-FR" sz="3600" dirty="0" smtClean="0"/>
              <a:t> </a:t>
            </a:r>
            <a:r>
              <a:rPr lang="en-US" sz="3600" dirty="0" smtClean="0">
                <a:solidFill>
                  <a:prstClr val="black"/>
                </a:solidFill>
              </a:rPr>
              <a:t>(QP), </a:t>
            </a:r>
            <a:r>
              <a:rPr lang="fr-FR" sz="3600" dirty="0"/>
              <a:t>BPM adaptateurs à changer</a:t>
            </a:r>
            <a:r>
              <a:rPr lang="fr-FR" sz="3600" dirty="0" smtClean="0"/>
              <a:t> </a:t>
            </a:r>
            <a:endParaRPr lang="en-US" sz="3600" dirty="0" smtClean="0">
              <a:solidFill>
                <a:prstClr val="black"/>
              </a:solidFill>
            </a:endParaRPr>
          </a:p>
          <a:p>
            <a:r>
              <a:rPr lang="fr-FR" sz="2800" dirty="0">
                <a:solidFill>
                  <a:prstClr val="black"/>
                </a:solidFill>
              </a:rPr>
              <a:t>position 1.20 au </a:t>
            </a:r>
            <a:r>
              <a:rPr lang="fr-FR" sz="2800" dirty="0" smtClean="0">
                <a:solidFill>
                  <a:prstClr val="black"/>
                </a:solidFill>
              </a:rPr>
              <a:t>TS1 adaptateurs </a:t>
            </a:r>
            <a:r>
              <a:rPr lang="fr-FR" sz="2800" dirty="0">
                <a:solidFill>
                  <a:prstClr val="black"/>
                </a:solidFill>
              </a:rPr>
              <a:t>BPM à changer</a:t>
            </a:r>
            <a:endParaRPr lang="en-US" sz="2800" dirty="0">
              <a:solidFill>
                <a:prstClr val="black"/>
              </a:solidFill>
            </a:endParaRPr>
          </a:p>
          <a:p>
            <a:endParaRPr lang="en-US" sz="3600" dirty="0" smtClean="0">
              <a:solidFill>
                <a:prstClr val="black"/>
              </a:solidFill>
            </a:endParaRPr>
          </a:p>
          <a:p>
            <a:endParaRPr lang="fr-FR" sz="36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8D706-B1BB-4A35-A9E5-E8E87CBD9910}" type="slidenum">
              <a:rPr lang="fr-FR" smtClean="0"/>
              <a:t>11</a:t>
            </a:fld>
            <a:endParaRPr lang="fr-FR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04/06/2015</a:t>
            </a:r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BE-BI TS1 activities list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35528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8D706-B1BB-4A35-A9E5-E8E87CBD9910}" type="slidenum">
              <a:rPr lang="fr-FR" smtClean="0"/>
              <a:t>12</a:t>
            </a:fld>
            <a:endParaRPr lang="fr-FR"/>
          </a:p>
        </p:txBody>
      </p:sp>
      <p:sp>
        <p:nvSpPr>
          <p:cNvPr id="6" name="TextBox 5"/>
          <p:cNvSpPr txBox="1"/>
          <p:nvPr/>
        </p:nvSpPr>
        <p:spPr>
          <a:xfrm>
            <a:off x="368300" y="774700"/>
            <a:ext cx="1137920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prstClr val="black"/>
                </a:solidFill>
              </a:rPr>
              <a:t>Impact # </a:t>
            </a:r>
            <a:r>
              <a:rPr lang="fr-FR" sz="3600" dirty="0"/>
              <a:t>65594</a:t>
            </a:r>
            <a:r>
              <a:rPr lang="fr-FR" sz="3600" dirty="0" smtClean="0"/>
              <a:t> </a:t>
            </a:r>
            <a:r>
              <a:rPr lang="en-US" sz="3600" dirty="0" smtClean="0">
                <a:solidFill>
                  <a:prstClr val="black"/>
                </a:solidFill>
              </a:rPr>
              <a:t>(</a:t>
            </a:r>
            <a:r>
              <a:rPr lang="en-US" sz="3600" dirty="0">
                <a:solidFill>
                  <a:prstClr val="black"/>
                </a:solidFill>
              </a:rPr>
              <a:t>BL)</a:t>
            </a:r>
            <a:r>
              <a:rPr lang="en-US" sz="3600" b="1" dirty="0">
                <a:solidFill>
                  <a:prstClr val="black"/>
                </a:solidFill>
              </a:rPr>
              <a:t>,</a:t>
            </a:r>
            <a:r>
              <a:rPr lang="en-US" sz="3600" dirty="0">
                <a:solidFill>
                  <a:prstClr val="black"/>
                </a:solidFill>
              </a:rPr>
              <a:t> </a:t>
            </a:r>
            <a:r>
              <a:rPr lang="en-GB" sz="3600" dirty="0"/>
              <a:t>Verification of connection for IPM camera</a:t>
            </a:r>
            <a:r>
              <a:rPr lang="en-GB" sz="3600" dirty="0" smtClean="0"/>
              <a:t> </a:t>
            </a:r>
            <a:endParaRPr lang="en-GB" sz="3600" dirty="0" smtClean="0"/>
          </a:p>
          <a:p>
            <a:r>
              <a:rPr lang="en-GB" sz="2800" dirty="0" smtClean="0"/>
              <a:t>Communication with one of the IPM cameras is not working. Need to access in order to verify connections.</a:t>
            </a:r>
            <a:endParaRPr lang="fr-FR" sz="2800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04/06/2015</a:t>
            </a:r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BE-BI TS1 activities list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70441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8D706-B1BB-4A35-A9E5-E8E87CBD9910}" type="slidenum">
              <a:rPr lang="fr-FR" smtClean="0"/>
              <a:t>13</a:t>
            </a:fld>
            <a:endParaRPr lang="fr-F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04/06/2015</a:t>
            </a:r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BE-BI TS1 activities list</a:t>
            </a:r>
            <a:endParaRPr lang="fr-FR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12429" y="1060651"/>
            <a:ext cx="5076600" cy="4102881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838200" y="1355272"/>
            <a:ext cx="375557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800" dirty="0" smtClean="0">
                <a:solidFill>
                  <a:schemeClr val="accent5">
                    <a:lumMod val="50000"/>
                  </a:schemeClr>
                </a:solidFill>
              </a:rPr>
              <a:t>LHC:</a:t>
            </a:r>
          </a:p>
          <a:p>
            <a:r>
              <a:rPr lang="en-GB" sz="4800" dirty="0" smtClean="0">
                <a:solidFill>
                  <a:schemeClr val="accent5">
                    <a:lumMod val="50000"/>
                  </a:schemeClr>
                </a:solidFill>
              </a:rPr>
              <a:t>30 activities</a:t>
            </a:r>
            <a:endParaRPr lang="fr-FR" sz="4800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11" name="Oval 10"/>
          <p:cNvSpPr/>
          <p:nvPr/>
        </p:nvSpPr>
        <p:spPr>
          <a:xfrm>
            <a:off x="7527471" y="3412671"/>
            <a:ext cx="1926772" cy="849086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65454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30200" y="379948"/>
            <a:ext cx="11214100" cy="53860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Impact #</a:t>
            </a:r>
            <a:r>
              <a:rPr lang="fr-FR" sz="3600" dirty="0"/>
              <a:t>63934</a:t>
            </a:r>
            <a:r>
              <a:rPr lang="fr-FR" sz="3600" dirty="0" smtClean="0"/>
              <a:t> </a:t>
            </a:r>
            <a:r>
              <a:rPr lang="en-US" sz="3600" dirty="0" smtClean="0"/>
              <a:t>(PM), </a:t>
            </a:r>
            <a:r>
              <a:rPr lang="en-GB" sz="3600" dirty="0"/>
              <a:t>BRANs IP1, IP2, IP5 and IP8</a:t>
            </a:r>
            <a:r>
              <a:rPr lang="en-GB" sz="3600" dirty="0" smtClean="0"/>
              <a:t> </a:t>
            </a:r>
            <a:r>
              <a:rPr lang="en-US" dirty="0" smtClean="0"/>
              <a:t/>
            </a:r>
            <a:br>
              <a:rPr lang="en-US" dirty="0" smtClean="0"/>
            </a:br>
            <a:endParaRPr lang="en-GB" sz="2800" dirty="0" smtClean="0"/>
          </a:p>
          <a:p>
            <a:endParaRPr lang="en-GB" sz="1200" dirty="0" smtClean="0"/>
          </a:p>
          <a:p>
            <a:r>
              <a:rPr lang="en-US" sz="3600" dirty="0">
                <a:solidFill>
                  <a:prstClr val="black"/>
                </a:solidFill>
              </a:rPr>
              <a:t>Impact # </a:t>
            </a:r>
            <a:r>
              <a:rPr lang="fr-FR" sz="3600" dirty="0"/>
              <a:t>64278</a:t>
            </a:r>
            <a:r>
              <a:rPr lang="fr-FR" sz="3600" dirty="0" smtClean="0"/>
              <a:t> </a:t>
            </a:r>
            <a:r>
              <a:rPr lang="en-US" sz="3600" dirty="0" smtClean="0">
                <a:solidFill>
                  <a:prstClr val="black"/>
                </a:solidFill>
              </a:rPr>
              <a:t>(PI), </a:t>
            </a:r>
            <a:r>
              <a:rPr lang="en-GB" sz="3600" dirty="0"/>
              <a:t>change of the acquisition system of the TI8 FBCT</a:t>
            </a:r>
            <a:r>
              <a:rPr lang="en-GB" sz="3600" dirty="0" smtClean="0"/>
              <a:t> </a:t>
            </a:r>
            <a:endParaRPr lang="en-GB" sz="3600" dirty="0">
              <a:solidFill>
                <a:prstClr val="black"/>
              </a:solidFill>
            </a:endParaRPr>
          </a:p>
          <a:p>
            <a:r>
              <a:rPr lang="en-GB" sz="2800" dirty="0" smtClean="0"/>
              <a:t>the TI8 FBCT gives erratic reading, the acquisition system will be changed and common mode chokes will be installed to lower the noise on the measured signal</a:t>
            </a:r>
            <a:endParaRPr lang="en-GB" sz="2800" dirty="0" smtClean="0"/>
          </a:p>
          <a:p>
            <a:endParaRPr lang="en-GB" sz="1200" dirty="0" smtClean="0"/>
          </a:p>
          <a:p>
            <a:r>
              <a:rPr lang="en-US" sz="3600" dirty="0">
                <a:solidFill>
                  <a:prstClr val="black"/>
                </a:solidFill>
              </a:rPr>
              <a:t>Impact # </a:t>
            </a:r>
            <a:r>
              <a:rPr lang="fr-FR" sz="3600" dirty="0"/>
              <a:t>65048</a:t>
            </a:r>
            <a:r>
              <a:rPr lang="fr-FR" sz="3600" dirty="0" smtClean="0"/>
              <a:t> (BL)</a:t>
            </a:r>
            <a:r>
              <a:rPr lang="en-US" sz="3600" b="1" dirty="0" smtClean="0">
                <a:solidFill>
                  <a:prstClr val="black"/>
                </a:solidFill>
              </a:rPr>
              <a:t>,</a:t>
            </a:r>
            <a:r>
              <a:rPr lang="en-US" sz="3600" dirty="0" smtClean="0">
                <a:solidFill>
                  <a:prstClr val="black"/>
                </a:solidFill>
              </a:rPr>
              <a:t> </a:t>
            </a:r>
            <a:r>
              <a:rPr lang="fr-FR" sz="3600" dirty="0"/>
              <a:t>LHC </a:t>
            </a:r>
            <a:r>
              <a:rPr lang="fr-FR" sz="3600" dirty="0" err="1"/>
              <a:t>wire</a:t>
            </a:r>
            <a:r>
              <a:rPr lang="fr-FR" sz="3600" dirty="0"/>
              <a:t> scanner </a:t>
            </a:r>
            <a:r>
              <a:rPr lang="fr-FR" sz="3600" dirty="0" err="1"/>
              <a:t>beam</a:t>
            </a:r>
            <a:r>
              <a:rPr lang="fr-FR" sz="3600" dirty="0"/>
              <a:t> 1 </a:t>
            </a:r>
            <a:r>
              <a:rPr lang="fr-FR" sz="3600" dirty="0" err="1"/>
              <a:t>wire</a:t>
            </a:r>
            <a:r>
              <a:rPr lang="fr-FR" sz="3600" dirty="0"/>
              <a:t> replacements</a:t>
            </a:r>
            <a:r>
              <a:rPr lang="fr-FR" sz="3600" dirty="0" smtClean="0"/>
              <a:t> </a:t>
            </a:r>
            <a:endParaRPr lang="en-US" sz="3600" dirty="0">
              <a:solidFill>
                <a:prstClr val="black"/>
              </a:solidFill>
            </a:endParaRPr>
          </a:p>
          <a:p>
            <a:r>
              <a:rPr lang="fr-FR" sz="2800" dirty="0" smtClean="0"/>
              <a:t>LHC </a:t>
            </a:r>
            <a:r>
              <a:rPr lang="fr-FR" sz="2800" dirty="0" err="1" smtClean="0"/>
              <a:t>wire</a:t>
            </a:r>
            <a:r>
              <a:rPr lang="fr-FR" sz="2800" dirty="0" smtClean="0"/>
              <a:t> scanner </a:t>
            </a:r>
            <a:r>
              <a:rPr lang="fr-FR" sz="2800" dirty="0" err="1" smtClean="0"/>
              <a:t>beam</a:t>
            </a:r>
            <a:r>
              <a:rPr lang="fr-FR" sz="2800" dirty="0" smtClean="0"/>
              <a:t> 1 </a:t>
            </a:r>
            <a:r>
              <a:rPr lang="fr-FR" sz="2800" dirty="0" err="1" smtClean="0"/>
              <a:t>wire</a:t>
            </a:r>
            <a:r>
              <a:rPr lang="fr-FR" sz="2800" dirty="0" smtClean="0"/>
              <a:t> replacements.</a:t>
            </a:r>
            <a:endParaRPr lang="fr-FR" sz="28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8D706-B1BB-4A35-A9E5-E8E87CBD9910}" type="slidenum">
              <a:rPr lang="fr-FR" smtClean="0"/>
              <a:t>14</a:t>
            </a:fld>
            <a:endParaRPr lang="fr-FR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04/06/2015</a:t>
            </a:r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BE-BI TS1 activities list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35746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30200" y="379948"/>
            <a:ext cx="11214100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Impact #</a:t>
            </a:r>
            <a:r>
              <a:rPr lang="fr-FR" sz="3600" dirty="0"/>
              <a:t>65075</a:t>
            </a:r>
            <a:r>
              <a:rPr lang="fr-FR" sz="3600" dirty="0" smtClean="0"/>
              <a:t>  </a:t>
            </a:r>
            <a:r>
              <a:rPr lang="en-US" sz="3600" dirty="0" smtClean="0"/>
              <a:t>(PM), </a:t>
            </a:r>
            <a:r>
              <a:rPr lang="fr-FR" sz="3600" dirty="0"/>
              <a:t>LSS4L LSS4R *** BSRT Intervention</a:t>
            </a:r>
            <a:r>
              <a:rPr lang="fr-FR" sz="3600" dirty="0" smtClean="0"/>
              <a:t>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2800" dirty="0" smtClean="0"/>
              <a:t>Current setup:</a:t>
            </a:r>
          </a:p>
          <a:p>
            <a:pPr lvl="1"/>
            <a:r>
              <a:rPr lang="en-US" sz="2800" dirty="0" smtClean="0"/>
              <a:t>Beam 1: Hybrid detector + APD</a:t>
            </a:r>
          </a:p>
          <a:p>
            <a:pPr lvl="1"/>
            <a:r>
              <a:rPr lang="en-US" sz="2800" dirty="0" smtClean="0"/>
              <a:t>Beam 2: APD</a:t>
            </a:r>
          </a:p>
          <a:p>
            <a:endParaRPr lang="en-US" sz="2800" dirty="0" smtClean="0"/>
          </a:p>
          <a:p>
            <a:r>
              <a:rPr lang="en-US" sz="2800" dirty="0" smtClean="0"/>
              <a:t>To do:</a:t>
            </a:r>
          </a:p>
          <a:p>
            <a:pPr lvl="1"/>
            <a:r>
              <a:rPr lang="en-US" sz="2800" dirty="0" smtClean="0"/>
              <a:t>Beam 1: Replace the hybrid detector</a:t>
            </a:r>
          </a:p>
          <a:p>
            <a:pPr lvl="2"/>
            <a:r>
              <a:rPr lang="en-US" sz="2800" dirty="0" smtClean="0"/>
              <a:t>Spurious “bursts” of high count rate =&gt; Increased baseline</a:t>
            </a:r>
          </a:p>
          <a:p>
            <a:pPr lvl="2"/>
            <a:r>
              <a:rPr lang="en-US" sz="2800" dirty="0" smtClean="0"/>
              <a:t>Faulty hybrid will be shipped back to manufacturer for inspection</a:t>
            </a:r>
          </a:p>
          <a:p>
            <a:pPr lvl="2"/>
            <a:r>
              <a:rPr lang="en-US" sz="2800" dirty="0" smtClean="0"/>
              <a:t>APD will remain installed</a:t>
            </a:r>
          </a:p>
          <a:p>
            <a:pPr lvl="1"/>
            <a:r>
              <a:rPr lang="en-US" sz="2800" dirty="0" smtClean="0"/>
              <a:t>Beam 2: Replace APD with Hybrid detector</a:t>
            </a:r>
          </a:p>
          <a:p>
            <a:pPr lvl="2"/>
            <a:r>
              <a:rPr lang="en-US" sz="2800" dirty="0" smtClean="0"/>
              <a:t>New hybrid modified to cope with a higher count rate</a:t>
            </a:r>
          </a:p>
          <a:p>
            <a:endParaRPr lang="en-GB" sz="2800" dirty="0" smtClean="0"/>
          </a:p>
          <a:p>
            <a:endParaRPr lang="en-GB" sz="1200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8D706-B1BB-4A35-A9E5-E8E87CBD9910}" type="slidenum">
              <a:rPr lang="fr-FR" smtClean="0"/>
              <a:t>15</a:t>
            </a:fld>
            <a:endParaRPr lang="fr-FR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04/06/2015</a:t>
            </a:r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BE-BI TS1 activities list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35422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8D706-B1BB-4A35-A9E5-E8E87CBD9910}" type="slidenum">
              <a:rPr lang="fr-FR" smtClean="0"/>
              <a:t>16</a:t>
            </a:fld>
            <a:endParaRPr lang="fr-FR"/>
          </a:p>
        </p:txBody>
      </p:sp>
      <p:sp>
        <p:nvSpPr>
          <p:cNvPr id="5" name="TextBox 4"/>
          <p:cNvSpPr txBox="1"/>
          <p:nvPr/>
        </p:nvSpPr>
        <p:spPr>
          <a:xfrm>
            <a:off x="533400" y="292100"/>
            <a:ext cx="10820400" cy="62170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prstClr val="black"/>
                </a:solidFill>
              </a:rPr>
              <a:t>Impact # </a:t>
            </a:r>
            <a:r>
              <a:rPr lang="fr-FR" sz="3600" dirty="0"/>
              <a:t>65266</a:t>
            </a:r>
            <a:r>
              <a:rPr lang="fr-FR" sz="3600" dirty="0" smtClean="0"/>
              <a:t> </a:t>
            </a:r>
            <a:r>
              <a:rPr lang="en-US" sz="3600" dirty="0" smtClean="0">
                <a:solidFill>
                  <a:prstClr val="black"/>
                </a:solidFill>
              </a:rPr>
              <a:t>(QP), </a:t>
            </a:r>
            <a:r>
              <a:rPr lang="fr-FR" sz="3600" dirty="0"/>
              <a:t>BI-QP Maintenance UA43 &amp; UA47</a:t>
            </a:r>
            <a:r>
              <a:rPr lang="fr-FR" sz="3600" dirty="0" smtClean="0"/>
              <a:t> </a:t>
            </a:r>
            <a:endParaRPr lang="en-GB" sz="3600" dirty="0">
              <a:solidFill>
                <a:prstClr val="black"/>
              </a:solidFill>
            </a:endParaRPr>
          </a:p>
          <a:p>
            <a:r>
              <a:rPr lang="en-GB" sz="2800" dirty="0" smtClean="0"/>
              <a:t>Access to BI-QP racks in UA47 &amp; UA43 for maintenance on BBQ, </a:t>
            </a:r>
            <a:r>
              <a:rPr lang="en-GB" sz="2800" dirty="0" err="1" smtClean="0"/>
              <a:t>Schottky</a:t>
            </a:r>
            <a:r>
              <a:rPr lang="en-GB" sz="2800" dirty="0" smtClean="0"/>
              <a:t>, MIM, WCT, Head-Tail systems during TS1. Accesses will be arranged over the 5 days according to availability.</a:t>
            </a:r>
          </a:p>
          <a:p>
            <a:endParaRPr lang="en-GB" sz="2800" dirty="0" smtClean="0"/>
          </a:p>
          <a:p>
            <a:r>
              <a:rPr lang="en-US" sz="3600" dirty="0">
                <a:solidFill>
                  <a:prstClr val="black"/>
                </a:solidFill>
              </a:rPr>
              <a:t>Impact # </a:t>
            </a:r>
            <a:r>
              <a:rPr lang="fr-FR" sz="3600" dirty="0"/>
              <a:t>65268</a:t>
            </a:r>
            <a:r>
              <a:rPr lang="fr-FR" sz="3600" dirty="0" smtClean="0"/>
              <a:t> </a:t>
            </a:r>
            <a:r>
              <a:rPr lang="fr-FR" sz="3600" dirty="0" smtClean="0"/>
              <a:t>(QP)</a:t>
            </a:r>
            <a:r>
              <a:rPr lang="en-US" sz="3600" b="1" dirty="0">
                <a:solidFill>
                  <a:prstClr val="black"/>
                </a:solidFill>
              </a:rPr>
              <a:t>,</a:t>
            </a:r>
            <a:r>
              <a:rPr lang="en-US" sz="3600" dirty="0">
                <a:solidFill>
                  <a:prstClr val="black"/>
                </a:solidFill>
              </a:rPr>
              <a:t> </a:t>
            </a:r>
            <a:r>
              <a:rPr lang="fr-FR" sz="3600" dirty="0"/>
              <a:t>LHC Schottky Maintenance RA47</a:t>
            </a:r>
            <a:r>
              <a:rPr lang="fr-FR" sz="3600" dirty="0" smtClean="0"/>
              <a:t> </a:t>
            </a:r>
            <a:r>
              <a:rPr lang="en-GB" sz="2800" dirty="0" smtClean="0"/>
              <a:t>Access to RF zone and gallery in UA47 &amp; RA47 for maintenance on </a:t>
            </a:r>
            <a:r>
              <a:rPr lang="en-GB" sz="2800" dirty="0" err="1" smtClean="0"/>
              <a:t>Schottky</a:t>
            </a:r>
            <a:r>
              <a:rPr lang="en-GB" sz="2800" dirty="0" smtClean="0"/>
              <a:t> and WCT.</a:t>
            </a:r>
          </a:p>
          <a:p>
            <a:r>
              <a:rPr lang="en-GB" sz="2800" dirty="0" err="1" smtClean="0"/>
              <a:t>Schottky</a:t>
            </a:r>
            <a:r>
              <a:rPr lang="en-GB" sz="2800" dirty="0" smtClean="0"/>
              <a:t>:</a:t>
            </a:r>
          </a:p>
          <a:p>
            <a:r>
              <a:rPr lang="en-GB" sz="2800" dirty="0" smtClean="0"/>
              <a:t>Beam 2 Vertical: Upgrade of frontend electronics. Installation of a new RF gating circuit and a new </a:t>
            </a:r>
            <a:r>
              <a:rPr lang="en-GB" sz="2800" dirty="0" err="1" smtClean="0"/>
              <a:t>bandpass</a:t>
            </a:r>
            <a:r>
              <a:rPr lang="en-GB" sz="2800" dirty="0" smtClean="0"/>
              <a:t> filter (tunnel only).</a:t>
            </a:r>
          </a:p>
          <a:p>
            <a:r>
              <a:rPr lang="en-GB" sz="2800" dirty="0" smtClean="0"/>
              <a:t>Beam 2 Horizontal: Identifying and replacing a damaged and saturating component in the signal path. (tunnel and gallery)</a:t>
            </a:r>
            <a:endParaRPr lang="fr-FR" sz="2800" dirty="0" smtClean="0"/>
          </a:p>
          <a:p>
            <a:endParaRPr lang="fr-FR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04/06/2015</a:t>
            </a:r>
            <a:endParaRPr lang="fr-FR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BE-BI TS1 activities list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90785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8D706-B1BB-4A35-A9E5-E8E87CBD9910}" type="slidenum">
              <a:rPr lang="fr-FR" smtClean="0"/>
              <a:t>17</a:t>
            </a:fld>
            <a:endParaRPr lang="fr-FR"/>
          </a:p>
        </p:txBody>
      </p:sp>
      <p:sp>
        <p:nvSpPr>
          <p:cNvPr id="5" name="TextBox 4"/>
          <p:cNvSpPr txBox="1"/>
          <p:nvPr/>
        </p:nvSpPr>
        <p:spPr>
          <a:xfrm>
            <a:off x="533400" y="292100"/>
            <a:ext cx="10820400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prstClr val="black"/>
                </a:solidFill>
              </a:rPr>
              <a:t>Impact # </a:t>
            </a:r>
            <a:r>
              <a:rPr lang="fr-FR" sz="3600" dirty="0" smtClean="0"/>
              <a:t>65290=&gt;65294 </a:t>
            </a:r>
            <a:r>
              <a:rPr lang="en-US" sz="3600" dirty="0" smtClean="0">
                <a:solidFill>
                  <a:prstClr val="black"/>
                </a:solidFill>
              </a:rPr>
              <a:t>(QP), </a:t>
            </a:r>
            <a:r>
              <a:rPr lang="en-GB" sz="3600" dirty="0"/>
              <a:t>Installation of the DOROS BPM electronics</a:t>
            </a:r>
            <a:r>
              <a:rPr lang="en-GB" sz="3600" dirty="0" smtClean="0"/>
              <a:t> </a:t>
            </a:r>
            <a:r>
              <a:rPr lang="en-GB" sz="2800" dirty="0" smtClean="0"/>
              <a:t>.</a:t>
            </a:r>
          </a:p>
          <a:p>
            <a:r>
              <a:rPr lang="en-GB" sz="2800" dirty="0" smtClean="0"/>
              <a:t>Installation of the DOROS front-ends in BI racks, No tunnel access required.</a:t>
            </a:r>
          </a:p>
          <a:p>
            <a:endParaRPr lang="en-GB" sz="2800" dirty="0" smtClean="0"/>
          </a:p>
          <a:p>
            <a:r>
              <a:rPr lang="en-US" sz="3600" dirty="0">
                <a:solidFill>
                  <a:prstClr val="black"/>
                </a:solidFill>
              </a:rPr>
              <a:t>Impact # </a:t>
            </a:r>
            <a:r>
              <a:rPr lang="fr-FR" sz="3600" dirty="0"/>
              <a:t>65295</a:t>
            </a:r>
            <a:r>
              <a:rPr lang="fr-FR" sz="3600" dirty="0" smtClean="0"/>
              <a:t> </a:t>
            </a:r>
            <a:r>
              <a:rPr lang="fr-FR" sz="3600" dirty="0" smtClean="0"/>
              <a:t>(QP)</a:t>
            </a:r>
            <a:r>
              <a:rPr lang="en-US" sz="3600" b="1" dirty="0">
                <a:solidFill>
                  <a:prstClr val="black"/>
                </a:solidFill>
              </a:rPr>
              <a:t>,</a:t>
            </a:r>
            <a:r>
              <a:rPr lang="en-US" sz="3600" dirty="0">
                <a:solidFill>
                  <a:prstClr val="black"/>
                </a:solidFill>
              </a:rPr>
              <a:t> </a:t>
            </a:r>
            <a:r>
              <a:rPr lang="en-GB" sz="3600" dirty="0"/>
              <a:t>Preparation for the DOROS installation in Pt7</a:t>
            </a:r>
            <a:r>
              <a:rPr lang="en-GB" sz="3600" dirty="0" smtClean="0"/>
              <a:t> </a:t>
            </a:r>
          </a:p>
          <a:p>
            <a:r>
              <a:rPr lang="en-GB" sz="2800" dirty="0" smtClean="0"/>
              <a:t>Preparation for the future installation of the DOROS front-ends in BI racks.</a:t>
            </a:r>
          </a:p>
          <a:p>
            <a:r>
              <a:rPr lang="en-GB" sz="2800" dirty="0" smtClean="0"/>
              <a:t>No tunnel access required.</a:t>
            </a:r>
            <a:endParaRPr lang="fr-FR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04/06/2015</a:t>
            </a:r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BE-BI TS1 activities list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175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8D706-B1BB-4A35-A9E5-E8E87CBD9910}" type="slidenum">
              <a:rPr lang="fr-FR" smtClean="0"/>
              <a:t>18</a:t>
            </a:fld>
            <a:endParaRPr lang="fr-FR"/>
          </a:p>
        </p:txBody>
      </p:sp>
      <p:sp>
        <p:nvSpPr>
          <p:cNvPr id="5" name="TextBox 4"/>
          <p:cNvSpPr txBox="1"/>
          <p:nvPr/>
        </p:nvSpPr>
        <p:spPr>
          <a:xfrm>
            <a:off x="533400" y="292100"/>
            <a:ext cx="10820400" cy="50475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prstClr val="black"/>
                </a:solidFill>
              </a:rPr>
              <a:t>Impact # </a:t>
            </a:r>
            <a:r>
              <a:rPr lang="fr-FR" sz="3600" dirty="0"/>
              <a:t>65314</a:t>
            </a:r>
            <a:r>
              <a:rPr lang="fr-FR" sz="3600" dirty="0" smtClean="0"/>
              <a:t> (</a:t>
            </a:r>
            <a:r>
              <a:rPr lang="en-US" sz="3600" dirty="0" smtClean="0">
                <a:solidFill>
                  <a:prstClr val="black"/>
                </a:solidFill>
              </a:rPr>
              <a:t>QP), </a:t>
            </a:r>
            <a:r>
              <a:rPr lang="fr-FR" sz="3600" dirty="0"/>
              <a:t>TS1 BPM maintenance</a:t>
            </a:r>
            <a:r>
              <a:rPr lang="fr-FR" sz="3600" dirty="0" smtClean="0"/>
              <a:t> </a:t>
            </a:r>
          </a:p>
          <a:p>
            <a:r>
              <a:rPr lang="en-GB" sz="2800" dirty="0" smtClean="0"/>
              <a:t>Faulty BPMs maintenance. Electronic maintenance only</a:t>
            </a:r>
          </a:p>
          <a:p>
            <a:endParaRPr lang="en-GB" sz="2800" dirty="0" smtClean="0"/>
          </a:p>
          <a:p>
            <a:r>
              <a:rPr lang="en-US" sz="3600" dirty="0">
                <a:solidFill>
                  <a:prstClr val="black"/>
                </a:solidFill>
              </a:rPr>
              <a:t>Impact # </a:t>
            </a:r>
            <a:r>
              <a:rPr lang="fr-FR" sz="3600" dirty="0"/>
              <a:t>65324</a:t>
            </a:r>
            <a:r>
              <a:rPr lang="fr-FR" sz="3600" dirty="0" smtClean="0"/>
              <a:t> =&gt;</a:t>
            </a:r>
            <a:r>
              <a:rPr lang="fr-FR" sz="3600" dirty="0"/>
              <a:t>65332</a:t>
            </a:r>
            <a:r>
              <a:rPr lang="fr-FR" sz="3600" dirty="0" smtClean="0"/>
              <a:t> </a:t>
            </a:r>
            <a:r>
              <a:rPr lang="fr-FR" sz="3600" dirty="0" smtClean="0"/>
              <a:t>(QP)</a:t>
            </a:r>
            <a:r>
              <a:rPr lang="en-US" sz="3600" b="1" dirty="0">
                <a:solidFill>
                  <a:prstClr val="black"/>
                </a:solidFill>
              </a:rPr>
              <a:t>,</a:t>
            </a:r>
            <a:r>
              <a:rPr lang="en-US" sz="3600" dirty="0">
                <a:solidFill>
                  <a:prstClr val="black"/>
                </a:solidFill>
              </a:rPr>
              <a:t> </a:t>
            </a:r>
            <a:r>
              <a:rPr lang="fr-FR" sz="3600" dirty="0"/>
              <a:t>BPM </a:t>
            </a:r>
            <a:r>
              <a:rPr lang="fr-FR" sz="3600" dirty="0" smtClean="0"/>
              <a:t>maintenance</a:t>
            </a:r>
            <a:endParaRPr lang="en-GB" sz="3600" dirty="0" smtClean="0"/>
          </a:p>
          <a:p>
            <a:r>
              <a:rPr lang="en-GB" sz="2800" dirty="0" smtClean="0"/>
              <a:t>BPM maintenance, only electronic</a:t>
            </a:r>
          </a:p>
          <a:p>
            <a:endParaRPr lang="en-GB" sz="2800" dirty="0"/>
          </a:p>
          <a:p>
            <a:r>
              <a:rPr lang="en-US" sz="3600" dirty="0">
                <a:solidFill>
                  <a:prstClr val="black"/>
                </a:solidFill>
              </a:rPr>
              <a:t>Impact # </a:t>
            </a:r>
            <a:r>
              <a:rPr lang="fr-FR" sz="3600" dirty="0"/>
              <a:t>65464</a:t>
            </a:r>
            <a:r>
              <a:rPr lang="fr-FR" sz="3600" dirty="0" smtClean="0"/>
              <a:t> </a:t>
            </a:r>
            <a:r>
              <a:rPr lang="fr-FR" sz="3600" dirty="0" smtClean="0">
                <a:solidFill>
                  <a:prstClr val="black"/>
                </a:solidFill>
              </a:rPr>
              <a:t>(</a:t>
            </a:r>
            <a:r>
              <a:rPr lang="en-US" sz="3600" dirty="0" smtClean="0">
                <a:solidFill>
                  <a:prstClr val="black"/>
                </a:solidFill>
              </a:rPr>
              <a:t>PM), </a:t>
            </a:r>
            <a:r>
              <a:rPr lang="en-US" sz="3600" dirty="0">
                <a:solidFill>
                  <a:prstClr val="black"/>
                </a:solidFill>
              </a:rPr>
              <a:t>Replacement of BRANs </a:t>
            </a:r>
            <a:r>
              <a:rPr lang="en-US" sz="3600" dirty="0" smtClean="0">
                <a:solidFill>
                  <a:prstClr val="black"/>
                </a:solidFill>
              </a:rPr>
              <a:t>IP2</a:t>
            </a:r>
          </a:p>
          <a:p>
            <a:r>
              <a:rPr lang="en-GB" sz="2800" dirty="0">
                <a:solidFill>
                  <a:prstClr val="black"/>
                </a:solidFill>
              </a:rPr>
              <a:t>Replacement of BRANs IP2 to the new BRAN C type.</a:t>
            </a:r>
          </a:p>
          <a:p>
            <a:r>
              <a:rPr lang="en-GB" sz="2800" dirty="0">
                <a:solidFill>
                  <a:prstClr val="black"/>
                </a:solidFill>
              </a:rPr>
              <a:t>Maintenance of BRANs IP1, IP5 and IP5</a:t>
            </a:r>
            <a:r>
              <a:rPr lang="en-GB" sz="2800" dirty="0" smtClean="0">
                <a:solidFill>
                  <a:prstClr val="black"/>
                </a:solidFill>
              </a:rPr>
              <a:t>.</a:t>
            </a:r>
          </a:p>
          <a:p>
            <a:endParaRPr lang="en-US" sz="2800" dirty="0">
              <a:solidFill>
                <a:prstClr val="black"/>
              </a:solidFill>
            </a:endParaRPr>
          </a:p>
          <a:p>
            <a:endParaRPr lang="fr-FR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04/06/2015</a:t>
            </a:r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BE-BI TS1 activities list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06323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8D706-B1BB-4A35-A9E5-E8E87CBD9910}" type="slidenum">
              <a:rPr lang="fr-FR" smtClean="0"/>
              <a:t>19</a:t>
            </a:fld>
            <a:endParaRPr lang="fr-FR"/>
          </a:p>
        </p:txBody>
      </p:sp>
      <p:sp>
        <p:nvSpPr>
          <p:cNvPr id="5" name="TextBox 4"/>
          <p:cNvSpPr txBox="1"/>
          <p:nvPr/>
        </p:nvSpPr>
        <p:spPr>
          <a:xfrm>
            <a:off x="444500" y="828893"/>
            <a:ext cx="10820400" cy="39087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prstClr val="black"/>
                </a:solidFill>
              </a:rPr>
              <a:t>Impact # </a:t>
            </a:r>
            <a:r>
              <a:rPr lang="fr-FR" sz="3600" dirty="0"/>
              <a:t>65465</a:t>
            </a:r>
            <a:r>
              <a:rPr lang="fr-FR" sz="3600" dirty="0" smtClean="0"/>
              <a:t> </a:t>
            </a:r>
            <a:r>
              <a:rPr lang="en-US" sz="3600" dirty="0" smtClean="0">
                <a:solidFill>
                  <a:prstClr val="black"/>
                </a:solidFill>
              </a:rPr>
              <a:t>(PM), </a:t>
            </a:r>
            <a:r>
              <a:rPr lang="fr-FR" sz="3600" dirty="0"/>
              <a:t>LSS1L and LSS1R *** ALFA </a:t>
            </a:r>
            <a:endParaRPr lang="fr-FR" sz="3600" dirty="0" smtClean="0"/>
          </a:p>
          <a:p>
            <a:r>
              <a:rPr lang="en-GB" sz="2800" dirty="0" smtClean="0"/>
              <a:t>ALFA </a:t>
            </a:r>
            <a:r>
              <a:rPr lang="en-GB" sz="2800" dirty="0" err="1" smtClean="0"/>
              <a:t>vaccum</a:t>
            </a:r>
            <a:r>
              <a:rPr lang="en-GB" sz="2800" dirty="0" smtClean="0"/>
              <a:t> system in mainly in sector 1-2, but maybe also in sector 8-1 and </a:t>
            </a:r>
            <a:r>
              <a:rPr lang="en-GB" sz="2800" dirty="0" err="1" smtClean="0"/>
              <a:t>gobal</a:t>
            </a:r>
            <a:r>
              <a:rPr lang="en-GB" sz="2800" dirty="0" smtClean="0"/>
              <a:t> maintenance of the ALFA system</a:t>
            </a:r>
          </a:p>
          <a:p>
            <a:endParaRPr lang="en-GB" sz="2800" dirty="0" smtClean="0"/>
          </a:p>
          <a:p>
            <a:r>
              <a:rPr lang="en-US" sz="3600" dirty="0">
                <a:solidFill>
                  <a:prstClr val="black"/>
                </a:solidFill>
              </a:rPr>
              <a:t>Impact # </a:t>
            </a:r>
            <a:r>
              <a:rPr lang="fr-FR" sz="3600" dirty="0"/>
              <a:t>65579</a:t>
            </a:r>
            <a:r>
              <a:rPr lang="fr-FR" sz="3600" dirty="0" smtClean="0"/>
              <a:t> =&gt;</a:t>
            </a:r>
            <a:r>
              <a:rPr lang="fr-FR" sz="3600" dirty="0"/>
              <a:t>65584</a:t>
            </a:r>
            <a:r>
              <a:rPr lang="fr-FR" sz="3600" dirty="0" smtClean="0"/>
              <a:t> </a:t>
            </a:r>
            <a:r>
              <a:rPr lang="fr-FR" sz="3600" dirty="0" smtClean="0"/>
              <a:t>(BL)</a:t>
            </a:r>
            <a:r>
              <a:rPr lang="en-US" sz="3600" b="1" dirty="0">
                <a:solidFill>
                  <a:prstClr val="black"/>
                </a:solidFill>
              </a:rPr>
              <a:t>,</a:t>
            </a:r>
            <a:r>
              <a:rPr lang="en-US" sz="3600" dirty="0">
                <a:solidFill>
                  <a:prstClr val="black"/>
                </a:solidFill>
              </a:rPr>
              <a:t> </a:t>
            </a:r>
            <a:r>
              <a:rPr lang="en-GB" sz="3600" dirty="0" smtClean="0"/>
              <a:t>IP: </a:t>
            </a:r>
            <a:r>
              <a:rPr lang="en-GB" sz="3600" dirty="0"/>
              <a:t>Filter exchange of the BLM system</a:t>
            </a:r>
            <a:r>
              <a:rPr lang="en-GB" sz="3600" dirty="0" smtClean="0"/>
              <a:t> </a:t>
            </a:r>
          </a:p>
          <a:p>
            <a:r>
              <a:rPr lang="en-GB" sz="2800" dirty="0" smtClean="0"/>
              <a:t>Filter exchange of the BLM system.</a:t>
            </a:r>
          </a:p>
          <a:p>
            <a:endParaRPr lang="en-GB" sz="2800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04/06/2015</a:t>
            </a:r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BE-BI TS1 activities list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54875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Contents: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TS1 overview</a:t>
            </a:r>
          </a:p>
          <a:p>
            <a:r>
              <a:rPr lang="en-GB" dirty="0" smtClean="0"/>
              <a:t>PS activities</a:t>
            </a:r>
          </a:p>
          <a:p>
            <a:r>
              <a:rPr lang="en-GB" dirty="0" smtClean="0"/>
              <a:t>PSB activities</a:t>
            </a:r>
          </a:p>
          <a:p>
            <a:r>
              <a:rPr lang="en-GB" dirty="0" smtClean="0"/>
              <a:t>SPS activities</a:t>
            </a:r>
          </a:p>
          <a:p>
            <a:r>
              <a:rPr lang="en-GB" dirty="0" smtClean="0"/>
              <a:t>LHC activities</a:t>
            </a:r>
          </a:p>
          <a:p>
            <a:r>
              <a:rPr lang="en-GB" dirty="0" smtClean="0"/>
              <a:t>AWAKE-GIF activities</a:t>
            </a:r>
            <a:endParaRPr lang="fr-F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04/06/2015</a:t>
            </a:r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BE-BI TS1 activities list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8D706-B1BB-4A35-A9E5-E8E87CBD9910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3570213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441324"/>
            <a:ext cx="10515600" cy="616267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600" dirty="0">
                <a:solidFill>
                  <a:prstClr val="black"/>
                </a:solidFill>
              </a:rPr>
              <a:t>Impact # </a:t>
            </a:r>
            <a:r>
              <a:rPr lang="fr-FR" sz="3600" dirty="0">
                <a:solidFill>
                  <a:prstClr val="black"/>
                </a:solidFill>
              </a:rPr>
              <a:t>65585 (BL), </a:t>
            </a:r>
            <a:r>
              <a:rPr lang="en-GB" sz="3600" dirty="0">
                <a:solidFill>
                  <a:prstClr val="black"/>
                </a:solidFill>
              </a:rPr>
              <a:t>IP6: Checking the installation of the new HV cables</a:t>
            </a:r>
          </a:p>
          <a:p>
            <a:pPr marL="0" indent="0">
              <a:buNone/>
            </a:pPr>
            <a:r>
              <a:rPr lang="en-GB" dirty="0"/>
              <a:t>Checking the installation of the new HV cables:</a:t>
            </a:r>
          </a:p>
          <a:p>
            <a:pPr marL="0" indent="0">
              <a:buNone/>
            </a:pPr>
            <a:r>
              <a:rPr lang="en-GB" dirty="0"/>
              <a:t>Monday : Signpost of the concerned HV boxes.  (2h)</a:t>
            </a:r>
          </a:p>
          <a:p>
            <a:pPr marL="0" indent="0">
              <a:buNone/>
            </a:pPr>
            <a:r>
              <a:rPr lang="en-GB" dirty="0"/>
              <a:t>Wednesday: Connection of the new HV cables.  (2h)</a:t>
            </a:r>
          </a:p>
          <a:p>
            <a:pPr marL="0" indent="0">
              <a:buNone/>
            </a:pPr>
            <a:r>
              <a:rPr lang="en-GB" dirty="0"/>
              <a:t>Thursday: Verification of the functionality of the BLM system. (2-4h</a:t>
            </a:r>
            <a:r>
              <a:rPr lang="en-GB" dirty="0" smtClean="0"/>
              <a:t>)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US" sz="3600" dirty="0">
                <a:solidFill>
                  <a:prstClr val="black"/>
                </a:solidFill>
              </a:rPr>
              <a:t>Impact # </a:t>
            </a:r>
            <a:r>
              <a:rPr lang="fr-FR" sz="3600" dirty="0" smtClean="0"/>
              <a:t>65672</a:t>
            </a:r>
            <a:r>
              <a:rPr lang="fr-FR" sz="3600" dirty="0" smtClean="0">
                <a:solidFill>
                  <a:prstClr val="black"/>
                </a:solidFill>
              </a:rPr>
              <a:t>(PM), </a:t>
            </a:r>
            <a:r>
              <a:rPr lang="fr-FR" sz="36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BGV TS1 Installation </a:t>
            </a:r>
            <a:r>
              <a:rPr lang="fr-FR" sz="3600" dirty="0" err="1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Activities</a:t>
            </a:r>
            <a:r>
              <a:rPr lang="fr-FR" sz="36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in LSS4L</a:t>
            </a:r>
          </a:p>
          <a:p>
            <a:pPr marL="0" indent="0">
              <a:buNone/>
            </a:pPr>
            <a:r>
              <a:rPr lang="fr-FR" dirty="0"/>
              <a:t>Installation of </a:t>
            </a:r>
            <a:r>
              <a:rPr lang="fr-FR" dirty="0" err="1"/>
              <a:t>electronic</a:t>
            </a:r>
            <a:r>
              <a:rPr lang="fr-FR" dirty="0"/>
              <a:t> components, </a:t>
            </a:r>
            <a:r>
              <a:rPr lang="fr-FR" dirty="0" err="1"/>
              <a:t>scintillator</a:t>
            </a:r>
            <a:r>
              <a:rPr lang="fr-FR" dirty="0"/>
              <a:t> supports, </a:t>
            </a:r>
            <a:r>
              <a:rPr lang="fr-FR" dirty="0" err="1"/>
              <a:t>scintillators</a:t>
            </a:r>
            <a:r>
              <a:rPr lang="fr-FR" dirty="0"/>
              <a:t>, and </a:t>
            </a:r>
            <a:r>
              <a:rPr lang="fr-FR" dirty="0" err="1"/>
              <a:t>pneumatic</a:t>
            </a:r>
            <a:r>
              <a:rPr lang="fr-FR" dirty="0"/>
              <a:t> components</a:t>
            </a:r>
          </a:p>
          <a:p>
            <a:pPr marL="0" indent="0">
              <a:buNone/>
            </a:pPr>
            <a:r>
              <a:rPr lang="fr-FR" dirty="0"/>
              <a:t>Location: RA43 (C7L4) and UA43</a:t>
            </a:r>
          </a:p>
          <a:p>
            <a:pPr marL="0" indent="0">
              <a:buNone/>
            </a:pPr>
            <a:endParaRPr lang="fr-FR" sz="36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fr-FR" sz="3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8D706-B1BB-4A35-A9E5-E8E87CBD9910}" type="slidenum">
              <a:rPr lang="fr-FR" smtClean="0"/>
              <a:t>20</a:t>
            </a:fld>
            <a:endParaRPr lang="fr-F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04/06/2015</a:t>
            </a:r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BE-BI TS1 activities list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40864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8D706-B1BB-4A35-A9E5-E8E87CBD9910}" type="slidenum">
              <a:rPr lang="fr-FR" smtClean="0"/>
              <a:t>21</a:t>
            </a:fld>
            <a:endParaRPr lang="fr-F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04/06/2015</a:t>
            </a:r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BE-BI TS1 activities list</a:t>
            </a:r>
            <a:endParaRPr lang="fr-FR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12429" y="1060651"/>
            <a:ext cx="5076600" cy="4102881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838200" y="1355272"/>
            <a:ext cx="375557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800" dirty="0" smtClean="0">
                <a:solidFill>
                  <a:srgbClr val="C294C2"/>
                </a:solidFill>
              </a:rPr>
              <a:t>AWAKE-GIF:</a:t>
            </a:r>
          </a:p>
          <a:p>
            <a:r>
              <a:rPr lang="en-GB" sz="4800" dirty="0">
                <a:solidFill>
                  <a:srgbClr val="C294C2"/>
                </a:solidFill>
              </a:rPr>
              <a:t>2</a:t>
            </a:r>
            <a:r>
              <a:rPr lang="en-GB" sz="4800" dirty="0" smtClean="0">
                <a:solidFill>
                  <a:srgbClr val="C294C2"/>
                </a:solidFill>
              </a:rPr>
              <a:t> activities</a:t>
            </a:r>
            <a:endParaRPr lang="fr-FR" sz="4800" dirty="0">
              <a:solidFill>
                <a:srgbClr val="C294C2"/>
              </a:solidFill>
            </a:endParaRPr>
          </a:p>
        </p:txBody>
      </p:sp>
      <p:sp>
        <p:nvSpPr>
          <p:cNvPr id="11" name="Oval 10"/>
          <p:cNvSpPr/>
          <p:nvPr/>
        </p:nvSpPr>
        <p:spPr>
          <a:xfrm>
            <a:off x="7527471" y="3412671"/>
            <a:ext cx="1926772" cy="849086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96150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8D706-B1BB-4A35-A9E5-E8E87CBD9910}" type="slidenum">
              <a:rPr lang="fr-FR" smtClean="0"/>
              <a:t>22</a:t>
            </a:fld>
            <a:endParaRPr lang="fr-FR"/>
          </a:p>
        </p:txBody>
      </p:sp>
      <p:sp>
        <p:nvSpPr>
          <p:cNvPr id="5" name="TextBox 4"/>
          <p:cNvSpPr txBox="1"/>
          <p:nvPr/>
        </p:nvSpPr>
        <p:spPr>
          <a:xfrm>
            <a:off x="673100" y="1435100"/>
            <a:ext cx="10248900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prstClr val="black"/>
                </a:solidFill>
              </a:rPr>
              <a:t>Impact # </a:t>
            </a:r>
            <a:r>
              <a:rPr lang="fr-FR" sz="3600" dirty="0"/>
              <a:t>61811</a:t>
            </a:r>
            <a:r>
              <a:rPr lang="fr-FR" sz="3600" dirty="0" smtClean="0"/>
              <a:t> </a:t>
            </a:r>
            <a:r>
              <a:rPr lang="fr-FR" sz="3600" dirty="0" smtClean="0">
                <a:solidFill>
                  <a:prstClr val="black"/>
                </a:solidFill>
              </a:rPr>
              <a:t>(</a:t>
            </a:r>
            <a:r>
              <a:rPr lang="fr-FR" sz="3600" dirty="0">
                <a:solidFill>
                  <a:prstClr val="black"/>
                </a:solidFill>
              </a:rPr>
              <a:t>BL</a:t>
            </a:r>
            <a:r>
              <a:rPr lang="fr-FR" sz="3600" dirty="0" smtClean="0">
                <a:solidFill>
                  <a:prstClr val="black"/>
                </a:solidFill>
              </a:rPr>
              <a:t>), </a:t>
            </a:r>
            <a:r>
              <a:rPr lang="fr-FR" sz="3600" dirty="0"/>
              <a:t>BLM-IC test</a:t>
            </a:r>
            <a:r>
              <a:rPr lang="fr-FR" sz="3600" dirty="0" smtClean="0"/>
              <a:t> </a:t>
            </a:r>
          </a:p>
          <a:p>
            <a:r>
              <a:rPr lang="en-GB" sz="2800" dirty="0"/>
              <a:t>Test and calibration of 830 Ionization Chambers</a:t>
            </a:r>
            <a:br>
              <a:rPr lang="en-GB" sz="2800" dirty="0"/>
            </a:br>
            <a:r>
              <a:rPr lang="en-GB" sz="2800" dirty="0" smtClean="0"/>
              <a:t>Only </a:t>
            </a:r>
            <a:r>
              <a:rPr lang="en-GB" sz="2800" dirty="0"/>
              <a:t>137Cs irradiation +  may time access to irradiation zone top change the </a:t>
            </a:r>
            <a:r>
              <a:rPr lang="en-GB" sz="2800" dirty="0" smtClean="0"/>
              <a:t>detector</a:t>
            </a:r>
          </a:p>
          <a:p>
            <a:endParaRPr lang="en-GB" sz="2800" dirty="0"/>
          </a:p>
          <a:p>
            <a:pPr algn="ctr"/>
            <a:r>
              <a:rPr lang="fr-FR" sz="2800" dirty="0"/>
              <a:t/>
            </a:r>
            <a:br>
              <a:rPr lang="fr-FR" sz="2800" dirty="0"/>
            </a:br>
            <a:r>
              <a:rPr lang="fr-FR" sz="2800" dirty="0"/>
              <a:t/>
            </a:r>
            <a:br>
              <a:rPr lang="fr-FR" sz="2800" dirty="0"/>
            </a:br>
            <a:r>
              <a:rPr lang="fr-FR" sz="2800" dirty="0"/>
              <a:t/>
            </a:r>
            <a:br>
              <a:rPr lang="fr-FR" sz="2800" dirty="0"/>
            </a:br>
            <a:endParaRPr lang="fr-FR" sz="2800" dirty="0"/>
          </a:p>
        </p:txBody>
      </p:sp>
      <p:sp>
        <p:nvSpPr>
          <p:cNvPr id="6" name="TextBox 5"/>
          <p:cNvSpPr txBox="1"/>
          <p:nvPr/>
        </p:nvSpPr>
        <p:spPr>
          <a:xfrm>
            <a:off x="5219700" y="558800"/>
            <a:ext cx="11557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0" dirty="0" smtClean="0"/>
              <a:t>GIF</a:t>
            </a:r>
            <a:endParaRPr lang="fr-FR" sz="4000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04/06/2015</a:t>
            </a:r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BE-BI TS1 activities list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15372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8D706-B1BB-4A35-A9E5-E8E87CBD9910}" type="slidenum">
              <a:rPr lang="fr-FR" smtClean="0"/>
              <a:t>23</a:t>
            </a:fld>
            <a:endParaRPr lang="fr-FR"/>
          </a:p>
        </p:txBody>
      </p:sp>
      <p:sp>
        <p:nvSpPr>
          <p:cNvPr id="5" name="TextBox 4"/>
          <p:cNvSpPr txBox="1"/>
          <p:nvPr/>
        </p:nvSpPr>
        <p:spPr>
          <a:xfrm>
            <a:off x="444500" y="302359"/>
            <a:ext cx="11506200" cy="55707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0" dirty="0" smtClean="0"/>
              <a:t>AWAKE</a:t>
            </a:r>
          </a:p>
          <a:p>
            <a:r>
              <a:rPr lang="en-US" sz="3600" dirty="0">
                <a:solidFill>
                  <a:prstClr val="black"/>
                </a:solidFill>
              </a:rPr>
              <a:t>Impact # </a:t>
            </a:r>
            <a:r>
              <a:rPr lang="fr-FR" sz="3600" dirty="0" smtClean="0"/>
              <a:t>65377 </a:t>
            </a:r>
            <a:r>
              <a:rPr lang="fr-FR" sz="3600" dirty="0">
                <a:solidFill>
                  <a:prstClr val="black"/>
                </a:solidFill>
              </a:rPr>
              <a:t>(ML), </a:t>
            </a:r>
            <a:r>
              <a:rPr lang="fr-FR" sz="3600" dirty="0" err="1" smtClean="0"/>
              <a:t>Refurbishment</a:t>
            </a:r>
            <a:r>
              <a:rPr lang="fr-FR" sz="3600" dirty="0" smtClean="0"/>
              <a:t> of AWAKE BTV </a:t>
            </a:r>
          </a:p>
          <a:p>
            <a:r>
              <a:rPr lang="fr-FR" sz="2800" dirty="0" err="1" smtClean="0"/>
              <a:t>Refurbishment</a:t>
            </a:r>
            <a:r>
              <a:rPr lang="fr-FR" sz="2800" dirty="0" smtClean="0"/>
              <a:t> of the BTV CR-020852, </a:t>
            </a:r>
            <a:r>
              <a:rPr lang="fr-FR" sz="2800" dirty="0" err="1" smtClean="0"/>
              <a:t>which</a:t>
            </a:r>
            <a:r>
              <a:rPr lang="fr-FR" sz="2800" dirty="0" smtClean="0"/>
              <a:t> </a:t>
            </a:r>
            <a:r>
              <a:rPr lang="fr-FR" sz="2800" dirty="0" err="1" smtClean="0"/>
              <a:t>is</a:t>
            </a:r>
            <a:r>
              <a:rPr lang="fr-FR" sz="2800" dirty="0" smtClean="0"/>
              <a:t> </a:t>
            </a:r>
            <a:r>
              <a:rPr lang="fr-FR" sz="2800" dirty="0" err="1" smtClean="0"/>
              <a:t>old</a:t>
            </a:r>
            <a:r>
              <a:rPr lang="fr-FR" sz="2800" dirty="0" smtClean="0"/>
              <a:t> CNGS </a:t>
            </a:r>
            <a:r>
              <a:rPr lang="fr-FR" sz="2800" dirty="0" err="1" smtClean="0"/>
              <a:t>name</a:t>
            </a:r>
            <a:r>
              <a:rPr lang="fr-FR" sz="2800" dirty="0" smtClean="0"/>
              <a:t> BTV.412424 and new AWAKE </a:t>
            </a:r>
            <a:r>
              <a:rPr lang="fr-FR" sz="2800" dirty="0" err="1" smtClean="0"/>
              <a:t>name</a:t>
            </a:r>
            <a:r>
              <a:rPr lang="fr-FR" sz="2800" dirty="0" smtClean="0"/>
              <a:t> BTV.412426</a:t>
            </a:r>
            <a:br>
              <a:rPr lang="fr-FR" sz="2800" dirty="0" smtClean="0"/>
            </a:br>
            <a:r>
              <a:rPr lang="fr-FR" sz="2800" dirty="0" smtClean="0"/>
              <a:t/>
            </a:r>
            <a:br>
              <a:rPr lang="fr-FR" sz="2800" dirty="0" smtClean="0"/>
            </a:br>
            <a:r>
              <a:rPr lang="fr-FR" sz="2800" dirty="0" smtClean="0"/>
              <a:t>The </a:t>
            </a:r>
            <a:r>
              <a:rPr lang="fr-FR" sz="2800" dirty="0" err="1" smtClean="0"/>
              <a:t>following</a:t>
            </a:r>
            <a:r>
              <a:rPr lang="fr-FR" sz="2800" dirty="0" smtClean="0"/>
              <a:t> actions are to </a:t>
            </a:r>
            <a:r>
              <a:rPr lang="fr-FR" sz="2800" dirty="0" err="1" smtClean="0"/>
              <a:t>be</a:t>
            </a:r>
            <a:r>
              <a:rPr lang="fr-FR" sz="2800" dirty="0" smtClean="0"/>
              <a:t> made:</a:t>
            </a:r>
            <a:br>
              <a:rPr lang="fr-FR" sz="2800" dirty="0" smtClean="0"/>
            </a:br>
            <a:r>
              <a:rPr lang="fr-FR" sz="2800" dirty="0" smtClean="0"/>
              <a:t>- </a:t>
            </a:r>
            <a:r>
              <a:rPr lang="fr-FR" sz="2800" dirty="0" err="1" smtClean="0"/>
              <a:t>Functional</a:t>
            </a:r>
            <a:r>
              <a:rPr lang="fr-FR" sz="2800" dirty="0" smtClean="0"/>
              <a:t> Check (BE-BI)</a:t>
            </a:r>
            <a:br>
              <a:rPr lang="fr-FR" sz="2800" dirty="0" smtClean="0"/>
            </a:br>
            <a:r>
              <a:rPr lang="fr-FR" sz="2800" dirty="0" smtClean="0"/>
              <a:t>- Change of </a:t>
            </a:r>
            <a:r>
              <a:rPr lang="fr-FR" sz="2800" dirty="0" err="1" smtClean="0"/>
              <a:t>internal</a:t>
            </a:r>
            <a:r>
              <a:rPr lang="fr-FR" sz="2800" dirty="0" smtClean="0"/>
              <a:t> </a:t>
            </a:r>
            <a:r>
              <a:rPr lang="fr-FR" sz="2800" dirty="0" err="1" smtClean="0"/>
              <a:t>screens</a:t>
            </a:r>
            <a:r>
              <a:rPr lang="fr-FR" sz="2800" dirty="0" smtClean="0"/>
              <a:t> (BE-BI)</a:t>
            </a:r>
            <a:br>
              <a:rPr lang="fr-FR" sz="2800" dirty="0" smtClean="0"/>
            </a:br>
            <a:r>
              <a:rPr lang="fr-FR" sz="2800" dirty="0" smtClean="0"/>
              <a:t>- </a:t>
            </a:r>
            <a:r>
              <a:rPr lang="fr-FR" sz="2800" dirty="0" err="1" smtClean="0"/>
              <a:t>Alignment</a:t>
            </a:r>
            <a:r>
              <a:rPr lang="fr-FR" sz="2800" dirty="0" smtClean="0"/>
              <a:t> check (BE-BI)</a:t>
            </a:r>
            <a:br>
              <a:rPr lang="fr-FR" sz="2800" dirty="0" smtClean="0"/>
            </a:br>
            <a:r>
              <a:rPr lang="fr-FR" sz="2800" dirty="0" smtClean="0"/>
              <a:t>- Vacuum check  (VSC)</a:t>
            </a:r>
            <a:br>
              <a:rPr lang="fr-FR" sz="2800" dirty="0" smtClean="0"/>
            </a:br>
            <a:r>
              <a:rPr lang="fr-FR" sz="2800" dirty="0" smtClean="0"/>
              <a:t>- Installation in AWAKE (Transport, (BE-BI)</a:t>
            </a:r>
            <a:br>
              <a:rPr lang="fr-FR" sz="2800" dirty="0" smtClean="0"/>
            </a:br>
            <a:r>
              <a:rPr lang="fr-FR" sz="2800" dirty="0" smtClean="0"/>
              <a:t>The </a:t>
            </a:r>
            <a:r>
              <a:rPr lang="fr-FR" sz="2800" dirty="0" err="1" smtClean="0"/>
              <a:t>task</a:t>
            </a:r>
            <a:r>
              <a:rPr lang="fr-FR" sz="2800" dirty="0" smtClean="0"/>
              <a:t> are </a:t>
            </a:r>
            <a:r>
              <a:rPr lang="fr-FR" sz="2800" dirty="0" err="1" smtClean="0"/>
              <a:t>described</a:t>
            </a:r>
            <a:r>
              <a:rPr lang="fr-FR" sz="2800" dirty="0" smtClean="0"/>
              <a:t> in the BTV </a:t>
            </a:r>
            <a:r>
              <a:rPr lang="fr-FR" sz="2800" dirty="0" err="1" smtClean="0"/>
              <a:t>assembly</a:t>
            </a:r>
            <a:r>
              <a:rPr lang="fr-FR" sz="2800" dirty="0" smtClean="0"/>
              <a:t> </a:t>
            </a:r>
            <a:r>
              <a:rPr lang="fr-FR" sz="2800" dirty="0" err="1" smtClean="0"/>
              <a:t>specification</a:t>
            </a:r>
            <a:r>
              <a:rPr lang="fr-FR" sz="2800" dirty="0" smtClean="0"/>
              <a:t> EDMS 1299319</a:t>
            </a:r>
            <a:endParaRPr lang="fr-FR" sz="2800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04/06/2015</a:t>
            </a:r>
            <a:endParaRPr lang="fr-FR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BE-BI TS1 activities list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75837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Status SPS BBLR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mtClean="0"/>
              <a:t>19</a:t>
            </a:r>
            <a:r>
              <a:rPr lang="en-US" baseline="30000" smtClean="0"/>
              <a:t>th</a:t>
            </a:r>
            <a:r>
              <a:rPr lang="en-US" smtClean="0"/>
              <a:t> March 2015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161091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 dirty="0" smtClean="0"/>
              <a:t>BBLRs in LSS5</a:t>
            </a:r>
            <a:endParaRPr lang="en-US" u="sng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12174196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 dirty="0"/>
              <a:t>2</a:t>
            </a:r>
            <a:r>
              <a:rPr lang="en-US" u="sng" dirty="0" smtClean="0"/>
              <a:t> BBLRs – 4 pick-ups in LSS5</a:t>
            </a:r>
            <a:endParaRPr lang="en-US" u="sng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802"/>
          <a:stretch/>
        </p:blipFill>
        <p:spPr>
          <a:xfrm>
            <a:off x="1555358" y="1328626"/>
            <a:ext cx="9112643" cy="2514601"/>
          </a:xfrm>
        </p:spPr>
      </p:pic>
      <p:sp>
        <p:nvSpPr>
          <p:cNvPr id="6" name="TextBox 5"/>
          <p:cNvSpPr txBox="1"/>
          <p:nvPr/>
        </p:nvSpPr>
        <p:spPr>
          <a:xfrm>
            <a:off x="1719384" y="3650749"/>
            <a:ext cx="8948617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b="1" dirty="0"/>
              <a:t>  BBLR 1: </a:t>
            </a:r>
            <a:r>
              <a:rPr lang="en-US" dirty="0"/>
              <a:t>Fixed installation installed in 2002</a:t>
            </a:r>
          </a:p>
          <a:p>
            <a:pPr marL="742950" lvl="1" indent="-285750">
              <a:buFont typeface="Arial"/>
              <a:buChar char="•"/>
            </a:pPr>
            <a:r>
              <a:rPr lang="en-US" dirty="0"/>
              <a:t>Pick-ups: BBLR 51760 &amp; BBLR 51771</a:t>
            </a:r>
          </a:p>
          <a:p>
            <a:pPr marL="742950" lvl="1" indent="-285750">
              <a:buFont typeface="Arial"/>
              <a:buChar char="•"/>
            </a:pPr>
            <a:r>
              <a:rPr lang="en-US" dirty="0"/>
              <a:t>Power supply BBLR5176M – </a:t>
            </a:r>
            <a:r>
              <a:rPr lang="en-US" dirty="0">
                <a:solidFill>
                  <a:srgbClr val="FF0000"/>
                </a:solidFill>
              </a:rPr>
              <a:t>Cable connected but no number visible</a:t>
            </a:r>
          </a:p>
          <a:p>
            <a:pPr marL="742950" lvl="1" indent="-285750">
              <a:buFont typeface="Arial"/>
              <a:buChar char="•"/>
            </a:pPr>
            <a:endParaRPr lang="en-US" dirty="0"/>
          </a:p>
          <a:p>
            <a:pPr marL="285750" indent="-285750">
              <a:buFont typeface="Arial"/>
              <a:buChar char="•"/>
            </a:pPr>
            <a:r>
              <a:rPr lang="en-US" b="1" dirty="0">
                <a:solidFill>
                  <a:srgbClr val="000000"/>
                </a:solidFill>
              </a:rPr>
              <a:t> </a:t>
            </a:r>
            <a:r>
              <a:rPr lang="en-US" b="1" dirty="0">
                <a:solidFill>
                  <a:srgbClr val="000000"/>
                </a:solidFill>
              </a:rPr>
              <a:t>BBLR2: </a:t>
            </a:r>
            <a:r>
              <a:rPr lang="en-US" dirty="0"/>
              <a:t>Vertically movable (over 5mm ) installed in 2004</a:t>
            </a:r>
          </a:p>
          <a:p>
            <a:pPr marL="742950" lvl="1" indent="-285750">
              <a:buFont typeface="Arial"/>
              <a:buChar char="•"/>
            </a:pPr>
            <a:r>
              <a:rPr lang="en-US" dirty="0"/>
              <a:t>Pick-ups: BBLR 51771 &amp; BBLR 51774</a:t>
            </a:r>
          </a:p>
          <a:p>
            <a:pPr marL="742950" lvl="1" indent="-285750">
              <a:buFont typeface="Arial"/>
              <a:buChar char="•"/>
            </a:pPr>
            <a:r>
              <a:rPr lang="en-US" dirty="0"/>
              <a:t>Power supply BBLR5177M – Connected with Cable numbers 1582745 and 1582747</a:t>
            </a:r>
          </a:p>
          <a:p>
            <a:pPr marL="742950" lvl="1" indent="-285750">
              <a:buFont typeface="Arial"/>
              <a:buChar char="•"/>
            </a:pPr>
            <a:r>
              <a:rPr lang="en-US" dirty="0"/>
              <a:t>Motor cables: 3500941A and 3500942A</a:t>
            </a:r>
          </a:p>
          <a:p>
            <a:pPr marL="1200150" lvl="2" indent="-285750">
              <a:buFont typeface="Arial"/>
              <a:buChar char="•"/>
            </a:pPr>
            <a:r>
              <a:rPr lang="en-US" dirty="0">
                <a:solidFill>
                  <a:srgbClr val="FF0000"/>
                </a:solidFill>
              </a:rPr>
              <a:t> Question for a new motor controller !</a:t>
            </a:r>
          </a:p>
          <a:p>
            <a:pPr marL="0" lvl="2" indent="352425">
              <a:buFont typeface="Arial"/>
              <a:buChar char="•"/>
              <a:tabLst>
                <a:tab pos="0" algn="l"/>
              </a:tabLst>
            </a:pPr>
            <a:endParaRPr lang="en-US" dirty="0"/>
          </a:p>
          <a:p>
            <a:pPr marL="0" lvl="2" indent="352425">
              <a:buFont typeface="Arial"/>
              <a:buChar char="•"/>
              <a:tabLst>
                <a:tab pos="0" algn="l"/>
              </a:tabLst>
            </a:pPr>
            <a:r>
              <a:rPr lang="en-US" dirty="0">
                <a:solidFill>
                  <a:srgbClr val="FF0000"/>
                </a:solidFill>
              </a:rPr>
              <a:t> Non- conformity of the present electrical installation : PS not designed for BBLR</a:t>
            </a:r>
          </a:p>
          <a:p>
            <a:pPr marL="742950" lvl="1" indent="-285750">
              <a:buFont typeface="Arial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110549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7521" name="Picture 3" descr="DSCF1796-New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72200" y="1705716"/>
            <a:ext cx="4095750" cy="335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0419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09801" y="1705717"/>
            <a:ext cx="3730625" cy="3529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107524" name="TextBox 2"/>
          <p:cNvSpPr txBox="1">
            <a:spLocks noChangeArrowheads="1"/>
          </p:cNvSpPr>
          <p:nvPr/>
        </p:nvSpPr>
        <p:spPr bwMode="auto">
          <a:xfrm>
            <a:off x="1524000" y="29423"/>
            <a:ext cx="8915400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sz="4400" b="1" u="sng" dirty="0">
                <a:solidFill>
                  <a:srgbClr val="17375E"/>
                </a:solidFill>
                <a:latin typeface="Calibri" charset="0"/>
              </a:rPr>
              <a:t>SPS wire </a:t>
            </a:r>
            <a:r>
              <a:rPr lang="ja-JP" altLang="en-US" sz="4400" b="1" u="sng" dirty="0">
                <a:solidFill>
                  <a:srgbClr val="17375E"/>
                </a:solidFill>
                <a:latin typeface="Calibri" charset="0"/>
              </a:rPr>
              <a:t>“</a:t>
            </a:r>
            <a:r>
              <a:rPr lang="en-US" altLang="ja-JP" sz="4400" b="1" u="sng" dirty="0">
                <a:solidFill>
                  <a:srgbClr val="17375E"/>
                </a:solidFill>
                <a:latin typeface="Calibri" charset="0"/>
              </a:rPr>
              <a:t>BBLRs</a:t>
            </a:r>
            <a:r>
              <a:rPr lang="ja-JP" altLang="en-US" sz="4400" b="1" u="sng" dirty="0">
                <a:solidFill>
                  <a:srgbClr val="17375E"/>
                </a:solidFill>
                <a:latin typeface="Calibri" charset="0"/>
              </a:rPr>
              <a:t>”</a:t>
            </a:r>
            <a:endParaRPr lang="en-US" sz="4400" b="1" u="sng" dirty="0">
              <a:solidFill>
                <a:srgbClr val="17375E"/>
              </a:solidFill>
              <a:latin typeface="Calibri" charset="0"/>
            </a:endParaRPr>
          </a:p>
        </p:txBody>
      </p:sp>
      <p:sp>
        <p:nvSpPr>
          <p:cNvPr id="107525" name="TextBox 2"/>
          <p:cNvSpPr txBox="1">
            <a:spLocks noChangeArrowheads="1"/>
          </p:cNvSpPr>
          <p:nvPr/>
        </p:nvSpPr>
        <p:spPr bwMode="auto">
          <a:xfrm>
            <a:off x="1838813" y="1004653"/>
            <a:ext cx="4704862" cy="5847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sz="3200" b="1" dirty="0">
                <a:solidFill>
                  <a:srgbClr val="17375E"/>
                </a:solidFill>
                <a:latin typeface="Calibri" charset="0"/>
              </a:rPr>
              <a:t>BBLR 1</a:t>
            </a:r>
            <a:r>
              <a:rPr lang="en-US" sz="3200" b="1" baseline="30000" dirty="0">
                <a:solidFill>
                  <a:srgbClr val="17375E"/>
                </a:solidFill>
                <a:latin typeface="Calibri" charset="0"/>
              </a:rPr>
              <a:t>st </a:t>
            </a:r>
            <a:r>
              <a:rPr lang="en-US" sz="3200" b="1" dirty="0">
                <a:solidFill>
                  <a:srgbClr val="17375E"/>
                </a:solidFill>
                <a:latin typeface="Calibri" charset="0"/>
              </a:rPr>
              <a:t>- 2002     </a:t>
            </a:r>
            <a:endParaRPr lang="en-US" sz="3200" b="1" dirty="0">
              <a:solidFill>
                <a:srgbClr val="17375E"/>
              </a:solidFill>
              <a:latin typeface="Calibri" charset="0"/>
            </a:endParaRPr>
          </a:p>
        </p:txBody>
      </p:sp>
      <p:sp>
        <p:nvSpPr>
          <p:cNvPr id="107526" name="TextBox 2"/>
          <p:cNvSpPr txBox="1">
            <a:spLocks noChangeArrowheads="1"/>
          </p:cNvSpPr>
          <p:nvPr/>
        </p:nvSpPr>
        <p:spPr bwMode="auto">
          <a:xfrm>
            <a:off x="6543676" y="993556"/>
            <a:ext cx="3413125" cy="5847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sz="3200" b="1" dirty="0">
                <a:solidFill>
                  <a:srgbClr val="17375E"/>
                </a:solidFill>
                <a:latin typeface="Calibri" charset="0"/>
              </a:rPr>
              <a:t>BBLR 2</a:t>
            </a:r>
            <a:r>
              <a:rPr lang="en-US" sz="3200" b="1" baseline="30000" dirty="0">
                <a:solidFill>
                  <a:srgbClr val="17375E"/>
                </a:solidFill>
                <a:latin typeface="Calibri" charset="0"/>
              </a:rPr>
              <a:t>nd </a:t>
            </a:r>
            <a:r>
              <a:rPr lang="en-US" sz="3200" b="1" dirty="0">
                <a:solidFill>
                  <a:srgbClr val="17375E"/>
                </a:solidFill>
                <a:latin typeface="Calibri" charset="0"/>
              </a:rPr>
              <a:t>- 2004     </a:t>
            </a:r>
            <a:endParaRPr lang="en-US" sz="3200" b="1" dirty="0">
              <a:solidFill>
                <a:srgbClr val="17375E"/>
              </a:solidFill>
              <a:latin typeface="Calibri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071691" y="5380672"/>
            <a:ext cx="6737742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/>
              <a:t>The wire diameter is 2.54mm – They are water cooled</a:t>
            </a:r>
          </a:p>
          <a:p>
            <a:pPr marL="285750" indent="-285750">
              <a:buFont typeface="Arial"/>
              <a:buChar char="•"/>
            </a:pPr>
            <a:r>
              <a:rPr lang="en-US" dirty="0"/>
              <a:t>The I</a:t>
            </a:r>
            <a:r>
              <a:rPr lang="en-US" baseline="-25000" dirty="0"/>
              <a:t>MAX</a:t>
            </a:r>
            <a:r>
              <a:rPr lang="en-US" dirty="0"/>
              <a:t> is 250A on an effective length of 1.2m per BBLR (2x0.6m)</a:t>
            </a:r>
          </a:p>
          <a:p>
            <a:pPr marL="285750" indent="-285750">
              <a:buFont typeface="Arial"/>
              <a:buChar char="•"/>
            </a:pPr>
            <a:r>
              <a:rPr lang="en-US" dirty="0"/>
              <a:t>The wires are positioned vertically below the beam</a:t>
            </a:r>
          </a:p>
          <a:p>
            <a:pPr marL="742950" lvl="1" indent="-285750">
              <a:buFont typeface="Arial"/>
              <a:buChar char="•"/>
            </a:pPr>
            <a:r>
              <a:rPr lang="en-US" dirty="0"/>
              <a:t>BBLR1’s upper edge at 19mm from beam ref orbit</a:t>
            </a:r>
          </a:p>
          <a:p>
            <a:pPr marL="742950" lvl="1" indent="-285750">
              <a:buFont typeface="Arial"/>
              <a:buChar char="•"/>
            </a:pPr>
            <a:r>
              <a:rPr lang="en-US" dirty="0"/>
              <a:t>BBLR2’s upper edge at 20mm from beam ref orbit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4531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1200" y="256199"/>
            <a:ext cx="8229600" cy="1143000"/>
          </a:xfrm>
        </p:spPr>
        <p:txBody>
          <a:bodyPr/>
          <a:lstStyle/>
          <a:p>
            <a:r>
              <a:rPr lang="en-US" u="sng" dirty="0" smtClean="0"/>
              <a:t>BBLR 1</a:t>
            </a:r>
            <a:endParaRPr lang="en-US" u="sng" dirty="0"/>
          </a:p>
        </p:txBody>
      </p:sp>
      <p:pic>
        <p:nvPicPr>
          <p:cNvPr id="4" name="Content Placeholder 3" descr="IMG_0681.JPG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892" b="-975"/>
          <a:stretch/>
        </p:blipFill>
        <p:spPr>
          <a:xfrm>
            <a:off x="2411037" y="2032001"/>
            <a:ext cx="3094399" cy="2364153"/>
          </a:xfrm>
        </p:spPr>
      </p:pic>
      <p:pic>
        <p:nvPicPr>
          <p:cNvPr id="5" name="Picture 4" descr="IMG_0683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45692" y="5228981"/>
            <a:ext cx="1582615" cy="1186961"/>
          </a:xfrm>
          <a:prstGeom prst="rect">
            <a:avLst/>
          </a:prstGeom>
        </p:spPr>
      </p:pic>
      <p:pic>
        <p:nvPicPr>
          <p:cNvPr id="6" name="Picture 5" descr="IMG_0684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40974" y="2032001"/>
            <a:ext cx="3152204" cy="2364153"/>
          </a:xfrm>
          <a:prstGeom prst="rect">
            <a:avLst/>
          </a:prstGeom>
        </p:spPr>
      </p:pic>
      <p:sp>
        <p:nvSpPr>
          <p:cNvPr id="7" name="TextBox 2"/>
          <p:cNvSpPr txBox="1">
            <a:spLocks noChangeArrowheads="1"/>
          </p:cNvSpPr>
          <p:nvPr/>
        </p:nvSpPr>
        <p:spPr bwMode="auto">
          <a:xfrm>
            <a:off x="2411036" y="1484436"/>
            <a:ext cx="3094399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sz="3000" b="1" dirty="0">
                <a:solidFill>
                  <a:srgbClr val="17375E"/>
                </a:solidFill>
                <a:latin typeface="Calibri" charset="0"/>
              </a:rPr>
              <a:t>BBLR 51760</a:t>
            </a:r>
            <a:endParaRPr lang="en-US" sz="3000" b="1" dirty="0">
              <a:solidFill>
                <a:srgbClr val="17375E"/>
              </a:solidFill>
              <a:latin typeface="Calibri" charset="0"/>
            </a:endParaRPr>
          </a:p>
        </p:txBody>
      </p:sp>
      <p:sp>
        <p:nvSpPr>
          <p:cNvPr id="8" name="TextBox 2"/>
          <p:cNvSpPr txBox="1">
            <a:spLocks noChangeArrowheads="1"/>
          </p:cNvSpPr>
          <p:nvPr/>
        </p:nvSpPr>
        <p:spPr bwMode="auto">
          <a:xfrm>
            <a:off x="6520624" y="1477065"/>
            <a:ext cx="3094399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sz="3000" b="1" dirty="0">
                <a:solidFill>
                  <a:srgbClr val="17375E"/>
                </a:solidFill>
                <a:latin typeface="Calibri" charset="0"/>
              </a:rPr>
              <a:t>BBLR 51771</a:t>
            </a:r>
            <a:endParaRPr lang="en-US" sz="3000" b="1" dirty="0">
              <a:solidFill>
                <a:srgbClr val="17375E"/>
              </a:solidFill>
              <a:latin typeface="Calibri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728306" y="5404827"/>
            <a:ext cx="578876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/>
              <a:t>Water flow and </a:t>
            </a:r>
            <a:r>
              <a:rPr lang="en-US" dirty="0" err="1"/>
              <a:t>Tp</a:t>
            </a:r>
            <a:r>
              <a:rPr lang="en-US" dirty="0"/>
              <a:t> interlocks: cable 3500877 - Rack 1445</a:t>
            </a:r>
          </a:p>
          <a:p>
            <a:pPr marL="285750" indent="-285750">
              <a:buFont typeface="Arial"/>
              <a:buChar char="•"/>
            </a:pPr>
            <a:r>
              <a:rPr lang="en-US" dirty="0" err="1">
                <a:solidFill>
                  <a:srgbClr val="FF0000"/>
                </a:solidFill>
              </a:rPr>
              <a:t>Tp</a:t>
            </a:r>
            <a:r>
              <a:rPr lang="en-US" dirty="0">
                <a:solidFill>
                  <a:srgbClr val="FF0000"/>
                </a:solidFill>
              </a:rPr>
              <a:t> probes only on BBLR1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248777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 dirty="0" smtClean="0"/>
              <a:t>BBLR 2</a:t>
            </a:r>
            <a:endParaRPr lang="en-US" u="sng" dirty="0"/>
          </a:p>
        </p:txBody>
      </p:sp>
      <p:sp>
        <p:nvSpPr>
          <p:cNvPr id="7" name="TextBox 2"/>
          <p:cNvSpPr txBox="1">
            <a:spLocks noChangeArrowheads="1"/>
          </p:cNvSpPr>
          <p:nvPr/>
        </p:nvSpPr>
        <p:spPr bwMode="auto">
          <a:xfrm>
            <a:off x="2411036" y="1484436"/>
            <a:ext cx="3094399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sz="3000" b="1" dirty="0">
                <a:solidFill>
                  <a:srgbClr val="17375E"/>
                </a:solidFill>
                <a:latin typeface="Calibri" charset="0"/>
              </a:rPr>
              <a:t>BBLR 51772</a:t>
            </a:r>
            <a:endParaRPr lang="en-US" sz="3000" b="1" dirty="0">
              <a:solidFill>
                <a:srgbClr val="17375E"/>
              </a:solidFill>
              <a:latin typeface="Calibri" charset="0"/>
            </a:endParaRPr>
          </a:p>
        </p:txBody>
      </p:sp>
      <p:sp>
        <p:nvSpPr>
          <p:cNvPr id="8" name="TextBox 2"/>
          <p:cNvSpPr txBox="1">
            <a:spLocks noChangeArrowheads="1"/>
          </p:cNvSpPr>
          <p:nvPr/>
        </p:nvSpPr>
        <p:spPr bwMode="auto">
          <a:xfrm>
            <a:off x="6520624" y="1477065"/>
            <a:ext cx="3094399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sz="3000" b="1" dirty="0">
                <a:solidFill>
                  <a:srgbClr val="17375E"/>
                </a:solidFill>
                <a:latin typeface="Calibri" charset="0"/>
              </a:rPr>
              <a:t>BBLR 51774</a:t>
            </a:r>
            <a:endParaRPr lang="en-US" sz="3000" b="1" dirty="0">
              <a:solidFill>
                <a:srgbClr val="17375E"/>
              </a:solidFill>
              <a:latin typeface="Calibri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067402" y="5580674"/>
            <a:ext cx="407034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/>
              <a:t>Three wires : Only one wire cabled</a:t>
            </a:r>
          </a:p>
          <a:p>
            <a:pPr marL="285750" indent="-285750">
              <a:buFont typeface="Arial"/>
              <a:buChar char="•"/>
            </a:pPr>
            <a:r>
              <a:rPr lang="en-US" dirty="0">
                <a:solidFill>
                  <a:srgbClr val="FF0000"/>
                </a:solidFill>
              </a:rPr>
              <a:t>Other wires not properly terminated  !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10" name="Picture 9" descr="IMG_0685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22586" y="2031063"/>
            <a:ext cx="3981434" cy="2986076"/>
          </a:xfrm>
          <a:prstGeom prst="rect">
            <a:avLst/>
          </a:prstGeom>
        </p:spPr>
      </p:pic>
      <p:pic>
        <p:nvPicPr>
          <p:cNvPr id="11" name="Picture 10" descr="IMG_0686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25077" y="5379521"/>
            <a:ext cx="1641229" cy="1230922"/>
          </a:xfrm>
          <a:prstGeom prst="rect">
            <a:avLst/>
          </a:prstGeom>
        </p:spPr>
      </p:pic>
      <p:pic>
        <p:nvPicPr>
          <p:cNvPr id="12" name="Picture 11" descr="IMG_0688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16632" y="2031065"/>
            <a:ext cx="3981433" cy="2986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95103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/>
              <a:t>TS1 overview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24 hours technical stop for the injector complex</a:t>
            </a:r>
          </a:p>
          <a:p>
            <a:r>
              <a:rPr lang="en-GB" dirty="0" smtClean="0"/>
              <a:t>5 days </a:t>
            </a:r>
            <a:r>
              <a:rPr lang="en-GB" dirty="0" smtClean="0"/>
              <a:t>technical stop for the LHC</a:t>
            </a:r>
          </a:p>
          <a:p>
            <a:r>
              <a:rPr lang="en-GB" dirty="0" smtClean="0"/>
              <a:t>45 activities: 6 in the PS , 4 in the BOOSTER , 4 in the SPS,</a:t>
            </a:r>
          </a:p>
          <a:p>
            <a:pPr marL="0" indent="0">
              <a:buNone/>
            </a:pPr>
            <a:r>
              <a:rPr lang="en-GB" dirty="0" smtClean="0"/>
              <a:t>   30 in the LHC, 1 in AWAKE, 1 in GIF</a:t>
            </a:r>
          </a:p>
          <a:p>
            <a:r>
              <a:rPr lang="en-GB" dirty="0" smtClean="0"/>
              <a:t>Monday the 15</a:t>
            </a:r>
            <a:r>
              <a:rPr lang="en-GB" baseline="30000" dirty="0" smtClean="0"/>
              <a:t>th</a:t>
            </a:r>
            <a:r>
              <a:rPr lang="en-GB" dirty="0" smtClean="0"/>
              <a:t> of June very busy day: all the activities with vacuum will take place that day</a:t>
            </a:r>
            <a:endParaRPr lang="fr-F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04/06/2015</a:t>
            </a:r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BE-BI TS1 activities list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8D706-B1BB-4A35-A9E5-E8E87CBD9910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7754773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2049913" y="1752189"/>
            <a:ext cx="29931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/>
              <a:t>Inject He in the Water pipe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4" name="Picture 3" descr="IMG_1183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96394" y="2121522"/>
            <a:ext cx="2151922" cy="2869229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6262036" y="1752190"/>
            <a:ext cx="41011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/>
              <a:t>Leak detection </a:t>
            </a:r>
            <a:r>
              <a:rPr lang="en-US"/>
              <a:t>possible 10m </a:t>
            </a:r>
            <a:r>
              <a:rPr lang="en-US" dirty="0"/>
              <a:t>away at the next vacuum valve 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5" name="Title 1"/>
          <p:cNvSpPr txBox="1">
            <a:spLocks/>
          </p:cNvSpPr>
          <p:nvPr/>
        </p:nvSpPr>
        <p:spPr>
          <a:xfrm>
            <a:off x="2133600" y="4270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u="sng"/>
              <a:t>Leak checks</a:t>
            </a:r>
            <a:endParaRPr lang="en-US" u="sng" dirty="0"/>
          </a:p>
        </p:txBody>
      </p:sp>
      <p:pic>
        <p:nvPicPr>
          <p:cNvPr id="6" name="Picture 5" descr="IMG_1184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88528" y="2625416"/>
            <a:ext cx="2981794" cy="3975725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3015665" y="3507104"/>
            <a:ext cx="1088511" cy="1483646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2133600" y="5059180"/>
            <a:ext cx="290943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Mechanical adaptation pieces required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624356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2513538" y="2271074"/>
            <a:ext cx="28905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/>
              <a:t>Water valves in cable tray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3" name="Picture 2" descr="IMG_1182.JP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828178" y="2640407"/>
            <a:ext cx="4189716" cy="2043407"/>
          </a:xfrm>
          <a:prstGeom prst="rect">
            <a:avLst/>
          </a:prstGeom>
        </p:spPr>
      </p:pic>
      <p:pic>
        <p:nvPicPr>
          <p:cNvPr id="4" name="Picture 3" descr="IMG_1183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37374" y="1869937"/>
            <a:ext cx="2473427" cy="3297902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6443455" y="1475191"/>
            <a:ext cx="344806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/>
              <a:t>Water cooling circuit only done </a:t>
            </a:r>
          </a:p>
          <a:p>
            <a:r>
              <a:rPr lang="en-US" dirty="0"/>
              <a:t>for one wire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 dirty="0" smtClean="0"/>
              <a:t>Water connection</a:t>
            </a:r>
            <a:endParaRPr lang="en-US" u="sng" dirty="0"/>
          </a:p>
        </p:txBody>
      </p:sp>
      <p:sp>
        <p:nvSpPr>
          <p:cNvPr id="15" name="TextBox 14"/>
          <p:cNvSpPr txBox="1"/>
          <p:nvPr/>
        </p:nvSpPr>
        <p:spPr>
          <a:xfrm>
            <a:off x="6820128" y="5167839"/>
            <a:ext cx="38478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It needs to be redone to have two wires water cooled permanently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728621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 dirty="0" smtClean="0"/>
              <a:t>Motor controller</a:t>
            </a:r>
            <a:endParaRPr lang="en-US" u="sng" dirty="0"/>
          </a:p>
        </p:txBody>
      </p:sp>
      <p:pic>
        <p:nvPicPr>
          <p:cNvPr id="2" name="Picture 1" descr="IMG_1188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81200" y="2620249"/>
            <a:ext cx="3527260" cy="2645445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981201" y="2086408"/>
            <a:ext cx="39036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/>
              <a:t>Midi controller in the BI room in BA5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5884833" y="3105835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marL="742950" lvl="1" indent="-285750">
              <a:buFont typeface="Arial"/>
              <a:buChar char="•"/>
            </a:pPr>
            <a:r>
              <a:rPr lang="en-US" dirty="0"/>
              <a:t>Need to check it is still working</a:t>
            </a:r>
          </a:p>
          <a:p>
            <a:pPr marL="742950" lvl="1" indent="-285750">
              <a:buFont typeface="Arial"/>
              <a:buChar char="•"/>
            </a:pPr>
            <a:r>
              <a:rPr lang="en-US" dirty="0"/>
              <a:t>Motor </a:t>
            </a:r>
            <a:r>
              <a:rPr lang="en-US" dirty="0"/>
              <a:t>cables: 3500941A and </a:t>
            </a:r>
            <a:r>
              <a:rPr lang="en-US" dirty="0"/>
              <a:t>3500942A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33674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8D706-B1BB-4A35-A9E5-E8E87CBD9910}" type="slidenum">
              <a:rPr lang="fr-FR" smtClean="0"/>
              <a:t>4</a:t>
            </a:fld>
            <a:endParaRPr lang="fr-FR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4969" y="0"/>
            <a:ext cx="9702062" cy="6858000"/>
          </a:xfrm>
          <a:prstGeom prst="rect">
            <a:avLst/>
          </a:prstGeom>
        </p:spPr>
      </p:pic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04/06/2015</a:t>
            </a:r>
            <a:endParaRPr lang="fr-FR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BE-BI TS1 activities list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35378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8D706-B1BB-4A35-A9E5-E8E87CBD9910}" type="slidenum">
              <a:rPr lang="fr-FR" smtClean="0"/>
              <a:t>5</a:t>
            </a:fld>
            <a:endParaRPr lang="fr-F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04/06/2015</a:t>
            </a:r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BE-BI TS1 activities list</a:t>
            </a:r>
            <a:endParaRPr lang="fr-FR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12429" y="1060651"/>
            <a:ext cx="5076600" cy="4102881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110343" y="1502229"/>
            <a:ext cx="375557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800" dirty="0" smtClean="0">
                <a:solidFill>
                  <a:srgbClr val="B70F7F"/>
                </a:solidFill>
              </a:rPr>
              <a:t>PS ring:</a:t>
            </a:r>
          </a:p>
          <a:p>
            <a:r>
              <a:rPr lang="en-GB" sz="4800" dirty="0" smtClean="0">
                <a:solidFill>
                  <a:srgbClr val="B70F7F"/>
                </a:solidFill>
              </a:rPr>
              <a:t>6 activities</a:t>
            </a:r>
            <a:endParaRPr lang="fr-FR" sz="4800" dirty="0">
              <a:solidFill>
                <a:srgbClr val="B70F7F"/>
              </a:solidFill>
            </a:endParaRPr>
          </a:p>
        </p:txBody>
      </p:sp>
      <p:sp>
        <p:nvSpPr>
          <p:cNvPr id="11" name="Oval 10"/>
          <p:cNvSpPr/>
          <p:nvPr/>
        </p:nvSpPr>
        <p:spPr>
          <a:xfrm>
            <a:off x="7527471" y="3412671"/>
            <a:ext cx="1926772" cy="849086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27983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57200" y="762000"/>
            <a:ext cx="11214100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Impact #65286(BL, ML), PS wire scanner installation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GB" sz="2800" dirty="0" smtClean="0"/>
              <a:t>installation of the  WS in the SS68</a:t>
            </a:r>
          </a:p>
          <a:p>
            <a:endParaRPr lang="en-GB" sz="2800" dirty="0" smtClean="0"/>
          </a:p>
          <a:p>
            <a:endParaRPr lang="en-GB" sz="1200" dirty="0" smtClean="0"/>
          </a:p>
          <a:p>
            <a:r>
              <a:rPr lang="en-US" sz="3600" dirty="0">
                <a:solidFill>
                  <a:prstClr val="black"/>
                </a:solidFill>
              </a:rPr>
              <a:t>Impact # </a:t>
            </a:r>
            <a:r>
              <a:rPr lang="en-US" sz="3600" dirty="0" smtClean="0">
                <a:solidFill>
                  <a:prstClr val="black"/>
                </a:solidFill>
              </a:rPr>
              <a:t>65357(PI, ML), </a:t>
            </a:r>
            <a:r>
              <a:rPr lang="en-GB" sz="3600" dirty="0" smtClean="0">
                <a:solidFill>
                  <a:prstClr val="black"/>
                </a:solidFill>
              </a:rPr>
              <a:t>installation of two WCM in SS03</a:t>
            </a:r>
            <a:endParaRPr lang="en-GB" sz="3600" dirty="0">
              <a:solidFill>
                <a:prstClr val="black"/>
              </a:solidFill>
            </a:endParaRPr>
          </a:p>
          <a:p>
            <a:r>
              <a:rPr lang="en-GB" sz="2800" dirty="0" smtClean="0"/>
              <a:t>Vacuum acceptance test on going, due to be ready by the end of week24</a:t>
            </a:r>
          </a:p>
          <a:p>
            <a:endParaRPr lang="en-GB" sz="2800" dirty="0" smtClean="0"/>
          </a:p>
          <a:p>
            <a:endParaRPr lang="en-GB" sz="1200" dirty="0" smtClean="0"/>
          </a:p>
          <a:p>
            <a:r>
              <a:rPr lang="en-US" sz="3600" dirty="0">
                <a:solidFill>
                  <a:prstClr val="black"/>
                </a:solidFill>
              </a:rPr>
              <a:t>Impact # </a:t>
            </a:r>
            <a:r>
              <a:rPr lang="en-US" sz="3600" dirty="0" smtClean="0">
                <a:solidFill>
                  <a:prstClr val="black"/>
                </a:solidFill>
              </a:rPr>
              <a:t>65368(PI), </a:t>
            </a:r>
            <a:r>
              <a:rPr lang="fr-FR" sz="3600" dirty="0"/>
              <a:t>Récupération BY PASS DCCT en section 34</a:t>
            </a:r>
            <a:r>
              <a:rPr lang="fr-FR" sz="3600" dirty="0" smtClean="0"/>
              <a:t> </a:t>
            </a:r>
            <a:endParaRPr lang="en-US" sz="3600" dirty="0">
              <a:solidFill>
                <a:prstClr val="black"/>
              </a:solidFill>
            </a:endParaRPr>
          </a:p>
          <a:p>
            <a:r>
              <a:rPr lang="fr-FR" sz="2800" dirty="0" smtClean="0"/>
              <a:t>Récupération BY PASS DCCT en section 34 laissé vers le DCCT et mise en Zone tampon du PS pour futur transfert vers 867 R-T21.</a:t>
            </a:r>
            <a:endParaRPr lang="fr-FR" sz="28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8D706-B1BB-4A35-A9E5-E8E87CBD9910}" type="slidenum">
              <a:rPr lang="fr-FR" smtClean="0"/>
              <a:t>6</a:t>
            </a:fld>
            <a:endParaRPr lang="fr-FR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04/06/2015</a:t>
            </a:r>
            <a:endParaRPr lang="fr-FR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BE-BI TS1 activities list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9721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35000" y="749300"/>
            <a:ext cx="11379200" cy="5170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prstClr val="black"/>
                </a:solidFill>
              </a:rPr>
              <a:t>Impact # </a:t>
            </a:r>
            <a:r>
              <a:rPr lang="en-US" sz="3600" dirty="0" smtClean="0">
                <a:solidFill>
                  <a:prstClr val="black"/>
                </a:solidFill>
              </a:rPr>
              <a:t>65438(PI</a:t>
            </a:r>
            <a:r>
              <a:rPr lang="en-US" sz="3600" dirty="0">
                <a:solidFill>
                  <a:prstClr val="black"/>
                </a:solidFill>
              </a:rPr>
              <a:t>), BTU </a:t>
            </a:r>
            <a:r>
              <a:rPr lang="en-US" sz="3600" dirty="0" smtClean="0">
                <a:solidFill>
                  <a:prstClr val="black"/>
                </a:solidFill>
              </a:rPr>
              <a:t>repair</a:t>
            </a:r>
          </a:p>
          <a:p>
            <a:endParaRPr lang="en-US" sz="3600" dirty="0">
              <a:solidFill>
                <a:prstClr val="black"/>
              </a:solidFill>
            </a:endParaRPr>
          </a:p>
          <a:p>
            <a:r>
              <a:rPr lang="en-US" sz="3600" dirty="0">
                <a:solidFill>
                  <a:prstClr val="black"/>
                </a:solidFill>
              </a:rPr>
              <a:t>Impact # 65528 </a:t>
            </a:r>
            <a:r>
              <a:rPr lang="en-US" sz="3600" dirty="0" smtClean="0">
                <a:solidFill>
                  <a:prstClr val="black"/>
                </a:solidFill>
              </a:rPr>
              <a:t>(BL), </a:t>
            </a:r>
            <a:r>
              <a:rPr lang="en-GB" sz="3600" dirty="0">
                <a:solidFill>
                  <a:prstClr val="black"/>
                </a:solidFill>
              </a:rPr>
              <a:t>Check of defective PEP2 and BLMD</a:t>
            </a:r>
            <a:endParaRPr lang="en-US" sz="3600" dirty="0">
              <a:solidFill>
                <a:prstClr val="black"/>
              </a:solidFill>
            </a:endParaRPr>
          </a:p>
          <a:p>
            <a:r>
              <a:rPr lang="en-GB" sz="2800" dirty="0" smtClean="0">
                <a:solidFill>
                  <a:prstClr val="black"/>
                </a:solidFill>
              </a:rPr>
              <a:t>Check </a:t>
            </a:r>
            <a:r>
              <a:rPr lang="en-GB" sz="2800" dirty="0">
                <a:solidFill>
                  <a:prstClr val="black"/>
                </a:solidFill>
              </a:rPr>
              <a:t>of defective PEP2 and BLMD:</a:t>
            </a:r>
          </a:p>
          <a:p>
            <a:r>
              <a:rPr lang="en-GB" sz="2800" dirty="0" smtClean="0">
                <a:solidFill>
                  <a:prstClr val="black"/>
                </a:solidFill>
              </a:rPr>
              <a:t>MU15</a:t>
            </a:r>
            <a:r>
              <a:rPr lang="en-GB" sz="2800" dirty="0">
                <a:solidFill>
                  <a:prstClr val="black"/>
                </a:solidFill>
              </a:rPr>
              <a:t>: PEP2 needs to be checked</a:t>
            </a:r>
            <a:r>
              <a:rPr lang="en-GB" sz="2800" dirty="0" smtClean="0">
                <a:solidFill>
                  <a:prstClr val="black"/>
                </a:solidFill>
              </a:rPr>
              <a:t>.</a:t>
            </a:r>
            <a:endParaRPr lang="en-GB" sz="2800" dirty="0">
              <a:solidFill>
                <a:prstClr val="black"/>
              </a:solidFill>
            </a:endParaRPr>
          </a:p>
          <a:p>
            <a:r>
              <a:rPr lang="en-GB" sz="2800" dirty="0">
                <a:solidFill>
                  <a:prstClr val="black"/>
                </a:solidFill>
              </a:rPr>
              <a:t>MU42: BLMD needs to be checked, </a:t>
            </a:r>
            <a:r>
              <a:rPr lang="en-GB" sz="2800" dirty="0" err="1">
                <a:solidFill>
                  <a:prstClr val="black"/>
                </a:solidFill>
              </a:rPr>
              <a:t>evt</a:t>
            </a:r>
            <a:r>
              <a:rPr lang="en-GB" sz="2800" dirty="0">
                <a:solidFill>
                  <a:prstClr val="black"/>
                </a:solidFill>
              </a:rPr>
              <a:t> replaced</a:t>
            </a:r>
            <a:r>
              <a:rPr lang="en-GB" sz="2800" dirty="0" smtClean="0">
                <a:solidFill>
                  <a:prstClr val="black"/>
                </a:solidFill>
              </a:rPr>
              <a:t>.</a:t>
            </a:r>
          </a:p>
          <a:p>
            <a:endParaRPr lang="en-GB" sz="2800" dirty="0">
              <a:solidFill>
                <a:prstClr val="black"/>
              </a:solidFill>
            </a:endParaRPr>
          </a:p>
          <a:p>
            <a:pPr lvl="0"/>
            <a:r>
              <a:rPr lang="en-US" sz="3600" dirty="0">
                <a:solidFill>
                  <a:prstClr val="black"/>
                </a:solidFill>
              </a:rPr>
              <a:t>Impact # </a:t>
            </a:r>
            <a:r>
              <a:rPr lang="en-US" sz="3600" dirty="0" smtClean="0">
                <a:solidFill>
                  <a:prstClr val="black"/>
                </a:solidFill>
              </a:rPr>
              <a:t>65395(PI</a:t>
            </a:r>
            <a:r>
              <a:rPr lang="en-US" sz="3600" dirty="0">
                <a:solidFill>
                  <a:prstClr val="black"/>
                </a:solidFill>
              </a:rPr>
              <a:t>), </a:t>
            </a:r>
            <a:r>
              <a:rPr lang="fr-FR" sz="3600" dirty="0"/>
              <a:t>Transformateurs </a:t>
            </a:r>
            <a:r>
              <a:rPr lang="fr-FR" sz="3600" dirty="0" smtClean="0"/>
              <a:t>LINAC 2 </a:t>
            </a:r>
          </a:p>
          <a:p>
            <a:pPr lvl="0"/>
            <a:r>
              <a:rPr lang="fr-FR" sz="2800" dirty="0">
                <a:solidFill>
                  <a:prstClr val="black"/>
                </a:solidFill>
              </a:rPr>
              <a:t>Photos et  mesures des </a:t>
            </a:r>
            <a:r>
              <a:rPr lang="fr-FR" sz="2800" dirty="0" err="1">
                <a:solidFill>
                  <a:prstClr val="black"/>
                </a:solidFill>
              </a:rPr>
              <a:t>diametres</a:t>
            </a:r>
            <a:r>
              <a:rPr lang="fr-FR" sz="2800" dirty="0">
                <a:solidFill>
                  <a:prstClr val="black"/>
                </a:solidFill>
              </a:rPr>
              <a:t> des chambres a vide et des </a:t>
            </a:r>
          </a:p>
          <a:p>
            <a:pPr lvl="0"/>
            <a:r>
              <a:rPr lang="fr-FR" sz="2800" dirty="0">
                <a:solidFill>
                  <a:prstClr val="black"/>
                </a:solidFill>
              </a:rPr>
              <a:t>transformateurs dans la zone </a:t>
            </a:r>
            <a:r>
              <a:rPr lang="fr-FR" sz="2800" dirty="0" err="1">
                <a:solidFill>
                  <a:prstClr val="black"/>
                </a:solidFill>
              </a:rPr>
              <a:t>inflecteur</a:t>
            </a:r>
            <a:r>
              <a:rPr lang="fr-FR" sz="2800" dirty="0">
                <a:solidFill>
                  <a:prstClr val="black"/>
                </a:solidFill>
              </a:rPr>
              <a:t> du PS (lignes LTB, LBS, LBE)</a:t>
            </a:r>
            <a:endParaRPr lang="en-US" sz="2800" dirty="0" smtClean="0">
              <a:solidFill>
                <a:prstClr val="black"/>
              </a:solidFill>
            </a:endParaRPr>
          </a:p>
          <a:p>
            <a:endParaRPr lang="fr-F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8D706-B1BB-4A35-A9E5-E8E87CBD9910}" type="slidenum">
              <a:rPr lang="fr-FR" smtClean="0"/>
              <a:t>7</a:t>
            </a:fld>
            <a:endParaRPr lang="fr-FR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04/06/2015</a:t>
            </a:r>
            <a:endParaRPr lang="fr-FR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BE-BI TS1 activities list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4585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8D706-B1BB-4A35-A9E5-E8E87CBD9910}" type="slidenum">
              <a:rPr lang="fr-FR" smtClean="0"/>
              <a:t>8</a:t>
            </a:fld>
            <a:endParaRPr lang="fr-F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04/06/2015</a:t>
            </a:r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BE-BI TS1 activities list</a:t>
            </a:r>
            <a:endParaRPr lang="fr-FR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12429" y="1060651"/>
            <a:ext cx="5076600" cy="4102881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838200" y="1355272"/>
            <a:ext cx="375557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800" dirty="0" smtClean="0">
                <a:solidFill>
                  <a:srgbClr val="C294C2"/>
                </a:solidFill>
              </a:rPr>
              <a:t>BOOSTER:</a:t>
            </a:r>
          </a:p>
          <a:p>
            <a:r>
              <a:rPr lang="en-GB" sz="4800" dirty="0" smtClean="0">
                <a:solidFill>
                  <a:srgbClr val="C294C2"/>
                </a:solidFill>
              </a:rPr>
              <a:t>4 activities</a:t>
            </a:r>
            <a:endParaRPr lang="fr-FR" sz="4800" dirty="0">
              <a:solidFill>
                <a:srgbClr val="C294C2"/>
              </a:solidFill>
            </a:endParaRPr>
          </a:p>
        </p:txBody>
      </p:sp>
      <p:sp>
        <p:nvSpPr>
          <p:cNvPr id="11" name="Oval 10"/>
          <p:cNvSpPr/>
          <p:nvPr/>
        </p:nvSpPr>
        <p:spPr>
          <a:xfrm>
            <a:off x="7527471" y="3412671"/>
            <a:ext cx="1926772" cy="849086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80364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73100" y="673100"/>
            <a:ext cx="11239500" cy="65556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Impact #65285(BL,ML), PSB wire scanner exchange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GB" sz="2800" dirty="0" smtClean="0"/>
              <a:t>Replacement of the vertical WS on the ring 3(broken wire)</a:t>
            </a:r>
          </a:p>
          <a:p>
            <a:endParaRPr lang="en-GB" sz="2800" dirty="0"/>
          </a:p>
          <a:p>
            <a:r>
              <a:rPr lang="en-US" sz="3600" dirty="0">
                <a:solidFill>
                  <a:prstClr val="black"/>
                </a:solidFill>
              </a:rPr>
              <a:t>Impact # </a:t>
            </a:r>
            <a:r>
              <a:rPr lang="en-US" sz="3600" dirty="0" smtClean="0">
                <a:solidFill>
                  <a:prstClr val="black"/>
                </a:solidFill>
              </a:rPr>
              <a:t>65479(ML), </a:t>
            </a:r>
            <a:r>
              <a:rPr lang="en-GB" sz="3600" dirty="0">
                <a:solidFill>
                  <a:prstClr val="black"/>
                </a:solidFill>
              </a:rPr>
              <a:t>Inspection of PSB section </a:t>
            </a:r>
            <a:r>
              <a:rPr lang="en-GB" sz="3600" dirty="0" smtClean="0">
                <a:solidFill>
                  <a:prstClr val="black"/>
                </a:solidFill>
              </a:rPr>
              <a:t>11L1</a:t>
            </a:r>
          </a:p>
          <a:p>
            <a:r>
              <a:rPr lang="en-GB" sz="2800" dirty="0" smtClean="0"/>
              <a:t>Inspection for future installation of the WS</a:t>
            </a:r>
          </a:p>
          <a:p>
            <a:endParaRPr lang="en-GB" sz="2800" dirty="0"/>
          </a:p>
          <a:p>
            <a:r>
              <a:rPr lang="en-US" sz="3600" dirty="0">
                <a:solidFill>
                  <a:prstClr val="black"/>
                </a:solidFill>
              </a:rPr>
              <a:t>Impact # </a:t>
            </a:r>
            <a:r>
              <a:rPr lang="en-US" sz="3600" dirty="0" smtClean="0">
                <a:solidFill>
                  <a:prstClr val="black"/>
                </a:solidFill>
              </a:rPr>
              <a:t>65433(PI), BTU repair</a:t>
            </a:r>
          </a:p>
          <a:p>
            <a:endParaRPr lang="en-US" sz="3600" dirty="0">
              <a:solidFill>
                <a:prstClr val="black"/>
              </a:solidFill>
            </a:endParaRPr>
          </a:p>
          <a:p>
            <a:r>
              <a:rPr lang="en-US" sz="3600" dirty="0">
                <a:solidFill>
                  <a:prstClr val="black"/>
                </a:solidFill>
              </a:rPr>
              <a:t>Impact # </a:t>
            </a:r>
            <a:r>
              <a:rPr lang="en-US" sz="3600" dirty="0" smtClean="0">
                <a:solidFill>
                  <a:prstClr val="black"/>
                </a:solidFill>
              </a:rPr>
              <a:t>65521(BL)</a:t>
            </a:r>
            <a:r>
              <a:rPr lang="en-US" sz="3600" b="1" dirty="0" smtClean="0">
                <a:solidFill>
                  <a:prstClr val="black"/>
                </a:solidFill>
              </a:rPr>
              <a:t>,</a:t>
            </a:r>
            <a:r>
              <a:rPr lang="en-US" sz="3600" dirty="0" smtClean="0">
                <a:solidFill>
                  <a:prstClr val="black"/>
                </a:solidFill>
              </a:rPr>
              <a:t> </a:t>
            </a:r>
            <a:r>
              <a:rPr lang="en-GB" sz="3600" dirty="0"/>
              <a:t>Check of defective BLM (</a:t>
            </a:r>
            <a:r>
              <a:rPr lang="en-GB" sz="3600" dirty="0" smtClean="0"/>
              <a:t>ACEM)</a:t>
            </a:r>
          </a:p>
          <a:p>
            <a:r>
              <a:rPr lang="en-GB" sz="2800" dirty="0" smtClean="0"/>
              <a:t>Check of defective BLMs (ACEMs): the BT.MBL10 doesn't show any losses, </a:t>
            </a:r>
            <a:r>
              <a:rPr lang="en-GB" sz="2800" dirty="0" err="1" smtClean="0"/>
              <a:t>evt</a:t>
            </a:r>
            <a:r>
              <a:rPr lang="en-GB" sz="2800" dirty="0" smtClean="0"/>
              <a:t>. ACEM needs to be replaced.  </a:t>
            </a:r>
            <a:endParaRPr lang="en-US" sz="2800" dirty="0">
              <a:solidFill>
                <a:prstClr val="black"/>
              </a:solidFill>
            </a:endParaRPr>
          </a:p>
          <a:p>
            <a:endParaRPr lang="en-US" sz="3600" dirty="0" smtClean="0">
              <a:solidFill>
                <a:prstClr val="black"/>
              </a:solidFill>
            </a:endParaRPr>
          </a:p>
          <a:p>
            <a:endParaRPr lang="fr-FR" sz="36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8D706-B1BB-4A35-A9E5-E8E87CBD9910}" type="slidenum">
              <a:rPr lang="fr-FR" smtClean="0"/>
              <a:t>9</a:t>
            </a:fld>
            <a:endParaRPr lang="fr-F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04/06/2015</a:t>
            </a:r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BE-BI TS1 activities list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41162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351</TotalTime>
  <Words>1183</Words>
  <Application>Microsoft Office PowerPoint</Application>
  <PresentationFormat>Widescreen</PresentationFormat>
  <Paragraphs>243</Paragraphs>
  <Slides>32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8" baseType="lpstr">
      <vt:lpstr>ＭＳ Ｐゴシック</vt:lpstr>
      <vt:lpstr>Arial</vt:lpstr>
      <vt:lpstr>Calibri</vt:lpstr>
      <vt:lpstr>Calibri Light</vt:lpstr>
      <vt:lpstr>Times New Roman</vt:lpstr>
      <vt:lpstr>Office Theme</vt:lpstr>
      <vt:lpstr>TS1 BE-BI interventions </vt:lpstr>
      <vt:lpstr>Contents:</vt:lpstr>
      <vt:lpstr>TS1 overview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Status SPS BBLR</vt:lpstr>
      <vt:lpstr>BBLRs in LSS5</vt:lpstr>
      <vt:lpstr>2 BBLRs – 4 pick-ups in LSS5</vt:lpstr>
      <vt:lpstr>PowerPoint Presentation</vt:lpstr>
      <vt:lpstr>BBLR 1</vt:lpstr>
      <vt:lpstr>BBLR 2</vt:lpstr>
      <vt:lpstr>PowerPoint Presentation</vt:lpstr>
      <vt:lpstr>Water connection</vt:lpstr>
      <vt:lpstr>Motor controller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15th of June TS BE-BI interventions</dc:title>
  <dc:creator>William Andreazza</dc:creator>
  <cp:lastModifiedBy>William Andreazza</cp:lastModifiedBy>
  <cp:revision>31</cp:revision>
  <dcterms:created xsi:type="dcterms:W3CDTF">2015-06-03T09:07:20Z</dcterms:created>
  <dcterms:modified xsi:type="dcterms:W3CDTF">2015-06-03T14:58:57Z</dcterms:modified>
</cp:coreProperties>
</file>