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0" r:id="rId3"/>
    <p:sldId id="265" r:id="rId4"/>
    <p:sldId id="264" r:id="rId5"/>
    <p:sldId id="266" r:id="rId6"/>
    <p:sldId id="267" r:id="rId7"/>
    <p:sldId id="284" r:id="rId8"/>
    <p:sldId id="279" r:id="rId9"/>
    <p:sldId id="280" r:id="rId10"/>
    <p:sldId id="283" r:id="rId11"/>
    <p:sldId id="288" r:id="rId12"/>
    <p:sldId id="289" r:id="rId13"/>
    <p:sldId id="285" r:id="rId14"/>
    <p:sldId id="272" r:id="rId15"/>
    <p:sldId id="296" r:id="rId16"/>
    <p:sldId id="286" r:id="rId17"/>
    <p:sldId id="278" r:id="rId18"/>
    <p:sldId id="287" r:id="rId19"/>
    <p:sldId id="293" r:id="rId20"/>
    <p:sldId id="294" r:id="rId21"/>
    <p:sldId id="295" r:id="rId22"/>
    <p:sldId id="282" r:id="rId23"/>
    <p:sldId id="270" r:id="rId24"/>
    <p:sldId id="291" r:id="rId25"/>
    <p:sldId id="292" r:id="rId26"/>
    <p:sldId id="276" r:id="rId27"/>
    <p:sldId id="269" r:id="rId28"/>
    <p:sldId id="268" r:id="rId29"/>
    <p:sldId id="262" r:id="rId30"/>
    <p:sldId id="259" r:id="rId31"/>
    <p:sldId id="26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6228"/>
    <a:srgbClr val="779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53" autoAdjust="0"/>
  </p:normalViewPr>
  <p:slideViewPr>
    <p:cSldViewPr>
      <p:cViewPr>
        <p:scale>
          <a:sx n="75" d="100"/>
          <a:sy n="75" d="100"/>
        </p:scale>
        <p:origin x="-1830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BF60D-63E2-4FF0-8C61-2FB00A7D890C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05F81-AC51-45D0-9B38-C44BE22684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41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Compensation path to maximize</a:t>
            </a:r>
            <a:r>
              <a:rPr lang="en-GB" baseline="0" dirty="0" smtClean="0"/>
              <a:t> common mode rejection (which is orbit depended)</a:t>
            </a:r>
            <a:endParaRPr lang="en-GB" dirty="0" smtClean="0"/>
          </a:p>
          <a:p>
            <a:r>
              <a:rPr lang="en-GB" dirty="0" smtClean="0"/>
              <a:t>Fast gate for </a:t>
            </a:r>
            <a:r>
              <a:rPr lang="en-GB" dirty="0" err="1" smtClean="0"/>
              <a:t>selectring</a:t>
            </a:r>
            <a:r>
              <a:rPr lang="en-GB" dirty="0" smtClean="0"/>
              <a:t> individual bunches before</a:t>
            </a:r>
            <a:r>
              <a:rPr lang="en-GB" baseline="0" dirty="0" smtClean="0"/>
              <a:t> narrowband filtering (filter has long impulse response!)</a:t>
            </a:r>
          </a:p>
          <a:p>
            <a:r>
              <a:rPr lang="en-GB" baseline="0" dirty="0" smtClean="0"/>
              <a:t>YIG filter = electrically adjustable. Minimize `peak` power over time for the next amplifiers</a:t>
            </a:r>
          </a:p>
          <a:p>
            <a:r>
              <a:rPr lang="en-GB" baseline="0" dirty="0" err="1" smtClean="0"/>
              <a:t>Miteq</a:t>
            </a:r>
            <a:r>
              <a:rPr lang="en-GB" baseline="0" dirty="0" smtClean="0"/>
              <a:t> amp. = minimize noise figure of the whole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52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Switches!</a:t>
            </a:r>
          </a:p>
          <a:p>
            <a:r>
              <a:rPr lang="en-US" dirty="0" smtClean="0"/>
              <a:t>Minimized “phase</a:t>
            </a:r>
            <a:r>
              <a:rPr lang="en-US" baseline="0" dirty="0" smtClean="0"/>
              <a:t> matched” </a:t>
            </a:r>
            <a:r>
              <a:rPr lang="en-US" dirty="0" smtClean="0"/>
              <a:t>signal path before hybrid!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96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Decided to install </a:t>
            </a:r>
            <a:r>
              <a:rPr lang="en-GB" smtClean="0"/>
              <a:t>it anyway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402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noticed a lower sensitivity of the new frontend compared to the others.</a:t>
            </a:r>
          </a:p>
          <a:p>
            <a:r>
              <a:rPr lang="en-US" dirty="0" smtClean="0"/>
              <a:t>This is due to the additional high insertion loss of Gate (3 dB) + YIG (2 dB)</a:t>
            </a:r>
          </a:p>
          <a:p>
            <a:r>
              <a:rPr lang="en-US" dirty="0" smtClean="0"/>
              <a:t>We want to </a:t>
            </a:r>
            <a:r>
              <a:rPr lang="en-US" dirty="0" err="1" smtClean="0"/>
              <a:t>ompensate</a:t>
            </a:r>
            <a:r>
              <a:rPr lang="en-US" dirty="0" smtClean="0"/>
              <a:t> with a high power preamp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008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Add some more examples with high intensity bunches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297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Notches can fool us, as we only see a very</a:t>
            </a:r>
            <a:r>
              <a:rPr lang="en-US" baseline="0" dirty="0" smtClean="0"/>
              <a:t> narrowband part of the spectrum. If we shift a notch into the observed band, we might think we have achieved good compensation – but the frontend amplifiers might see the full power!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27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hybrid can suppress the coherent signal at the very beginning of the chain</a:t>
            </a:r>
          </a:p>
          <a:p>
            <a:r>
              <a:rPr lang="en-GB" dirty="0" smtClean="0"/>
              <a:t>This is required to prevent amplifiers and mixers from saturating</a:t>
            </a:r>
          </a:p>
          <a:p>
            <a:r>
              <a:rPr lang="en-GB" dirty="0" smtClean="0"/>
              <a:t>To ensure that signals to the hybrid are matched, we use a motorized phase and amplitude shifter (=compensation path)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5F81-AC51-45D0-9B38-C44BE226844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17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11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13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72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86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11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9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13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3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3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83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CC25B-167A-42D5-A019-1B5FEED42FCE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3B750-46AF-45B8-87E5-BAC567C8FD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70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BI-QP Technical board</a:t>
            </a:r>
            <a:br>
              <a:rPr lang="en-GB" dirty="0" smtClean="0"/>
            </a:br>
            <a:r>
              <a:rPr lang="en-GB" dirty="0" smtClean="0"/>
              <a:t>LHC </a:t>
            </a:r>
            <a:r>
              <a:rPr lang="en-GB" dirty="0" err="1" smtClean="0"/>
              <a:t>Schottky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4.6.2015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0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user\m\mbetz\public\md_20_5_15\B1V_2015-05-21_00-18-2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80" y="1600200"/>
            <a:ext cx="685563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20.5.2015:  Collisions at 6500 </a:t>
            </a:r>
            <a:r>
              <a:rPr lang="en-GB" sz="3600" dirty="0" err="1"/>
              <a:t>Gev</a:t>
            </a:r>
            <a:endParaRPr lang="en-GB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5940152" y="1772816"/>
            <a:ext cx="1944216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 intensity:</a:t>
            </a:r>
          </a:p>
          <a:p>
            <a:pPr algn="ctr"/>
            <a:r>
              <a:rPr lang="en-GB" dirty="0" smtClean="0"/>
              <a:t>~ 8e10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801378"/>
            <a:ext cx="79208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B1V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769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Tune shift due to collision</a:t>
            </a:r>
            <a:endParaRPr lang="en-GB" dirty="0"/>
          </a:p>
        </p:txBody>
      </p:sp>
      <p:pic>
        <p:nvPicPr>
          <p:cNvPr id="7170" name="Picture 2" descr="\\cern.ch\dfs\Users\m\mbetz\Desktop\interestingPLotsForTB\tuneShif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650471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ern.ch\dfs\Users\m\mbetz\Desktop\interestingPLotsForTB\tuneShift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47154"/>
            <a:ext cx="4674866" cy="328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694249" y="4869160"/>
            <a:ext cx="749960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55576" y="3404664"/>
            <a:ext cx="1656185" cy="628780"/>
          </a:xfrm>
          <a:prstGeom prst="roundRect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intensity = </a:t>
            </a:r>
            <a:r>
              <a:rPr lang="en-GB" sz="1600" b="1" dirty="0" smtClean="0"/>
              <a:t>8e10</a:t>
            </a:r>
          </a:p>
          <a:p>
            <a:pPr algn="ctr"/>
            <a:r>
              <a:rPr lang="en-GB" sz="1600" b="1" dirty="0" smtClean="0"/>
              <a:t>colliding!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99992" y="1700808"/>
            <a:ext cx="79208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B1H</a:t>
            </a:r>
            <a:endParaRPr lang="en-GB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55575" y="4100944"/>
            <a:ext cx="1656185" cy="628780"/>
          </a:xfrm>
          <a:prstGeom prst="roundRect">
            <a:avLst/>
          </a:pr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intensity = </a:t>
            </a:r>
            <a:r>
              <a:rPr lang="en-GB" sz="1600" b="1" dirty="0" smtClean="0"/>
              <a:t>5e9</a:t>
            </a:r>
          </a:p>
          <a:p>
            <a:pPr algn="ctr"/>
            <a:r>
              <a:rPr lang="en-GB" sz="1600" b="1" dirty="0" smtClean="0"/>
              <a:t>not colliding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54715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colliding bunches, the incoherent </a:t>
            </a:r>
          </a:p>
          <a:p>
            <a:r>
              <a:rPr lang="en-GB" dirty="0" smtClean="0"/>
              <a:t>tune lines appear slightly broader (~100 Hz) than for not colliding bunches (&lt; 20 Hz)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52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A naive attempt at fitting Gaussians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2736304" cy="5381029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Baseline subtraction to remove IF filter ripple</a:t>
            </a:r>
          </a:p>
          <a:p>
            <a:r>
              <a:rPr lang="en-GB" sz="1800" dirty="0" smtClean="0"/>
              <a:t>The two </a:t>
            </a:r>
            <a:r>
              <a:rPr lang="en-GB" sz="1800" dirty="0" err="1" smtClean="0"/>
              <a:t>Schottky</a:t>
            </a:r>
            <a:r>
              <a:rPr lang="en-GB" sz="1800" dirty="0" smtClean="0"/>
              <a:t> sidebands are extracted and  a Gaussians function is fit to each</a:t>
            </a:r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Observations:</a:t>
            </a:r>
          </a:p>
          <a:p>
            <a:pPr lvl="1"/>
            <a:r>
              <a:rPr lang="en-GB" sz="1800" dirty="0" smtClean="0"/>
              <a:t>Width differs slightly (Sigma)</a:t>
            </a:r>
            <a:endParaRPr lang="en-GB" sz="1800" dirty="0"/>
          </a:p>
          <a:p>
            <a:pPr lvl="1"/>
            <a:r>
              <a:rPr lang="en-GB" sz="1800" dirty="0"/>
              <a:t>Not yet understood why sidebands are not symmetrical in frequency </a:t>
            </a:r>
            <a:r>
              <a:rPr lang="en-GB" sz="1800" dirty="0" smtClean="0"/>
              <a:t>offset</a:t>
            </a:r>
          </a:p>
          <a:p>
            <a:pPr lvl="1"/>
            <a:r>
              <a:rPr lang="en-GB" sz="1800" dirty="0" smtClean="0"/>
              <a:t>Fitting algorithm needs more work</a:t>
            </a:r>
          </a:p>
        </p:txBody>
      </p:sp>
      <p:pic>
        <p:nvPicPr>
          <p:cNvPr id="8194" name="Picture 2" descr="H:\user\m\mbetz\fitTes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3933057"/>
            <a:ext cx="5804346" cy="290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:\user\m\mbetz\fitTest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938" y="1466412"/>
            <a:ext cx="5812558" cy="245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4644008" y="2780928"/>
            <a:ext cx="1008112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732240" y="2780928"/>
            <a:ext cx="1008112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5004048" y="3573016"/>
            <a:ext cx="144016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238202" y="3573016"/>
            <a:ext cx="142110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600" y="3140968"/>
            <a:ext cx="3403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Y = </a:t>
            </a:r>
            <a:r>
              <a:rPr lang="pl-PL" dirty="0" smtClean="0"/>
              <a:t>A*exp</a:t>
            </a:r>
            <a:r>
              <a:rPr lang="pl-PL" dirty="0"/>
              <a:t>(-(x-mu</a:t>
            </a:r>
            <a:r>
              <a:rPr lang="pl-PL" dirty="0" smtClean="0"/>
              <a:t>)</a:t>
            </a:r>
            <a:r>
              <a:rPr lang="en-GB" dirty="0" smtClean="0"/>
              <a:t>^</a:t>
            </a:r>
            <a:r>
              <a:rPr lang="pl-PL" dirty="0" smtClean="0"/>
              <a:t>2</a:t>
            </a:r>
            <a:r>
              <a:rPr lang="pl-PL" dirty="0"/>
              <a:t>/(</a:t>
            </a:r>
            <a:r>
              <a:rPr lang="pl-PL" dirty="0" smtClean="0"/>
              <a:t>2*sigma</a:t>
            </a:r>
            <a:r>
              <a:rPr lang="en-GB" dirty="0" smtClean="0"/>
              <a:t>^</a:t>
            </a:r>
            <a:r>
              <a:rPr lang="pl-PL" dirty="0" smtClean="0"/>
              <a:t>2</a:t>
            </a:r>
            <a:r>
              <a:rPr lang="pl-PL" dirty="0"/>
              <a:t>))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614224" y="3516977"/>
            <a:ext cx="129234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dirty="0"/>
              <a:t>B2V_2015-05-26_23-05-37.csv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707904" y="1641950"/>
            <a:ext cx="79208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B2V</a:t>
            </a:r>
            <a:endParaRPr lang="en-GB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912260" y="1641950"/>
            <a:ext cx="1944216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 intensity:</a:t>
            </a:r>
          </a:p>
          <a:p>
            <a:pPr algn="ctr"/>
            <a:r>
              <a:rPr lang="en-GB" dirty="0" smtClean="0"/>
              <a:t>~ 6e9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8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65016" y="2967335"/>
            <a:ext cx="3013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400" dirty="0">
                <a:latin typeface="Algerian" panose="04020705040A02060702" pitchFamily="82" charset="0"/>
              </a:rPr>
              <a:t>The </a:t>
            </a:r>
            <a:r>
              <a:rPr lang="en-GB" sz="5400" dirty="0" smtClean="0">
                <a:latin typeface="Algerian" panose="04020705040A02060702" pitchFamily="82" charset="0"/>
              </a:rPr>
              <a:t>Bad</a:t>
            </a:r>
            <a:endParaRPr lang="en-GB" sz="5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5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Saturation of frontend</a:t>
            </a:r>
            <a:endParaRPr lang="en-US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5450" y="1601038"/>
            <a:ext cx="6853100" cy="45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547664" y="1801378"/>
            <a:ext cx="79208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B1H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472514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</a:t>
            </a:r>
            <a:r>
              <a:rPr lang="en-US" dirty="0" err="1" smtClean="0"/>
              <a:t>frev</a:t>
            </a:r>
            <a:r>
              <a:rPr lang="en-US" dirty="0" smtClean="0"/>
              <a:t> line becomes &gt; 70 dB over the noise floor, amplifiers </a:t>
            </a:r>
            <a:r>
              <a:rPr lang="en-US" dirty="0" smtClean="0"/>
              <a:t>compress</a:t>
            </a:r>
            <a:endParaRPr lang="en-US" dirty="0" smtClean="0"/>
          </a:p>
          <a:p>
            <a:r>
              <a:rPr lang="en-US" dirty="0" smtClean="0"/>
              <a:t>… reduced gain, higher noise figure, </a:t>
            </a:r>
            <a:r>
              <a:rPr lang="en-US" dirty="0" err="1" smtClean="0"/>
              <a:t>Schottky</a:t>
            </a:r>
            <a:r>
              <a:rPr lang="en-US" dirty="0" smtClean="0"/>
              <a:t> sidebands below noise floor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562274" y="1801378"/>
            <a:ext cx="1614" cy="185293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808" y="270892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dB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868144" y="1844824"/>
            <a:ext cx="1944216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 intensity:</a:t>
            </a:r>
          </a:p>
          <a:p>
            <a:pPr algn="ctr"/>
            <a:r>
              <a:rPr lang="en-GB" dirty="0" smtClean="0"/>
              <a:t>9e10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61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Saturation of frontend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to reduce amplifier compression?</a:t>
            </a:r>
          </a:p>
          <a:p>
            <a:pPr lvl="1"/>
            <a:r>
              <a:rPr lang="en-US" b="1" dirty="0" smtClean="0"/>
              <a:t>Less gain in the frontend</a:t>
            </a:r>
            <a:br>
              <a:rPr lang="en-US" b="1" dirty="0" smtClean="0"/>
            </a:br>
            <a:r>
              <a:rPr lang="en-US" dirty="0" smtClean="0">
                <a:solidFill>
                  <a:srgbClr val="C00000"/>
                </a:solidFill>
              </a:rPr>
              <a:t>results in lower signal levels but also a trade-off with sensitivity to </a:t>
            </a:r>
            <a:r>
              <a:rPr lang="en-US" dirty="0" err="1" smtClean="0">
                <a:solidFill>
                  <a:srgbClr val="C00000"/>
                </a:solidFill>
              </a:rPr>
              <a:t>Schottky</a:t>
            </a:r>
            <a:r>
              <a:rPr lang="en-US" dirty="0" smtClean="0">
                <a:solidFill>
                  <a:srgbClr val="C00000"/>
                </a:solidFill>
              </a:rPr>
              <a:t> signals</a:t>
            </a:r>
          </a:p>
          <a:p>
            <a:pPr lvl="1"/>
            <a:r>
              <a:rPr lang="en-US" b="1" dirty="0" smtClean="0"/>
              <a:t>More narrow filter in the frontend</a:t>
            </a:r>
            <a:br>
              <a:rPr lang="en-US" b="1" dirty="0" smtClean="0"/>
            </a:br>
            <a:r>
              <a:rPr lang="en-US" dirty="0" smtClean="0"/>
              <a:t>more narrow = less power in </a:t>
            </a:r>
            <a:r>
              <a:rPr lang="en-US" dirty="0" err="1" smtClean="0"/>
              <a:t>passband</a:t>
            </a:r>
            <a:r>
              <a:rPr lang="en-US" dirty="0" smtClean="0"/>
              <a:t> &amp; longer transient response. Both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will help to reduce peak power</a:t>
            </a:r>
            <a:r>
              <a:rPr lang="en-US" dirty="0" smtClean="0"/>
              <a:t> to the amplifier. Can only be done after the gate. We will have to give up on the YIG filter.</a:t>
            </a:r>
          </a:p>
          <a:p>
            <a:pPr lvl="1"/>
            <a:r>
              <a:rPr lang="en-US" b="1" dirty="0" smtClean="0"/>
              <a:t>Better compensation path</a:t>
            </a:r>
            <a:br>
              <a:rPr lang="en-US" b="1" dirty="0" smtClean="0"/>
            </a:br>
            <a:r>
              <a:rPr lang="en-US" dirty="0" smtClean="0"/>
              <a:t>important concept! should give us a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reduction in coherent power over a wide band</a:t>
            </a:r>
            <a:r>
              <a:rPr lang="en-US" dirty="0" smtClean="0"/>
              <a:t> for free!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There’s still room for improvement!</a:t>
            </a:r>
          </a:p>
        </p:txBody>
      </p:sp>
    </p:spTree>
    <p:extLst>
      <p:ext uri="{BB962C8B-B14F-4D97-AF65-F5344CB8AC3E}">
        <p14:creationId xmlns:p14="http://schemas.microsoft.com/office/powerpoint/2010/main" val="333843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3113" y="2967335"/>
            <a:ext cx="33377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400" dirty="0">
                <a:latin typeface="Algerian" panose="04020705040A02060702" pitchFamily="82" charset="0"/>
              </a:rPr>
              <a:t>The </a:t>
            </a:r>
            <a:r>
              <a:rPr lang="en-GB" sz="5400" dirty="0" smtClean="0">
                <a:latin typeface="Algerian" panose="04020705040A02060702" pitchFamily="82" charset="0"/>
              </a:rPr>
              <a:t>Ugly</a:t>
            </a:r>
            <a:endParaRPr lang="en-GB" sz="5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Issue: B2H saturation</a:t>
            </a:r>
            <a:endParaRPr lang="en-GB" dirty="0"/>
          </a:p>
        </p:txBody>
      </p:sp>
      <p:pic>
        <p:nvPicPr>
          <p:cNvPr id="2050" name="Picture 2" descr="H:\user\m\mbetz\SchrottkyWsp\baseLines\gateSpurs\B1H_co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437289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995" y="2780928"/>
            <a:ext cx="43724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1340768"/>
            <a:ext cx="83988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B2H </a:t>
            </a:r>
            <a:r>
              <a:rPr lang="en-GB" dirty="0" smtClean="0"/>
              <a:t>compresses much </a:t>
            </a:r>
            <a:r>
              <a:rPr lang="en-GB" dirty="0" smtClean="0"/>
              <a:t>faster than the other </a:t>
            </a:r>
            <a:r>
              <a:rPr lang="en-GB" dirty="0" err="1" smtClean="0"/>
              <a:t>Schottkies</a:t>
            </a:r>
            <a:r>
              <a:rPr lang="en-GB" dirty="0" smtClean="0"/>
              <a:t>. We suspect a defect component</a:t>
            </a:r>
          </a:p>
          <a:p>
            <a:r>
              <a:rPr lang="en-GB" dirty="0" smtClean="0"/>
              <a:t>In the </a:t>
            </a:r>
            <a:r>
              <a:rPr lang="en-GB" dirty="0" err="1"/>
              <a:t>F</a:t>
            </a:r>
            <a:r>
              <a:rPr lang="en-GB" dirty="0" err="1" smtClean="0"/>
              <a:t>ermilab</a:t>
            </a:r>
            <a:r>
              <a:rPr lang="en-GB" dirty="0" smtClean="0"/>
              <a:t> `Signal Processing Chassis`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C00000"/>
                </a:solidFill>
              </a:rPr>
              <a:t>Test procedure:</a:t>
            </a:r>
            <a:r>
              <a:rPr lang="en-GB" dirty="0" smtClean="0"/>
              <a:t> we apply a test-tone (+25 </a:t>
            </a:r>
            <a:r>
              <a:rPr lang="en-GB" dirty="0" err="1"/>
              <a:t>dBm</a:t>
            </a:r>
            <a:r>
              <a:rPr lang="en-GB" dirty="0"/>
              <a:t> </a:t>
            </a:r>
            <a:r>
              <a:rPr lang="en-GB" dirty="0" smtClean="0"/>
              <a:t>at generator, ~ -70 </a:t>
            </a:r>
            <a:r>
              <a:rPr lang="en-GB" dirty="0" err="1" smtClean="0"/>
              <a:t>dBm</a:t>
            </a:r>
            <a:r>
              <a:rPr lang="en-GB" dirty="0" smtClean="0"/>
              <a:t> at pickup) and </a:t>
            </a:r>
            <a:br>
              <a:rPr lang="en-GB" dirty="0" smtClean="0"/>
            </a:br>
            <a:r>
              <a:rPr lang="en-GB" dirty="0" smtClean="0"/>
              <a:t>observe changes of the displayed noise level.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2388" y="3280628"/>
            <a:ext cx="1573571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B1H: </a:t>
            </a:r>
            <a:r>
              <a:rPr lang="en-GB" sz="1600" b="1" dirty="0" smtClean="0">
                <a:solidFill>
                  <a:schemeClr val="accent3"/>
                </a:solidFill>
              </a:rPr>
              <a:t>OK</a:t>
            </a:r>
          </a:p>
          <a:p>
            <a:pPr algn="ctr"/>
            <a:r>
              <a:rPr lang="en-GB" sz="1600" dirty="0" smtClean="0"/>
              <a:t>Noise-floor stays</a:t>
            </a:r>
          </a:p>
          <a:p>
            <a:pPr algn="ctr"/>
            <a:r>
              <a:rPr lang="en-GB" sz="1600" dirty="0" smtClean="0"/>
              <a:t>the same</a:t>
            </a:r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579173" y="4111625"/>
            <a:ext cx="0" cy="613519"/>
          </a:xfrm>
          <a:prstGeom prst="straightConnector1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46388" y="3140968"/>
            <a:ext cx="122020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B2H: </a:t>
            </a:r>
            <a:r>
              <a:rPr lang="en-GB" sz="1600" b="1" dirty="0">
                <a:solidFill>
                  <a:schemeClr val="accent2"/>
                </a:solidFill>
              </a:rPr>
              <a:t>n</a:t>
            </a:r>
            <a:r>
              <a:rPr lang="en-GB" sz="1600" b="1" dirty="0" smtClean="0">
                <a:solidFill>
                  <a:schemeClr val="accent2"/>
                </a:solidFill>
              </a:rPr>
              <a:t>ot OK</a:t>
            </a:r>
          </a:p>
          <a:p>
            <a:pPr algn="ctr"/>
            <a:r>
              <a:rPr lang="en-GB" sz="1600" dirty="0" smtClean="0"/>
              <a:t>Noise-floor</a:t>
            </a:r>
            <a:br>
              <a:rPr lang="en-GB" sz="1600" dirty="0" smtClean="0"/>
            </a:br>
            <a:r>
              <a:rPr lang="en-GB" sz="1600" dirty="0" smtClean="0"/>
              <a:t>degrades</a:t>
            </a:r>
            <a:endParaRPr lang="en-GB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56491" y="3971965"/>
            <a:ext cx="0" cy="613519"/>
          </a:xfrm>
          <a:prstGeom prst="straightConnector1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57231" y="5171059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Beam!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446388" y="5138793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Beam!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66227" y="6021288"/>
            <a:ext cx="7066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So far we have tested the </a:t>
            </a:r>
            <a:r>
              <a:rPr lang="en-GB" sz="1600" b="1" dirty="0" smtClean="0"/>
              <a:t>gain</a:t>
            </a:r>
            <a:r>
              <a:rPr lang="en-GB" sz="1600" dirty="0" smtClean="0"/>
              <a:t> and </a:t>
            </a:r>
            <a:r>
              <a:rPr lang="en-GB" sz="1600" b="1" dirty="0" smtClean="0"/>
              <a:t>noise figure </a:t>
            </a:r>
            <a:r>
              <a:rPr lang="en-GB" sz="1600" dirty="0" smtClean="0"/>
              <a:t>of the first 3 amps. which were OK:</a:t>
            </a:r>
          </a:p>
          <a:p>
            <a:r>
              <a:rPr lang="en-GB" sz="1600" dirty="0" err="1" smtClean="0"/>
              <a:t>Miteq</a:t>
            </a:r>
            <a:r>
              <a:rPr lang="en-GB" sz="1600" dirty="0" smtClean="0"/>
              <a:t> frontend LNA,     </a:t>
            </a:r>
            <a:r>
              <a:rPr lang="en-GB" sz="1600" dirty="0" err="1" smtClean="0"/>
              <a:t>Endwave</a:t>
            </a:r>
            <a:r>
              <a:rPr lang="en-GB" sz="1600" dirty="0" smtClean="0"/>
              <a:t> LNA before gate,     </a:t>
            </a:r>
            <a:r>
              <a:rPr lang="en-GB" sz="1600" dirty="0" err="1" smtClean="0"/>
              <a:t>Endwave</a:t>
            </a:r>
            <a:r>
              <a:rPr lang="en-GB" sz="1600" dirty="0" smtClean="0"/>
              <a:t> LNA after gate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7181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B2V shows a lot of spurs</a:t>
            </a:r>
            <a:endParaRPr lang="en-GB" dirty="0"/>
          </a:p>
        </p:txBody>
      </p:sp>
      <p:pic>
        <p:nvPicPr>
          <p:cNvPr id="6146" name="Picture 2" descr="H:\user\m\mbetz\SchrottkyWsp\baseLines\b2v_spurs\3vs3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2662"/>
            <a:ext cx="8229600" cy="376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165304"/>
            <a:ext cx="589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Opening both gates for &gt; 60 slots makes the spikes disappear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526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one with modified frontend  (YIG filter + fast gate)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98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cern.ch\dfs\Users\m\mbetz\Documents\Schrottky Logbook\fe_wb_spect_investigation\C1B2_PBunch_4000storedbeam1e10FlatTop00000.txt_td_c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295" y="1412776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B2V ringing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We observed: The spurs only appear when the gate `cuts into the signal`</a:t>
            </a:r>
          </a:p>
          <a:p>
            <a:r>
              <a:rPr lang="en-US" sz="2400" dirty="0" smtClean="0"/>
              <a:t>Transient response of the </a:t>
            </a:r>
            <a:r>
              <a:rPr lang="en-US" sz="2400" dirty="0" err="1" smtClean="0"/>
              <a:t>Schottky</a:t>
            </a:r>
            <a:r>
              <a:rPr lang="en-US" sz="2400" dirty="0" smtClean="0"/>
              <a:t> pickup should be &lt;&lt; 10 ns 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5890046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Response of a 2013 </a:t>
            </a:r>
            <a:r>
              <a:rPr lang="en-US" dirty="0" err="1" smtClean="0"/>
              <a:t>Schottky</a:t>
            </a:r>
            <a:r>
              <a:rPr lang="en-US" dirty="0" smtClean="0"/>
              <a:t> pickup </a:t>
            </a:r>
            <a:br>
              <a:rPr lang="en-US" dirty="0" smtClean="0"/>
            </a:br>
            <a:r>
              <a:rPr lang="en-US" dirty="0" smtClean="0"/>
              <a:t>to a Bunch of intensity 1e10</a:t>
            </a:r>
          </a:p>
          <a:p>
            <a:pPr algn="ctr"/>
            <a:r>
              <a:rPr lang="en-US" dirty="0" smtClean="0"/>
              <a:t>Measured with a 60 GS/s scope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016" y="5541039"/>
            <a:ext cx="3563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The delta signal from B2V suffers from ringing in the order of </a:t>
            </a:r>
            <a:r>
              <a:rPr lang="el-GR" sz="2400" b="1" dirty="0">
                <a:solidFill>
                  <a:schemeClr val="accent2">
                    <a:lumMod val="75000"/>
                  </a:schemeClr>
                </a:solidFill>
              </a:rPr>
              <a:t>μ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s !</a:t>
            </a:r>
          </a:p>
        </p:txBody>
      </p:sp>
    </p:spTree>
    <p:extLst>
      <p:ext uri="{BB962C8B-B14F-4D97-AF65-F5344CB8AC3E}">
        <p14:creationId xmlns:p14="http://schemas.microsoft.com/office/powerpoint/2010/main" val="204221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Schottky</a:t>
            </a:r>
            <a:r>
              <a:rPr lang="en-GB" dirty="0" smtClean="0"/>
              <a:t> 2015 – what changed</a:t>
            </a:r>
            <a:endParaRPr lang="en-GB" dirty="0"/>
          </a:p>
        </p:txBody>
      </p:sp>
      <p:pic>
        <p:nvPicPr>
          <p:cNvPr id="6146" name="Picture 2" descr="\\cern.ch\dfs\Users\m\mbetz\Desktop\IMG_20150604_03565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5" b="46222"/>
          <a:stretch/>
        </p:blipFill>
        <p:spPr bwMode="auto">
          <a:xfrm>
            <a:off x="460568" y="4407182"/>
            <a:ext cx="8503920" cy="183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06981"/>
          </a:xfrm>
        </p:spPr>
        <p:txBody>
          <a:bodyPr>
            <a:normAutofit fontScale="70000" lnSpcReduction="20000"/>
          </a:bodyPr>
          <a:lstStyle/>
          <a:p>
            <a:r>
              <a:rPr lang="en-GB" sz="2800" dirty="0" smtClean="0"/>
              <a:t>Mechanically improved pickups</a:t>
            </a:r>
          </a:p>
          <a:p>
            <a:r>
              <a:rPr lang="en-GB" sz="2800" dirty="0" smtClean="0"/>
              <a:t>Operating frequency 4.8 GHz</a:t>
            </a:r>
          </a:p>
          <a:p>
            <a:r>
              <a:rPr lang="en-GB" sz="2800" dirty="0" smtClean="0"/>
              <a:t>B2V: frequency adjustable over ~ 1 </a:t>
            </a:r>
            <a:r>
              <a:rPr lang="en-GB" sz="2800" dirty="0" smtClean="0"/>
              <a:t>GHz</a:t>
            </a:r>
          </a:p>
          <a:p>
            <a:pPr lvl="1"/>
            <a:r>
              <a:rPr lang="en-GB" sz="2400" dirty="0" smtClean="0"/>
              <a:t>To look for a `sweet spot` in the pickup response</a:t>
            </a:r>
            <a:endParaRPr lang="en-GB" sz="2400" dirty="0" smtClean="0"/>
          </a:p>
          <a:p>
            <a:r>
              <a:rPr lang="en-GB" sz="2800" dirty="0" smtClean="0"/>
              <a:t>B2V: new frontend</a:t>
            </a:r>
            <a:endParaRPr lang="en-GB" sz="2800" dirty="0"/>
          </a:p>
          <a:p>
            <a:pPr lvl="1"/>
            <a:r>
              <a:rPr lang="en-GB" sz="2100" dirty="0" smtClean="0"/>
              <a:t>Fast gate</a:t>
            </a:r>
          </a:p>
          <a:p>
            <a:pPr lvl="1"/>
            <a:r>
              <a:rPr lang="en-GB" sz="2100" dirty="0" smtClean="0">
                <a:sym typeface="Wingdings" panose="05000000000000000000" pitchFamily="2" charset="2"/>
              </a:rPr>
              <a:t>YIG filter (40 MHz BW</a:t>
            </a:r>
            <a:r>
              <a:rPr lang="en-GB" sz="2100" dirty="0" smtClean="0">
                <a:sym typeface="Wingdings" panose="05000000000000000000" pitchFamily="2" charset="2"/>
              </a:rPr>
              <a:t>.)</a:t>
            </a:r>
          </a:p>
          <a:p>
            <a:r>
              <a:rPr lang="en-GB" sz="2900" dirty="0" smtClean="0">
                <a:sym typeface="Wingdings" panose="05000000000000000000" pitchFamily="2" charset="2"/>
              </a:rPr>
              <a:t>B2V: Signal </a:t>
            </a:r>
            <a:r>
              <a:rPr lang="en-GB" sz="2900" dirty="0" err="1" smtClean="0">
                <a:sym typeface="Wingdings" panose="05000000000000000000" pitchFamily="2" charset="2"/>
              </a:rPr>
              <a:t>analyzer</a:t>
            </a:r>
            <a:r>
              <a:rPr lang="en-GB" sz="2900" dirty="0" smtClean="0">
                <a:sym typeface="Wingdings" panose="05000000000000000000" pitchFamily="2" charset="2"/>
              </a:rPr>
              <a:t> for wideband observation</a:t>
            </a:r>
          </a:p>
          <a:p>
            <a:r>
              <a:rPr lang="en-GB" sz="2800" dirty="0" smtClean="0">
                <a:sym typeface="Wingdings" panose="05000000000000000000" pitchFamily="2" charset="2"/>
              </a:rPr>
              <a:t>Realigned </a:t>
            </a:r>
            <a:r>
              <a:rPr lang="en-GB" sz="2800" dirty="0" smtClean="0">
                <a:sym typeface="Wingdings" panose="05000000000000000000" pitchFamily="2" charset="2"/>
              </a:rPr>
              <a:t>compensation paths </a:t>
            </a:r>
            <a:r>
              <a:rPr lang="en-GB" sz="2800" dirty="0" smtClean="0">
                <a:sym typeface="Wingdings" panose="05000000000000000000" pitchFamily="2" charset="2"/>
              </a:rPr>
              <a:t>(</a:t>
            </a:r>
            <a:r>
              <a:rPr lang="en-GB" sz="2800" dirty="0" smtClean="0">
                <a:sym typeface="Wingdings" panose="05000000000000000000" pitchFamily="2" charset="2"/>
              </a:rPr>
              <a:t>matching of electrical delay)</a:t>
            </a:r>
          </a:p>
          <a:p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954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Issue: B2V ringing</a:t>
            </a:r>
          </a:p>
        </p:txBody>
      </p:sp>
      <p:pic>
        <p:nvPicPr>
          <p:cNvPr id="4" name="Picture 2" descr="\\cern.ch\dfs\Users\m\mbetz\Desktop\interestingPLotsForTB\b2v_ringin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42007"/>
            <a:ext cx="6705600" cy="504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2348880"/>
            <a:ext cx="3794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Delta signal from B2V frontend on VSA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Time domain!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Measured with 25 MHz bandwidth,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centered at 4.8 GHz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0.5 </a:t>
            </a:r>
            <a:r>
              <a:rPr lang="el-GR" dirty="0" smtClean="0">
                <a:solidFill>
                  <a:schemeClr val="bg1"/>
                </a:solidFill>
              </a:rPr>
              <a:t>μ</a:t>
            </a:r>
            <a:r>
              <a:rPr lang="en-US" dirty="0" smtClean="0">
                <a:solidFill>
                  <a:schemeClr val="bg1"/>
                </a:solidFill>
              </a:rPr>
              <a:t>s / div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7184" y="2924944"/>
            <a:ext cx="10550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Nominal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bunch,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no gating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4293096"/>
            <a:ext cx="31606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Ringing for 1.5 </a:t>
            </a:r>
            <a:r>
              <a:rPr lang="el-GR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μ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 – explaining</a:t>
            </a: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Why we have to open ~60 slots</a:t>
            </a: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on the gates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5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Issue: B2V ringing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Reason not yet understood …</a:t>
            </a:r>
          </a:p>
          <a:p>
            <a:r>
              <a:rPr lang="en-US" dirty="0" smtClean="0"/>
              <a:t>Other (unmodified) </a:t>
            </a:r>
            <a:r>
              <a:rPr lang="en-US" dirty="0" err="1" smtClean="0"/>
              <a:t>Schottkies</a:t>
            </a:r>
            <a:r>
              <a:rPr lang="en-US" dirty="0" smtClean="0"/>
              <a:t> only show ringing in the order of &lt; 50 ns</a:t>
            </a:r>
          </a:p>
          <a:p>
            <a:pPr lvl="1"/>
            <a:r>
              <a:rPr lang="en-US" dirty="0" smtClean="0"/>
              <a:t>Verified by gating on empty slots</a:t>
            </a:r>
          </a:p>
          <a:p>
            <a:r>
              <a:rPr lang="en-US" dirty="0" smtClean="0"/>
              <a:t>Ringing must originate somewhere before the fast gate</a:t>
            </a:r>
          </a:p>
          <a:p>
            <a:pPr lvl="1"/>
            <a:r>
              <a:rPr lang="en-US" dirty="0" smtClean="0"/>
              <a:t>Verified by gating on an empty slot after a bunch and observing the `tail` of the ringing</a:t>
            </a:r>
          </a:p>
          <a:p>
            <a:r>
              <a:rPr lang="en-US" dirty="0" smtClean="0"/>
              <a:t>This only leaves the compensation path, the hybrid or the pickup itself</a:t>
            </a:r>
          </a:p>
          <a:p>
            <a:r>
              <a:rPr lang="en-US" dirty="0" smtClean="0"/>
              <a:t>Ringing is likely to be </a:t>
            </a:r>
            <a:r>
              <a:rPr lang="en-US" dirty="0"/>
              <a:t>multiple </a:t>
            </a:r>
            <a:r>
              <a:rPr lang="en-US" dirty="0" smtClean="0"/>
              <a:t>reflections </a:t>
            </a:r>
            <a:r>
              <a:rPr lang="en-US" dirty="0"/>
              <a:t>due to a strong </a:t>
            </a:r>
            <a:r>
              <a:rPr lang="en-US" dirty="0" smtClean="0"/>
              <a:t>impedance mismatch</a:t>
            </a:r>
          </a:p>
          <a:p>
            <a:pPr lvl="1"/>
            <a:r>
              <a:rPr lang="en-US" dirty="0" smtClean="0"/>
              <a:t>Damaged cable / connector?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95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436096" y="3212976"/>
            <a:ext cx="3528392" cy="316682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Note on bandwidth</a:t>
            </a:r>
          </a:p>
          <a:p>
            <a:r>
              <a:rPr lang="en-US" dirty="0" smtClean="0"/>
              <a:t>Phase error (</a:t>
            </a:r>
            <a:r>
              <a:rPr lang="el-GR" dirty="0" err="1" smtClean="0"/>
              <a:t>Δϕ</a:t>
            </a:r>
            <a:r>
              <a:rPr lang="en-US" dirty="0" smtClean="0"/>
              <a:t>) at the hybrid depends on the electrical delay (</a:t>
            </a:r>
            <a:r>
              <a:rPr lang="el-GR" b="1" dirty="0">
                <a:solidFill>
                  <a:srgbClr val="C00000"/>
                </a:solidFill>
              </a:rPr>
              <a:t>τ</a:t>
            </a:r>
            <a:r>
              <a:rPr lang="en-US" b="1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/>
              <a:t>,</a:t>
            </a:r>
            <a:r>
              <a:rPr lang="en-US" b="1" baseline="-25000" dirty="0" smtClean="0">
                <a:solidFill>
                  <a:srgbClr val="C00000"/>
                </a:solidFill>
              </a:rPr>
              <a:t> </a:t>
            </a:r>
            <a:r>
              <a:rPr lang="el-GR" b="1" dirty="0" smtClean="0">
                <a:solidFill>
                  <a:srgbClr val="C00000"/>
                </a:solidFill>
              </a:rPr>
              <a:t>τ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/>
              <a:t>) of the two input paths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Only if </a:t>
            </a:r>
            <a:r>
              <a:rPr lang="el-GR" b="1" dirty="0">
                <a:solidFill>
                  <a:srgbClr val="C00000"/>
                </a:solidFill>
              </a:rPr>
              <a:t>τ</a:t>
            </a:r>
            <a:r>
              <a:rPr lang="en-US" b="1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 =</a:t>
            </a:r>
            <a:r>
              <a:rPr lang="en-US" b="1" baseline="-25000" dirty="0" smtClean="0">
                <a:solidFill>
                  <a:srgbClr val="C00000"/>
                </a:solidFill>
              </a:rPr>
              <a:t> </a:t>
            </a:r>
            <a:r>
              <a:rPr lang="el-GR" b="1" dirty="0">
                <a:solidFill>
                  <a:srgbClr val="C00000"/>
                </a:solidFill>
              </a:rPr>
              <a:t>τ</a:t>
            </a:r>
            <a:r>
              <a:rPr lang="en-US" b="1" baseline="-25000" dirty="0" smtClean="0">
                <a:solidFill>
                  <a:srgbClr val="C00000"/>
                </a:solidFill>
              </a:rPr>
              <a:t>2  </a:t>
            </a:r>
            <a:r>
              <a:rPr lang="en-US" dirty="0" smtClean="0"/>
              <a:t>we get wideband suppression</a:t>
            </a:r>
            <a:endParaRPr lang="en-US" dirty="0"/>
          </a:p>
          <a:p>
            <a:r>
              <a:rPr lang="en-US" dirty="0" smtClean="0"/>
              <a:t>Otherwise </a:t>
            </a:r>
            <a:r>
              <a:rPr lang="el-GR" dirty="0" err="1"/>
              <a:t>Δϕ</a:t>
            </a:r>
            <a:r>
              <a:rPr lang="el-GR" dirty="0"/>
              <a:t> </a:t>
            </a:r>
            <a:r>
              <a:rPr lang="en-US" dirty="0" smtClean="0"/>
              <a:t> becomes freq. dep. and we will see </a:t>
            </a:r>
            <a:r>
              <a:rPr lang="en-US" b="1" dirty="0" smtClean="0">
                <a:solidFill>
                  <a:srgbClr val="C00000"/>
                </a:solidFill>
              </a:rPr>
              <a:t>notches</a:t>
            </a:r>
            <a:r>
              <a:rPr lang="en-US" dirty="0" smtClean="0"/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Compensation path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3165593"/>
          </a:xfrm>
        </p:spPr>
        <p:txBody>
          <a:bodyPr>
            <a:normAutofit fontScale="92500"/>
          </a:bodyPr>
          <a:lstStyle/>
          <a:p>
            <a:r>
              <a:rPr lang="en-GB" dirty="0"/>
              <a:t>Hybrid will supress coherent signals (common </a:t>
            </a:r>
            <a:r>
              <a:rPr lang="en-GB" dirty="0" smtClean="0"/>
              <a:t>mode)</a:t>
            </a:r>
          </a:p>
          <a:p>
            <a:r>
              <a:rPr lang="en-GB" dirty="0" smtClean="0"/>
              <a:t>Requires well </a:t>
            </a:r>
            <a:r>
              <a:rPr lang="en-GB" dirty="0"/>
              <a:t>matched input </a:t>
            </a:r>
            <a:r>
              <a:rPr lang="en-GB" dirty="0" smtClean="0"/>
              <a:t>signals in </a:t>
            </a:r>
            <a:r>
              <a:rPr lang="en-GB" dirty="0" err="1" smtClean="0"/>
              <a:t>ampl</a:t>
            </a:r>
            <a:r>
              <a:rPr lang="en-GB" dirty="0" smtClean="0"/>
              <a:t>. &amp; phase</a:t>
            </a:r>
            <a:endParaRPr lang="en-US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Motorized </a:t>
            </a:r>
            <a:r>
              <a:rPr lang="en-GB" dirty="0">
                <a:sym typeface="Wingdings" panose="05000000000000000000" pitchFamily="2" charset="2"/>
              </a:rPr>
              <a:t>phase shifter / attenuator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82041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0232" y="2708920"/>
            <a:ext cx="1463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Fixed delay &amp; Att.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659932" y="1321023"/>
            <a:ext cx="1368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Adj. delay &amp; Att.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159277" y="2132856"/>
            <a:ext cx="663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Pickup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8148493" y="1321023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Hybrid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41716" y="4581128"/>
                <a:ext cx="2933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Δ</m:t>
                      </m:r>
                      <m:r>
                        <a:rPr lang="el-GR" i="1" smtClean="0">
                          <a:latin typeface="Cambria Math"/>
                          <a:ea typeface="Cambria Math"/>
                        </a:rPr>
                        <m:t>𝜑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=−360°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716" y="4581128"/>
                <a:ext cx="293317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7171346" y="1763524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τ</a:t>
            </a:r>
            <a:r>
              <a:rPr lang="en-US" b="1" baseline="-25000" dirty="0">
                <a:solidFill>
                  <a:srgbClr val="C00000"/>
                </a:solidFill>
              </a:rPr>
              <a:t>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2123564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C00000"/>
                </a:solidFill>
              </a:rPr>
              <a:t>τ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Compensation path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Phase shifter adj. range: </a:t>
            </a:r>
            <a:r>
              <a:rPr lang="el-GR" b="1" dirty="0" err="1" smtClean="0"/>
              <a:t>Δτ</a:t>
            </a:r>
            <a:r>
              <a:rPr lang="en-GB" b="1" dirty="0" smtClean="0"/>
              <a:t> = 176 </a:t>
            </a:r>
            <a:r>
              <a:rPr lang="en-GB" b="1" dirty="0" err="1" smtClean="0"/>
              <a:t>ps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For comparison: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SMA conn. τ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~ </a:t>
            </a:r>
            <a:r>
              <a:rPr lang="en-GB" b="1" i="1" dirty="0" smtClean="0">
                <a:solidFill>
                  <a:schemeClr val="bg1">
                    <a:lumMod val="50000"/>
                  </a:schemeClr>
                </a:solidFill>
              </a:rPr>
              <a:t>40 </a:t>
            </a:r>
            <a:r>
              <a:rPr lang="en-GB" b="1" i="1" dirty="0" err="1" smtClean="0">
                <a:solidFill>
                  <a:schemeClr val="bg1">
                    <a:lumMod val="50000"/>
                  </a:schemeClr>
                </a:solidFill>
              </a:rPr>
              <a:t>ps</a:t>
            </a:r>
            <a:endParaRPr lang="en-GB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 smtClean="0"/>
              <a:t>This needs to accommodate all mismatches before the hybrid</a:t>
            </a:r>
          </a:p>
          <a:p>
            <a:pPr lvl="1"/>
            <a:r>
              <a:rPr lang="en-GB" dirty="0" smtClean="0"/>
              <a:t>Cables &amp; connectors of the frontend</a:t>
            </a:r>
          </a:p>
          <a:p>
            <a:pPr lvl="1"/>
            <a:r>
              <a:rPr lang="en-GB" dirty="0" smtClean="0"/>
              <a:t>Patch cables to the pickup</a:t>
            </a:r>
          </a:p>
          <a:p>
            <a:pPr lvl="1"/>
            <a:r>
              <a:rPr lang="en-GB" dirty="0" smtClean="0"/>
              <a:t>Cables inside the pickup</a:t>
            </a:r>
          </a:p>
          <a:p>
            <a:pPr lvl="1"/>
            <a:r>
              <a:rPr lang="en-GB" dirty="0" smtClean="0"/>
              <a:t>The pickup itself</a:t>
            </a:r>
          </a:p>
          <a:p>
            <a:pPr lvl="1"/>
            <a:r>
              <a:rPr lang="en-GB" dirty="0" smtClean="0"/>
              <a:t>Beam orbit</a:t>
            </a:r>
          </a:p>
          <a:p>
            <a:pPr lvl="1"/>
            <a:r>
              <a:rPr lang="en-GB" dirty="0" smtClean="0"/>
              <a:t>Phase change of var. Att.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Before the TS, all frontends were </a:t>
            </a:r>
            <a:r>
              <a:rPr lang="en-GB" dirty="0" err="1" smtClean="0">
                <a:solidFill>
                  <a:srgbClr val="C00000"/>
                </a:solidFill>
              </a:rPr>
              <a:t>disbalanced</a:t>
            </a:r>
            <a:r>
              <a:rPr lang="en-GB" dirty="0" smtClean="0">
                <a:solidFill>
                  <a:srgbClr val="C00000"/>
                </a:solidFill>
              </a:rPr>
              <a:t> by more than </a:t>
            </a:r>
            <a:r>
              <a:rPr lang="el-GR" b="1" dirty="0" err="1">
                <a:solidFill>
                  <a:srgbClr val="C00000"/>
                </a:solidFill>
              </a:rPr>
              <a:t>Δτ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We </a:t>
            </a: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realigned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them for an initially </a:t>
            </a:r>
            <a:r>
              <a:rPr lang="en-GB" dirty="0" err="1" smtClean="0">
                <a:solidFill>
                  <a:schemeClr val="accent3">
                    <a:lumMod val="75000"/>
                  </a:schemeClr>
                </a:solidFill>
              </a:rPr>
              <a:t>centered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position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50" y="1610955"/>
            <a:ext cx="3839938" cy="347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2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Compensation </a:t>
            </a:r>
            <a:r>
              <a:rPr lang="en-GB" dirty="0" smtClean="0"/>
              <a:t>path: LAB</a:t>
            </a:r>
            <a:endParaRPr lang="en-US" dirty="0"/>
          </a:p>
        </p:txBody>
      </p:sp>
      <p:pic>
        <p:nvPicPr>
          <p:cNvPr id="1026" name="Picture 2" descr="\\cern.ch\dfs\Users\m\mbetz\Documents\Schrottky Logbook\New frontend board\phaseMatch_comppath\3\COMPPATH_REJECTION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5" r="14138" b="17192"/>
          <a:stretch/>
        </p:blipFill>
        <p:spPr bwMode="auto">
          <a:xfrm>
            <a:off x="3203848" y="1916832"/>
            <a:ext cx="5564461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0153" y="4188347"/>
            <a:ext cx="2587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Common mode rejection: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~40 dB over 2 GHz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2003" y="2316139"/>
            <a:ext cx="3771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Differential mode insertion loss: ~3 dB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2705472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Measuring common mode rejection in the lab with VNA</a:t>
            </a:r>
            <a:endParaRPr lang="en-GB" sz="2000" dirty="0"/>
          </a:p>
          <a:p>
            <a:r>
              <a:rPr lang="en-GB" sz="2000" dirty="0" smtClean="0"/>
              <a:t>Input:  </a:t>
            </a:r>
            <a:br>
              <a:rPr lang="en-GB" sz="2000" dirty="0" smtClean="0"/>
            </a:br>
            <a:r>
              <a:rPr lang="en-GB" sz="2000" dirty="0" smtClean="0"/>
              <a:t>Pickup A/B</a:t>
            </a:r>
            <a:br>
              <a:rPr lang="en-GB" sz="2000" dirty="0" smtClean="0"/>
            </a:br>
            <a:r>
              <a:rPr lang="en-GB" sz="2000" dirty="0" smtClean="0"/>
              <a:t>(differential port)</a:t>
            </a:r>
          </a:p>
          <a:p>
            <a:r>
              <a:rPr lang="en-GB" sz="2000" dirty="0" smtClean="0"/>
              <a:t>Output: </a:t>
            </a:r>
            <a:br>
              <a:rPr lang="en-GB" sz="2000" dirty="0" smtClean="0"/>
            </a:br>
            <a:r>
              <a:rPr lang="en-GB" sz="2000" dirty="0" smtClean="0"/>
              <a:t>`delta out`  on hybrid</a:t>
            </a:r>
            <a:br>
              <a:rPr lang="en-GB" sz="2000" dirty="0" smtClean="0"/>
            </a:br>
            <a:r>
              <a:rPr lang="en-GB" sz="2000" dirty="0" smtClean="0"/>
              <a:t>(single-ended port)</a:t>
            </a:r>
          </a:p>
          <a:p>
            <a:r>
              <a:rPr lang="en-GB" sz="2000" dirty="0" smtClean="0"/>
              <a:t>When tuned: common mode rejection </a:t>
            </a:r>
            <a:br>
              <a:rPr lang="en-GB" sz="2000" dirty="0" smtClean="0"/>
            </a:br>
            <a:r>
              <a:rPr lang="en-GB" sz="2000" b="1" dirty="0" smtClean="0"/>
              <a:t>by ~ 40 dB </a:t>
            </a:r>
            <a:br>
              <a:rPr lang="en-GB" sz="2000" b="1" dirty="0" smtClean="0"/>
            </a:br>
            <a:r>
              <a:rPr lang="en-GB" sz="2000" b="1" dirty="0" smtClean="0"/>
              <a:t>over ~ 2 GHz</a:t>
            </a:r>
          </a:p>
        </p:txBody>
      </p:sp>
    </p:spTree>
    <p:extLst>
      <p:ext uri="{BB962C8B-B14F-4D97-AF65-F5344CB8AC3E}">
        <p14:creationId xmlns:p14="http://schemas.microsoft.com/office/powerpoint/2010/main" val="26512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ern.ch\dfs\Users\m\mbetz\Desktop\b2v_spur_investigation\B2V_effect_of_compath\untuned_vs_tuned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00"/>
          <a:stretch/>
        </p:blipFill>
        <p:spPr bwMode="auto">
          <a:xfrm>
            <a:off x="3373467" y="1484784"/>
            <a:ext cx="5519013" cy="493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Compensation </a:t>
            </a:r>
            <a:r>
              <a:rPr lang="en-GB" dirty="0" smtClean="0"/>
              <a:t>path: BEAM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44208" y="2843644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Out of tune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13805" y="4222829"/>
            <a:ext cx="2610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Tuned</a:t>
            </a: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only ~20 dB improvement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2818656" cy="48191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We can observe the `delta` signal from the frontend on a spectrum </a:t>
            </a:r>
            <a:r>
              <a:rPr lang="en-GB" sz="2000" dirty="0" err="1" smtClean="0"/>
              <a:t>analyzer</a:t>
            </a:r>
            <a:r>
              <a:rPr lang="en-GB" sz="2000" dirty="0" smtClean="0"/>
              <a:t> in the gallery</a:t>
            </a:r>
          </a:p>
          <a:p>
            <a:r>
              <a:rPr lang="en-GB" sz="2000" dirty="0" smtClean="0"/>
              <a:t>Tuning the compensation path reduces signal power </a:t>
            </a:r>
            <a:r>
              <a:rPr lang="en-GB" sz="2000" b="1" dirty="0" smtClean="0">
                <a:solidFill>
                  <a:srgbClr val="C00000"/>
                </a:solidFill>
              </a:rPr>
              <a:t>only by ~ 15 - 20 dB</a:t>
            </a:r>
          </a:p>
          <a:p>
            <a:endParaRPr lang="en-GB" sz="2000" dirty="0" smtClean="0"/>
          </a:p>
          <a:p>
            <a:r>
              <a:rPr lang="en-GB" sz="2000" dirty="0" smtClean="0"/>
              <a:t>Reasons unclear …</a:t>
            </a:r>
          </a:p>
          <a:p>
            <a:pPr lvl="1"/>
            <a:r>
              <a:rPr lang="en-GB" sz="1600" dirty="0" smtClean="0"/>
              <a:t>Outside adj. range?</a:t>
            </a:r>
          </a:p>
          <a:p>
            <a:pPr lvl="1"/>
            <a:r>
              <a:rPr lang="en-GB" sz="1600" dirty="0" smtClean="0"/>
              <a:t>Reflections?</a:t>
            </a:r>
          </a:p>
          <a:p>
            <a:pPr lvl="1"/>
            <a:r>
              <a:rPr lang="en-GB" sz="1600" dirty="0" smtClean="0"/>
              <a:t>Saturation effects of amplifiers after the compensation path?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9664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Typical tuning procedure with beam</a:t>
            </a:r>
            <a:endParaRPr lang="en-GB" dirty="0"/>
          </a:p>
        </p:txBody>
      </p:sp>
      <p:pic>
        <p:nvPicPr>
          <p:cNvPr id="1027" name="Picture 3" descr="H:\user\m\mbetz\SchrottkyWsp\lastTunings\AutoTune_B1H_2015-04-28_17-41-5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83906"/>
            <a:ext cx="8229600" cy="412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1556792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Peak power of BBQ spectrum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556792"/>
            <a:ext cx="3902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Phase shifter / attenuator position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the </a:t>
            </a:r>
            <a:r>
              <a:rPr lang="en-GB" dirty="0" err="1" smtClean="0"/>
              <a:t>Anapico</a:t>
            </a:r>
            <a:r>
              <a:rPr lang="en-GB" dirty="0" smtClean="0"/>
              <a:t> as first LO, Phase noise is not a limiting factor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0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future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Compensation path</a:t>
            </a:r>
          </a:p>
          <a:p>
            <a:pPr lvl="1"/>
            <a:r>
              <a:rPr lang="en-GB" dirty="0" smtClean="0"/>
              <a:t>Only achieves ~ 20 dB signal rejection</a:t>
            </a:r>
          </a:p>
          <a:p>
            <a:pPr lvl="1"/>
            <a:r>
              <a:rPr lang="en-GB" dirty="0" smtClean="0"/>
              <a:t>Mechanical backlash! Limited accuracy</a:t>
            </a:r>
          </a:p>
          <a:p>
            <a:pPr lvl="1"/>
            <a:r>
              <a:rPr lang="en-GB" dirty="0" smtClean="0"/>
              <a:t>Coupling between phase and att. adjustments</a:t>
            </a:r>
          </a:p>
          <a:p>
            <a:pPr lvl="1"/>
            <a:r>
              <a:rPr lang="en-GB" dirty="0" smtClean="0"/>
              <a:t>A dream: continuous closed loop control</a:t>
            </a:r>
          </a:p>
          <a:p>
            <a:r>
              <a:rPr lang="en-GB" dirty="0" smtClean="0"/>
              <a:t>B2V</a:t>
            </a:r>
          </a:p>
          <a:p>
            <a:pPr lvl="1"/>
            <a:r>
              <a:rPr lang="en-GB" dirty="0" smtClean="0"/>
              <a:t>Will install new gate with less insertion loss</a:t>
            </a:r>
            <a:endParaRPr lang="en-GB" dirty="0" smtClean="0"/>
          </a:p>
          <a:p>
            <a:pPr lvl="1"/>
            <a:r>
              <a:rPr lang="en-GB" dirty="0" smtClean="0"/>
              <a:t>Long ringing of the pickup signal</a:t>
            </a:r>
          </a:p>
          <a:p>
            <a:pPr lvl="1"/>
            <a:r>
              <a:rPr lang="en-GB" dirty="0" smtClean="0"/>
              <a:t>Will do VNA meas. </a:t>
            </a:r>
            <a:r>
              <a:rPr lang="en-GB" dirty="0"/>
              <a:t>d</a:t>
            </a:r>
            <a:r>
              <a:rPr lang="en-GB" dirty="0" smtClean="0"/>
              <a:t>uring TS</a:t>
            </a:r>
          </a:p>
          <a:p>
            <a:pPr lvl="1"/>
            <a:r>
              <a:rPr lang="en-GB" dirty="0" smtClean="0"/>
              <a:t>Low sensitivity due to high insertion loss</a:t>
            </a:r>
          </a:p>
          <a:p>
            <a:pPr lvl="1"/>
            <a:r>
              <a:rPr lang="en-GB" dirty="0" smtClean="0"/>
              <a:t>Install `</a:t>
            </a:r>
            <a:r>
              <a:rPr lang="en-GB" dirty="0" err="1" smtClean="0"/>
              <a:t>Guerilla</a:t>
            </a:r>
            <a:r>
              <a:rPr lang="en-GB" dirty="0" smtClean="0"/>
              <a:t>` preamp</a:t>
            </a:r>
          </a:p>
          <a:p>
            <a:r>
              <a:rPr lang="en-GB" dirty="0" smtClean="0"/>
              <a:t>B1H</a:t>
            </a:r>
          </a:p>
          <a:p>
            <a:pPr lvl="1"/>
            <a:r>
              <a:rPr lang="en-GB" dirty="0" smtClean="0"/>
              <a:t>Damaged component in the </a:t>
            </a:r>
            <a:r>
              <a:rPr lang="en-GB" dirty="0" err="1" smtClean="0"/>
              <a:t>fermilab</a:t>
            </a:r>
            <a:r>
              <a:rPr lang="en-GB" dirty="0" smtClean="0"/>
              <a:t> signal path (saturating)</a:t>
            </a:r>
          </a:p>
          <a:p>
            <a:pPr lvl="1"/>
            <a:r>
              <a:rPr lang="en-GB" dirty="0" smtClean="0"/>
              <a:t>Will investigate during TS</a:t>
            </a:r>
          </a:p>
          <a:p>
            <a:r>
              <a:rPr lang="en-GB" dirty="0" smtClean="0"/>
              <a:t>Saturation with intensity &gt; 1e11</a:t>
            </a:r>
          </a:p>
          <a:p>
            <a:pPr lvl="1"/>
            <a:r>
              <a:rPr lang="en-GB" dirty="0" smtClean="0"/>
              <a:t>Install fixed narrowband (&lt;&lt; 10 MHz) filter after the fast-gate to reduce transient peak power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7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Python GUIs</a:t>
            </a:r>
            <a:endParaRPr lang="en-GB" dirty="0"/>
          </a:p>
        </p:txBody>
      </p:sp>
      <p:pic>
        <p:nvPicPr>
          <p:cNvPr id="2050" name="Picture 2" descr="\\cern.ch\dfs\Users\m\mbetz\Desktop\b2v_spur_investigation\oneByOne\gate\1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78" y="2095408"/>
            <a:ext cx="3144943" cy="38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user\m\mbetz\imageBeat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943" y="4014356"/>
            <a:ext cx="5549220" cy="258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:\user\m\mbetz\endOfRam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553" y="1260856"/>
            <a:ext cx="2729593" cy="204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5087" y="1726075"/>
            <a:ext cx="2163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</a:rPr>
              <a:t>Setting up the gating</a:t>
            </a:r>
            <a:endParaRPr lang="en-GB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554" y="901785"/>
            <a:ext cx="2729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</a:rPr>
              <a:t>Monitoring the acquisition</a:t>
            </a:r>
            <a:endParaRPr lang="en-GB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3943" y="3645024"/>
            <a:ext cx="342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</a:rPr>
              <a:t>Setting up the compensation path</a:t>
            </a:r>
            <a:endParaRPr lang="en-GB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79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Frontend</a:t>
            </a:r>
            <a:endParaRPr lang="en-GB" dirty="0"/>
          </a:p>
        </p:txBody>
      </p:sp>
      <p:pic>
        <p:nvPicPr>
          <p:cNvPr id="4099" name="Picture 3" descr="\\cern.ch\dfs\Users\m\mbetz\Documents\Schrottky Logbook\New frontend board\fast_gate\pics\IMG_20150314_18004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t="11140" r="4627" b="8431"/>
          <a:stretch/>
        </p:blipFill>
        <p:spPr bwMode="auto">
          <a:xfrm>
            <a:off x="1630017" y="2126973"/>
            <a:ext cx="6013174" cy="408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1691516"/>
            <a:ext cx="2057551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Compensation path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44208" y="1691516"/>
            <a:ext cx="824265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Hybrid</a:t>
            </a:r>
          </a:p>
        </p:txBody>
      </p:sp>
      <p:sp>
        <p:nvSpPr>
          <p:cNvPr id="8" name="TextBox 7"/>
          <p:cNvSpPr txBox="1"/>
          <p:nvPr/>
        </p:nvSpPr>
        <p:spPr>
          <a:xfrm rot="5400000">
            <a:off x="6898331" y="3408666"/>
            <a:ext cx="1983107" cy="276999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fixed delay &amp; fixed att. (2 dB)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95208" y="6300028"/>
            <a:ext cx="1167179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`Fast gate`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8555" y="6300028"/>
            <a:ext cx="1150059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YIG - filter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03121" y="6300028"/>
            <a:ext cx="1263486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37 dB amp.</a:t>
            </a:r>
          </a:p>
        </p:txBody>
      </p:sp>
    </p:spTree>
    <p:extLst>
      <p:ext uri="{BB962C8B-B14F-4D97-AF65-F5344CB8AC3E}">
        <p14:creationId xmlns:p14="http://schemas.microsoft.com/office/powerpoint/2010/main" val="87217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plan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1" y="1805782"/>
            <a:ext cx="8229598" cy="411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8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plan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1" y="1805782"/>
            <a:ext cx="8229598" cy="411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8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gate</a:t>
            </a:r>
            <a:endParaRPr lang="en-GB" dirty="0"/>
          </a:p>
        </p:txBody>
      </p:sp>
      <p:pic>
        <p:nvPicPr>
          <p:cNvPr id="5122" name="Picture 2" descr="\\cern.ch\dfs\Users\m\mbetz\Documents\Schrottky Logbook\New frontend board\fast_gate\pics\IMG_20150314_1217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" t="19520" r="7008"/>
          <a:stretch/>
        </p:blipFill>
        <p:spPr bwMode="auto">
          <a:xfrm>
            <a:off x="899592" y="1772816"/>
            <a:ext cx="6243804" cy="415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52320" y="513254"/>
            <a:ext cx="1593898" cy="2123658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HMC547LC3</a:t>
            </a:r>
          </a:p>
          <a:p>
            <a:pPr algn="ctr"/>
            <a:endParaRPr lang="en-GB" b="1" dirty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&lt; 2 dB loss [ON]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~ 50 dB isolation [OFF]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@ 4.8 GHz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~ 6 ns switching time</a:t>
            </a:r>
            <a:br>
              <a:rPr lang="en-GB" sz="1200" dirty="0" smtClean="0">
                <a:solidFill>
                  <a:schemeClr val="bg1"/>
                </a:solidFill>
              </a:rPr>
            </a:br>
            <a:r>
              <a:rPr lang="en-GB" sz="1200" dirty="0" smtClean="0">
                <a:solidFill>
                  <a:schemeClr val="bg1"/>
                </a:solidFill>
              </a:rPr>
              <a:t>(10 %  -  90 %)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436096" y="1512367"/>
            <a:ext cx="2016224" cy="2132657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52319" y="5186233"/>
            <a:ext cx="1593899" cy="738664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MAX9600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ECL `Ultra high speed` comparator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4427984" y="4077072"/>
            <a:ext cx="3024336" cy="1506282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52317" y="3707740"/>
            <a:ext cx="1593899" cy="738664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MC100ELT23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Converts ECL levels  to </a:t>
            </a:r>
            <a:br>
              <a:rPr lang="en-GB" sz="1200" dirty="0" smtClean="0">
                <a:solidFill>
                  <a:schemeClr val="bg1"/>
                </a:solidFill>
              </a:rPr>
            </a:br>
            <a:r>
              <a:rPr lang="en-GB" sz="1200" dirty="0" smtClean="0">
                <a:solidFill>
                  <a:schemeClr val="bg1"/>
                </a:solidFill>
              </a:rPr>
              <a:t>0 V [ON] … -5 V [OFF]</a:t>
            </a:r>
          </a:p>
        </p:txBody>
      </p:sp>
      <p:cxnSp>
        <p:nvCxnSpPr>
          <p:cNvPr id="17" name="Straight Connector 16"/>
          <p:cNvCxnSpPr>
            <a:stCxn id="16" idx="1"/>
          </p:cNvCxnSpPr>
          <p:nvPr/>
        </p:nvCxnSpPr>
        <p:spPr>
          <a:xfrm flipH="1" flipV="1">
            <a:off x="4932041" y="3707742"/>
            <a:ext cx="2520276" cy="369330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 flipH="1">
            <a:off x="8136637" y="908720"/>
            <a:ext cx="539819" cy="666363"/>
            <a:chOff x="7371632" y="836712"/>
            <a:chExt cx="539819" cy="666363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7911450" y="836712"/>
              <a:ext cx="0" cy="216024"/>
            </a:xfrm>
            <a:prstGeom prst="line">
              <a:avLst/>
            </a:prstGeom>
            <a:ln w="25400"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7911450" y="1268760"/>
              <a:ext cx="1" cy="234315"/>
            </a:xfrm>
            <a:prstGeom prst="line">
              <a:avLst/>
            </a:prstGeom>
            <a:ln w="25400"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71632" y="1160748"/>
              <a:ext cx="314554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677583" y="1052736"/>
              <a:ext cx="233867" cy="108012"/>
            </a:xfrm>
            <a:prstGeom prst="line">
              <a:avLst/>
            </a:prstGeom>
            <a:ln w="254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043608" y="3321858"/>
            <a:ext cx="864097" cy="646331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TTL input</a:t>
            </a:r>
          </a:p>
        </p:txBody>
      </p:sp>
    </p:spTree>
    <p:extLst>
      <p:ext uri="{BB962C8B-B14F-4D97-AF65-F5344CB8AC3E}">
        <p14:creationId xmlns:p14="http://schemas.microsoft.com/office/powerpoint/2010/main" val="40510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Issue: driving voltage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gate needs a drive voltage of at least -5 V [OFF] … 0 V [ON]</a:t>
            </a:r>
            <a:br>
              <a:rPr lang="en-GB" dirty="0" smtClean="0"/>
            </a:br>
            <a:endParaRPr lang="en-GB" dirty="0" smtClean="0"/>
          </a:p>
          <a:p>
            <a:pPr algn="ctr"/>
            <a:r>
              <a:rPr lang="en-GB" dirty="0" smtClean="0"/>
              <a:t>We could only achieve this by overdriving the supply voltage of the MC100ELT23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</p:txBody>
      </p:sp>
      <p:pic>
        <p:nvPicPr>
          <p:cNvPr id="6147" name="Picture 3" descr="\\cern.ch\dfs\Users\m\mbetz\Documents\Schrottky Logbook\New frontend board\fast_gate\LeCroy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87013"/>
            <a:ext cx="6719800" cy="403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37450" y="3661178"/>
            <a:ext cx="2232248" cy="984885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Gate control signal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-4.93 V … -0.03 V</a:t>
            </a:r>
          </a:p>
          <a:p>
            <a:pPr algn="ctr"/>
            <a:r>
              <a:rPr lang="en-GB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Note the large </a:t>
            </a:r>
            <a:r>
              <a:rPr lang="en-GB" sz="1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amplitude jitter </a:t>
            </a:r>
            <a:r>
              <a:rPr lang="en-GB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for each pulse 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16" y="3829201"/>
            <a:ext cx="1512168" cy="36933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Input signal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>
            <a:stCxn id="10" idx="3"/>
          </p:cNvCxnSpPr>
          <p:nvPr/>
        </p:nvCxnSpPr>
        <p:spPr>
          <a:xfrm flipV="1">
            <a:off x="2113484" y="3647834"/>
            <a:ext cx="452535" cy="366033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</p:cNvCxnSpPr>
          <p:nvPr/>
        </p:nvCxnSpPr>
        <p:spPr>
          <a:xfrm flipH="1" flipV="1">
            <a:off x="4139952" y="3426967"/>
            <a:ext cx="497498" cy="726654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92280" y="2687013"/>
            <a:ext cx="1944216" cy="1123384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smtClean="0">
                <a:solidFill>
                  <a:schemeClr val="bg1"/>
                </a:solidFill>
              </a:rPr>
              <a:t>Meas. at 4.8 GHz:</a:t>
            </a:r>
            <a:endParaRPr lang="en-GB" sz="1900" b="1" dirty="0">
              <a:solidFill>
                <a:schemeClr val="bg1"/>
              </a:solidFill>
            </a:endParaRP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S21 = 3.3 dB / 50 dB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S11 = -16 dB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S22 = -18 dB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92280" y="4198533"/>
            <a:ext cx="1944216" cy="1123384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smtClean="0">
                <a:solidFill>
                  <a:schemeClr val="bg1"/>
                </a:solidFill>
              </a:rPr>
              <a:t>Observation: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Values drift by 0.5 dB over ~20 s after a switching transition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719572" y="3501008"/>
            <a:ext cx="5639680" cy="1960484"/>
          </a:xfrm>
          <a:prstGeom prst="roundRect">
            <a:avLst/>
          </a:prstGeom>
          <a:solidFill>
            <a:srgbClr val="4F6228">
              <a:alpha val="9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 gate with a new driving circuit based on a fast OP-Amp will be installed during TS1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3271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beams on 6.4.15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248" y="1484784"/>
            <a:ext cx="5626968" cy="1540768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On the scope we saw strange `bunch trains` repeating every </a:t>
            </a:r>
            <a:r>
              <a:rPr lang="en-GB" sz="2400" b="1" dirty="0" smtClean="0"/>
              <a:t>70 </a:t>
            </a:r>
            <a:r>
              <a:rPr lang="en-GB" sz="2400" b="1" dirty="0" err="1" smtClean="0"/>
              <a:t>ms</a:t>
            </a:r>
            <a:endParaRPr lang="en-GB" sz="2400" b="1" dirty="0" smtClean="0"/>
          </a:p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</a:rPr>
              <a:t>Was the LHC circumference extended by an order of magnitude? ;)</a:t>
            </a:r>
            <a:endParaRPr lang="en-GB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79512" y="3212976"/>
            <a:ext cx="8574195" cy="327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834628" y="1340768"/>
            <a:ext cx="2885563" cy="283092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Turned out to be a broken power supply</a:t>
            </a: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(pulsing output voltage)</a:t>
            </a:r>
          </a:p>
          <a:p>
            <a:pPr algn="ctr"/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We replaced it and saw the first `real` signals …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6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81473" y="2967335"/>
            <a:ext cx="33810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400" dirty="0">
                <a:latin typeface="Algerian" panose="04020705040A02060702" pitchFamily="82" charset="0"/>
              </a:rPr>
              <a:t>The good</a:t>
            </a:r>
          </a:p>
        </p:txBody>
      </p:sp>
    </p:spTree>
    <p:extLst>
      <p:ext uri="{BB962C8B-B14F-4D97-AF65-F5344CB8AC3E}">
        <p14:creationId xmlns:p14="http://schemas.microsoft.com/office/powerpoint/2010/main" val="10224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7.5.2015:	  First collisions at 450 </a:t>
            </a:r>
            <a:r>
              <a:rPr lang="en-GB" sz="3600" dirty="0" err="1"/>
              <a:t>Gev</a:t>
            </a:r>
            <a:endParaRPr lang="en-GB" sz="3600" dirty="0"/>
          </a:p>
        </p:txBody>
      </p:sp>
      <p:pic>
        <p:nvPicPr>
          <p:cNvPr id="4" name="Picture 2" descr="H:\user\m\mbetz\public\schottky_md_6_may\B2V_2015-05-07_00-14-23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80" y="1600200"/>
            <a:ext cx="685563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940152" y="1772816"/>
            <a:ext cx="1944216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 intensity:</a:t>
            </a:r>
          </a:p>
          <a:p>
            <a:pPr algn="ctr"/>
            <a:r>
              <a:rPr lang="en-GB" dirty="0" smtClean="0"/>
              <a:t>~ 1e10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547664" y="1801378"/>
            <a:ext cx="115212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B2V</a:t>
            </a:r>
          </a:p>
          <a:p>
            <a:pPr algn="ctr"/>
            <a:r>
              <a:rPr lang="en-GB" sz="1000" dirty="0" smtClean="0"/>
              <a:t>(new frontend)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921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user\m\mbetz\public\schottky_md_6_may\B1H_2015-05-06_20-44-37_bunch_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28" y="1600200"/>
            <a:ext cx="6850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7.5.2015:	  First collisions at 450 </a:t>
            </a:r>
            <a:r>
              <a:rPr lang="en-GB" sz="3600" dirty="0" err="1"/>
              <a:t>Gev</a:t>
            </a:r>
            <a:endParaRPr lang="en-GB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5940152" y="1772816"/>
            <a:ext cx="1944216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 intensity:</a:t>
            </a:r>
          </a:p>
          <a:p>
            <a:pPr algn="ctr"/>
            <a:r>
              <a:rPr lang="en-GB" dirty="0" smtClean="0"/>
              <a:t>~ </a:t>
            </a:r>
            <a:r>
              <a:rPr lang="en-GB" b="1" dirty="0" smtClean="0"/>
              <a:t>6e10</a:t>
            </a:r>
            <a:endParaRPr lang="en-GB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801378"/>
            <a:ext cx="792088" cy="648072"/>
          </a:xfrm>
          <a:prstGeom prst="round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B1H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6309320"/>
            <a:ext cx="743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low bunch intensity we usually get nice spectra. Averaging time 2 … 5 min.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18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</TotalTime>
  <Words>1427</Words>
  <Application>Microsoft Office PowerPoint</Application>
  <PresentationFormat>On-screen Show (4:3)</PresentationFormat>
  <Paragraphs>249</Paragraphs>
  <Slides>31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BI-QP Technical board LHC Schottky</vt:lpstr>
      <vt:lpstr>Schottky 2015 – what changed</vt:lpstr>
      <vt:lpstr>New Frontend</vt:lpstr>
      <vt:lpstr>Fast gate</vt:lpstr>
      <vt:lpstr>Issue: driving voltage</vt:lpstr>
      <vt:lpstr>First beams on 6.4.15</vt:lpstr>
      <vt:lpstr>PowerPoint Presentation</vt:lpstr>
      <vt:lpstr>7.5.2015:   First collisions at 450 Gev</vt:lpstr>
      <vt:lpstr>7.5.2015:   First collisions at 450 Gev</vt:lpstr>
      <vt:lpstr>20.5.2015:  Collisions at 6500 Gev</vt:lpstr>
      <vt:lpstr>Tune shift due to collision</vt:lpstr>
      <vt:lpstr>A naive attempt at fitting Gaussians</vt:lpstr>
      <vt:lpstr>PowerPoint Presentation</vt:lpstr>
      <vt:lpstr>Saturation of frontend</vt:lpstr>
      <vt:lpstr>Saturation of frontend</vt:lpstr>
      <vt:lpstr>PowerPoint Presentation</vt:lpstr>
      <vt:lpstr>Issue: B2H saturation</vt:lpstr>
      <vt:lpstr>B2V shows a lot of spurs</vt:lpstr>
      <vt:lpstr>Issue: B2V ringing</vt:lpstr>
      <vt:lpstr>Issue: B2V ringing</vt:lpstr>
      <vt:lpstr>Issue: B2V ringing</vt:lpstr>
      <vt:lpstr>Compensation path</vt:lpstr>
      <vt:lpstr>Compensation path</vt:lpstr>
      <vt:lpstr>Compensation path: LAB</vt:lpstr>
      <vt:lpstr>Compensation path: BEAM</vt:lpstr>
      <vt:lpstr>Typical tuning procedure with beam</vt:lpstr>
      <vt:lpstr>Good news</vt:lpstr>
      <vt:lpstr>Summary and future actions</vt:lpstr>
      <vt:lpstr>Python GUIs</vt:lpstr>
      <vt:lpstr>Frequency plan</vt:lpstr>
      <vt:lpstr>Frequency plan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Betz</dc:creator>
  <cp:lastModifiedBy>Michael Betz</cp:lastModifiedBy>
  <cp:revision>75</cp:revision>
  <dcterms:created xsi:type="dcterms:W3CDTF">2015-06-02T11:49:35Z</dcterms:created>
  <dcterms:modified xsi:type="dcterms:W3CDTF">2015-06-04T06:45:15Z</dcterms:modified>
</cp:coreProperties>
</file>