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0"/>
  </p:notesMasterIdLst>
  <p:handoutMasterIdLst>
    <p:handoutMasterId r:id="rId11"/>
  </p:handoutMasterIdLst>
  <p:sldIdLst>
    <p:sldId id="589" r:id="rId2"/>
    <p:sldId id="603" r:id="rId3"/>
    <p:sldId id="602" r:id="rId4"/>
    <p:sldId id="601" r:id="rId5"/>
    <p:sldId id="606" r:id="rId6"/>
    <p:sldId id="604" r:id="rId7"/>
    <p:sldId id="605" r:id="rId8"/>
    <p:sldId id="595" r:id="rId9"/>
  </p:sldIdLst>
  <p:sldSz cx="9144000" cy="6858000" type="screen4x3"/>
  <p:notesSz cx="6815138" cy="99425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153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305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45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61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5763" algn="l" defTabSz="914305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2915" algn="l" defTabSz="914305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068" algn="l" defTabSz="914305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220" algn="l" defTabSz="914305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3300"/>
    <a:srgbClr val="FF0000"/>
    <a:srgbClr val="DDDDDD"/>
    <a:srgbClr val="E1F8FF"/>
    <a:srgbClr val="CCECFF"/>
    <a:srgbClr val="F8F8F8"/>
    <a:srgbClr val="EAEAEA"/>
    <a:srgbClr val="FFFF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4" autoAdjust="0"/>
    <p:restoredTop sz="90284" autoAdjust="0"/>
  </p:normalViewPr>
  <p:slideViewPr>
    <p:cSldViewPr snapToGrid="0" showGuides="1">
      <p:cViewPr varScale="1">
        <p:scale>
          <a:sx n="86" d="100"/>
          <a:sy n="86" d="100"/>
        </p:scale>
        <p:origin x="-6" y="-192"/>
      </p:cViewPr>
      <p:guideLst>
        <p:guide orient="horz" pos="4315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3226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0335" y="0"/>
            <a:ext cx="2953226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3662"/>
            <a:ext cx="2953226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3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0335" y="9443662"/>
            <a:ext cx="2953226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EBBAB87-9A23-4E1F-9110-3397365B57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3578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3226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0335" y="0"/>
            <a:ext cx="2953226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6125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514" y="4722694"/>
            <a:ext cx="5452110" cy="4474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3662"/>
            <a:ext cx="2953226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0335" y="9443662"/>
            <a:ext cx="2953226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02DD18C-7708-4C7C-A101-86AB8E8BDE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50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15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30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45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61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124200" y="5283235"/>
            <a:ext cx="2895600" cy="40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 algn="ctr">
              <a:defRPr/>
            </a:pPr>
            <a:r>
              <a:rPr lang="en-GB" sz="2000" noProof="0" dirty="0">
                <a:latin typeface="Calibri" pitchFamily="34" charset="0"/>
              </a:rPr>
              <a:t>Andr</a:t>
            </a:r>
            <a:r>
              <a:rPr lang="en-GB" sz="2000" noProof="0" dirty="0">
                <a:latin typeface="Calibri" pitchFamily="34" charset="0"/>
                <a:cs typeface="Tahoma" pitchFamily="34" charset="0"/>
              </a:rPr>
              <a:t>é </a:t>
            </a:r>
            <a:r>
              <a:rPr lang="en-GB" sz="2000" noProof="0" dirty="0" smtClean="0">
                <a:latin typeface="Calibri" pitchFamily="34" charset="0"/>
                <a:cs typeface="Tahoma" pitchFamily="34" charset="0"/>
              </a:rPr>
              <a:t>Augustinus</a:t>
            </a:r>
            <a:endParaRPr lang="en-GB" sz="2000" noProof="0" dirty="0">
              <a:latin typeface="Calibri" pitchFamily="34" charset="0"/>
              <a:cs typeface="Tahoma" pitchFamily="34" charset="0"/>
            </a:endParaRPr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828800"/>
            <a:ext cx="88392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886200"/>
            <a:ext cx="8839200" cy="1331937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i="1"/>
            </a:lvl1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2892402" y="6324600"/>
            <a:ext cx="3322683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GB" noProof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86149" y="5656293"/>
            <a:ext cx="1905000" cy="457200"/>
          </a:xfrm>
          <a:ln/>
        </p:spPr>
        <p:txBody>
          <a:bodyPr/>
          <a:lstStyle>
            <a:lvl1pPr algn="ctr">
              <a:defRPr sz="200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noProof="0" smtClean="0"/>
              <a:t>06 May 2015</a:t>
            </a:r>
            <a:endParaRPr lang="en-GB" noProof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037" y="48125"/>
            <a:ext cx="800100" cy="128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 userDrawn="1"/>
        </p:nvSpPr>
        <p:spPr bwMode="auto">
          <a:xfrm>
            <a:off x="153928" y="1211022"/>
            <a:ext cx="8799632" cy="4571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40000">
                <a:srgbClr val="FF3300"/>
              </a:gs>
              <a:gs pos="50000">
                <a:srgbClr val="FFFF00"/>
              </a:gs>
              <a:gs pos="60000">
                <a:srgbClr val="FF0000"/>
              </a:gs>
              <a:gs pos="100000">
                <a:srgbClr val="002060"/>
              </a:gs>
            </a:gsLst>
            <a:lin ang="0" scaled="1"/>
            <a:tileRect/>
          </a:gra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 May 2015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4239C-824C-43A0-985F-103CE85FD5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457200"/>
            <a:ext cx="22098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457200"/>
            <a:ext cx="64770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 May 2015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D5717-886A-440B-BB1C-24759DEC2E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0498" y="168246"/>
            <a:ext cx="7383501" cy="1143000"/>
          </a:xfrm>
        </p:spPr>
        <p:txBody>
          <a:bodyPr anchor="ctr" anchorCtr="0"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15405" y="6400800"/>
            <a:ext cx="476196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069E5-DDFC-410F-8DEA-D5129E89BE3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6705600" y="6324600"/>
            <a:ext cx="1905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 May 2015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3" indent="0">
              <a:buNone/>
              <a:defRPr sz="1800"/>
            </a:lvl2pPr>
            <a:lvl3pPr marL="914305" indent="0">
              <a:buNone/>
              <a:defRPr sz="1600"/>
            </a:lvl3pPr>
            <a:lvl4pPr marL="1371458" indent="0">
              <a:buNone/>
              <a:defRPr sz="1400"/>
            </a:lvl4pPr>
            <a:lvl5pPr marL="1828610" indent="0">
              <a:buNone/>
              <a:defRPr sz="1400"/>
            </a:lvl5pPr>
            <a:lvl6pPr marL="2285763" indent="0">
              <a:buNone/>
              <a:defRPr sz="1400"/>
            </a:lvl6pPr>
            <a:lvl7pPr marL="2742915" indent="0">
              <a:buNone/>
              <a:defRPr sz="1400"/>
            </a:lvl7pPr>
            <a:lvl8pPr marL="3200068" indent="0">
              <a:buNone/>
              <a:defRPr sz="1400"/>
            </a:lvl8pPr>
            <a:lvl9pPr marL="3657220" indent="0">
              <a:buNone/>
              <a:defRPr sz="14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 May 2015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CF38B-75B1-4CDF-817D-1049F89866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905001"/>
            <a:ext cx="4343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905001"/>
            <a:ext cx="4343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 May 2015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9AEB8-4CF9-427E-B50E-F38A369E47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 May 2015</a:t>
            </a: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583BF-22F1-4B7E-9D1E-ECD9373916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 May 2015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6227F-A132-424D-8181-2856AE0DF6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 May 2015</a:t>
            </a:r>
            <a:endParaRPr lang="en-GB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8A524-7DD5-4349-B63D-8473CFA970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 May 2015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D3099-0E43-4030-8BC6-B80FE3FDE6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 May 2015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B395A-9D6C-46A3-AB56-4EFA367B34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81100" y="168246"/>
            <a:ext cx="7962900" cy="107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457298"/>
            <a:ext cx="8839200" cy="5019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smtClean="0"/>
              <a:t>06 May 2015</a:t>
            </a:r>
            <a:endParaRPr lang="en-GB" dirty="0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28915" y="6324600"/>
            <a:ext cx="328297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Calibri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folHlin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93BB022-7A6F-41BE-B114-E665560148C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6329" name="Text Box 9"/>
          <p:cNvSpPr txBox="1">
            <a:spLocks noChangeArrowheads="1"/>
          </p:cNvSpPr>
          <p:nvPr/>
        </p:nvSpPr>
        <p:spPr bwMode="auto">
          <a:xfrm>
            <a:off x="320675" y="6477001"/>
            <a:ext cx="1471473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pPr>
              <a:defRPr/>
            </a:pPr>
            <a:r>
              <a:rPr lang="en-GB" sz="1400" i="1" dirty="0">
                <a:solidFill>
                  <a:schemeClr val="folHlink"/>
                </a:solidFill>
                <a:latin typeface="Calibri" pitchFamily="34" charset="0"/>
              </a:rPr>
              <a:t>Andr</a:t>
            </a:r>
            <a:r>
              <a:rPr lang="en-GB" sz="1400" i="1" dirty="0">
                <a:solidFill>
                  <a:schemeClr val="folHlink"/>
                </a:solidFill>
                <a:latin typeface="Calibri" pitchFamily="34" charset="0"/>
                <a:cs typeface="Tahoma" pitchFamily="34" charset="0"/>
              </a:rPr>
              <a:t>é </a:t>
            </a:r>
            <a:r>
              <a:rPr lang="en-GB" sz="1400" i="1" dirty="0" err="1">
                <a:solidFill>
                  <a:schemeClr val="folHlink"/>
                </a:solidFill>
                <a:latin typeface="Calibri" pitchFamily="34" charset="0"/>
                <a:cs typeface="Tahoma" pitchFamily="34" charset="0"/>
              </a:rPr>
              <a:t>Augustinus</a:t>
            </a:r>
            <a:endParaRPr lang="en-GB" sz="1400" i="1" dirty="0">
              <a:solidFill>
                <a:schemeClr val="folHlink"/>
              </a:solidFill>
              <a:latin typeface="Calibri" pitchFamily="34" charset="0"/>
              <a:cs typeface="Tahoma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4037" y="48125"/>
            <a:ext cx="800100" cy="128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 userDrawn="1"/>
        </p:nvSpPr>
        <p:spPr bwMode="auto">
          <a:xfrm>
            <a:off x="153928" y="1211022"/>
            <a:ext cx="8799632" cy="4571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40000">
                <a:srgbClr val="FF3300"/>
              </a:gs>
              <a:gs pos="50000">
                <a:srgbClr val="FFFF00"/>
              </a:gs>
              <a:gs pos="60000">
                <a:srgbClr val="FF0000"/>
              </a:gs>
              <a:gs pos="100000">
                <a:srgbClr val="002060"/>
              </a:gs>
            </a:gsLst>
            <a:lin ang="0" scaled="1"/>
            <a:tileRect/>
          </a:gra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153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305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458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610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342865" indent="-34286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8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873" indent="-28572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Calibri" pitchFamily="34" charset="0"/>
        </a:defRPr>
      </a:lvl2pPr>
      <a:lvl3pPr marL="1142882" indent="-228577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600034" indent="-228577" algn="l" rtl="0" eaLnBrk="0" fontAlgn="base" hangingPunct="0">
        <a:spcBef>
          <a:spcPct val="20000"/>
        </a:spcBef>
        <a:spcAft>
          <a:spcPct val="0"/>
        </a:spcAft>
        <a:buClr>
          <a:srgbClr val="3366FF"/>
        </a:buClr>
        <a:buChar char="•"/>
        <a:defRPr>
          <a:solidFill>
            <a:schemeClr val="tx1"/>
          </a:solidFill>
          <a:latin typeface="Calibri" pitchFamily="34" charset="0"/>
        </a:defRPr>
      </a:lvl4pPr>
      <a:lvl5pPr marL="2057187" indent="-228577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Char char="•"/>
        <a:defRPr>
          <a:solidFill>
            <a:schemeClr val="tx1"/>
          </a:solidFill>
          <a:latin typeface="Calibri" pitchFamily="34" charset="0"/>
        </a:defRPr>
      </a:lvl5pPr>
      <a:lvl6pPr marL="2514340" indent="-228577" algn="l" rtl="0" fontAlgn="base">
        <a:spcBef>
          <a:spcPct val="20000"/>
        </a:spcBef>
        <a:spcAft>
          <a:spcPct val="0"/>
        </a:spcAft>
        <a:buClr>
          <a:srgbClr val="6699FF"/>
        </a:buClr>
        <a:buChar char="•"/>
        <a:defRPr>
          <a:solidFill>
            <a:schemeClr val="tx1"/>
          </a:solidFill>
          <a:latin typeface="+mn-lt"/>
        </a:defRPr>
      </a:lvl6pPr>
      <a:lvl7pPr marL="2971492" indent="-228577" algn="l" rtl="0" fontAlgn="base">
        <a:spcBef>
          <a:spcPct val="20000"/>
        </a:spcBef>
        <a:spcAft>
          <a:spcPct val="0"/>
        </a:spcAft>
        <a:buClr>
          <a:srgbClr val="6699FF"/>
        </a:buClr>
        <a:buChar char="•"/>
        <a:defRPr>
          <a:solidFill>
            <a:schemeClr val="tx1"/>
          </a:solidFill>
          <a:latin typeface="+mn-lt"/>
        </a:defRPr>
      </a:lvl7pPr>
      <a:lvl8pPr marL="3428645" indent="-228577" algn="l" rtl="0" fontAlgn="base">
        <a:spcBef>
          <a:spcPct val="20000"/>
        </a:spcBef>
        <a:spcAft>
          <a:spcPct val="0"/>
        </a:spcAft>
        <a:buClr>
          <a:srgbClr val="6699FF"/>
        </a:buClr>
        <a:buChar char="•"/>
        <a:defRPr>
          <a:solidFill>
            <a:schemeClr val="tx1"/>
          </a:solidFill>
          <a:latin typeface="+mn-lt"/>
        </a:defRPr>
      </a:lvl8pPr>
      <a:lvl9pPr marL="3885797" indent="-228577" algn="l" rtl="0" fontAlgn="base">
        <a:spcBef>
          <a:spcPct val="20000"/>
        </a:spcBef>
        <a:spcAft>
          <a:spcPct val="0"/>
        </a:spcAft>
        <a:buClr>
          <a:srgbClr val="6699FF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ALICE Detector Control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ALICE DCS is responsible for safe, stable and efficient operation of the experiment</a:t>
            </a:r>
          </a:p>
          <a:p>
            <a:r>
              <a:rPr lang="en-US" sz="2400" dirty="0" smtClean="0"/>
              <a:t>Central monitoring and control of all sub-detectors; interface to online and offline; monitoring of external services and infrastructure</a:t>
            </a:r>
            <a:endParaRPr lang="en-GB" sz="2400" dirty="0" smtClean="0"/>
          </a:p>
          <a:p>
            <a:r>
              <a:rPr lang="en-US" sz="2400" dirty="0"/>
              <a:t>To be operated by a single operator from the ALICE Control Room</a:t>
            </a:r>
          </a:p>
          <a:p>
            <a:r>
              <a:rPr lang="en-GB" sz="2400" dirty="0" smtClean="0"/>
              <a:t>The </a:t>
            </a:r>
            <a:r>
              <a:rPr lang="en-GB" sz="2400" dirty="0"/>
              <a:t>core of the ALICE </a:t>
            </a:r>
            <a:r>
              <a:rPr lang="en-GB" sz="2400" dirty="0" smtClean="0"/>
              <a:t>DCS is </a:t>
            </a:r>
            <a:r>
              <a:rPr lang="en-GB" sz="2400" dirty="0"/>
              <a:t>based on </a:t>
            </a:r>
            <a:r>
              <a:rPr lang="en-GB" sz="2400" dirty="0" smtClean="0"/>
              <a:t>a commercial </a:t>
            </a:r>
            <a:r>
              <a:rPr lang="en-GB" sz="2400" dirty="0"/>
              <a:t>SCADA </a:t>
            </a:r>
            <a:r>
              <a:rPr lang="en-GB" sz="2400" dirty="0" smtClean="0"/>
              <a:t>system: </a:t>
            </a:r>
            <a:r>
              <a:rPr lang="en-GB" sz="2400" i="1" dirty="0" err="1" smtClean="0"/>
              <a:t>WinCC</a:t>
            </a:r>
            <a:r>
              <a:rPr lang="en-GB" sz="2400" i="1" dirty="0" smtClean="0"/>
              <a:t> OA</a:t>
            </a:r>
            <a:endParaRPr lang="en-GB" sz="2400" dirty="0" smtClean="0"/>
          </a:p>
          <a:p>
            <a:r>
              <a:rPr lang="en-US" sz="2400" dirty="0" smtClean="0"/>
              <a:t>A tailored framework is build on top of that to allow sub-detector experts to buil</a:t>
            </a:r>
            <a:r>
              <a:rPr lang="en-US" sz="2400" dirty="0" smtClean="0"/>
              <a:t>d their control applications</a:t>
            </a:r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 May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47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 May 2015</a:t>
            </a:r>
            <a:endParaRPr lang="en-GB"/>
          </a:p>
        </p:txBody>
      </p:sp>
      <p:sp>
        <p:nvSpPr>
          <p:cNvPr id="6" name="AutoShape 510"/>
          <p:cNvSpPr>
            <a:spLocks noChangeArrowheads="1"/>
          </p:cNvSpPr>
          <p:nvPr/>
        </p:nvSpPr>
        <p:spPr bwMode="auto">
          <a:xfrm>
            <a:off x="2301875" y="1674812"/>
            <a:ext cx="6532563" cy="3581400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635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lIns="91423" tIns="0" rIns="91423" bIns="45711"/>
          <a:lstStyle/>
          <a:p>
            <a:r>
              <a:rPr lang="en-US" sz="1800" b="1" dirty="0">
                <a:solidFill>
                  <a:srgbClr val="FF0000"/>
                </a:solidFill>
              </a:rPr>
              <a:t>Detector </a:t>
            </a:r>
            <a:r>
              <a:rPr lang="en-US" sz="1800" b="1" dirty="0" smtClean="0">
                <a:solidFill>
                  <a:srgbClr val="FF0000"/>
                </a:solidFill>
              </a:rPr>
              <a:t>Control </a:t>
            </a:r>
            <a:r>
              <a:rPr lang="en-US" sz="1800" b="1" dirty="0">
                <a:solidFill>
                  <a:srgbClr val="FF0000"/>
                </a:solidFill>
              </a:rPr>
              <a:t>System</a:t>
            </a:r>
          </a:p>
        </p:txBody>
      </p:sp>
      <p:sp>
        <p:nvSpPr>
          <p:cNvPr id="7" name="AutoShape 508"/>
          <p:cNvSpPr>
            <a:spLocks noChangeArrowheads="1"/>
          </p:cNvSpPr>
          <p:nvPr/>
        </p:nvSpPr>
        <p:spPr bwMode="auto">
          <a:xfrm>
            <a:off x="304800" y="5562600"/>
            <a:ext cx="8610600" cy="10668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635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lIns="91423" tIns="45711" rIns="91423" bIns="45711"/>
          <a:lstStyle/>
          <a:p>
            <a:pPr algn="l"/>
            <a:r>
              <a:rPr lang="en-US" sz="1800" b="1" dirty="0" smtClean="0">
                <a:solidFill>
                  <a:schemeClr val="bg1"/>
                </a:solidFill>
              </a:rPr>
              <a:t>DETECTORS &amp; detector-like </a:t>
            </a:r>
          </a:p>
          <a:p>
            <a:pPr algn="l"/>
            <a:r>
              <a:rPr lang="en-US" b="1" dirty="0" smtClean="0">
                <a:solidFill>
                  <a:schemeClr val="bg1"/>
                </a:solidFill>
              </a:rPr>
              <a:t>systems</a:t>
            </a:r>
            <a:endParaRPr lang="en-US" sz="1800" b="1" dirty="0">
              <a:solidFill>
                <a:schemeClr val="bg1"/>
              </a:solidFill>
            </a:endParaRPr>
          </a:p>
        </p:txBody>
      </p:sp>
      <p:grpSp>
        <p:nvGrpSpPr>
          <p:cNvPr id="8" name="Group 67"/>
          <p:cNvGrpSpPr/>
          <p:nvPr/>
        </p:nvGrpSpPr>
        <p:grpSpPr>
          <a:xfrm>
            <a:off x="304800" y="457200"/>
            <a:ext cx="1905000" cy="2743200"/>
            <a:chOff x="304800" y="457200"/>
            <a:chExt cx="1905000" cy="2743200"/>
          </a:xfrm>
        </p:grpSpPr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304800" y="457200"/>
              <a:ext cx="1905000" cy="2743200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635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1423" tIns="45711" rIns="91423" bIns="45711"/>
            <a:lstStyle/>
            <a:p>
              <a:pPr algn="ctr"/>
              <a:r>
                <a:rPr lang="en-US" sz="1400" b="1" dirty="0"/>
                <a:t>External </a:t>
              </a:r>
              <a:r>
                <a:rPr lang="en-US" sz="1400" b="1" dirty="0" smtClean="0"/>
                <a:t>Services and Systems</a:t>
              </a:r>
              <a:endParaRPr lang="en-US" sz="1400" b="1" dirty="0"/>
            </a:p>
          </p:txBody>
        </p:sp>
        <p:sp>
          <p:nvSpPr>
            <p:cNvPr id="10" name="AutoShape 16"/>
            <p:cNvSpPr>
              <a:spLocks noChangeArrowheads="1"/>
            </p:cNvSpPr>
            <p:nvPr/>
          </p:nvSpPr>
          <p:spPr bwMode="auto">
            <a:xfrm>
              <a:off x="423863" y="1036637"/>
              <a:ext cx="1633538" cy="192944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Electricity</a:t>
              </a:r>
            </a:p>
          </p:txBody>
        </p:sp>
        <p:sp>
          <p:nvSpPr>
            <p:cNvPr id="11" name="AutoShape 17"/>
            <p:cNvSpPr>
              <a:spLocks noChangeArrowheads="1"/>
            </p:cNvSpPr>
            <p:nvPr/>
          </p:nvSpPr>
          <p:spPr bwMode="auto">
            <a:xfrm>
              <a:off x="423862" y="1295400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Ventilation</a:t>
              </a:r>
            </a:p>
          </p:txBody>
        </p:sp>
        <p:sp>
          <p:nvSpPr>
            <p:cNvPr id="12" name="AutoShape 18"/>
            <p:cNvSpPr>
              <a:spLocks noChangeArrowheads="1"/>
            </p:cNvSpPr>
            <p:nvPr/>
          </p:nvSpPr>
          <p:spPr bwMode="auto">
            <a:xfrm>
              <a:off x="423862" y="1552575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Cooling</a:t>
              </a:r>
            </a:p>
          </p:txBody>
        </p:sp>
        <p:sp>
          <p:nvSpPr>
            <p:cNvPr id="13" name="AutoShape 19"/>
            <p:cNvSpPr>
              <a:spLocks noChangeArrowheads="1"/>
            </p:cNvSpPr>
            <p:nvPr/>
          </p:nvSpPr>
          <p:spPr bwMode="auto">
            <a:xfrm>
              <a:off x="423862" y="2017587"/>
              <a:ext cx="1633538" cy="192213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Gas</a:t>
              </a:r>
            </a:p>
          </p:txBody>
        </p:sp>
        <p:sp>
          <p:nvSpPr>
            <p:cNvPr id="14" name="AutoShape 20"/>
            <p:cNvSpPr>
              <a:spLocks noChangeArrowheads="1"/>
            </p:cNvSpPr>
            <p:nvPr/>
          </p:nvSpPr>
          <p:spPr bwMode="auto">
            <a:xfrm>
              <a:off x="423862" y="1787525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Magnets</a:t>
              </a:r>
            </a:p>
          </p:txBody>
        </p:sp>
        <p:sp>
          <p:nvSpPr>
            <p:cNvPr id="15" name="AutoShape 21"/>
            <p:cNvSpPr>
              <a:spLocks noChangeArrowheads="1"/>
            </p:cNvSpPr>
            <p:nvPr/>
          </p:nvSpPr>
          <p:spPr bwMode="auto">
            <a:xfrm>
              <a:off x="457200" y="2743200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Safety</a:t>
              </a:r>
            </a:p>
          </p:txBody>
        </p:sp>
        <p:sp>
          <p:nvSpPr>
            <p:cNvPr id="16" name="AutoShape 22"/>
            <p:cNvSpPr>
              <a:spLocks noChangeArrowheads="1"/>
            </p:cNvSpPr>
            <p:nvPr/>
          </p:nvSpPr>
          <p:spPr bwMode="auto">
            <a:xfrm>
              <a:off x="432955" y="2265218"/>
              <a:ext cx="1633538" cy="194406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Access Control</a:t>
              </a:r>
            </a:p>
          </p:txBody>
        </p:sp>
        <p:sp>
          <p:nvSpPr>
            <p:cNvPr id="17" name="AutoShape 23"/>
            <p:cNvSpPr>
              <a:spLocks noChangeArrowheads="1"/>
            </p:cNvSpPr>
            <p:nvPr/>
          </p:nvSpPr>
          <p:spPr bwMode="auto">
            <a:xfrm>
              <a:off x="457200" y="2514600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LHC</a:t>
              </a:r>
            </a:p>
          </p:txBody>
        </p:sp>
      </p:grpSp>
      <p:sp>
        <p:nvSpPr>
          <p:cNvPr id="18" name="AutoShape 10"/>
          <p:cNvSpPr>
            <a:spLocks noChangeArrowheads="1"/>
          </p:cNvSpPr>
          <p:nvPr/>
        </p:nvSpPr>
        <p:spPr bwMode="auto">
          <a:xfrm>
            <a:off x="6629400" y="3276600"/>
            <a:ext cx="1522411" cy="1066800"/>
          </a:xfrm>
          <a:prstGeom prst="can">
            <a:avLst>
              <a:gd name="adj" fmla="val 20083"/>
            </a:avLst>
          </a:prstGeom>
          <a:solidFill>
            <a:srgbClr val="969696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91423" tIns="45711" rIns="91423" bIns="45711" anchor="ctr" anchorCtr="1"/>
          <a:lstStyle/>
          <a:p>
            <a:pPr algn="ctr"/>
            <a:r>
              <a:rPr lang="en-US" sz="1800" b="1" dirty="0">
                <a:solidFill>
                  <a:srgbClr val="FFFF66"/>
                </a:solidFill>
              </a:rPr>
              <a:t>Configuration</a:t>
            </a:r>
          </a:p>
          <a:p>
            <a:pPr algn="ctr"/>
            <a:r>
              <a:rPr lang="en-US" sz="1800" b="1" dirty="0">
                <a:solidFill>
                  <a:srgbClr val="FFFF66"/>
                </a:solidFill>
              </a:rPr>
              <a:t>Database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>
            <a:off x="6629400" y="2057400"/>
            <a:ext cx="1522411" cy="1143000"/>
          </a:xfrm>
          <a:prstGeom prst="can">
            <a:avLst>
              <a:gd name="adj" fmla="val 25000"/>
            </a:avLst>
          </a:prstGeom>
          <a:solidFill>
            <a:srgbClr val="969696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91423" tIns="45711" rIns="91423" bIns="45711" anchor="ctr" anchorCtr="1"/>
          <a:lstStyle/>
          <a:p>
            <a:pPr algn="ctr"/>
            <a:r>
              <a:rPr lang="en-US" sz="1800" b="1">
                <a:solidFill>
                  <a:srgbClr val="FFFF66"/>
                </a:solidFill>
              </a:rPr>
              <a:t>Archival</a:t>
            </a:r>
          </a:p>
          <a:p>
            <a:pPr algn="ctr"/>
            <a:r>
              <a:rPr lang="en-US" sz="1800" b="1">
                <a:solidFill>
                  <a:srgbClr val="FFFF66"/>
                </a:solidFill>
              </a:rPr>
              <a:t>Database</a:t>
            </a:r>
          </a:p>
        </p:txBody>
      </p:sp>
      <p:grpSp>
        <p:nvGrpSpPr>
          <p:cNvPr id="20" name="Group 35"/>
          <p:cNvGrpSpPr>
            <a:grpSpLocks/>
          </p:cNvGrpSpPr>
          <p:nvPr/>
        </p:nvGrpSpPr>
        <p:grpSpPr bwMode="auto">
          <a:xfrm>
            <a:off x="2773363" y="4037012"/>
            <a:ext cx="2519362" cy="990600"/>
            <a:chOff x="1008" y="3168"/>
            <a:chExt cx="1632" cy="672"/>
          </a:xfrm>
        </p:grpSpPr>
        <p:sp>
          <p:nvSpPr>
            <p:cNvPr id="21" name="AutoShape 36"/>
            <p:cNvSpPr>
              <a:spLocks noChangeArrowheads="1"/>
            </p:cNvSpPr>
            <p:nvPr/>
          </p:nvSpPr>
          <p:spPr bwMode="auto">
            <a:xfrm>
              <a:off x="1296" y="3168"/>
              <a:ext cx="1344" cy="384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 algn="ctr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11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91423" tIns="45711" rIns="91423" bIns="45711" anchor="ctr" anchorCtr="1">
              <a:flatTx/>
            </a:bodyPr>
            <a:lstStyle/>
            <a:p>
              <a:pPr algn="ctr"/>
              <a:r>
                <a:rPr lang="en-US" sz="1800" b="1">
                  <a:solidFill>
                    <a:srgbClr val="CC0000"/>
                  </a:solidFill>
                </a:rPr>
                <a:t>Devices</a:t>
              </a:r>
            </a:p>
          </p:txBody>
        </p:sp>
        <p:sp>
          <p:nvSpPr>
            <p:cNvPr id="22" name="AutoShape 37"/>
            <p:cNvSpPr>
              <a:spLocks noChangeArrowheads="1"/>
            </p:cNvSpPr>
            <p:nvPr/>
          </p:nvSpPr>
          <p:spPr bwMode="auto">
            <a:xfrm>
              <a:off x="1200" y="3264"/>
              <a:ext cx="1344" cy="384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 algn="ctr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91423" tIns="45711" rIns="91423" bIns="45711" anchor="ctr" anchorCtr="1">
              <a:flatTx/>
            </a:bodyPr>
            <a:lstStyle/>
            <a:p>
              <a:pPr algn="ctr"/>
              <a:r>
                <a:rPr lang="en-US" sz="1800" b="1">
                  <a:solidFill>
                    <a:srgbClr val="CC0000"/>
                  </a:solidFill>
                </a:rPr>
                <a:t>Devices</a:t>
              </a:r>
            </a:p>
          </p:txBody>
        </p:sp>
        <p:sp>
          <p:nvSpPr>
            <p:cNvPr id="23" name="AutoShape 38"/>
            <p:cNvSpPr>
              <a:spLocks noChangeArrowheads="1"/>
            </p:cNvSpPr>
            <p:nvPr/>
          </p:nvSpPr>
          <p:spPr bwMode="auto">
            <a:xfrm>
              <a:off x="1104" y="3360"/>
              <a:ext cx="1344" cy="384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 algn="ctr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91423" tIns="45711" rIns="91423" bIns="45711" anchor="ctr" anchorCtr="1">
              <a:flatTx/>
            </a:bodyPr>
            <a:lstStyle/>
            <a:p>
              <a:pPr algn="ctr"/>
              <a:r>
                <a:rPr lang="en-US" sz="1800" b="1">
                  <a:solidFill>
                    <a:srgbClr val="CC0000"/>
                  </a:solidFill>
                </a:rPr>
                <a:t>Devices</a:t>
              </a:r>
            </a:p>
          </p:txBody>
        </p:sp>
        <p:sp>
          <p:nvSpPr>
            <p:cNvPr id="24" name="AutoShape 39"/>
            <p:cNvSpPr>
              <a:spLocks noChangeArrowheads="1"/>
            </p:cNvSpPr>
            <p:nvPr/>
          </p:nvSpPr>
          <p:spPr bwMode="auto">
            <a:xfrm>
              <a:off x="1008" y="3456"/>
              <a:ext cx="1344" cy="384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 algn="ctr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91423" tIns="45711" rIns="91423" bIns="45711" anchor="ctr" anchorCtr="1">
              <a:flatTx/>
            </a:bodyPr>
            <a:lstStyle/>
            <a:p>
              <a:pPr algn="ctr"/>
              <a:r>
                <a:rPr lang="en-US" sz="1800" b="1">
                  <a:solidFill>
                    <a:srgbClr val="FFFF66"/>
                  </a:solidFill>
                </a:rPr>
                <a:t>Devices</a:t>
              </a:r>
            </a:p>
          </p:txBody>
        </p:sp>
      </p:grpSp>
      <p:sp>
        <p:nvSpPr>
          <p:cNvPr id="25" name="AutoShape 11"/>
          <p:cNvSpPr>
            <a:spLocks noChangeArrowheads="1"/>
          </p:cNvSpPr>
          <p:nvPr/>
        </p:nvSpPr>
        <p:spPr bwMode="auto">
          <a:xfrm>
            <a:off x="2932113" y="2208212"/>
            <a:ext cx="2597150" cy="1704975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 algn="ctr">
            <a:round/>
            <a:headEnd/>
            <a:tailEnd/>
          </a:ln>
          <a:effectLst/>
          <a:scene3d>
            <a:camera prst="legacyObliqueTopRight"/>
            <a:lightRig rig="legacyFlat4" dir="t"/>
          </a:scene3d>
          <a:sp3d extrusionH="492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 lIns="91423" tIns="0" rIns="91423" bIns="0">
            <a:flatTx/>
          </a:bodyPr>
          <a:lstStyle/>
          <a:p>
            <a:pPr algn="l"/>
            <a:r>
              <a:rPr 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SCADA</a:t>
            </a:r>
            <a:endParaRPr lang="en-US" sz="2800" b="1"/>
          </a:p>
        </p:txBody>
      </p:sp>
      <p:pic>
        <p:nvPicPr>
          <p:cNvPr id="26" name="Picture 712" descr="BD18212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7300" y="2360612"/>
            <a:ext cx="1731963" cy="1543050"/>
          </a:xfrm>
          <a:prstGeom prst="rect">
            <a:avLst/>
          </a:prstGeom>
          <a:noFill/>
        </p:spPr>
      </p:pic>
      <p:sp>
        <p:nvSpPr>
          <p:cNvPr id="27" name="AutoShape 715"/>
          <p:cNvSpPr>
            <a:spLocks noChangeArrowheads="1"/>
          </p:cNvSpPr>
          <p:nvPr/>
        </p:nvSpPr>
        <p:spPr bwMode="auto">
          <a:xfrm rot="5400000">
            <a:off x="3447257" y="3444080"/>
            <a:ext cx="1143000" cy="50006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BEF6A8"/>
          </a:solidFill>
          <a:ln w="38100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8" name="AutoShape 716"/>
          <p:cNvSpPr>
            <a:spLocks noChangeArrowheads="1"/>
          </p:cNvSpPr>
          <p:nvPr/>
        </p:nvSpPr>
        <p:spPr bwMode="auto">
          <a:xfrm rot="16200000" flipV="1">
            <a:off x="3712369" y="3367881"/>
            <a:ext cx="1143000" cy="50006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BEF6A8"/>
          </a:solidFill>
          <a:ln w="38100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AutoShape 717"/>
          <p:cNvSpPr>
            <a:spLocks noChangeArrowheads="1"/>
          </p:cNvSpPr>
          <p:nvPr/>
        </p:nvSpPr>
        <p:spPr bwMode="auto">
          <a:xfrm>
            <a:off x="4724400" y="2438400"/>
            <a:ext cx="1943100" cy="4857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BEF6A8"/>
          </a:solidFill>
          <a:ln w="38100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/>
              <a:t>1000 ins/s</a:t>
            </a:r>
            <a:endParaRPr lang="en-GB" dirty="0"/>
          </a:p>
        </p:txBody>
      </p:sp>
      <p:sp>
        <p:nvSpPr>
          <p:cNvPr id="30" name="AutoShape 718"/>
          <p:cNvSpPr>
            <a:spLocks noChangeArrowheads="1"/>
          </p:cNvSpPr>
          <p:nvPr/>
        </p:nvSpPr>
        <p:spPr bwMode="auto">
          <a:xfrm flipH="1">
            <a:off x="4724400" y="3352800"/>
            <a:ext cx="1943100" cy="4857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BEF6A8"/>
          </a:solidFill>
          <a:ln w="38100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/>
              <a:t>Up to 6GB</a:t>
            </a:r>
            <a:endParaRPr lang="en-GB" dirty="0"/>
          </a:p>
        </p:txBody>
      </p:sp>
      <p:grpSp>
        <p:nvGrpSpPr>
          <p:cNvPr id="31" name="Group 71"/>
          <p:cNvGrpSpPr/>
          <p:nvPr/>
        </p:nvGrpSpPr>
        <p:grpSpPr>
          <a:xfrm>
            <a:off x="304800" y="3352800"/>
            <a:ext cx="1905000" cy="2057400"/>
            <a:chOff x="304800" y="3352800"/>
            <a:chExt cx="1905000" cy="2057400"/>
          </a:xfrm>
        </p:grpSpPr>
        <p:sp>
          <p:nvSpPr>
            <p:cNvPr id="32" name="AutoShape 8"/>
            <p:cNvSpPr>
              <a:spLocks noChangeArrowheads="1"/>
            </p:cNvSpPr>
            <p:nvPr/>
          </p:nvSpPr>
          <p:spPr bwMode="auto">
            <a:xfrm>
              <a:off x="304800" y="3352800"/>
              <a:ext cx="1905000" cy="2057400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635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1423" tIns="45711" rIns="91423" bIns="45711"/>
            <a:lstStyle/>
            <a:p>
              <a:pPr algn="ctr"/>
              <a:r>
                <a:rPr lang="en-US" sz="1400" b="1" dirty="0" smtClean="0"/>
                <a:t>Infrastructure</a:t>
              </a:r>
              <a:endParaRPr lang="en-US" sz="1400" b="1" dirty="0"/>
            </a:p>
          </p:txBody>
        </p:sp>
        <p:sp>
          <p:nvSpPr>
            <p:cNvPr id="33" name="AutoShape 16"/>
            <p:cNvSpPr>
              <a:spLocks noChangeArrowheads="1"/>
            </p:cNvSpPr>
            <p:nvPr/>
          </p:nvSpPr>
          <p:spPr bwMode="auto">
            <a:xfrm>
              <a:off x="423863" y="4008437"/>
              <a:ext cx="1633538" cy="192944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 smtClean="0">
                  <a:solidFill>
                    <a:srgbClr val="CC0000"/>
                  </a:solidFill>
                </a:rPr>
                <a:t>B-field</a:t>
              </a:r>
              <a:endParaRPr lang="en-US" sz="1400" b="1" dirty="0">
                <a:solidFill>
                  <a:srgbClr val="CC0000"/>
                </a:solidFill>
              </a:endParaRPr>
            </a:p>
          </p:txBody>
        </p:sp>
        <p:sp>
          <p:nvSpPr>
            <p:cNvPr id="34" name="AutoShape 17"/>
            <p:cNvSpPr>
              <a:spLocks noChangeArrowheads="1"/>
            </p:cNvSpPr>
            <p:nvPr/>
          </p:nvSpPr>
          <p:spPr bwMode="auto">
            <a:xfrm>
              <a:off x="423862" y="4267200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 smtClean="0">
                  <a:solidFill>
                    <a:srgbClr val="CC0000"/>
                  </a:solidFill>
                </a:rPr>
                <a:t>Space Frame</a:t>
              </a:r>
              <a:endParaRPr lang="en-US" sz="1400" b="1" dirty="0">
                <a:solidFill>
                  <a:srgbClr val="CC0000"/>
                </a:solidFill>
              </a:endParaRPr>
            </a:p>
          </p:txBody>
        </p:sp>
        <p:sp>
          <p:nvSpPr>
            <p:cNvPr id="35" name="AutoShape 18"/>
            <p:cNvSpPr>
              <a:spLocks noChangeArrowheads="1"/>
            </p:cNvSpPr>
            <p:nvPr/>
          </p:nvSpPr>
          <p:spPr bwMode="auto">
            <a:xfrm>
              <a:off x="423862" y="4524375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 smtClean="0">
                  <a:solidFill>
                    <a:srgbClr val="CC0000"/>
                  </a:solidFill>
                </a:rPr>
                <a:t>Beam Pipe</a:t>
              </a:r>
              <a:endParaRPr lang="en-US" sz="1400" b="1" dirty="0">
                <a:solidFill>
                  <a:srgbClr val="CC0000"/>
                </a:solidFill>
              </a:endParaRPr>
            </a:p>
          </p:txBody>
        </p:sp>
        <p:sp>
          <p:nvSpPr>
            <p:cNvPr id="36" name="AutoShape 19"/>
            <p:cNvSpPr>
              <a:spLocks noChangeArrowheads="1"/>
            </p:cNvSpPr>
            <p:nvPr/>
          </p:nvSpPr>
          <p:spPr bwMode="auto">
            <a:xfrm>
              <a:off x="423862" y="4989387"/>
              <a:ext cx="1633538" cy="192213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 smtClean="0">
                  <a:solidFill>
                    <a:srgbClr val="CC0000"/>
                  </a:solidFill>
                </a:rPr>
                <a:t>Radiation</a:t>
              </a:r>
              <a:endParaRPr lang="en-US" sz="1400" b="1" dirty="0">
                <a:solidFill>
                  <a:srgbClr val="CC0000"/>
                </a:solidFill>
              </a:endParaRPr>
            </a:p>
          </p:txBody>
        </p:sp>
        <p:sp>
          <p:nvSpPr>
            <p:cNvPr id="37" name="AutoShape 20"/>
            <p:cNvSpPr>
              <a:spLocks noChangeArrowheads="1"/>
            </p:cNvSpPr>
            <p:nvPr/>
          </p:nvSpPr>
          <p:spPr bwMode="auto">
            <a:xfrm>
              <a:off x="423862" y="4759325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 smtClean="0">
                  <a:solidFill>
                    <a:srgbClr val="CC0000"/>
                  </a:solidFill>
                </a:rPr>
                <a:t>Environment</a:t>
              </a:r>
              <a:endParaRPr lang="en-US" sz="1400" b="1" dirty="0">
                <a:solidFill>
                  <a:srgbClr val="CC0000"/>
                </a:solidFill>
              </a:endParaRPr>
            </a:p>
          </p:txBody>
        </p:sp>
      </p:grpSp>
      <p:grpSp>
        <p:nvGrpSpPr>
          <p:cNvPr id="38" name="Group 68"/>
          <p:cNvGrpSpPr/>
          <p:nvPr/>
        </p:nvGrpSpPr>
        <p:grpSpPr>
          <a:xfrm>
            <a:off x="2286000" y="457200"/>
            <a:ext cx="6532563" cy="1065212"/>
            <a:chOff x="2286000" y="457200"/>
            <a:chExt cx="6532563" cy="1065212"/>
          </a:xfrm>
        </p:grpSpPr>
        <p:sp>
          <p:nvSpPr>
            <p:cNvPr id="39" name="AutoShape 507"/>
            <p:cNvSpPr>
              <a:spLocks noChangeArrowheads="1"/>
            </p:cNvSpPr>
            <p:nvPr/>
          </p:nvSpPr>
          <p:spPr bwMode="auto">
            <a:xfrm>
              <a:off x="2286000" y="457200"/>
              <a:ext cx="6532563" cy="1065212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635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1423" tIns="45711" rIns="91423" bIns="45711"/>
            <a:lstStyle/>
            <a:p>
              <a:r>
                <a:rPr lang="en-US" sz="1800" b="1" dirty="0"/>
                <a:t>Alice </a:t>
              </a:r>
              <a:r>
                <a:rPr lang="en-US" sz="1800" b="1" dirty="0" smtClean="0"/>
                <a:t>Systems</a:t>
              </a:r>
              <a:endParaRPr lang="en-US" sz="1800" b="1" dirty="0"/>
            </a:p>
          </p:txBody>
        </p:sp>
        <p:sp>
          <p:nvSpPr>
            <p:cNvPr id="40" name="AutoShape 24"/>
            <p:cNvSpPr>
              <a:spLocks noChangeArrowheads="1"/>
            </p:cNvSpPr>
            <p:nvPr/>
          </p:nvSpPr>
          <p:spPr bwMode="auto">
            <a:xfrm>
              <a:off x="2362200" y="1143000"/>
              <a:ext cx="1295400" cy="265112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DAQ</a:t>
              </a:r>
            </a:p>
          </p:txBody>
        </p:sp>
        <p:sp>
          <p:nvSpPr>
            <p:cNvPr id="41" name="AutoShape 25"/>
            <p:cNvSpPr>
              <a:spLocks noChangeArrowheads="1"/>
            </p:cNvSpPr>
            <p:nvPr/>
          </p:nvSpPr>
          <p:spPr bwMode="auto">
            <a:xfrm>
              <a:off x="3733800" y="838200"/>
              <a:ext cx="1371600" cy="265112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TRIGGER</a:t>
              </a:r>
            </a:p>
          </p:txBody>
        </p:sp>
        <p:sp>
          <p:nvSpPr>
            <p:cNvPr id="42" name="AutoShape 26"/>
            <p:cNvSpPr>
              <a:spLocks noChangeArrowheads="1"/>
            </p:cNvSpPr>
            <p:nvPr/>
          </p:nvSpPr>
          <p:spPr bwMode="auto">
            <a:xfrm>
              <a:off x="3733800" y="1143000"/>
              <a:ext cx="1371600" cy="26352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HLT</a:t>
              </a:r>
            </a:p>
          </p:txBody>
        </p:sp>
        <p:sp>
          <p:nvSpPr>
            <p:cNvPr id="43" name="AutoShape 40"/>
            <p:cNvSpPr>
              <a:spLocks noChangeArrowheads="1"/>
            </p:cNvSpPr>
            <p:nvPr/>
          </p:nvSpPr>
          <p:spPr bwMode="auto">
            <a:xfrm>
              <a:off x="6553200" y="609600"/>
              <a:ext cx="1731963" cy="762000"/>
            </a:xfrm>
            <a:prstGeom prst="can">
              <a:avLst>
                <a:gd name="adj" fmla="val 25000"/>
              </a:avLst>
            </a:prstGeom>
            <a:solidFill>
              <a:srgbClr val="969696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800" b="1">
                  <a:solidFill>
                    <a:srgbClr val="FFFF66"/>
                  </a:solidFill>
                </a:rPr>
                <a:t>Conditions</a:t>
              </a:r>
            </a:p>
            <a:p>
              <a:pPr algn="ctr"/>
              <a:r>
                <a:rPr lang="en-US" sz="1800" b="1">
                  <a:solidFill>
                    <a:srgbClr val="FFFF66"/>
                  </a:solidFill>
                </a:rPr>
                <a:t>Database</a:t>
              </a:r>
            </a:p>
          </p:txBody>
        </p:sp>
        <p:sp>
          <p:nvSpPr>
            <p:cNvPr id="44" name="AutoShape 15"/>
            <p:cNvSpPr>
              <a:spLocks noChangeArrowheads="1"/>
            </p:cNvSpPr>
            <p:nvPr/>
          </p:nvSpPr>
          <p:spPr bwMode="auto">
            <a:xfrm>
              <a:off x="2362200" y="838200"/>
              <a:ext cx="1295400" cy="268288"/>
            </a:xfrm>
            <a:prstGeom prst="roundRect">
              <a:avLst>
                <a:gd name="adj" fmla="val 3395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 smtClean="0">
                  <a:solidFill>
                    <a:srgbClr val="CC0000"/>
                  </a:solidFill>
                </a:rPr>
                <a:t>ECS</a:t>
              </a:r>
              <a:endParaRPr lang="en-US" sz="1800" b="1" dirty="0">
                <a:solidFill>
                  <a:srgbClr val="CC0000"/>
                </a:solidFill>
              </a:endParaRPr>
            </a:p>
          </p:txBody>
        </p:sp>
        <p:sp>
          <p:nvSpPr>
            <p:cNvPr id="45" name="AutoShape 15"/>
            <p:cNvSpPr>
              <a:spLocks noChangeArrowheads="1"/>
            </p:cNvSpPr>
            <p:nvPr/>
          </p:nvSpPr>
          <p:spPr bwMode="auto">
            <a:xfrm>
              <a:off x="6705600" y="533400"/>
              <a:ext cx="1371600" cy="268288"/>
            </a:xfrm>
            <a:prstGeom prst="roundRect">
              <a:avLst>
                <a:gd name="adj" fmla="val 3395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 smtClean="0">
                  <a:solidFill>
                    <a:srgbClr val="CC0000"/>
                  </a:solidFill>
                </a:rPr>
                <a:t>OFFLINE</a:t>
              </a:r>
              <a:endParaRPr lang="en-US" sz="1800" b="1" dirty="0">
                <a:solidFill>
                  <a:srgbClr val="CC0000"/>
                </a:solidFill>
              </a:endParaRPr>
            </a:p>
          </p:txBody>
        </p:sp>
      </p:grpSp>
      <p:sp>
        <p:nvSpPr>
          <p:cNvPr id="47" name="Rectangle 38"/>
          <p:cNvSpPr>
            <a:spLocks noChangeArrowheads="1"/>
          </p:cNvSpPr>
          <p:nvPr/>
        </p:nvSpPr>
        <p:spPr bwMode="auto">
          <a:xfrm>
            <a:off x="464911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rgbClr val="FF0000"/>
                </a:solidFill>
                <a:latin typeface="Calibri" pitchFamily="34" charset="0"/>
              </a:rPr>
              <a:t>SPD</a:t>
            </a:r>
          </a:p>
        </p:txBody>
      </p:sp>
      <p:sp>
        <p:nvSpPr>
          <p:cNvPr id="48" name="Rectangle 39"/>
          <p:cNvSpPr>
            <a:spLocks noChangeArrowheads="1"/>
          </p:cNvSpPr>
          <p:nvPr/>
        </p:nvSpPr>
        <p:spPr bwMode="auto">
          <a:xfrm>
            <a:off x="73133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PHS</a:t>
            </a:r>
            <a:endParaRPr lang="en-US" sz="14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9" name="Rectangle 40"/>
          <p:cNvSpPr>
            <a:spLocks noChangeArrowheads="1"/>
          </p:cNvSpPr>
          <p:nvPr/>
        </p:nvSpPr>
        <p:spPr bwMode="auto">
          <a:xfrm>
            <a:off x="78467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rgbClr val="FF0000"/>
                </a:solidFill>
                <a:latin typeface="Calibri" pitchFamily="34" charset="0"/>
              </a:rPr>
              <a:t>FMD</a:t>
            </a:r>
          </a:p>
        </p:txBody>
      </p:sp>
      <p:sp>
        <p:nvSpPr>
          <p:cNvPr id="50" name="Rectangle 41"/>
          <p:cNvSpPr>
            <a:spLocks noChangeArrowheads="1"/>
          </p:cNvSpPr>
          <p:nvPr/>
        </p:nvSpPr>
        <p:spPr bwMode="auto">
          <a:xfrm>
            <a:off x="83801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T00</a:t>
            </a:r>
            <a:endParaRPr lang="en-US" sz="14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1" name="Rectangle 48"/>
          <p:cNvSpPr>
            <a:spLocks noChangeArrowheads="1"/>
          </p:cNvSpPr>
          <p:nvPr/>
        </p:nvSpPr>
        <p:spPr bwMode="auto">
          <a:xfrm>
            <a:off x="518160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rgbClr val="FF0000"/>
                </a:solidFill>
                <a:latin typeface="Calibri" pitchFamily="34" charset="0"/>
              </a:rPr>
              <a:t>SDD</a:t>
            </a:r>
          </a:p>
        </p:txBody>
      </p:sp>
      <p:sp>
        <p:nvSpPr>
          <p:cNvPr id="52" name="Rectangle 49"/>
          <p:cNvSpPr>
            <a:spLocks noChangeArrowheads="1"/>
          </p:cNvSpPr>
          <p:nvPr/>
        </p:nvSpPr>
        <p:spPr bwMode="auto">
          <a:xfrm>
            <a:off x="46463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rgbClr val="FF0000"/>
                </a:solidFill>
                <a:latin typeface="Calibri" pitchFamily="34" charset="0"/>
              </a:rPr>
              <a:t>SSD</a:t>
            </a:r>
          </a:p>
        </p:txBody>
      </p:sp>
      <p:sp>
        <p:nvSpPr>
          <p:cNvPr id="53" name="Rectangle 50"/>
          <p:cNvSpPr>
            <a:spLocks noChangeArrowheads="1"/>
          </p:cNvSpPr>
          <p:nvPr/>
        </p:nvSpPr>
        <p:spPr bwMode="auto">
          <a:xfrm>
            <a:off x="51797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rgbClr val="FF0000"/>
                </a:solidFill>
                <a:latin typeface="Calibri" pitchFamily="34" charset="0"/>
              </a:rPr>
              <a:t>TPC</a:t>
            </a:r>
          </a:p>
        </p:txBody>
      </p:sp>
      <p:sp>
        <p:nvSpPr>
          <p:cNvPr id="54" name="Rectangle 51"/>
          <p:cNvSpPr>
            <a:spLocks noChangeArrowheads="1"/>
          </p:cNvSpPr>
          <p:nvPr/>
        </p:nvSpPr>
        <p:spPr bwMode="auto">
          <a:xfrm>
            <a:off x="57131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rgbClr val="FF0000"/>
                </a:solidFill>
                <a:latin typeface="Calibri" pitchFamily="34" charset="0"/>
              </a:rPr>
              <a:t>TRD</a:t>
            </a:r>
          </a:p>
        </p:txBody>
      </p:sp>
      <p:sp>
        <p:nvSpPr>
          <p:cNvPr id="55" name="Rectangle 52"/>
          <p:cNvSpPr>
            <a:spLocks noChangeArrowheads="1"/>
          </p:cNvSpPr>
          <p:nvPr/>
        </p:nvSpPr>
        <p:spPr bwMode="auto">
          <a:xfrm>
            <a:off x="62465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rgbClr val="FF0000"/>
                </a:solidFill>
                <a:latin typeface="Calibri" pitchFamily="34" charset="0"/>
              </a:rPr>
              <a:t>TOF</a:t>
            </a:r>
          </a:p>
        </p:txBody>
      </p:sp>
      <p:sp>
        <p:nvSpPr>
          <p:cNvPr id="56" name="Rectangle 53"/>
          <p:cNvSpPr>
            <a:spLocks noChangeArrowheads="1"/>
          </p:cNvSpPr>
          <p:nvPr/>
        </p:nvSpPr>
        <p:spPr bwMode="auto">
          <a:xfrm>
            <a:off x="67799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rgbClr val="FF0000"/>
                </a:solidFill>
                <a:latin typeface="Calibri" pitchFamily="34" charset="0"/>
              </a:rPr>
              <a:t>HMP</a:t>
            </a:r>
          </a:p>
        </p:txBody>
      </p:sp>
      <p:sp>
        <p:nvSpPr>
          <p:cNvPr id="57" name="AutoShape 715"/>
          <p:cNvSpPr>
            <a:spLocks noChangeArrowheads="1"/>
          </p:cNvSpPr>
          <p:nvPr/>
        </p:nvSpPr>
        <p:spPr bwMode="auto">
          <a:xfrm rot="5400000">
            <a:off x="3452019" y="5198268"/>
            <a:ext cx="1143000" cy="50006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BEF6A8"/>
          </a:solidFill>
          <a:ln w="38100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8" name="AutoShape 716"/>
          <p:cNvSpPr>
            <a:spLocks noChangeArrowheads="1"/>
          </p:cNvSpPr>
          <p:nvPr/>
        </p:nvSpPr>
        <p:spPr bwMode="auto">
          <a:xfrm rot="16200000" flipV="1">
            <a:off x="3717131" y="5122069"/>
            <a:ext cx="1143000" cy="50006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BEF6A8"/>
          </a:solidFill>
          <a:ln w="38100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pSp>
        <p:nvGrpSpPr>
          <p:cNvPr id="59" name="Group 70"/>
          <p:cNvGrpSpPr/>
          <p:nvPr/>
        </p:nvGrpSpPr>
        <p:grpSpPr>
          <a:xfrm>
            <a:off x="1828800" y="1219200"/>
            <a:ext cx="5911850" cy="2312987"/>
            <a:chOff x="1828800" y="1219200"/>
            <a:chExt cx="5911850" cy="2312987"/>
          </a:xfrm>
        </p:grpSpPr>
        <p:grpSp>
          <p:nvGrpSpPr>
            <p:cNvPr id="60" name="Group 69"/>
            <p:cNvGrpSpPr/>
            <p:nvPr/>
          </p:nvGrpSpPr>
          <p:grpSpPr>
            <a:xfrm>
              <a:off x="1828800" y="1295400"/>
              <a:ext cx="5911850" cy="2236787"/>
              <a:chOff x="1828800" y="1295400"/>
              <a:chExt cx="5911850" cy="2236787"/>
            </a:xfrm>
          </p:grpSpPr>
          <p:sp>
            <p:nvSpPr>
              <p:cNvPr id="62" name="AutoShape 719"/>
              <p:cNvSpPr>
                <a:spLocks noChangeArrowheads="1"/>
              </p:cNvSpPr>
              <p:nvPr/>
            </p:nvSpPr>
            <p:spPr bwMode="auto">
              <a:xfrm rot="16200000">
                <a:off x="6918325" y="1616075"/>
                <a:ext cx="1143000" cy="501650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BEF6A8"/>
              </a:solidFill>
              <a:ln w="38100" algn="ctr">
                <a:solidFill>
                  <a:srgbClr val="CC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3" name="AutoShape 720"/>
              <p:cNvSpPr>
                <a:spLocks noChangeArrowheads="1"/>
              </p:cNvSpPr>
              <p:nvPr/>
            </p:nvSpPr>
            <p:spPr bwMode="auto">
              <a:xfrm rot="5400000">
                <a:off x="4757738" y="1614487"/>
                <a:ext cx="1141412" cy="503237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BEF6A8"/>
              </a:solidFill>
              <a:ln w="38100" algn="ctr">
                <a:solidFill>
                  <a:srgbClr val="CC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4" name="AutoShape 723"/>
              <p:cNvSpPr>
                <a:spLocks noChangeArrowheads="1"/>
              </p:cNvSpPr>
              <p:nvPr/>
            </p:nvSpPr>
            <p:spPr bwMode="auto">
              <a:xfrm flipH="1">
                <a:off x="1828800" y="3046412"/>
                <a:ext cx="1181100" cy="485775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BEF6A8"/>
              </a:solidFill>
              <a:ln w="38100" algn="ctr">
                <a:solidFill>
                  <a:srgbClr val="CC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" name="AutoShape 729"/>
              <p:cNvSpPr>
                <a:spLocks noChangeArrowheads="1"/>
              </p:cNvSpPr>
              <p:nvPr/>
            </p:nvSpPr>
            <p:spPr bwMode="auto">
              <a:xfrm>
                <a:off x="1906588" y="2817812"/>
                <a:ext cx="1182687" cy="485775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BEF6A8"/>
              </a:solidFill>
              <a:ln w="38100" algn="ctr">
                <a:solidFill>
                  <a:srgbClr val="CC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61" name="AutoShape 721"/>
            <p:cNvSpPr>
              <a:spLocks noChangeArrowheads="1"/>
            </p:cNvSpPr>
            <p:nvPr/>
          </p:nvSpPr>
          <p:spPr bwMode="auto">
            <a:xfrm rot="16200000" flipV="1">
              <a:off x="5023644" y="1539081"/>
              <a:ext cx="1141412" cy="50165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BEF6A8"/>
            </a:solidFill>
            <a:ln w="38100" algn="ctr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67" name="Rectangle 42"/>
          <p:cNvSpPr>
            <a:spLocks noChangeArrowheads="1"/>
          </p:cNvSpPr>
          <p:nvPr/>
        </p:nvSpPr>
        <p:spPr bwMode="auto">
          <a:xfrm>
            <a:off x="571786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V00</a:t>
            </a:r>
            <a:endParaRPr lang="en-US" sz="14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8" name="Rectangle 43"/>
          <p:cNvSpPr>
            <a:spLocks noChangeArrowheads="1"/>
          </p:cNvSpPr>
          <p:nvPr/>
        </p:nvSpPr>
        <p:spPr bwMode="auto">
          <a:xfrm>
            <a:off x="625126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>
                <a:solidFill>
                  <a:srgbClr val="FF0000"/>
                </a:solidFill>
                <a:latin typeface="Calibri" pitchFamily="34" charset="0"/>
              </a:rPr>
              <a:t>PMD</a:t>
            </a:r>
          </a:p>
        </p:txBody>
      </p:sp>
      <p:sp>
        <p:nvSpPr>
          <p:cNvPr id="69" name="Rectangle 44"/>
          <p:cNvSpPr>
            <a:spLocks noChangeArrowheads="1"/>
          </p:cNvSpPr>
          <p:nvPr/>
        </p:nvSpPr>
        <p:spPr bwMode="auto">
          <a:xfrm>
            <a:off x="678466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MTR</a:t>
            </a:r>
            <a:endParaRPr lang="en-US" sz="14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0" name="Rectangle 45"/>
          <p:cNvSpPr>
            <a:spLocks noChangeArrowheads="1"/>
          </p:cNvSpPr>
          <p:nvPr/>
        </p:nvSpPr>
        <p:spPr bwMode="auto">
          <a:xfrm>
            <a:off x="731806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MCH</a:t>
            </a:r>
            <a:endParaRPr lang="en-US" sz="14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1" name="Rectangle 46"/>
          <p:cNvSpPr>
            <a:spLocks noChangeArrowheads="1"/>
          </p:cNvSpPr>
          <p:nvPr/>
        </p:nvSpPr>
        <p:spPr bwMode="auto">
          <a:xfrm>
            <a:off x="785146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rgbClr val="FF0000"/>
                </a:solidFill>
                <a:latin typeface="Calibri" pitchFamily="34" charset="0"/>
              </a:rPr>
              <a:t>ZDC</a:t>
            </a:r>
          </a:p>
        </p:txBody>
      </p:sp>
      <p:sp>
        <p:nvSpPr>
          <p:cNvPr id="72" name="Rectangle 47"/>
          <p:cNvSpPr>
            <a:spLocks noChangeArrowheads="1"/>
          </p:cNvSpPr>
          <p:nvPr/>
        </p:nvSpPr>
        <p:spPr bwMode="auto">
          <a:xfrm>
            <a:off x="8344504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rgbClr val="FF0000"/>
                </a:solidFill>
                <a:latin typeface="Calibri" pitchFamily="34" charset="0"/>
              </a:rPr>
              <a:t>ACO</a:t>
            </a:r>
          </a:p>
        </p:txBody>
      </p:sp>
      <p:sp>
        <p:nvSpPr>
          <p:cNvPr id="73" name="Rectangle 38"/>
          <p:cNvSpPr>
            <a:spLocks noChangeArrowheads="1"/>
          </p:cNvSpPr>
          <p:nvPr/>
        </p:nvSpPr>
        <p:spPr bwMode="auto">
          <a:xfrm>
            <a:off x="411402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AD0</a:t>
            </a:r>
            <a:endParaRPr lang="en-US" sz="14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4" name="Rectangle 38"/>
          <p:cNvSpPr>
            <a:spLocks noChangeArrowheads="1"/>
          </p:cNvSpPr>
          <p:nvPr/>
        </p:nvSpPr>
        <p:spPr bwMode="auto">
          <a:xfrm>
            <a:off x="357971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TRI</a:t>
            </a:r>
            <a:endParaRPr lang="en-US" sz="14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5" name="Rectangle 38"/>
          <p:cNvSpPr>
            <a:spLocks noChangeArrowheads="1"/>
          </p:cNvSpPr>
          <p:nvPr/>
        </p:nvSpPr>
        <p:spPr bwMode="auto">
          <a:xfrm>
            <a:off x="304540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LHC	</a:t>
            </a:r>
            <a:endParaRPr lang="en-US" sz="14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6" name="Rectangle 38"/>
          <p:cNvSpPr>
            <a:spLocks noChangeArrowheads="1"/>
          </p:cNvSpPr>
          <p:nvPr/>
        </p:nvSpPr>
        <p:spPr bwMode="auto">
          <a:xfrm>
            <a:off x="251109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PIT</a:t>
            </a:r>
            <a:endParaRPr lang="en-US" sz="14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7" name="Rectangle 38"/>
          <p:cNvSpPr>
            <a:spLocks noChangeArrowheads="1"/>
          </p:cNvSpPr>
          <p:nvPr/>
        </p:nvSpPr>
        <p:spPr bwMode="auto">
          <a:xfrm>
            <a:off x="196215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AD0</a:t>
            </a:r>
            <a:endParaRPr lang="en-US" sz="14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8" name="Rectangle 38"/>
          <p:cNvSpPr>
            <a:spLocks noChangeArrowheads="1"/>
          </p:cNvSpPr>
          <p:nvPr/>
        </p:nvSpPr>
        <p:spPr bwMode="auto">
          <a:xfrm>
            <a:off x="1467546" y="6095269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CPV</a:t>
            </a:r>
            <a:endParaRPr lang="en-US" sz="1400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41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ALICE Detector Control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57298"/>
            <a:ext cx="8991600" cy="5019703"/>
          </a:xfrm>
        </p:spPr>
        <p:txBody>
          <a:bodyPr/>
          <a:lstStyle/>
          <a:p>
            <a:r>
              <a:rPr lang="en-US" sz="2400" dirty="0" smtClean="0"/>
              <a:t>The DCS cluster consists of ~170 servers installed at P2</a:t>
            </a:r>
          </a:p>
          <a:p>
            <a:r>
              <a:rPr lang="en-US" sz="2400" dirty="0" smtClean="0"/>
              <a:t>In addition 750 </a:t>
            </a:r>
            <a:r>
              <a:rPr lang="en-US" sz="2400" dirty="0"/>
              <a:t>on-detector, embedded computers</a:t>
            </a:r>
          </a:p>
          <a:p>
            <a:r>
              <a:rPr lang="en-US" sz="2400" dirty="0" smtClean="0"/>
              <a:t>In total </a:t>
            </a:r>
            <a:r>
              <a:rPr lang="en-US" sz="2400" dirty="0"/>
              <a:t>over 1200 networked devices </a:t>
            </a:r>
          </a:p>
          <a:p>
            <a:r>
              <a:rPr lang="en-US" sz="2400" dirty="0" smtClean="0"/>
              <a:t>Nearly 3000 </a:t>
            </a:r>
            <a:r>
              <a:rPr lang="en-US" sz="2400" dirty="0" err="1" smtClean="0"/>
              <a:t>WinCC</a:t>
            </a:r>
            <a:r>
              <a:rPr lang="en-US" sz="2400" dirty="0" smtClean="0"/>
              <a:t> OA managers forming a distributed system on over 100 computers</a:t>
            </a:r>
          </a:p>
          <a:p>
            <a:r>
              <a:rPr lang="en-US" sz="2400" dirty="0" smtClean="0"/>
              <a:t>&gt; 1 000 000 channels monitored</a:t>
            </a:r>
          </a:p>
          <a:p>
            <a:r>
              <a:rPr lang="en-US" sz="2400" dirty="0"/>
              <a:t>The cluster provides services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(</a:t>
            </a:r>
            <a:r>
              <a:rPr lang="en-US" sz="2400" dirty="0"/>
              <a:t>file storage, database, central SCADA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system</a:t>
            </a:r>
            <a:r>
              <a:rPr lang="en-US" sz="2400" dirty="0"/>
              <a:t>, networks and communication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exchange</a:t>
            </a:r>
            <a:r>
              <a:rPr lang="en-US" sz="2400" dirty="0"/>
              <a:t>, etc.) in 24/365 mode. </a:t>
            </a:r>
          </a:p>
          <a:p>
            <a:endParaRPr lang="en-US" sz="2400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 May 2015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7078" y="3183874"/>
            <a:ext cx="1531510" cy="33219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914" y="3201013"/>
            <a:ext cx="1865216" cy="3315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92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ALICE Detector Control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Standard devices (power supplies, VME, PLCs, monitoring devices), standard communication protocols (OPC, DIM)</a:t>
            </a:r>
          </a:p>
          <a:p>
            <a:r>
              <a:rPr lang="en-US" sz="2400" dirty="0" smtClean="0"/>
              <a:t>Abstraction to hide device dependent operation details on the higher levels</a:t>
            </a:r>
          </a:p>
          <a:p>
            <a:r>
              <a:rPr lang="en-US" sz="2400" dirty="0" smtClean="0"/>
              <a:t>Control </a:t>
            </a:r>
            <a:r>
              <a:rPr lang="en-GB" sz="2400" dirty="0" smtClean="0"/>
              <a:t>behaviour</a:t>
            </a:r>
            <a:r>
              <a:rPr lang="en-US" sz="2400" dirty="0" smtClean="0"/>
              <a:t> implemented using Finite State Machines</a:t>
            </a:r>
          </a:p>
          <a:p>
            <a:r>
              <a:rPr lang="en-US" sz="2400" dirty="0" smtClean="0"/>
              <a:t>Data relevant for physics analysis (conditions data), stored in a database, is available for offline system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 May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29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ALICE Detector Control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Future (Run2)</a:t>
            </a:r>
          </a:p>
          <a:p>
            <a:r>
              <a:rPr lang="en-US" sz="2400" dirty="0" smtClean="0"/>
              <a:t>Already entered ‘routine’ operation after LS1</a:t>
            </a:r>
          </a:p>
          <a:p>
            <a:r>
              <a:rPr lang="en-US" sz="2400" dirty="0" smtClean="0"/>
              <a:t>Several projects to improve operation</a:t>
            </a:r>
          </a:p>
          <a:p>
            <a:pPr lvl="1"/>
            <a:r>
              <a:rPr lang="en-US" sz="2000" dirty="0" smtClean="0"/>
              <a:t>Alarm handling</a:t>
            </a:r>
          </a:p>
          <a:p>
            <a:pPr lvl="1"/>
            <a:r>
              <a:rPr lang="en-US" sz="2000" dirty="0" smtClean="0"/>
              <a:t>Operator tools </a:t>
            </a:r>
          </a:p>
          <a:p>
            <a:pPr lvl="1"/>
            <a:r>
              <a:rPr lang="en-US" sz="2000" dirty="0" smtClean="0"/>
              <a:t>System internals monitoring</a:t>
            </a:r>
          </a:p>
          <a:p>
            <a:pPr lvl="1"/>
            <a:r>
              <a:rPr lang="en-US" sz="2000" dirty="0" smtClean="0"/>
              <a:t>Log file analysis</a:t>
            </a:r>
          </a:p>
          <a:p>
            <a:pPr lvl="1"/>
            <a:r>
              <a:rPr lang="en-US" sz="2000" dirty="0"/>
              <a:t>Q</a:t>
            </a:r>
            <a:r>
              <a:rPr lang="en-US" sz="2000" dirty="0" smtClean="0"/>
              <a:t>uality monitoring of archived data</a:t>
            </a:r>
          </a:p>
          <a:p>
            <a:pPr lvl="1"/>
            <a:r>
              <a:rPr lang="en-US" sz="2000" dirty="0" smtClean="0"/>
              <a:t>Integration of external systems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 May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21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ALICE Detector Control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Future (for ALICE upgrade, LS2 and beyond):</a:t>
            </a:r>
          </a:p>
          <a:p>
            <a:r>
              <a:rPr lang="en-US" sz="2400" dirty="0" smtClean="0"/>
              <a:t>Core of the DCS will remain</a:t>
            </a:r>
          </a:p>
          <a:p>
            <a:r>
              <a:rPr lang="en-US" sz="2400" dirty="0" smtClean="0"/>
              <a:t>Dataflow will change</a:t>
            </a:r>
          </a:p>
          <a:p>
            <a:pPr lvl="1"/>
            <a:r>
              <a:rPr lang="en-US" dirty="0" smtClean="0"/>
              <a:t>Part of DCS data will be embedded in physics data stream</a:t>
            </a:r>
          </a:p>
          <a:p>
            <a:pPr lvl="1"/>
            <a:r>
              <a:rPr lang="en-US" dirty="0" smtClean="0"/>
              <a:t>Conditions data will need to be available ‘online’ to allow online data processing</a:t>
            </a:r>
          </a:p>
          <a:p>
            <a:r>
              <a:rPr lang="en-US" sz="2400" dirty="0" smtClean="0"/>
              <a:t>Integration of new devices and new front-end electronics</a:t>
            </a:r>
          </a:p>
          <a:p>
            <a:r>
              <a:rPr lang="en-GB" sz="2400" dirty="0"/>
              <a:t>Starting effort in prototyping and validating new dataflow in context of O2 project</a:t>
            </a:r>
          </a:p>
          <a:p>
            <a:r>
              <a:rPr lang="en-US" sz="2400" dirty="0" smtClean="0"/>
              <a:t>Started integration of new devices and interfacing to new front-end electronics in the context of the ITS upgrade project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 May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ALICE Detector Control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Hardware related</a:t>
            </a:r>
          </a:p>
          <a:p>
            <a:r>
              <a:rPr lang="en-US" sz="2400" dirty="0" smtClean="0"/>
              <a:t>Prototyping new technologies for sensors</a:t>
            </a:r>
          </a:p>
          <a:p>
            <a:pPr lvl="1"/>
            <a:r>
              <a:rPr lang="en-US" sz="2000" dirty="0" smtClean="0"/>
              <a:t>Wireless sensors, sensor networks</a:t>
            </a:r>
          </a:p>
          <a:p>
            <a:r>
              <a:rPr lang="en-US" sz="2400" dirty="0" smtClean="0"/>
              <a:t>New general purpose I/O devices</a:t>
            </a:r>
          </a:p>
          <a:p>
            <a:r>
              <a:rPr lang="en-US" sz="2400" dirty="0" smtClean="0"/>
              <a:t>Integration of newest generation PLCs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 May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67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 May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69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ice">
  <a:themeElements>
    <a:clrScheme name="Alice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Al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lice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ice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ice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ice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ice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ice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ice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Alice</Template>
  <TotalTime>15606</TotalTime>
  <Words>449</Words>
  <Application>Microsoft Office PowerPoint</Application>
  <PresentationFormat>On-screen Show (4:3)</PresentationFormat>
  <Paragraphs>112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Alice</vt:lpstr>
      <vt:lpstr>ALICE Detector Control System</vt:lpstr>
      <vt:lpstr>PowerPoint Presentation</vt:lpstr>
      <vt:lpstr>ALICE Detector Control System</vt:lpstr>
      <vt:lpstr>ALICE Detector Control System</vt:lpstr>
      <vt:lpstr>ALICE Detector Control System</vt:lpstr>
      <vt:lpstr>ALICE Detector Control System</vt:lpstr>
      <vt:lpstr>ALICE Detector Control System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User Requirements</dc:title>
  <dc:creator>André Augustinus</dc:creator>
  <cp:lastModifiedBy>Andre Augustinus</cp:lastModifiedBy>
  <cp:revision>719</cp:revision>
  <dcterms:created xsi:type="dcterms:W3CDTF">2005-02-23T09:36:56Z</dcterms:created>
  <dcterms:modified xsi:type="dcterms:W3CDTF">2015-05-06T08:41:44Z</dcterms:modified>
</cp:coreProperties>
</file>