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32"/>
  </p:notesMasterIdLst>
  <p:handoutMasterIdLst>
    <p:handoutMasterId r:id="rId33"/>
  </p:handoutMasterIdLst>
  <p:sldIdLst>
    <p:sldId id="322" r:id="rId3"/>
    <p:sldId id="326" r:id="rId4"/>
    <p:sldId id="325" r:id="rId5"/>
    <p:sldId id="327" r:id="rId6"/>
    <p:sldId id="328" r:id="rId7"/>
    <p:sldId id="365" r:id="rId8"/>
    <p:sldId id="329" r:id="rId9"/>
    <p:sldId id="340" r:id="rId10"/>
    <p:sldId id="359" r:id="rId11"/>
    <p:sldId id="375" r:id="rId12"/>
    <p:sldId id="361" r:id="rId13"/>
    <p:sldId id="352" r:id="rId14"/>
    <p:sldId id="353" r:id="rId15"/>
    <p:sldId id="349" r:id="rId16"/>
    <p:sldId id="363" r:id="rId17"/>
    <p:sldId id="364" r:id="rId18"/>
    <p:sldId id="332" r:id="rId19"/>
    <p:sldId id="333" r:id="rId20"/>
    <p:sldId id="338" r:id="rId21"/>
    <p:sldId id="343" r:id="rId22"/>
    <p:sldId id="344" r:id="rId23"/>
    <p:sldId id="334" r:id="rId24"/>
    <p:sldId id="345" r:id="rId25"/>
    <p:sldId id="336" r:id="rId26"/>
    <p:sldId id="358" r:id="rId27"/>
    <p:sldId id="373" r:id="rId28"/>
    <p:sldId id="369" r:id="rId29"/>
    <p:sldId id="370" r:id="rId30"/>
    <p:sldId id="372" r:id="rId31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4030" userDrawn="1">
          <p15:clr>
            <a:srgbClr val="A4A3A4"/>
          </p15:clr>
        </p15:guide>
        <p15:guide id="3" orient="horz" pos="1200" userDrawn="1">
          <p15:clr>
            <a:srgbClr val="A4A3A4"/>
          </p15:clr>
        </p15:guide>
        <p15:guide id="4" orient="horz" pos="1008" userDrawn="1">
          <p15:clr>
            <a:srgbClr val="A4A3A4"/>
          </p15:clr>
        </p15:guide>
        <p15:guide id="5" orient="horz" pos="379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3360" userDrawn="1">
          <p15:clr>
            <a:srgbClr val="A4A3A4"/>
          </p15:clr>
        </p15:guide>
        <p15:guide id="8" orient="horz" pos="3312" userDrawn="1">
          <p15:clr>
            <a:srgbClr val="A4A3A4"/>
          </p15:clr>
        </p15:guide>
        <p15:guide id="9" orient="horz" pos="240" userDrawn="1">
          <p15:clr>
            <a:srgbClr val="A4A3A4"/>
          </p15:clr>
        </p15:guide>
        <p15:guide id="10" orient="horz" pos="432" userDrawn="1">
          <p15:clr>
            <a:srgbClr val="A4A3A4"/>
          </p15:clr>
        </p15:guide>
        <p15:guide id="11" orient="horz" pos="2784" userDrawn="1">
          <p15:clr>
            <a:srgbClr val="A4A3A4"/>
          </p15:clr>
        </p15:guide>
        <p15:guide id="12" pos="2880" userDrawn="1">
          <p15:clr>
            <a:srgbClr val="A4A3A4"/>
          </p15:clr>
        </p15:guide>
        <p15:guide id="13" pos="719" userDrawn="1">
          <p15:clr>
            <a:srgbClr val="A4A3A4"/>
          </p15:clr>
        </p15:guide>
        <p15:guide id="14" pos="4608" userDrawn="1">
          <p15:clr>
            <a:srgbClr val="A4A3A4"/>
          </p15:clr>
        </p15:guide>
        <p15:guide id="15" pos="935" userDrawn="1">
          <p15:clr>
            <a:srgbClr val="A4A3A4"/>
          </p15:clr>
        </p15:guide>
        <p15:guide id="16" pos="5257" userDrawn="1">
          <p15:clr>
            <a:srgbClr val="A4A3A4"/>
          </p15:clr>
        </p15:guide>
        <p15:guide id="17" pos="4392" userDrawn="1">
          <p15:clr>
            <a:srgbClr val="A4A3A4"/>
          </p15:clr>
        </p15:guide>
        <p15:guide id="18" pos="503" userDrawn="1">
          <p15:clr>
            <a:srgbClr val="A4A3A4"/>
          </p15:clr>
        </p15:guide>
        <p15:guide id="19" pos="5365" userDrawn="1">
          <p15:clr>
            <a:srgbClr val="A4A3A4"/>
          </p15:clr>
        </p15:guide>
        <p15:guide id="20" pos="23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0" autoAdjust="0"/>
    <p:restoredTop sz="89585" autoAdjust="0"/>
  </p:normalViewPr>
  <p:slideViewPr>
    <p:cSldViewPr snapToGrid="0" showGuides="1">
      <p:cViewPr varScale="1">
        <p:scale>
          <a:sx n="98" d="100"/>
          <a:sy n="98" d="100"/>
        </p:scale>
        <p:origin x="-2152" y="-104"/>
      </p:cViewPr>
      <p:guideLst>
        <p:guide orient="horz" pos="2160"/>
        <p:guide orient="horz" pos="4030"/>
        <p:guide orient="horz" pos="1200"/>
        <p:guide orient="horz" pos="1008"/>
        <p:guide orient="horz" pos="3792"/>
        <p:guide orient="horz"/>
        <p:guide orient="horz" pos="3360"/>
        <p:guide orient="horz" pos="3312"/>
        <p:guide orient="horz" pos="240"/>
        <p:guide orient="horz" pos="432"/>
        <p:guide orient="horz" pos="2784"/>
        <p:guide pos="2880"/>
        <p:guide pos="719"/>
        <p:guide pos="4608"/>
        <p:guide pos="935"/>
        <p:guide pos="5257"/>
        <p:guide pos="4392"/>
        <p:guide pos="503"/>
        <p:guide pos="5365"/>
        <p:guide pos="2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24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tags" Target="tags/tag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04/09/16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04/09/16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5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 LARGE ION COLLIDER EXPERIMENT</a:t>
            </a:r>
            <a:r>
              <a:rPr lang="it-IT" baseline="0" dirty="0" smtClean="0"/>
              <a:t> to study the deconfined hadron matter and the parton-hadron transition. Its excellent PID relays on ITS TPC TOF TRD and HMPID: location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425B-DCC0-4687-B159-AE2C659811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411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HMPID insertion in the ALICE MAGNET</a:t>
            </a:r>
            <a:r>
              <a:rPr lang="en-US" baseline="0" dirty="0" smtClean="0"/>
              <a:t> , </a:t>
            </a:r>
            <a:r>
              <a:rPr lang="en-US" dirty="0" smtClean="0"/>
              <a:t>M0-M6 HMPID</a:t>
            </a:r>
            <a:r>
              <a:rPr lang="en-US" baseline="0" dirty="0" smtClean="0"/>
              <a:t> layout, services bottom right, C6F14 distribution station, cooling panels, collision points behind the photo plane,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425B-DCC0-4687-B159-AE2C6598110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86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425B-DCC0-4687-B159-AE2C6598110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005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minimize hardware failure the</a:t>
            </a:r>
            <a:r>
              <a:rPr lang="en-US" baseline="0" dirty="0" smtClean="0"/>
              <a:t> HV, FEE and RO electronics on each module have been segmented; one HV sector covers two pc’s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425B-DCC0-4687-B159-AE2C6598110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616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Detail: Distribution station for one RICH module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D425B-DCC0-4687-B159-AE2C6598110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56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207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69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(100mm C6F14, ~180 mm CH4transmission, 5 mm quartz, O2 and H2O in ordinary</a:t>
            </a:r>
            <a:r>
              <a:rPr lang="en-GB" sz="1200" baseline="0" dirty="0" smtClean="0"/>
              <a:t> value of </a:t>
            </a:r>
            <a:r>
              <a:rPr lang="en-GB" sz="1200" dirty="0" smtClean="0"/>
              <a:t>ppm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9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b="1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1" b="1" cap="none" spc="0">
                <a:ln w="9525"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3" descr="C:\InetPub\wwwroot\immagini\rich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7" y="11586"/>
            <a:ext cx="738686" cy="97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0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395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930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3880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1" b="0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967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6189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6" y="381000"/>
            <a:ext cx="6859788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1199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458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6556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511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78" y="6400800"/>
            <a:ext cx="62881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pic>
        <p:nvPicPr>
          <p:cNvPr id="7" name="Picture 13" descr="C:\InetPub\wwwroot\immagini\richlogo.g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7" y="11586"/>
            <a:ext cx="738686" cy="97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3442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701" b="1" kern="1200" cap="none" spc="0" baseline="0">
          <a:ln w="9525">
            <a:noFill/>
            <a:prstDash val="solid"/>
          </a:ln>
          <a:solidFill>
            <a:schemeClr val="accent5"/>
          </a:solidFill>
          <a:effectLst/>
          <a:latin typeface="+mj-lt"/>
          <a:ea typeface="+mj-ea"/>
          <a:cs typeface="+mj-cs"/>
        </a:defRPr>
      </a:lvl1pPr>
    </p:titleStyle>
    <p:bodyStyle>
      <a:lvl1pPr marL="167923" indent="-167923" algn="l" defTabSz="685983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755" indent="-173878" algn="l" defTabSz="685983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2105" indent="-164350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3109" indent="-131004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772922" indent="-129813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Relationship Id="rId3" Type="http://schemas.openxmlformats.org/officeDocument/2006/relationships/image" Target="../media/image3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Giacinto de cataldo</a:t>
            </a:r>
          </a:p>
          <a:p>
            <a:r>
              <a:rPr lang="en-GB" dirty="0" err="1" smtClean="0"/>
              <a:t>Infn</a:t>
            </a:r>
            <a:r>
              <a:rPr lang="en-GB" dirty="0" smtClean="0"/>
              <a:t> Bari, Italy</a:t>
            </a:r>
          </a:p>
          <a:p>
            <a:endParaRPr lang="en-GB" dirty="0" smtClean="0"/>
          </a:p>
          <a:p>
            <a:r>
              <a:rPr lang="en-GB" dirty="0" smtClean="0"/>
              <a:t>On behalf of the </a:t>
            </a:r>
            <a:r>
              <a:rPr lang="en-GB" dirty="0" err="1" smtClean="0"/>
              <a:t>alice</a:t>
            </a:r>
            <a:r>
              <a:rPr lang="en-GB" smtClean="0"/>
              <a:t> collaboration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0" dirty="0"/>
              <a:t/>
            </a:r>
            <a:br>
              <a:rPr lang="en-GB" b="0" dirty="0"/>
            </a:br>
            <a:r>
              <a:rPr lang="en-GB" sz="3301" b="0" dirty="0"/>
              <a:t> ALICE-HMPID performance in pp and </a:t>
            </a:r>
            <a:r>
              <a:rPr lang="en-GB" sz="3301" b="0" dirty="0" err="1"/>
              <a:t>Pb-Pb</a:t>
            </a:r>
            <a:r>
              <a:rPr lang="en-GB" sz="3301" b="0" dirty="0"/>
              <a:t> collisions at √</a:t>
            </a:r>
            <a:r>
              <a:rPr lang="en-GB" sz="3301" b="0" dirty="0" smtClean="0"/>
              <a:t>𝑠 = 13 </a:t>
            </a:r>
            <a:r>
              <a:rPr lang="en-GB" sz="3301" b="0" dirty="0" err="1"/>
              <a:t>TeV</a:t>
            </a:r>
            <a:r>
              <a:rPr lang="en-GB" sz="3301" b="0" dirty="0"/>
              <a:t> and √</a:t>
            </a:r>
            <a:r>
              <a:rPr lang="en-GB" sz="3301" b="0" dirty="0" smtClean="0"/>
              <a:t>𝑠</a:t>
            </a:r>
            <a:r>
              <a:rPr lang="en-GB" sz="3301" b="0" baseline="-25000" dirty="0" smtClean="0"/>
              <a:t>𝑁𝑁 </a:t>
            </a:r>
            <a:r>
              <a:rPr lang="en-GB" sz="3301" b="0" dirty="0" smtClean="0"/>
              <a:t>= 5.02 </a:t>
            </a:r>
            <a:r>
              <a:rPr lang="en-GB" sz="3301" b="0" dirty="0" err="1"/>
              <a:t>TeV</a:t>
            </a:r>
            <a:r>
              <a:rPr lang="en-GB" sz="3301" b="0" dirty="0"/>
              <a:t> </a:t>
            </a:r>
            <a:r>
              <a:rPr lang="en-GB" sz="3301" b="0" dirty="0" smtClean="0"/>
              <a:t>during 2015-2016</a:t>
            </a:r>
            <a:endParaRPr lang="en-US" sz="330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8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107" y="53544"/>
            <a:ext cx="6859787" cy="1371600"/>
          </a:xfrm>
        </p:spPr>
        <p:txBody>
          <a:bodyPr>
            <a:normAutofit fontScale="90000"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C</a:t>
            </a:r>
            <a:r>
              <a:rPr lang="en-GB" sz="3600" b="0" baseline="-25000" dirty="0" smtClean="0">
                <a:solidFill>
                  <a:schemeClr val="tx1"/>
                </a:solidFill>
              </a:rPr>
              <a:t>6</a:t>
            </a:r>
            <a:r>
              <a:rPr lang="en-GB" sz="3600" b="0" dirty="0" smtClean="0">
                <a:solidFill>
                  <a:schemeClr val="tx1"/>
                </a:solidFill>
              </a:rPr>
              <a:t>F</a:t>
            </a:r>
            <a:r>
              <a:rPr lang="en-GB" sz="3600" b="0" baseline="-25000" dirty="0" smtClean="0">
                <a:solidFill>
                  <a:schemeClr val="tx1"/>
                </a:solidFill>
              </a:rPr>
              <a:t>14</a:t>
            </a:r>
            <a:r>
              <a:rPr lang="en-GB" sz="3600" b="0" dirty="0" smtClean="0">
                <a:solidFill>
                  <a:schemeClr val="tx1"/>
                </a:solidFill>
              </a:rPr>
              <a:t> Transparency monitoring</a:t>
            </a:r>
            <a:r>
              <a:rPr lang="en-GB" b="0" dirty="0" smtClean="0">
                <a:solidFill>
                  <a:schemeClr val="tx1"/>
                </a:solidFill>
              </a:rPr>
              <a:t/>
            </a:r>
            <a:br>
              <a:rPr lang="en-GB" b="0" dirty="0" smtClean="0">
                <a:solidFill>
                  <a:schemeClr val="tx1"/>
                </a:solidFill>
              </a:rPr>
            </a:br>
            <a:r>
              <a:rPr lang="en-GB" b="0" dirty="0" smtClean="0">
                <a:solidFill>
                  <a:schemeClr val="tx1"/>
                </a:solidFill>
              </a:rPr>
              <a:t> 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10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078" y="3773261"/>
            <a:ext cx="3417668" cy="19627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675" y="1366467"/>
            <a:ext cx="3156071" cy="214032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699493" y="1386179"/>
            <a:ext cx="2984503" cy="2151564"/>
            <a:chOff x="1577999" y="2236352"/>
            <a:chExt cx="3250460" cy="2161190"/>
          </a:xfrm>
        </p:grpSpPr>
        <p:grpSp>
          <p:nvGrpSpPr>
            <p:cNvPr id="9" name="Group 8"/>
            <p:cNvGrpSpPr/>
            <p:nvPr/>
          </p:nvGrpSpPr>
          <p:grpSpPr>
            <a:xfrm>
              <a:off x="1577999" y="2236352"/>
              <a:ext cx="3250460" cy="2161190"/>
              <a:chOff x="1566515" y="1337589"/>
              <a:chExt cx="3250460" cy="216119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566515" y="1337589"/>
                <a:ext cx="3250460" cy="2161190"/>
                <a:chOff x="1566515" y="1337589"/>
                <a:chExt cx="3250460" cy="2161190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66515" y="1337589"/>
                  <a:ext cx="3250460" cy="2161190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41731" t="15705" r="50059" b="80525"/>
                <a:stretch/>
              </p:blipFill>
              <p:spPr>
                <a:xfrm>
                  <a:off x="2724539" y="2560319"/>
                  <a:ext cx="222068" cy="67811"/>
                </a:xfrm>
                <a:prstGeom prst="rect">
                  <a:avLst/>
                </a:prstGeom>
              </p:spPr>
            </p:pic>
          </p:grp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98415" y="2514328"/>
                <a:ext cx="290915" cy="132462"/>
              </a:xfrm>
              <a:prstGeom prst="rect">
                <a:avLst/>
              </a:prstGeom>
            </p:spPr>
          </p:pic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0814" y="3880683"/>
              <a:ext cx="898834" cy="45701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46821" y="3744055"/>
              <a:ext cx="898834" cy="45701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26648" y="3291502"/>
              <a:ext cx="746755" cy="227449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6515" y="1386179"/>
            <a:ext cx="3250460" cy="215156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78948" y="5848994"/>
            <a:ext cx="7088752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1200" dirty="0" smtClean="0"/>
              <a:t>On August </a:t>
            </a:r>
            <a:r>
              <a:rPr lang="en-GB" sz="1200" dirty="0"/>
              <a:t>the 4</a:t>
            </a:r>
            <a:r>
              <a:rPr lang="en-GB" sz="1200" baseline="30000" dirty="0"/>
              <a:t>th</a:t>
            </a:r>
            <a:r>
              <a:rPr lang="en-GB" sz="1200" dirty="0"/>
              <a:t> </a:t>
            </a:r>
            <a:r>
              <a:rPr lang="en-GB" sz="1200" dirty="0" smtClean="0"/>
              <a:t>, after replacement of H</a:t>
            </a:r>
            <a:r>
              <a:rPr lang="en-GB" sz="1200" baseline="-25000" dirty="0" smtClean="0"/>
              <a:t>2</a:t>
            </a:r>
            <a:r>
              <a:rPr lang="en-GB" sz="1200" dirty="0" smtClean="0"/>
              <a:t>O molecular severs , the transparency improved around the water absorber peak of 165 nm. Anyway no </a:t>
            </a:r>
            <a:r>
              <a:rPr lang="en-GB" sz="1200" dirty="0" err="1" smtClean="0"/>
              <a:t>Npe</a:t>
            </a:r>
            <a:r>
              <a:rPr lang="en-GB" sz="1200" dirty="0" smtClean="0"/>
              <a:t> variation expected.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535973" y="3649233"/>
            <a:ext cx="2939835" cy="2112545"/>
            <a:chOff x="1535973" y="3649233"/>
            <a:chExt cx="2939835" cy="2112545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5973" y="3649233"/>
              <a:ext cx="2939835" cy="2112545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/>
          </p:nvGrpSpPr>
          <p:grpSpPr>
            <a:xfrm>
              <a:off x="2411063" y="3839872"/>
              <a:ext cx="1111202" cy="581361"/>
              <a:chOff x="2411063" y="3839872"/>
              <a:chExt cx="1111202" cy="581361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2985743" y="4066139"/>
                <a:ext cx="378156" cy="239228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411063" y="3839872"/>
                <a:ext cx="1111202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r>
                  <a:rPr lang="en-GB" sz="8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</a:rPr>
                  <a:t>H</a:t>
                </a:r>
                <a:r>
                  <a:rPr lang="en-GB" sz="800" baseline="-250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</a:rPr>
                  <a:t>2</a:t>
                </a:r>
                <a:r>
                  <a:rPr lang="en-GB" sz="8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</a:rPr>
                  <a:t>O filter replaced</a:t>
                </a: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>
                <a:off x="2985743" y="4066139"/>
                <a:ext cx="343140" cy="355094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5588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106" y="581987"/>
            <a:ext cx="7534350" cy="773052"/>
          </a:xfrm>
        </p:spPr>
        <p:txBody>
          <a:bodyPr>
            <a:noAutofit/>
          </a:bodyPr>
          <a:lstStyle/>
          <a:p>
            <a:r>
              <a:rPr lang="en-GB" sz="3200" b="0" dirty="0" smtClean="0">
                <a:solidFill>
                  <a:schemeClr val="tx1"/>
                </a:solidFill>
              </a:rPr>
              <a:t>MWPC SE-PHD , </a:t>
            </a:r>
            <a:r>
              <a:rPr lang="en-GB" sz="3200" b="0" dirty="0" smtClean="0">
                <a:solidFill>
                  <a:schemeClr val="tx1"/>
                </a:solidFill>
                <a:latin typeface="+mn-lt"/>
              </a:rPr>
              <a:t>MIP</a:t>
            </a:r>
            <a:r>
              <a:rPr lang="en-GB" sz="3200" b="0" dirty="0" smtClean="0">
                <a:solidFill>
                  <a:schemeClr val="tx1"/>
                </a:solidFill>
              </a:rPr>
              <a:t> and </a:t>
            </a:r>
            <a:r>
              <a:rPr lang="en-GB" sz="3200" b="0" dirty="0" err="1" smtClean="0">
                <a:solidFill>
                  <a:schemeClr val="tx1"/>
                </a:solidFill>
              </a:rPr>
              <a:t>Npe</a:t>
            </a:r>
            <a:r>
              <a:rPr lang="en-GB" sz="3200" b="0" dirty="0" smtClean="0">
                <a:solidFill>
                  <a:schemeClr val="tx1"/>
                </a:solidFill>
              </a:rPr>
              <a:t> @ </a:t>
            </a:r>
            <a:r>
              <a:rPr lang="en-GB" sz="3200" b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q</a:t>
            </a:r>
            <a:r>
              <a:rPr lang="en-GB" sz="3200" b="0" baseline="-25000" dirty="0" err="1" smtClean="0">
                <a:solidFill>
                  <a:schemeClr val="tx1"/>
                </a:solidFill>
                <a:latin typeface="+mn-lt"/>
              </a:rPr>
              <a:t>MAX</a:t>
            </a:r>
            <a:endParaRPr lang="en-GB" sz="3200" b="0" baseline="-25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11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911314" y="1855675"/>
            <a:ext cx="5461764" cy="3314532"/>
            <a:chOff x="1271820" y="1556571"/>
            <a:chExt cx="6334938" cy="431579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1820" y="1556571"/>
              <a:ext cx="6334938" cy="4315797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6024348" y="4057018"/>
              <a:ext cx="0" cy="11521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024030" y="5133679"/>
              <a:ext cx="1034257" cy="276999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200" dirty="0" err="1" smtClean="0">
                  <a:solidFill>
                    <a:schemeClr val="bg1"/>
                  </a:solidFill>
                </a:rPr>
                <a:t>Npe</a:t>
              </a:r>
              <a:r>
                <a:rPr lang="en-GB" sz="1200" dirty="0" smtClean="0">
                  <a:solidFill>
                    <a:schemeClr val="bg1"/>
                  </a:solidFill>
                </a:rPr>
                <a:t> @ </a:t>
              </a:r>
              <a:r>
                <a:rPr lang="en-GB" sz="1200" dirty="0" err="1" smtClean="0">
                  <a:solidFill>
                    <a:schemeClr val="bg1"/>
                  </a:solidFill>
                  <a:latin typeface="Symbol" panose="05050102010706020507" pitchFamily="18" charset="2"/>
                </a:rPr>
                <a:t>q</a:t>
              </a:r>
              <a:r>
                <a:rPr lang="en-GB" sz="1200" baseline="-25000" dirty="0" err="1" smtClean="0">
                  <a:solidFill>
                    <a:schemeClr val="bg1"/>
                  </a:solidFill>
                </a:rPr>
                <a:t>MAX</a:t>
              </a:r>
              <a:endParaRPr lang="en-GB" sz="12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20255" y="3274694"/>
              <a:ext cx="660758" cy="26161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SE-PHD</a:t>
              </a:r>
              <a:endParaRPr lang="en-GB" sz="11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15086" y="3274694"/>
              <a:ext cx="429926" cy="26161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100" dirty="0" smtClean="0">
                  <a:solidFill>
                    <a:schemeClr val="bg1"/>
                  </a:solidFill>
                </a:rPr>
                <a:t>MIP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76198" y="5637352"/>
            <a:ext cx="687187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1200" dirty="0" err="1" smtClean="0"/>
              <a:t>Npe</a:t>
            </a:r>
            <a:r>
              <a:rPr lang="en-GB" sz="1200" dirty="0" smtClean="0"/>
              <a:t> at </a:t>
            </a:r>
            <a:r>
              <a:rPr lang="en-GB" sz="1200" dirty="0" err="1" smtClean="0">
                <a:latin typeface="Symbol" panose="05050102010706020507" pitchFamily="18" charset="2"/>
              </a:rPr>
              <a:t>q</a:t>
            </a:r>
            <a:r>
              <a:rPr lang="en-GB" sz="1200" baseline="-25000" dirty="0" err="1" smtClean="0"/>
              <a:t>MAX</a:t>
            </a:r>
            <a:r>
              <a:rPr lang="en-GB" sz="1200" baseline="-25000" dirty="0" smtClean="0"/>
              <a:t>  </a:t>
            </a:r>
            <a:r>
              <a:rPr lang="en-GB" sz="1200" dirty="0" smtClean="0"/>
              <a:t>(</a:t>
            </a:r>
            <a:r>
              <a:rPr lang="en-GB" sz="1200" dirty="0" smtClean="0">
                <a:latin typeface="Symbol" panose="05050102010706020507" pitchFamily="18" charset="2"/>
              </a:rPr>
              <a:t>b=1)</a:t>
            </a:r>
            <a:r>
              <a:rPr lang="en-GB" sz="1200" dirty="0" smtClean="0"/>
              <a:t> depends only from the optical property of the radiator: </a:t>
            </a:r>
            <a:r>
              <a:rPr lang="en-GB" sz="1200" dirty="0" err="1" smtClean="0"/>
              <a:t>cos</a:t>
            </a:r>
            <a:r>
              <a:rPr lang="en-GB" sz="1200" dirty="0" err="1" smtClean="0">
                <a:latin typeface="Symbol" panose="05050102010706020507" pitchFamily="18" charset="2"/>
              </a:rPr>
              <a:t>q</a:t>
            </a:r>
            <a:r>
              <a:rPr lang="en-GB" sz="1200" baseline="-25000" dirty="0" err="1" smtClean="0"/>
              <a:t>MAX</a:t>
            </a:r>
            <a:r>
              <a:rPr lang="en-GB" sz="1200" baseline="-25000" dirty="0" smtClean="0"/>
              <a:t> </a:t>
            </a:r>
            <a:r>
              <a:rPr lang="en-GB" sz="1200" dirty="0" smtClean="0"/>
              <a:t>=1/n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2288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2106" y="484042"/>
            <a:ext cx="6859787" cy="699864"/>
          </a:xfrm>
        </p:spPr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MWPC gain monitoring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3" y="5084471"/>
            <a:ext cx="6768752" cy="116955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HV equalization (Sept. 2011) to </a:t>
            </a:r>
            <a:r>
              <a:rPr lang="en-GB" sz="1400" dirty="0"/>
              <a:t>s</a:t>
            </a:r>
            <a:r>
              <a:rPr lang="en-GB" sz="1400" dirty="0" smtClean="0"/>
              <a:t>et </a:t>
            </a:r>
            <a:r>
              <a:rPr lang="en-GB" sz="1400" dirty="0"/>
              <a:t>A</a:t>
            </a:r>
            <a:r>
              <a:rPr lang="en-GB" sz="1400" baseline="-25000" dirty="0"/>
              <a:t>0</a:t>
            </a:r>
            <a:r>
              <a:rPr lang="en-GB" sz="1400" dirty="0"/>
              <a:t> ≈ 35;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</a:t>
            </a:r>
            <a:r>
              <a:rPr lang="en-GB" sz="1400" dirty="0" smtClean="0"/>
              <a:t>ain </a:t>
            </a:r>
            <a:r>
              <a:rPr lang="en-GB" sz="1400" dirty="0"/>
              <a:t>variations </a:t>
            </a:r>
            <a:r>
              <a:rPr lang="en-GB" sz="1400" dirty="0" smtClean="0"/>
              <a:t>≈ </a:t>
            </a:r>
            <a:r>
              <a:rPr lang="en-GB" sz="1400" dirty="0"/>
              <a:t>± 15</a:t>
            </a:r>
            <a:r>
              <a:rPr lang="en-GB" sz="1400" dirty="0" smtClean="0"/>
              <a:t>%;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/>
              <a:t>A reduction of 20% </a:t>
            </a:r>
            <a:r>
              <a:rPr lang="it-IT" sz="1400" dirty="0" smtClean="0"/>
              <a:t>on A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 -&gt; photoelectron </a:t>
            </a:r>
            <a:r>
              <a:rPr lang="it-IT" sz="1400" dirty="0"/>
              <a:t>detection efficiency loss of 3% (A</a:t>
            </a:r>
            <a:r>
              <a:rPr lang="it-IT" sz="1400" baseline="-25000" dirty="0"/>
              <a:t>th</a:t>
            </a:r>
            <a:r>
              <a:rPr lang="it-IT" sz="1400" dirty="0"/>
              <a:t>/</a:t>
            </a:r>
            <a:r>
              <a:rPr lang="en-GB" sz="1400" dirty="0"/>
              <a:t>A</a:t>
            </a:r>
            <a:r>
              <a:rPr lang="en-GB" sz="1400" baseline="-25000" dirty="0"/>
              <a:t>0</a:t>
            </a:r>
            <a:r>
              <a:rPr lang="it-IT" sz="1400" dirty="0"/>
              <a:t> </a:t>
            </a:r>
            <a:r>
              <a:rPr lang="en-GB" sz="1400" dirty="0"/>
              <a:t>≈</a:t>
            </a:r>
            <a:r>
              <a:rPr lang="it-IT" sz="1400" dirty="0"/>
              <a:t> 4/35) . N</a:t>
            </a:r>
            <a:r>
              <a:rPr lang="it-IT" sz="1400" dirty="0" smtClean="0"/>
              <a:t>o </a:t>
            </a:r>
            <a:r>
              <a:rPr lang="it-IT" sz="1400" dirty="0"/>
              <a:t>effects on the PID </a:t>
            </a:r>
            <a:r>
              <a:rPr lang="it-IT" sz="1400" dirty="0" smtClean="0"/>
              <a:t>performance.</a:t>
            </a:r>
            <a:endParaRPr lang="en-GB" sz="1400" dirty="0" smtClean="0"/>
          </a:p>
          <a:p>
            <a:endParaRPr lang="en-GB" sz="1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953" y="1565343"/>
            <a:ext cx="5525535" cy="337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7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91133" y="238810"/>
            <a:ext cx="7153275" cy="1371600"/>
          </a:xfrm>
        </p:spPr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 Monitoring of </a:t>
            </a:r>
            <a:r>
              <a:rPr lang="en-GB" sz="3600" b="0" dirty="0" smtClean="0">
                <a:solidFill>
                  <a:schemeClr val="tx1"/>
                </a:solidFill>
              </a:rPr>
              <a:t>CH</a:t>
            </a:r>
            <a:r>
              <a:rPr lang="en-GB" sz="3600" b="0" baseline="-25000" dirty="0" smtClean="0">
                <a:solidFill>
                  <a:schemeClr val="tx1"/>
                </a:solidFill>
              </a:rPr>
              <a:t>4</a:t>
            </a:r>
            <a:r>
              <a:rPr lang="en-GB" sz="3600" b="0" dirty="0" smtClean="0">
                <a:solidFill>
                  <a:schemeClr val="tx1"/>
                </a:solidFill>
              </a:rPr>
              <a:t> </a:t>
            </a:r>
            <a:r>
              <a:rPr lang="en-GB" sz="3600" b="0" dirty="0" smtClean="0">
                <a:solidFill>
                  <a:schemeClr val="tx1"/>
                </a:solidFill>
              </a:rPr>
              <a:t>contaminants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86" y="4951708"/>
            <a:ext cx="8140372" cy="116955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1400" dirty="0" smtClean="0"/>
              <a:t>H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O and O</a:t>
            </a:r>
            <a:r>
              <a:rPr lang="en-GB" sz="1400" baseline="-25000" dirty="0" smtClean="0"/>
              <a:t>2</a:t>
            </a:r>
            <a:r>
              <a:rPr lang="en-GB" sz="1400" dirty="0"/>
              <a:t> </a:t>
            </a:r>
            <a:r>
              <a:rPr lang="en-GB" sz="1400" dirty="0" smtClean="0"/>
              <a:t>in the MWPC CH</a:t>
            </a:r>
            <a:r>
              <a:rPr lang="en-GB" sz="1400" baseline="-25000" dirty="0" smtClean="0"/>
              <a:t>4</a:t>
            </a:r>
            <a:r>
              <a:rPr lang="en-GB" sz="1400" dirty="0" smtClean="0"/>
              <a:t> can degrade the UV transmission and damage the hygroscopic </a:t>
            </a:r>
            <a:r>
              <a:rPr lang="en-GB" sz="1400" dirty="0" err="1" smtClean="0"/>
              <a:t>CsI</a:t>
            </a:r>
            <a:r>
              <a:rPr lang="en-GB" sz="1400" dirty="0" smtClean="0"/>
              <a:t> layer;</a:t>
            </a:r>
          </a:p>
          <a:p>
            <a:endParaRPr lang="en-GB" sz="1400" dirty="0" smtClean="0"/>
          </a:p>
          <a:p>
            <a:r>
              <a:rPr lang="en-GB" sz="1400" dirty="0" smtClean="0"/>
              <a:t>At he level of few ppm they are well below the threshold to impact the detector performance.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62580" y="2355681"/>
            <a:ext cx="3584759" cy="2316487"/>
            <a:chOff x="755576" y="3429000"/>
            <a:chExt cx="3584759" cy="231648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576" y="3429000"/>
              <a:ext cx="3584759" cy="21520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67845" y="5486033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13701" y="5487254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03848" y="5499266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2015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44079" y="1731776"/>
            <a:ext cx="3567373" cy="2482467"/>
            <a:chOff x="5037075" y="2805095"/>
            <a:chExt cx="3567373" cy="248246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7075" y="2805095"/>
              <a:ext cx="3567373" cy="235935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037075" y="5028108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82931" y="5029329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73078" y="5041341"/>
              <a:ext cx="466794" cy="246221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/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164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107" y="382532"/>
            <a:ext cx="6859787" cy="843880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Monitoring of N</a:t>
            </a:r>
            <a:r>
              <a:rPr lang="en-US" sz="3600" b="0" baseline="-25000" dirty="0" smtClean="0">
                <a:solidFill>
                  <a:schemeClr val="tx1"/>
                </a:solidFill>
              </a:rPr>
              <a:t>PE </a:t>
            </a:r>
            <a:r>
              <a:rPr lang="en-US" sz="3600" b="0" dirty="0" smtClean="0">
                <a:solidFill>
                  <a:schemeClr val="tx1"/>
                </a:solidFill>
              </a:rPr>
              <a:t>stability</a:t>
            </a:r>
            <a:endParaRPr lang="en-US" sz="3600" b="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14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82744" y="5296306"/>
            <a:ext cx="7787352" cy="9541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Good </a:t>
            </a:r>
            <a:r>
              <a:rPr lang="en-GB" sz="1400" dirty="0" err="1" smtClean="0"/>
              <a:t>Npe</a:t>
            </a:r>
            <a:r>
              <a:rPr lang="en-GB" sz="1400" dirty="0" smtClean="0"/>
              <a:t> stability infers a </a:t>
            </a:r>
            <a:r>
              <a:rPr lang="en-GB" sz="1400" dirty="0" err="1" smtClean="0"/>
              <a:t>CsI</a:t>
            </a:r>
            <a:r>
              <a:rPr lang="en-GB" sz="1400" dirty="0" smtClean="0"/>
              <a:t> QE stability;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Except RICH2 PC 2 and 3 with a drop of 30%. After cleaning, PC’s were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 re-evaporated during 2005, maybe procedure not optimised;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Empty </a:t>
            </a:r>
            <a:r>
              <a:rPr lang="en-GB" sz="1400" dirty="0"/>
              <a:t>space between blobs </a:t>
            </a:r>
            <a:r>
              <a:rPr lang="en-GB" sz="1400" dirty="0" smtClean="0"/>
              <a:t>represents LHC technical </a:t>
            </a:r>
            <a:r>
              <a:rPr lang="en-GB" sz="1400" dirty="0"/>
              <a:t>stops from 2010 up to </a:t>
            </a:r>
            <a:r>
              <a:rPr lang="en-GB" sz="1400" dirty="0" smtClean="0"/>
              <a:t>2015.</a:t>
            </a:r>
            <a:endParaRPr lang="en-GB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1897660" y="1558800"/>
            <a:ext cx="5757520" cy="3710870"/>
            <a:chOff x="1897660" y="1446506"/>
            <a:chExt cx="5757520" cy="3710870"/>
          </a:xfrm>
        </p:grpSpPr>
        <p:pic>
          <p:nvPicPr>
            <p:cNvPr id="8" name="Content Placeholder 5" descr="Screen Shot 2016-08-22 at 19.37.56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57" t="26160" r="11927" b="9465"/>
            <a:stretch/>
          </p:blipFill>
          <p:spPr>
            <a:xfrm>
              <a:off x="1897660" y="1446506"/>
              <a:ext cx="5757520" cy="3411228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H="1">
              <a:off x="7190021" y="3757690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6856696" y="3750316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522149" y="3757690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186588" y="3750316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850721" y="3764058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5400000">
              <a:off x="5584050" y="4842177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5400000">
              <a:off x="5843408" y="4845111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5400000">
              <a:off x="6174265" y="4842177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5400000">
              <a:off x="6521267" y="4842177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5400000">
              <a:off x="6825577" y="4842177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7129887" y="4842177"/>
              <a:ext cx="409086" cy="215444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2015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7206229" y="2723318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872904" y="2715944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538357" y="2723318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202796" y="2715944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66929" y="2729686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5419603" y="2702202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086278" y="2694828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751731" y="2702202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416170" y="2694828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080303" y="2708570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3684253" y="2706724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350928" y="2699350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016381" y="2706724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680820" y="2699350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344953" y="2713092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5406971" y="1628994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5073646" y="1621620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739099" y="1628994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403538" y="1621620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067671" y="1635362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3693071" y="1614479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359746" y="1607105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25199" y="1614479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689638" y="1607105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353771" y="1620847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5419603" y="3764058"/>
              <a:ext cx="3140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5086278" y="3756684"/>
              <a:ext cx="1123" cy="876978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751731" y="3764058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416170" y="3756684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080303" y="3770426"/>
              <a:ext cx="1625" cy="884352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82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6859787" cy="13716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PID performance in Run2 </a:t>
            </a:r>
            <a:br>
              <a:rPr lang="en-GB" sz="3600" dirty="0" smtClean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2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676" y="2204531"/>
            <a:ext cx="3877214" cy="2812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77" y="1672708"/>
            <a:ext cx="4146810" cy="3008470"/>
          </a:xfrm>
          <a:prstGeom prst="rect">
            <a:avLst/>
          </a:prstGeom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55576" y="519437"/>
            <a:ext cx="773238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3600" dirty="0" err="1" smtClean="0">
                <a:solidFill>
                  <a:schemeClr val="tx1"/>
                </a:solidFill>
                <a:latin typeface="+mj-lt"/>
              </a:rPr>
              <a:t>Pb-Pb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 events 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at </a:t>
            </a:r>
            <a:r>
              <a:rPr lang="en-GB" sz="3600" dirty="0" smtClean="0">
                <a:solidFill>
                  <a:schemeClr val="tx1"/>
                </a:solidFill>
              </a:rPr>
              <a:t>√</a:t>
            </a:r>
            <a:r>
              <a:rPr lang="en-GB" sz="3600" dirty="0">
                <a:solidFill>
                  <a:schemeClr val="tx1"/>
                </a:solidFill>
              </a:rPr>
              <a:t>𝑠</a:t>
            </a:r>
            <a:r>
              <a:rPr lang="en-GB" sz="3600" baseline="-25000" dirty="0">
                <a:solidFill>
                  <a:schemeClr val="tx1"/>
                </a:solidFill>
              </a:rPr>
              <a:t>𝑁𝑁</a:t>
            </a:r>
            <a:r>
              <a:rPr lang="en-GB" sz="3600" dirty="0">
                <a:solidFill>
                  <a:schemeClr val="tx1"/>
                </a:solidFill>
              </a:rPr>
              <a:t> 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= 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5.02 </a:t>
            </a:r>
            <a:r>
              <a:rPr lang="en-US" altLang="en-US" sz="3600" dirty="0" err="1" smtClean="0">
                <a:solidFill>
                  <a:schemeClr val="tx1"/>
                </a:solidFill>
                <a:latin typeface="+mj-lt"/>
              </a:rPr>
              <a:t>TeV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c</a:t>
            </a:r>
            <a:endParaRPr lang="en-US" alt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2208" y="5124330"/>
            <a:ext cx="7924682" cy="116955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HMPID </a:t>
            </a:r>
            <a:r>
              <a:rPr lang="en-US" sz="1400" dirty="0" err="1" smtClean="0"/>
              <a:t>Calot</a:t>
            </a:r>
            <a:r>
              <a:rPr lang="en-US" sz="1400" dirty="0" smtClean="0"/>
              <a:t>-like design </a:t>
            </a:r>
            <a:r>
              <a:rPr lang="en-US" sz="1400" dirty="0"/>
              <a:t>optimized for 0.2 </a:t>
            </a:r>
            <a:r>
              <a:rPr lang="en-US" sz="1400" dirty="0" smtClean="0"/>
              <a:t>Tesla but experiment operation @ B=0.5 Tesla</a:t>
            </a:r>
            <a:r>
              <a:rPr lang="en-US" sz="1400" dirty="0"/>
              <a:t>;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Deformation/opening of the circular Cherenkov patterns. </a:t>
            </a:r>
            <a:r>
              <a:rPr lang="en-GB" sz="1400" dirty="0" smtClean="0"/>
              <a:t>Some degradation </a:t>
            </a:r>
            <a:r>
              <a:rPr lang="en-GB" sz="1400" dirty="0"/>
              <a:t>of the  angular </a:t>
            </a:r>
            <a:r>
              <a:rPr lang="en-GB" sz="1400" dirty="0" smtClean="0"/>
              <a:t>resolution anyway PID performance </a:t>
            </a:r>
            <a:r>
              <a:rPr lang="en-GB" sz="1400" dirty="0"/>
              <a:t>ensured </a:t>
            </a:r>
            <a:r>
              <a:rPr lang="en-GB" sz="1400" dirty="0" smtClean="0"/>
              <a:t>(3</a:t>
            </a:r>
            <a:r>
              <a:rPr lang="en-GB" sz="1400" dirty="0" smtClean="0">
                <a:latin typeface="Symbol" panose="05050102010706020507" pitchFamily="18" charset="2"/>
              </a:rPr>
              <a:t>s </a:t>
            </a:r>
            <a:r>
              <a:rPr lang="en-GB" sz="1400" dirty="0" smtClean="0"/>
              <a:t>separation in the momentum ranges)</a:t>
            </a:r>
            <a:r>
              <a:rPr lang="en-US" sz="1400" dirty="0" smtClean="0"/>
              <a:t>.</a:t>
            </a:r>
            <a:endParaRPr lang="en-US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88580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PID performance on pp </a:t>
            </a:r>
            <a:r>
              <a:rPr lang="en-GB" sz="2800" b="0" dirty="0">
                <a:solidFill>
                  <a:schemeClr val="tx1"/>
                </a:solidFill>
              </a:rPr>
              <a:t>√𝑠 </a:t>
            </a:r>
            <a:r>
              <a:rPr lang="en-GB" sz="2800" b="0" dirty="0" smtClean="0">
                <a:solidFill>
                  <a:schemeClr val="tx1"/>
                </a:solidFill>
              </a:rPr>
              <a:t>=</a:t>
            </a:r>
            <a:r>
              <a:rPr lang="en-GB" b="0" dirty="0" smtClean="0">
                <a:solidFill>
                  <a:schemeClr val="tx1"/>
                </a:solidFill>
              </a:rPr>
              <a:t>13 </a:t>
            </a:r>
            <a:r>
              <a:rPr lang="en-GB" b="0" dirty="0" err="1" smtClean="0">
                <a:solidFill>
                  <a:schemeClr val="tx1"/>
                </a:solidFill>
              </a:rPr>
              <a:t>TeV</a:t>
            </a:r>
            <a:r>
              <a:rPr lang="en-GB" b="0" dirty="0" smtClean="0">
                <a:solidFill>
                  <a:schemeClr val="tx1"/>
                </a:solidFill>
              </a:rPr>
              <a:t> and </a:t>
            </a:r>
            <a:r>
              <a:rPr lang="en-GB" sz="2800" b="0" dirty="0" err="1">
                <a:solidFill>
                  <a:schemeClr val="tx1"/>
                </a:solidFill>
              </a:rPr>
              <a:t>Pb-Pb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smtClean="0">
                <a:solidFill>
                  <a:schemeClr val="tx1"/>
                </a:solidFill>
              </a:rPr>
              <a:t>√</a:t>
            </a:r>
            <a:r>
              <a:rPr lang="en-GB" sz="2800" b="0" dirty="0">
                <a:solidFill>
                  <a:schemeClr val="tx1"/>
                </a:solidFill>
              </a:rPr>
              <a:t>𝑠</a:t>
            </a:r>
            <a:r>
              <a:rPr lang="en-GB" sz="2800" b="0" baseline="-25000" dirty="0">
                <a:solidFill>
                  <a:schemeClr val="tx1"/>
                </a:solidFill>
              </a:rPr>
              <a:t>𝑁𝑁</a:t>
            </a:r>
            <a:r>
              <a:rPr lang="en-GB" sz="2800" b="0" dirty="0">
                <a:solidFill>
                  <a:schemeClr val="tx1"/>
                </a:solidFill>
              </a:rPr>
              <a:t> </a:t>
            </a:r>
            <a:r>
              <a:rPr lang="en-GB" sz="2800" b="0" dirty="0" smtClean="0">
                <a:solidFill>
                  <a:schemeClr val="tx1"/>
                </a:solidFill>
              </a:rPr>
              <a:t>=5.02 </a:t>
            </a:r>
            <a:r>
              <a:rPr lang="en-GB" sz="2800" b="0" dirty="0" err="1" smtClean="0">
                <a:solidFill>
                  <a:schemeClr val="tx1"/>
                </a:solidFill>
              </a:rPr>
              <a:t>TeV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243948"/>
            <a:ext cx="85042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HMPID Cherenkov angle vs track momentum for </a:t>
            </a:r>
            <a:r>
              <a:rPr lang="en-GB" sz="1400" dirty="0" smtClean="0"/>
              <a:t>pp </a:t>
            </a:r>
            <a:r>
              <a:rPr lang="en-GB" sz="1400" dirty="0"/>
              <a:t>√𝑠 </a:t>
            </a:r>
            <a:r>
              <a:rPr lang="en-GB" sz="1400" dirty="0" smtClean="0"/>
              <a:t>=13 </a:t>
            </a:r>
            <a:r>
              <a:rPr lang="en-GB" sz="1400" dirty="0" err="1"/>
              <a:t>TeV</a:t>
            </a:r>
            <a:r>
              <a:rPr lang="en-GB" sz="1400" dirty="0"/>
              <a:t> </a:t>
            </a:r>
            <a:r>
              <a:rPr lang="en-GB" sz="1400" dirty="0" smtClean="0"/>
              <a:t>(left panel) and </a:t>
            </a:r>
            <a:r>
              <a:rPr lang="en-GB" sz="1400" dirty="0" err="1"/>
              <a:t>Pb-Pb</a:t>
            </a:r>
            <a:r>
              <a:rPr lang="en-GB" sz="1400" dirty="0"/>
              <a:t> √𝑠</a:t>
            </a:r>
            <a:r>
              <a:rPr lang="en-GB" sz="1400" baseline="-25000" dirty="0"/>
              <a:t>𝑁𝑁</a:t>
            </a:r>
            <a:r>
              <a:rPr lang="en-GB" sz="1400" dirty="0"/>
              <a:t> </a:t>
            </a:r>
            <a:r>
              <a:rPr lang="en-GB" sz="1400" dirty="0" smtClean="0"/>
              <a:t>= 5.02 </a:t>
            </a:r>
            <a:r>
              <a:rPr lang="en-GB" sz="1400" dirty="0" err="1" smtClean="0"/>
              <a:t>TeV</a:t>
            </a:r>
            <a:r>
              <a:rPr lang="en-GB" sz="1400" dirty="0" smtClean="0"/>
              <a:t> (right panel)</a:t>
            </a:r>
            <a:r>
              <a:rPr lang="en-GB" sz="1400" dirty="0"/>
              <a:t>;</a:t>
            </a:r>
            <a:r>
              <a:rPr lang="en-GB" sz="1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Continuous </a:t>
            </a:r>
            <a:r>
              <a:rPr lang="en-GB" sz="1400" dirty="0"/>
              <a:t>lines represent theoretical Cherenkov angle values </a:t>
            </a:r>
            <a:r>
              <a:rPr lang="en-GB" sz="1400" dirty="0" smtClean="0"/>
              <a:t>vs. </a:t>
            </a:r>
            <a:r>
              <a:rPr lang="en-GB" sz="1400" dirty="0"/>
              <a:t>track momentum.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71269"/>
            <a:ext cx="4223118" cy="28540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2" y="2048376"/>
            <a:ext cx="4200877" cy="285253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6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107" y="612434"/>
            <a:ext cx="6859787" cy="715255"/>
          </a:xfrm>
        </p:spPr>
        <p:txBody>
          <a:bodyPr/>
          <a:lstStyle/>
          <a:p>
            <a:r>
              <a:rPr lang="en-US" sz="2800" b="0" dirty="0">
                <a:solidFill>
                  <a:schemeClr val="tx1"/>
                </a:solidFill>
              </a:rPr>
              <a:t>Statistical PID in </a:t>
            </a:r>
            <a:r>
              <a:rPr lang="en-US" sz="2800" b="0" dirty="0" smtClean="0">
                <a:solidFill>
                  <a:schemeClr val="tx1"/>
                </a:solidFill>
              </a:rPr>
              <a:t>pp </a:t>
            </a:r>
            <a:r>
              <a:rPr lang="en-US" sz="2800" b="0" dirty="0">
                <a:solidFill>
                  <a:schemeClr val="tx1"/>
                </a:solidFill>
              </a:rPr>
              <a:t>collisions</a:t>
            </a:r>
            <a:endParaRPr lang="en-GB" b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147" y="1837382"/>
            <a:ext cx="6467475" cy="310515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1173" y="5090067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Two PID techniques possible: statistical (Gaussians fits as in figures) or event-by-event which needs an effective background rejection;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For the contribution of HMPID to the ALICE physics see G. Volpe presentation, session Pattern recognition and Data Analysis.</a:t>
            </a:r>
          </a:p>
        </p:txBody>
      </p:sp>
    </p:spTree>
    <p:extLst>
      <p:ext uri="{BB962C8B-B14F-4D97-AF65-F5344CB8AC3E}">
        <p14:creationId xmlns:p14="http://schemas.microsoft.com/office/powerpoint/2010/main" val="29832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6859787" cy="137160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Perspectives for the HMPID in </a:t>
            </a:r>
            <a:r>
              <a:rPr lang="en-GB" sz="3600" dirty="0" smtClean="0">
                <a:solidFill>
                  <a:schemeClr val="tx1"/>
                </a:solidFill>
              </a:rPr>
              <a:t>HL-LHC </a:t>
            </a:r>
            <a:r>
              <a:rPr lang="en-GB" sz="3600" dirty="0">
                <a:solidFill>
                  <a:schemeClr val="tx1"/>
                </a:solidFill>
              </a:rPr>
              <a:t>Run3 (</a:t>
            </a:r>
            <a:r>
              <a:rPr lang="en-GB" sz="3600" dirty="0" smtClean="0">
                <a:solidFill>
                  <a:schemeClr val="tx1"/>
                </a:solidFill>
              </a:rPr>
              <a:t>2021-2023)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Outline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7" y="2424114"/>
            <a:ext cx="6852578" cy="2186798"/>
          </a:xfrm>
        </p:spPr>
        <p:txBody>
          <a:bodyPr/>
          <a:lstStyle/>
          <a:p>
            <a:r>
              <a:rPr lang="en-US" dirty="0" smtClean="0"/>
              <a:t>ALICE -HMPID description,</a:t>
            </a:r>
          </a:p>
          <a:p>
            <a:r>
              <a:rPr lang="en-GB" dirty="0" smtClean="0"/>
              <a:t>Detector performance </a:t>
            </a:r>
          </a:p>
          <a:p>
            <a:r>
              <a:rPr lang="en-GB" dirty="0" smtClean="0"/>
              <a:t>PID performance </a:t>
            </a:r>
          </a:p>
          <a:p>
            <a:r>
              <a:rPr lang="en-GB" dirty="0" smtClean="0"/>
              <a:t>Perspectives </a:t>
            </a:r>
            <a:r>
              <a:rPr lang="en-GB" dirty="0"/>
              <a:t>for the HMPID in LHC </a:t>
            </a:r>
            <a:r>
              <a:rPr lang="en-GB" dirty="0" smtClean="0"/>
              <a:t>Run3 (2021-2023) </a:t>
            </a:r>
          </a:p>
          <a:p>
            <a:r>
              <a:rPr lang="en-US" dirty="0" smtClean="0"/>
              <a:t>Summary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8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LHC long term program</a:t>
            </a:r>
            <a:endParaRPr lang="en-GB" sz="3600" b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092" y="2131550"/>
            <a:ext cx="5662965" cy="3836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3766" y="2137882"/>
            <a:ext cx="2882407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LHC Run 1: 2010-2013</a:t>
            </a:r>
          </a:p>
          <a:p>
            <a:endParaRPr lang="en-GB" dirty="0" smtClean="0"/>
          </a:p>
          <a:p>
            <a:r>
              <a:rPr lang="en-GB" dirty="0"/>
              <a:t>LHC Run </a:t>
            </a:r>
            <a:r>
              <a:rPr lang="en-GB" dirty="0" smtClean="0"/>
              <a:t>2: 2015-2018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HL-LHC </a:t>
            </a:r>
            <a:r>
              <a:rPr lang="en-GB" dirty="0">
                <a:solidFill>
                  <a:srgbClr val="00B050"/>
                </a:solidFill>
              </a:rPr>
              <a:t>Run </a:t>
            </a:r>
            <a:r>
              <a:rPr lang="en-GB" dirty="0" smtClean="0">
                <a:solidFill>
                  <a:srgbClr val="00B050"/>
                </a:solidFill>
              </a:rPr>
              <a:t>3: 2021-2023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14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2106" y="620030"/>
            <a:ext cx="6859787" cy="756940"/>
          </a:xfrm>
        </p:spPr>
        <p:txBody>
          <a:bodyPr>
            <a:normAutofit/>
          </a:bodyPr>
          <a:lstStyle/>
          <a:p>
            <a:r>
              <a:rPr lang="en-US" sz="3200" b="0" dirty="0">
                <a:solidFill>
                  <a:schemeClr val="tx1"/>
                </a:solidFill>
              </a:rPr>
              <a:t>Specific </a:t>
            </a:r>
            <a:r>
              <a:rPr lang="en-US" sz="3600" b="0" dirty="0">
                <a:solidFill>
                  <a:schemeClr val="tx1"/>
                </a:solidFill>
              </a:rPr>
              <a:t>charge</a:t>
            </a:r>
            <a:r>
              <a:rPr lang="en-US" sz="3200" b="0" dirty="0">
                <a:solidFill>
                  <a:schemeClr val="tx1"/>
                </a:solidFill>
              </a:rPr>
              <a:t> dose vs. </a:t>
            </a:r>
            <a:r>
              <a:rPr lang="en-US" sz="3200" b="0" dirty="0" smtClean="0">
                <a:solidFill>
                  <a:schemeClr val="tx1"/>
                </a:solidFill>
              </a:rPr>
              <a:t>time</a:t>
            </a:r>
            <a:endParaRPr lang="en-GB" sz="3200" b="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21</a:t>
            </a:fld>
            <a:endParaRPr lang="en-US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928354" y="5417875"/>
            <a:ext cx="7570828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Study of charge dose for potential </a:t>
            </a:r>
            <a:r>
              <a:rPr lang="en-US" sz="1400" dirty="0" err="1" smtClean="0"/>
              <a:t>CsI</a:t>
            </a:r>
            <a:r>
              <a:rPr lang="en-US" sz="1400" dirty="0" smtClean="0"/>
              <a:t> ageing by avalanche ions; 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/>
              <a:t>During Run2, ~70 </a:t>
            </a:r>
            <a:r>
              <a:rPr lang="en-US" sz="1400" dirty="0"/>
              <a:t>% </a:t>
            </a:r>
            <a:r>
              <a:rPr lang="en-US" sz="1400" dirty="0" smtClean="0"/>
              <a:t>of charge dose from </a:t>
            </a:r>
            <a:r>
              <a:rPr lang="en-US" sz="1400" dirty="0"/>
              <a:t>pp collisions </a:t>
            </a:r>
            <a:r>
              <a:rPr lang="en-US" sz="1400" dirty="0" smtClean="0"/>
              <a:t>and ~30% </a:t>
            </a:r>
            <a:r>
              <a:rPr lang="en-US" sz="1400" dirty="0"/>
              <a:t>from </a:t>
            </a:r>
            <a:r>
              <a:rPr lang="en-US" sz="1400" dirty="0" err="1" smtClean="0"/>
              <a:t>Pb-Pb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grpSp>
        <p:nvGrpSpPr>
          <p:cNvPr id="61" name="Group 60"/>
          <p:cNvGrpSpPr/>
          <p:nvPr/>
        </p:nvGrpSpPr>
        <p:grpSpPr>
          <a:xfrm>
            <a:off x="7686280" y="3845874"/>
            <a:ext cx="1109290" cy="1112296"/>
            <a:chOff x="7783190" y="1110727"/>
            <a:chExt cx="1109290" cy="1112296"/>
          </a:xfrm>
        </p:grpSpPr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3190" y="1110727"/>
              <a:ext cx="1109290" cy="111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Rectangle 62"/>
            <p:cNvSpPr/>
            <p:nvPr/>
          </p:nvSpPr>
          <p:spPr>
            <a:xfrm>
              <a:off x="8532440" y="1844824"/>
              <a:ext cx="360040" cy="378199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86" y="1933106"/>
            <a:ext cx="6230092" cy="322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4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Charge dose on the </a:t>
            </a:r>
            <a:r>
              <a:rPr lang="en-GB" sz="3600" b="0" dirty="0" err="1" smtClean="0">
                <a:solidFill>
                  <a:schemeClr val="tx1"/>
                </a:solidFill>
              </a:rPr>
              <a:t>CsI</a:t>
            </a:r>
            <a:r>
              <a:rPr lang="en-GB" sz="3600" b="0" dirty="0" smtClean="0">
                <a:solidFill>
                  <a:schemeClr val="tx1"/>
                </a:solidFill>
              </a:rPr>
              <a:t> photocathodes</a:t>
            </a:r>
            <a:endParaRPr lang="en-GB" sz="3600" b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923" y="2060848"/>
            <a:ext cx="5806156" cy="33461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22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851920" y="2966755"/>
            <a:ext cx="1627456" cy="966301"/>
            <a:chOff x="3851920" y="2966755"/>
            <a:chExt cx="1627456" cy="966301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851920" y="3140968"/>
              <a:ext cx="0" cy="7200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923928" y="3212976"/>
              <a:ext cx="0" cy="7200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12922" y="2966755"/>
              <a:ext cx="1566454" cy="24622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PC with </a:t>
              </a:r>
              <a:r>
                <a:rPr lang="en-GB" sz="1000" dirty="0" err="1" smtClean="0">
                  <a:solidFill>
                    <a:schemeClr val="bg1"/>
                  </a:solidFill>
                </a:rPr>
                <a:t>Npe</a:t>
              </a:r>
              <a:r>
                <a:rPr lang="en-GB" sz="1000" dirty="0" smtClean="0">
                  <a:solidFill>
                    <a:schemeClr val="bg1"/>
                  </a:solidFill>
                </a:rPr>
                <a:t> dropping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68734" y="5505396"/>
            <a:ext cx="6797054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Charge dose threshold (</a:t>
            </a:r>
            <a:r>
              <a:rPr lang="en-GB" sz="1400" dirty="0" err="1" smtClean="0"/>
              <a:t>Qth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red line</a:t>
            </a:r>
            <a:r>
              <a:rPr lang="en-GB" sz="1400" dirty="0" smtClean="0"/>
              <a:t>) </a:t>
            </a:r>
            <a:r>
              <a:rPr lang="en-GB" sz="1400" dirty="0"/>
              <a:t>for possible </a:t>
            </a:r>
            <a:r>
              <a:rPr lang="en-GB" sz="1400" dirty="0" err="1"/>
              <a:t>CsI</a:t>
            </a:r>
            <a:r>
              <a:rPr lang="en-GB" sz="1400" dirty="0"/>
              <a:t> QE loss: 0.2 </a:t>
            </a:r>
            <a:r>
              <a:rPr lang="en-GB" sz="1400" dirty="0" err="1"/>
              <a:t>mC</a:t>
            </a:r>
            <a:r>
              <a:rPr lang="en-GB" sz="1400" dirty="0"/>
              <a:t>/cm</a:t>
            </a:r>
            <a:r>
              <a:rPr lang="en-GB" sz="1400" baseline="30000" dirty="0"/>
              <a:t>2;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Still far during Run2;</a:t>
            </a:r>
          </a:p>
        </p:txBody>
      </p:sp>
    </p:spTree>
    <p:extLst>
      <p:ext uri="{BB962C8B-B14F-4D97-AF65-F5344CB8AC3E}">
        <p14:creationId xmlns:p14="http://schemas.microsoft.com/office/powerpoint/2010/main" val="119549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Delivered luminosity in ALICE and charge dose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838" y="2017974"/>
            <a:ext cx="5646911" cy="35047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9141" y="5784608"/>
            <a:ext cx="8000788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Qth</a:t>
            </a:r>
            <a:r>
              <a:rPr lang="en-GB" sz="1400" dirty="0" smtClean="0"/>
              <a:t>=0.4 </a:t>
            </a:r>
            <a:r>
              <a:rPr lang="en-GB" sz="1400" dirty="0" err="1" smtClean="0"/>
              <a:t>mC</a:t>
            </a:r>
            <a:r>
              <a:rPr lang="en-GB" sz="1400" dirty="0" smtClean="0"/>
              <a:t>/cm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 Expected at the end of Run3 with a possible </a:t>
            </a:r>
            <a:r>
              <a:rPr lang="en-GB" sz="1400" dirty="0" err="1" smtClean="0"/>
              <a:t>CsI</a:t>
            </a:r>
            <a:r>
              <a:rPr lang="en-GB" sz="1400" dirty="0" smtClean="0"/>
              <a:t> QE reduction of 8%.</a:t>
            </a:r>
          </a:p>
        </p:txBody>
      </p:sp>
    </p:spTree>
    <p:extLst>
      <p:ext uri="{BB962C8B-B14F-4D97-AF65-F5344CB8AC3E}">
        <p14:creationId xmlns:p14="http://schemas.microsoft.com/office/powerpoint/2010/main" val="10901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>
                <a:solidFill>
                  <a:schemeClr val="tx1"/>
                </a:solidFill>
              </a:rPr>
              <a:t>N</a:t>
            </a:r>
            <a:r>
              <a:rPr lang="en-GB" sz="3600" b="0" dirty="0" smtClean="0">
                <a:solidFill>
                  <a:schemeClr val="tx1"/>
                </a:solidFill>
              </a:rPr>
              <a:t>ew </a:t>
            </a:r>
            <a:r>
              <a:rPr lang="en-GB" sz="3600" b="0" dirty="0">
                <a:solidFill>
                  <a:schemeClr val="tx1"/>
                </a:solidFill>
              </a:rPr>
              <a:t>trigger </a:t>
            </a:r>
            <a:r>
              <a:rPr lang="en-GB" sz="3600" b="0" dirty="0" smtClean="0">
                <a:solidFill>
                  <a:schemeClr val="tx1"/>
                </a:solidFill>
              </a:rPr>
              <a:t>schema and HMPID Read-out </a:t>
            </a:r>
            <a:r>
              <a:rPr lang="en-GB" sz="3600" b="0" dirty="0">
                <a:solidFill>
                  <a:schemeClr val="tx1"/>
                </a:solidFill>
              </a:rPr>
              <a:t>rate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4791970"/>
            <a:ext cx="828092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sz="1400" dirty="0" smtClean="0"/>
              <a:t>During Run3: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Detectors with continuous read-out @ 50 KHz in </a:t>
            </a:r>
            <a:r>
              <a:rPr lang="en-GB" sz="1400" dirty="0" err="1" smtClean="0"/>
              <a:t>Pb-Pb</a:t>
            </a:r>
            <a:r>
              <a:rPr lang="en-GB" sz="1400" dirty="0" smtClean="0"/>
              <a:t> collisions;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HMPID still triggered detector;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Preliminary tests results with RO firmware Run3 compliant: 10KHz and 6 KHz respectively in pp and </a:t>
            </a:r>
            <a:r>
              <a:rPr lang="en-GB" sz="1400" dirty="0" err="1" smtClean="0"/>
              <a:t>Pb-Pb</a:t>
            </a:r>
            <a:r>
              <a:rPr lang="en-GB" sz="1400" dirty="0" smtClean="0"/>
              <a:t> collisions, two times higher than in Run2 (four times w.r.t. LHC Run1);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New trigger modules, Run3 compliant, already under development.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24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168622" y="1815703"/>
            <a:ext cx="4249762" cy="2913163"/>
            <a:chOff x="726684" y="1817099"/>
            <a:chExt cx="3824033" cy="2423547"/>
          </a:xfrm>
        </p:grpSpPr>
        <p:grpSp>
          <p:nvGrpSpPr>
            <p:cNvPr id="17" name="Group 16"/>
            <p:cNvGrpSpPr/>
            <p:nvPr/>
          </p:nvGrpSpPr>
          <p:grpSpPr>
            <a:xfrm>
              <a:off x="726684" y="1817099"/>
              <a:ext cx="3824033" cy="2395996"/>
              <a:chOff x="726684" y="1817099"/>
              <a:chExt cx="3824033" cy="239599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726684" y="1817099"/>
                <a:ext cx="3824033" cy="2395996"/>
                <a:chOff x="726684" y="1817099"/>
                <a:chExt cx="3824033" cy="2395996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26684" y="1817099"/>
                  <a:ext cx="3824033" cy="2395996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530520" y="1899162"/>
                  <a:ext cx="850456" cy="126586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540852" y="2876074"/>
                <a:ext cx="649710" cy="278046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64898" y="1838610"/>
                <a:ext cx="723584" cy="264510"/>
              </a:xfrm>
              <a:prstGeom prst="rect">
                <a:avLst/>
              </a:prstGeom>
            </p:spPr>
          </p:pic>
        </p:grpSp>
        <p:cxnSp>
          <p:nvCxnSpPr>
            <p:cNvPr id="19" name="Straight Arrow Connector 18"/>
            <p:cNvCxnSpPr/>
            <p:nvPr/>
          </p:nvCxnSpPr>
          <p:spPr>
            <a:xfrm flipH="1" flipV="1">
              <a:off x="1613848" y="3555242"/>
              <a:ext cx="3412" cy="45037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3149280" y="3555242"/>
              <a:ext cx="3412" cy="45037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900038" y="3994425"/>
              <a:ext cx="554960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err="1" smtClean="0">
                  <a:solidFill>
                    <a:schemeClr val="bg1"/>
                  </a:solidFill>
                </a:rPr>
                <a:t>Pb-Pb</a:t>
              </a:r>
              <a:endParaRPr lang="en-GB" sz="10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33350" y="3942851"/>
              <a:ext cx="36099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000" dirty="0" smtClean="0">
                  <a:solidFill>
                    <a:schemeClr val="bg1"/>
                  </a:solidFill>
                </a:rPr>
                <a:t>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381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 smtClean="0"/>
              <a:t>Detector status</a:t>
            </a:r>
            <a:r>
              <a:rPr lang="en-GB" dirty="0" smtClean="0"/>
              <a:t>: stable since LHC Run1(2010-), a small further acceptance loss 72% -&gt; 70% </a:t>
            </a:r>
            <a:r>
              <a:rPr lang="en-GB" dirty="0"/>
              <a:t>in 2016 (</a:t>
            </a:r>
            <a:r>
              <a:rPr lang="en-GB" dirty="0" smtClean="0"/>
              <a:t>one HV sector OFF);</a:t>
            </a:r>
          </a:p>
          <a:p>
            <a:r>
              <a:rPr lang="en-GB" b="1" dirty="0" smtClean="0"/>
              <a:t>Number of detected photoelectrons </a:t>
            </a:r>
            <a:r>
              <a:rPr lang="en-GB" dirty="0" smtClean="0"/>
              <a:t>per ring stable (&lt;N</a:t>
            </a:r>
            <a:r>
              <a:rPr lang="en-GB" baseline="-25000" dirty="0" smtClean="0"/>
              <a:t>PE</a:t>
            </a:r>
            <a:r>
              <a:rPr lang="en-GB" dirty="0" smtClean="0"/>
              <a:t>&gt;=~14). No ageing effects of </a:t>
            </a:r>
            <a:r>
              <a:rPr lang="en-GB" dirty="0" err="1" smtClean="0"/>
              <a:t>CsI</a:t>
            </a:r>
            <a:r>
              <a:rPr lang="en-GB" dirty="0" smtClean="0"/>
              <a:t> photocathode observed, except evidences </a:t>
            </a:r>
            <a:r>
              <a:rPr lang="en-GB" dirty="0"/>
              <a:t>on </a:t>
            </a:r>
            <a:r>
              <a:rPr lang="en-GB" dirty="0" smtClean="0"/>
              <a:t>the re-evaporated RICH2, </a:t>
            </a:r>
            <a:r>
              <a:rPr lang="en-GB" dirty="0"/>
              <a:t>PC2 </a:t>
            </a:r>
            <a:r>
              <a:rPr lang="en-GB" dirty="0" smtClean="0"/>
              <a:t>and 3;</a:t>
            </a:r>
          </a:p>
          <a:p>
            <a:r>
              <a:rPr lang="en-GB" b="1" dirty="0" smtClean="0"/>
              <a:t>Specific charge dose </a:t>
            </a:r>
            <a:r>
              <a:rPr lang="en-GB" dirty="0" smtClean="0"/>
              <a:t>from ion bombardment: at the end of Run2, well below the threshold of 0.2 </a:t>
            </a:r>
            <a:r>
              <a:rPr lang="en-GB" dirty="0" err="1" smtClean="0"/>
              <a:t>mC</a:t>
            </a:r>
            <a:r>
              <a:rPr lang="en-GB" dirty="0" smtClean="0"/>
              <a:t>/cm</a:t>
            </a:r>
            <a:r>
              <a:rPr lang="en-GB" baseline="30000" dirty="0" smtClean="0"/>
              <a:t>2</a:t>
            </a:r>
            <a:r>
              <a:rPr lang="en-GB" dirty="0" smtClean="0"/>
              <a:t> for possible </a:t>
            </a:r>
            <a:r>
              <a:rPr lang="en-GB" dirty="0" err="1" smtClean="0"/>
              <a:t>CsI</a:t>
            </a:r>
            <a:r>
              <a:rPr lang="en-GB" dirty="0" smtClean="0"/>
              <a:t> QE loss</a:t>
            </a:r>
            <a:r>
              <a:rPr lang="en-GB" dirty="0"/>
              <a:t>. </a:t>
            </a:r>
            <a:r>
              <a:rPr lang="en-GB" dirty="0" smtClean="0"/>
              <a:t>At </a:t>
            </a:r>
            <a:r>
              <a:rPr lang="en-GB" dirty="0"/>
              <a:t>the end of </a:t>
            </a:r>
            <a:r>
              <a:rPr lang="en-GB" dirty="0" smtClean="0"/>
              <a:t>Run3, a QE loss of 8% is expected;</a:t>
            </a:r>
            <a:endParaRPr lang="en-GB" dirty="0"/>
          </a:p>
          <a:p>
            <a:r>
              <a:rPr lang="en-GB" dirty="0"/>
              <a:t>V</a:t>
            </a:r>
            <a:r>
              <a:rPr lang="en-GB" dirty="0" smtClean="0"/>
              <a:t>ery good preliminary results with new RO firmware:10KHz and 6 KHz in pp and </a:t>
            </a:r>
            <a:r>
              <a:rPr lang="en-GB" dirty="0" err="1" smtClean="0"/>
              <a:t>Pb-Pb</a:t>
            </a:r>
            <a:r>
              <a:rPr lang="en-GB" dirty="0" smtClean="0"/>
              <a:t> collisions. RO rate doubled w.r.t.  Run2 (four times w.r.t. LHC Run1);</a:t>
            </a:r>
          </a:p>
          <a:p>
            <a:pPr marL="0" indent="0">
              <a:buNone/>
            </a:pPr>
            <a:r>
              <a:rPr lang="en-GB" sz="1900" b="1" dirty="0" smtClean="0">
                <a:solidFill>
                  <a:srgbClr val="00FF00"/>
                </a:solidFill>
              </a:rPr>
              <a:t> Good perspective for the HMPID operation </a:t>
            </a:r>
            <a:r>
              <a:rPr lang="en-GB" sz="1900" b="1" smtClean="0">
                <a:solidFill>
                  <a:srgbClr val="00FF00"/>
                </a:solidFill>
              </a:rPr>
              <a:t>in </a:t>
            </a:r>
            <a:r>
              <a:rPr lang="en-GB" sz="1900" b="1" smtClean="0">
                <a:solidFill>
                  <a:srgbClr val="00FF00"/>
                </a:solidFill>
              </a:rPr>
              <a:t>LH-LHC </a:t>
            </a:r>
            <a:r>
              <a:rPr lang="en-GB" sz="1900" b="1" dirty="0" smtClean="0">
                <a:solidFill>
                  <a:srgbClr val="00FF00"/>
                </a:solidFill>
              </a:rPr>
              <a:t>Run3!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Summary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9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358065" y="2462720"/>
            <a:ext cx="6859787" cy="13716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Back-up slides</a:t>
            </a: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36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58588" y="548680"/>
            <a:ext cx="6859787" cy="699864"/>
          </a:xfrm>
        </p:spPr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N</a:t>
            </a:r>
            <a:r>
              <a:rPr lang="en-GB" sz="3600" b="0" baseline="-25000" dirty="0" smtClean="0">
                <a:solidFill>
                  <a:schemeClr val="tx1"/>
                </a:solidFill>
              </a:rPr>
              <a:t>PE</a:t>
            </a:r>
            <a:r>
              <a:rPr lang="en-GB" sz="3600" b="0" dirty="0" smtClean="0">
                <a:solidFill>
                  <a:schemeClr val="tx1"/>
                </a:solidFill>
              </a:rPr>
              <a:t> vs. ALICE run periods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53136" y="5453545"/>
            <a:ext cx="4347665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GB" sz="1400" dirty="0" smtClean="0"/>
              <a:t>Good </a:t>
            </a:r>
            <a:r>
              <a:rPr lang="en-GB" sz="1400" dirty="0" err="1" smtClean="0"/>
              <a:t>Npe</a:t>
            </a:r>
            <a:r>
              <a:rPr lang="en-GB" sz="1400" dirty="0" smtClean="0"/>
              <a:t> stability inferring a </a:t>
            </a:r>
            <a:r>
              <a:rPr lang="en-GB" sz="1400" dirty="0" err="1" smtClean="0"/>
              <a:t>CsI</a:t>
            </a:r>
            <a:r>
              <a:rPr lang="en-GB" sz="1400" dirty="0" smtClean="0"/>
              <a:t> QE stability.</a:t>
            </a:r>
          </a:p>
          <a:p>
            <a:r>
              <a:rPr lang="en-GB" sz="1400" dirty="0" smtClean="0"/>
              <a:t>Except RICH2, PC 2 and 3, with QE drop of ~30%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645" y="1406541"/>
            <a:ext cx="6342071" cy="388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4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28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2107" y="5720965"/>
            <a:ext cx="6852578" cy="576064"/>
          </a:xfrm>
        </p:spPr>
        <p:txBody>
          <a:bodyPr>
            <a:normAutofit/>
          </a:bodyPr>
          <a:lstStyle/>
          <a:p>
            <a:r>
              <a:rPr lang="en-GB" sz="1400" dirty="0"/>
              <a:t>Production date of the </a:t>
            </a:r>
            <a:r>
              <a:rPr lang="en-GB" sz="1400" dirty="0" err="1"/>
              <a:t>CsI</a:t>
            </a:r>
            <a:r>
              <a:rPr lang="en-GB" sz="1400" dirty="0"/>
              <a:t> photo-cathodes and location in the RICH modules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5149" y="346654"/>
            <a:ext cx="6859787" cy="958662"/>
          </a:xfrm>
        </p:spPr>
        <p:txBody>
          <a:bodyPr>
            <a:normAutofit/>
          </a:bodyPr>
          <a:lstStyle/>
          <a:p>
            <a:r>
              <a:rPr lang="en-GB" sz="3200" b="0" dirty="0" smtClean="0">
                <a:solidFill>
                  <a:schemeClr val="tx1"/>
                </a:solidFill>
              </a:rPr>
              <a:t>Year of production of the </a:t>
            </a:r>
            <a:r>
              <a:rPr lang="en-GB" sz="3200" b="0" dirty="0" err="1" smtClean="0">
                <a:solidFill>
                  <a:schemeClr val="tx1"/>
                </a:solidFill>
              </a:rPr>
              <a:t>CsI</a:t>
            </a:r>
            <a:r>
              <a:rPr lang="en-GB" sz="3200" b="0" dirty="0" smtClean="0">
                <a:solidFill>
                  <a:schemeClr val="tx1"/>
                </a:solidFill>
              </a:rPr>
              <a:t> PC’s</a:t>
            </a:r>
            <a:endParaRPr lang="en-GB" sz="3200" b="0" dirty="0">
              <a:solidFill>
                <a:schemeClr val="tx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561873" y="1539348"/>
            <a:ext cx="5696876" cy="4028842"/>
            <a:chOff x="1561873" y="1539348"/>
            <a:chExt cx="5696876" cy="40288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1873" y="1539348"/>
              <a:ext cx="5696876" cy="402884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292080" y="3429000"/>
              <a:ext cx="1512168" cy="347544"/>
            </a:xfrm>
            <a:prstGeom prst="rect">
              <a:avLst/>
            </a:prstGeom>
            <a:solidFill>
              <a:srgbClr val="FFFF00">
                <a:alpha val="69804"/>
              </a:srgb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err="1" smtClean="0">
                  <a:solidFill>
                    <a:schemeClr val="bg1"/>
                  </a:solidFill>
                </a:rPr>
                <a:t>Npe</a:t>
              </a:r>
              <a:r>
                <a:rPr lang="en-GB" sz="1200" dirty="0" smtClean="0">
                  <a:solidFill>
                    <a:schemeClr val="bg1"/>
                  </a:solidFill>
                </a:rPr>
                <a:t> dropping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83862" y="3895070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71694" y="3881228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1</a:t>
              </a:r>
              <a:endParaRPr lang="en-GB" sz="8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71694" y="3520501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3</a:t>
              </a:r>
              <a:endParaRPr lang="en-GB" sz="8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71694" y="3159774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83862" y="3520501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2</a:t>
              </a:r>
              <a:endParaRPr lang="en-GB" sz="8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83862" y="3159774"/>
              <a:ext cx="240772" cy="21544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4</a:t>
              </a:r>
              <a:endParaRPr lang="en-GB" sz="80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45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597" y="692696"/>
            <a:ext cx="6859787" cy="627856"/>
          </a:xfrm>
        </p:spPr>
        <p:txBody>
          <a:bodyPr>
            <a:noAutofit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MWPC anodic current </a:t>
            </a:r>
            <a:br>
              <a:rPr lang="en-US" sz="3600" b="0" dirty="0" smtClean="0">
                <a:solidFill>
                  <a:schemeClr val="tx1"/>
                </a:solidFill>
              </a:rPr>
            </a:br>
            <a:r>
              <a:rPr lang="en-US" sz="3600" b="0" dirty="0" smtClean="0">
                <a:solidFill>
                  <a:schemeClr val="tx1"/>
                </a:solidFill>
              </a:rPr>
              <a:t>2010-2016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55576" y="5107117"/>
            <a:ext cx="734481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lack 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 curve: 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MWPC anode current </a:t>
            </a:r>
            <a:r>
              <a:rPr kumimoji="0" lang="en-GB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GB" altLang="en-US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in the six HV sectors of </a:t>
            </a:r>
            <a:r>
              <a:rPr kumimoji="0" lang="en-GB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the 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RICH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0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 during 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2010-2016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Black curve double peak:</a:t>
            </a:r>
            <a:r>
              <a:rPr kumimoji="0" lang="en-GB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</a:t>
            </a:r>
            <a:r>
              <a:rPr lang="en-GB" altLang="en-US" sz="1400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GB" altLang="en-US" sz="1400" dirty="0" err="1">
                <a:ea typeface="Calibri" pitchFamily="34" charset="0"/>
                <a:cs typeface="Times New Roman" pitchFamily="18" charset="0"/>
              </a:rPr>
              <a:t>I</a:t>
            </a:r>
            <a:r>
              <a:rPr lang="en-GB" altLang="en-US" sz="1400" baseline="-30000" dirty="0" err="1">
                <a:ea typeface="Calibri" pitchFamily="34" charset="0"/>
                <a:cs typeface="Times New Roman" pitchFamily="18" charset="0"/>
              </a:rPr>
              <a:t>a</a:t>
            </a:r>
            <a:r>
              <a:rPr lang="en-GB" altLang="en-US" sz="14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GB" altLang="en-US" sz="1400" dirty="0" smtClean="0">
                <a:ea typeface="Calibri" pitchFamily="34" charset="0"/>
                <a:cs typeface="Times New Roman" pitchFamily="18" charset="0"/>
              </a:rPr>
              <a:t>distribution </a:t>
            </a:r>
            <a:r>
              <a:rPr lang="en-GB" altLang="en-US" sz="1400" dirty="0" smtClean="0">
                <a:latin typeface="+mj-lt"/>
                <a:cs typeface="Times New Roman" pitchFamily="18" charset="0"/>
              </a:rPr>
              <a:t>during HV setting between STANDBY </a:t>
            </a:r>
            <a:r>
              <a:rPr lang="en-GB" altLang="en-US" sz="1400" dirty="0">
                <a:latin typeface="+mj-lt"/>
                <a:cs typeface="Times New Roman" pitchFamily="18" charset="0"/>
              </a:rPr>
              <a:t>-&gt; BEAM </a:t>
            </a:r>
            <a:r>
              <a:rPr lang="en-GB" altLang="en-US" sz="1400" dirty="0" smtClean="0">
                <a:latin typeface="+mj-lt"/>
                <a:cs typeface="Times New Roman" pitchFamily="18" charset="0"/>
              </a:rPr>
              <a:t>TUNING and  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BEAM TUNING </a:t>
            </a:r>
            <a:r>
              <a:rPr lang="en-GB" altLang="en-US" sz="1400" dirty="0" smtClean="0">
                <a:latin typeface="+mj-lt"/>
                <a:cs typeface="Times New Roman" pitchFamily="18" charset="0"/>
              </a:rPr>
              <a:t>-&gt;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 READY</a:t>
            </a:r>
            <a:r>
              <a:rPr kumimoji="0" lang="en-GB" altLang="en-US" sz="1400" b="0" i="0" u="none" strike="noStrike" cap="none" normalizeH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 (c</a:t>
            </a:r>
            <a:r>
              <a:rPr lang="en-GB" altLang="en-US" sz="1400" dirty="0" smtClean="0">
                <a:latin typeface="+mj-lt"/>
                <a:cs typeface="Times New Roman" pitchFamily="18" charset="0"/>
              </a:rPr>
              <a:t>harging of 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cables</a:t>
            </a:r>
            <a:r>
              <a:rPr kumimoji="0" lang="en-GB" altLang="en-US" sz="1400" b="0" i="0" u="none" strike="noStrike" cap="none" normalizeH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 and capacitors)</a:t>
            </a: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effectLst/>
                <a:latin typeface="+mj-lt"/>
                <a:cs typeface="Times New Roman" pitchFamily="18" charset="0"/>
              </a:rPr>
              <a:t>;</a:t>
            </a:r>
            <a:endParaRPr lang="en-GB" altLang="en-US" sz="1400" dirty="0" smtClean="0">
              <a:latin typeface="+mj-lt"/>
              <a:cs typeface="Times New Roman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latin typeface="+mj-lt"/>
                <a:ea typeface="Calibri" pitchFamily="34" charset="0"/>
                <a:cs typeface="Times New Roman" pitchFamily="18" charset="0"/>
              </a:rPr>
              <a:t>R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ed curve: </a:t>
            </a:r>
            <a:r>
              <a:rPr lang="en-GB" altLang="en-US" sz="1400" dirty="0" err="1" smtClean="0">
                <a:latin typeface="+mj-lt"/>
                <a:ea typeface="Calibri" pitchFamily="34" charset="0"/>
                <a:cs typeface="Times New Roman" pitchFamily="18" charset="0"/>
              </a:rPr>
              <a:t>I</a:t>
            </a:r>
            <a:r>
              <a:rPr lang="en-GB" altLang="en-US" sz="1400" baseline="-30000" dirty="0" err="1" smtClean="0">
                <a:latin typeface="+mj-lt"/>
                <a:ea typeface="Calibri" pitchFamily="34" charset="0"/>
                <a:cs typeface="Times New Roman" pitchFamily="18" charset="0"/>
              </a:rPr>
              <a:t>a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 with HV sectors at the nominal value of </a:t>
            </a:r>
            <a:r>
              <a:rPr lang="en-GB" altLang="en-US" sz="1400" dirty="0">
                <a:latin typeface="+mj-lt"/>
                <a:ea typeface="Calibri" pitchFamily="34" charset="0"/>
                <a:cs typeface="Times New Roman" pitchFamily="18" charset="0"/>
              </a:rPr>
              <a:t>2050 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V</a:t>
            </a:r>
            <a:r>
              <a:rPr lang="en-GB" altLang="en-US" sz="1400" dirty="0">
                <a:solidFill>
                  <a:srgbClr val="0000FF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GB" altLang="en-US" sz="1400" dirty="0" smtClean="0">
                <a:latin typeface="+mj-lt"/>
                <a:ea typeface="Calibri" pitchFamily="34" charset="0"/>
                <a:cs typeface="Times New Roman" pitchFamily="18" charset="0"/>
              </a:rPr>
              <a:t>during collisions.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7740352" y="1880411"/>
            <a:ext cx="1109290" cy="1112296"/>
            <a:chOff x="7783190" y="1110727"/>
            <a:chExt cx="1109290" cy="111229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3190" y="1110727"/>
              <a:ext cx="1109290" cy="111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8532440" y="1844824"/>
              <a:ext cx="360040" cy="378199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29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266613" y="1864864"/>
            <a:ext cx="6102961" cy="3201128"/>
            <a:chOff x="1266613" y="1864864"/>
            <a:chExt cx="6102961" cy="32011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6613" y="1864864"/>
              <a:ext cx="6102961" cy="315754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67062" y="3254787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91880" y="3246119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16698" y="3237451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35176" y="4819771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91880" y="4819771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48584" y="4819771"/>
              <a:ext cx="15207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50nA</a:t>
              </a:r>
              <a:r>
                <a:rPr lang="en-GB" sz="1000" dirty="0" smtClean="0">
                  <a:solidFill>
                    <a:schemeClr val="bg1"/>
                  </a:solidFill>
                  <a:latin typeface="+mj-lt"/>
                </a:rPr>
                <a:t>   </a:t>
              </a:r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200nA</a:t>
              </a:r>
              <a:endParaRPr lang="en-GB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18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ALICE-HMPID</a:t>
            </a:r>
            <a:endParaRPr lang="en-GB" sz="3600" b="0" dirty="0">
              <a:solidFill>
                <a:schemeClr val="tx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91888"/>
            <a:ext cx="5688632" cy="386626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178160"/>
            <a:ext cx="2880602" cy="286401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080301" y="1291888"/>
            <a:ext cx="1349408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00FF"/>
                </a:solidFill>
              </a:rPr>
              <a:t>ALICE: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A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L</a:t>
            </a:r>
            <a:r>
              <a:rPr lang="it-IT" dirty="0" smtClean="0"/>
              <a:t>arge </a:t>
            </a:r>
          </a:p>
          <a:p>
            <a:r>
              <a:rPr lang="it-IT" dirty="0" err="1">
                <a:solidFill>
                  <a:srgbClr val="0000FF"/>
                </a:solidFill>
              </a:rPr>
              <a:t>I</a:t>
            </a:r>
            <a:r>
              <a:rPr lang="it-IT" dirty="0" err="1" smtClean="0"/>
              <a:t>on</a:t>
            </a:r>
            <a:r>
              <a:rPr lang="it-IT" dirty="0" smtClean="0"/>
              <a:t> 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C</a:t>
            </a:r>
            <a:r>
              <a:rPr lang="it-IT" dirty="0" smtClean="0"/>
              <a:t>ollider </a:t>
            </a:r>
          </a:p>
          <a:p>
            <a:r>
              <a:rPr lang="it-IT" dirty="0" smtClean="0">
                <a:solidFill>
                  <a:srgbClr val="0000FF"/>
                </a:solidFill>
              </a:rPr>
              <a:t>E</a:t>
            </a:r>
            <a:r>
              <a:rPr lang="it-IT" dirty="0" smtClean="0"/>
              <a:t>xperiment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130948" y="2852936"/>
            <a:ext cx="95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HMPID</a:t>
            </a:r>
            <a:endParaRPr lang="it-IT" dirty="0"/>
          </a:p>
        </p:txBody>
      </p:sp>
      <p:sp>
        <p:nvSpPr>
          <p:cNvPr id="10" name="Freccia in giù 9"/>
          <p:cNvSpPr/>
          <p:nvPr/>
        </p:nvSpPr>
        <p:spPr>
          <a:xfrm rot="970224">
            <a:off x="8620379" y="3132440"/>
            <a:ext cx="134359" cy="491155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103637" y="5290103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ALICE was built to characterize the high density, high temperature phase of strongly interacting matter known as Quark-Gluon-Plasma state;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Excellent PID capabilities are required.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845947" y="6011996"/>
            <a:ext cx="13264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A-side </a:t>
            </a:r>
            <a:r>
              <a:rPr lang="it-IT" dirty="0" err="1" smtClean="0"/>
              <a:t>view</a:t>
            </a:r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Copia PCALICE48\HMPID\Photos and Videos gallery\foto per esposizione a Bari\CIMG21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286" y="1225684"/>
            <a:ext cx="2876891" cy="20506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b="0" dirty="0" smtClean="0">
                <a:solidFill>
                  <a:schemeClr val="tx1"/>
                </a:solidFill>
              </a:rPr>
              <a:t>HMPID: High Momentum Particle IDentification detector</a:t>
            </a:r>
            <a:endParaRPr lang="it-IT" sz="3600" b="0" dirty="0">
              <a:solidFill>
                <a:schemeClr val="tx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123284"/>
            <a:ext cx="8044775" cy="16421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Institutions</a:t>
            </a:r>
            <a:r>
              <a:rPr lang="en-US" sz="1400" b="1" dirty="0"/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+mj-lt"/>
              </a:rPr>
              <a:t>INFN and Dip. Of Physics, Bari </a:t>
            </a:r>
            <a:r>
              <a:rPr lang="en-US" sz="1400" dirty="0">
                <a:latin typeface="+mj-lt"/>
              </a:rPr>
              <a:t>(Italy</a:t>
            </a:r>
            <a:r>
              <a:rPr lang="en-US" sz="1400" dirty="0" smtClean="0">
                <a:latin typeface="+mj-lt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err="1" smtClean="0">
                <a:latin typeface="+mj-lt"/>
              </a:rPr>
              <a:t>Politecnico</a:t>
            </a:r>
            <a:r>
              <a:rPr lang="en-US" sz="1400" dirty="0" smtClean="0">
                <a:latin typeface="+mj-lt"/>
              </a:rPr>
              <a:t> of Bari (Italy);</a:t>
            </a:r>
            <a:endParaRPr lang="en-US" sz="1400" dirty="0">
              <a:latin typeface="+mj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+mj-lt"/>
              </a:rPr>
              <a:t>CERN Geneva  (Switzerland</a:t>
            </a:r>
            <a:r>
              <a:rPr lang="en-US" sz="1400" dirty="0" smtClean="0">
                <a:latin typeface="+mj-lt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+mj-lt"/>
              </a:rPr>
              <a:t>Wigner </a:t>
            </a:r>
            <a:r>
              <a:rPr lang="en-US" sz="1400" dirty="0">
                <a:latin typeface="+mj-lt"/>
              </a:rPr>
              <a:t>Research Institute Budapest (Hungary</a:t>
            </a:r>
            <a:r>
              <a:rPr lang="en-US" sz="1400" dirty="0" smtClean="0">
                <a:latin typeface="+mj-lt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+mj-lt"/>
              </a:rPr>
              <a:t>University of Malta, </a:t>
            </a:r>
            <a:r>
              <a:rPr lang="en-US" sz="1400" dirty="0" err="1" smtClean="0">
                <a:latin typeface="+mj-lt"/>
              </a:rPr>
              <a:t>Msida</a:t>
            </a:r>
            <a:r>
              <a:rPr lang="en-US" sz="1400" dirty="0" smtClean="0">
                <a:latin typeface="+mj-lt"/>
              </a:rPr>
              <a:t>, (Malta).</a:t>
            </a:r>
            <a:endParaRPr lang="en-US" sz="14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4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388" y="2463572"/>
            <a:ext cx="3509101" cy="245793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57200" y="2072418"/>
            <a:ext cx="3492230" cy="1808291"/>
            <a:chOff x="457200" y="2072418"/>
            <a:chExt cx="3492230" cy="1808291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457200" y="2926602"/>
              <a:ext cx="3492230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+mj-lt"/>
                </a:rPr>
                <a:t>7 RICH </a:t>
              </a:r>
              <a:r>
                <a:rPr lang="en-US" sz="1400" dirty="0" smtClean="0">
                  <a:latin typeface="+mj-lt"/>
                </a:rPr>
                <a:t>modules </a:t>
              </a:r>
              <a:r>
                <a:rPr lang="en-US" sz="1400" b="1" dirty="0" smtClean="0">
                  <a:latin typeface="+mj-lt"/>
                </a:rPr>
                <a:t>~</a:t>
              </a:r>
              <a:r>
                <a:rPr lang="en-US" sz="1400" dirty="0" smtClean="0">
                  <a:latin typeface="+mj-lt"/>
                </a:rPr>
                <a:t>1.3 x1.3 m</a:t>
              </a:r>
              <a:r>
                <a:rPr lang="en-US" sz="1400" baseline="30000" dirty="0" smtClean="0">
                  <a:latin typeface="+mj-lt"/>
                </a:rPr>
                <a:t>2 </a:t>
              </a:r>
              <a:r>
                <a:rPr lang="en-US" sz="1400" dirty="0" smtClean="0">
                  <a:latin typeface="+mj-lt"/>
                </a:rPr>
                <a:t>for a total </a:t>
              </a:r>
              <a:r>
                <a:rPr lang="en-US" sz="1400" dirty="0" err="1" smtClean="0">
                  <a:latin typeface="+mj-lt"/>
                </a:rPr>
                <a:t>CsI</a:t>
              </a:r>
              <a:r>
                <a:rPr lang="en-US" sz="1400" dirty="0" smtClean="0">
                  <a:latin typeface="+mj-lt"/>
                </a:rPr>
                <a:t> active area of ~11 m</a:t>
              </a:r>
              <a:r>
                <a:rPr lang="en-US" sz="1400" baseline="30000" dirty="0" smtClean="0">
                  <a:latin typeface="+mj-lt"/>
                </a:rPr>
                <a:t>2</a:t>
              </a:r>
              <a:endParaRPr lang="en-US" sz="1400" dirty="0">
                <a:latin typeface="+mj-lt"/>
              </a:endParaRPr>
            </a:p>
            <a:p>
              <a:r>
                <a:rPr lang="en-US" sz="1400" dirty="0">
                  <a:latin typeface="+mj-lt"/>
                </a:rPr>
                <a:t>September 2006: HMPID installation </a:t>
              </a:r>
              <a:r>
                <a:rPr lang="en-US" sz="1400" dirty="0" smtClean="0">
                  <a:latin typeface="+mj-lt"/>
                </a:rPr>
                <a:t>in the </a:t>
              </a:r>
              <a:r>
                <a:rPr lang="en-US" sz="1400" dirty="0">
                  <a:latin typeface="+mj-lt"/>
                </a:rPr>
                <a:t>ALICE magnet!</a:t>
              </a:r>
              <a:r>
                <a:rPr lang="en-US" sz="1400" baseline="30000" dirty="0">
                  <a:latin typeface="+mj-lt"/>
                </a:rPr>
                <a:t> </a:t>
              </a:r>
              <a:endParaRPr lang="en-US" sz="1400" baseline="30000" dirty="0" smtClean="0">
                <a:latin typeface="+mj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2072418"/>
              <a:ext cx="264604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1400" b="1" dirty="0"/>
                <a:t>PID range:</a:t>
              </a:r>
            </a:p>
            <a:p>
              <a:r>
                <a:rPr lang="en-US" altLang="en-US" sz="1400" dirty="0"/>
                <a:t>1 &lt; p &lt; 3 </a:t>
              </a:r>
              <a:r>
                <a:rPr lang="en-US" altLang="en-US" sz="1400" dirty="0" err="1"/>
                <a:t>GeV</a:t>
              </a:r>
              <a:r>
                <a:rPr lang="en-US" altLang="en-US" sz="1400" dirty="0"/>
                <a:t>/c  </a:t>
              </a:r>
              <a:r>
                <a:rPr lang="en-US" altLang="en-US" sz="1400" dirty="0">
                  <a:latin typeface="Symbol" pitchFamily="18" charset="2"/>
                </a:rPr>
                <a:t>p</a:t>
              </a:r>
              <a:r>
                <a:rPr lang="en-US" altLang="en-US" sz="1400" dirty="0">
                  <a:latin typeface="Comic Sans MS" pitchFamily="66" charset="0"/>
                </a:rPr>
                <a:t>, K</a:t>
              </a:r>
            </a:p>
            <a:p>
              <a:r>
                <a:rPr lang="en-US" altLang="en-US" sz="1400" dirty="0"/>
                <a:t>1.5 &lt; p &lt; 5 </a:t>
              </a:r>
              <a:r>
                <a:rPr lang="en-US" altLang="en-US" sz="1400" dirty="0" err="1"/>
                <a:t>GeV</a:t>
              </a:r>
              <a:r>
                <a:rPr lang="en-US" altLang="en-US" sz="1400" dirty="0"/>
                <a:t>/c   </a:t>
              </a:r>
              <a:r>
                <a:rPr lang="en-US" altLang="en-US" sz="1400" dirty="0">
                  <a:latin typeface="Comic Sans MS" pitchFamily="66" charset="0"/>
                </a:rPr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264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55576" y="519437"/>
            <a:ext cx="86836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3600" dirty="0" smtClean="0">
                <a:solidFill>
                  <a:schemeClr val="tx1"/>
                </a:solidFill>
                <a:latin typeface="+mj-lt"/>
              </a:rPr>
              <a:t>HMPID basic elements</a:t>
            </a:r>
            <a:endParaRPr lang="en-US" alt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4262" y="2654366"/>
            <a:ext cx="34163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400" b="1" dirty="0" smtClean="0">
                <a:latin typeface="+mj-lt"/>
              </a:rPr>
              <a:t>Cherenkov Radiator</a:t>
            </a:r>
            <a:endParaRPr lang="en-US" altLang="en-US" sz="1400" dirty="0"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1400" dirty="0" smtClean="0">
                <a:latin typeface="+mj-lt"/>
              </a:rPr>
              <a:t>15 </a:t>
            </a:r>
            <a:r>
              <a:rPr lang="en-US" altLang="en-US" sz="1400" dirty="0">
                <a:latin typeface="+mj-lt"/>
              </a:rPr>
              <a:t>mm </a:t>
            </a:r>
            <a:r>
              <a:rPr lang="en-US" altLang="en-US" sz="1400" dirty="0" smtClean="0">
                <a:latin typeface="+mj-lt"/>
              </a:rPr>
              <a:t>C</a:t>
            </a:r>
            <a:r>
              <a:rPr lang="en-US" altLang="en-US" sz="1400" baseline="-25000" dirty="0" smtClean="0">
                <a:latin typeface="+mj-lt"/>
              </a:rPr>
              <a:t>6</a:t>
            </a:r>
            <a:r>
              <a:rPr lang="en-US" altLang="en-US" sz="1400" dirty="0" smtClean="0">
                <a:latin typeface="+mj-lt"/>
              </a:rPr>
              <a:t>F</a:t>
            </a:r>
            <a:r>
              <a:rPr lang="en-US" altLang="en-US" sz="1400" baseline="-25000" dirty="0" smtClean="0">
                <a:latin typeface="+mj-lt"/>
              </a:rPr>
              <a:t>14</a:t>
            </a:r>
            <a:r>
              <a:rPr lang="en-US" altLang="en-US" sz="1400" dirty="0">
                <a:latin typeface="+mj-lt"/>
              </a:rPr>
              <a:t>;  n=1.2989 @ 175 </a:t>
            </a:r>
            <a:r>
              <a:rPr lang="en-US" altLang="en-US" sz="1400" dirty="0" smtClean="0">
                <a:latin typeface="+mj-lt"/>
              </a:rPr>
              <a:t>nm;</a:t>
            </a:r>
            <a:endParaRPr lang="en-US" altLang="en-US" sz="1400" dirty="0">
              <a:latin typeface="+mj-lt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90629" y="4088476"/>
            <a:ext cx="3798516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00" b="1" dirty="0">
                <a:latin typeface="+mj-lt"/>
              </a:rPr>
              <a:t>Photoelectron detector:</a:t>
            </a:r>
            <a:endParaRPr lang="en-US" altLang="en-US" sz="1400" b="1" dirty="0">
              <a:solidFill>
                <a:srgbClr val="008000"/>
              </a:solidFill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1400" dirty="0">
                <a:latin typeface="+mj-lt"/>
              </a:rPr>
              <a:t>MWPC </a:t>
            </a:r>
            <a:r>
              <a:rPr lang="en-US" altLang="en-US" sz="1400" dirty="0" smtClean="0">
                <a:latin typeface="+mj-lt"/>
              </a:rPr>
              <a:t>2,2-2.5 </a:t>
            </a:r>
            <a:r>
              <a:rPr lang="en-US" altLang="en-US" sz="1400" dirty="0">
                <a:latin typeface="+mj-lt"/>
              </a:rPr>
              <a:t>m</a:t>
            </a:r>
            <a:r>
              <a:rPr lang="en-US" altLang="en-US" sz="1400" dirty="0" smtClean="0">
                <a:latin typeface="+mj-lt"/>
              </a:rPr>
              <a:t>m asymmetric gap </a:t>
            </a:r>
            <a:r>
              <a:rPr lang="en-US" altLang="en-US" sz="1400" dirty="0">
                <a:latin typeface="+mj-lt"/>
              </a:rPr>
              <a:t>with CH</a:t>
            </a:r>
            <a:r>
              <a:rPr lang="en-US" altLang="en-US" sz="1400" baseline="-25000" dirty="0">
                <a:latin typeface="+mj-lt"/>
              </a:rPr>
              <a:t>4</a:t>
            </a:r>
            <a:r>
              <a:rPr lang="en-US" altLang="en-US" sz="1400" dirty="0">
                <a:latin typeface="+mj-lt"/>
              </a:rPr>
              <a:t> at atmospheric </a:t>
            </a:r>
            <a:r>
              <a:rPr lang="en-US" altLang="en-US" sz="1400" dirty="0" smtClean="0">
                <a:latin typeface="+mj-lt"/>
              </a:rPr>
              <a:t>pressure, gas gain </a:t>
            </a:r>
            <a:r>
              <a:rPr lang="it-IT" altLang="it-IT" sz="1400" b="1" dirty="0" smtClean="0">
                <a:latin typeface="+mj-lt"/>
                <a:sym typeface="Symbol" pitchFamily="18" charset="2"/>
              </a:rPr>
              <a:t> </a:t>
            </a:r>
            <a:r>
              <a:rPr lang="it-IT" altLang="it-IT" sz="1400" dirty="0" smtClean="0">
                <a:latin typeface="+mj-lt"/>
                <a:sym typeface="Symbol" pitchFamily="18" charset="2"/>
              </a:rPr>
              <a:t>4</a:t>
            </a:r>
            <a:r>
              <a:rPr lang="it-IT" altLang="it-IT" sz="1400" b="1" dirty="0" smtClean="0">
                <a:latin typeface="+mj-lt"/>
                <a:sym typeface="Symbol" pitchFamily="18" charset="2"/>
              </a:rPr>
              <a:t> </a:t>
            </a:r>
            <a:r>
              <a:rPr lang="en-US" altLang="en-US" sz="1400" dirty="0" smtClean="0">
                <a:latin typeface="+mj-lt"/>
              </a:rPr>
              <a:t>10</a:t>
            </a:r>
            <a:r>
              <a:rPr lang="en-US" altLang="en-US" sz="1400" baseline="30000" dirty="0">
                <a:latin typeface="+mj-lt"/>
              </a:rPr>
              <a:t>4</a:t>
            </a:r>
            <a:r>
              <a:rPr lang="en-US" altLang="en-US" sz="1400" dirty="0" smtClean="0">
                <a:latin typeface="+mj-lt"/>
              </a:rPr>
              <a:t> 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1400" dirty="0" smtClean="0">
                <a:latin typeface="+mj-lt"/>
              </a:rPr>
              <a:t>analogue </a:t>
            </a:r>
            <a:r>
              <a:rPr lang="en-US" altLang="en-US" sz="1400" dirty="0">
                <a:latin typeface="+mj-lt"/>
              </a:rPr>
              <a:t>pad read-out ( pad size = 8x8.4 </a:t>
            </a:r>
            <a:r>
              <a:rPr lang="en-US" altLang="en-US" sz="1400" dirty="0" smtClean="0">
                <a:latin typeface="+mj-lt"/>
              </a:rPr>
              <a:t>mm</a:t>
            </a:r>
            <a:r>
              <a:rPr lang="en-US" altLang="en-US" sz="1400" baseline="30000" dirty="0" smtClean="0">
                <a:latin typeface="+mj-lt"/>
              </a:rPr>
              <a:t>2</a:t>
            </a:r>
            <a:r>
              <a:rPr lang="en-US" altLang="en-US" sz="1400" dirty="0" smtClean="0">
                <a:latin typeface="+mj-lt"/>
              </a:rPr>
              <a:t>), total number of channels </a:t>
            </a:r>
            <a:r>
              <a:rPr lang="it-IT" altLang="it-IT" sz="1400" b="1" dirty="0">
                <a:latin typeface="+mj-lt"/>
                <a:sym typeface="Symbol" pitchFamily="18" charset="2"/>
              </a:rPr>
              <a:t> </a:t>
            </a:r>
            <a:r>
              <a:rPr lang="en-US" altLang="en-US" sz="1400" dirty="0">
                <a:latin typeface="+mj-lt"/>
              </a:rPr>
              <a:t>160 </a:t>
            </a:r>
            <a:r>
              <a:rPr lang="en-US" altLang="en-US" sz="1400" dirty="0" smtClean="0">
                <a:latin typeface="+mj-lt"/>
              </a:rPr>
              <a:t>K.</a:t>
            </a:r>
            <a:endParaRPr lang="en-US" altLang="en-US" sz="1400" dirty="0">
              <a:latin typeface="+mj-lt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33805" y="3324720"/>
            <a:ext cx="336015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00" b="1" dirty="0">
                <a:latin typeface="+mj-lt"/>
              </a:rPr>
              <a:t>Photon converter:</a:t>
            </a:r>
            <a:endParaRPr lang="en-US" altLang="en-US" sz="1400" b="1" dirty="0">
              <a:solidFill>
                <a:srgbClr val="3399FF"/>
              </a:solidFill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en-US" sz="1400" dirty="0">
                <a:latin typeface="+mj-lt"/>
              </a:rPr>
              <a:t>300 nm thick reflective layer </a:t>
            </a:r>
            <a:r>
              <a:rPr lang="en-US" altLang="en-US" sz="1400" dirty="0" smtClean="0">
                <a:latin typeface="+mj-lt"/>
              </a:rPr>
              <a:t>of </a:t>
            </a:r>
            <a:r>
              <a:rPr lang="en-US" altLang="en-US" sz="1400" dirty="0" err="1">
                <a:latin typeface="+mj-lt"/>
              </a:rPr>
              <a:t>CsI</a:t>
            </a:r>
            <a:r>
              <a:rPr lang="en-US" altLang="en-US" sz="1400" dirty="0">
                <a:latin typeface="+mj-lt"/>
              </a:rPr>
              <a:t>; </a:t>
            </a:r>
            <a:r>
              <a:rPr lang="en-US" altLang="it-IT" sz="1400" dirty="0">
                <a:latin typeface="+mj-lt"/>
              </a:rPr>
              <a:t>QE</a:t>
            </a:r>
            <a:r>
              <a:rPr lang="it-IT" altLang="it-IT" sz="1400" dirty="0">
                <a:latin typeface="+mj-lt"/>
              </a:rPr>
              <a:t> </a:t>
            </a:r>
            <a:r>
              <a:rPr lang="it-IT" altLang="it-IT" sz="1400" dirty="0">
                <a:latin typeface="+mj-lt"/>
                <a:sym typeface="Symbol" pitchFamily="18" charset="2"/>
              </a:rPr>
              <a:t> </a:t>
            </a:r>
            <a:r>
              <a:rPr lang="en-US" altLang="it-IT" sz="1400" dirty="0" smtClean="0">
                <a:latin typeface="+mj-lt"/>
              </a:rPr>
              <a:t>25% </a:t>
            </a:r>
            <a:r>
              <a:rPr lang="en-US" altLang="it-IT" sz="1400" dirty="0">
                <a:latin typeface="+mj-lt"/>
              </a:rPr>
              <a:t>@ 7.1 eV (175 nm)</a:t>
            </a:r>
            <a:endParaRPr lang="en-US" altLang="en-US" sz="1400" dirty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5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516737" y="1938662"/>
            <a:ext cx="3672408" cy="591805"/>
            <a:chOff x="284128" y="2315649"/>
            <a:chExt cx="3672408" cy="591805"/>
          </a:xfrm>
        </p:grpSpPr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284128" y="2315649"/>
              <a:ext cx="367240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US" altLang="en-US" sz="1400" b="1" dirty="0">
                  <a:latin typeface="+mj-lt"/>
                </a:rPr>
                <a:t>Proximity-focusing </a:t>
              </a:r>
              <a:r>
                <a:rPr lang="en-US" altLang="en-US" sz="1400" b="1" dirty="0" smtClean="0">
                  <a:latin typeface="+mj-lt"/>
                </a:rPr>
                <a:t>geometry;</a:t>
              </a:r>
              <a:endParaRPr lang="en-US" altLang="en-US" sz="1400" b="1" dirty="0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4128" y="2599677"/>
              <a:ext cx="107273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400" dirty="0" err="1"/>
                <a:t>c</a:t>
              </a:r>
              <a:r>
                <a:rPr lang="en-GB" sz="1400" dirty="0" err="1" smtClean="0"/>
                <a:t>os</a:t>
              </a:r>
              <a:r>
                <a:rPr lang="en-GB" sz="1400" dirty="0" err="1" smtClean="0">
                  <a:latin typeface="Symbol" panose="05050102010706020507" pitchFamily="18" charset="2"/>
                </a:rPr>
                <a:t>q</a:t>
              </a:r>
              <a:r>
                <a:rPr lang="en-GB" sz="1400" dirty="0" smtClean="0"/>
                <a:t>=1/</a:t>
              </a:r>
              <a:r>
                <a:rPr lang="en-GB" sz="1400" dirty="0" err="1" smtClean="0"/>
                <a:t>n</a:t>
              </a:r>
              <a:r>
                <a:rPr lang="en-GB" sz="1400" dirty="0" err="1" smtClean="0">
                  <a:latin typeface="Symbol" panose="05050102010706020507" pitchFamily="18" charset="2"/>
                </a:rPr>
                <a:t>b</a:t>
              </a:r>
              <a:endParaRPr lang="en-GB" sz="1400" dirty="0" smtClean="0">
                <a:latin typeface="Symbol" panose="05050102010706020507" pitchFamily="18" charset="2"/>
              </a:endParaRPr>
            </a:p>
          </p:txBody>
        </p:sp>
      </p:grpSp>
      <p:pic>
        <p:nvPicPr>
          <p:cNvPr id="24" name="Picture 23" descr="Screen Shot 2016-09-04 at 11.08.3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6" t="15167" r="2215" b="9330"/>
          <a:stretch/>
        </p:blipFill>
        <p:spPr>
          <a:xfrm>
            <a:off x="4247716" y="1930736"/>
            <a:ext cx="4525341" cy="361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09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autoUpdateAnimBg="0"/>
      <p:bldP spid="256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6859787" cy="13716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1"/>
                </a:solidFill>
              </a:rPr>
              <a:t>Detector performance in Run2 </a:t>
            </a:r>
            <a:br>
              <a:rPr lang="en-GB" sz="3600" dirty="0" smtClean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260040"/>
            <a:ext cx="7223671" cy="1143000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Sub-system segmentation in one RICH module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65739" y="2265719"/>
            <a:ext cx="37516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6 </a:t>
            </a:r>
            <a:r>
              <a:rPr lang="en-US" sz="1400" dirty="0" err="1" smtClean="0">
                <a:latin typeface="+mj-lt"/>
              </a:rPr>
              <a:t>CsI</a:t>
            </a:r>
            <a:r>
              <a:rPr lang="en-US" sz="1400" dirty="0" smtClean="0">
                <a:latin typeface="+mj-lt"/>
              </a:rPr>
              <a:t> pad Photocathodes (PC’s);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6 x HV sector of 48 anodic wires (HV’s);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6 x FEE sectors (FEE’s);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2 RO sectors (ROR-L)</a:t>
            </a:r>
          </a:p>
          <a:p>
            <a:endParaRPr lang="en-US" sz="1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Details : CERN/LHCC 98-19 ALICE TDR 1 14 of August 1998.</a:t>
            </a:r>
            <a:endParaRPr lang="en-GB" sz="1400" dirty="0"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7</a:t>
            </a:fld>
            <a:endParaRPr lang="en-GB"/>
          </a:p>
        </p:txBody>
      </p:sp>
      <p:pic>
        <p:nvPicPr>
          <p:cNvPr id="26" name="Picture 2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42" y="2265719"/>
            <a:ext cx="4911352" cy="3809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93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CCA3-A480-4C40-876F-7A9777C8E623}" type="slidenum">
              <a:rPr lang="en-GB" smtClean="0"/>
              <a:t>8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17" y="3540981"/>
            <a:ext cx="3487515" cy="267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25" y="620688"/>
            <a:ext cx="4404050" cy="576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757" y="621176"/>
            <a:ext cx="4214191" cy="1389899"/>
          </a:xfrm>
        </p:spPr>
        <p:txBody>
          <a:bodyPr>
            <a:normAutofit fontScale="90000"/>
          </a:bodyPr>
          <a:lstStyle/>
          <a:p>
            <a:r>
              <a:rPr lang="en-US" sz="3600" b="0" dirty="0" smtClean="0">
                <a:solidFill>
                  <a:schemeClr val="tx1"/>
                </a:solidFill>
              </a:rPr>
              <a:t>C</a:t>
            </a:r>
            <a:r>
              <a:rPr lang="en-US" sz="3600" b="0" baseline="-25000" dirty="0" smtClean="0">
                <a:solidFill>
                  <a:schemeClr val="tx1"/>
                </a:solidFill>
              </a:rPr>
              <a:t>6</a:t>
            </a:r>
            <a:r>
              <a:rPr lang="en-US" sz="3600" b="0" dirty="0" smtClean="0">
                <a:solidFill>
                  <a:schemeClr val="tx1"/>
                </a:solidFill>
              </a:rPr>
              <a:t>F</a:t>
            </a:r>
            <a:r>
              <a:rPr lang="en-US" sz="3600" b="0" baseline="-25000" dirty="0" smtClean="0">
                <a:solidFill>
                  <a:schemeClr val="tx1"/>
                </a:solidFill>
              </a:rPr>
              <a:t>14</a:t>
            </a:r>
            <a:r>
              <a:rPr lang="en-US" sz="3600" b="0" dirty="0" smtClean="0">
                <a:solidFill>
                  <a:schemeClr val="tx1"/>
                </a:solidFill>
              </a:rPr>
              <a:t> circulation and purifying systems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2755" y="2043337"/>
            <a:ext cx="3816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Safe C</a:t>
            </a:r>
            <a:r>
              <a:rPr lang="en-US" sz="1400" baseline="-25000" dirty="0" smtClean="0">
                <a:latin typeface="+mj-lt"/>
              </a:rPr>
              <a:t>6</a:t>
            </a:r>
            <a:r>
              <a:rPr lang="en-US" sz="1400" dirty="0" smtClean="0">
                <a:latin typeface="+mj-lt"/>
              </a:rPr>
              <a:t>F</a:t>
            </a:r>
            <a:r>
              <a:rPr lang="en-US" sz="1400" baseline="-25000" dirty="0" smtClean="0">
                <a:latin typeface="+mj-lt"/>
              </a:rPr>
              <a:t>14</a:t>
            </a:r>
            <a:r>
              <a:rPr lang="en-US" sz="1400" dirty="0" smtClean="0">
                <a:latin typeface="+mj-lt"/>
              </a:rPr>
              <a:t> circulation by gravity flow;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Stable transparency to Č photons;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Separated control for each radiator vessel;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j-lt"/>
              </a:rPr>
              <a:t>C</a:t>
            </a:r>
            <a:r>
              <a:rPr lang="en-US" sz="1400" baseline="-25000" dirty="0" smtClean="0">
                <a:latin typeface="+mj-lt"/>
              </a:rPr>
              <a:t>6</a:t>
            </a:r>
            <a:r>
              <a:rPr lang="en-US" sz="1400" dirty="0" smtClean="0">
                <a:latin typeface="+mj-lt"/>
              </a:rPr>
              <a:t>F</a:t>
            </a:r>
            <a:r>
              <a:rPr lang="en-US" sz="1400" baseline="-25000" dirty="0" smtClean="0">
                <a:latin typeface="+mj-lt"/>
              </a:rPr>
              <a:t>14</a:t>
            </a:r>
            <a:r>
              <a:rPr lang="en-US" sz="1400" dirty="0" smtClean="0">
                <a:latin typeface="+mj-lt"/>
              </a:rPr>
              <a:t> : 3M PF5060DL. </a:t>
            </a:r>
          </a:p>
        </p:txBody>
      </p:sp>
    </p:spTree>
    <p:extLst>
      <p:ext uri="{BB962C8B-B14F-4D97-AF65-F5344CB8AC3E}">
        <p14:creationId xmlns:p14="http://schemas.microsoft.com/office/powerpoint/2010/main" val="41352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2107" y="552266"/>
            <a:ext cx="6859787" cy="796769"/>
          </a:xfrm>
        </p:spPr>
        <p:txBody>
          <a:bodyPr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Detector status</a:t>
            </a:r>
            <a:endParaRPr lang="en-GB" sz="3600" b="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899" y="5545641"/>
            <a:ext cx="8109240" cy="73866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sz="1400" dirty="0"/>
              <a:t>F</a:t>
            </a:r>
            <a:r>
              <a:rPr lang="en-GB" sz="1400" dirty="0" smtClean="0"/>
              <a:t>aulty </a:t>
            </a:r>
            <a:r>
              <a:rPr lang="en-GB" sz="1400" dirty="0"/>
              <a:t>sub-system </a:t>
            </a:r>
            <a:r>
              <a:rPr lang="en-GB" sz="1400" dirty="0" smtClean="0"/>
              <a:t>segments:</a:t>
            </a:r>
          </a:p>
          <a:p>
            <a:r>
              <a:rPr lang="en-GB" sz="1400" dirty="0" smtClean="0"/>
              <a:t>Combining leaking vessels and </a:t>
            </a:r>
            <a:r>
              <a:rPr lang="en-GB" sz="1400" dirty="0"/>
              <a:t>f</a:t>
            </a:r>
            <a:r>
              <a:rPr lang="en-GB" sz="1400" dirty="0" smtClean="0"/>
              <a:t>ailing HV sectors, the detector acceptance is ~ 70</a:t>
            </a:r>
            <a:r>
              <a:rPr lang="en-GB" sz="1400" dirty="0" smtClean="0"/>
              <a:t>% after 10 years of operation. </a:t>
            </a:r>
            <a:endParaRPr lang="en-GB" sz="14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4886830" y="1798169"/>
            <a:ext cx="3656512" cy="3743094"/>
            <a:chOff x="4854839" y="1760031"/>
            <a:chExt cx="3656512" cy="3743094"/>
          </a:xfrm>
        </p:grpSpPr>
        <p:grpSp>
          <p:nvGrpSpPr>
            <p:cNvPr id="28" name="Group 27"/>
            <p:cNvGrpSpPr/>
            <p:nvPr/>
          </p:nvGrpSpPr>
          <p:grpSpPr>
            <a:xfrm>
              <a:off x="4854839" y="1760031"/>
              <a:ext cx="3656512" cy="3743094"/>
              <a:chOff x="4135126" y="2016627"/>
              <a:chExt cx="3797561" cy="394780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4135126" y="2016627"/>
                <a:ext cx="3797561" cy="3860645"/>
                <a:chOff x="4135126" y="2016627"/>
                <a:chExt cx="3797561" cy="3860645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4419228" y="2016627"/>
                  <a:ext cx="3513459" cy="3860645"/>
                  <a:chOff x="1043608" y="1656587"/>
                  <a:chExt cx="3513459" cy="3860645"/>
                </a:xfrm>
              </p:grpSpPr>
              <p:pic>
                <p:nvPicPr>
                  <p:cNvPr id="3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38450" y="1991133"/>
                    <a:ext cx="1137195" cy="11470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0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43608" y="3182931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1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419872" y="4375093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2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43608" y="2008818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3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37234" y="3182931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4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419872" y="3182931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5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37234" y="4375093"/>
                    <a:ext cx="1137195" cy="1142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6" name="Rectangle 45"/>
                  <p:cNvSpPr/>
                  <p:nvPr/>
                </p:nvSpPr>
                <p:spPr>
                  <a:xfrm>
                    <a:off x="2323529" y="1656587"/>
                    <a:ext cx="1664940" cy="223720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HV failing sector</a:t>
                    </a:r>
                    <a:endParaRPr lang="en-GB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8" name="TextBox 37"/>
                <p:cNvSpPr txBox="1"/>
                <p:nvPr/>
              </p:nvSpPr>
              <p:spPr>
                <a:xfrm>
                  <a:off x="4135126" y="4797403"/>
                  <a:ext cx="1492908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 panose="020F0502020204030204" pitchFamily="34" charset="0"/>
                    </a:rPr>
                    <a:t>M5HV1 : failing 2006</a:t>
                  </a:r>
                </a:p>
                <a:p>
                  <a:pPr lvl="0"/>
                  <a:r>
                    <a:rPr lang="en-US" sz="1200" dirty="0" smtClean="0">
                      <a:latin typeface="Calibri" panose="020F0502020204030204" pitchFamily="34" charset="0"/>
                    </a:rPr>
                    <a:t>M4HV0 </a:t>
                  </a:r>
                  <a:r>
                    <a:rPr lang="en-US" sz="1200" dirty="0">
                      <a:latin typeface="Calibri" panose="020F0502020204030204" pitchFamily="34" charset="0"/>
                    </a:rPr>
                    <a:t>: failing </a:t>
                  </a:r>
                  <a:r>
                    <a:rPr lang="en-US" sz="1200" dirty="0" smtClean="0">
                      <a:latin typeface="Calibri" panose="020F0502020204030204" pitchFamily="34" charset="0"/>
                    </a:rPr>
                    <a:t>2009</a:t>
                  </a:r>
                  <a:endParaRPr lang="en-US" sz="1200" dirty="0">
                    <a:latin typeface="Calibri" panose="020F0502020204030204" pitchFamily="34" charset="0"/>
                  </a:endParaRPr>
                </a:p>
                <a:p>
                  <a:r>
                    <a:rPr lang="en-US" sz="1200" dirty="0" smtClean="0">
                      <a:latin typeface="Calibri" panose="020F0502020204030204" pitchFamily="34" charset="0"/>
                    </a:rPr>
                    <a:t>M0HV3 : failing 2009</a:t>
                  </a:r>
                </a:p>
                <a:p>
                  <a:r>
                    <a:rPr lang="en-US" sz="1200" dirty="0" smtClean="0">
                      <a:latin typeface="Calibri" panose="020F0502020204030204" pitchFamily="34" charset="0"/>
                    </a:rPr>
                    <a:t>M1HV1 : failing 2016</a:t>
                  </a:r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7164288" y="5672281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0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940152" y="5672281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1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790495" y="3312177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6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989017" y="3296017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5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166759" y="4509120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2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940152" y="4509120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3</a:t>
                </a:r>
                <a:endParaRPr lang="en-GB" sz="1200" dirty="0">
                  <a:latin typeface="+mj-lt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788024" y="4509120"/>
                <a:ext cx="652611" cy="2921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j-lt"/>
                  </a:rPr>
                  <a:t>RICH</a:t>
                </a:r>
                <a:r>
                  <a:rPr lang="en-US" sz="1200" dirty="0" smtClean="0">
                    <a:latin typeface="+mj-lt"/>
                  </a:rPr>
                  <a:t>4</a:t>
                </a:r>
                <a:endParaRPr lang="en-GB" sz="1200" dirty="0">
                  <a:latin typeface="+mj-lt"/>
                </a:endParaRPr>
              </a:p>
            </p:txBody>
          </p:sp>
        </p:grpSp>
        <p:sp>
          <p:nvSpPr>
            <p:cNvPr id="47" name="Rectangle 46"/>
            <p:cNvSpPr>
              <a:spLocks/>
            </p:cNvSpPr>
            <p:nvPr/>
          </p:nvSpPr>
          <p:spPr>
            <a:xfrm>
              <a:off x="6416467" y="5010843"/>
              <a:ext cx="832002" cy="1365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500" b="1" dirty="0" smtClean="0">
                  <a:solidFill>
                    <a:schemeClr val="bg1">
                      <a:lumMod val="85000"/>
                      <a:lumOff val="15000"/>
                    </a:schemeClr>
                  </a:solidFill>
                </a:rPr>
                <a:t>HV1</a:t>
              </a:r>
              <a:endParaRPr lang="en-GB" sz="500" b="1" dirty="0">
                <a:solidFill>
                  <a:schemeClr val="bg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2954" y="1848856"/>
            <a:ext cx="4071556" cy="3288846"/>
            <a:chOff x="512954" y="1664373"/>
            <a:chExt cx="4071556" cy="3288846"/>
          </a:xfrm>
        </p:grpSpPr>
        <p:sp>
          <p:nvSpPr>
            <p:cNvPr id="5" name="TextBox 4"/>
            <p:cNvSpPr txBox="1"/>
            <p:nvPr/>
          </p:nvSpPr>
          <p:spPr>
            <a:xfrm>
              <a:off x="1224685" y="1664373"/>
              <a:ext cx="2230098" cy="307777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Leaking radiator vessels</a:t>
              </a:r>
            </a:p>
          </p:txBody>
        </p:sp>
        <p:pic>
          <p:nvPicPr>
            <p:cNvPr id="26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120" y="2113023"/>
              <a:ext cx="3988390" cy="2816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512954" y="4122222"/>
              <a:ext cx="14622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M6R1 : leaking </a:t>
              </a:r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2006</a:t>
              </a:r>
            </a:p>
            <a:p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M3R0 </a:t>
              </a:r>
              <a:r>
                <a:rPr lang="en-US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: </a:t>
              </a:r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leaking 2010</a:t>
              </a:r>
              <a:endParaRPr 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lvl="0"/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M4R0 </a:t>
              </a:r>
              <a:r>
                <a:rPr lang="en-US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: </a:t>
              </a:r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leaking 2010</a:t>
              </a:r>
              <a:endParaRPr 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r>
                <a:rPr lang="en-US" sz="1200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M4R1 : leaking 2012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5847" y="4707804"/>
              <a:ext cx="30328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R0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655847" y="4375711"/>
              <a:ext cx="30328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662497" y="4071165"/>
              <a:ext cx="30328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R2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37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Blue atom design templat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a:style>
    </a:spDef>
    <a:lnDef>
      <a:spPr>
        <a:ln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lue atom design template" id="{88D99BA8-EA61-49B7-A82C-02C934D1545A}" vid="{E9C00F38-7B18-4192-A9FF-2047DACB0129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DCB4D22-CC71-4301-BDD0-992E9D528F8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atom design slides</Template>
  <TotalTime>0</TotalTime>
  <Words>2294</Words>
  <Application>Microsoft Macintosh PowerPoint</Application>
  <PresentationFormat>On-screen Show (4:3)</PresentationFormat>
  <Paragraphs>284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Blue atom design template</vt:lpstr>
      <vt:lpstr>  ALICE-HMPID performance in pp and Pb-Pb collisions at √𝑠 = 13 TeV and √𝑠𝑁𝑁 = 5.02 TeV during 2015-2016</vt:lpstr>
      <vt:lpstr>Outline</vt:lpstr>
      <vt:lpstr>ALICE-HMPID</vt:lpstr>
      <vt:lpstr>HMPID: High Momentum Particle IDentification detector</vt:lpstr>
      <vt:lpstr>PowerPoint Presentation</vt:lpstr>
      <vt:lpstr>Detector performance in Run2  </vt:lpstr>
      <vt:lpstr>Sub-system segmentation in one RICH module</vt:lpstr>
      <vt:lpstr>C6F14 circulation and purifying systems</vt:lpstr>
      <vt:lpstr>Detector status</vt:lpstr>
      <vt:lpstr>C6F14 Transparency monitoring  </vt:lpstr>
      <vt:lpstr>MWPC SE-PHD , MIP and Npe @ qMAX</vt:lpstr>
      <vt:lpstr>MWPC gain monitoring</vt:lpstr>
      <vt:lpstr> Monitoring of CH4 contaminants</vt:lpstr>
      <vt:lpstr>Monitoring of NPE stability</vt:lpstr>
      <vt:lpstr>PID performance in Run2  </vt:lpstr>
      <vt:lpstr>PowerPoint Presentation</vt:lpstr>
      <vt:lpstr>PID performance on pp √𝑠 =13 TeV and Pb-Pb √𝑠𝑁𝑁 =5.02 TeV</vt:lpstr>
      <vt:lpstr>Statistical PID in pp collisions</vt:lpstr>
      <vt:lpstr>Perspectives for the HMPID in HL-LHC Run3 (2021-2023)</vt:lpstr>
      <vt:lpstr>LHC long term program</vt:lpstr>
      <vt:lpstr>Specific charge dose vs. time</vt:lpstr>
      <vt:lpstr>Charge dose on the CsI photocathodes</vt:lpstr>
      <vt:lpstr>Delivered luminosity in ALICE and charge dose</vt:lpstr>
      <vt:lpstr>New trigger schema and HMPID Read-out rate </vt:lpstr>
      <vt:lpstr>Summary</vt:lpstr>
      <vt:lpstr>Back-up slides</vt:lpstr>
      <vt:lpstr>NPE vs. ALICE run periods</vt:lpstr>
      <vt:lpstr>Year of production of the CsI PC’s</vt:lpstr>
      <vt:lpstr>MWPC anodic current  2010-2016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2016-02-12T18:19:35Z</dcterms:created>
  <dcterms:modified xsi:type="dcterms:W3CDTF">2016-09-04T11:22:49Z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TC034606369991</vt:lpwstr>
  </property>
</Properties>
</file>