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3" r:id="rId1"/>
  </p:sldMasterIdLst>
  <p:notesMasterIdLst>
    <p:notesMasterId r:id="rId36"/>
  </p:notesMasterIdLst>
  <p:sldIdLst>
    <p:sldId id="256" r:id="rId2"/>
    <p:sldId id="322" r:id="rId3"/>
    <p:sldId id="260" r:id="rId4"/>
    <p:sldId id="303" r:id="rId5"/>
    <p:sldId id="301" r:id="rId6"/>
    <p:sldId id="261" r:id="rId7"/>
    <p:sldId id="305" r:id="rId8"/>
    <p:sldId id="259" r:id="rId9"/>
    <p:sldId id="263" r:id="rId10"/>
    <p:sldId id="262" r:id="rId11"/>
    <p:sldId id="281" r:id="rId12"/>
    <p:sldId id="289" r:id="rId13"/>
    <p:sldId id="282" r:id="rId14"/>
    <p:sldId id="283" r:id="rId15"/>
    <p:sldId id="284" r:id="rId16"/>
    <p:sldId id="285" r:id="rId17"/>
    <p:sldId id="287" r:id="rId18"/>
    <p:sldId id="286" r:id="rId19"/>
    <p:sldId id="314" r:id="rId20"/>
    <p:sldId id="313" r:id="rId21"/>
    <p:sldId id="312" r:id="rId22"/>
    <p:sldId id="306" r:id="rId23"/>
    <p:sldId id="315" r:id="rId24"/>
    <p:sldId id="316" r:id="rId25"/>
    <p:sldId id="317" r:id="rId26"/>
    <p:sldId id="318" r:id="rId27"/>
    <p:sldId id="319" r:id="rId28"/>
    <p:sldId id="307" r:id="rId29"/>
    <p:sldId id="308" r:id="rId30"/>
    <p:sldId id="321" r:id="rId31"/>
    <p:sldId id="309" r:id="rId32"/>
    <p:sldId id="323" r:id="rId33"/>
    <p:sldId id="290" r:id="rId34"/>
    <p:sldId id="294" r:id="rId3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5051" autoAdjust="0"/>
  </p:normalViewPr>
  <p:slideViewPr>
    <p:cSldViewPr snapToGrid="0" snapToObjects="1">
      <p:cViewPr varScale="1">
        <p:scale>
          <a:sx n="73" d="100"/>
          <a:sy n="73" d="100"/>
        </p:scale>
        <p:origin x="-126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3C08C-55CD-BB4D-882E-B57C615879D9}" type="datetimeFigureOut">
              <a:rPr lang="fr-FR" smtClean="0"/>
              <a:pPr/>
              <a:t>16/06/2015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F4213-C8B9-9F41-A5FD-918100CDFAA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1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16/06/2015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16/06/2015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6CAD69-5ABF-CE4F-865C-4315BBE87B84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E53034-B519-7B4A-A385-EEA98F4E460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14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jpeg"/><Relationship Id="rId9" Type="http://schemas.openxmlformats.org/officeDocument/2006/relationships/image" Target="../media/image41.png"/><Relationship Id="rId1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5" Type="http://schemas.openxmlformats.org/officeDocument/2006/relationships/image" Target="../media/image45.png"/><Relationship Id="rId6" Type="http://schemas.openxmlformats.org/officeDocument/2006/relationships/image" Target="../media/image46.jpe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Relationship Id="rId3" Type="http://schemas.openxmlformats.org/officeDocument/2006/relationships/image" Target="../media/image6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Relationship Id="rId3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Imad </a:t>
            </a:r>
            <a:r>
              <a:rPr lang="fr-FR" dirty="0" err="1" smtClean="0"/>
              <a:t>Laktineh</a:t>
            </a:r>
            <a:endParaRPr lang="fr-FR" dirty="0" smtClean="0"/>
          </a:p>
          <a:p>
            <a:r>
              <a:rPr lang="fr-FR" sz="1600" dirty="0" smtClean="0">
                <a:latin typeface="Arial"/>
                <a:cs typeface="Arial"/>
              </a:rPr>
              <a:t>Institut de Physique Nucléaire de Lyon, France</a:t>
            </a:r>
            <a:endParaRPr lang="fr-FR" sz="1600" dirty="0">
              <a:latin typeface="Arial"/>
              <a:cs typeface="Arial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84923" y="2038960"/>
            <a:ext cx="7567851" cy="1344875"/>
          </a:xfrm>
        </p:spPr>
        <p:txBody>
          <a:bodyPr/>
          <a:lstStyle/>
          <a:p>
            <a:r>
              <a:rPr lang="fr-FR" sz="2800" dirty="0" smtClean="0"/>
              <a:t>ILC </a:t>
            </a:r>
            <a:r>
              <a:rPr lang="fr-FR" sz="2800" dirty="0" err="1" smtClean="0"/>
              <a:t>Calorimeters</a:t>
            </a:r>
            <a:r>
              <a:rPr lang="fr-FR" sz="2800" dirty="0" smtClean="0"/>
              <a:t> </a:t>
            </a:r>
            <a:r>
              <a:rPr lang="fr-FR" sz="2800" dirty="0" smtClean="0">
                <a:sym typeface="Wingdings"/>
              </a:rPr>
              <a:t></a:t>
            </a:r>
            <a:r>
              <a:rPr lang="fr-FR" sz="2800" dirty="0" err="1" smtClean="0">
                <a:sym typeface="Wingdings"/>
              </a:rPr>
              <a:t>FCCee</a:t>
            </a:r>
            <a:r>
              <a:rPr lang="fr-FR" sz="2800" dirty="0">
                <a:sym typeface="Wingdings"/>
              </a:rPr>
              <a:t> </a:t>
            </a:r>
            <a:r>
              <a:rPr lang="fr-FR" sz="2800" dirty="0" err="1" smtClean="0">
                <a:sym typeface="Wingdings"/>
              </a:rPr>
              <a:t>Calorimeters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FCCee</a:t>
            </a:r>
            <a:r>
              <a:rPr lang="en-US" dirty="0" smtClean="0"/>
              <a:t> Mini Workshop, CERN,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7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74" y="1049696"/>
            <a:ext cx="3976406" cy="34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875" y="1070690"/>
            <a:ext cx="3736314" cy="34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08686" y="175687"/>
            <a:ext cx="535883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                     ILD                           </a:t>
            </a:r>
            <a:r>
              <a:rPr lang="en-US" dirty="0" err="1" smtClean="0">
                <a:latin typeface="Arial"/>
                <a:cs typeface="Arial"/>
              </a:rPr>
              <a:t>SiD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312" y="1375491"/>
            <a:ext cx="8901473" cy="615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       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Precision vertex detectors</a:t>
            </a:r>
          </a:p>
          <a:p>
            <a:r>
              <a:rPr lang="en-US" sz="1600" dirty="0" smtClean="0">
                <a:latin typeface="Arial"/>
                <a:cs typeface="Arial"/>
              </a:rPr>
              <a:t>      CMOS MAPs, FPCCD, DEPFET                               3D, </a:t>
            </a:r>
            <a:r>
              <a:rPr lang="en-US" sz="1600" dirty="0" err="1" smtClean="0">
                <a:latin typeface="Arial"/>
                <a:cs typeface="Arial"/>
              </a:rPr>
              <a:t>chronopixel,DEPFET</a:t>
            </a:r>
            <a:r>
              <a:rPr lang="en-US" sz="1600" dirty="0" smtClean="0">
                <a:latin typeface="Arial"/>
                <a:cs typeface="Arial"/>
              </a:rPr>
              <a:t>, MAPs                                                                        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05731" y="2200962"/>
            <a:ext cx="8211393" cy="8925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</a:t>
            </a:r>
            <a:r>
              <a:rPr lang="en-US" sz="1600" dirty="0" smtClean="0">
                <a:latin typeface="Arial"/>
                <a:cs typeface="Arial"/>
              </a:rPr>
              <a:t>            </a:t>
            </a:r>
            <a:r>
              <a:rPr lang="en-US" sz="1600" b="1" dirty="0" smtClean="0">
                <a:solidFill>
                  <a:srgbClr val="800000"/>
                </a:solidFill>
                <a:latin typeface="Arial"/>
                <a:cs typeface="Arial"/>
              </a:rPr>
              <a:t>Tracker </a:t>
            </a:r>
          </a:p>
          <a:p>
            <a:r>
              <a:rPr lang="en-US" sz="1600" dirty="0" smtClean="0">
                <a:latin typeface="Arial"/>
                <a:cs typeface="Arial"/>
              </a:rPr>
              <a:t>     TPC (GEM</a:t>
            </a:r>
            <a:r>
              <a:rPr lang="en-US" sz="1600" dirty="0">
                <a:latin typeface="Arial"/>
                <a:cs typeface="Arial"/>
              </a:rPr>
              <a:t>,</a:t>
            </a:r>
            <a:r>
              <a:rPr lang="en-US" sz="1600" dirty="0" smtClean="0">
                <a:latin typeface="Arial"/>
                <a:cs typeface="Arial"/>
              </a:rPr>
              <a:t>MMEGAS,MAPs)                                              Silicon </a:t>
            </a:r>
          </a:p>
          <a:p>
            <a:r>
              <a:rPr lang="en-US" sz="1600" dirty="0" smtClean="0">
                <a:latin typeface="Arial"/>
                <a:cs typeface="Arial"/>
              </a:rPr>
              <a:t>    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many measurement points                                                  Few points but very precise                 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8696" y="3316300"/>
            <a:ext cx="863101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Calorimeters</a:t>
            </a:r>
          </a:p>
          <a:p>
            <a:r>
              <a:rPr lang="en-US" sz="1600" dirty="0" smtClean="0">
                <a:latin typeface="Arial"/>
                <a:cs typeface="Arial"/>
              </a:rPr>
              <a:t>ECAL: Si-W, </a:t>
            </a:r>
            <a:r>
              <a:rPr lang="en-US" sz="1600" dirty="0" err="1" smtClean="0">
                <a:latin typeface="Arial"/>
                <a:cs typeface="Arial"/>
              </a:rPr>
              <a:t>Sc</a:t>
            </a:r>
            <a:r>
              <a:rPr lang="en-US" sz="1600" dirty="0" smtClean="0">
                <a:latin typeface="Arial"/>
                <a:cs typeface="Arial"/>
              </a:rPr>
              <a:t>-W                                                                   ECAL: Si-W</a:t>
            </a:r>
          </a:p>
          <a:p>
            <a:r>
              <a:rPr lang="en-US" sz="1600" dirty="0" smtClean="0">
                <a:latin typeface="Arial"/>
                <a:cs typeface="Arial"/>
              </a:rPr>
              <a:t>AHCAL: </a:t>
            </a:r>
            <a:r>
              <a:rPr lang="en-US" sz="1600" dirty="0" err="1" smtClean="0">
                <a:latin typeface="Arial"/>
                <a:cs typeface="Arial"/>
              </a:rPr>
              <a:t>Sc</a:t>
            </a:r>
            <a:r>
              <a:rPr lang="en-US" sz="1600" dirty="0" smtClean="0">
                <a:latin typeface="Arial"/>
                <a:cs typeface="Arial"/>
              </a:rPr>
              <a:t>-Steel, SDHCAL-GRPC,..                                      DHCAL-GRPC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5731" y="4513684"/>
            <a:ext cx="86192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800000"/>
                </a:solidFill>
                <a:latin typeface="Arial"/>
                <a:cs typeface="Arial"/>
              </a:rPr>
              <a:t>Size&amp;Magnet</a:t>
            </a:r>
            <a:endParaRPr lang="en-US" sz="1600" b="1" dirty="0" smtClean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Large size, 3.5 Tesla                                                              Compact, 5 tesla</a:t>
            </a:r>
            <a:endParaRPr lang="en-US" sz="1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544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680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9677" y="553940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ECAL for </a:t>
            </a:r>
            <a:r>
              <a:rPr lang="en-GB" b="1" dirty="0" err="1" smtClean="0">
                <a:solidFill>
                  <a:srgbClr val="FF0000"/>
                </a:solidFill>
                <a:latin typeface="Arial"/>
                <a:cs typeface="Arial"/>
              </a:rPr>
              <a:t>SiD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78" y="962248"/>
            <a:ext cx="5213253" cy="323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4862" y="0"/>
            <a:ext cx="3176432" cy="19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4862" y="1814186"/>
            <a:ext cx="3181663" cy="191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4863" y="3480969"/>
            <a:ext cx="3176432" cy="14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9678" y="4364561"/>
            <a:ext cx="6112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X-talk to be reduced by better shielding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New scheme to have rectangular sensor (modified cells on the edge)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Mechanical structure study needed 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696722" y="3957176"/>
            <a:ext cx="1508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/>
                <a:cs typeface="Arial"/>
              </a:rPr>
              <a:t>1024 </a:t>
            </a:r>
            <a:r>
              <a:rPr lang="en-GB" sz="1200" dirty="0" err="1" smtClean="0">
                <a:latin typeface="Arial"/>
                <a:cs typeface="Arial"/>
              </a:rPr>
              <a:t>KPiX</a:t>
            </a:r>
            <a:r>
              <a:rPr lang="en-GB" sz="1200" dirty="0" smtClean="0">
                <a:latin typeface="Arial"/>
                <a:cs typeface="Arial"/>
              </a:rPr>
              <a:t> ASIC</a:t>
            </a:r>
          </a:p>
          <a:p>
            <a:r>
              <a:rPr lang="en-GB" sz="1200" dirty="0" smtClean="0">
                <a:latin typeface="Arial"/>
                <a:cs typeface="Arial"/>
              </a:rPr>
              <a:t>Power-pulsed</a:t>
            </a:r>
            <a:endParaRPr lang="en-GB" sz="1200" dirty="0"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905849" y="1497230"/>
            <a:ext cx="2622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TB scheme : 9 layers </a:t>
            </a:r>
            <a:r>
              <a:rPr lang="en-GB" sz="1400" dirty="0" err="1" smtClean="0">
                <a:latin typeface="Arial"/>
                <a:cs typeface="Arial"/>
              </a:rPr>
              <a:t>SiW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82889" y="3149345"/>
            <a:ext cx="1755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FFFF"/>
                </a:solidFill>
                <a:latin typeface="Arial"/>
                <a:cs typeface="Arial"/>
              </a:rPr>
              <a:t>3-electron event</a:t>
            </a:r>
            <a:endParaRPr lang="en-GB" sz="14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7274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680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77" y="553940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CAL for </a:t>
            </a:r>
            <a:r>
              <a:rPr lang="en-GB" b="1" dirty="0" err="1" smtClean="0">
                <a:solidFill>
                  <a:srgbClr val="FF0000"/>
                </a:solidFill>
                <a:latin typeface="Arial"/>
                <a:cs typeface="Arial"/>
              </a:rPr>
              <a:t>SiD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5033" y="1053718"/>
            <a:ext cx="45617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40 layers of 2 cm </a:t>
            </a:r>
            <a:r>
              <a:rPr lang="en-GB" sz="1400" dirty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tainless steel interleaved with</a:t>
            </a:r>
          </a:p>
          <a:p>
            <a:r>
              <a:rPr lang="en-GB" sz="1400" dirty="0" smtClean="0">
                <a:latin typeface="Arial"/>
                <a:cs typeface="Arial"/>
              </a:rPr>
              <a:t>planes made of Glass RPC and their embedded readout 1-bit electronics </a:t>
            </a:r>
            <a:r>
              <a:rPr lang="en-GB" sz="1400" dirty="0">
                <a:latin typeface="Arial"/>
                <a:cs typeface="Arial"/>
              </a:rPr>
              <a:t>allowing a lateral segmentation of 1 cm</a:t>
            </a:r>
            <a:r>
              <a:rPr lang="en-GB" sz="1400" baseline="30000" dirty="0">
                <a:latin typeface="Arial"/>
                <a:cs typeface="Arial"/>
              </a:rPr>
              <a:t>2</a:t>
            </a:r>
            <a:endParaRPr lang="en-GB" sz="1400" dirty="0">
              <a:latin typeface="Arial"/>
              <a:cs typeface="Arial"/>
            </a:endParaRP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An advanced physical (embedded electronics) prototype of 54 was built and successfully run.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Other options with GEM and </a:t>
            </a:r>
            <a:r>
              <a:rPr lang="en-US" sz="1400" dirty="0" err="1" smtClean="0">
                <a:latin typeface="Arial"/>
                <a:cs typeface="Arial"/>
              </a:rPr>
              <a:t>micromegas</a:t>
            </a:r>
            <a:r>
              <a:rPr lang="en-US" sz="1400" dirty="0" smtClean="0">
                <a:latin typeface="Arial"/>
                <a:cs typeface="Arial"/>
              </a:rPr>
              <a:t> detectors are also proposed  as active layers for the </a:t>
            </a:r>
            <a:r>
              <a:rPr lang="en-US" sz="1400" dirty="0" err="1" smtClean="0">
                <a:latin typeface="Arial"/>
                <a:cs typeface="Arial"/>
              </a:rPr>
              <a:t>SiD</a:t>
            </a:r>
            <a:r>
              <a:rPr lang="en-US" sz="1400" dirty="0" smtClean="0">
                <a:latin typeface="Arial"/>
                <a:cs typeface="Arial"/>
              </a:rPr>
              <a:t> HCAL</a:t>
            </a:r>
          </a:p>
          <a:p>
            <a:r>
              <a:rPr lang="en-US" sz="1400" dirty="0" smtClean="0">
                <a:latin typeface="Arial"/>
                <a:cs typeface="Arial"/>
              </a:rPr>
              <a:t>Several layers of mm were built and tested using 2-bit readout electronics. Few GEM planes are also in preparation.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Scintillator tiles is 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an option.</a:t>
            </a:r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Dual readout is also an option for both ECAL&amp;HCAL</a:t>
            </a: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17" name="Picture 2" descr="E:\DCIM\100OLYMP\P10100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853" y="0"/>
            <a:ext cx="2128253" cy="165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 descr="Capture d’écran 2015-01-05 à 11.17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853" y="1652124"/>
            <a:ext cx="4420539" cy="1673231"/>
          </a:xfrm>
          <a:prstGeom prst="rect">
            <a:avLst/>
          </a:prstGeom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106" y="3325355"/>
            <a:ext cx="2268894" cy="1738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246" y="3325355"/>
            <a:ext cx="2104860" cy="175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 descr="Capture d’écran 2015-01-07 à 22.49.1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440" y="0"/>
            <a:ext cx="2646951" cy="165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25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Capture d’écran 2015-01-03 à 19.34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292" y="2488613"/>
            <a:ext cx="1678268" cy="138590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9677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77" y="553940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ECAL for ILD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8401" y="986878"/>
            <a:ext cx="45617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30 layers of tungsten (24X</a:t>
            </a:r>
            <a:r>
              <a:rPr lang="en-GB" sz="1400" baseline="-25000" dirty="0" smtClean="0">
                <a:latin typeface="Arial"/>
                <a:cs typeface="Arial"/>
              </a:rPr>
              <a:t>0</a:t>
            </a:r>
            <a:r>
              <a:rPr lang="en-GB" sz="1400" dirty="0" smtClean="0">
                <a:latin typeface="Arial"/>
                <a:cs typeface="Arial"/>
              </a:rPr>
              <a:t>) interleaved with </a:t>
            </a:r>
          </a:p>
          <a:p>
            <a:r>
              <a:rPr lang="en-GB" sz="1400" dirty="0" smtClean="0">
                <a:latin typeface="Arial"/>
                <a:cs typeface="Arial"/>
              </a:rPr>
              <a:t>-</a:t>
            </a:r>
            <a:r>
              <a:rPr lang="en-GB" sz="1400" dirty="0" err="1" smtClean="0">
                <a:latin typeface="Arial"/>
                <a:cs typeface="Arial"/>
              </a:rPr>
              <a:t>Pixellated</a:t>
            </a:r>
            <a:r>
              <a:rPr lang="en-GB" sz="1400" dirty="0" smtClean="0">
                <a:latin typeface="Arial"/>
                <a:cs typeface="Arial"/>
              </a:rPr>
              <a:t> Silicon of 5x5 mm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r>
              <a:rPr lang="en-GB" sz="1400" dirty="0" smtClean="0">
                <a:latin typeface="Arial"/>
                <a:cs typeface="Arial"/>
              </a:rPr>
              <a:t>,</a:t>
            </a:r>
          </a:p>
          <a:p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 </a:t>
            </a:r>
          </a:p>
          <a:p>
            <a:r>
              <a:rPr lang="en-GB" sz="1400" dirty="0" smtClean="0">
                <a:latin typeface="Arial"/>
                <a:cs typeface="Arial"/>
              </a:rPr>
              <a:t>A physics prototype (1x1 mm</a:t>
            </a:r>
            <a:r>
              <a:rPr lang="en-GB" sz="1400" baseline="30000" dirty="0" smtClean="0">
                <a:latin typeface="Arial"/>
                <a:cs typeface="Arial"/>
              </a:rPr>
              <a:t>2 </a:t>
            </a:r>
            <a:r>
              <a:rPr lang="en-GB" sz="1400" dirty="0" smtClean="0">
                <a:latin typeface="Arial"/>
                <a:cs typeface="Arial"/>
              </a:rPr>
              <a:t>cell size) with a deported electronics was built and successfully tested. </a:t>
            </a:r>
          </a:p>
          <a:p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A technological prototype fulfilling the ILD DBD requirement is being developed :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Self-supporting structure (alveolar) 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Embedded power-pulsed electronics </a:t>
            </a:r>
            <a:endParaRPr lang="en-GB" sz="14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Large surface detector </a:t>
            </a:r>
            <a:endParaRPr lang="en-GB" sz="1400" dirty="0">
              <a:latin typeface="Arial"/>
              <a:cs typeface="Arial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3899" y="374149"/>
            <a:ext cx="2503663" cy="181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7562" y="374149"/>
            <a:ext cx="2246438" cy="1678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158" y="2488613"/>
            <a:ext cx="1723624" cy="138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39" y="3556035"/>
            <a:ext cx="2539551" cy="158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Image 29" descr="Capture d’écran 2015-01-03 à 19.34.4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200" y="2488613"/>
            <a:ext cx="1533323" cy="1385908"/>
          </a:xfrm>
          <a:prstGeom prst="rect">
            <a:avLst/>
          </a:prstGeom>
        </p:spPr>
      </p:pic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7290601" y="711856"/>
            <a:ext cx="1214127" cy="422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0020" rIns="81639" bIns="40820"/>
          <a:lstStyle>
            <a:lvl1pPr defTabSz="414338"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74688" indent="-260350" defTabSz="414338"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6638" indent="-207963" defTabSz="414338"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0975" indent="-206375" defTabSz="414338"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6900" indent="-207963" defTabSz="414338"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4100" indent="-207963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81300" indent="-207963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38500" indent="-207963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95700" indent="-207963" defTabSz="41433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000" dirty="0"/>
              <a:t>Energy resolution =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000" dirty="0"/>
              <a:t> 16.5/</a:t>
            </a:r>
            <a:r>
              <a:rPr lang="en-US" sz="1000" dirty="0" err="1"/>
              <a:t>sqrt</a:t>
            </a:r>
            <a:r>
              <a:rPr lang="en-US" sz="1000" dirty="0"/>
              <a:t>(E)+1.1%</a:t>
            </a: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7552200" y="2085201"/>
            <a:ext cx="1383435" cy="276999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Linearity 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&lt;1%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990626" y="4324882"/>
            <a:ext cx="2781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Several TB took place at DESY </a:t>
            </a:r>
            <a:endParaRPr lang="en-GB" sz="1400" dirty="0">
              <a:latin typeface="Arial"/>
              <a:cs typeface="Arial"/>
            </a:endParaRPr>
          </a:p>
        </p:txBody>
      </p:sp>
      <p:pic>
        <p:nvPicPr>
          <p:cNvPr id="35" name="Image 34" descr="Capture d’écran 2015-01-06 à 17.18.2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158" y="3782156"/>
            <a:ext cx="3462842" cy="136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07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Capture d’écran 2015-01-04 à 11.24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77" y="3853792"/>
            <a:ext cx="1841477" cy="128970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2680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77" y="553940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ECAL for ILD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654" y="1036221"/>
            <a:ext cx="45617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30 layers of tungsten (24X</a:t>
            </a:r>
            <a:r>
              <a:rPr lang="en-GB" sz="1400" baseline="-25000" dirty="0" smtClean="0">
                <a:latin typeface="Arial"/>
                <a:cs typeface="Arial"/>
              </a:rPr>
              <a:t>0</a:t>
            </a:r>
            <a:r>
              <a:rPr lang="en-GB" sz="1400" dirty="0" smtClean="0">
                <a:latin typeface="Arial"/>
                <a:cs typeface="Arial"/>
              </a:rPr>
              <a:t>) interleaved with </a:t>
            </a:r>
          </a:p>
          <a:p>
            <a:r>
              <a:rPr lang="en-GB" sz="1400" dirty="0" smtClean="0">
                <a:latin typeface="Arial"/>
                <a:cs typeface="Arial"/>
              </a:rPr>
              <a:t>of 5x45 mm</a:t>
            </a:r>
            <a:r>
              <a:rPr lang="en-GB" sz="1400" baseline="30000" dirty="0" smtClean="0">
                <a:latin typeface="Arial"/>
                <a:cs typeface="Arial"/>
              </a:rPr>
              <a:t>2 </a:t>
            </a:r>
            <a:r>
              <a:rPr lang="en-GB" sz="1400" dirty="0" smtClean="0">
                <a:latin typeface="Arial"/>
                <a:cs typeface="Arial"/>
              </a:rPr>
              <a:t>scintillator strip with alternating direction </a:t>
            </a:r>
          </a:p>
          <a:p>
            <a:r>
              <a:rPr lang="en-GB" sz="1400" dirty="0" smtClean="0">
                <a:latin typeface="Arial"/>
                <a:cs typeface="Arial"/>
              </a:rPr>
              <a:t>layers (X&amp;Y) </a:t>
            </a:r>
            <a:r>
              <a:rPr lang="en-GB" sz="1400" dirty="0" smtClean="0">
                <a:latin typeface="Arial"/>
                <a:cs typeface="Arial"/>
                <a:sym typeface="Wingdings"/>
              </a:rPr>
              <a:t> equivalent of 5x5 mm</a:t>
            </a:r>
            <a:r>
              <a:rPr lang="en-GB" sz="1400" baseline="30000" dirty="0" smtClean="0">
                <a:latin typeface="Arial"/>
                <a:cs typeface="Arial"/>
                <a:sym typeface="Wingdings"/>
              </a:rPr>
              <a:t>2 </a:t>
            </a:r>
            <a:r>
              <a:rPr lang="en-GB" sz="1400" dirty="0" smtClean="0">
                <a:latin typeface="Arial"/>
                <a:cs typeface="Arial"/>
                <a:sym typeface="Wingdings"/>
              </a:rPr>
              <a:t>(SSA)</a:t>
            </a:r>
            <a:endParaRPr lang="en-GB" sz="1400" baseline="30000" dirty="0" smtClean="0">
              <a:latin typeface="Arial"/>
              <a:cs typeface="Arial"/>
              <a:sym typeface="Wingdings"/>
            </a:endParaRPr>
          </a:p>
          <a:p>
            <a:r>
              <a:rPr lang="en-GB" sz="1400" dirty="0" smtClean="0">
                <a:latin typeface="Arial"/>
                <a:cs typeface="Arial"/>
                <a:sym typeface="Wingdings"/>
              </a:rPr>
              <a:t>Read out by </a:t>
            </a:r>
            <a:r>
              <a:rPr lang="en-GB" sz="1400" dirty="0" err="1" smtClean="0">
                <a:latin typeface="Arial"/>
                <a:cs typeface="Arial"/>
                <a:sym typeface="Wingdings"/>
              </a:rPr>
              <a:t>SiPM</a:t>
            </a:r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A physics prototype </a:t>
            </a:r>
            <a:r>
              <a:rPr lang="en-GB" sz="1400" dirty="0">
                <a:latin typeface="Arial"/>
                <a:cs typeface="Arial"/>
              </a:rPr>
              <a:t>with a deported electronics </a:t>
            </a:r>
            <a:r>
              <a:rPr lang="en-GB" sz="1400" dirty="0" smtClean="0">
                <a:latin typeface="Arial"/>
                <a:cs typeface="Arial"/>
              </a:rPr>
              <a:t>was built and successfully tested</a:t>
            </a:r>
          </a:p>
          <a:p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A technological prototype is being developed with</a:t>
            </a:r>
          </a:p>
          <a:p>
            <a:endParaRPr lang="en-GB" sz="1400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Scintillator shape that optimizes light collection and reduces dead zones : rectangular, wedge, tapered..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 </a:t>
            </a:r>
            <a:r>
              <a:rPr lang="en-GB" sz="1400" dirty="0" err="1" smtClean="0">
                <a:latin typeface="Arial"/>
                <a:cs typeface="Arial"/>
              </a:rPr>
              <a:t>SiPM</a:t>
            </a:r>
            <a:r>
              <a:rPr lang="en-GB" sz="1400" dirty="0" smtClean="0">
                <a:latin typeface="Arial"/>
                <a:cs typeface="Arial"/>
              </a:rPr>
              <a:t> more compact with higher linearity range </a:t>
            </a:r>
          </a:p>
          <a:p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      and less noise (MPPC 10000 </a:t>
            </a:r>
            <a:r>
              <a:rPr lang="en-GB" sz="1400" dirty="0" err="1" smtClean="0">
                <a:latin typeface="Arial"/>
                <a:cs typeface="Arial"/>
              </a:rPr>
              <a:t>ch</a:t>
            </a:r>
            <a:r>
              <a:rPr lang="en-GB" sz="1400" dirty="0" smtClean="0">
                <a:latin typeface="Arial"/>
                <a:cs typeface="Arial"/>
              </a:rPr>
              <a:t> in 1x1mm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r>
              <a:rPr lang="en-GB" sz="1400" dirty="0" smtClean="0">
                <a:latin typeface="Arial"/>
                <a:cs typeface="Arial"/>
              </a:rPr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400" dirty="0" smtClean="0">
                <a:latin typeface="Arial"/>
                <a:cs typeface="Arial"/>
              </a:rPr>
              <a:t>Electronic board to host ASIC on one side</a:t>
            </a:r>
          </a:p>
          <a:p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    and scintillator plane on the other.</a:t>
            </a:r>
          </a:p>
          <a:p>
            <a:r>
              <a:rPr lang="en-GB" sz="1400" dirty="0" smtClean="0">
                <a:latin typeface="Arial"/>
                <a:cs typeface="Arial"/>
              </a:rPr>
              <a:t> </a:t>
            </a:r>
          </a:p>
          <a:p>
            <a:r>
              <a:rPr lang="en-GB" sz="1400" dirty="0" smtClean="0">
                <a:latin typeface="Arial"/>
                <a:cs typeface="Arial"/>
              </a:rPr>
              <a:t>A first plane with the new technology was tested </a:t>
            </a:r>
            <a:endParaRPr lang="en-GB" sz="1400" dirty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in </a:t>
            </a:r>
            <a:r>
              <a:rPr lang="en-GB" sz="1400" dirty="0" smtClean="0">
                <a:latin typeface="Arial"/>
                <a:cs typeface="Arial"/>
              </a:rPr>
              <a:t>2014.</a:t>
            </a:r>
            <a:endParaRPr lang="en-GB" sz="1400" dirty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46" y="485535"/>
            <a:ext cx="2226212" cy="16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7405920" y="2200021"/>
            <a:ext cx="1383435" cy="276999"/>
          </a:xfrm>
          <a:prstGeom prst="rect">
            <a:avLst/>
          </a:prstGeom>
          <a:solidFill>
            <a:srgbClr val="669900"/>
          </a:solidFill>
          <a:ln w="952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Linearity  </a:t>
            </a: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&lt;1.5%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9" name="Image 18" descr="Capture d’écran 2015-01-04 à 11.40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846" y="2457794"/>
            <a:ext cx="1728351" cy="1188818"/>
          </a:xfrm>
          <a:prstGeom prst="rect">
            <a:avLst/>
          </a:prstGeom>
        </p:spPr>
      </p:pic>
      <p:pic>
        <p:nvPicPr>
          <p:cNvPr id="18" name="Image 17" descr="Capture d’écran 2015-01-04 à 11.25.5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477" y="3660514"/>
            <a:ext cx="1526443" cy="1357055"/>
          </a:xfrm>
          <a:prstGeom prst="rect">
            <a:avLst/>
          </a:prstGeom>
        </p:spPr>
      </p:pic>
      <p:pic>
        <p:nvPicPr>
          <p:cNvPr id="20" name="Image 19" descr="Capture d’écran 2015-01-04 à 12.39.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3646612"/>
            <a:ext cx="1520645" cy="1376282"/>
          </a:xfrm>
          <a:prstGeom prst="rect">
            <a:avLst/>
          </a:prstGeom>
        </p:spPr>
      </p:pic>
      <p:pic>
        <p:nvPicPr>
          <p:cNvPr id="21" name="Image 20" descr="Capture d’écran 2015-01-04 à 12.34.4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45" y="2457794"/>
            <a:ext cx="1474155" cy="1079558"/>
          </a:xfrm>
          <a:prstGeom prst="rect">
            <a:avLst/>
          </a:prstGeom>
        </p:spPr>
      </p:pic>
      <p:pic>
        <p:nvPicPr>
          <p:cNvPr id="33" name="Image 32" descr="Capture d’écran 2015-01-04 à 12.40.3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554" y="2994310"/>
            <a:ext cx="2408255" cy="590510"/>
          </a:xfrm>
          <a:prstGeom prst="rect">
            <a:avLst/>
          </a:prstGeom>
        </p:spPr>
      </p:pic>
      <p:pic>
        <p:nvPicPr>
          <p:cNvPr id="24" name="Image 23" descr="Capture d’écran 2015-01-07 à 23.07.19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058" y="476197"/>
            <a:ext cx="2295942" cy="167815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125762" y="610839"/>
            <a:ext cx="1344176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100" dirty="0" smtClean="0">
                <a:latin typeface="Arial"/>
                <a:cs typeface="Arial"/>
                <a:sym typeface="Wingdings"/>
              </a:rPr>
              <a:t>Energy resolution</a:t>
            </a:r>
          </a:p>
          <a:p>
            <a:r>
              <a:rPr lang="en-US" sz="1100" dirty="0" smtClean="0">
                <a:latin typeface="Arial"/>
                <a:cs typeface="Arial"/>
              </a:rPr>
              <a:t>  12.8%</a:t>
            </a:r>
            <a:r>
              <a:rPr lang="en-US" sz="1100" dirty="0">
                <a:latin typeface="Arial"/>
                <a:cs typeface="Arial"/>
              </a:rPr>
              <a:t>/</a:t>
            </a:r>
            <a:r>
              <a:rPr lang="en-US" sz="1100" b="1" dirty="0">
                <a:sym typeface="Symbol" charset="0"/>
              </a:rPr>
              <a:t></a:t>
            </a:r>
            <a:r>
              <a:rPr lang="en-US" sz="1100" dirty="0" smtClean="0">
                <a:latin typeface="Arial"/>
                <a:cs typeface="Arial"/>
              </a:rPr>
              <a:t>E ⊕ 1.0%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9487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680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77" y="553940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CAL for ILD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9676" y="923272"/>
            <a:ext cx="511854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48 layers of 2 cm </a:t>
            </a:r>
            <a:r>
              <a:rPr lang="en-GB" sz="1400" dirty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tainless steel interleaved with</a:t>
            </a:r>
          </a:p>
          <a:p>
            <a:r>
              <a:rPr lang="en-GB" sz="1400" dirty="0" smtClean="0">
                <a:latin typeface="Arial"/>
                <a:cs typeface="Arial"/>
              </a:rPr>
              <a:t>planes made of 3x3 cm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r>
              <a:rPr lang="en-GB" sz="1400" dirty="0" smtClean="0">
                <a:latin typeface="Arial"/>
                <a:cs typeface="Arial"/>
              </a:rPr>
              <a:t> tiles, read out </a:t>
            </a:r>
            <a:r>
              <a:rPr lang="en-US" sz="1400" dirty="0" smtClean="0">
                <a:latin typeface="Arial"/>
                <a:cs typeface="Arial"/>
              </a:rPr>
              <a:t>directly by </a:t>
            </a:r>
            <a:r>
              <a:rPr lang="en-US" sz="1400" dirty="0" err="1" smtClean="0">
                <a:latin typeface="Arial"/>
                <a:cs typeface="Arial"/>
              </a:rPr>
              <a:t>SiPM</a:t>
            </a:r>
            <a:r>
              <a:rPr lang="en-US" sz="1400" dirty="0" smtClean="0">
                <a:latin typeface="Arial"/>
                <a:cs typeface="Arial"/>
              </a:rPr>
              <a:t> </a:t>
            </a:r>
          </a:p>
          <a:p>
            <a:r>
              <a:rPr lang="en-US" sz="1400" dirty="0" smtClean="0">
                <a:latin typeface="Arial"/>
                <a:cs typeface="Arial"/>
              </a:rPr>
              <a:t>and embedded electronics.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 physical prototype of 38 layers of 1 m</a:t>
            </a:r>
            <a:r>
              <a:rPr lang="en-US" sz="1400" baseline="30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, totalizing</a:t>
            </a:r>
          </a:p>
          <a:p>
            <a:r>
              <a:rPr lang="en-US" sz="1400" dirty="0" smtClean="0">
                <a:latin typeface="Arial"/>
                <a:cs typeface="Arial"/>
              </a:rPr>
              <a:t>(5.3 </a:t>
            </a:r>
            <a:r>
              <a:rPr lang="en-US" sz="1400" dirty="0" err="1" smtClean="0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 smtClean="0">
                <a:latin typeface="Arial"/>
                <a:cs typeface="Arial"/>
              </a:rPr>
              <a:t>I</a:t>
            </a:r>
            <a:r>
              <a:rPr lang="en-US" sz="1400" dirty="0" smtClean="0">
                <a:latin typeface="Arial"/>
                <a:cs typeface="Arial"/>
              </a:rPr>
              <a:t>) accompanied by a tail catcher (6 </a:t>
            </a:r>
            <a:r>
              <a:rPr lang="en-US" sz="1400" dirty="0" err="1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>
                <a:latin typeface="Arial"/>
                <a:cs typeface="Arial"/>
              </a:rPr>
              <a:t>I</a:t>
            </a:r>
            <a:r>
              <a:rPr lang="en-US" sz="1400" dirty="0" smtClean="0">
                <a:latin typeface="Arial"/>
                <a:cs typeface="Arial"/>
              </a:rPr>
              <a:t>) with </a:t>
            </a:r>
          </a:p>
          <a:p>
            <a:r>
              <a:rPr lang="en-US" sz="1400" dirty="0">
                <a:latin typeface="Arial"/>
                <a:cs typeface="Arial"/>
              </a:rPr>
              <a:t>d</a:t>
            </a:r>
            <a:r>
              <a:rPr lang="en-US" sz="1400" dirty="0" smtClean="0">
                <a:latin typeface="Arial"/>
                <a:cs typeface="Arial"/>
              </a:rPr>
              <a:t>eported electronics  was built and successfully tested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 technological prototype fulfilling the ILD requirements is being developed :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Optimized tile shape for direct readout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Embedded, power-pulsed readout electronics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Large plane with tiles assembled in a way to reduce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dead zones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Self-supporting mechanical structure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     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190566" y="4360321"/>
            <a:ext cx="36228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Several planes of different sizes were made and successfully tested in 2014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958270" y="37631"/>
            <a:ext cx="1181073" cy="885641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019908" y="66285"/>
            <a:ext cx="1181072" cy="896331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31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813" y="2918112"/>
            <a:ext cx="936189" cy="222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576" y="992112"/>
            <a:ext cx="2156681" cy="167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258" y="1012720"/>
            <a:ext cx="2364770" cy="1658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" name="RIMG0577.jpeg"/>
          <p:cNvPicPr/>
          <p:nvPr/>
        </p:nvPicPr>
        <p:blipFill>
          <a:blip r:embed="rId8">
            <a:extLst/>
          </a:blip>
          <a:srcRect l="4433" t="17725" r="4433"/>
          <a:stretch>
            <a:fillRect/>
          </a:stretch>
        </p:blipFill>
        <p:spPr>
          <a:xfrm>
            <a:off x="7050268" y="3224405"/>
            <a:ext cx="1839200" cy="1669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dropped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577532" y="2918112"/>
            <a:ext cx="1225568" cy="10593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droppedImage.pdf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577531" y="3977426"/>
            <a:ext cx="1225568" cy="11660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19919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680" y="137643"/>
            <a:ext cx="4724173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calorimeters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9677" y="553940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CAL for ILD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85137" y="1093822"/>
            <a:ext cx="45617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48 layers of 2 cm </a:t>
            </a:r>
            <a:r>
              <a:rPr lang="en-GB" sz="1400" dirty="0">
                <a:latin typeface="Arial"/>
                <a:cs typeface="Arial"/>
              </a:rPr>
              <a:t>s</a:t>
            </a:r>
            <a:r>
              <a:rPr lang="en-GB" sz="1400" dirty="0" smtClean="0">
                <a:latin typeface="Arial"/>
                <a:cs typeface="Arial"/>
              </a:rPr>
              <a:t>tainless steel interleaved with</a:t>
            </a:r>
          </a:p>
          <a:p>
            <a:r>
              <a:rPr lang="en-GB" sz="1400" dirty="0" smtClean="0">
                <a:latin typeface="Arial"/>
                <a:cs typeface="Arial"/>
              </a:rPr>
              <a:t>planes made of Glass RPC and their embedded readout 2-bit electronics allowing a lateral segmentation of 1 cm</a:t>
            </a:r>
            <a:r>
              <a:rPr lang="en-GB" sz="1400" baseline="30000" dirty="0" smtClean="0">
                <a:latin typeface="Arial"/>
                <a:cs typeface="Arial"/>
              </a:rPr>
              <a:t>2</a:t>
            </a:r>
            <a:endParaRPr lang="en-GB" sz="14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A technological prototype of 48 fulfilling almost all the ILD requirements of compactness and power consumption was built with a self-supporting mechanical structure. It </a:t>
            </a:r>
            <a:r>
              <a:rPr lang="en-US" sz="1400" dirty="0" err="1" smtClean="0">
                <a:latin typeface="Arial"/>
                <a:cs typeface="Arial"/>
              </a:rPr>
              <a:t>ws</a:t>
            </a:r>
            <a:r>
              <a:rPr lang="en-US" sz="1400" dirty="0" smtClean="0">
                <a:latin typeface="Arial"/>
                <a:cs typeface="Arial"/>
              </a:rPr>
              <a:t> successfully tested with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err="1" smtClean="0">
                <a:latin typeface="Arial"/>
                <a:cs typeface="Arial"/>
              </a:rPr>
              <a:t>Triggerless</a:t>
            </a:r>
            <a:r>
              <a:rPr lang="en-US" sz="1400" dirty="0" smtClean="0">
                <a:latin typeface="Arial"/>
                <a:cs typeface="Arial"/>
              </a:rPr>
              <a:t> mode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Power-pulsing mode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Last step is to build very large GRPC and equip them with the last generation of the readout electronics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r>
              <a:rPr lang="en-US" sz="1400" dirty="0" smtClean="0">
                <a:latin typeface="Arial"/>
                <a:cs typeface="Arial"/>
              </a:rPr>
              <a:t>The GRPC was also successfully tested in a magnetic field of 3 T using the power-pulsing mode   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6" name="Grouper 5"/>
          <p:cNvGrpSpPr/>
          <p:nvPr/>
        </p:nvGrpSpPr>
        <p:grpSpPr>
          <a:xfrm>
            <a:off x="6864159" y="32848"/>
            <a:ext cx="2279842" cy="3257570"/>
            <a:chOff x="6466895" y="553940"/>
            <a:chExt cx="1918982" cy="3257570"/>
          </a:xfrm>
        </p:grpSpPr>
        <p:pic>
          <p:nvPicPr>
            <p:cNvPr id="18" name="Image 17" descr="Lin-Sept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66895" y="553940"/>
              <a:ext cx="1918982" cy="1698268"/>
            </a:xfrm>
            <a:prstGeom prst="rect">
              <a:avLst/>
            </a:prstGeom>
          </p:spPr>
        </p:pic>
        <p:pic>
          <p:nvPicPr>
            <p:cNvPr id="19" name="Image 18" descr="Reso-Sept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66895" y="2113242"/>
              <a:ext cx="1918982" cy="1698268"/>
            </a:xfrm>
            <a:prstGeom prst="rect">
              <a:avLst/>
            </a:prstGeom>
          </p:spPr>
        </p:pic>
      </p:grpSp>
      <p:pic>
        <p:nvPicPr>
          <p:cNvPr id="26" name="Image 25" descr="Capture d’écran 2014-10-01 à 16.39.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6853" y="13381"/>
            <a:ext cx="2193938" cy="1717736"/>
          </a:xfrm>
          <a:prstGeom prst="rect">
            <a:avLst/>
          </a:prstGeom>
        </p:spPr>
      </p:pic>
      <p:pic>
        <p:nvPicPr>
          <p:cNvPr id="28" name="Image 27" descr="BeamLine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46853" y="3525720"/>
            <a:ext cx="2193938" cy="161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Image 28" descr="BField_Efficiency_PowerPulsed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0791" y="3525720"/>
            <a:ext cx="2203209" cy="161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9" descr="Capture d’écran 2015-01-06 à 12.03.1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419" y="1592150"/>
            <a:ext cx="2214372" cy="169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3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Capture d’écran 2015-01-07 à 14.44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" y="476197"/>
            <a:ext cx="3589329" cy="144089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2680" y="137643"/>
            <a:ext cx="5749195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forward calorimeters</a:t>
            </a: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124736" y="793706"/>
            <a:ext cx="5647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ZoneTexte 16"/>
          <p:cNvSpPr txBox="1"/>
          <p:nvPr/>
        </p:nvSpPr>
        <p:spPr>
          <a:xfrm>
            <a:off x="3338082" y="747537"/>
            <a:ext cx="58059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/>
                <a:cs typeface="Arial"/>
              </a:rPr>
              <a:t>LumiCal</a:t>
            </a:r>
            <a:r>
              <a:rPr lang="en-US" sz="1400" dirty="0" smtClean="0">
                <a:latin typeface="Arial"/>
                <a:cs typeface="Arial"/>
              </a:rPr>
              <a:t>:  Precise luminosity measurement  (10</a:t>
            </a:r>
            <a:r>
              <a:rPr lang="en-US" sz="1400" baseline="30000" dirty="0" smtClean="0">
                <a:latin typeface="Arial"/>
                <a:cs typeface="Arial"/>
              </a:rPr>
              <a:t>-3</a:t>
            </a:r>
            <a:r>
              <a:rPr lang="en-US" sz="1400" dirty="0" smtClean="0">
                <a:latin typeface="Arial"/>
                <a:cs typeface="Arial"/>
              </a:rPr>
              <a:t>) at 500 </a:t>
            </a:r>
            <a:r>
              <a:rPr lang="en-US" sz="1400" dirty="0" err="1" smtClean="0">
                <a:latin typeface="Arial"/>
                <a:cs typeface="Arial"/>
              </a:rPr>
              <a:t>GeV</a:t>
            </a:r>
            <a:r>
              <a:rPr lang="en-US" sz="1400" dirty="0" smtClean="0">
                <a:latin typeface="Arial"/>
                <a:cs typeface="Arial"/>
              </a:rPr>
              <a:t>. </a:t>
            </a:r>
          </a:p>
          <a:p>
            <a:r>
              <a:rPr lang="en-US" sz="1400" b="1" dirty="0" err="1">
                <a:latin typeface="Arial"/>
                <a:cs typeface="Arial"/>
              </a:rPr>
              <a:t>BeamCal</a:t>
            </a:r>
            <a:r>
              <a:rPr lang="en-US" sz="1400" dirty="0">
                <a:latin typeface="Arial"/>
                <a:cs typeface="Arial"/>
              </a:rPr>
              <a:t> : </a:t>
            </a:r>
            <a:r>
              <a:rPr lang="en-US" sz="1400" dirty="0" smtClean="0">
                <a:latin typeface="Arial"/>
                <a:cs typeface="Arial"/>
              </a:rPr>
              <a:t>Instantaneous </a:t>
            </a:r>
            <a:r>
              <a:rPr lang="en-US" sz="1400" dirty="0">
                <a:latin typeface="Arial"/>
                <a:cs typeface="Arial"/>
              </a:rPr>
              <a:t>luminosity </a:t>
            </a:r>
            <a:r>
              <a:rPr lang="en-US" sz="1400" dirty="0" smtClean="0">
                <a:latin typeface="Arial"/>
                <a:cs typeface="Arial"/>
              </a:rPr>
              <a:t> measurement</a:t>
            </a:r>
            <a:r>
              <a:rPr lang="en-US" sz="1400" dirty="0">
                <a:latin typeface="Arial"/>
                <a:cs typeface="Arial"/>
              </a:rPr>
              <a:t>, beam </a:t>
            </a:r>
            <a:r>
              <a:rPr lang="en-US" sz="1400" dirty="0" smtClean="0">
                <a:latin typeface="Arial"/>
                <a:cs typeface="Arial"/>
              </a:rPr>
              <a:t>diagnostics   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            but </a:t>
            </a:r>
            <a:r>
              <a:rPr lang="en-US" sz="1400" dirty="0">
                <a:latin typeface="Arial"/>
                <a:cs typeface="Arial"/>
              </a:rPr>
              <a:t>very </a:t>
            </a:r>
            <a:r>
              <a:rPr lang="en-US" sz="1400" dirty="0" smtClean="0">
                <a:latin typeface="Arial"/>
                <a:cs typeface="Arial"/>
              </a:rPr>
              <a:t>high radiation </a:t>
            </a:r>
            <a:r>
              <a:rPr lang="en-US" sz="1400" dirty="0">
                <a:latin typeface="Arial"/>
                <a:cs typeface="Arial"/>
              </a:rPr>
              <a:t>load (up to 1MGy/ year</a:t>
            </a:r>
            <a:r>
              <a:rPr lang="en-US" sz="1400" dirty="0" smtClean="0">
                <a:latin typeface="Arial"/>
                <a:cs typeface="Arial"/>
              </a:rPr>
              <a:t>)</a:t>
            </a:r>
          </a:p>
          <a:p>
            <a:r>
              <a:rPr lang="en-US" sz="1400" b="1" dirty="0" err="1">
                <a:latin typeface="Arial"/>
                <a:cs typeface="Arial"/>
              </a:rPr>
              <a:t>LHCaL</a:t>
            </a:r>
            <a:r>
              <a:rPr lang="en-US" sz="1400" dirty="0">
                <a:latin typeface="Arial"/>
                <a:cs typeface="Arial"/>
              </a:rPr>
              <a:t>: </a:t>
            </a:r>
            <a:r>
              <a:rPr lang="en-US" sz="1400" dirty="0" smtClean="0">
                <a:latin typeface="Arial"/>
                <a:cs typeface="Arial"/>
              </a:rPr>
              <a:t>Extends </a:t>
            </a:r>
            <a:r>
              <a:rPr lang="en-US" sz="1400" dirty="0">
                <a:latin typeface="Arial"/>
                <a:cs typeface="Arial"/>
              </a:rPr>
              <a:t>the calorimeter measurements to small polar angles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4736" y="1741333"/>
            <a:ext cx="60213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  <a:latin typeface="Arial"/>
                <a:cs typeface="Arial"/>
              </a:rPr>
              <a:t>LumiCal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(31 -77 </a:t>
            </a:r>
            <a:r>
              <a:rPr lang="en-US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mrad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Two </a:t>
            </a:r>
            <a:r>
              <a:rPr lang="en-US" sz="1400" dirty="0">
                <a:latin typeface="Arial"/>
                <a:cs typeface="Arial"/>
              </a:rPr>
              <a:t>Si-W sandwich EM </a:t>
            </a:r>
            <a:r>
              <a:rPr lang="en-US" sz="1400" dirty="0" err="1">
                <a:latin typeface="Arial"/>
                <a:cs typeface="Arial"/>
              </a:rPr>
              <a:t>calo</a:t>
            </a:r>
            <a:r>
              <a:rPr lang="en-US" sz="1400" dirty="0">
                <a:latin typeface="Arial"/>
                <a:cs typeface="Arial"/>
              </a:rPr>
              <a:t> at ~ 2.5 m from the </a:t>
            </a:r>
            <a:r>
              <a:rPr lang="en-US" sz="1400" dirty="0" smtClean="0">
                <a:latin typeface="Arial"/>
                <a:cs typeface="Arial"/>
              </a:rPr>
              <a:t>IP (both sides). </a:t>
            </a:r>
            <a:endParaRPr lang="en-US" sz="14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400" dirty="0">
                <a:latin typeface="Arial"/>
                <a:cs typeface="Arial"/>
              </a:rPr>
              <a:t>30 tungsten disks of  3.5 mm thickness. Si sensor pitch of 1.8 </a:t>
            </a:r>
            <a:r>
              <a:rPr lang="en-US" sz="1400" dirty="0" smtClean="0">
                <a:latin typeface="Arial"/>
                <a:cs typeface="Arial"/>
              </a:rPr>
              <a:t>mm </a:t>
            </a:r>
            <a:endParaRPr lang="en-US" sz="14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Two </a:t>
            </a:r>
            <a:r>
              <a:rPr lang="en-US" sz="1400" dirty="0">
                <a:latin typeface="Arial"/>
                <a:cs typeface="Arial"/>
              </a:rPr>
              <a:t>tracking layers in front are envisaged to improve angle </a:t>
            </a:r>
          </a:p>
          <a:p>
            <a:r>
              <a:rPr lang="en-US" sz="1400" dirty="0" smtClean="0">
                <a:latin typeface="Arial"/>
                <a:cs typeface="Arial"/>
              </a:rPr>
              <a:t>      measurement </a:t>
            </a:r>
            <a:r>
              <a:rPr lang="en-US" sz="1400" dirty="0">
                <a:latin typeface="Arial"/>
                <a:cs typeface="Arial"/>
              </a:rPr>
              <a:t>and separate e/</a:t>
            </a:r>
            <a:r>
              <a:rPr lang="en-US" sz="1400" dirty="0">
                <a:latin typeface="Symbol" charset="2"/>
                <a:cs typeface="Symbol" charset="2"/>
              </a:rPr>
              <a:t>g</a:t>
            </a:r>
            <a:r>
              <a:rPr lang="en-US" sz="1400" dirty="0">
                <a:latin typeface="Arial"/>
                <a:cs typeface="Arial"/>
              </a:rPr>
              <a:t>. 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182" y="1678125"/>
            <a:ext cx="1563906" cy="145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age 27" descr="Capture d’écran 2015-01-04 à 16.07.4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88" y="1678124"/>
            <a:ext cx="1718752" cy="1453162"/>
          </a:xfrm>
          <a:prstGeom prst="rect">
            <a:avLst/>
          </a:prstGeom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39" y="3910784"/>
            <a:ext cx="2012153" cy="123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 29" descr="Capture d’écran 2015-01-04 à 16.14.3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09" y="3367582"/>
            <a:ext cx="5364115" cy="16572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4736" y="2794406"/>
            <a:ext cx="65659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  <a:latin typeface="Arial"/>
                <a:cs typeface="Arial"/>
                <a:sym typeface="Wingdings" panose="05000000000000000000" pitchFamily="2" charset="2"/>
              </a:rPr>
              <a:t>BeamCal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latin typeface="Arial"/>
                <a:cs typeface="Arial"/>
                <a:sym typeface="Wingdings" panose="05000000000000000000" pitchFamily="2" charset="2"/>
              </a:rPr>
              <a:t>(</a:t>
            </a:r>
            <a:r>
              <a:rPr lang="en-US" sz="1400" b="1" dirty="0" smtClean="0">
                <a:latin typeface="Arial"/>
                <a:cs typeface="Arial"/>
              </a:rPr>
              <a:t>5 </a:t>
            </a:r>
            <a:r>
              <a:rPr lang="en-US" sz="1400" b="1" dirty="0">
                <a:latin typeface="Arial"/>
                <a:cs typeface="Arial"/>
              </a:rPr>
              <a:t>– </a:t>
            </a:r>
            <a:r>
              <a:rPr lang="en-US" sz="1400" b="1" dirty="0" smtClean="0">
                <a:latin typeface="Arial"/>
                <a:cs typeface="Arial"/>
              </a:rPr>
              <a:t>40 </a:t>
            </a:r>
            <a:r>
              <a:rPr lang="en-US" sz="1400" b="1" dirty="0" err="1" smtClean="0">
                <a:latin typeface="Arial"/>
                <a:cs typeface="Arial"/>
              </a:rPr>
              <a:t>mrad</a:t>
            </a:r>
            <a:r>
              <a:rPr lang="en-US" sz="1400" b="1" dirty="0" smtClean="0">
                <a:latin typeface="Arial"/>
                <a:cs typeface="Arial"/>
              </a:rPr>
              <a:t>)</a:t>
            </a:r>
            <a:endParaRPr lang="en-US" sz="1400" b="1" dirty="0" smtClean="0">
              <a:latin typeface="Arial"/>
              <a:cs typeface="Arial"/>
              <a:sym typeface="Wingdings" panose="05000000000000000000" pitchFamily="2" charset="2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  <a:sym typeface="Wingdings" panose="05000000000000000000" pitchFamily="2" charset="2"/>
              </a:rPr>
              <a:t>similar </a:t>
            </a:r>
            <a:r>
              <a:rPr lang="en-US" sz="1400" dirty="0">
                <a:latin typeface="Arial"/>
                <a:cs typeface="Arial"/>
                <a:sym typeface="Wingdings" panose="05000000000000000000" pitchFamily="2" charset="2"/>
              </a:rPr>
              <a:t>W-absorber as for the </a:t>
            </a:r>
            <a:r>
              <a:rPr lang="en-US" sz="1400" dirty="0" err="1">
                <a:latin typeface="Arial"/>
                <a:cs typeface="Arial"/>
                <a:sym typeface="Wingdings" panose="05000000000000000000" pitchFamily="2" charset="2"/>
              </a:rPr>
              <a:t>LumiCal</a:t>
            </a:r>
            <a:r>
              <a:rPr lang="en-US" sz="1400" dirty="0">
                <a:latin typeface="Arial"/>
                <a:cs typeface="Arial"/>
                <a:sym typeface="Wingdings" panose="05000000000000000000" pitchFamily="2" charset="2"/>
              </a:rPr>
              <a:t> but </a:t>
            </a:r>
            <a:r>
              <a:rPr lang="en-US" sz="1400" dirty="0" smtClean="0">
                <a:latin typeface="Arial"/>
                <a:cs typeface="Arial"/>
                <a:sym typeface="Wingdings" panose="05000000000000000000" pitchFamily="2" charset="2"/>
              </a:rPr>
              <a:t>r</a:t>
            </a:r>
            <a:r>
              <a:rPr lang="en-US" sz="1400" dirty="0" smtClean="0">
                <a:latin typeface="Arial"/>
                <a:cs typeface="Arial"/>
              </a:rPr>
              <a:t>adiation </a:t>
            </a:r>
            <a:r>
              <a:rPr lang="en-US" sz="1400" dirty="0">
                <a:latin typeface="Arial"/>
                <a:cs typeface="Arial"/>
              </a:rPr>
              <a:t>hard </a:t>
            </a:r>
            <a:r>
              <a:rPr lang="en-US" sz="1400" dirty="0" smtClean="0">
                <a:latin typeface="Arial"/>
                <a:cs typeface="Arial"/>
              </a:rPr>
              <a:t>sensors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(</a:t>
            </a:r>
            <a:r>
              <a:rPr lang="en-US" sz="1400" dirty="0" err="1" smtClean="0">
                <a:latin typeface="Arial"/>
                <a:cs typeface="Arial"/>
              </a:rPr>
              <a:t>GaAs</a:t>
            </a:r>
            <a:r>
              <a:rPr lang="en-US" sz="1400" dirty="0">
                <a:latin typeface="Arial"/>
                <a:cs typeface="Arial"/>
              </a:rPr>
              <a:t>, CV </a:t>
            </a:r>
            <a:r>
              <a:rPr lang="en-US" sz="1400" dirty="0" smtClean="0">
                <a:latin typeface="Arial"/>
                <a:cs typeface="Arial"/>
              </a:rPr>
              <a:t>Diamond, Sapphire, Si).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>
                <a:latin typeface="Arial"/>
                <a:cs typeface="Arial"/>
              </a:rPr>
              <a:t>Segmentation is being worked out, 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new ideas on the sensor orientation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  <p:pic>
        <p:nvPicPr>
          <p:cNvPr id="3" name="Image 2" descr="Capture d’écran 2015-01-07 à 14.52.3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875" y="1678125"/>
            <a:ext cx="1680214" cy="145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2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 descr="Capture d’écran 2015-01-04 à 16.52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742" y="528873"/>
            <a:ext cx="4211258" cy="121742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2680" y="137643"/>
            <a:ext cx="5749195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Technologies proposed for </a:t>
            </a:r>
            <a:r>
              <a:rPr lang="en-US" sz="1600" dirty="0" err="1" smtClean="0">
                <a:solidFill>
                  <a:srgbClr val="FFFFFF"/>
                </a:solidFill>
                <a:latin typeface="Arial"/>
                <a:cs typeface="Arial"/>
              </a:rPr>
              <a:t>ILD&amp;SiD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forward calorimeters</a:t>
            </a: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2590" y="-29539407"/>
            <a:ext cx="2147483647" cy="2147483647"/>
            <a:chOff x="825" y="2428"/>
            <a:chExt cx="4147166" cy="669504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894990" y="-29387007"/>
            <a:ext cx="2147483647" cy="2147483647"/>
            <a:chOff x="825" y="2428"/>
            <a:chExt cx="4147166" cy="6695045"/>
          </a:xfrm>
        </p:grpSpPr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125" y="3370263"/>
              <a:ext cx="3782866" cy="3327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825" y="3708"/>
              <a:ext cx="167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616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</a:tabLst>
              </a:pPr>
              <a:r>
                <a:rPr lang="en-US" sz="2400">
                  <a:solidFill>
                    <a:srgbClr val="800080"/>
                  </a:solidFill>
                  <a:latin typeface="Arial" pitchFamily="-106" charset="0"/>
                </a:rPr>
                <a:t>non-linearity&lt;1%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304" y="4496"/>
              <a:ext cx="671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8420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</a:tabLst>
              </a:pPr>
              <a:r>
                <a:rPr lang="en-US" sz="2000">
                  <a:solidFill>
                    <a:srgbClr val="FF00FF"/>
                  </a:solidFill>
                  <a:latin typeface="Arial" pitchFamily="-106" charset="0"/>
                </a:rPr>
                <a:t>Ebeam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882" y="2428"/>
              <a:ext cx="1896" cy="3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81639" tIns="55221" rIns="81639" bIns="40820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Verdana" pitchFamily="-106" charset="0"/>
                  <a:ea typeface="+mn-ea"/>
                  <a:cs typeface="+mn-cs"/>
                </a:defRPr>
              </a:lvl9pPr>
            </a:lstStyle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000000"/>
                  </a:solidFill>
                  <a:latin typeface="Arial" pitchFamily="-106" charset="0"/>
                </a:rPr>
                <a:t>electron data (2006)</a:t>
              </a:r>
            </a:p>
            <a:p>
              <a:pPr defTabSz="414338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06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</a:tabLst>
              </a:pPr>
              <a:r>
                <a:rPr lang="en-US" sz="1600">
                  <a:solidFill>
                    <a:srgbClr val="FF0000"/>
                  </a:solidFill>
                  <a:latin typeface="Arial" pitchFamily="-106" charset="0"/>
                </a:rPr>
                <a:t>MOKKA (geant4) simulation</a:t>
              </a: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124736" y="793706"/>
            <a:ext cx="5647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3" name="Image 22" descr="Capture d’écran 2015-01-04 à 16.09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49" y="3195467"/>
            <a:ext cx="2405144" cy="1730563"/>
          </a:xfrm>
          <a:prstGeom prst="rect">
            <a:avLst/>
          </a:prstGeom>
        </p:spPr>
      </p:pic>
      <p:pic>
        <p:nvPicPr>
          <p:cNvPr id="27" name="Image 26" descr="Capture d’écran 2015-01-04 à 16.11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28" y="2174428"/>
            <a:ext cx="2163924" cy="1075224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124736" y="624429"/>
            <a:ext cx="74728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sz="1600" dirty="0" err="1" smtClean="0">
                <a:latin typeface="Arial"/>
                <a:cs typeface="Arial"/>
              </a:rPr>
              <a:t>LumiCal</a:t>
            </a:r>
            <a:r>
              <a:rPr lang="en-GB" sz="1600" dirty="0" smtClean="0">
                <a:latin typeface="Arial"/>
                <a:cs typeface="Arial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chip in 130 nm.</a:t>
            </a:r>
          </a:p>
          <a:p>
            <a:r>
              <a:rPr lang="en-GB" sz="1400" dirty="0" smtClean="0">
                <a:latin typeface="Arial"/>
                <a:cs typeface="Arial"/>
              </a:rPr>
              <a:t>● </a:t>
            </a:r>
            <a:r>
              <a:rPr lang="en-GB" sz="1400" dirty="0">
                <a:latin typeface="Arial"/>
                <a:cs typeface="Arial"/>
              </a:rPr>
              <a:t>8 channel </a:t>
            </a:r>
            <a:r>
              <a:rPr lang="en-GB" sz="1400" dirty="0" smtClean="0">
                <a:latin typeface="Arial"/>
                <a:cs typeface="Arial"/>
              </a:rPr>
              <a:t>(</a:t>
            </a:r>
            <a:r>
              <a:rPr lang="en-GB" sz="1400" dirty="0">
                <a:latin typeface="Arial"/>
                <a:cs typeface="Arial"/>
              </a:rPr>
              <a:t>preamp, shaper </a:t>
            </a:r>
            <a:r>
              <a:rPr lang="en-GB" sz="1400" dirty="0" err="1">
                <a:latin typeface="Arial"/>
                <a:cs typeface="Arial"/>
              </a:rPr>
              <a:t>Tpeak</a:t>
            </a:r>
            <a:r>
              <a:rPr lang="en-GB" sz="1400" dirty="0">
                <a:latin typeface="Arial"/>
                <a:cs typeface="Arial"/>
              </a:rPr>
              <a:t> ~ 60 ns</a:t>
            </a:r>
            <a:r>
              <a:rPr lang="en-GB" sz="1400" dirty="0" smtClean="0">
                <a:latin typeface="Arial"/>
                <a:cs typeface="Arial"/>
              </a:rPr>
              <a:t>,~</a:t>
            </a:r>
            <a:r>
              <a:rPr lang="en-GB" sz="1400" dirty="0">
                <a:latin typeface="Arial"/>
                <a:cs typeface="Arial"/>
              </a:rPr>
              <a:t>9 </a:t>
            </a:r>
            <a:r>
              <a:rPr lang="en-GB" sz="1400" dirty="0" err="1" smtClean="0">
                <a:latin typeface="Arial"/>
                <a:cs typeface="Arial"/>
              </a:rPr>
              <a:t>mW</a:t>
            </a:r>
            <a:r>
              <a:rPr lang="en-GB" sz="1400" dirty="0">
                <a:latin typeface="Arial"/>
                <a:cs typeface="Arial"/>
              </a:rPr>
              <a:t> </a:t>
            </a:r>
            <a:r>
              <a:rPr lang="en-GB" sz="1400" dirty="0" smtClean="0">
                <a:latin typeface="Arial"/>
                <a:cs typeface="Arial"/>
              </a:rPr>
              <a:t>channel</a:t>
            </a:r>
            <a:r>
              <a:rPr lang="en-GB" sz="1400" dirty="0">
                <a:latin typeface="Arial"/>
                <a:cs typeface="Arial"/>
              </a:rPr>
              <a:t>); </a:t>
            </a:r>
          </a:p>
          <a:p>
            <a:r>
              <a:rPr lang="en-GB" sz="1400" dirty="0">
                <a:latin typeface="Arial"/>
                <a:cs typeface="Arial"/>
              </a:rPr>
              <a:t>● 8 channel pipeline ADC, </a:t>
            </a:r>
            <a:r>
              <a:rPr lang="en-GB" sz="1400" dirty="0" smtClean="0">
                <a:latin typeface="Arial"/>
                <a:cs typeface="Arial"/>
              </a:rPr>
              <a:t>~</a:t>
            </a:r>
            <a:r>
              <a:rPr lang="en-GB" sz="1400" dirty="0">
                <a:latin typeface="Arial"/>
                <a:cs typeface="Arial"/>
              </a:rPr>
              <a:t>1.2 </a:t>
            </a:r>
            <a:r>
              <a:rPr lang="en-GB" sz="1400" dirty="0" err="1">
                <a:latin typeface="Arial"/>
                <a:cs typeface="Arial"/>
              </a:rPr>
              <a:t>mW</a:t>
            </a:r>
            <a:r>
              <a:rPr lang="en-GB" sz="1400" dirty="0">
                <a:latin typeface="Arial"/>
                <a:cs typeface="Arial"/>
              </a:rPr>
              <a:t>/MHz; </a:t>
            </a:r>
            <a:endParaRPr lang="en-GB" sz="1400" dirty="0" smtClean="0">
              <a:latin typeface="Arial"/>
              <a:cs typeface="Arial"/>
            </a:endParaRPr>
          </a:p>
          <a:p>
            <a:r>
              <a:rPr lang="en-GB" sz="1400" dirty="0" smtClean="0">
                <a:latin typeface="Arial"/>
                <a:cs typeface="Arial"/>
              </a:rPr>
              <a:t>● FPGA based data concentrator and further readout</a:t>
            </a:r>
            <a:r>
              <a:rPr lang="en-GB" sz="1400" dirty="0">
                <a:latin typeface="Arial"/>
                <a:cs typeface="Arial"/>
              </a:rPr>
              <a:t>. </a:t>
            </a:r>
          </a:p>
          <a:p>
            <a:endParaRPr lang="en-GB" sz="1600" dirty="0">
              <a:latin typeface="Arial"/>
              <a:cs typeface="Arial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9416" y="1608846"/>
            <a:ext cx="4025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sz="1400" dirty="0" smtClean="0">
                <a:latin typeface="Arial"/>
                <a:cs typeface="Arial"/>
              </a:rPr>
              <a:t> 4 layers are realized and tested in TB</a:t>
            </a:r>
          </a:p>
          <a:p>
            <a:pPr marL="285750" indent="-285750">
              <a:buFont typeface="Wingdings" charset="2"/>
              <a:buChar char="ü"/>
            </a:pPr>
            <a:r>
              <a:rPr lang="en-GB" sz="1400" dirty="0" smtClean="0">
                <a:latin typeface="Arial"/>
                <a:cs typeface="Arial"/>
              </a:rPr>
              <a:t>Mechanical structure studied and prototyped</a:t>
            </a:r>
          </a:p>
        </p:txBody>
      </p:sp>
      <p:pic>
        <p:nvPicPr>
          <p:cNvPr id="32" name="Image 31" descr="Capture d’écran 2015-01-04 à 16.48.4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930" y="1485901"/>
            <a:ext cx="1013986" cy="2405145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5499723" y="1855535"/>
            <a:ext cx="350455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sz="1400" dirty="0" err="1" smtClean="0">
                <a:latin typeface="Arial"/>
                <a:cs typeface="Arial"/>
              </a:rPr>
              <a:t>BeamCal</a:t>
            </a:r>
            <a:endParaRPr lang="en-GB" sz="14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1400" dirty="0" smtClean="0">
                <a:latin typeface="Arial"/>
                <a:cs typeface="Arial"/>
              </a:rPr>
              <a:t>Choice of the sensor will depend on the T-506 studies at SLAC  </a:t>
            </a:r>
          </a:p>
          <a:p>
            <a:pPr marL="342900" indent="-342900">
              <a:buFont typeface="Arial"/>
              <a:buChar char="•"/>
            </a:pPr>
            <a:r>
              <a:rPr lang="en-GB" sz="1400" dirty="0" err="1">
                <a:latin typeface="Arial"/>
                <a:cs typeface="Arial"/>
              </a:rPr>
              <a:t>BeamCal</a:t>
            </a:r>
            <a:r>
              <a:rPr lang="en-GB" sz="1400" dirty="0">
                <a:latin typeface="Arial"/>
                <a:cs typeface="Arial"/>
              </a:rPr>
              <a:t> is sensitive above 50 </a:t>
            </a:r>
            <a:r>
              <a:rPr lang="en-GB" sz="1400" dirty="0" err="1">
                <a:latin typeface="Arial"/>
                <a:cs typeface="Arial"/>
              </a:rPr>
              <a:t>GeV</a:t>
            </a:r>
            <a:r>
              <a:rPr lang="en-GB" sz="1400" dirty="0">
                <a:latin typeface="Arial"/>
                <a:cs typeface="Arial"/>
              </a:rPr>
              <a:t>. </a:t>
            </a:r>
            <a:r>
              <a:rPr lang="en-GB" sz="1200" dirty="0">
                <a:latin typeface="Arial"/>
                <a:cs typeface="Arial"/>
              </a:rPr>
              <a:t>At 50 </a:t>
            </a:r>
            <a:r>
              <a:rPr lang="en-GB" sz="1200" dirty="0" err="1">
                <a:latin typeface="Arial"/>
                <a:cs typeface="Arial"/>
              </a:rPr>
              <a:t>GeV</a:t>
            </a:r>
            <a:r>
              <a:rPr lang="en-GB" sz="1200" dirty="0">
                <a:latin typeface="Arial"/>
                <a:cs typeface="Arial"/>
              </a:rPr>
              <a:t> the fake rate due to </a:t>
            </a:r>
            <a:r>
              <a:rPr lang="en-GB" sz="1200" dirty="0" err="1">
                <a:latin typeface="Arial"/>
                <a:cs typeface="Arial"/>
              </a:rPr>
              <a:t>beamshtrahlung</a:t>
            </a:r>
            <a:r>
              <a:rPr lang="en-GB" sz="1200" dirty="0">
                <a:latin typeface="Arial"/>
                <a:cs typeface="Arial"/>
              </a:rPr>
              <a:t> is 0.5% for R&gt;7 cm, </a:t>
            </a:r>
            <a:endParaRPr lang="en-GB" sz="1200" dirty="0" smtClean="0">
              <a:latin typeface="Arial"/>
              <a:cs typeface="Arial"/>
            </a:endParaRPr>
          </a:p>
          <a:p>
            <a:r>
              <a:rPr lang="en-GB" sz="1200" dirty="0">
                <a:latin typeface="Arial"/>
                <a:cs typeface="Arial"/>
              </a:rPr>
              <a:t> </a:t>
            </a:r>
            <a:r>
              <a:rPr lang="en-GB" sz="1200" dirty="0" smtClean="0">
                <a:latin typeface="Arial"/>
                <a:cs typeface="Arial"/>
              </a:rPr>
              <a:t>       energy </a:t>
            </a:r>
            <a:r>
              <a:rPr lang="en-GB" sz="1200" dirty="0">
                <a:latin typeface="Arial"/>
                <a:cs typeface="Arial"/>
              </a:rPr>
              <a:t>resolution = 10%, at </a:t>
            </a:r>
            <a:r>
              <a:rPr lang="en-GB" sz="1200" dirty="0" smtClean="0">
                <a:latin typeface="Arial"/>
                <a:cs typeface="Arial"/>
              </a:rPr>
              <a:t>200, 4% at 500 </a:t>
            </a:r>
          </a:p>
          <a:p>
            <a:r>
              <a:rPr lang="en-GB" sz="1200" dirty="0">
                <a:latin typeface="Arial"/>
                <a:cs typeface="Arial"/>
              </a:rPr>
              <a:t> </a:t>
            </a:r>
            <a:r>
              <a:rPr lang="en-GB" sz="1200" dirty="0" smtClean="0">
                <a:latin typeface="Arial"/>
                <a:cs typeface="Arial"/>
              </a:rPr>
              <a:t>       </a:t>
            </a:r>
            <a:r>
              <a:rPr lang="en-GB" sz="1200" dirty="0" err="1" smtClean="0">
                <a:latin typeface="Arial"/>
                <a:cs typeface="Arial"/>
              </a:rPr>
              <a:t>GeV</a:t>
            </a:r>
            <a:r>
              <a:rPr lang="en-GB" sz="1200" dirty="0" smtClean="0">
                <a:latin typeface="Arial"/>
                <a:cs typeface="Arial"/>
              </a:rPr>
              <a:t> 4</a:t>
            </a:r>
            <a:r>
              <a:rPr lang="en-GB" sz="1200" dirty="0">
                <a:latin typeface="Arial"/>
                <a:cs typeface="Arial"/>
              </a:rPr>
              <a:t>% </a:t>
            </a:r>
          </a:p>
          <a:p>
            <a:pPr marL="342900" indent="-342900">
              <a:buFont typeface="Arial"/>
              <a:buChar char="•"/>
            </a:pPr>
            <a:endParaRPr lang="en-GB" sz="1400" dirty="0">
              <a:latin typeface="Arial"/>
              <a:cs typeface="Arial"/>
            </a:endParaRPr>
          </a:p>
        </p:txBody>
      </p:sp>
      <p:pic>
        <p:nvPicPr>
          <p:cNvPr id="34" name="Image 33" descr="Capture d’écran 2015-01-04 à 17.09.3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23" y="3467594"/>
            <a:ext cx="3504555" cy="1560483"/>
          </a:xfrm>
          <a:prstGeom prst="rect">
            <a:avLst/>
          </a:prstGeom>
        </p:spPr>
      </p:pic>
      <p:pic>
        <p:nvPicPr>
          <p:cNvPr id="35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6428" y="3249652"/>
            <a:ext cx="2163924" cy="167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25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1837" y="891586"/>
            <a:ext cx="803942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ILC the high-granularity calorimeters concept is possible thanks to the power-pulsing mode. This mode allows a reduction of power consumption </a:t>
            </a:r>
            <a:r>
              <a:rPr lang="en-GB" dirty="0"/>
              <a:t>o</a:t>
            </a:r>
            <a:r>
              <a:rPr lang="en-GB" dirty="0" smtClean="0"/>
              <a:t>f  a factor of 100-200. Cooling is still needed but is limited to the outer </a:t>
            </a:r>
            <a:r>
              <a:rPr lang="en-GB" dirty="0" smtClean="0"/>
              <a:t>surface. </a:t>
            </a:r>
            <a:endParaRPr lang="en-GB" dirty="0" smtClean="0"/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For </a:t>
            </a:r>
            <a:r>
              <a:rPr lang="en-GB" dirty="0" err="1" smtClean="0"/>
              <a:t>FCCee</a:t>
            </a:r>
            <a:r>
              <a:rPr lang="en-GB" dirty="0" smtClean="0"/>
              <a:t> and similar accelerators (CEPC) the power-pulsing is not possible</a:t>
            </a:r>
          </a:p>
          <a:p>
            <a:r>
              <a:rPr lang="en-GB" dirty="0" smtClean="0">
                <a:sym typeface="Wingdings"/>
              </a:rPr>
              <a:t>and one should extract the heat produced by the embedded electronics in</a:t>
            </a:r>
          </a:p>
          <a:p>
            <a:r>
              <a:rPr lang="en-GB" dirty="0" smtClean="0">
                <a:sym typeface="Wingdings"/>
              </a:rPr>
              <a:t>efficient way.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Some studies have been initiated in the case of SDHCAL and </a:t>
            </a:r>
            <a:r>
              <a:rPr lang="en-GB" dirty="0" err="1" smtClean="0">
                <a:sym typeface="Wingdings"/>
              </a:rPr>
              <a:t>SiW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ECAL. 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1513303" y="153405"/>
            <a:ext cx="55803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From ILC to </a:t>
            </a:r>
            <a:r>
              <a:rPr lang="en-GB" sz="3200" dirty="0" err="1" smtClean="0"/>
              <a:t>FCCee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70894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8284" y="833819"/>
            <a:ext cx="667926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Outline</a:t>
            </a:r>
          </a:p>
          <a:p>
            <a:endParaRPr lang="en-GB" dirty="0"/>
          </a:p>
          <a:p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ILC detectors  philosophy</a:t>
            </a:r>
          </a:p>
          <a:p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ILC calorimeters options :</a:t>
            </a:r>
          </a:p>
          <a:p>
            <a:r>
              <a:rPr lang="en-GB" dirty="0" smtClean="0"/>
              <a:t>   </a:t>
            </a:r>
            <a:r>
              <a:rPr lang="en-GB" dirty="0" err="1" smtClean="0"/>
              <a:t>SiD</a:t>
            </a:r>
            <a:r>
              <a:rPr lang="en-GB" dirty="0" smtClean="0"/>
              <a:t>, ILD</a:t>
            </a:r>
          </a:p>
          <a:p>
            <a:pPr marL="285750" indent="-285750"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ILC calorimeters for </a:t>
            </a:r>
            <a:r>
              <a:rPr lang="en-GB" dirty="0" err="1" smtClean="0">
                <a:sym typeface="Wingdings"/>
              </a:rPr>
              <a:t>FCCee</a:t>
            </a:r>
            <a:endParaRPr lang="en-GB" dirty="0" smtClean="0">
              <a:sym typeface="Wingdings"/>
            </a:endParaRPr>
          </a:p>
          <a:p>
            <a:r>
              <a:rPr lang="en-GB" dirty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   Examples: SDHCAL, Si-W ECAL</a:t>
            </a:r>
          </a:p>
          <a:p>
            <a:r>
              <a:rPr lang="en-GB" dirty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  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817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377" y="67201"/>
            <a:ext cx="7788846" cy="857250"/>
          </a:xfrm>
        </p:spPr>
        <p:txBody>
          <a:bodyPr/>
          <a:lstStyle/>
          <a:p>
            <a:pPr marL="0" indent="0" algn="ctr">
              <a:buNone/>
            </a:pPr>
            <a:r>
              <a:rPr lang="fr-FR" sz="3600" dirty="0" smtClean="0"/>
              <a:t>Example1:  ILD SDHCAL</a:t>
            </a:r>
            <a:endParaRPr lang="fr-FR" sz="3600" dirty="0"/>
          </a:p>
        </p:txBody>
      </p:sp>
      <p:pic>
        <p:nvPicPr>
          <p:cNvPr id="4" name="Picture 5" descr="HCALV3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89" y="1028587"/>
            <a:ext cx="3503211" cy="279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865314" y="1864203"/>
            <a:ext cx="803275" cy="702469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2638426" y="2135666"/>
            <a:ext cx="22225" cy="42029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1511301" y="1607028"/>
            <a:ext cx="468313" cy="20478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992589" y="1411819"/>
            <a:ext cx="5668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dirty="0" smtClean="0"/>
              <a:t>1 m</a:t>
            </a:r>
            <a:endParaRPr lang="fr-FR" altLang="fr-FR" sz="1800" dirty="0"/>
          </a:p>
        </p:txBody>
      </p:sp>
      <p:sp>
        <p:nvSpPr>
          <p:cNvPr id="10" name="Arc 20"/>
          <p:cNvSpPr>
            <a:spLocks/>
          </p:cNvSpPr>
          <p:nvPr/>
        </p:nvSpPr>
        <p:spPr bwMode="auto">
          <a:xfrm rot="11644148" flipH="1" flipV="1">
            <a:off x="1846264" y="1933259"/>
            <a:ext cx="820737" cy="165497"/>
          </a:xfrm>
          <a:custGeom>
            <a:avLst/>
            <a:gdLst>
              <a:gd name="G0" fmla="+- 111 0 0"/>
              <a:gd name="G1" fmla="+- 21600 0 0"/>
              <a:gd name="G2" fmla="+- 21600 0 0"/>
              <a:gd name="T0" fmla="*/ 0 w 21711"/>
              <a:gd name="T1" fmla="*/ 0 h 21600"/>
              <a:gd name="T2" fmla="*/ 21711 w 21711"/>
              <a:gd name="T3" fmla="*/ 21600 h 21600"/>
              <a:gd name="T4" fmla="*/ 111 w 2171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11" h="21600" fill="none" extrusionOk="0">
                <a:moveTo>
                  <a:pt x="0" y="0"/>
                </a:moveTo>
                <a:cubicBezTo>
                  <a:pt x="37" y="0"/>
                  <a:pt x="74" y="0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</a:path>
              <a:path w="21711" h="21600" stroke="0" extrusionOk="0">
                <a:moveTo>
                  <a:pt x="0" y="0"/>
                </a:moveTo>
                <a:cubicBezTo>
                  <a:pt x="37" y="0"/>
                  <a:pt x="74" y="0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  <a:lnTo>
                  <a:pt x="111" y="21600"/>
                </a:lnTo>
                <a:close/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Arc 22"/>
          <p:cNvSpPr>
            <a:spLocks/>
          </p:cNvSpPr>
          <p:nvPr/>
        </p:nvSpPr>
        <p:spPr bwMode="auto">
          <a:xfrm rot="11644148" flipH="1" flipV="1">
            <a:off x="2038350" y="1838009"/>
            <a:ext cx="820738" cy="165497"/>
          </a:xfrm>
          <a:custGeom>
            <a:avLst/>
            <a:gdLst>
              <a:gd name="G0" fmla="+- 111 0 0"/>
              <a:gd name="G1" fmla="+- 21600 0 0"/>
              <a:gd name="G2" fmla="+- 21600 0 0"/>
              <a:gd name="T0" fmla="*/ 0 w 21711"/>
              <a:gd name="T1" fmla="*/ 0 h 21600"/>
              <a:gd name="T2" fmla="*/ 21711 w 21711"/>
              <a:gd name="T3" fmla="*/ 21600 h 21600"/>
              <a:gd name="T4" fmla="*/ 111 w 2171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11" h="21600" fill="none" extrusionOk="0">
                <a:moveTo>
                  <a:pt x="0" y="0"/>
                </a:moveTo>
                <a:cubicBezTo>
                  <a:pt x="37" y="0"/>
                  <a:pt x="74" y="0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</a:path>
              <a:path w="21711" h="21600" stroke="0" extrusionOk="0">
                <a:moveTo>
                  <a:pt x="0" y="0"/>
                </a:moveTo>
                <a:cubicBezTo>
                  <a:pt x="37" y="0"/>
                  <a:pt x="74" y="0"/>
                  <a:pt x="111" y="0"/>
                </a:cubicBezTo>
                <a:cubicBezTo>
                  <a:pt x="12040" y="0"/>
                  <a:pt x="21711" y="9670"/>
                  <a:pt x="21711" y="21600"/>
                </a:cubicBezTo>
                <a:lnTo>
                  <a:pt x="111" y="21600"/>
                </a:lnTo>
                <a:close/>
              </a:path>
            </a:pathLst>
          </a:cu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flipV="1">
            <a:off x="1857376" y="1761810"/>
            <a:ext cx="246063" cy="11072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Line 24"/>
          <p:cNvSpPr>
            <a:spLocks noChangeShapeType="1"/>
          </p:cNvSpPr>
          <p:nvPr/>
        </p:nvSpPr>
        <p:spPr bwMode="auto">
          <a:xfrm flipV="1">
            <a:off x="2611438" y="2046368"/>
            <a:ext cx="246062" cy="110729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3" name="Grouper 2"/>
          <p:cNvGrpSpPr/>
          <p:nvPr/>
        </p:nvGrpSpPr>
        <p:grpSpPr>
          <a:xfrm>
            <a:off x="5375422" y="1028587"/>
            <a:ext cx="2917503" cy="2699859"/>
            <a:chOff x="5345496" y="378545"/>
            <a:chExt cx="2917503" cy="2371483"/>
          </a:xfrm>
        </p:grpSpPr>
        <p:pic>
          <p:nvPicPr>
            <p:cNvPr id="14" name="Picture 5" descr="HCALHV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5496" y="378545"/>
              <a:ext cx="2917503" cy="237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5913933" y="1026959"/>
              <a:ext cx="1392642" cy="105565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6494454" y="1082263"/>
              <a:ext cx="129614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fr-FR" altLang="fr-FR" sz="1800" dirty="0"/>
                <a:t>Max </a:t>
              </a:r>
              <a:r>
                <a:rPr lang="fr-FR" altLang="fr-FR" sz="1800" dirty="0" smtClean="0"/>
                <a:t>~3.0m</a:t>
              </a:r>
              <a:endParaRPr lang="fr-FR" altLang="fr-FR" sz="1800" dirty="0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865976" y="3850525"/>
            <a:ext cx="69429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Chambers are 91.6 cm  in width, maximum length 290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Embedded front-end </a:t>
            </a:r>
            <a:r>
              <a:rPr lang="en-GB" dirty="0" err="1" smtClean="0"/>
              <a:t>Hardroc</a:t>
            </a:r>
            <a:r>
              <a:rPr lang="en-GB" dirty="0" smtClean="0"/>
              <a:t> electronics cover the whole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Active cooling essential if no power-pulsing : 70 10</a:t>
            </a:r>
            <a:r>
              <a:rPr lang="en-GB" baseline="30000" dirty="0" smtClean="0"/>
              <a:t>6</a:t>
            </a:r>
            <a:r>
              <a:rPr lang="en-GB" dirty="0" smtClean="0"/>
              <a:t>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 of each channel : 1 </a:t>
            </a:r>
            <a:r>
              <a:rPr lang="en-GB" dirty="0" err="1" smtClean="0"/>
              <a:t>mW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0939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627980" y="3956339"/>
            <a:ext cx="7212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12 x 12 matrix for </a:t>
            </a:r>
            <a:r>
              <a:rPr lang="en-US" sz="1600" dirty="0" smtClean="0"/>
              <a:t>SDHCAL </a:t>
            </a:r>
            <a:r>
              <a:rPr lang="en-US" sz="1600" dirty="0" smtClean="0"/>
              <a:t>prototype → 144 </a:t>
            </a:r>
            <a:r>
              <a:rPr lang="en-US" sz="1600" dirty="0" err="1" smtClean="0"/>
              <a:t>Hardroc</a:t>
            </a:r>
            <a:r>
              <a:rPr lang="en-US" sz="1600" dirty="0" smtClean="0"/>
              <a:t> / 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For longest chambers in ILD design:  1m </a:t>
            </a:r>
            <a:r>
              <a:rPr lang="en-US" sz="1600" dirty="0" err="1" smtClean="0"/>
              <a:t>x</a:t>
            </a:r>
            <a:r>
              <a:rPr lang="en-US" sz="1600" dirty="0" smtClean="0"/>
              <a:t> 3m → 432 </a:t>
            </a:r>
            <a:r>
              <a:rPr lang="en-US" sz="1600" dirty="0" err="1" smtClean="0"/>
              <a:t>hardroc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Power (no power-pulsing):  ~10 W / m2 (1 </a:t>
            </a:r>
            <a:r>
              <a:rPr lang="en-US" sz="1600" dirty="0" err="1" smtClean="0"/>
              <a:t>mW</a:t>
            </a:r>
            <a:r>
              <a:rPr lang="en-US" sz="1600" dirty="0" smtClean="0"/>
              <a:t>/</a:t>
            </a:r>
            <a:r>
              <a:rPr lang="en-US" sz="1600" dirty="0" err="1" smtClean="0"/>
              <a:t>chan</a:t>
            </a:r>
            <a:r>
              <a:rPr lang="en-US" sz="1600" dirty="0" smtClean="0"/>
              <a:t>, 64 </a:t>
            </a:r>
            <a:r>
              <a:rPr lang="en-US" sz="1600" dirty="0" err="1" smtClean="0"/>
              <a:t>chans</a:t>
            </a:r>
            <a:r>
              <a:rPr lang="en-US" sz="1600" dirty="0" smtClean="0"/>
              <a:t> / </a:t>
            </a:r>
            <a:r>
              <a:rPr lang="en-US" sz="1600" dirty="0" err="1"/>
              <a:t>H</a:t>
            </a:r>
            <a:r>
              <a:rPr lang="en-US" sz="1600" dirty="0" err="1" smtClean="0"/>
              <a:t>ardroc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ILD-SDHCAL : 70 kW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39112" y="125366"/>
            <a:ext cx="5300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SDHCAL technological prototype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930909" y="672267"/>
            <a:ext cx="6795128" cy="3276658"/>
            <a:chOff x="3581400" y="533400"/>
            <a:chExt cx="5486400" cy="4953000"/>
          </a:xfrm>
        </p:grpSpPr>
        <p:pic>
          <p:nvPicPr>
            <p:cNvPr id="19" name="Picture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81400" y="3048000"/>
              <a:ext cx="2667000" cy="2438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3048000"/>
              <a:ext cx="2743200" cy="2438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6553200" y="5045075"/>
              <a:ext cx="1878013" cy="3651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5000" rIns="90000" bIns="45000">
              <a:prstTxWarp prst="textNoShape">
                <a:avLst/>
              </a:prstTxWarp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FFFFFF"/>
                  </a:solidFill>
                </a:rPr>
                <a:t>6mm(active ara) + 5mm(steel) = </a:t>
              </a:r>
            </a:p>
            <a:p>
              <a:pPr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>
                  <a:solidFill>
                    <a:srgbClr val="FFFFFF"/>
                  </a:solidFill>
                </a:rPr>
                <a:t>11 mm thickness</a:t>
              </a:r>
            </a:p>
          </p:txBody>
        </p:sp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81400" y="533400"/>
              <a:ext cx="2667000" cy="2438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24600" y="533400"/>
              <a:ext cx="2743200" cy="2438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3952875" y="2514600"/>
              <a:ext cx="2981325" cy="2476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000" b="1">
                  <a:solidFill>
                    <a:srgbClr val="000000"/>
                  </a:solidFill>
                  <a:latin typeface="Verdana" charset="0"/>
                </a:rPr>
                <a:t>144 ASICs= 9216 channels/1m</a:t>
              </a:r>
              <a:r>
                <a:rPr lang="en-US" sz="1000" b="1" baseline="30000">
                  <a:solidFill>
                    <a:srgbClr val="000000"/>
                  </a:solidFill>
                  <a:latin typeface="Verdana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3913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16039" y="865869"/>
            <a:ext cx="8229600" cy="52773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400" dirty="0" err="1" smtClean="0">
                <a:sym typeface="Wingdings"/>
              </a:rPr>
              <a:t></a:t>
            </a:r>
            <a:r>
              <a:rPr lang="fr-FR" sz="1400" dirty="0" smtClean="0">
                <a:sym typeface="Wingdings"/>
              </a:rPr>
              <a:t> </a:t>
            </a:r>
            <a:r>
              <a:rPr lang="en-US" sz="1400" dirty="0" smtClean="0"/>
              <a:t>‘In-chamber’ routing</a:t>
            </a:r>
          </a:p>
          <a:p>
            <a:pPr lvl="1">
              <a:buNone/>
            </a:pPr>
            <a:r>
              <a:rPr lang="en-US" sz="1400" dirty="0" smtClean="0"/>
              <a:t>-Attempt to make thermal contact between </a:t>
            </a:r>
            <a:r>
              <a:rPr lang="en-US" sz="1400" dirty="0" smtClean="0"/>
              <a:t>cooling pipes </a:t>
            </a:r>
            <a:r>
              <a:rPr lang="en-US" sz="1400" dirty="0" smtClean="0"/>
              <a:t>and all </a:t>
            </a:r>
            <a:r>
              <a:rPr lang="en-US" sz="1400" dirty="0" err="1" smtClean="0"/>
              <a:t>Hardrocs</a:t>
            </a:r>
            <a:r>
              <a:rPr lang="en-US" sz="1400" dirty="0" smtClean="0"/>
              <a:t> (not easy)</a:t>
            </a: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-</a:t>
            </a:r>
            <a:r>
              <a:rPr lang="en-US" sz="1400" dirty="0" smtClean="0"/>
              <a:t>Embed pipes in cassette </a:t>
            </a:r>
            <a:r>
              <a:rPr lang="en-US" sz="1400" dirty="0" smtClean="0"/>
              <a:t>cover (cover </a:t>
            </a:r>
            <a:r>
              <a:rPr lang="en-US" sz="1400" dirty="0" smtClean="0"/>
              <a:t>thickness 2mm:  very small pipe </a:t>
            </a:r>
            <a:r>
              <a:rPr lang="en-US" sz="1400" dirty="0" smtClean="0"/>
              <a:t>diameters)</a:t>
            </a:r>
            <a:endParaRPr lang="en-US" sz="1400" dirty="0" smtClean="0"/>
          </a:p>
          <a:p>
            <a:pPr>
              <a:buNone/>
            </a:pPr>
            <a:r>
              <a:rPr lang="fr-FR" sz="1400" dirty="0" err="1" smtClean="0">
                <a:sym typeface="Wingdings"/>
              </a:rPr>
              <a:t></a:t>
            </a:r>
            <a:r>
              <a:rPr lang="fr-FR" sz="1400" dirty="0" smtClean="0">
                <a:sym typeface="Wingdings"/>
              </a:rPr>
              <a:t> </a:t>
            </a:r>
            <a:r>
              <a:rPr lang="en-US" sz="1400" dirty="0" smtClean="0"/>
              <a:t>‘In-absorber’ routing</a:t>
            </a:r>
          </a:p>
          <a:p>
            <a:pPr lvl="1">
              <a:buNone/>
            </a:pPr>
            <a:r>
              <a:rPr lang="en-US" sz="1400" dirty="0" smtClean="0"/>
              <a:t>-Embed pipes in absorber</a:t>
            </a:r>
          </a:p>
          <a:p>
            <a:pPr lvl="1">
              <a:buNone/>
            </a:pPr>
            <a:r>
              <a:rPr lang="en-US" sz="1400" dirty="0" smtClean="0"/>
              <a:t>-Convective heat transfer in </a:t>
            </a:r>
            <a:r>
              <a:rPr lang="en-US" sz="1400" dirty="0" smtClean="0">
                <a:solidFill>
                  <a:srgbClr val="FF0000"/>
                </a:solidFill>
              </a:rPr>
              <a:t>air gaps </a:t>
            </a:r>
            <a:r>
              <a:rPr lang="en-US" sz="1400" dirty="0" smtClean="0"/>
              <a:t>between </a:t>
            </a:r>
            <a:r>
              <a:rPr lang="en-US" sz="1400" dirty="0" err="1" smtClean="0"/>
              <a:t>Hardrocs</a:t>
            </a:r>
            <a:r>
              <a:rPr lang="en-US" sz="1400" dirty="0" smtClean="0"/>
              <a:t> and cassette, and cassette and</a:t>
            </a:r>
          </a:p>
          <a:p>
            <a:pPr lvl="1">
              <a:buNone/>
            </a:pPr>
            <a:r>
              <a:rPr lang="en-US" sz="1400" dirty="0" smtClean="0"/>
              <a:t> absorbers</a:t>
            </a:r>
          </a:p>
          <a:p>
            <a:pPr lvl="1">
              <a:buNone/>
            </a:pPr>
            <a:r>
              <a:rPr lang="en-US" sz="1400" dirty="0" smtClean="0"/>
              <a:t>-Larger pipe diameters possible</a:t>
            </a:r>
          </a:p>
          <a:p>
            <a:pPr lvl="1">
              <a:buNone/>
            </a:pPr>
            <a:r>
              <a:rPr lang="en-US" sz="1400" dirty="0" smtClean="0"/>
              <a:t>-Caveat:  degradation of physics performance as diameters increase!</a:t>
            </a:r>
          </a:p>
          <a:p>
            <a:pPr>
              <a:buNone/>
            </a:pPr>
            <a:r>
              <a:rPr lang="fr-FR" sz="1400" dirty="0" err="1" smtClean="0">
                <a:sym typeface="Wingdings"/>
              </a:rPr>
              <a:t></a:t>
            </a:r>
            <a:r>
              <a:rPr lang="fr-FR" sz="1400" dirty="0" smtClean="0">
                <a:sym typeface="Wingdings"/>
              </a:rPr>
              <a:t> </a:t>
            </a:r>
            <a:r>
              <a:rPr lang="en-US" sz="1400" dirty="0" smtClean="0"/>
              <a:t>Outside edge of absorber (between HCAL and cryostat) or full circumference of absorber</a:t>
            </a:r>
          </a:p>
          <a:p>
            <a:pPr lvl="1">
              <a:buNone/>
            </a:pPr>
            <a:r>
              <a:rPr lang="en-US" sz="1400" dirty="0" smtClean="0"/>
              <a:t>-As for ‘in-absorber’ routing, but much longer heat transfer paths through absorber to cooling </a:t>
            </a:r>
          </a:p>
          <a:p>
            <a:pPr lvl="1">
              <a:buNone/>
            </a:pPr>
            <a:r>
              <a:rPr lang="en-US" sz="1400" dirty="0" smtClean="0"/>
              <a:t> </a:t>
            </a:r>
            <a:r>
              <a:rPr lang="en-US" sz="1400" dirty="0" smtClean="0"/>
              <a:t>pipe.</a:t>
            </a:r>
            <a:endParaRPr lang="en-US" sz="1400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413722" y="123491"/>
            <a:ext cx="279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Active cooling scenarios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143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397" y="36999"/>
            <a:ext cx="8172376" cy="85725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2800" dirty="0" smtClean="0"/>
              <a:t>In-chamber’ cooling:  possible pipe configurations</a:t>
            </a:r>
            <a:endParaRPr lang="en-US" sz="28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1763688" y="1221600"/>
            <a:ext cx="0" cy="22682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1916088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068488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220888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1958890" y="1491630"/>
            <a:ext cx="884919" cy="31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1763689" y="3489852"/>
            <a:ext cx="110094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854219" y="1221600"/>
            <a:ext cx="0" cy="22682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857733" y="1221600"/>
            <a:ext cx="0" cy="22682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6010133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6162533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6314933" y="1491630"/>
            <a:ext cx="0" cy="19982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6948264" y="1221600"/>
            <a:ext cx="0" cy="22682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5841868" y="3480758"/>
            <a:ext cx="170292" cy="5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5994786" y="1493202"/>
            <a:ext cx="170292" cy="5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6162533" y="3483518"/>
            <a:ext cx="170292" cy="5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784908" y="3486278"/>
            <a:ext cx="170292" cy="5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399486" y="1138929"/>
            <a:ext cx="37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500434" y="1138929"/>
            <a:ext cx="37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2901242" y="1138929"/>
            <a:ext cx="55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Out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6960036" y="1138929"/>
            <a:ext cx="55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Out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1187625" y="4031218"/>
            <a:ext cx="3690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Longest pipe ~3m</a:t>
            </a:r>
          </a:p>
          <a:p>
            <a:r>
              <a:rPr lang="en-US" dirty="0" smtClean="0"/>
              <a:t>Disadvantage:  many joints/welds</a:t>
            </a:r>
            <a:endParaRPr lang="en-US" dirty="0"/>
          </a:p>
        </p:txBody>
      </p:sp>
      <p:sp>
        <p:nvSpPr>
          <p:cNvPr id="39" name="ZoneTexte 38"/>
          <p:cNvSpPr txBox="1"/>
          <p:nvPr/>
        </p:nvSpPr>
        <p:spPr>
          <a:xfrm>
            <a:off x="5682536" y="4031218"/>
            <a:ext cx="2541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 ~36m</a:t>
            </a:r>
          </a:p>
          <a:p>
            <a:r>
              <a:rPr lang="en-US" dirty="0" smtClean="0"/>
              <a:t>Disadvantage:  high </a:t>
            </a:r>
            <a:r>
              <a:rPr lang="el-GR" dirty="0" smtClean="0"/>
              <a:t>Δ</a:t>
            </a:r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2289107" y="2303021"/>
            <a:ext cx="54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x12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6375640" y="2240807"/>
            <a:ext cx="54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x12</a:t>
            </a:r>
            <a:endParaRPr lang="fr-FR" dirty="0"/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1763689" y="3597864"/>
            <a:ext cx="1090531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1547664" y="1498723"/>
            <a:ext cx="0" cy="1993076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1061634" y="2337909"/>
            <a:ext cx="49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3m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2068488" y="3597863"/>
            <a:ext cx="49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379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3345" y="9981"/>
            <a:ext cx="8300056" cy="8572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2800" dirty="0" smtClean="0"/>
              <a:t>Pressure drops for water and </a:t>
            </a:r>
            <a:r>
              <a:rPr lang="fr-FR" sz="2800" dirty="0"/>
              <a:t> </a:t>
            </a:r>
            <a:r>
              <a:rPr lang="fr-FR" sz="2800" dirty="0" smtClean="0"/>
              <a:t>2-phase CO2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179512" y="2550300"/>
            <a:ext cx="4320480" cy="174964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Heat capacity:  4.18 J/</a:t>
            </a:r>
            <a:r>
              <a:rPr lang="en-US" sz="2000" dirty="0" err="1" smtClean="0"/>
              <a:t>g</a:t>
            </a:r>
            <a:r>
              <a:rPr lang="en-US" sz="2000" dirty="0" smtClean="0"/>
              <a:t>/K</a:t>
            </a:r>
          </a:p>
          <a:p>
            <a:r>
              <a:rPr lang="en-US" sz="2000" dirty="0" smtClean="0"/>
              <a:t>Kinematic viscosity:  1.0 * 10-6 m2/s</a:t>
            </a:r>
          </a:p>
          <a:p>
            <a:r>
              <a:rPr lang="en-US" sz="2000" dirty="0" smtClean="0"/>
              <a:t>Assume ΔT of 2°C</a:t>
            </a:r>
          </a:p>
          <a:p>
            <a:r>
              <a:rPr lang="en-US" sz="2000" dirty="0" smtClean="0"/>
              <a:t>Then needed mass flow = 11 kg/hr</a:t>
            </a:r>
          </a:p>
          <a:p>
            <a:r>
              <a:rPr lang="en-US" sz="2000" dirty="0" smtClean="0"/>
              <a:t>ΔP for 1 mm pipe </a:t>
            </a:r>
            <a:r>
              <a:rPr lang="en-US" sz="2000" dirty="0" smtClean="0">
                <a:solidFill>
                  <a:srgbClr val="FF0000"/>
                </a:solidFill>
              </a:rPr>
              <a:t>~175 bar</a:t>
            </a:r>
            <a:endParaRPr lang="en-US" sz="2000" dirty="0" smtClean="0"/>
          </a:p>
          <a:p>
            <a:r>
              <a:rPr lang="en-US" sz="2000" dirty="0" smtClean="0"/>
              <a:t>For L = 3m, ΔP = 15 bar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93345" y="913590"/>
            <a:ext cx="4467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Pipe length = 36 </a:t>
            </a:r>
            <a:r>
              <a:rPr lang="en-US" dirty="0" err="1" smtClean="0"/>
              <a:t>m</a:t>
            </a:r>
            <a:r>
              <a:rPr lang="en-US" dirty="0" smtClean="0"/>
              <a:t> (single pipe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to evacuate = 30 W</a:t>
            </a:r>
            <a:endParaRPr lang="en-US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633664" y="2550300"/>
            <a:ext cx="4330824" cy="174964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Heat of evaporation:  574 J/</a:t>
            </a:r>
            <a:r>
              <a:rPr lang="en-US" sz="2000" dirty="0" err="1" smtClean="0"/>
              <a:t>g</a:t>
            </a:r>
            <a:endParaRPr lang="en-US" sz="2000" dirty="0" smtClean="0"/>
          </a:p>
          <a:p>
            <a:r>
              <a:rPr lang="en-US" sz="2000" dirty="0" smtClean="0"/>
              <a:t>Kinematic viscosity:  0.1 * 10-6 m2/s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Needed mass flow = 0.25 kg/hr</a:t>
            </a:r>
          </a:p>
          <a:p>
            <a:r>
              <a:rPr lang="en-US" sz="2000" dirty="0" smtClean="0"/>
              <a:t>ΔP for 1 mm pipe </a:t>
            </a:r>
            <a:r>
              <a:rPr lang="en-US" sz="2000" dirty="0" smtClean="0">
                <a:solidFill>
                  <a:srgbClr val="FF0000"/>
                </a:solidFill>
              </a:rPr>
              <a:t>~0.2 bar*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*</a:t>
            </a:r>
            <a:r>
              <a:rPr lang="en-US" sz="2000" dirty="0" err="1" smtClean="0"/>
              <a:t>Friedel</a:t>
            </a:r>
            <a:r>
              <a:rPr lang="en-US" sz="2000" dirty="0" smtClean="0"/>
              <a:t> method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93345" y="1977467"/>
            <a:ext cx="2999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Water (single phase)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4909791" y="2006592"/>
            <a:ext cx="2459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CO2 (two phase)</a:t>
            </a:r>
            <a:endParaRPr lang="en-US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405114" y="4515966"/>
            <a:ext cx="8712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Conclude:  single pipe OK for CO2, water needs parallel pipes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9450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7620"/>
            <a:ext cx="6512511" cy="857250"/>
          </a:xfrm>
        </p:spPr>
        <p:txBody>
          <a:bodyPr/>
          <a:lstStyle/>
          <a:p>
            <a:pPr marL="0" indent="0" algn="ctr">
              <a:buNone/>
            </a:pPr>
            <a:r>
              <a:rPr lang="fr-FR" sz="2800" dirty="0" err="1" smtClean="0"/>
              <a:t>Two</a:t>
            </a:r>
            <a:r>
              <a:rPr lang="fr-FR" sz="2800" dirty="0" smtClean="0"/>
              <a:t>-phase CO2 </a:t>
            </a:r>
            <a:r>
              <a:rPr lang="fr-FR" sz="2800" dirty="0" err="1" smtClean="0"/>
              <a:t>cooling</a:t>
            </a:r>
            <a:endParaRPr lang="fr-FR" sz="28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415" y="718202"/>
            <a:ext cx="6264695" cy="394269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431817" y="4558724"/>
            <a:ext cx="521211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2-Phase Accumulator Controlled Loop (2PACL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(NIKHEF)</a:t>
            </a:r>
            <a:endParaRPr lang="fr-FR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5364089" y="921082"/>
            <a:ext cx="1483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‘</a:t>
            </a:r>
            <a:r>
              <a:rPr lang="fr-FR" sz="1600" dirty="0" err="1" smtClean="0"/>
              <a:t>Accumulator</a:t>
            </a:r>
            <a:r>
              <a:rPr lang="fr-FR" sz="1600" dirty="0" smtClean="0"/>
              <a:t>’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5812992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5801" y="253140"/>
            <a:ext cx="6512511" cy="857250"/>
          </a:xfrm>
        </p:spPr>
        <p:txBody>
          <a:bodyPr/>
          <a:lstStyle/>
          <a:p>
            <a:pPr marL="0" indent="0" algn="ctr">
              <a:buNone/>
            </a:pPr>
            <a:r>
              <a:rPr lang="fr-FR" sz="2800" dirty="0" smtClean="0"/>
              <a:t>CO2 </a:t>
            </a:r>
            <a:r>
              <a:rPr lang="en-GB" sz="2800" dirty="0" smtClean="0"/>
              <a:t>cooling</a:t>
            </a:r>
            <a:r>
              <a:rPr lang="fr-FR" sz="2800" dirty="0" smtClean="0"/>
              <a:t> </a:t>
            </a:r>
            <a:r>
              <a:rPr lang="fr-FR" sz="2800" dirty="0" smtClean="0"/>
              <a:t>- Background in HEP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686897" y="897505"/>
            <a:ext cx="8229600" cy="399644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Attractions:</a:t>
            </a:r>
          </a:p>
          <a:p>
            <a:pPr marL="365760" lvl="1" indent="0">
              <a:buNone/>
            </a:pPr>
            <a:r>
              <a:rPr lang="en-US" dirty="0" smtClean="0"/>
              <a:t>-High </a:t>
            </a:r>
            <a:r>
              <a:rPr lang="en-US" dirty="0" smtClean="0"/>
              <a:t>latent heat (low flow) + low viscosity → Small </a:t>
            </a:r>
            <a:r>
              <a:rPr lang="en-US" dirty="0" err="1" smtClean="0"/>
              <a:t>Δp</a:t>
            </a:r>
            <a:endParaRPr lang="en-US" dirty="0" smtClean="0"/>
          </a:p>
          <a:p>
            <a:pPr marL="365760" lvl="1" indent="0">
              <a:buNone/>
            </a:pPr>
            <a:r>
              <a:rPr lang="en-US" dirty="0" smtClean="0"/>
              <a:t>-Small </a:t>
            </a:r>
            <a:r>
              <a:rPr lang="en-US" dirty="0" err="1" smtClean="0"/>
              <a:t>Δp</a:t>
            </a:r>
            <a:r>
              <a:rPr lang="en-US" dirty="0" smtClean="0"/>
              <a:t> → small pipe sizes</a:t>
            </a:r>
          </a:p>
          <a:p>
            <a:pPr marL="365760" lvl="1" indent="0">
              <a:buNone/>
            </a:pPr>
            <a:r>
              <a:rPr lang="en-US" dirty="0" smtClean="0"/>
              <a:t>-Small </a:t>
            </a:r>
            <a:r>
              <a:rPr lang="en-US" dirty="0" smtClean="0"/>
              <a:t>pipe sizes → low mass </a:t>
            </a:r>
          </a:p>
          <a:p>
            <a:pPr marL="365760" lvl="1" indent="0">
              <a:buNone/>
            </a:pPr>
            <a:r>
              <a:rPr lang="en-US" dirty="0" smtClean="0"/>
              <a:t>-High </a:t>
            </a:r>
            <a:r>
              <a:rPr lang="en-US" dirty="0" smtClean="0"/>
              <a:t>heat transfer coefficient</a:t>
            </a:r>
          </a:p>
          <a:p>
            <a:pPr marL="365760" lvl="1" indent="0">
              <a:buNone/>
            </a:pPr>
            <a:r>
              <a:rPr lang="en-US" dirty="0" smtClean="0"/>
              <a:t>-Radiation </a:t>
            </a:r>
            <a:r>
              <a:rPr lang="en-US" dirty="0" smtClean="0"/>
              <a:t>hard</a:t>
            </a:r>
          </a:p>
          <a:p>
            <a:pPr marL="365760" lvl="1" indent="0">
              <a:buNone/>
            </a:pPr>
            <a:r>
              <a:rPr lang="en-US" dirty="0" smtClean="0"/>
              <a:t>-Low </a:t>
            </a:r>
            <a:r>
              <a:rPr lang="en-US" dirty="0" smtClean="0"/>
              <a:t>global warming potential</a:t>
            </a:r>
          </a:p>
          <a:p>
            <a:pPr>
              <a:buNone/>
            </a:pPr>
            <a:r>
              <a:rPr lang="en-US" dirty="0" smtClean="0"/>
              <a:t>Disadvantage:  High pressures (60 bar at room temp), components expensive</a:t>
            </a:r>
          </a:p>
          <a:p>
            <a:pPr>
              <a:buNone/>
            </a:pPr>
            <a:r>
              <a:rPr lang="en-US" dirty="0" smtClean="0"/>
              <a:t>Running </a:t>
            </a:r>
            <a:r>
              <a:rPr lang="en-US" dirty="0" smtClean="0"/>
              <a:t>systems: </a:t>
            </a:r>
            <a:endParaRPr lang="en-US" dirty="0" smtClean="0"/>
          </a:p>
          <a:p>
            <a:pPr marL="365760" lvl="1" indent="0">
              <a:buNone/>
            </a:pPr>
            <a:r>
              <a:rPr lang="en-US" dirty="0" smtClean="0"/>
              <a:t>-AMS </a:t>
            </a:r>
            <a:r>
              <a:rPr lang="en-US" dirty="0" smtClean="0"/>
              <a:t>tracker (150 W)</a:t>
            </a:r>
          </a:p>
          <a:p>
            <a:pPr marL="365760" lvl="1" indent="0">
              <a:buNone/>
            </a:pPr>
            <a:r>
              <a:rPr lang="en-US" dirty="0" smtClean="0"/>
              <a:t>-LHC</a:t>
            </a:r>
            <a:r>
              <a:rPr lang="en-US" dirty="0" smtClean="0"/>
              <a:t>-b VELO vertex detector (2x 750W)</a:t>
            </a:r>
          </a:p>
          <a:p>
            <a:pPr marL="365760" lvl="1" indent="0">
              <a:buNone/>
            </a:pPr>
            <a:r>
              <a:rPr lang="en-US" dirty="0" smtClean="0"/>
              <a:t>-CMS </a:t>
            </a:r>
            <a:r>
              <a:rPr lang="en-US" dirty="0" smtClean="0"/>
              <a:t>pixel Phase 1 upgrade (2x 15 kW, system fully tested)</a:t>
            </a:r>
          </a:p>
          <a:p>
            <a:pPr>
              <a:buNone/>
            </a:pPr>
            <a:r>
              <a:rPr lang="en-US" dirty="0" smtClean="0"/>
              <a:t>Proposed for:  CMS and ATLAS silicon trackers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2300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177"/>
            <a:ext cx="6512511" cy="857250"/>
          </a:xfrm>
        </p:spPr>
        <p:txBody>
          <a:bodyPr/>
          <a:lstStyle/>
          <a:p>
            <a:pPr marL="0" indent="0" algn="ctr">
              <a:buNone/>
            </a:pPr>
            <a:r>
              <a:rPr lang="fr-FR" sz="2800" dirty="0" smtClean="0"/>
              <a:t>1 kW Test system at </a:t>
            </a:r>
            <a:r>
              <a:rPr lang="fr-FR" sz="3200" dirty="0" smtClean="0"/>
              <a:t>IPN-Lyon</a:t>
            </a:r>
            <a:endParaRPr lang="fr-FR" sz="32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51570"/>
            <a:ext cx="4050450" cy="405045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2555776" y="1545636"/>
            <a:ext cx="1152128" cy="1620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684302" y="1407137"/>
            <a:ext cx="1492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Accumulator</a:t>
            </a:r>
            <a:endParaRPr lang="en-GB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843808" y="3543858"/>
            <a:ext cx="720080" cy="1080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563888" y="3378613"/>
            <a:ext cx="759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Pump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1787381" y="3405359"/>
            <a:ext cx="5878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HEX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860032" y="3543858"/>
            <a:ext cx="4378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Developed for CMS Phase-2 TK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 at -30°C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also operate at, say, 20°C</a:t>
            </a:r>
          </a:p>
          <a:p>
            <a:r>
              <a:rPr lang="en-US" dirty="0" smtClean="0"/>
              <a:t>→  Test-bed for </a:t>
            </a:r>
            <a:r>
              <a:rPr lang="en-US" dirty="0" smtClean="0"/>
              <a:t>SDHCAL </a:t>
            </a:r>
            <a:r>
              <a:rPr lang="en-US" dirty="0" smtClean="0"/>
              <a:t>system?</a:t>
            </a:r>
            <a:endParaRPr lang="en-US" dirty="0"/>
          </a:p>
        </p:txBody>
      </p:sp>
      <p:grpSp>
        <p:nvGrpSpPr>
          <p:cNvPr id="24" name="Grouper 23"/>
          <p:cNvGrpSpPr/>
          <p:nvPr/>
        </p:nvGrpSpPr>
        <p:grpSpPr>
          <a:xfrm>
            <a:off x="5525528" y="481828"/>
            <a:ext cx="3516836" cy="3020430"/>
            <a:chOff x="5097956" y="1268760"/>
            <a:chExt cx="3516836" cy="3020430"/>
          </a:xfrm>
        </p:grpSpPr>
        <p:pic>
          <p:nvPicPr>
            <p:cNvPr id="25" name="Espace réservé du contenu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080" y="1268760"/>
              <a:ext cx="3322712" cy="2590678"/>
            </a:xfrm>
            <a:prstGeom prst="rect">
              <a:avLst/>
            </a:prstGeom>
          </p:spPr>
        </p:pic>
        <p:sp>
          <p:nvSpPr>
            <p:cNvPr id="26" name="ZoneTexte 25"/>
            <p:cNvSpPr txBox="1"/>
            <p:nvPr/>
          </p:nvSpPr>
          <p:spPr>
            <a:xfrm>
              <a:off x="5097956" y="2168860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-30</a:t>
              </a:r>
              <a:endParaRPr lang="fr-FR" sz="1200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097956" y="3197081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-40</a:t>
              </a:r>
              <a:endParaRPr lang="fr-FR" sz="1200" dirty="0"/>
            </a:p>
          </p:txBody>
        </p:sp>
        <p:cxnSp>
          <p:nvCxnSpPr>
            <p:cNvPr id="28" name="Connecteur droit avec flèche 27"/>
            <p:cNvCxnSpPr/>
            <p:nvPr/>
          </p:nvCxnSpPr>
          <p:spPr>
            <a:xfrm>
              <a:off x="5486204" y="4005064"/>
              <a:ext cx="304623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6586481" y="4012191"/>
              <a:ext cx="9024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~</a:t>
              </a:r>
              <a:r>
                <a:rPr lang="en-US" sz="1200" dirty="0" smtClean="0"/>
                <a:t>2.5 hours</a:t>
              </a:r>
              <a:endParaRPr lang="en-US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5514177" y="1667915"/>
              <a:ext cx="1449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(Pipe diam. 1.4 mm)</a:t>
              </a:r>
              <a:endParaRPr lang="fr-FR" sz="1200" dirty="0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flipH="1" flipV="1">
              <a:off x="5848709" y="2078966"/>
              <a:ext cx="1257" cy="41393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>
              <a:off x="5525528" y="1462243"/>
              <a:ext cx="25719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 spread from </a:t>
              </a:r>
              <a:r>
                <a:rPr lang="en-US" sz="1200" dirty="0" err="1" smtClean="0"/>
                <a:t>Δp</a:t>
              </a:r>
              <a:r>
                <a:rPr lang="en-US" sz="1200" dirty="0" smtClean="0"/>
                <a:t> along 5.5 </a:t>
              </a:r>
              <a:r>
                <a:rPr lang="en-US" sz="1200" dirty="0" err="1" smtClean="0"/>
                <a:t>m</a:t>
              </a:r>
              <a:r>
                <a:rPr lang="en-US" sz="1200" dirty="0" smtClean="0"/>
                <a:t> pipe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0397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601377" y="67201"/>
            <a:ext cx="7788846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Example2:  ILD </a:t>
            </a:r>
            <a:r>
              <a:rPr kumimoji="0" lang="fr-FR" sz="3600" b="1" i="0" u="none" strike="noStrike" kern="120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Si-W</a:t>
            </a:r>
            <a:r>
              <a:rPr kumimoji="0" lang="fr-FR" sz="3600" b="1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E</a:t>
            </a: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CAL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 4" descr="Capture d’écran 2015-06-16 à 12.34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98" y="1100367"/>
            <a:ext cx="8668737" cy="31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240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6-16 à 12.48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624"/>
            <a:ext cx="4451015" cy="2508952"/>
          </a:xfrm>
          <a:prstGeom prst="rect">
            <a:avLst/>
          </a:prstGeom>
        </p:spPr>
      </p:pic>
      <p:pic>
        <p:nvPicPr>
          <p:cNvPr id="3" name="Image 2" descr="Capture d’écran 2015-06-16 à 12.47.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005" y="209624"/>
            <a:ext cx="4517995" cy="250895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76770" y="3230679"/>
            <a:ext cx="7693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surface of one active layer 1.5 m2,  pixels of 0.5x0.5 </a:t>
            </a:r>
            <a:r>
              <a:rPr lang="en-US" dirty="0" smtClean="0"/>
              <a:t>cm</a:t>
            </a:r>
            <a:r>
              <a:rPr lang="en-US" baseline="30000" dirty="0"/>
              <a:t>2</a:t>
            </a:r>
            <a:endParaRPr lang="en-US" dirty="0" smtClean="0"/>
          </a:p>
          <a:p>
            <a:r>
              <a:rPr lang="en-US" dirty="0" smtClean="0"/>
              <a:t>SKYROC ASIC is used (64 channels) </a:t>
            </a:r>
          </a:p>
          <a:p>
            <a:r>
              <a:rPr lang="en-US" dirty="0" smtClean="0"/>
              <a:t>Power : 10 </a:t>
            </a:r>
            <a:r>
              <a:rPr lang="en-US" dirty="0" err="1" smtClean="0"/>
              <a:t>mW/ch</a:t>
            </a:r>
            <a:r>
              <a:rPr lang="en-US" dirty="0" smtClean="0"/>
              <a:t> if no power-pulsing</a:t>
            </a:r>
          </a:p>
          <a:p>
            <a:r>
              <a:rPr lang="en-US" dirty="0" smtClean="0"/>
              <a:t>For one layer 60000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mW</a:t>
            </a:r>
            <a:r>
              <a:rPr lang="en-US" dirty="0" smtClean="0"/>
              <a:t> = 600 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ILD-</a:t>
            </a:r>
            <a:r>
              <a:rPr lang="en-US" b="1" dirty="0" err="1" smtClean="0">
                <a:solidFill>
                  <a:srgbClr val="FF0000"/>
                </a:solidFill>
              </a:rPr>
              <a:t>SiW</a:t>
            </a:r>
            <a:r>
              <a:rPr lang="en-US" b="1" dirty="0" smtClean="0">
                <a:solidFill>
                  <a:srgbClr val="FF0000"/>
                </a:solidFill>
              </a:rPr>
              <a:t> ECAL 1400 kW</a:t>
            </a:r>
          </a:p>
        </p:txBody>
      </p:sp>
    </p:spTree>
    <p:extLst>
      <p:ext uri="{BB962C8B-B14F-4D97-AF65-F5344CB8AC3E}">
        <p14:creationId xmlns:p14="http://schemas.microsoft.com/office/powerpoint/2010/main" val="766858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519" y="192813"/>
            <a:ext cx="3436078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Philosophy of the ILC detectors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6766" y="646145"/>
            <a:ext cx="88075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Detectors should be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precision</a:t>
            </a:r>
            <a:r>
              <a:rPr lang="en-US" sz="1600" dirty="0" smtClean="0">
                <a:latin typeface="Arial"/>
                <a:cs typeface="Arial"/>
              </a:rPr>
              <a:t> and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discovery</a:t>
            </a:r>
          </a:p>
          <a:p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   </a:t>
            </a:r>
            <a:r>
              <a:rPr lang="en-US" sz="1600" dirty="0" smtClean="0">
                <a:latin typeface="Arial"/>
                <a:cs typeface="Arial"/>
              </a:rPr>
              <a:t> tools beyond the LHC scope.</a:t>
            </a:r>
          </a:p>
          <a:p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Relevant Physics phenomena in the </a:t>
            </a:r>
            <a:r>
              <a:rPr lang="en-US" sz="1600" dirty="0" err="1" smtClean="0">
                <a:latin typeface="Arial"/>
                <a:cs typeface="Arial"/>
              </a:rPr>
              <a:t>TeV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energy range are associated to multi jet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final states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Jet energy measurement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is the most important item.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Particle Flow Algorithm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is adopted in both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   </a:t>
            </a:r>
            <a:r>
              <a:rPr lang="en-US" sz="1600" dirty="0" err="1" smtClean="0">
                <a:latin typeface="Arial"/>
                <a:cs typeface="Arial"/>
                <a:sym typeface="Wingdings"/>
              </a:rPr>
              <a:t>SiD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and ILD concepts.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PFA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: Construction of individual</a:t>
            </a:r>
          </a:p>
          <a:p>
            <a:r>
              <a:rPr lang="en-US" sz="1600" dirty="0" smtClean="0">
                <a:latin typeface="Arial"/>
                <a:cs typeface="Arial"/>
                <a:sym typeface="Wingdings"/>
              </a:rPr>
              <a:t>     particles and estimation of their energy/momentum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   in the most appropriate sub-detector.</a:t>
            </a:r>
          </a:p>
          <a:p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PFA </a:t>
            </a:r>
            <a:r>
              <a:rPr lang="en-US" sz="1600" dirty="0">
                <a:latin typeface="Arial"/>
                <a:cs typeface="Arial"/>
              </a:rPr>
              <a:t>requires the different sub-detectors including calorimeters to be highly granular.   </a:t>
            </a:r>
          </a:p>
          <a:p>
            <a:r>
              <a:rPr lang="en-US" sz="1600" dirty="0">
                <a:latin typeface="Arial"/>
                <a:cs typeface="Arial"/>
              </a:rPr>
              <a:t>    PFA uses their granularity to separate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neutral </a:t>
            </a:r>
            <a:r>
              <a:rPr lang="en-US" sz="1600" dirty="0">
                <a:latin typeface="Arial"/>
                <a:cs typeface="Arial"/>
              </a:rPr>
              <a:t>from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charged</a:t>
            </a:r>
            <a:r>
              <a:rPr lang="en-US" sz="1600" dirty="0">
                <a:latin typeface="Arial"/>
                <a:cs typeface="Arial"/>
              </a:rPr>
              <a:t> contributions and exploits </a:t>
            </a:r>
          </a:p>
          <a:p>
            <a:r>
              <a:rPr lang="en-US" sz="1600" dirty="0">
                <a:latin typeface="Arial"/>
                <a:cs typeface="Arial"/>
              </a:rPr>
              <a:t>    the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tracking system </a:t>
            </a:r>
            <a:r>
              <a:rPr lang="en-US" sz="1600" dirty="0">
                <a:latin typeface="Arial"/>
                <a:cs typeface="Arial"/>
              </a:rPr>
              <a:t>to measure  with precision the energy/momentum of charged particles</a:t>
            </a:r>
            <a:r>
              <a:rPr lang="en-US" sz="1600" dirty="0" smtClean="0">
                <a:latin typeface="Arial"/>
                <a:cs typeface="Arial"/>
              </a:rPr>
              <a:t>.   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4" name="Image 3" descr="Capture d’écran 2015-01-07 à 16.38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316" y="192813"/>
            <a:ext cx="3689684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7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Géométrie</a:t>
            </a:r>
            <a:endParaRPr lang="en-US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39"/>
          <a:stretch/>
        </p:blipFill>
        <p:spPr>
          <a:xfrm>
            <a:off x="1172308" y="1952376"/>
            <a:ext cx="7255604" cy="2684585"/>
          </a:xfrm>
          <a:prstGeom prst="rect">
            <a:avLst/>
          </a:prstGeom>
        </p:spPr>
      </p:pic>
      <p:cxnSp>
        <p:nvCxnSpPr>
          <p:cNvPr id="8" name="Connecteur droit avec flèche 7"/>
          <p:cNvCxnSpPr>
            <a:stCxn id="28" idx="3"/>
          </p:cNvCxnSpPr>
          <p:nvPr/>
        </p:nvCxnSpPr>
        <p:spPr>
          <a:xfrm flipV="1">
            <a:off x="747962" y="2344620"/>
            <a:ext cx="424346" cy="1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918062" y="2530806"/>
            <a:ext cx="254245" cy="29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32" idx="3"/>
          </p:cNvCxnSpPr>
          <p:nvPr/>
        </p:nvCxnSpPr>
        <p:spPr>
          <a:xfrm>
            <a:off x="519362" y="2808169"/>
            <a:ext cx="651726" cy="7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37" idx="3"/>
          </p:cNvCxnSpPr>
          <p:nvPr/>
        </p:nvCxnSpPr>
        <p:spPr>
          <a:xfrm flipV="1">
            <a:off x="747962" y="2963011"/>
            <a:ext cx="424344" cy="1225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70" idx="2"/>
          </p:cNvCxnSpPr>
          <p:nvPr/>
        </p:nvCxnSpPr>
        <p:spPr>
          <a:xfrm flipH="1">
            <a:off x="8343902" y="2927035"/>
            <a:ext cx="368478" cy="65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74" idx="1"/>
          </p:cNvCxnSpPr>
          <p:nvPr/>
        </p:nvCxnSpPr>
        <p:spPr>
          <a:xfrm flipH="1" flipV="1">
            <a:off x="8210551" y="3256715"/>
            <a:ext cx="95250" cy="91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41" idx="2"/>
          </p:cNvCxnSpPr>
          <p:nvPr/>
        </p:nvCxnSpPr>
        <p:spPr>
          <a:xfrm>
            <a:off x="3764084" y="1742420"/>
            <a:ext cx="523631" cy="930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43" idx="2"/>
          </p:cNvCxnSpPr>
          <p:nvPr/>
        </p:nvCxnSpPr>
        <p:spPr>
          <a:xfrm flipH="1">
            <a:off x="5055080" y="1720704"/>
            <a:ext cx="498728" cy="860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43" idx="2"/>
          </p:cNvCxnSpPr>
          <p:nvPr/>
        </p:nvCxnSpPr>
        <p:spPr>
          <a:xfrm flipH="1">
            <a:off x="5187464" y="1720704"/>
            <a:ext cx="366344" cy="995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43" idx="2"/>
          </p:cNvCxnSpPr>
          <p:nvPr/>
        </p:nvCxnSpPr>
        <p:spPr>
          <a:xfrm flipH="1">
            <a:off x="5388706" y="1720704"/>
            <a:ext cx="165102" cy="118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43" idx="2"/>
          </p:cNvCxnSpPr>
          <p:nvPr/>
        </p:nvCxnSpPr>
        <p:spPr>
          <a:xfrm>
            <a:off x="5553808" y="1720704"/>
            <a:ext cx="410300" cy="127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43" idx="2"/>
          </p:cNvCxnSpPr>
          <p:nvPr/>
        </p:nvCxnSpPr>
        <p:spPr>
          <a:xfrm>
            <a:off x="5553808" y="1720704"/>
            <a:ext cx="1145931" cy="1292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1030" y="2126484"/>
            <a:ext cx="70693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fr-FR" sz="1200" dirty="0" err="1" smtClean="0"/>
              <a:t>Cooling</a:t>
            </a:r>
            <a:r>
              <a:rPr lang="fr-FR" sz="1200" dirty="0" smtClean="0"/>
              <a:t> Tube</a:t>
            </a:r>
            <a:endParaRPr lang="en-US" sz="1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1030" y="2681211"/>
            <a:ext cx="47833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fr-FR" sz="1200" dirty="0" smtClean="0"/>
              <a:t>PCB</a:t>
            </a:r>
            <a:endParaRPr lang="en-US" sz="1200" dirty="0"/>
          </a:p>
        </p:txBody>
      </p:sp>
      <p:sp>
        <p:nvSpPr>
          <p:cNvPr id="37" name="ZoneTexte 36"/>
          <p:cNvSpPr txBox="1"/>
          <p:nvPr/>
        </p:nvSpPr>
        <p:spPr>
          <a:xfrm>
            <a:off x="41030" y="2958575"/>
            <a:ext cx="70693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fr-FR" sz="1200" dirty="0" err="1" smtClean="0"/>
              <a:t>Silicon</a:t>
            </a:r>
            <a:endParaRPr lang="en-US" sz="12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482241" y="1457727"/>
            <a:ext cx="5636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fr-FR" sz="1400" dirty="0" smtClean="0"/>
              <a:t>Chip</a:t>
            </a:r>
            <a:endParaRPr lang="en-US" sz="1400" dirty="0"/>
          </a:p>
        </p:txBody>
      </p:sp>
      <p:sp>
        <p:nvSpPr>
          <p:cNvPr id="43" name="ZoneTexte 42"/>
          <p:cNvSpPr txBox="1"/>
          <p:nvPr/>
        </p:nvSpPr>
        <p:spPr>
          <a:xfrm>
            <a:off x="4982308" y="1466788"/>
            <a:ext cx="114299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fr-FR" sz="1200" dirty="0" smtClean="0"/>
              <a:t>100µm Epoxy</a:t>
            </a:r>
            <a:endParaRPr lang="en-US" sz="1200" dirty="0"/>
          </a:p>
        </p:txBody>
      </p:sp>
      <p:sp>
        <p:nvSpPr>
          <p:cNvPr id="70" name="ZoneTexte 69"/>
          <p:cNvSpPr txBox="1"/>
          <p:nvPr/>
        </p:nvSpPr>
        <p:spPr>
          <a:xfrm>
            <a:off x="8343903" y="2442287"/>
            <a:ext cx="73695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fr-FR" dirty="0" smtClean="0"/>
              <a:t>H </a:t>
            </a:r>
            <a:r>
              <a:rPr lang="en-GB" sz="900" dirty="0" smtClean="0"/>
              <a:t>composite</a:t>
            </a:r>
            <a:endParaRPr lang="en-GB" dirty="0"/>
          </a:p>
        </p:txBody>
      </p:sp>
      <p:sp>
        <p:nvSpPr>
          <p:cNvPr id="74" name="ZoneTexte 73"/>
          <p:cNvSpPr txBox="1"/>
          <p:nvPr/>
        </p:nvSpPr>
        <p:spPr>
          <a:xfrm>
            <a:off x="8305801" y="3221210"/>
            <a:ext cx="8993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GB" sz="1200" dirty="0" smtClean="0"/>
              <a:t>Tungsten</a:t>
            </a:r>
            <a:endParaRPr lang="en-GB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1551063" y="310258"/>
            <a:ext cx="665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Two-Phase CO</a:t>
            </a:r>
            <a:r>
              <a:rPr lang="en-GB" baseline="-25000" dirty="0" smtClean="0"/>
              <a:t>2 </a:t>
            </a:r>
            <a:r>
              <a:rPr lang="en-GB" dirty="0" smtClean="0"/>
              <a:t>cooling for Si-W ECAL active  layer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11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942509" y="381609"/>
            <a:ext cx="24235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Ideal case:</a:t>
            </a:r>
          </a:p>
          <a:p>
            <a:endParaRPr lang="en-GB" dirty="0" smtClean="0"/>
          </a:p>
          <a:p>
            <a:r>
              <a:rPr lang="en-GB" dirty="0" smtClean="0"/>
              <a:t>By requiring a temperature of 20</a:t>
            </a:r>
            <a:r>
              <a:rPr lang="en-GB" dirty="0"/>
              <a:t>°</a:t>
            </a:r>
            <a:r>
              <a:rPr lang="en-GB" dirty="0" smtClean="0"/>
              <a:t>c at in the heat exchanger tube, the temperature map of one active layer shows that variation is 2°</a:t>
            </a:r>
            <a:r>
              <a:rPr lang="en-GB" dirty="0"/>
              <a:t>c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4" y="381609"/>
            <a:ext cx="5157787" cy="37874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48988" y="4527831"/>
            <a:ext cx="8795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demonstrator for the HGCAL is being built to confirm the simulation results.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35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80029" y="309985"/>
            <a:ext cx="7090194" cy="461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2400" b="1" dirty="0" smtClean="0">
                <a:solidFill>
                  <a:srgbClr val="FF0000"/>
                </a:solidFill>
              </a:rPr>
              <a:t>Rate &amp;Timing</a:t>
            </a:r>
            <a:endParaRPr lang="en-GB" sz="2400" dirty="0" smtClean="0"/>
          </a:p>
          <a:p>
            <a:r>
              <a:rPr lang="en-GB" dirty="0" smtClean="0"/>
              <a:t>Time information could be a big asset for </a:t>
            </a:r>
            <a:r>
              <a:rPr lang="en-GB" dirty="0" err="1" smtClean="0"/>
              <a:t>FCCee</a:t>
            </a:r>
            <a:r>
              <a:rPr lang="en-GB" dirty="0" smtClean="0"/>
              <a:t> calorimeters when contamination by delayed neutron and pile-up become an issue.</a:t>
            </a:r>
          </a:p>
          <a:p>
            <a:endParaRPr lang="en-GB" dirty="0"/>
          </a:p>
          <a:p>
            <a:r>
              <a:rPr lang="en-GB" dirty="0" smtClean="0"/>
              <a:t>Some ILC calorimeters like SDHCAL could achieve excellent time resolution by replacing  single gap RPC by </a:t>
            </a:r>
            <a:r>
              <a:rPr lang="en-GB" dirty="0" err="1" smtClean="0"/>
              <a:t>multigap</a:t>
            </a:r>
            <a:r>
              <a:rPr lang="en-GB" dirty="0" smtClean="0"/>
              <a:t> RPC to reach  resolution better than 100 ps. Their rate capability could also be  enhanced using new low-resistivity material (rate capability of 100 kHz/cm2).  Calorimeters become not only trackers but also TOF.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FCCee</a:t>
            </a:r>
            <a:r>
              <a:rPr lang="en-GB" dirty="0" smtClean="0"/>
              <a:t> groups interested to work on these topics  are welcome to join the efforts initiated by IPN-Lyon and recently joined by GWNU.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3657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71008" y="381726"/>
            <a:ext cx="203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/>
                <a:cs typeface="Arial"/>
              </a:rPr>
              <a:t>Conclusion</a:t>
            </a:r>
            <a:endParaRPr lang="en-GB" sz="2800" dirty="0"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13790" y="1318598"/>
            <a:ext cx="816246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ILC Calorimeters are PFA-based detectors that could be used in other projects (CLIC, </a:t>
            </a:r>
            <a:r>
              <a:rPr lang="en-GB" dirty="0" err="1" smtClean="0"/>
              <a:t>FCCee</a:t>
            </a:r>
            <a:r>
              <a:rPr lang="en-GB" dirty="0" smtClean="0"/>
              <a:t>, CEPC,…).</a:t>
            </a:r>
          </a:p>
          <a:p>
            <a:endParaRPr lang="en-GB" dirty="0"/>
          </a:p>
          <a:p>
            <a:r>
              <a:rPr lang="en-GB" dirty="0" smtClean="0"/>
              <a:t>Technical issues related to power consumption and consequently heating and cooling problems are being addressed. Demonstrators are to be built soon.</a:t>
            </a:r>
          </a:p>
          <a:p>
            <a:endParaRPr lang="en-GB" dirty="0"/>
          </a:p>
          <a:p>
            <a:r>
              <a:rPr lang="en-GB" dirty="0" smtClean="0"/>
              <a:t>Timing in </a:t>
            </a:r>
            <a:r>
              <a:rPr lang="en-GB" dirty="0" err="1" smtClean="0"/>
              <a:t>FCCee</a:t>
            </a:r>
            <a:r>
              <a:rPr lang="en-GB" dirty="0" smtClean="0"/>
              <a:t> calorimeters could be an asset that needs to be carefully investigated.</a:t>
            </a:r>
          </a:p>
          <a:p>
            <a:endParaRPr lang="en-GB" dirty="0"/>
          </a:p>
          <a:p>
            <a:r>
              <a:rPr lang="en-GB" dirty="0" smtClean="0"/>
              <a:t>Collaboration on e</a:t>
            </a:r>
            <a:r>
              <a:rPr lang="en-GB" baseline="30000" dirty="0" smtClean="0"/>
              <a:t>+ </a:t>
            </a:r>
            <a:r>
              <a:rPr lang="en-GB" dirty="0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is always welcome.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16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1-07 à 16.28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529" y="710249"/>
            <a:ext cx="3867419" cy="4186140"/>
          </a:xfrm>
          <a:prstGeom prst="rect">
            <a:avLst/>
          </a:prstGeom>
        </p:spPr>
      </p:pic>
      <p:pic>
        <p:nvPicPr>
          <p:cNvPr id="3" name="Image 2" descr="Capture d’écran 2015-01-07 à 16.29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5" y="710249"/>
            <a:ext cx="4543359" cy="3046512"/>
          </a:xfrm>
          <a:prstGeom prst="rect">
            <a:avLst/>
          </a:prstGeom>
        </p:spPr>
      </p:pic>
      <p:pic>
        <p:nvPicPr>
          <p:cNvPr id="4" name="Image 3" descr="Capture d’écran 2015-01-07 à 16.29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5" y="3756761"/>
            <a:ext cx="4425520" cy="1231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21596" y="187029"/>
            <a:ext cx="3888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ILD PFA performance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9110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519" y="192813"/>
            <a:ext cx="3436078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Philosophy of the ILC detectors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6766" y="646145"/>
            <a:ext cx="88075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Detectors should be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precision</a:t>
            </a:r>
            <a:r>
              <a:rPr lang="en-US" sz="1600" dirty="0" smtClean="0">
                <a:latin typeface="Arial"/>
                <a:cs typeface="Arial"/>
              </a:rPr>
              <a:t> and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discovery</a:t>
            </a:r>
          </a:p>
          <a:p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   </a:t>
            </a:r>
            <a:r>
              <a:rPr lang="en-US" sz="1600" dirty="0" smtClean="0">
                <a:latin typeface="Arial"/>
                <a:cs typeface="Arial"/>
              </a:rPr>
              <a:t> tools beyond the LHC scope.</a:t>
            </a:r>
          </a:p>
          <a:p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Relevant Physics phenomena in the </a:t>
            </a:r>
            <a:r>
              <a:rPr lang="en-US" sz="1600" dirty="0" err="1" smtClean="0">
                <a:latin typeface="Arial"/>
                <a:cs typeface="Arial"/>
              </a:rPr>
              <a:t>TeV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energy range are associated to multi jet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final states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Jet energy measurement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is the most important item.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Particle Flow Algorithm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is adopted in both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   </a:t>
            </a:r>
            <a:r>
              <a:rPr lang="en-US" sz="1600" dirty="0" err="1" smtClean="0">
                <a:latin typeface="Arial"/>
                <a:cs typeface="Arial"/>
                <a:sym typeface="Wingdings"/>
              </a:rPr>
              <a:t>SiD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and ILD concepts.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PFA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: Construction of individual</a:t>
            </a:r>
          </a:p>
          <a:p>
            <a:r>
              <a:rPr lang="en-US" sz="1600" dirty="0" smtClean="0">
                <a:latin typeface="Arial"/>
                <a:cs typeface="Arial"/>
                <a:sym typeface="Wingdings"/>
              </a:rPr>
              <a:t>     particles and estimation of their energy/momentum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   in the most appropriate sub-detector.</a:t>
            </a:r>
          </a:p>
          <a:p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PFA </a:t>
            </a:r>
            <a:r>
              <a:rPr lang="en-US" sz="1600" dirty="0">
                <a:latin typeface="Arial"/>
                <a:cs typeface="Arial"/>
              </a:rPr>
              <a:t>requires the different sub-detectors including calorimeters to be highly granular.   </a:t>
            </a:r>
          </a:p>
          <a:p>
            <a:r>
              <a:rPr lang="en-US" sz="1600" dirty="0">
                <a:latin typeface="Arial"/>
                <a:cs typeface="Arial"/>
              </a:rPr>
              <a:t>    PFA uses their granularity to separate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neutral </a:t>
            </a:r>
            <a:r>
              <a:rPr lang="en-US" sz="1600" dirty="0">
                <a:latin typeface="Arial"/>
                <a:cs typeface="Arial"/>
              </a:rPr>
              <a:t>from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charged</a:t>
            </a:r>
            <a:r>
              <a:rPr lang="en-US" sz="1600" dirty="0">
                <a:latin typeface="Arial"/>
                <a:cs typeface="Arial"/>
              </a:rPr>
              <a:t> contributions and exploits </a:t>
            </a:r>
          </a:p>
          <a:p>
            <a:r>
              <a:rPr lang="en-US" sz="1600" dirty="0">
                <a:latin typeface="Arial"/>
                <a:cs typeface="Arial"/>
              </a:rPr>
              <a:t>    the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tracking system </a:t>
            </a:r>
            <a:r>
              <a:rPr lang="en-US" sz="1600" dirty="0" smtClean="0">
                <a:latin typeface="Arial"/>
                <a:cs typeface="Arial"/>
              </a:rPr>
              <a:t>to </a:t>
            </a:r>
            <a:r>
              <a:rPr lang="en-US" sz="1600" dirty="0">
                <a:latin typeface="Arial"/>
                <a:cs typeface="Arial"/>
              </a:rPr>
              <a:t>measure </a:t>
            </a:r>
            <a:r>
              <a:rPr lang="en-US" sz="1600" dirty="0" smtClean="0">
                <a:latin typeface="Arial"/>
                <a:cs typeface="Arial"/>
              </a:rPr>
              <a:t> with </a:t>
            </a:r>
            <a:r>
              <a:rPr lang="en-US" sz="1600" dirty="0">
                <a:latin typeface="Arial"/>
                <a:cs typeface="Arial"/>
              </a:rPr>
              <a:t>precision the energy/momentum </a:t>
            </a:r>
            <a:r>
              <a:rPr lang="en-US" sz="1600" dirty="0" smtClean="0">
                <a:latin typeface="Arial"/>
                <a:cs typeface="Arial"/>
              </a:rPr>
              <a:t>of charged particles.   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5" name="Image 4" descr="Capture d’écran 2014-12-31 à 16.40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21" y="192813"/>
            <a:ext cx="3649579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0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Capture d’écran 2015-01-07 à 16.11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099" y="1831474"/>
            <a:ext cx="4444379" cy="3312026"/>
          </a:xfrm>
          <a:prstGeom prst="rect">
            <a:avLst/>
          </a:prstGeom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832062" y="976540"/>
            <a:ext cx="5213098" cy="830997"/>
          </a:xfrm>
          <a:prstGeom prst="rect">
            <a:avLst/>
          </a:prstGeom>
          <a:solidFill>
            <a:srgbClr val="00FFFF"/>
          </a:solidFill>
          <a:ln w="3175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rgbClr val="CC6600"/>
                </a:solidFill>
                <a:latin typeface="Comic Sans MS" charset="0"/>
                <a:ea typeface="ＭＳ Ｐゴシック" charset="0"/>
                <a:cs typeface="Times New Roman" charset="0"/>
              </a:defRPr>
            </a:lvl1pPr>
            <a:lvl2pPr marL="742950" indent="-28575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2pPr>
            <a:lvl3pPr marL="11430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3pPr>
            <a:lvl4pPr marL="16002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4pPr>
            <a:lvl5pPr marL="20574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sz="1600" dirty="0">
                <a:solidFill>
                  <a:srgbClr val="0000FF"/>
                </a:solidFill>
                <a:latin typeface="Times New Roman" charset="0"/>
              </a:rPr>
              <a:t>Charged tracks resolution                           ∆p/p   ~ few10</a:t>
            </a:r>
            <a:r>
              <a:rPr lang="en-US" sz="1600" baseline="30000" dirty="0">
                <a:solidFill>
                  <a:srgbClr val="0000FF"/>
                </a:solidFill>
                <a:latin typeface="Times New Roman" charset="0"/>
              </a:rPr>
              <a:t>-5</a:t>
            </a:r>
            <a:r>
              <a:rPr lang="en-US" sz="1600" dirty="0">
                <a:solidFill>
                  <a:srgbClr val="0000FF"/>
                </a:solidFill>
                <a:latin typeface="Times New Roman" charset="0"/>
              </a:rPr>
              <a:t> </a:t>
            </a:r>
          </a:p>
          <a:p>
            <a:pPr algn="l" eaLnBrk="1" hangingPunct="1"/>
            <a:r>
              <a:rPr lang="en-US" sz="1600" dirty="0">
                <a:solidFill>
                  <a:srgbClr val="0000FF"/>
                </a:solidFill>
                <a:latin typeface="Times New Roman" charset="0"/>
              </a:rPr>
              <a:t>Photon(s) energy resolution                        ∆E/E  ~ 12%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/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  <a:sym typeface="Symbol" charset="0"/>
              </a:rPr>
              <a:t>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  <a:sym typeface="Symbol" charset="0"/>
              </a:rPr>
              <a:t>E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Arial"/>
              <a:cs typeface="Arial"/>
            </a:endParaRPr>
          </a:p>
          <a:p>
            <a:pPr algn="l" eaLnBrk="1" hangingPunct="1"/>
            <a:r>
              <a:rPr lang="en-US" sz="1600" dirty="0">
                <a:solidFill>
                  <a:srgbClr val="0000FF"/>
                </a:solidFill>
                <a:latin typeface="Times New Roman" charset="0"/>
              </a:rPr>
              <a:t> Neutral hadrons  energy resolution            ∆E/E  ~ 45%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/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  <a:sym typeface="Symbol" charset="0"/>
              </a:rPr>
              <a:t>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  <a:sym typeface="Symbol" charset="0"/>
              </a:rPr>
              <a:t>E</a:t>
            </a:r>
            <a:r>
              <a:rPr lang="en-US" sz="1600" dirty="0" smtClean="0">
                <a:solidFill>
                  <a:schemeClr val="tx1"/>
                </a:solidFill>
                <a:latin typeface="Times New Roman" charset="0"/>
              </a:rPr>
              <a:t> </a:t>
            </a:r>
            <a:endParaRPr lang="en-US" sz="1600" dirty="0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219740" y="380811"/>
            <a:ext cx="4343580" cy="584776"/>
          </a:xfrm>
          <a:prstGeom prst="rect">
            <a:avLst/>
          </a:prstGeom>
          <a:solidFill>
            <a:srgbClr val="00FFFF"/>
          </a:solidFill>
          <a:ln w="31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rgbClr val="CC6600"/>
                </a:solidFill>
                <a:latin typeface="Comic Sans MS" charset="0"/>
                <a:ea typeface="ＭＳ Ｐゴシック" charset="0"/>
                <a:cs typeface="Times New Roman" charset="0"/>
              </a:defRPr>
            </a:lvl1pPr>
            <a:lvl2pPr marL="742950" indent="-28575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2pPr>
            <a:lvl3pPr marL="11430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3pPr>
            <a:lvl4pPr marL="16002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4pPr>
            <a:lvl5pPr marL="2057400" indent="-228600" algn="ctr" eaLnBrk="0" hangingPunct="0"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6600"/>
                </a:solidFill>
                <a:latin typeface="Comic Sans MS" charset="0"/>
                <a:ea typeface="Times New Roman" charset="0"/>
                <a:cs typeface="Times New Roman" charset="0"/>
              </a:defRPr>
            </a:lvl9pPr>
          </a:lstStyle>
          <a:p>
            <a:pPr algn="l" eaLnBrk="1" hangingPunct="1"/>
            <a:r>
              <a:rPr lang="en-US" sz="1600" dirty="0" err="1">
                <a:solidFill>
                  <a:srgbClr val="660066"/>
                </a:solidFill>
                <a:latin typeface="Times New Roman" charset="0"/>
              </a:rPr>
              <a:t>E</a:t>
            </a:r>
            <a:r>
              <a:rPr lang="en-US" sz="1600" baseline="-25000" dirty="0" err="1">
                <a:solidFill>
                  <a:srgbClr val="660066"/>
                </a:solidFill>
                <a:latin typeface="Times New Roman" charset="0"/>
              </a:rPr>
              <a:t>jet</a:t>
            </a:r>
            <a:r>
              <a:rPr lang="en-US" sz="1600" dirty="0">
                <a:solidFill>
                  <a:srgbClr val="9900FF"/>
                </a:solidFill>
                <a:latin typeface="Times New Roman" charset="0"/>
              </a:rPr>
              <a:t>  =  </a:t>
            </a:r>
            <a:r>
              <a:rPr lang="en-US" sz="1600" dirty="0">
                <a:solidFill>
                  <a:schemeClr val="bg2"/>
                </a:solidFill>
                <a:latin typeface="Times New Roman" charset="0"/>
              </a:rPr>
              <a:t>        </a:t>
            </a:r>
            <a:r>
              <a:rPr lang="en-US" sz="1600" dirty="0" err="1">
                <a:solidFill>
                  <a:srgbClr val="000066"/>
                </a:solidFill>
                <a:latin typeface="Times New Roman" charset="0"/>
              </a:rPr>
              <a:t>E</a:t>
            </a:r>
            <a:r>
              <a:rPr lang="en-US" sz="1600" baseline="-25000" dirty="0" err="1">
                <a:solidFill>
                  <a:srgbClr val="000066"/>
                </a:solidFill>
                <a:latin typeface="Times New Roman" charset="0"/>
              </a:rPr>
              <a:t>charged</a:t>
            </a:r>
            <a:r>
              <a:rPr lang="en-US" sz="1600" baseline="-25000" dirty="0">
                <a:solidFill>
                  <a:srgbClr val="00FF00"/>
                </a:solidFill>
                <a:latin typeface="Times New Roman" charset="0"/>
              </a:rPr>
              <a:t> </a:t>
            </a:r>
            <a:r>
              <a:rPr lang="en-US" sz="1600" baseline="-25000" dirty="0" smtClean="0">
                <a:solidFill>
                  <a:srgbClr val="00FF00"/>
                </a:solidFill>
                <a:latin typeface="Times New Roman" charset="0"/>
              </a:rPr>
              <a:t>t</a:t>
            </a:r>
            <a:r>
              <a:rPr lang="en-US" sz="1600" dirty="0" smtClean="0">
                <a:solidFill>
                  <a:srgbClr val="00FF00"/>
                </a:solidFill>
                <a:latin typeface="Times New Roman" charset="0"/>
              </a:rPr>
              <a:t>      </a:t>
            </a:r>
            <a:r>
              <a:rPr lang="en-US" sz="1600" dirty="0" smtClean="0">
                <a:solidFill>
                  <a:srgbClr val="663300"/>
                </a:solidFill>
                <a:latin typeface="Times New Roman" charset="0"/>
              </a:rPr>
              <a:t>+</a:t>
            </a:r>
            <a:r>
              <a:rPr lang="en-US" sz="1600" dirty="0" smtClean="0">
                <a:solidFill>
                  <a:schemeClr val="tx1"/>
                </a:solidFill>
                <a:latin typeface="Times New Roman" charset="0"/>
              </a:rPr>
              <a:t>           </a:t>
            </a:r>
            <a:r>
              <a:rPr lang="en-US" sz="1600" dirty="0">
                <a:solidFill>
                  <a:srgbClr val="336600"/>
                </a:solidFill>
                <a:latin typeface="Times New Roman" charset="0"/>
              </a:rPr>
              <a:t>E</a:t>
            </a:r>
            <a:r>
              <a:rPr lang="en-US" sz="1600" baseline="-25000" dirty="0">
                <a:solidFill>
                  <a:srgbClr val="336600"/>
                </a:solidFill>
                <a:latin typeface="Times New Roman" charset="0"/>
                <a:sym typeface="Symbol" charset="0"/>
              </a:rPr>
              <a:t></a:t>
            </a:r>
            <a:r>
              <a:rPr lang="en-US" sz="1600" baseline="-2500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   </a:t>
            </a:r>
            <a:r>
              <a:rPr lang="en-US" sz="1600" baseline="-25000" dirty="0">
                <a:solidFill>
                  <a:srgbClr val="663300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1600" dirty="0">
                <a:solidFill>
                  <a:srgbClr val="663300"/>
                </a:solidFill>
                <a:latin typeface="Times New Roman" charset="0"/>
                <a:sym typeface="Symbol" charset="0"/>
              </a:rPr>
              <a:t>+</a:t>
            </a:r>
            <a:r>
              <a:rPr lang="en-US" sz="160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         </a:t>
            </a:r>
            <a:r>
              <a:rPr lang="en-US" sz="1600" dirty="0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E</a:t>
            </a:r>
            <a:r>
              <a:rPr lang="en-US" sz="1600" baseline="-25000" dirty="0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h0</a:t>
            </a:r>
            <a:endParaRPr lang="en-US" sz="1600" dirty="0">
              <a:solidFill>
                <a:schemeClr val="tx1"/>
              </a:solidFill>
              <a:latin typeface="Times New Roman" charset="0"/>
              <a:sym typeface="Symbol" charset="0"/>
            </a:endParaRPr>
          </a:p>
          <a:p>
            <a:pPr algn="l" eaLnBrk="1" hangingPunct="1"/>
            <a:r>
              <a:rPr lang="en-US" sz="1600" dirty="0">
                <a:solidFill>
                  <a:srgbClr val="660066"/>
                </a:solidFill>
                <a:latin typeface="Times New Roman" charset="0"/>
                <a:sym typeface="Symbol" charset="0"/>
              </a:rPr>
              <a:t>fraction  </a:t>
            </a:r>
            <a:r>
              <a:rPr lang="en-US" sz="160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          65%                   26%                9%</a:t>
            </a:r>
            <a:endParaRPr lang="en-US" sz="1600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07368" y="0"/>
            <a:ext cx="347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Why tracking is so important?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19740" y="3917010"/>
            <a:ext cx="455843" cy="122649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77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5974" y="192813"/>
            <a:ext cx="535883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Philosophy of the ILC detectors : Requirements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1293" y="945026"/>
            <a:ext cx="716751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 Vertex detector :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excellent resolution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latin typeface="Arial"/>
                <a:cs typeface="Arial"/>
              </a:rPr>
              <a:t>IP</a:t>
            </a:r>
            <a:r>
              <a:rPr lang="en-US" dirty="0" smtClean="0">
                <a:latin typeface="Symbol" charset="2"/>
                <a:cs typeface="Symbol" charset="2"/>
              </a:rPr>
              <a:t>(</a:t>
            </a:r>
            <a:r>
              <a:rPr lang="en-US" dirty="0" err="1" smtClean="0">
                <a:latin typeface="Arial"/>
                <a:cs typeface="Arial"/>
              </a:rPr>
              <a:t>r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dirty="0" smtClean="0">
                <a:latin typeface="Symbol" charset="2"/>
                <a:cs typeface="Symbol" charset="2"/>
              </a:rPr>
              <a:t>)  =  5+10/(</a:t>
            </a:r>
            <a:r>
              <a:rPr lang="en-US" dirty="0" smtClean="0">
                <a:latin typeface="Arial"/>
                <a:cs typeface="Arial"/>
              </a:rPr>
              <a:t>p sin</a:t>
            </a:r>
            <a:r>
              <a:rPr lang="en-US" baseline="30000" dirty="0" smtClean="0">
                <a:latin typeface="Arial"/>
                <a:cs typeface="Arial"/>
              </a:rPr>
              <a:t>2/3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n-US" dirty="0" smtClean="0">
                <a:latin typeface="Symbol" charset="2"/>
                <a:cs typeface="Symbol" charset="2"/>
              </a:rPr>
              <a:t>q)</a:t>
            </a:r>
            <a:r>
              <a:rPr lang="en-US" dirty="0" smtClean="0">
                <a:latin typeface="Arial"/>
                <a:cs typeface="Arial"/>
              </a:rPr>
              <a:t>)</a:t>
            </a:r>
            <a:r>
              <a:rPr lang="en-US" dirty="0" smtClean="0">
                <a:latin typeface="Symbol" charset="2"/>
                <a:cs typeface="Symbol" charset="2"/>
              </a:rPr>
              <a:t>  m</a:t>
            </a:r>
            <a:r>
              <a:rPr lang="en-US" dirty="0" smtClean="0">
                <a:latin typeface="Arial"/>
                <a:cs typeface="Arial"/>
              </a:rPr>
              <a:t>m</a:t>
            </a:r>
            <a:endParaRPr lang="en-US" dirty="0" smtClean="0">
              <a:latin typeface="Symbol" charset="2"/>
              <a:cs typeface="Symbol" charset="2"/>
            </a:endParaRPr>
          </a:p>
          <a:p>
            <a:pPr marL="285750" indent="-285750">
              <a:buFont typeface="Symbol" charset="0"/>
              <a:buChar char=" "/>
            </a:pPr>
            <a:r>
              <a:rPr lang="en-US" sz="1600" dirty="0" smtClean="0">
                <a:latin typeface="Arial"/>
                <a:cs typeface="Arial"/>
              </a:rPr>
              <a:t>b-tag, c-tag,… for H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bb, cc, </a:t>
            </a:r>
            <a:r>
              <a:rPr lang="en-US" sz="1600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studies</a:t>
            </a:r>
          </a:p>
          <a:p>
            <a:pPr marL="285750" indent="-285750">
              <a:buFont typeface="Symbol" charset="0"/>
              <a:buChar char=" "/>
            </a:pPr>
            <a:endParaRPr lang="en-US" dirty="0">
              <a:latin typeface="Symbol" charset="2"/>
              <a:cs typeface="Symbol" charset="2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Symbol" charset="2"/>
                <a:cs typeface="Symbol" charset="2"/>
              </a:rPr>
              <a:t> T</a:t>
            </a:r>
            <a:r>
              <a:rPr lang="en-US" sz="1600" dirty="0" smtClean="0">
                <a:latin typeface="Arial"/>
                <a:cs typeface="Arial"/>
              </a:rPr>
              <a:t>racker : 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excellent precision </a:t>
            </a:r>
            <a:r>
              <a:rPr lang="en-US" sz="1600" dirty="0" smtClean="0">
                <a:latin typeface="Arial"/>
                <a:cs typeface="Arial"/>
              </a:rPr>
              <a:t>measurement of </a:t>
            </a:r>
            <a:r>
              <a:rPr lang="en-US" sz="1600" b="1" dirty="0" err="1" smtClean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endParaRPr lang="en-US" sz="1600" b="1" baseline="-25000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600" baseline="-25000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  </a:t>
            </a:r>
            <a:r>
              <a:rPr lang="en-US" sz="1600" dirty="0" smtClean="0">
                <a:latin typeface="Symbol" charset="2"/>
                <a:cs typeface="Symbol" charset="2"/>
              </a:rPr>
              <a:t>s(</a:t>
            </a:r>
            <a:r>
              <a:rPr lang="en-US" sz="1600" dirty="0" smtClean="0">
                <a:latin typeface="Arial"/>
                <a:cs typeface="Arial"/>
              </a:rPr>
              <a:t>1/</a:t>
            </a:r>
            <a:r>
              <a:rPr lang="en-US" sz="1600" dirty="0" err="1" smtClean="0">
                <a:latin typeface="Arial"/>
                <a:cs typeface="Arial"/>
              </a:rPr>
              <a:t>p</a:t>
            </a:r>
            <a:r>
              <a:rPr lang="en-US" sz="1600" baseline="-25000" dirty="0" err="1" smtClean="0">
                <a:latin typeface="Arial"/>
                <a:cs typeface="Arial"/>
              </a:rPr>
              <a:t>t</a:t>
            </a:r>
            <a:r>
              <a:rPr lang="en-US" sz="1600" dirty="0" smtClean="0">
                <a:latin typeface="Symbol" charset="2"/>
                <a:cs typeface="Symbol" charset="2"/>
              </a:rPr>
              <a:t>)  =10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-5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GeV</a:t>
            </a:r>
            <a:r>
              <a:rPr lang="en-US" sz="1600" baseline="30000" dirty="0" smtClean="0">
                <a:latin typeface="Arial"/>
                <a:cs typeface="Arial"/>
              </a:rPr>
              <a:t>-1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      H mass recoil, e</a:t>
            </a:r>
            <a:r>
              <a:rPr lang="en-US" sz="1600" baseline="30000" dirty="0" smtClean="0">
                <a:latin typeface="Arial"/>
                <a:cs typeface="Arial"/>
              </a:rPr>
              <a:t>+</a:t>
            </a:r>
            <a:r>
              <a:rPr lang="en-US" sz="1600" dirty="0" smtClean="0">
                <a:latin typeface="Arial"/>
                <a:cs typeface="Arial"/>
              </a:rPr>
              <a:t> e</a:t>
            </a:r>
            <a:r>
              <a:rPr lang="en-US" sz="1600" baseline="30000" dirty="0" smtClean="0">
                <a:latin typeface="Arial"/>
                <a:cs typeface="Arial"/>
              </a:rPr>
              <a:t>-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H Z 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  <a:sym typeface="Wingdings"/>
              </a:rPr>
              <a:t>+ 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  <a:sym typeface="Wingdings"/>
              </a:rPr>
              <a:t>-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+ anything</a:t>
            </a:r>
          </a:p>
          <a:p>
            <a:endParaRPr lang="en-US" sz="1600" dirty="0">
              <a:latin typeface="Arial"/>
              <a:cs typeface="Arial"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  <a:sym typeface="Wingdings"/>
              </a:rPr>
              <a:t> Calorimeters :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highly granular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but still providing </a:t>
            </a:r>
          </a:p>
          <a:p>
            <a:r>
              <a:rPr lang="en-US" sz="1600" dirty="0">
                <a:latin typeface="Arial"/>
                <a:cs typeface="Arial"/>
                <a:sym typeface="Wingdings"/>
              </a:rPr>
              <a:t> 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     good measurement of neutrals 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 </a:t>
            </a:r>
          </a:p>
          <a:p>
            <a:endParaRPr lang="en-US" sz="1600" dirty="0" smtClean="0">
              <a:latin typeface="Symbol" charset="2"/>
              <a:cs typeface="Symbol" charset="2"/>
              <a:sym typeface="Wingdings"/>
            </a:endParaRPr>
          </a:p>
          <a:p>
            <a:r>
              <a:rPr lang="en-US" sz="16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1600" dirty="0" smtClean="0">
                <a:latin typeface="Symbol" charset="2"/>
                <a:cs typeface="Symbol" charset="2"/>
                <a:sym typeface="Wingdings"/>
              </a:rPr>
              <a:t>     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latin typeface="Arial"/>
                <a:cs typeface="Arial"/>
              </a:rPr>
              <a:t>E</a:t>
            </a:r>
            <a:r>
              <a:rPr lang="en-US" sz="1600" dirty="0" smtClean="0">
                <a:latin typeface="Arial"/>
                <a:cs typeface="Arial"/>
              </a:rPr>
              <a:t>/E =  30%/</a:t>
            </a:r>
            <a:r>
              <a:rPr lang="en-US" sz="1600" b="1" dirty="0" smtClean="0">
                <a:sym typeface="Symbol" charset="0"/>
              </a:rPr>
              <a:t></a:t>
            </a:r>
            <a:r>
              <a:rPr lang="en-US" sz="1600" dirty="0" smtClean="0">
                <a:latin typeface="Arial"/>
                <a:cs typeface="Arial"/>
              </a:rPr>
              <a:t>E</a:t>
            </a:r>
            <a:endParaRPr lang="en-US" sz="1600" dirty="0"/>
          </a:p>
          <a:p>
            <a:r>
              <a:rPr lang="en-US" dirty="0" smtClean="0"/>
              <a:t>     </a:t>
            </a:r>
          </a:p>
          <a:p>
            <a:r>
              <a:rPr lang="en-US" dirty="0" smtClean="0">
                <a:latin typeface="Arial"/>
                <a:cs typeface="Arial"/>
              </a:rPr>
              <a:t>The whole detector should be hermitic, compact </a:t>
            </a:r>
          </a:p>
          <a:p>
            <a:r>
              <a:rPr lang="en-US" dirty="0" smtClean="0">
                <a:latin typeface="Arial"/>
                <a:cs typeface="Arial"/>
              </a:rPr>
              <a:t>with moderate power consumption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Image 5" descr="Capture d’écran 2014-12-31 à 16.59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02" y="189378"/>
            <a:ext cx="3428652" cy="23726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220" y="2695678"/>
            <a:ext cx="3428652" cy="2447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6382305" y="2936511"/>
            <a:ext cx="1236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/>
              <a:t>30%/</a:t>
            </a:r>
            <a:r>
              <a:rPr lang="en-US" b="1" dirty="0">
                <a:sym typeface="Symbol" charset="0"/>
              </a:rPr>
              <a:t></a:t>
            </a:r>
            <a:r>
              <a:rPr lang="en-US" b="1" dirty="0"/>
              <a:t>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7751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5-01-08 à 23.5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3" y="2330015"/>
            <a:ext cx="8702842" cy="114182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94632" y="376808"/>
            <a:ext cx="74595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Power-Pulsing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Important feature of ILC detectors to reduce power consumption and heating for highly-granular detectors</a:t>
            </a:r>
          </a:p>
          <a:p>
            <a:r>
              <a:rPr lang="en-GB" dirty="0" smtClean="0"/>
              <a:t>Electronics switched on just before the bunches train and off after</a:t>
            </a:r>
          </a:p>
          <a:p>
            <a:r>
              <a:rPr lang="en-GB" dirty="0" smtClean="0"/>
              <a:t>A factor 100-200 power reduction could be achieved.</a:t>
            </a:r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494632" y="4079203"/>
            <a:ext cx="3758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GB" dirty="0" smtClean="0"/>
              <a:t>2820 </a:t>
            </a:r>
            <a:r>
              <a:rPr lang="en-GB" dirty="0" err="1" smtClean="0"/>
              <a:t>bc</a:t>
            </a:r>
            <a:r>
              <a:rPr lang="en-GB" dirty="0" smtClean="0"/>
              <a:t> by train</a:t>
            </a:r>
          </a:p>
          <a:p>
            <a:pPr marL="285750" indent="-285750"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3</a:t>
            </a:r>
            <a:r>
              <a:rPr lang="en-GB" dirty="0" smtClean="0"/>
              <a:t>37 ns separating two </a:t>
            </a:r>
            <a:r>
              <a:rPr lang="en-GB" dirty="0" err="1" smtClean="0"/>
              <a:t>bc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84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74" y="1049696"/>
            <a:ext cx="3976406" cy="34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875" y="1070690"/>
            <a:ext cx="3736314" cy="34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08686" y="175687"/>
            <a:ext cx="5358836" cy="369332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                     ILD                           </a:t>
            </a:r>
            <a:r>
              <a:rPr lang="en-US" dirty="0" err="1" smtClean="0">
                <a:latin typeface="Arial"/>
                <a:cs typeface="Arial"/>
              </a:rPr>
              <a:t>SiD</a:t>
            </a:r>
            <a:endParaRPr 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1556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4-12-31 à 18.1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319"/>
            <a:ext cx="9144000" cy="522581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68693" y="2747762"/>
            <a:ext cx="4271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)</a:t>
            </a:r>
            <a:endParaRPr lang="en-GB" sz="2200" dirty="0"/>
          </a:p>
        </p:txBody>
      </p:sp>
      <p:sp>
        <p:nvSpPr>
          <p:cNvPr id="4" name="Ellipse 3"/>
          <p:cNvSpPr/>
          <p:nvPr/>
        </p:nvSpPr>
        <p:spPr>
          <a:xfrm>
            <a:off x="2919795" y="3744298"/>
            <a:ext cx="94271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llipse 4"/>
          <p:cNvSpPr/>
          <p:nvPr/>
        </p:nvSpPr>
        <p:spPr>
          <a:xfrm>
            <a:off x="5939600" y="3744298"/>
            <a:ext cx="94271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/>
          <p:cNvSpPr/>
          <p:nvPr/>
        </p:nvSpPr>
        <p:spPr>
          <a:xfrm>
            <a:off x="2919795" y="3268282"/>
            <a:ext cx="162356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llipse 6"/>
          <p:cNvSpPr/>
          <p:nvPr/>
        </p:nvSpPr>
        <p:spPr>
          <a:xfrm>
            <a:off x="5847911" y="3302854"/>
            <a:ext cx="162356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/>
          <p:cNvSpPr/>
          <p:nvPr/>
        </p:nvSpPr>
        <p:spPr>
          <a:xfrm>
            <a:off x="2911779" y="974338"/>
            <a:ext cx="162356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5732942" y="974338"/>
            <a:ext cx="1623564" cy="353482"/>
          </a:xfrm>
          <a:prstGeom prst="ellipse">
            <a:avLst/>
          </a:prstGeom>
          <a:noFill/>
          <a:ln w="5715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302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Sillage.thmx</Template>
  <TotalTime>21572</TotalTime>
  <Words>2828</Words>
  <Application>Microsoft Macintosh PowerPoint</Application>
  <PresentationFormat>Présentation à l'écran (16:9)</PresentationFormat>
  <Paragraphs>396</Paragraphs>
  <Slides>34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Sillage</vt:lpstr>
      <vt:lpstr>ILC Calorimeters FCCee Calorimeters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Example1:  ILD SDHCAL</vt:lpstr>
      <vt:lpstr>Présentation PowerPoint</vt:lpstr>
      <vt:lpstr>Présentation PowerPoint</vt:lpstr>
      <vt:lpstr>In-chamber’ cooling:  possible pipe configurations</vt:lpstr>
      <vt:lpstr>Pressure drops for water and  2-phase CO2</vt:lpstr>
      <vt:lpstr>Two-phase CO2 cooling</vt:lpstr>
      <vt:lpstr>CO2 cooling - Background in HEP</vt:lpstr>
      <vt:lpstr>1 kW Test system at IPN-Lyon</vt:lpstr>
      <vt:lpstr>Présentation PowerPoint</vt:lpstr>
      <vt:lpstr>Présentation PowerPoint</vt:lpstr>
      <vt:lpstr>Géométrie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admin admin</cp:lastModifiedBy>
  <cp:revision>176</cp:revision>
  <dcterms:created xsi:type="dcterms:W3CDTF">2015-06-15T10:14:35Z</dcterms:created>
  <dcterms:modified xsi:type="dcterms:W3CDTF">2015-06-17T09:39:10Z</dcterms:modified>
</cp:coreProperties>
</file>