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</p:sldMasterIdLst>
  <p:notesMasterIdLst>
    <p:notesMasterId r:id="rId19"/>
  </p:notesMasterIdLst>
  <p:handoutMasterIdLst>
    <p:handoutMasterId r:id="rId20"/>
  </p:handoutMasterIdLst>
  <p:sldIdLst>
    <p:sldId id="261" r:id="rId3"/>
    <p:sldId id="262" r:id="rId4"/>
    <p:sldId id="263" r:id="rId5"/>
    <p:sldId id="275" r:id="rId6"/>
    <p:sldId id="264" r:id="rId7"/>
    <p:sldId id="269" r:id="rId8"/>
    <p:sldId id="276" r:id="rId9"/>
    <p:sldId id="277" r:id="rId10"/>
    <p:sldId id="278" r:id="rId11"/>
    <p:sldId id="279" r:id="rId12"/>
    <p:sldId id="280" r:id="rId13"/>
    <p:sldId id="281" r:id="rId14"/>
    <p:sldId id="270" r:id="rId15"/>
    <p:sldId id="282" r:id="rId16"/>
    <p:sldId id="283" r:id="rId17"/>
    <p:sldId id="284" r:id="rId18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FF9900"/>
    <a:srgbClr val="009900"/>
    <a:srgbClr val="FFFF99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 snapToObjects="1">
      <p:cViewPr varScale="1">
        <p:scale>
          <a:sx n="122" d="100"/>
          <a:sy n="122" d="100"/>
        </p:scale>
        <p:origin x="102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saiz:Downloads:ggus-tickets-2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3876478318002602E-2"/>
          <c:y val="6.2350265920699199E-2"/>
          <c:w val="0.89750328515111699"/>
          <c:h val="0.8297381541754580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Sheet2!$E$1</c:f>
              <c:strCache>
                <c:ptCount val="1"/>
                <c:pt idx="0">
                  <c:v>Total ALICE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9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Sheet2!$A$2:$A$326</c:f>
              <c:numCache>
                <c:formatCode>d\-mmm</c:formatCode>
                <c:ptCount val="325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</c:numCache>
            </c:numRef>
          </c:xVal>
          <c:yVal>
            <c:numRef>
              <c:f>Sheet2!$E$2:$E$326</c:f>
              <c:numCache>
                <c:formatCode>General</c:formatCode>
                <c:ptCount val="325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1</c:v>
                </c:pt>
                <c:pt idx="7">
                  <c:v>4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2</c:v>
                </c:pt>
                <c:pt idx="13">
                  <c:v>2</c:v>
                </c:pt>
                <c:pt idx="14">
                  <c:v>1</c:v>
                </c:pt>
                <c:pt idx="15">
                  <c:v>2</c:v>
                </c:pt>
                <c:pt idx="16">
                  <c:v>1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53</c:v>
                </c:pt>
                <c:pt idx="27">
                  <c:v>2</c:v>
                </c:pt>
                <c:pt idx="28">
                  <c:v>7</c:v>
                </c:pt>
                <c:pt idx="29">
                  <c:v>1</c:v>
                </c:pt>
                <c:pt idx="30">
                  <c:v>5</c:v>
                </c:pt>
                <c:pt idx="31">
                  <c:v>1</c:v>
                </c:pt>
                <c:pt idx="32">
                  <c:v>0</c:v>
                </c:pt>
                <c:pt idx="33">
                  <c:v>1</c:v>
                </c:pt>
                <c:pt idx="34">
                  <c:v>1</c:v>
                </c:pt>
                <c:pt idx="35">
                  <c:v>3</c:v>
                </c:pt>
                <c:pt idx="36">
                  <c:v>2</c:v>
                </c:pt>
                <c:pt idx="37">
                  <c:v>2</c:v>
                </c:pt>
                <c:pt idx="38">
                  <c:v>0</c:v>
                </c:pt>
                <c:pt idx="39">
                  <c:v>1</c:v>
                </c:pt>
                <c:pt idx="40">
                  <c:v>3</c:v>
                </c:pt>
                <c:pt idx="41">
                  <c:v>1</c:v>
                </c:pt>
                <c:pt idx="42">
                  <c:v>1</c:v>
                </c:pt>
                <c:pt idx="43">
                  <c:v>4</c:v>
                </c:pt>
                <c:pt idx="44">
                  <c:v>3</c:v>
                </c:pt>
                <c:pt idx="45">
                  <c:v>0</c:v>
                </c:pt>
                <c:pt idx="46">
                  <c:v>0</c:v>
                </c:pt>
                <c:pt idx="47">
                  <c:v>1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3</c:v>
                </c:pt>
                <c:pt idx="55">
                  <c:v>1</c:v>
                </c:pt>
                <c:pt idx="56">
                  <c:v>0</c:v>
                </c:pt>
                <c:pt idx="57">
                  <c:v>0</c:v>
                </c:pt>
                <c:pt idx="58">
                  <c:v>1</c:v>
                </c:pt>
                <c:pt idx="59">
                  <c:v>2</c:v>
                </c:pt>
                <c:pt idx="60">
                  <c:v>2</c:v>
                </c:pt>
                <c:pt idx="61">
                  <c:v>1</c:v>
                </c:pt>
                <c:pt idx="62">
                  <c:v>0</c:v>
                </c:pt>
                <c:pt idx="63">
                  <c:v>4</c:v>
                </c:pt>
                <c:pt idx="64">
                  <c:v>2</c:v>
                </c:pt>
                <c:pt idx="65">
                  <c:v>4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3</c:v>
                </c:pt>
                <c:pt idx="72">
                  <c:v>2</c:v>
                </c:pt>
                <c:pt idx="73">
                  <c:v>1</c:v>
                </c:pt>
                <c:pt idx="74">
                  <c:v>1</c:v>
                </c:pt>
                <c:pt idx="75">
                  <c:v>3</c:v>
                </c:pt>
                <c:pt idx="76">
                  <c:v>0</c:v>
                </c:pt>
                <c:pt idx="77">
                  <c:v>0</c:v>
                </c:pt>
                <c:pt idx="78">
                  <c:v>2</c:v>
                </c:pt>
                <c:pt idx="79">
                  <c:v>2</c:v>
                </c:pt>
                <c:pt idx="80">
                  <c:v>1</c:v>
                </c:pt>
                <c:pt idx="81">
                  <c:v>0</c:v>
                </c:pt>
                <c:pt idx="82">
                  <c:v>0</c:v>
                </c:pt>
                <c:pt idx="83">
                  <c:v>2</c:v>
                </c:pt>
                <c:pt idx="84">
                  <c:v>1</c:v>
                </c:pt>
                <c:pt idx="85">
                  <c:v>0</c:v>
                </c:pt>
                <c:pt idx="86">
                  <c:v>1</c:v>
                </c:pt>
                <c:pt idx="87">
                  <c:v>3</c:v>
                </c:pt>
                <c:pt idx="88">
                  <c:v>1</c:v>
                </c:pt>
                <c:pt idx="89">
                  <c:v>2</c:v>
                </c:pt>
                <c:pt idx="90">
                  <c:v>0</c:v>
                </c:pt>
                <c:pt idx="91">
                  <c:v>4</c:v>
                </c:pt>
                <c:pt idx="92">
                  <c:v>5</c:v>
                </c:pt>
                <c:pt idx="93">
                  <c:v>3</c:v>
                </c:pt>
                <c:pt idx="94">
                  <c:v>2</c:v>
                </c:pt>
                <c:pt idx="95">
                  <c:v>16</c:v>
                </c:pt>
                <c:pt idx="96">
                  <c:v>0</c:v>
                </c:pt>
                <c:pt idx="97">
                  <c:v>2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3</c:v>
                </c:pt>
                <c:pt idx="102">
                  <c:v>1</c:v>
                </c:pt>
                <c:pt idx="103">
                  <c:v>0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2</c:v>
                </c:pt>
                <c:pt idx="108">
                  <c:v>2</c:v>
                </c:pt>
                <c:pt idx="109">
                  <c:v>4</c:v>
                </c:pt>
                <c:pt idx="110">
                  <c:v>2</c:v>
                </c:pt>
                <c:pt idx="111">
                  <c:v>0</c:v>
                </c:pt>
                <c:pt idx="112">
                  <c:v>1</c:v>
                </c:pt>
                <c:pt idx="113">
                  <c:v>4</c:v>
                </c:pt>
                <c:pt idx="114">
                  <c:v>0</c:v>
                </c:pt>
                <c:pt idx="115">
                  <c:v>2</c:v>
                </c:pt>
                <c:pt idx="116">
                  <c:v>2</c:v>
                </c:pt>
                <c:pt idx="117">
                  <c:v>0</c:v>
                </c:pt>
                <c:pt idx="118">
                  <c:v>1</c:v>
                </c:pt>
                <c:pt idx="119">
                  <c:v>3</c:v>
                </c:pt>
                <c:pt idx="120">
                  <c:v>1</c:v>
                </c:pt>
                <c:pt idx="121">
                  <c:v>0</c:v>
                </c:pt>
                <c:pt idx="122">
                  <c:v>0</c:v>
                </c:pt>
                <c:pt idx="123">
                  <c:v>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Sheet2!$I$1</c:f>
              <c:strCache>
                <c:ptCount val="1"/>
                <c:pt idx="0">
                  <c:v>Total ATLAS</c:v>
                </c:pt>
              </c:strCache>
            </c:strRef>
          </c:tx>
          <c:spPr>
            <a:ln w="12700">
              <a:solidFill>
                <a:srgbClr val="99336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20884"/>
              </a:solidFill>
              <a:ln>
                <a:solidFill>
                  <a:srgbClr val="993366"/>
                </a:solidFill>
                <a:prstDash val="solid"/>
              </a:ln>
            </c:spPr>
          </c:marker>
          <c:xVal>
            <c:numRef>
              <c:f>Sheet2!$A$2:$A$326</c:f>
              <c:numCache>
                <c:formatCode>d\-mmm</c:formatCode>
                <c:ptCount val="325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</c:numCache>
            </c:numRef>
          </c:xVal>
          <c:yVal>
            <c:numRef>
              <c:f>Sheet2!$I$2:$I$326</c:f>
              <c:numCache>
                <c:formatCode>General</c:formatCode>
                <c:ptCount val="325"/>
                <c:pt idx="0">
                  <c:v>16</c:v>
                </c:pt>
                <c:pt idx="1">
                  <c:v>29</c:v>
                </c:pt>
                <c:pt idx="2">
                  <c:v>47</c:v>
                </c:pt>
                <c:pt idx="3">
                  <c:v>44</c:v>
                </c:pt>
                <c:pt idx="4">
                  <c:v>37</c:v>
                </c:pt>
                <c:pt idx="5">
                  <c:v>42</c:v>
                </c:pt>
                <c:pt idx="6">
                  <c:v>34</c:v>
                </c:pt>
                <c:pt idx="7">
                  <c:v>24</c:v>
                </c:pt>
                <c:pt idx="8">
                  <c:v>30</c:v>
                </c:pt>
                <c:pt idx="9">
                  <c:v>38</c:v>
                </c:pt>
                <c:pt idx="10">
                  <c:v>37</c:v>
                </c:pt>
                <c:pt idx="11">
                  <c:v>46</c:v>
                </c:pt>
                <c:pt idx="12">
                  <c:v>35</c:v>
                </c:pt>
                <c:pt idx="13">
                  <c:v>35</c:v>
                </c:pt>
                <c:pt idx="14">
                  <c:v>30</c:v>
                </c:pt>
                <c:pt idx="15">
                  <c:v>24</c:v>
                </c:pt>
                <c:pt idx="16">
                  <c:v>35</c:v>
                </c:pt>
                <c:pt idx="17">
                  <c:v>24</c:v>
                </c:pt>
                <c:pt idx="18">
                  <c:v>19</c:v>
                </c:pt>
                <c:pt idx="19">
                  <c:v>54</c:v>
                </c:pt>
                <c:pt idx="20">
                  <c:v>25</c:v>
                </c:pt>
                <c:pt idx="21">
                  <c:v>12</c:v>
                </c:pt>
                <c:pt idx="22">
                  <c:v>31</c:v>
                </c:pt>
                <c:pt idx="23">
                  <c:v>16</c:v>
                </c:pt>
                <c:pt idx="24">
                  <c:v>34</c:v>
                </c:pt>
                <c:pt idx="25">
                  <c:v>29</c:v>
                </c:pt>
                <c:pt idx="26">
                  <c:v>58</c:v>
                </c:pt>
                <c:pt idx="27">
                  <c:v>36</c:v>
                </c:pt>
                <c:pt idx="28">
                  <c:v>17</c:v>
                </c:pt>
                <c:pt idx="29">
                  <c:v>32</c:v>
                </c:pt>
                <c:pt idx="30">
                  <c:v>22</c:v>
                </c:pt>
                <c:pt idx="31">
                  <c:v>32</c:v>
                </c:pt>
                <c:pt idx="32">
                  <c:v>24</c:v>
                </c:pt>
                <c:pt idx="33">
                  <c:v>33</c:v>
                </c:pt>
                <c:pt idx="34">
                  <c:v>28</c:v>
                </c:pt>
                <c:pt idx="35">
                  <c:v>21</c:v>
                </c:pt>
                <c:pt idx="36">
                  <c:v>37</c:v>
                </c:pt>
                <c:pt idx="37">
                  <c:v>35</c:v>
                </c:pt>
                <c:pt idx="38">
                  <c:v>30</c:v>
                </c:pt>
                <c:pt idx="39">
                  <c:v>37</c:v>
                </c:pt>
                <c:pt idx="40">
                  <c:v>45</c:v>
                </c:pt>
                <c:pt idx="41">
                  <c:v>29</c:v>
                </c:pt>
                <c:pt idx="42">
                  <c:v>25</c:v>
                </c:pt>
                <c:pt idx="43">
                  <c:v>20</c:v>
                </c:pt>
                <c:pt idx="44">
                  <c:v>36</c:v>
                </c:pt>
                <c:pt idx="45">
                  <c:v>26</c:v>
                </c:pt>
                <c:pt idx="46">
                  <c:v>33</c:v>
                </c:pt>
                <c:pt idx="47">
                  <c:v>31</c:v>
                </c:pt>
                <c:pt idx="48">
                  <c:v>20</c:v>
                </c:pt>
                <c:pt idx="49">
                  <c:v>2</c:v>
                </c:pt>
                <c:pt idx="50">
                  <c:v>14</c:v>
                </c:pt>
                <c:pt idx="51">
                  <c:v>16</c:v>
                </c:pt>
                <c:pt idx="52">
                  <c:v>35</c:v>
                </c:pt>
                <c:pt idx="53">
                  <c:v>24</c:v>
                </c:pt>
                <c:pt idx="54">
                  <c:v>30</c:v>
                </c:pt>
                <c:pt idx="55">
                  <c:v>30</c:v>
                </c:pt>
                <c:pt idx="56">
                  <c:v>27</c:v>
                </c:pt>
                <c:pt idx="57">
                  <c:v>37</c:v>
                </c:pt>
                <c:pt idx="58">
                  <c:v>19</c:v>
                </c:pt>
                <c:pt idx="59">
                  <c:v>23</c:v>
                </c:pt>
                <c:pt idx="60">
                  <c:v>24</c:v>
                </c:pt>
                <c:pt idx="61">
                  <c:v>24</c:v>
                </c:pt>
                <c:pt idx="62">
                  <c:v>25</c:v>
                </c:pt>
                <c:pt idx="63">
                  <c:v>21</c:v>
                </c:pt>
                <c:pt idx="64">
                  <c:v>23</c:v>
                </c:pt>
                <c:pt idx="65">
                  <c:v>24</c:v>
                </c:pt>
                <c:pt idx="66">
                  <c:v>30</c:v>
                </c:pt>
                <c:pt idx="67">
                  <c:v>21</c:v>
                </c:pt>
                <c:pt idx="68">
                  <c:v>34</c:v>
                </c:pt>
                <c:pt idx="69">
                  <c:v>25</c:v>
                </c:pt>
                <c:pt idx="70">
                  <c:v>21</c:v>
                </c:pt>
                <c:pt idx="71">
                  <c:v>31</c:v>
                </c:pt>
                <c:pt idx="72">
                  <c:v>26</c:v>
                </c:pt>
                <c:pt idx="73">
                  <c:v>18</c:v>
                </c:pt>
                <c:pt idx="74">
                  <c:v>31</c:v>
                </c:pt>
                <c:pt idx="75">
                  <c:v>26</c:v>
                </c:pt>
                <c:pt idx="76">
                  <c:v>25</c:v>
                </c:pt>
                <c:pt idx="77">
                  <c:v>28</c:v>
                </c:pt>
                <c:pt idx="78">
                  <c:v>29</c:v>
                </c:pt>
                <c:pt idx="79">
                  <c:v>33</c:v>
                </c:pt>
                <c:pt idx="80">
                  <c:v>44</c:v>
                </c:pt>
                <c:pt idx="81">
                  <c:v>23</c:v>
                </c:pt>
                <c:pt idx="82">
                  <c:v>23</c:v>
                </c:pt>
                <c:pt idx="83">
                  <c:v>21</c:v>
                </c:pt>
                <c:pt idx="84">
                  <c:v>29</c:v>
                </c:pt>
                <c:pt idx="85">
                  <c:v>49</c:v>
                </c:pt>
                <c:pt idx="86">
                  <c:v>17</c:v>
                </c:pt>
                <c:pt idx="87">
                  <c:v>25</c:v>
                </c:pt>
                <c:pt idx="88">
                  <c:v>30</c:v>
                </c:pt>
                <c:pt idx="89">
                  <c:v>33</c:v>
                </c:pt>
                <c:pt idx="90">
                  <c:v>26</c:v>
                </c:pt>
                <c:pt idx="91">
                  <c:v>31</c:v>
                </c:pt>
                <c:pt idx="92">
                  <c:v>17</c:v>
                </c:pt>
                <c:pt idx="93">
                  <c:v>24</c:v>
                </c:pt>
                <c:pt idx="94">
                  <c:v>28</c:v>
                </c:pt>
                <c:pt idx="95">
                  <c:v>20</c:v>
                </c:pt>
                <c:pt idx="96">
                  <c:v>23</c:v>
                </c:pt>
                <c:pt idx="97">
                  <c:v>27</c:v>
                </c:pt>
                <c:pt idx="98">
                  <c:v>30</c:v>
                </c:pt>
                <c:pt idx="99">
                  <c:v>14</c:v>
                </c:pt>
                <c:pt idx="100">
                  <c:v>22</c:v>
                </c:pt>
                <c:pt idx="101">
                  <c:v>22</c:v>
                </c:pt>
                <c:pt idx="102">
                  <c:v>18</c:v>
                </c:pt>
                <c:pt idx="103">
                  <c:v>11</c:v>
                </c:pt>
                <c:pt idx="104">
                  <c:v>13</c:v>
                </c:pt>
                <c:pt idx="105">
                  <c:v>19</c:v>
                </c:pt>
                <c:pt idx="106">
                  <c:v>11</c:v>
                </c:pt>
                <c:pt idx="107">
                  <c:v>16</c:v>
                </c:pt>
                <c:pt idx="108">
                  <c:v>9</c:v>
                </c:pt>
                <c:pt idx="109">
                  <c:v>17</c:v>
                </c:pt>
                <c:pt idx="110">
                  <c:v>16</c:v>
                </c:pt>
                <c:pt idx="111">
                  <c:v>12</c:v>
                </c:pt>
                <c:pt idx="112">
                  <c:v>28</c:v>
                </c:pt>
                <c:pt idx="113">
                  <c:v>26</c:v>
                </c:pt>
                <c:pt idx="114">
                  <c:v>27</c:v>
                </c:pt>
                <c:pt idx="115">
                  <c:v>23</c:v>
                </c:pt>
                <c:pt idx="116">
                  <c:v>16</c:v>
                </c:pt>
                <c:pt idx="117">
                  <c:v>17</c:v>
                </c:pt>
                <c:pt idx="118">
                  <c:v>23</c:v>
                </c:pt>
                <c:pt idx="119">
                  <c:v>19</c:v>
                </c:pt>
                <c:pt idx="120">
                  <c:v>15</c:v>
                </c:pt>
                <c:pt idx="121">
                  <c:v>18</c:v>
                </c:pt>
                <c:pt idx="122">
                  <c:v>18</c:v>
                </c:pt>
                <c:pt idx="123">
                  <c:v>13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Sheet2!$M$1</c:f>
              <c:strCache>
                <c:ptCount val="1"/>
                <c:pt idx="0">
                  <c:v>Total CMS</c:v>
                </c:pt>
              </c:strCache>
            </c:strRef>
          </c:tx>
          <c:spPr>
            <a:ln w="12700">
              <a:solidFill>
                <a:srgbClr val="006411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1FB714"/>
              </a:solidFill>
              <a:ln>
                <a:solidFill>
                  <a:srgbClr val="006411"/>
                </a:solidFill>
                <a:prstDash val="solid"/>
              </a:ln>
            </c:spPr>
          </c:marker>
          <c:xVal>
            <c:numRef>
              <c:f>Sheet2!$A$2:$A$326</c:f>
              <c:numCache>
                <c:formatCode>d\-mmm</c:formatCode>
                <c:ptCount val="325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</c:numCache>
            </c:numRef>
          </c:xVal>
          <c:yVal>
            <c:numRef>
              <c:f>Sheet2!$M$2:$M$326</c:f>
              <c:numCache>
                <c:formatCode>General</c:formatCode>
                <c:ptCount val="32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3</c:v>
                </c:pt>
                <c:pt idx="5">
                  <c:v>3</c:v>
                </c:pt>
                <c:pt idx="6">
                  <c:v>4</c:v>
                </c:pt>
                <c:pt idx="7">
                  <c:v>9</c:v>
                </c:pt>
                <c:pt idx="8">
                  <c:v>16</c:v>
                </c:pt>
                <c:pt idx="9">
                  <c:v>7</c:v>
                </c:pt>
                <c:pt idx="10">
                  <c:v>8</c:v>
                </c:pt>
                <c:pt idx="11">
                  <c:v>7</c:v>
                </c:pt>
                <c:pt idx="12">
                  <c:v>6</c:v>
                </c:pt>
                <c:pt idx="13">
                  <c:v>9</c:v>
                </c:pt>
                <c:pt idx="14">
                  <c:v>10</c:v>
                </c:pt>
                <c:pt idx="15">
                  <c:v>10</c:v>
                </c:pt>
                <c:pt idx="16">
                  <c:v>7</c:v>
                </c:pt>
                <c:pt idx="17">
                  <c:v>5</c:v>
                </c:pt>
                <c:pt idx="18">
                  <c:v>10</c:v>
                </c:pt>
                <c:pt idx="19">
                  <c:v>17</c:v>
                </c:pt>
                <c:pt idx="20">
                  <c:v>12</c:v>
                </c:pt>
                <c:pt idx="21">
                  <c:v>4</c:v>
                </c:pt>
                <c:pt idx="22">
                  <c:v>5</c:v>
                </c:pt>
                <c:pt idx="23">
                  <c:v>10</c:v>
                </c:pt>
                <c:pt idx="24">
                  <c:v>7</c:v>
                </c:pt>
                <c:pt idx="25">
                  <c:v>16</c:v>
                </c:pt>
                <c:pt idx="26">
                  <c:v>12</c:v>
                </c:pt>
                <c:pt idx="27">
                  <c:v>16</c:v>
                </c:pt>
                <c:pt idx="28">
                  <c:v>10</c:v>
                </c:pt>
                <c:pt idx="29">
                  <c:v>10</c:v>
                </c:pt>
                <c:pt idx="30">
                  <c:v>14</c:v>
                </c:pt>
                <c:pt idx="31">
                  <c:v>9</c:v>
                </c:pt>
                <c:pt idx="32">
                  <c:v>4</c:v>
                </c:pt>
                <c:pt idx="33">
                  <c:v>8</c:v>
                </c:pt>
                <c:pt idx="34">
                  <c:v>7</c:v>
                </c:pt>
                <c:pt idx="35">
                  <c:v>8</c:v>
                </c:pt>
                <c:pt idx="36">
                  <c:v>5</c:v>
                </c:pt>
                <c:pt idx="37">
                  <c:v>1</c:v>
                </c:pt>
                <c:pt idx="38">
                  <c:v>9</c:v>
                </c:pt>
                <c:pt idx="39">
                  <c:v>7</c:v>
                </c:pt>
                <c:pt idx="40">
                  <c:v>9</c:v>
                </c:pt>
                <c:pt idx="41">
                  <c:v>8</c:v>
                </c:pt>
                <c:pt idx="42">
                  <c:v>8</c:v>
                </c:pt>
                <c:pt idx="43">
                  <c:v>9</c:v>
                </c:pt>
                <c:pt idx="44">
                  <c:v>10</c:v>
                </c:pt>
                <c:pt idx="45">
                  <c:v>3</c:v>
                </c:pt>
                <c:pt idx="46">
                  <c:v>7</c:v>
                </c:pt>
                <c:pt idx="47">
                  <c:v>11</c:v>
                </c:pt>
                <c:pt idx="48">
                  <c:v>11</c:v>
                </c:pt>
                <c:pt idx="49">
                  <c:v>7</c:v>
                </c:pt>
                <c:pt idx="50">
                  <c:v>5</c:v>
                </c:pt>
                <c:pt idx="51">
                  <c:v>6</c:v>
                </c:pt>
                <c:pt idx="52">
                  <c:v>8</c:v>
                </c:pt>
                <c:pt idx="53">
                  <c:v>11</c:v>
                </c:pt>
                <c:pt idx="54">
                  <c:v>10</c:v>
                </c:pt>
                <c:pt idx="55">
                  <c:v>9</c:v>
                </c:pt>
                <c:pt idx="56">
                  <c:v>13</c:v>
                </c:pt>
                <c:pt idx="57">
                  <c:v>7</c:v>
                </c:pt>
                <c:pt idx="58">
                  <c:v>28</c:v>
                </c:pt>
                <c:pt idx="59">
                  <c:v>12</c:v>
                </c:pt>
                <c:pt idx="60">
                  <c:v>10</c:v>
                </c:pt>
                <c:pt idx="61">
                  <c:v>12</c:v>
                </c:pt>
                <c:pt idx="62">
                  <c:v>13</c:v>
                </c:pt>
                <c:pt idx="63">
                  <c:v>5</c:v>
                </c:pt>
                <c:pt idx="64">
                  <c:v>10</c:v>
                </c:pt>
                <c:pt idx="65">
                  <c:v>15</c:v>
                </c:pt>
                <c:pt idx="66">
                  <c:v>14</c:v>
                </c:pt>
                <c:pt idx="67">
                  <c:v>29</c:v>
                </c:pt>
                <c:pt idx="68">
                  <c:v>35</c:v>
                </c:pt>
                <c:pt idx="69">
                  <c:v>38</c:v>
                </c:pt>
                <c:pt idx="70">
                  <c:v>30</c:v>
                </c:pt>
                <c:pt idx="71">
                  <c:v>53</c:v>
                </c:pt>
                <c:pt idx="72">
                  <c:v>29</c:v>
                </c:pt>
                <c:pt idx="73">
                  <c:v>23</c:v>
                </c:pt>
                <c:pt idx="74">
                  <c:v>22</c:v>
                </c:pt>
                <c:pt idx="75">
                  <c:v>29</c:v>
                </c:pt>
                <c:pt idx="76">
                  <c:v>33</c:v>
                </c:pt>
                <c:pt idx="77">
                  <c:v>22</c:v>
                </c:pt>
                <c:pt idx="78">
                  <c:v>45</c:v>
                </c:pt>
                <c:pt idx="79">
                  <c:v>37</c:v>
                </c:pt>
                <c:pt idx="80">
                  <c:v>26</c:v>
                </c:pt>
                <c:pt idx="81">
                  <c:v>40</c:v>
                </c:pt>
                <c:pt idx="82">
                  <c:v>35</c:v>
                </c:pt>
                <c:pt idx="83">
                  <c:v>27</c:v>
                </c:pt>
                <c:pt idx="84">
                  <c:v>35</c:v>
                </c:pt>
                <c:pt idx="85">
                  <c:v>24</c:v>
                </c:pt>
                <c:pt idx="86">
                  <c:v>28</c:v>
                </c:pt>
                <c:pt idx="87">
                  <c:v>41</c:v>
                </c:pt>
                <c:pt idx="88">
                  <c:v>37</c:v>
                </c:pt>
                <c:pt idx="89">
                  <c:v>28</c:v>
                </c:pt>
                <c:pt idx="90">
                  <c:v>17</c:v>
                </c:pt>
                <c:pt idx="91">
                  <c:v>83</c:v>
                </c:pt>
                <c:pt idx="92">
                  <c:v>27</c:v>
                </c:pt>
                <c:pt idx="93">
                  <c:v>43</c:v>
                </c:pt>
                <c:pt idx="94">
                  <c:v>34</c:v>
                </c:pt>
                <c:pt idx="95">
                  <c:v>35</c:v>
                </c:pt>
                <c:pt idx="96">
                  <c:v>34</c:v>
                </c:pt>
                <c:pt idx="97">
                  <c:v>37</c:v>
                </c:pt>
                <c:pt idx="98">
                  <c:v>22</c:v>
                </c:pt>
                <c:pt idx="99">
                  <c:v>34</c:v>
                </c:pt>
                <c:pt idx="100">
                  <c:v>24</c:v>
                </c:pt>
                <c:pt idx="101">
                  <c:v>48</c:v>
                </c:pt>
                <c:pt idx="102">
                  <c:v>10</c:v>
                </c:pt>
                <c:pt idx="103">
                  <c:v>11</c:v>
                </c:pt>
                <c:pt idx="104">
                  <c:v>25</c:v>
                </c:pt>
                <c:pt idx="105">
                  <c:v>27</c:v>
                </c:pt>
                <c:pt idx="106">
                  <c:v>43</c:v>
                </c:pt>
                <c:pt idx="107">
                  <c:v>26</c:v>
                </c:pt>
                <c:pt idx="108">
                  <c:v>24</c:v>
                </c:pt>
                <c:pt idx="109">
                  <c:v>36</c:v>
                </c:pt>
                <c:pt idx="110">
                  <c:v>38</c:v>
                </c:pt>
                <c:pt idx="111">
                  <c:v>40</c:v>
                </c:pt>
                <c:pt idx="112">
                  <c:v>32</c:v>
                </c:pt>
                <c:pt idx="113">
                  <c:v>46</c:v>
                </c:pt>
                <c:pt idx="114">
                  <c:v>50</c:v>
                </c:pt>
                <c:pt idx="115">
                  <c:v>37</c:v>
                </c:pt>
                <c:pt idx="116">
                  <c:v>28</c:v>
                </c:pt>
                <c:pt idx="117">
                  <c:v>43</c:v>
                </c:pt>
                <c:pt idx="118">
                  <c:v>44</c:v>
                </c:pt>
                <c:pt idx="119">
                  <c:v>38</c:v>
                </c:pt>
                <c:pt idx="120">
                  <c:v>31</c:v>
                </c:pt>
                <c:pt idx="121">
                  <c:v>36</c:v>
                </c:pt>
                <c:pt idx="122">
                  <c:v>40</c:v>
                </c:pt>
                <c:pt idx="123">
                  <c:v>33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Sheet2!$Q$1</c:f>
              <c:strCache>
                <c:ptCount val="1"/>
                <c:pt idx="0">
                  <c:v>Total LHCb</c:v>
                </c:pt>
              </c:strCache>
            </c:strRef>
          </c:tx>
          <c:spPr>
            <a:ln w="12700">
              <a:solidFill>
                <a:srgbClr val="00CC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ABEA"/>
                </a:solidFill>
                <a:prstDash val="solid"/>
              </a:ln>
            </c:spPr>
          </c:marker>
          <c:xVal>
            <c:numRef>
              <c:f>Sheet2!$A$2:$A$326</c:f>
              <c:numCache>
                <c:formatCode>d\-mmm</c:formatCode>
                <c:ptCount val="325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</c:numCache>
            </c:numRef>
          </c:xVal>
          <c:yVal>
            <c:numRef>
              <c:f>Sheet2!$Q$2:$Q$326</c:f>
              <c:numCache>
                <c:formatCode>General</c:formatCode>
                <c:ptCount val="325"/>
                <c:pt idx="0">
                  <c:v>8</c:v>
                </c:pt>
                <c:pt idx="1">
                  <c:v>18</c:v>
                </c:pt>
                <c:pt idx="2">
                  <c:v>2</c:v>
                </c:pt>
                <c:pt idx="3">
                  <c:v>12</c:v>
                </c:pt>
                <c:pt idx="4">
                  <c:v>6</c:v>
                </c:pt>
                <c:pt idx="5">
                  <c:v>14</c:v>
                </c:pt>
                <c:pt idx="6">
                  <c:v>8</c:v>
                </c:pt>
                <c:pt idx="7">
                  <c:v>7</c:v>
                </c:pt>
                <c:pt idx="8">
                  <c:v>11</c:v>
                </c:pt>
                <c:pt idx="9">
                  <c:v>8</c:v>
                </c:pt>
                <c:pt idx="10">
                  <c:v>1</c:v>
                </c:pt>
                <c:pt idx="11">
                  <c:v>12</c:v>
                </c:pt>
                <c:pt idx="12">
                  <c:v>11</c:v>
                </c:pt>
                <c:pt idx="13">
                  <c:v>0</c:v>
                </c:pt>
                <c:pt idx="14">
                  <c:v>3</c:v>
                </c:pt>
                <c:pt idx="15">
                  <c:v>2</c:v>
                </c:pt>
                <c:pt idx="16">
                  <c:v>1</c:v>
                </c:pt>
                <c:pt idx="17">
                  <c:v>4</c:v>
                </c:pt>
                <c:pt idx="18">
                  <c:v>9</c:v>
                </c:pt>
                <c:pt idx="19">
                  <c:v>7</c:v>
                </c:pt>
                <c:pt idx="20">
                  <c:v>1</c:v>
                </c:pt>
                <c:pt idx="21">
                  <c:v>5</c:v>
                </c:pt>
                <c:pt idx="22">
                  <c:v>14</c:v>
                </c:pt>
                <c:pt idx="23">
                  <c:v>30</c:v>
                </c:pt>
                <c:pt idx="24">
                  <c:v>5</c:v>
                </c:pt>
                <c:pt idx="25">
                  <c:v>10</c:v>
                </c:pt>
                <c:pt idx="26">
                  <c:v>5</c:v>
                </c:pt>
                <c:pt idx="27">
                  <c:v>6</c:v>
                </c:pt>
                <c:pt idx="28">
                  <c:v>13</c:v>
                </c:pt>
                <c:pt idx="29">
                  <c:v>4</c:v>
                </c:pt>
                <c:pt idx="30">
                  <c:v>11</c:v>
                </c:pt>
                <c:pt idx="31">
                  <c:v>15</c:v>
                </c:pt>
                <c:pt idx="32">
                  <c:v>9</c:v>
                </c:pt>
                <c:pt idx="33">
                  <c:v>12</c:v>
                </c:pt>
                <c:pt idx="34">
                  <c:v>9</c:v>
                </c:pt>
                <c:pt idx="35">
                  <c:v>7</c:v>
                </c:pt>
                <c:pt idx="36">
                  <c:v>7</c:v>
                </c:pt>
                <c:pt idx="37">
                  <c:v>4</c:v>
                </c:pt>
                <c:pt idx="38">
                  <c:v>5</c:v>
                </c:pt>
                <c:pt idx="39">
                  <c:v>14</c:v>
                </c:pt>
                <c:pt idx="40">
                  <c:v>7</c:v>
                </c:pt>
                <c:pt idx="41">
                  <c:v>4</c:v>
                </c:pt>
                <c:pt idx="42">
                  <c:v>11</c:v>
                </c:pt>
                <c:pt idx="43">
                  <c:v>15</c:v>
                </c:pt>
                <c:pt idx="44">
                  <c:v>14</c:v>
                </c:pt>
                <c:pt idx="45">
                  <c:v>12</c:v>
                </c:pt>
                <c:pt idx="46">
                  <c:v>5</c:v>
                </c:pt>
                <c:pt idx="47">
                  <c:v>5</c:v>
                </c:pt>
                <c:pt idx="48">
                  <c:v>10</c:v>
                </c:pt>
                <c:pt idx="49">
                  <c:v>17</c:v>
                </c:pt>
                <c:pt idx="50">
                  <c:v>5</c:v>
                </c:pt>
                <c:pt idx="51">
                  <c:v>1</c:v>
                </c:pt>
                <c:pt idx="52">
                  <c:v>10</c:v>
                </c:pt>
                <c:pt idx="53">
                  <c:v>6</c:v>
                </c:pt>
                <c:pt idx="54">
                  <c:v>9</c:v>
                </c:pt>
                <c:pt idx="55">
                  <c:v>10</c:v>
                </c:pt>
                <c:pt idx="56">
                  <c:v>11</c:v>
                </c:pt>
                <c:pt idx="57">
                  <c:v>12</c:v>
                </c:pt>
                <c:pt idx="58">
                  <c:v>6</c:v>
                </c:pt>
                <c:pt idx="59">
                  <c:v>16</c:v>
                </c:pt>
                <c:pt idx="60">
                  <c:v>12</c:v>
                </c:pt>
                <c:pt idx="61">
                  <c:v>6</c:v>
                </c:pt>
                <c:pt idx="62">
                  <c:v>7</c:v>
                </c:pt>
                <c:pt idx="63">
                  <c:v>20</c:v>
                </c:pt>
                <c:pt idx="64">
                  <c:v>6</c:v>
                </c:pt>
                <c:pt idx="65">
                  <c:v>11</c:v>
                </c:pt>
                <c:pt idx="66">
                  <c:v>6</c:v>
                </c:pt>
                <c:pt idx="67">
                  <c:v>4</c:v>
                </c:pt>
                <c:pt idx="68">
                  <c:v>9</c:v>
                </c:pt>
                <c:pt idx="69">
                  <c:v>8</c:v>
                </c:pt>
                <c:pt idx="70">
                  <c:v>3</c:v>
                </c:pt>
                <c:pt idx="71">
                  <c:v>7</c:v>
                </c:pt>
                <c:pt idx="72">
                  <c:v>7</c:v>
                </c:pt>
                <c:pt idx="73">
                  <c:v>3</c:v>
                </c:pt>
                <c:pt idx="74">
                  <c:v>4</c:v>
                </c:pt>
                <c:pt idx="75">
                  <c:v>12</c:v>
                </c:pt>
                <c:pt idx="76">
                  <c:v>4</c:v>
                </c:pt>
                <c:pt idx="77">
                  <c:v>4</c:v>
                </c:pt>
                <c:pt idx="78">
                  <c:v>5</c:v>
                </c:pt>
                <c:pt idx="79">
                  <c:v>5</c:v>
                </c:pt>
                <c:pt idx="80">
                  <c:v>2</c:v>
                </c:pt>
                <c:pt idx="81">
                  <c:v>5</c:v>
                </c:pt>
                <c:pt idx="82">
                  <c:v>7</c:v>
                </c:pt>
                <c:pt idx="83">
                  <c:v>6</c:v>
                </c:pt>
                <c:pt idx="84">
                  <c:v>4</c:v>
                </c:pt>
                <c:pt idx="85">
                  <c:v>5</c:v>
                </c:pt>
                <c:pt idx="86">
                  <c:v>3</c:v>
                </c:pt>
                <c:pt idx="87">
                  <c:v>7</c:v>
                </c:pt>
                <c:pt idx="88">
                  <c:v>4</c:v>
                </c:pt>
                <c:pt idx="89">
                  <c:v>2</c:v>
                </c:pt>
                <c:pt idx="90">
                  <c:v>3</c:v>
                </c:pt>
                <c:pt idx="91">
                  <c:v>4</c:v>
                </c:pt>
                <c:pt idx="92">
                  <c:v>9</c:v>
                </c:pt>
                <c:pt idx="93">
                  <c:v>10</c:v>
                </c:pt>
                <c:pt idx="94">
                  <c:v>2</c:v>
                </c:pt>
                <c:pt idx="95">
                  <c:v>3</c:v>
                </c:pt>
                <c:pt idx="96">
                  <c:v>2</c:v>
                </c:pt>
                <c:pt idx="97">
                  <c:v>2</c:v>
                </c:pt>
                <c:pt idx="98">
                  <c:v>1</c:v>
                </c:pt>
                <c:pt idx="99">
                  <c:v>8</c:v>
                </c:pt>
                <c:pt idx="100">
                  <c:v>3</c:v>
                </c:pt>
                <c:pt idx="101">
                  <c:v>5</c:v>
                </c:pt>
                <c:pt idx="102">
                  <c:v>1</c:v>
                </c:pt>
                <c:pt idx="103">
                  <c:v>1</c:v>
                </c:pt>
                <c:pt idx="104">
                  <c:v>4</c:v>
                </c:pt>
                <c:pt idx="105">
                  <c:v>2</c:v>
                </c:pt>
                <c:pt idx="106">
                  <c:v>1</c:v>
                </c:pt>
                <c:pt idx="107">
                  <c:v>3</c:v>
                </c:pt>
                <c:pt idx="108">
                  <c:v>4</c:v>
                </c:pt>
                <c:pt idx="109">
                  <c:v>3</c:v>
                </c:pt>
                <c:pt idx="110">
                  <c:v>6</c:v>
                </c:pt>
                <c:pt idx="111">
                  <c:v>8</c:v>
                </c:pt>
                <c:pt idx="112">
                  <c:v>2</c:v>
                </c:pt>
                <c:pt idx="113">
                  <c:v>4</c:v>
                </c:pt>
                <c:pt idx="114">
                  <c:v>6</c:v>
                </c:pt>
                <c:pt idx="115">
                  <c:v>4</c:v>
                </c:pt>
                <c:pt idx="116">
                  <c:v>0</c:v>
                </c:pt>
                <c:pt idx="117">
                  <c:v>2</c:v>
                </c:pt>
                <c:pt idx="118">
                  <c:v>2</c:v>
                </c:pt>
                <c:pt idx="119">
                  <c:v>3</c:v>
                </c:pt>
                <c:pt idx="120">
                  <c:v>2</c:v>
                </c:pt>
                <c:pt idx="121">
                  <c:v>3</c:v>
                </c:pt>
                <c:pt idx="122">
                  <c:v>8</c:v>
                </c:pt>
                <c:pt idx="123">
                  <c:v>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9874304"/>
        <c:axId val="329871168"/>
      </c:scatterChart>
      <c:valAx>
        <c:axId val="329874304"/>
        <c:scaling>
          <c:orientation val="minMax"/>
        </c:scaling>
        <c:delete val="0"/>
        <c:axPos val="b"/>
        <c:numFmt formatCode="d\-mmm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29871168"/>
        <c:crosses val="autoZero"/>
        <c:crossBetween val="midCat"/>
      </c:valAx>
      <c:valAx>
        <c:axId val="32987116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29874304"/>
        <c:crosses val="autoZero"/>
        <c:crossBetween val="midCat"/>
      </c:valAx>
      <c:spPr>
        <a:noFill/>
        <a:ln w="12700">
          <a:solidFill>
            <a:srgbClr val="FFFFFF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1587326584177005"/>
          <c:y val="3.9855072463768099E-2"/>
          <c:w val="0.131746031746032"/>
          <c:h val="0.20289826543421199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75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26-May-15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t>26/05/2015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7909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03747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1380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39857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6346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26-May-15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26-May-15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26-May-15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  <a:prstGeom prst="rect">
            <a:avLst/>
          </a:prstGeom>
        </p:spPr>
        <p:txBody>
          <a:bodyPr/>
          <a:lstStyle/>
          <a:p>
            <a:fld id="{3ED9DD27-062A-4377-B35B-B62780D14DBA}" type="datetime1">
              <a:rPr lang="en-US" smtClean="0"/>
              <a:t>26-May-15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0020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26-May-15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25868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26-May-15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7738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26-May-15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1410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26-May-15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700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26-May-15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26-May-15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26-May-15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7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/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 defTabSz="457200"/>
              <a:t>26-May-15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318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ggus.eu/ws/ticket_info.php?ticket=113666" TargetMode="Externa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ggus.eu/ws/ticket_info.php?ticket=113750" TargetMode="Externa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ggus.eu/ws/ticket_info.php?ticket=113860" TargetMode="Externa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2013.cern.ch/WLCG-document-repository/ReliabilityAvailability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ggus.eu/ws/ticket_info.php?ticket=113092" TargetMode="Externa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ggus.eu/ws/ticket_info.php?ticket=113100" TargetMode="Externa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OpsCoordination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ServiceIncident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gus.eu/ws/ticket_info.php?ticket=113100" TargetMode="External"/><Relationship Id="rId2" Type="http://schemas.openxmlformats.org/officeDocument/2006/relationships/hyperlink" Target="https://ggus.eu/ws/ticket_info.php?ticket=113092" TargetMode="Externa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gus.eu/ws/ticket_info.php?ticket=113665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WLCG Service Report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sz="2800" dirty="0" smtClean="0">
                <a:solidFill>
                  <a:srgbClr val="7030A0"/>
                </a:solidFill>
              </a:rPr>
              <a:t>6 weeks, April 15 – May 26</a:t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>
                <a:solidFill>
                  <a:srgbClr val="080808"/>
                </a:solidFill>
              </a:rPr>
              <a:t>WLCG Management Board, 26</a:t>
            </a:r>
            <a:r>
              <a:rPr lang="en-US" sz="3200" baseline="30000" dirty="0" smtClean="0">
                <a:solidFill>
                  <a:srgbClr val="080808"/>
                </a:solidFill>
              </a:rPr>
              <a:t>th</a:t>
            </a:r>
            <a:r>
              <a:rPr lang="en-US" sz="3200" dirty="0" smtClean="0">
                <a:solidFill>
                  <a:srgbClr val="080808"/>
                </a:solidFill>
              </a:rPr>
              <a:t> May 2015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2400" dirty="0" smtClean="0"/>
              <a:t>Andrea Sciabà</a:t>
            </a:r>
            <a:br>
              <a:rPr lang="en-US" sz="2400" dirty="0" smtClean="0"/>
            </a:br>
            <a:r>
              <a:rPr lang="en-US" sz="2400" dirty="0" smtClean="0"/>
              <a:t>CERN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E7C1-8C8D-4FE5-9029-975F7491BDC6}" type="datetime1">
              <a:rPr lang="en-US" smtClean="0"/>
              <a:t>26-May-15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1"/>
            <a:ext cx="7924800" cy="1384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0" u="none" kern="1200" cap="none" normalizeH="0">
                <a:solidFill>
                  <a:schemeClr val="accent1"/>
                </a:solidFill>
                <a:latin typeface="News Gothic M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dirty="0" smtClean="0"/>
              <a:t>ATLAS ALARM </a:t>
            </a:r>
            <a:r>
              <a:rPr lang="en-US" sz="2000" dirty="0" smtClean="0">
                <a:hlinkClick r:id="rId2"/>
              </a:rPr>
              <a:t>GGUS:113666</a:t>
            </a: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CERN-PROD </a:t>
            </a:r>
            <a:r>
              <a:rPr lang="en-US" sz="2000" dirty="0" err="1" smtClean="0"/>
              <a:t>bringonline</a:t>
            </a:r>
            <a:r>
              <a:rPr lang="en-US" sz="2000" dirty="0" smtClean="0"/>
              <a:t> daemon dead?</a:t>
            </a:r>
            <a:endParaRPr 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387212" y="1429293"/>
          <a:ext cx="8611584" cy="3094767"/>
        </p:xfrm>
        <a:graphic>
          <a:graphicData uri="http://schemas.openxmlformats.org/drawingml/2006/table">
            <a:tbl>
              <a:tblPr/>
              <a:tblGrid>
                <a:gridCol w="2072018"/>
                <a:gridCol w="6539566"/>
              </a:tblGrid>
              <a:tr h="3234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time UTC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happened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08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2015/5/12 12:50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Initial submission. Type of Issue: File Transfer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Site: CERN-PROD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 Bug found on FTS3 after GFAL2 update that causes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bringonline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 daemon to crash 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234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2015/5/12 13:02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Service manager acknowledges the ticket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</a:tr>
              <a:tr h="808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2015/5/12 13:15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Service manager cannot find any issue with the daemon. Everything is running smoothly</a:t>
                      </a:r>
                      <a:endParaRPr lang="en-US" dirty="0">
                        <a:latin typeface="Tahoma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3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2015/5/13 6:54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ahoma"/>
                          <a:cs typeface="Tahoma"/>
                        </a:rPr>
                        <a:t>Service manager closes the ticket since</a:t>
                      </a:r>
                      <a:r>
                        <a:rPr lang="en-US" baseline="0" dirty="0" smtClean="0">
                          <a:latin typeface="Tahoma"/>
                          <a:cs typeface="Tahoma"/>
                        </a:rPr>
                        <a:t> there are still no issues</a:t>
                      </a:r>
                      <a:endParaRPr lang="en-US" dirty="0" smtClean="0">
                        <a:latin typeface="Tahoma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</a:tr>
            </a:tbl>
          </a:graphicData>
        </a:graphic>
      </p:graphicFrame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chemeClr val="bg2"/>
                </a:solidFill>
              </a:rPr>
              <a:t>GGUS Slides for the WLCG Service Report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56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E7C1-8C8D-4FE5-9029-975F7491BDC6}" type="datetime1">
              <a:rPr lang="en-US" smtClean="0"/>
              <a:t>26-May-15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1"/>
            <a:ext cx="7924800" cy="1384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0" u="none" kern="1200" cap="none" normalizeH="0">
                <a:solidFill>
                  <a:schemeClr val="accent1"/>
                </a:solidFill>
                <a:latin typeface="News Gothic M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dirty="0" smtClean="0"/>
              <a:t>CMS ALARM </a:t>
            </a:r>
            <a:r>
              <a:rPr lang="en-US" sz="2000" dirty="0" smtClean="0">
                <a:hlinkClick r:id="rId2"/>
              </a:rPr>
              <a:t>GGUS:113750</a:t>
            </a: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CMS running out of </a:t>
            </a:r>
            <a:r>
              <a:rPr lang="en-US" sz="2000" dirty="0" err="1" smtClean="0"/>
              <a:t>eos</a:t>
            </a:r>
            <a:r>
              <a:rPr lang="en-US" sz="2000" dirty="0" smtClean="0"/>
              <a:t> quota</a:t>
            </a:r>
            <a:endParaRPr 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387212" y="1429293"/>
          <a:ext cx="8611584" cy="2454673"/>
        </p:xfrm>
        <a:graphic>
          <a:graphicData uri="http://schemas.openxmlformats.org/drawingml/2006/table">
            <a:tbl>
              <a:tblPr/>
              <a:tblGrid>
                <a:gridCol w="2072018"/>
                <a:gridCol w="6539566"/>
              </a:tblGrid>
              <a:tr h="3234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time UTC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happened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08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2015/5/17 4:38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Initial submission. Type of Issue: Storage systems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Site: CERN-PROD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Copies to </a:t>
                      </a:r>
                      <a:r>
                        <a:rPr lang="en-US" dirty="0" smtClean="0">
                          <a:latin typeface="Tahoma"/>
                          <a:cs typeface="Tahoma"/>
                        </a:rPr>
                        <a:t>/</a:t>
                      </a:r>
                      <a:r>
                        <a:rPr lang="en-US" dirty="0" err="1" smtClean="0">
                          <a:latin typeface="Tahoma"/>
                          <a:cs typeface="Tahoma"/>
                        </a:rPr>
                        <a:t>eos</a:t>
                      </a:r>
                      <a:r>
                        <a:rPr lang="en-US" dirty="0" smtClean="0">
                          <a:latin typeface="Tahoma"/>
                          <a:cs typeface="Tahoma"/>
                        </a:rPr>
                        <a:t>/</a:t>
                      </a:r>
                      <a:r>
                        <a:rPr lang="en-US" dirty="0" err="1" smtClean="0">
                          <a:latin typeface="Tahoma"/>
                          <a:cs typeface="Tahoma"/>
                        </a:rPr>
                        <a:t>cms</a:t>
                      </a:r>
                      <a:r>
                        <a:rPr lang="en-US" dirty="0" smtClean="0">
                          <a:latin typeface="Tahoma"/>
                          <a:cs typeface="Tahoma"/>
                        </a:rPr>
                        <a:t>/store/t0streames failing with quota error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234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2015/5/17 4:56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Helpdesk announces that the issue has been reported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</a:tr>
              <a:tr h="808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2015/5/17 5:07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Service manager increases the quota and closes the ticket</a:t>
                      </a:r>
                      <a:endParaRPr lang="en-US" dirty="0">
                        <a:latin typeface="Tahoma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chemeClr val="bg2"/>
                </a:solidFill>
              </a:rPr>
              <a:t>GGUS Slides for the WLCG Service Report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39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E7C1-8C8D-4FE5-9029-975F7491BDC6}" type="datetime1">
              <a:rPr lang="en-US" smtClean="0"/>
              <a:t>26-May-15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1"/>
            <a:ext cx="7924800" cy="1384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0" u="none" kern="1200" cap="none" normalizeH="0">
                <a:solidFill>
                  <a:schemeClr val="accent1"/>
                </a:solidFill>
                <a:latin typeface="News Gothic M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dirty="0" err="1" smtClean="0"/>
              <a:t>LHCb</a:t>
            </a:r>
            <a:r>
              <a:rPr lang="en-US" sz="2000" dirty="0" smtClean="0"/>
              <a:t> ALARM </a:t>
            </a:r>
            <a:r>
              <a:rPr lang="en-US" sz="2000" dirty="0" smtClean="0">
                <a:hlinkClick r:id="rId2"/>
              </a:rPr>
              <a:t>GGUS:113860</a:t>
            </a: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EOS </a:t>
            </a:r>
            <a:r>
              <a:rPr lang="en-US" sz="2000" dirty="0"/>
              <a:t>SRM returning only </a:t>
            </a:r>
            <a:r>
              <a:rPr lang="en-US" sz="2000" dirty="0" err="1" smtClean="0"/>
              <a:t>gsiftp</a:t>
            </a:r>
            <a:r>
              <a:rPr lang="en-US" sz="2000" smtClean="0"/>
              <a:t> URLs</a:t>
            </a:r>
            <a:endParaRPr 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387212" y="1429293"/>
          <a:ext cx="8611584" cy="3354838"/>
        </p:xfrm>
        <a:graphic>
          <a:graphicData uri="http://schemas.openxmlformats.org/drawingml/2006/table">
            <a:tbl>
              <a:tblPr/>
              <a:tblGrid>
                <a:gridCol w="2072018"/>
                <a:gridCol w="6539566"/>
              </a:tblGrid>
              <a:tr h="3234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time UTC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happened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08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2015/5/21 22:06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Initial submission. Type of Issue: File Access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Site: CERN-PROD 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234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2015/5/21 22:19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Service manager acknowledges the ticket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</a:tr>
              <a:tr h="808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2015/5/21 22:47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Service manager changes the endpoint to a different machine while the investigation is going on</a:t>
                      </a:r>
                      <a:endParaRPr lang="en-US" dirty="0">
                        <a:latin typeface="Tahoma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3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2015/5/22 5:25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latin typeface="Tahoma"/>
                          <a:cs typeface="Tahoma"/>
                        </a:rPr>
                        <a:t>Submitter announces that the service is working, and that the ticket can be closed</a:t>
                      </a:r>
                      <a:endParaRPr lang="en-US" dirty="0" smtClean="0">
                        <a:latin typeface="Tahoma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</a:tr>
              <a:tr h="33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2015/5/22 6:59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ahoma"/>
                          <a:cs typeface="Tahoma"/>
                        </a:rPr>
                        <a:t>Service manager closes</a:t>
                      </a:r>
                      <a:r>
                        <a:rPr lang="en-US" baseline="0" dirty="0" smtClean="0">
                          <a:latin typeface="Tahoma"/>
                          <a:cs typeface="Tahoma"/>
                        </a:rPr>
                        <a:t> the ticket</a:t>
                      </a:r>
                      <a:endParaRPr lang="en-US" dirty="0" smtClean="0">
                        <a:latin typeface="Tahoma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chemeClr val="bg2"/>
                </a:solidFill>
              </a:rPr>
              <a:t>GGUS Slides for the WLCG Service Report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33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Availability Reports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345424" cy="4566563"/>
          </a:xfrm>
        </p:spPr>
        <p:txBody>
          <a:bodyPr>
            <a:normAutofit/>
          </a:bodyPr>
          <a:lstStyle/>
          <a:p>
            <a:pPr lvl="1"/>
            <a:endParaRPr lang="en-US" dirty="0" smtClean="0">
              <a:solidFill>
                <a:srgbClr val="080808"/>
              </a:solidFill>
            </a:endParaRPr>
          </a:p>
          <a:p>
            <a:pPr lvl="0">
              <a:buClr>
                <a:srgbClr val="0055A0"/>
              </a:buClr>
            </a:pPr>
            <a:r>
              <a:rPr lang="en-US" dirty="0">
                <a:solidFill>
                  <a:srgbClr val="0055A0"/>
                </a:solidFill>
              </a:rPr>
              <a:t>The </a:t>
            </a:r>
            <a:r>
              <a:rPr lang="en-US" dirty="0" smtClean="0">
                <a:solidFill>
                  <a:srgbClr val="0055A0"/>
                </a:solidFill>
              </a:rPr>
              <a:t>official Availability and Reliability archive is maintained by the WLCG Project Office</a:t>
            </a:r>
          </a:p>
          <a:p>
            <a:pPr lvl="1">
              <a:buClr>
                <a:srgbClr val="0055A0"/>
              </a:buClr>
            </a:pPr>
            <a:r>
              <a:rPr lang="en-US" dirty="0">
                <a:solidFill>
                  <a:srgbClr val="080808"/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rgbClr val="080808"/>
                </a:solidFill>
                <a:hlinkClick r:id="rId3"/>
              </a:rPr>
              <a:t>espace2013.cern.ch/WLCG-document-repository/ReliabilityAvailability</a:t>
            </a:r>
            <a:r>
              <a:rPr lang="en-US" dirty="0" smtClean="0">
                <a:solidFill>
                  <a:srgbClr val="080808"/>
                </a:solidFill>
              </a:rPr>
              <a:t> </a:t>
            </a:r>
            <a:endParaRPr lang="en-US" dirty="0">
              <a:solidFill>
                <a:srgbClr val="080808"/>
              </a:solidFill>
            </a:endParaRPr>
          </a:p>
          <a:p>
            <a:pPr lvl="1">
              <a:buClr>
                <a:srgbClr val="0055A0"/>
              </a:buClr>
            </a:pPr>
            <a:r>
              <a:rPr lang="en-US" dirty="0" err="1">
                <a:solidFill>
                  <a:srgbClr val="080808"/>
                </a:solidFill>
              </a:rPr>
              <a:t>Recomputations</a:t>
            </a:r>
            <a:r>
              <a:rPr lang="en-US" dirty="0">
                <a:solidFill>
                  <a:srgbClr val="080808"/>
                </a:solidFill>
              </a:rPr>
              <a:t> might still change some </a:t>
            </a:r>
            <a:r>
              <a:rPr lang="en-US" dirty="0" smtClean="0">
                <a:solidFill>
                  <a:srgbClr val="080808"/>
                </a:solidFill>
              </a:rPr>
              <a:t>results</a:t>
            </a:r>
            <a:endParaRPr lang="en-US" dirty="0">
              <a:solidFill>
                <a:srgbClr val="0055A0"/>
              </a:solidFill>
            </a:endParaRPr>
          </a:p>
          <a:p>
            <a:endParaRPr lang="en-US" dirty="0" smtClean="0">
              <a:solidFill>
                <a:srgbClr val="08080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83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9DD27-062A-4377-B35B-B62780D14DBA}" type="datetime1">
              <a:rPr lang="en-US" smtClean="0"/>
              <a:t>26-May-15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587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E7C1-8C8D-4FE5-9029-975F7491BDC6}" type="datetime1">
              <a:rPr lang="en-US" smtClean="0"/>
              <a:t>26-May-15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1"/>
            <a:ext cx="7924800" cy="1384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0" u="none" kern="1200" cap="none" normalizeH="0">
                <a:solidFill>
                  <a:schemeClr val="accent1"/>
                </a:solidFill>
                <a:latin typeface="News Gothic M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dirty="0" smtClean="0"/>
              <a:t>CMS ALARM </a:t>
            </a:r>
            <a:r>
              <a:rPr lang="en-US" sz="2000" dirty="0" smtClean="0">
                <a:hlinkClick r:id="rId2"/>
              </a:rPr>
              <a:t>GGUS:113092</a:t>
            </a: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Performance problem with virtual machine at CERN</a:t>
            </a:r>
            <a:endParaRPr 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387212" y="1429293"/>
          <a:ext cx="8611584" cy="2454673"/>
        </p:xfrm>
        <a:graphic>
          <a:graphicData uri="http://schemas.openxmlformats.org/drawingml/2006/table">
            <a:tbl>
              <a:tblPr/>
              <a:tblGrid>
                <a:gridCol w="2072018"/>
                <a:gridCol w="6539566"/>
              </a:tblGrid>
              <a:tr h="3234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time UTC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happened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08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2015/4/17 9:57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Initial submission. Type of Issue: Other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Site: CERN-PROD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TEST Alarm to check the workflow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234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2015/4/17 10:00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Service manager acknowledges the ticket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</a:tr>
              <a:tr h="808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2015/4/17 10:13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Service manager marks the ticket as solved</a:t>
                      </a:r>
                      <a:endParaRPr lang="en-US" dirty="0">
                        <a:latin typeface="Tahoma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chemeClr val="bg2"/>
                </a:solidFill>
              </a:rPr>
              <a:t>GGUS Slides for the WLCG Service Report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17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E7C1-8C8D-4FE5-9029-975F7491BDC6}" type="datetime1">
              <a:rPr lang="en-US" smtClean="0"/>
              <a:t>26-May-15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1"/>
            <a:ext cx="7924800" cy="1384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0" u="none" kern="1200" cap="none" normalizeH="0">
                <a:solidFill>
                  <a:schemeClr val="accent1"/>
                </a:solidFill>
                <a:latin typeface="News Gothic M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dirty="0" smtClean="0"/>
              <a:t>CMS ALARM </a:t>
            </a:r>
            <a:r>
              <a:rPr lang="en-US" sz="2000" dirty="0" smtClean="0">
                <a:hlinkClick r:id="rId2"/>
              </a:rPr>
              <a:t>GGUS:113100</a:t>
            </a: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Performance problem with virtual machine at CERN</a:t>
            </a:r>
            <a:endParaRPr 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387212" y="1429293"/>
          <a:ext cx="8611584" cy="2454673"/>
        </p:xfrm>
        <a:graphic>
          <a:graphicData uri="http://schemas.openxmlformats.org/drawingml/2006/table">
            <a:tbl>
              <a:tblPr/>
              <a:tblGrid>
                <a:gridCol w="2072018"/>
                <a:gridCol w="6539566"/>
              </a:tblGrid>
              <a:tr h="3234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time UTC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happened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08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2015/4/17 12:52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Initial submission. Type of Issue: Other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Site: CERN-PROD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TEST Alarm to check the workflow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234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2015/4/17 13:03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Service manager acknowledges the ticket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</a:tr>
              <a:tr h="808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2015/4/17 13:48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Service manager closes the ticket</a:t>
                      </a:r>
                      <a:endParaRPr lang="en-US" dirty="0">
                        <a:latin typeface="Tahoma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chemeClr val="bg2"/>
                </a:solidFill>
              </a:rPr>
              <a:t>GGUS Slides for the WLCG Service Report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32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</a:rPr>
              <a:t>Coordination </a:t>
            </a:r>
            <a:r>
              <a:rPr lang="en-US" sz="4000" dirty="0" smtClean="0">
                <a:solidFill>
                  <a:srgbClr val="7030A0"/>
                </a:solidFill>
              </a:rPr>
              <a:t>highlights (1)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twiki.cern.ch/twiki/bin/view/LCG/WLCGOpsCoordination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ALICE</a:t>
            </a:r>
          </a:p>
          <a:p>
            <a:pPr lvl="1"/>
            <a:r>
              <a:rPr lang="en-US" dirty="0" smtClean="0"/>
              <a:t>very high activity (peaks of 80K running jobs)</a:t>
            </a:r>
          </a:p>
          <a:p>
            <a:pPr lvl="1"/>
            <a:r>
              <a:rPr lang="en-US" dirty="0" smtClean="0"/>
              <a:t>File access instabilities in CASTOR for re-</a:t>
            </a:r>
            <a:r>
              <a:rPr lang="en-US" dirty="0" err="1" smtClean="0"/>
              <a:t>reco</a:t>
            </a:r>
            <a:r>
              <a:rPr lang="en-US" dirty="0" smtClean="0"/>
              <a:t> jobs</a:t>
            </a:r>
          </a:p>
          <a:p>
            <a:pPr lvl="1"/>
            <a:r>
              <a:rPr lang="en-US" dirty="0" smtClean="0"/>
              <a:t>Intermittent proxy renewal failures due to a bug in fetch-</a:t>
            </a:r>
            <a:r>
              <a:rPr lang="en-US" dirty="0" err="1" smtClean="0"/>
              <a:t>crl</a:t>
            </a:r>
            <a:endParaRPr lang="en-US" dirty="0" smtClean="0"/>
          </a:p>
          <a:p>
            <a:r>
              <a:rPr lang="en-US" dirty="0" smtClean="0"/>
              <a:t>ATLAS</a:t>
            </a:r>
          </a:p>
          <a:p>
            <a:pPr lvl="1"/>
            <a:r>
              <a:rPr lang="en-US" dirty="0" smtClean="0"/>
              <a:t>Running multicore jobs at full steam</a:t>
            </a:r>
          </a:p>
          <a:p>
            <a:pPr lvl="1"/>
            <a:r>
              <a:rPr lang="en-US" dirty="0" smtClean="0"/>
              <a:t>Affected by </a:t>
            </a:r>
            <a:r>
              <a:rPr lang="en-US" dirty="0" err="1" smtClean="0"/>
              <a:t>Rucio+FTS</a:t>
            </a:r>
            <a:r>
              <a:rPr lang="en-US" dirty="0" smtClean="0"/>
              <a:t> issue causing missing files if FTS answers too late</a:t>
            </a:r>
          </a:p>
          <a:p>
            <a:pPr lvl="1"/>
            <a:r>
              <a:rPr lang="en-US" dirty="0" smtClean="0"/>
              <a:t>Tier-0 data and computing workflows fully commissioned</a:t>
            </a:r>
          </a:p>
          <a:p>
            <a:r>
              <a:rPr lang="en-US" dirty="0" smtClean="0"/>
              <a:t>CMS</a:t>
            </a:r>
          </a:p>
          <a:p>
            <a:pPr lvl="1"/>
            <a:r>
              <a:rPr lang="en-US" dirty="0" smtClean="0"/>
              <a:t>DIGI-RECO campaign for Upgrade MC at T1s completed also on </a:t>
            </a:r>
            <a:r>
              <a:rPr lang="en-US" dirty="0" err="1" smtClean="0"/>
              <a:t>mcore</a:t>
            </a:r>
            <a:r>
              <a:rPr lang="en-US" dirty="0" smtClean="0"/>
              <a:t> jobs</a:t>
            </a:r>
          </a:p>
          <a:p>
            <a:pPr lvl="1"/>
            <a:r>
              <a:rPr lang="en-US" dirty="0" smtClean="0"/>
              <a:t>“Stronger” T2’s added to DIGI-RECO campaign</a:t>
            </a:r>
          </a:p>
          <a:p>
            <a:pPr lvl="1"/>
            <a:r>
              <a:rPr lang="en-US" dirty="0" smtClean="0"/>
              <a:t>Network saturation at several sites due to DIGI-only workflows</a:t>
            </a:r>
          </a:p>
          <a:p>
            <a:r>
              <a:rPr lang="en-US" dirty="0" smtClean="0"/>
              <a:t>LHCb</a:t>
            </a:r>
          </a:p>
          <a:p>
            <a:pPr lvl="1"/>
            <a:r>
              <a:rPr lang="en-US" dirty="0" smtClean="0"/>
              <a:t>P8 → T0 transfers affected by a CASTOR bug</a:t>
            </a:r>
          </a:p>
          <a:p>
            <a:pPr lvl="1"/>
            <a:r>
              <a:rPr lang="en-US" dirty="0" smtClean="0"/>
              <a:t>RAL network problems on April 8/9</a:t>
            </a:r>
          </a:p>
          <a:p>
            <a:pPr lvl="1"/>
            <a:r>
              <a:rPr lang="en-US" dirty="0" smtClean="0"/>
              <a:t>Data access problems at NIKHEF/SARA (fetch-</a:t>
            </a:r>
            <a:r>
              <a:rPr lang="en-US" dirty="0" err="1" smtClean="0"/>
              <a:t>crl</a:t>
            </a:r>
            <a:r>
              <a:rPr lang="en-US" dirty="0" smtClean="0"/>
              <a:t> issue)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05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</a:rPr>
              <a:t>Coordination </a:t>
            </a:r>
            <a:r>
              <a:rPr lang="en-US" sz="4000" dirty="0" smtClean="0">
                <a:solidFill>
                  <a:srgbClr val="7030A0"/>
                </a:solidFill>
              </a:rPr>
              <a:t>highlights (2)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twiki.cern.ch/twiki/bin/view/LCG/WLCGOpsCoordination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Middleware</a:t>
            </a:r>
          </a:p>
          <a:p>
            <a:pPr lvl="1"/>
            <a:r>
              <a:rPr lang="en-US" dirty="0" smtClean="0"/>
              <a:t>FTS 3.2.33 released and deployed</a:t>
            </a:r>
          </a:p>
          <a:p>
            <a:pPr lvl="1"/>
            <a:r>
              <a:rPr lang="en-US" dirty="0" smtClean="0"/>
              <a:t>dCache 2.6 removed from baseline versions</a:t>
            </a:r>
          </a:p>
          <a:p>
            <a:pPr lvl="1"/>
            <a:r>
              <a:rPr lang="en-US" dirty="0" smtClean="0"/>
              <a:t>New versions of StoRM and dCache verified by MW readiness</a:t>
            </a:r>
          </a:p>
          <a:p>
            <a:r>
              <a:rPr lang="en-US" dirty="0" smtClean="0"/>
              <a:t>Tier-0</a:t>
            </a:r>
          </a:p>
          <a:p>
            <a:pPr lvl="1"/>
            <a:r>
              <a:rPr lang="en-US" dirty="0" err="1" smtClean="0"/>
              <a:t>ARCCE+HTCondor</a:t>
            </a:r>
            <a:r>
              <a:rPr lang="en-US" dirty="0" smtClean="0"/>
              <a:t> pilot open for testing</a:t>
            </a:r>
          </a:p>
          <a:p>
            <a:pPr lvl="1"/>
            <a:r>
              <a:rPr lang="en-US" dirty="0" smtClean="0"/>
              <a:t>LFC will be stopped on June 22</a:t>
            </a:r>
          </a:p>
          <a:p>
            <a:pPr lvl="1"/>
            <a:r>
              <a:rPr lang="en-US" dirty="0" smtClean="0"/>
              <a:t>Fixed job scheduling issue causing CEs not being tested by SAM for long periods (it affected the site availability)</a:t>
            </a:r>
          </a:p>
          <a:p>
            <a:r>
              <a:rPr lang="en-US" dirty="0" smtClean="0"/>
              <a:t>Old VOMS server aliases removed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52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45720" rIns="45720" anchor="ctr">
            <a:noAutofit/>
          </a:bodyPr>
          <a:lstStyle/>
          <a:p>
            <a:pPr algn="ctr"/>
            <a:r>
              <a:rPr lang="en-US" sz="3600" dirty="0">
                <a:solidFill>
                  <a:srgbClr val="7030A0"/>
                </a:solidFill>
              </a:rPr>
              <a:t>Operations Coordination highlights </a:t>
            </a:r>
            <a:r>
              <a:rPr lang="en-US" sz="3600" dirty="0">
                <a:solidFill>
                  <a:srgbClr val="7030A0"/>
                </a:solidFill>
              </a:rPr>
              <a:t>(3)</a:t>
            </a:r>
            <a:r>
              <a:rPr lang="en-US" sz="3600" dirty="0">
                <a:solidFill>
                  <a:srgbClr val="7030A0"/>
                </a:solidFill>
              </a:rPr>
              <a:t/>
            </a:r>
            <a:br>
              <a:rPr lang="en-US" sz="3600" dirty="0">
                <a:solidFill>
                  <a:srgbClr val="7030A0"/>
                </a:solidFill>
              </a:rPr>
            </a:br>
            <a:r>
              <a:rPr lang="en-US" sz="2000" dirty="0">
                <a:solidFill>
                  <a:srgbClr val="7030A0"/>
                </a:solidFill>
                <a:hlinkClick r:id="rId2"/>
              </a:rPr>
              <a:t>https://twiki.cern.ch/twiki/bin/view/LCG/WLCGOpsCoordination</a:t>
            </a:r>
            <a:endParaRPr lang="en-GB" sz="20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Compatibility with RFC proxies 100% for recent MW, to be fully tested by the experiments</a:t>
            </a:r>
          </a:p>
          <a:p>
            <a:r>
              <a:rPr lang="en-US" dirty="0"/>
              <a:t>Middleware readiness</a:t>
            </a:r>
          </a:p>
          <a:p>
            <a:pPr lvl="1"/>
            <a:r>
              <a:rPr lang="en-US" dirty="0"/>
              <a:t>Started working on the MW Readiness App, which will provide a full view of the installed versions and their baselines</a:t>
            </a:r>
          </a:p>
          <a:p>
            <a:r>
              <a:rPr lang="en-US" dirty="0"/>
              <a:t>Multicore deployment</a:t>
            </a:r>
          </a:p>
          <a:p>
            <a:pPr lvl="1"/>
            <a:r>
              <a:rPr lang="en-US" dirty="0" smtClean="0"/>
              <a:t>Consolidating deployment and improving efficiency and scheduling policies</a:t>
            </a:r>
          </a:p>
          <a:p>
            <a:r>
              <a:rPr lang="en-US" dirty="0" smtClean="0"/>
              <a:t>Network and transfer metrics</a:t>
            </a:r>
          </a:p>
          <a:p>
            <a:pPr lvl="1"/>
            <a:r>
              <a:rPr lang="en-US" dirty="0" smtClean="0"/>
              <a:t>Ramping up latency tests</a:t>
            </a:r>
          </a:p>
          <a:p>
            <a:pPr lvl="1"/>
            <a:r>
              <a:rPr lang="en-US" dirty="0" smtClean="0"/>
              <a:t>Procedure to report network performance incidents now in place</a:t>
            </a:r>
          </a:p>
          <a:p>
            <a:r>
              <a:rPr lang="en-US" dirty="0" smtClean="0"/>
              <a:t>HTTP deployment TF had first meeting, discussed desired functionality, monitoring and service discovery</a:t>
            </a:r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309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</a:rPr>
              <a:t>Operations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twiki.cern.ch/twiki/bin/view/LCG/WLCGOperationsMeetings</a:t>
            </a:r>
            <a:r>
              <a:rPr lang="en-US" sz="22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Several EOS-related issues for CMS</a:t>
            </a:r>
          </a:p>
          <a:p>
            <a:pPr lvl="1"/>
            <a:r>
              <a:rPr lang="en-US" dirty="0" smtClean="0"/>
              <a:t>reached quota limit on unmerged area</a:t>
            </a:r>
          </a:p>
          <a:p>
            <a:pPr lvl="1"/>
            <a:r>
              <a:rPr lang="en-US" dirty="0" smtClean="0"/>
              <a:t>Xrootd redirector for T0 misconfigured</a:t>
            </a:r>
          </a:p>
          <a:p>
            <a:pPr lvl="1"/>
            <a:r>
              <a:rPr lang="en-US" dirty="0" smtClean="0"/>
              <a:t>failing </a:t>
            </a:r>
            <a:r>
              <a:rPr lang="en-US" dirty="0"/>
              <a:t>SAM tests, transfer failures, unreadable </a:t>
            </a:r>
            <a:r>
              <a:rPr lang="en-US" dirty="0" smtClean="0"/>
              <a:t>files</a:t>
            </a:r>
          </a:p>
          <a:p>
            <a:r>
              <a:rPr lang="en-US" dirty="0"/>
              <a:t>Network problems in ESNET for a few days, affecting US </a:t>
            </a:r>
            <a:r>
              <a:rPr lang="en-US" dirty="0" smtClean="0"/>
              <a:t>sites</a:t>
            </a:r>
          </a:p>
          <a:p>
            <a:r>
              <a:rPr lang="en-US" dirty="0" smtClean="0"/>
              <a:t>Bug in fetch-</a:t>
            </a:r>
            <a:r>
              <a:rPr lang="en-US" dirty="0" err="1" smtClean="0"/>
              <a:t>crl</a:t>
            </a:r>
            <a:r>
              <a:rPr lang="en-US" dirty="0" smtClean="0"/>
              <a:t> causing several problems</a:t>
            </a:r>
          </a:p>
          <a:p>
            <a:pPr lvl="1"/>
            <a:r>
              <a:rPr lang="en-US" dirty="0" smtClean="0"/>
              <a:t>SARA-MATRIX transfers</a:t>
            </a:r>
          </a:p>
          <a:p>
            <a:pPr lvl="1"/>
            <a:r>
              <a:rPr lang="en-US" dirty="0" err="1" smtClean="0"/>
              <a:t>Myproxy</a:t>
            </a:r>
            <a:r>
              <a:rPr lang="en-US" dirty="0" smtClean="0"/>
              <a:t> renewal failures for ALICE at NIKHEF and SARA</a:t>
            </a:r>
          </a:p>
          <a:p>
            <a:pPr lvl="1"/>
            <a:r>
              <a:rPr lang="en-US" dirty="0" smtClean="0"/>
              <a:t>FTS3 also affected</a:t>
            </a:r>
            <a:endParaRPr lang="en-US" dirty="0"/>
          </a:p>
          <a:p>
            <a:r>
              <a:rPr lang="en-US" dirty="0" smtClean="0"/>
              <a:t>KISTI enabled 10 Gb link</a:t>
            </a:r>
          </a:p>
          <a:p>
            <a:r>
              <a:rPr lang="en-US" dirty="0" smtClean="0"/>
              <a:t>Tape overload at NDGF due to high ATLAS activity</a:t>
            </a:r>
          </a:p>
          <a:p>
            <a:r>
              <a:rPr lang="en-US" dirty="0" smtClean="0"/>
              <a:t>Outage in ASGC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25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Service Incident Reports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solidFill>
                  <a:srgbClr val="7030A0"/>
                </a:solidFill>
                <a:hlinkClick r:id="rId3"/>
              </a:rPr>
              <a:t>https://</a:t>
            </a:r>
            <a:r>
              <a:rPr lang="en-US" sz="2200" dirty="0" smtClean="0">
                <a:solidFill>
                  <a:srgbClr val="7030A0"/>
                </a:solidFill>
                <a:hlinkClick r:id="rId3"/>
              </a:rPr>
              <a:t>twiki.cern.ch/twiki/bin/view/LCG/WLCGServiceIncidents</a:t>
            </a:r>
            <a:r>
              <a:rPr lang="en-US" sz="2200" dirty="0" smtClean="0">
                <a:solidFill>
                  <a:srgbClr val="7030A0"/>
                </a:solidFill>
              </a:rPr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345424" cy="4566563"/>
          </a:xfrm>
        </p:spPr>
        <p:txBody>
          <a:bodyPr>
            <a:normAutofit/>
          </a:bodyPr>
          <a:lstStyle/>
          <a:p>
            <a:r>
              <a:rPr lang="en-US" dirty="0"/>
              <a:t>Data loss at FNAL due to disk server failure: </a:t>
            </a:r>
            <a:r>
              <a:rPr lang="en-US" dirty="0" smtClean="0"/>
              <a:t>672 </a:t>
            </a:r>
            <a:r>
              <a:rPr lang="en-US" dirty="0"/>
              <a:t>files, </a:t>
            </a:r>
            <a:r>
              <a:rPr lang="en-US" dirty="0" smtClean="0"/>
              <a:t>417 </a:t>
            </a:r>
            <a:r>
              <a:rPr lang="en-US" dirty="0"/>
              <a:t>could not be recovered </a:t>
            </a:r>
            <a:r>
              <a:rPr lang="en-US" dirty="0" smtClean="0"/>
              <a:t>elsewhere (it was MC simulation)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742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GGUS summary (</a:t>
            </a:r>
            <a:r>
              <a:rPr lang="en-US" sz="2800" dirty="0"/>
              <a:t>5</a:t>
            </a:r>
            <a:r>
              <a:rPr lang="en-US" sz="2800" dirty="0" smtClean="0"/>
              <a:t> weeks 20/</a:t>
            </a:r>
            <a:r>
              <a:rPr lang="en-US" sz="2800" dirty="0"/>
              <a:t>4</a:t>
            </a:r>
            <a:r>
              <a:rPr lang="en-US" sz="2800" dirty="0" smtClean="0"/>
              <a:t>/15 -24/05/15)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6FD80-1B1D-4B86-945A-BD34D0D02452}" type="datetime1">
              <a:rPr lang="en-US" smtClean="0"/>
              <a:t>26-May-15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Group 54"/>
          <p:cNvGraphicFramePr>
            <a:graphicFrameLocks/>
          </p:cNvGraphicFramePr>
          <p:nvPr>
            <p:extLst/>
          </p:nvPr>
        </p:nvGraphicFramePr>
        <p:xfrm>
          <a:off x="1081890" y="1246342"/>
          <a:ext cx="7086600" cy="2419350"/>
        </p:xfrm>
        <a:graphic>
          <a:graphicData uri="http://schemas.openxmlformats.org/drawingml/2006/table">
            <a:tbl>
              <a:tblPr/>
              <a:tblGrid>
                <a:gridCol w="1198563"/>
                <a:gridCol w="1233487"/>
                <a:gridCol w="1693863"/>
                <a:gridCol w="1374775"/>
                <a:gridCol w="1585912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User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Alarm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ALICE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ATLAS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87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106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176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LHCb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Totals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198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112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316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chemeClr val="bg2"/>
                </a:solidFill>
              </a:rPr>
              <a:t>GGUS Slides for the WLCG Service Report</a:t>
            </a:r>
            <a:endParaRPr lang="en-GB" sz="1600" dirty="0">
              <a:solidFill>
                <a:schemeClr val="bg2"/>
              </a:solidFill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/>
          </p:nvPr>
        </p:nvGraphicFramePr>
        <p:xfrm>
          <a:off x="1233248" y="3665692"/>
          <a:ext cx="6689912" cy="2537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2105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GGUS release on the 29</a:t>
            </a:r>
            <a:r>
              <a:rPr lang="en-US" baseline="30000" dirty="0" smtClean="0"/>
              <a:t>th</a:t>
            </a:r>
            <a:r>
              <a:rPr lang="en-US" dirty="0" smtClean="0"/>
              <a:t> of April</a:t>
            </a:r>
          </a:p>
          <a:p>
            <a:pPr lvl="1"/>
            <a:r>
              <a:rPr lang="en-US" dirty="0" smtClean="0"/>
              <a:t>Clickable </a:t>
            </a:r>
            <a:r>
              <a:rPr lang="en-US" dirty="0"/>
              <a:t>links for master-slave and cross </a:t>
            </a:r>
            <a:r>
              <a:rPr lang="en-US" dirty="0" smtClean="0"/>
              <a:t>references</a:t>
            </a:r>
          </a:p>
          <a:p>
            <a:pPr lvl="1"/>
            <a:r>
              <a:rPr lang="en-US" dirty="0" smtClean="0"/>
              <a:t>New </a:t>
            </a:r>
            <a:r>
              <a:rPr lang="en-US" dirty="0"/>
              <a:t>type-of-issue: CMS_AAA </a:t>
            </a:r>
            <a:r>
              <a:rPr lang="en-US" dirty="0" smtClean="0"/>
              <a:t>WAN</a:t>
            </a:r>
          </a:p>
          <a:p>
            <a:pPr lvl="1"/>
            <a:r>
              <a:rPr lang="en-US" dirty="0"/>
              <a:t>Add context help about </a:t>
            </a:r>
            <a:r>
              <a:rPr lang="en-US" dirty="0" smtClean="0"/>
              <a:t>priority</a:t>
            </a:r>
          </a:p>
          <a:p>
            <a:pPr lvl="1"/>
            <a:r>
              <a:rPr lang="en-US" dirty="0" smtClean="0"/>
              <a:t>Next release scheduled for 24</a:t>
            </a:r>
            <a:r>
              <a:rPr lang="en-US" baseline="30000" dirty="0" smtClean="0"/>
              <a:t>th</a:t>
            </a:r>
            <a:r>
              <a:rPr lang="en-US" dirty="0" smtClean="0"/>
              <a:t> June</a:t>
            </a:r>
          </a:p>
          <a:p>
            <a:r>
              <a:rPr lang="en-US" dirty="0"/>
              <a:t>6</a:t>
            </a:r>
            <a:r>
              <a:rPr lang="en-US" dirty="0" smtClean="0"/>
              <a:t> alarms during this period</a:t>
            </a:r>
          </a:p>
          <a:p>
            <a:pPr lvl="1"/>
            <a:r>
              <a:rPr lang="en-US" dirty="0" smtClean="0"/>
              <a:t>2 to test workflow</a:t>
            </a:r>
            <a:r>
              <a:rPr lang="en-US" sz="2000" dirty="0" smtClean="0"/>
              <a:t>(</a:t>
            </a:r>
            <a:r>
              <a:rPr lang="en-US" sz="2000" dirty="0">
                <a:hlinkClick r:id="rId2"/>
              </a:rPr>
              <a:t>GGUS:</a:t>
            </a:r>
            <a:r>
              <a:rPr lang="en-US" sz="2000" dirty="0" smtClean="0">
                <a:hlinkClick r:id="rId2"/>
              </a:rPr>
              <a:t>113092</a:t>
            </a:r>
            <a:r>
              <a:rPr lang="en-US" sz="2000" dirty="0" smtClean="0"/>
              <a:t>, </a:t>
            </a:r>
            <a:r>
              <a:rPr lang="en-US" sz="2000" dirty="0" smtClean="0">
                <a:hlinkClick r:id="rId3"/>
              </a:rPr>
              <a:t>GGUS:113100</a:t>
            </a:r>
            <a:r>
              <a:rPr lang="en-US" sz="2000" dirty="0" smtClean="0"/>
              <a:t>)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01EDE-10F7-49E3-BE97-C1E9FF758D0C}" type="datetime1">
              <a:rPr lang="en-US" smtClean="0"/>
              <a:t>26-May-15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chemeClr val="bg2"/>
                </a:solidFill>
              </a:rPr>
              <a:t>GGUS Slides for the WLCG Service Report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E7C1-8C8D-4FE5-9029-975F7491BDC6}" type="datetime1">
              <a:rPr lang="en-US" smtClean="0"/>
              <a:t>26-May-15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1"/>
            <a:ext cx="7924800" cy="1384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0" u="none" kern="1200" cap="none" normalizeH="0">
                <a:solidFill>
                  <a:schemeClr val="accent1"/>
                </a:solidFill>
                <a:latin typeface="News Gothic M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dirty="0" smtClean="0"/>
              <a:t>ATLAS ALARM </a:t>
            </a:r>
            <a:r>
              <a:rPr lang="en-US" sz="2000" dirty="0" smtClean="0">
                <a:hlinkClick r:id="rId2"/>
              </a:rPr>
              <a:t>GGUS:113665</a:t>
            </a: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BNL-ATLAS-FTS server </a:t>
            </a:r>
            <a:r>
              <a:rPr lang="en-US" sz="2000" dirty="0" err="1" smtClean="0"/>
              <a:t>bringonline</a:t>
            </a:r>
            <a:r>
              <a:rPr lang="en-US" sz="2000" dirty="0" smtClean="0"/>
              <a:t> daemon dead</a:t>
            </a:r>
            <a:endParaRPr 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387212" y="1429293"/>
          <a:ext cx="8611584" cy="2194602"/>
        </p:xfrm>
        <a:graphic>
          <a:graphicData uri="http://schemas.openxmlformats.org/drawingml/2006/table">
            <a:tbl>
              <a:tblPr/>
              <a:tblGrid>
                <a:gridCol w="2072018"/>
                <a:gridCol w="6539566"/>
              </a:tblGrid>
              <a:tr h="3234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time UTC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happened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08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2015/5/12 12:48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Initial submission. Type of Issue: File Transfer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Site: BNL-ATLAS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Bug found on FTS3 after GFAL2 update that causes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bringonline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 daemon to crash 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234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2015/5/12 13:23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Service manager marks the ticket as solved. The daemon was not running, and it was restarted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chemeClr val="bg2"/>
                </a:solidFill>
              </a:rPr>
              <a:t>GGUS Slides for the WLCG Service Report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97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1006</TotalTime>
  <Words>952</Words>
  <Application>Microsoft Office PowerPoint</Application>
  <PresentationFormat>On-screen Show (4:3)</PresentationFormat>
  <Paragraphs>213</Paragraphs>
  <Slides>16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ＭＳ Ｐゴシック</vt:lpstr>
      <vt:lpstr>Arial</vt:lpstr>
      <vt:lpstr>Calibri</vt:lpstr>
      <vt:lpstr>News Gothic MT</vt:lpstr>
      <vt:lpstr>Tahoma</vt:lpstr>
      <vt:lpstr>Times New Roman</vt:lpstr>
      <vt:lpstr>Wingdings</vt:lpstr>
      <vt:lpstr>CERNCorporate4-3</vt:lpstr>
      <vt:lpstr>IT Groups</vt:lpstr>
      <vt:lpstr>WLCG Service Report  6 weeks, April 15 – May 26  WLCG Management Board, 26th May 2015  Andrea Sciabà CERN</vt:lpstr>
      <vt:lpstr>Operations Coordination highlights (1) https://twiki.cern.ch/twiki/bin/view/LCG/WLCGOpsCoordination </vt:lpstr>
      <vt:lpstr>Operations Coordination highlights (2) https://twiki.cern.ch/twiki/bin/view/LCG/WLCGOpsCoordination </vt:lpstr>
      <vt:lpstr>Operations Coordination highlights (3) https://twiki.cern.ch/twiki/bin/view/LCG/WLCGOpsCoordination</vt:lpstr>
      <vt:lpstr>Selected items from Operations https://twiki.cern.ch/twiki/bin/view/LCG/WLCGOperationsMeetings  </vt:lpstr>
      <vt:lpstr>Service Incident Reports https://twiki.cern.ch/twiki/bin/view/LCG/WLCGServiceIncidents </vt:lpstr>
      <vt:lpstr>GGUS summary (5 weeks 20/4/15 -24/05/15)</vt:lpstr>
      <vt:lpstr>Significant events</vt:lpstr>
      <vt:lpstr>PowerPoint Presentation</vt:lpstr>
      <vt:lpstr>PowerPoint Presentation</vt:lpstr>
      <vt:lpstr>PowerPoint Presentation</vt:lpstr>
      <vt:lpstr>PowerPoint Presentation</vt:lpstr>
      <vt:lpstr>Availability Reports</vt:lpstr>
      <vt:lpstr>BACKUP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Andrea Sciaba</cp:lastModifiedBy>
  <cp:revision>87</cp:revision>
  <cp:lastPrinted>2015-03-25T10:23:14Z</cp:lastPrinted>
  <dcterms:created xsi:type="dcterms:W3CDTF">2015-01-26T14:46:24Z</dcterms:created>
  <dcterms:modified xsi:type="dcterms:W3CDTF">2015-05-26T11:18:42Z</dcterms:modified>
</cp:coreProperties>
</file>