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embeddings/Microsoft_Equation8.bin" ContentType="application/vnd.openxmlformats-officedocument.oleObject"/>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wmf" ContentType="image/x-wmf"/>
  <Override PartName="/ppt/notesSlides/notesSlide7.xml" ContentType="application/vnd.openxmlformats-officedocument.presentationml.notesSlide+xml"/>
  <Override PartName="/ppt/notesSlides/notesSlide4.xml" ContentType="application/vnd.openxmlformats-officedocument.presentationml.notesSlide+xml"/>
  <Override PartName="/ppt/embeddings/Microsoft_Equation2.bin" ContentType="application/vnd.openxmlformats-officedocument.oleObject"/>
  <Override PartName="/ppt/embeddings/Microsoft_Equation4.bin" ContentType="application/vnd.openxmlformats-officedocument.oleObject"/>
  <Override PartName="/ppt/slides/slide13.xml" ContentType="application/vnd.openxmlformats-officedocument.presentationml.slide+xml"/>
  <Override PartName="/ppt/slides/slide14.xml" ContentType="application/vnd.openxmlformats-officedocument.presentationml.slide+xml"/>
  <Override PartName="/ppt/embeddings/Microsoft_Equation5.bin" ContentType="application/vnd.openxmlformats-officedocument.oleObject"/>
  <Override PartName="/ppt/embeddings/Microsoft_Equation7.bin" ContentType="application/vnd.openxmlformats-officedocument.oleObject"/>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embeddings/Microsoft_Equation1.bin" ContentType="application/vnd.openxmlformats-officedocument.oleObject"/>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embeddings/Microsoft_Equation6.bin" ContentType="application/vnd.openxmlformats-officedocument.oleObject"/>
  <Default Extension="rels" ContentType="application/vnd.openxmlformats-package.relationships+xml"/>
  <Override PartName="/ppt/slides/slide9.xml" ContentType="application/vnd.openxmlformats-officedocument.presentationml.slide+xml"/>
  <Override PartName="/ppt/embeddings/Microsoft_Equation3.bin" ContentType="application/vnd.openxmlformats-officedocument.oleObject"/>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74" r:id="rId2"/>
    <p:sldId id="327" r:id="rId3"/>
    <p:sldId id="328" r:id="rId4"/>
    <p:sldId id="329" r:id="rId5"/>
    <p:sldId id="330" r:id="rId6"/>
    <p:sldId id="331" r:id="rId7"/>
    <p:sldId id="326" r:id="rId8"/>
    <p:sldId id="332" r:id="rId9"/>
    <p:sldId id="333" r:id="rId10"/>
    <p:sldId id="334" r:id="rId11"/>
    <p:sldId id="339" r:id="rId12"/>
    <p:sldId id="335" r:id="rId13"/>
    <p:sldId id="336" r:id="rId14"/>
    <p:sldId id="337" r:id="rId15"/>
    <p:sldId id="338" r:id="rId16"/>
    <p:sldId id="340" r:id="rId17"/>
    <p:sldId id="341" r:id="rId18"/>
    <p:sldId id="342" r:id="rId19"/>
  </p:sldIdLst>
  <p:sldSz cx="9144000" cy="6858000" type="screen4x3"/>
  <p:notesSz cx="6858000" cy="9144000"/>
  <p:defaultTextStyle>
    <a:defPPr>
      <a:defRPr lang="en-US"/>
    </a:defPPr>
    <a:lvl1pPr algn="l" rtl="0" fontAlgn="base">
      <a:spcBef>
        <a:spcPct val="50000"/>
      </a:spcBef>
      <a:spcAft>
        <a:spcPct val="0"/>
      </a:spcAft>
      <a:defRPr kern="1200">
        <a:solidFill>
          <a:schemeClr val="tx1"/>
        </a:solidFill>
        <a:latin typeface="Arial" charset="0"/>
        <a:ea typeface="+mn-ea"/>
        <a:cs typeface="+mn-cs"/>
      </a:defRPr>
    </a:lvl1pPr>
    <a:lvl2pPr marL="457200" algn="l" rtl="0" fontAlgn="base">
      <a:spcBef>
        <a:spcPct val="50000"/>
      </a:spcBef>
      <a:spcAft>
        <a:spcPct val="0"/>
      </a:spcAft>
      <a:defRPr kern="1200">
        <a:solidFill>
          <a:schemeClr val="tx1"/>
        </a:solidFill>
        <a:latin typeface="Arial" charset="0"/>
        <a:ea typeface="+mn-ea"/>
        <a:cs typeface="+mn-cs"/>
      </a:defRPr>
    </a:lvl2pPr>
    <a:lvl3pPr marL="914400" algn="l" rtl="0" fontAlgn="base">
      <a:spcBef>
        <a:spcPct val="50000"/>
      </a:spcBef>
      <a:spcAft>
        <a:spcPct val="0"/>
      </a:spcAft>
      <a:defRPr kern="1200">
        <a:solidFill>
          <a:schemeClr val="tx1"/>
        </a:solidFill>
        <a:latin typeface="Arial" charset="0"/>
        <a:ea typeface="+mn-ea"/>
        <a:cs typeface="+mn-cs"/>
      </a:defRPr>
    </a:lvl3pPr>
    <a:lvl4pPr marL="1371600" algn="l" rtl="0" fontAlgn="base">
      <a:spcBef>
        <a:spcPct val="50000"/>
      </a:spcBef>
      <a:spcAft>
        <a:spcPct val="0"/>
      </a:spcAft>
      <a:defRPr kern="1200">
        <a:solidFill>
          <a:schemeClr val="tx1"/>
        </a:solidFill>
        <a:latin typeface="Arial" charset="0"/>
        <a:ea typeface="+mn-ea"/>
        <a:cs typeface="+mn-cs"/>
      </a:defRPr>
    </a:lvl4pPr>
    <a:lvl5pPr marL="1828800" algn="l" rtl="0" fontAlgn="base">
      <a:spcBef>
        <a:spcPct val="5000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08080"/>
    <a:srgbClr val="959597"/>
    <a:srgbClr val="6D009D"/>
    <a:srgbClr val="5368E0"/>
    <a:srgbClr val="34BE52"/>
    <a:srgbClr val="D22332"/>
    <a:srgbClr val="C400AE"/>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232" autoAdjust="0"/>
    <p:restoredTop sz="94652" autoAdjust="0"/>
  </p:normalViewPr>
  <p:slideViewPr>
    <p:cSldViewPr>
      <p:cViewPr varScale="1">
        <p:scale>
          <a:sx n="114" d="100"/>
          <a:sy n="114" d="100"/>
        </p:scale>
        <p:origin x="-128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31648"/>
    </p:cViewPr>
  </p:sorter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6" Type="http://schemas.openxmlformats.org/officeDocument/2006/relationships/image" Target="../media/image17.wmf"/><Relationship Id="rId4" Type="http://schemas.openxmlformats.org/officeDocument/2006/relationships/image" Target="../media/image15.wmf"/><Relationship Id="rId1" Type="http://schemas.openxmlformats.org/officeDocument/2006/relationships/image" Target="../media/image12.wmf"/><Relationship Id="rId2" Type="http://schemas.openxmlformats.org/officeDocument/2006/relationships/image" Target="../media/image13.wmf"/><Relationship Id="rId3" Type="http://schemas.openxmlformats.org/officeDocument/2006/relationships/image" Target="../media/image14.wmf"/><Relationship Id="rId5"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67210E-0CFD-874B-824A-DC1F23936014}" type="datetimeFigureOut">
              <a:rPr lang="en-US" smtClean="0"/>
              <a:pPr/>
              <a:t>12/1/08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70EFC9-31D6-B448-B7EA-CFD4740CFD5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5178CB0-284E-4233-BEB0-DE99D120FC72}" type="slidenum">
              <a:rPr lang="en-US" smtClean="0"/>
              <a:pPr>
                <a:defRPr/>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5"/>
          </p:nvPr>
        </p:nvSpPr>
        <p:spPr>
          <a:ln/>
        </p:spPr>
        <p:txBody>
          <a:bodyPr/>
          <a:lstStyle/>
          <a:p>
            <a:fld id="{00220820-AE79-FD41-BC70-EBAF04A39625}" type="slidenum">
              <a:rPr lang="en-US"/>
              <a:pPr/>
              <a:t>3</a:t>
            </a:fld>
            <a:endParaRPr lang="en-US"/>
          </a:p>
        </p:txBody>
      </p:sp>
      <p:sp>
        <p:nvSpPr>
          <p:cNvPr id="1054722" name="Rectangle 2"/>
          <p:cNvSpPr>
            <a:spLocks noGrp="1" noRot="1" noChangeAspect="1" noChangeArrowheads="1" noTextEdit="1"/>
          </p:cNvSpPr>
          <p:nvPr>
            <p:ph type="sldImg"/>
          </p:nvPr>
        </p:nvSpPr>
        <p:spPr>
          <a:ln/>
        </p:spPr>
      </p:sp>
      <p:sp>
        <p:nvSpPr>
          <p:cNvPr id="10547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5"/>
          </p:nvPr>
        </p:nvSpPr>
        <p:spPr>
          <a:ln/>
        </p:spPr>
        <p:txBody>
          <a:bodyPr/>
          <a:lstStyle/>
          <a:p>
            <a:fld id="{9EF6BBDC-41D1-8A49-BE0B-1DDBE18DD00E}" type="slidenum">
              <a:rPr lang="en-US"/>
              <a:pPr/>
              <a:t>4</a:t>
            </a:fld>
            <a:endParaRPr lang="en-US"/>
          </a:p>
        </p:txBody>
      </p:sp>
      <p:sp>
        <p:nvSpPr>
          <p:cNvPr id="1056770" name="Rectangle 2"/>
          <p:cNvSpPr>
            <a:spLocks noGrp="1" noRot="1" noChangeAspect="1" noChangeArrowheads="1" noTextEdit="1"/>
          </p:cNvSpPr>
          <p:nvPr>
            <p:ph type="sldImg"/>
          </p:nvPr>
        </p:nvSpPr>
        <p:spPr>
          <a:ln/>
        </p:spPr>
      </p:sp>
      <p:sp>
        <p:nvSpPr>
          <p:cNvPr id="10567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5"/>
          </p:nvPr>
        </p:nvSpPr>
        <p:spPr>
          <a:ln/>
        </p:spPr>
        <p:txBody>
          <a:bodyPr/>
          <a:lstStyle/>
          <a:p>
            <a:fld id="{DC1B000B-D509-144B-8C94-3F8DB0B45958}" type="slidenum">
              <a:rPr lang="en-US"/>
              <a:pPr/>
              <a:t>5</a:t>
            </a:fld>
            <a:endParaRPr lang="en-US"/>
          </a:p>
        </p:txBody>
      </p:sp>
      <p:sp>
        <p:nvSpPr>
          <p:cNvPr id="1048578" name="Rectangle 2"/>
          <p:cNvSpPr>
            <a:spLocks noGrp="1" noRot="1" noChangeAspect="1" noChangeArrowheads="1" noTextEdit="1"/>
          </p:cNvSpPr>
          <p:nvPr>
            <p:ph type="sldImg"/>
          </p:nvPr>
        </p:nvSpPr>
        <p:spPr>
          <a:xfrm>
            <a:off x="1143000" y="685800"/>
            <a:ext cx="4572000" cy="3429000"/>
          </a:xfrm>
          <a:ln/>
        </p:spPr>
      </p:sp>
      <p:sp>
        <p:nvSpPr>
          <p:cNvPr id="1048579" name="Rectangle 3"/>
          <p:cNvSpPr>
            <a:spLocks noGrp="1" noChangeArrowheads="1"/>
          </p:cNvSpPr>
          <p:nvPr>
            <p:ph type="body" idx="1"/>
          </p:nvPr>
        </p:nvSpPr>
        <p:spPr>
          <a:xfrm>
            <a:off x="685800" y="4342996"/>
            <a:ext cx="5486400" cy="4114726"/>
          </a:xfrm>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5178CB0-284E-4233-BEB0-DE99D120FC72}"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5178CB0-284E-4233-BEB0-DE99D120FC72}" type="slidenum">
              <a:rPr lang="en-US" smtClean="0"/>
              <a:pPr>
                <a:defRPr/>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5178CB0-284E-4233-BEB0-DE99D120FC72}" type="slidenum">
              <a:rPr lang="en-US" smtClean="0"/>
              <a:pPr>
                <a:defRPr/>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_rels/slideLayout9.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447800"/>
            <a:ext cx="7086600" cy="1470025"/>
          </a:xfrm>
        </p:spPr>
        <p:txBody>
          <a:bodyPr/>
          <a:lstStyle/>
          <a:p>
            <a:r>
              <a:rPr lang="en-GB" dirty="0" smtClean="0"/>
              <a:t>Click to edit Master title style</a:t>
            </a:r>
            <a:endParaRPr lang="en-US" dirty="0"/>
          </a:p>
        </p:txBody>
      </p:sp>
      <p:sp>
        <p:nvSpPr>
          <p:cNvPr id="3" name="Subtitle 2"/>
          <p:cNvSpPr>
            <a:spLocks noGrp="1"/>
          </p:cNvSpPr>
          <p:nvPr>
            <p:ph type="subTitle" idx="1"/>
          </p:nvPr>
        </p:nvSpPr>
        <p:spPr>
          <a:xfrm>
            <a:off x="1371600" y="3127375"/>
            <a:ext cx="7086600" cy="1524000"/>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4C217258-627E-3F4C-A0F5-714904BB640E}" type="slidenum">
              <a:rPr lang="en-US"/>
              <a:pPr/>
              <a:t>‹#›</a:t>
            </a:fld>
            <a:endParaRPr lang="en-US"/>
          </a:p>
        </p:txBody>
      </p:sp>
      <p:grpSp>
        <p:nvGrpSpPr>
          <p:cNvPr id="7" name="Group 30"/>
          <p:cNvGrpSpPr>
            <a:grpSpLocks noChangeAspect="1"/>
          </p:cNvGrpSpPr>
          <p:nvPr userDrawn="1"/>
        </p:nvGrpSpPr>
        <p:grpSpPr bwMode="auto">
          <a:xfrm>
            <a:off x="228600" y="155971"/>
            <a:ext cx="1632347" cy="987029"/>
            <a:chOff x="4363" y="3017"/>
            <a:chExt cx="1043" cy="669"/>
          </a:xfrm>
        </p:grpSpPr>
        <p:pic>
          <p:nvPicPr>
            <p:cNvPr id="8"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9"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10" name="Picture 9"/>
          <p:cNvPicPr>
            <a:picLocks noChangeAspect="1"/>
          </p:cNvPicPr>
          <p:nvPr userDrawn="1"/>
        </p:nvPicPr>
        <p:blipFill>
          <a:blip r:embed="rId4"/>
          <a:stretch>
            <a:fillRect/>
          </a:stretch>
        </p:blipFill>
        <p:spPr>
          <a:xfrm>
            <a:off x="7543800" y="226079"/>
            <a:ext cx="1447800" cy="612121"/>
          </a:xfrm>
          <a:prstGeom prst="rect">
            <a:avLst/>
          </a:prstGeom>
        </p:spPr>
      </p:pic>
      <p:cxnSp>
        <p:nvCxnSpPr>
          <p:cNvPr id="12" name="Straight Connector 11"/>
          <p:cNvCxnSpPr/>
          <p:nvPr userDrawn="1"/>
        </p:nvCxnSpPr>
        <p:spPr bwMode="auto">
          <a:xfrm>
            <a:off x="0" y="1219200"/>
            <a:ext cx="9144000" cy="1588"/>
          </a:xfrm>
          <a:prstGeom prst="line">
            <a:avLst/>
          </a:prstGeom>
          <a:ln>
            <a:solidFill>
              <a:schemeClr val="bg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D0FB699C-37D9-8A48-936D-CD803805199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333375"/>
            <a:ext cx="2057400" cy="5792788"/>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68313" y="333375"/>
            <a:ext cx="6019800" cy="579278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D2EEB43-9884-9644-9E51-BF653544251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68313" y="333375"/>
            <a:ext cx="8229600" cy="57927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smtClean="0"/>
            </a:lvl1pPr>
          </a:lstStyle>
          <a:p>
            <a:fld id="{918980EA-4927-2444-B54F-95B2D624785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5225" y="55563"/>
            <a:ext cx="5391150" cy="504825"/>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107950" y="679450"/>
            <a:ext cx="4378325" cy="60356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38675" y="679450"/>
            <a:ext cx="4379913" cy="60356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9388" y="620713"/>
            <a:ext cx="8713787" cy="504825"/>
          </a:xfrm>
        </p:spPr>
        <p:txBody>
          <a:bodyPr/>
          <a:lstStyle/>
          <a:p>
            <a:r>
              <a:rPr lang="en-GB" smtClean="0"/>
              <a:t>Click to edit Master title style</a:t>
            </a:r>
            <a:endParaRPr lang="en-US"/>
          </a:p>
        </p:txBody>
      </p:sp>
      <p:sp>
        <p:nvSpPr>
          <p:cNvPr id="3" name="Table Placeholder 2"/>
          <p:cNvSpPr>
            <a:spLocks noGrp="1"/>
          </p:cNvSpPr>
          <p:nvPr>
            <p:ph type="tbl" idx="1"/>
          </p:nvPr>
        </p:nvSpPr>
        <p:spPr>
          <a:xfrm>
            <a:off x="250825" y="1371600"/>
            <a:ext cx="8642350" cy="4937125"/>
          </a:xfrm>
        </p:spPr>
        <p:txBody>
          <a:bodyPr/>
          <a:lstStyle/>
          <a:p>
            <a:endParaRPr lang="en-US"/>
          </a:p>
        </p:txBody>
      </p:sp>
      <p:sp>
        <p:nvSpPr>
          <p:cNvPr id="4" name="Date Placeholder 3"/>
          <p:cNvSpPr>
            <a:spLocks noGrp="1"/>
          </p:cNvSpPr>
          <p:nvPr>
            <p:ph type="dt" sz="half" idx="10"/>
          </p:nvPr>
        </p:nvSpPr>
        <p:spPr>
          <a:xfrm>
            <a:off x="250825" y="6453188"/>
            <a:ext cx="2133600" cy="241300"/>
          </a:xfrm>
        </p:spPr>
        <p:txBody>
          <a:bodyPr/>
          <a:lstStyle>
            <a:lvl1pPr>
              <a:defRPr/>
            </a:lvl1pPr>
          </a:lstStyle>
          <a:p>
            <a:endParaRPr lang="en-GB"/>
          </a:p>
        </p:txBody>
      </p:sp>
      <p:sp>
        <p:nvSpPr>
          <p:cNvPr id="5" name="Footer Placeholder 4"/>
          <p:cNvSpPr>
            <a:spLocks noGrp="1"/>
          </p:cNvSpPr>
          <p:nvPr>
            <p:ph type="ftr" sz="quarter" idx="11"/>
          </p:nvPr>
        </p:nvSpPr>
        <p:spPr>
          <a:xfrm>
            <a:off x="3124200" y="6453188"/>
            <a:ext cx="2895600" cy="252412"/>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524625"/>
            <a:ext cx="2133600" cy="180975"/>
          </a:xfrm>
        </p:spPr>
        <p:txBody>
          <a:bodyPr/>
          <a:lstStyle>
            <a:lvl1pPr>
              <a:defRPr smtClean="0"/>
            </a:lvl1pPr>
          </a:lstStyle>
          <a:p>
            <a:r>
              <a:rPr lang="en-GB"/>
              <a:t>fgls-erlp-prs-001</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399" y="333375"/>
            <a:ext cx="6640513" cy="792163"/>
          </a:xfrm>
        </p:spPr>
        <p:txBody>
          <a:bodyPr/>
          <a:lstStyle/>
          <a:p>
            <a:r>
              <a:rPr lang="en-GB" smtClean="0"/>
              <a:t>Click to edit Master title style</a:t>
            </a:r>
            <a:endParaRPr lang="en-US"/>
          </a:p>
        </p:txBody>
      </p:sp>
      <p:sp>
        <p:nvSpPr>
          <p:cNvPr id="3" name="Content Placeholder 2"/>
          <p:cNvSpPr>
            <a:spLocks noGrp="1"/>
          </p:cNvSpPr>
          <p:nvPr>
            <p:ph idx="1"/>
          </p:nvPr>
        </p:nvSpPr>
        <p:spPr>
          <a:xfrm>
            <a:off x="468313" y="1295401"/>
            <a:ext cx="8229600" cy="47244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EB07DDBF-DD79-4D43-8667-EB618977C665}" type="slidenum">
              <a:rPr lang="en-US"/>
              <a:pPr/>
              <a:t>‹#›</a:t>
            </a:fld>
            <a:endParaRPr lang="en-US"/>
          </a:p>
        </p:txBody>
      </p:sp>
      <p:grpSp>
        <p:nvGrpSpPr>
          <p:cNvPr id="7" name="Group 30"/>
          <p:cNvGrpSpPr>
            <a:grpSpLocks/>
          </p:cNvGrpSpPr>
          <p:nvPr userDrawn="1"/>
        </p:nvGrpSpPr>
        <p:grpSpPr bwMode="auto">
          <a:xfrm>
            <a:off x="228600" y="152400"/>
            <a:ext cx="1632347" cy="987029"/>
            <a:chOff x="4363" y="3017"/>
            <a:chExt cx="1043" cy="669"/>
          </a:xfrm>
        </p:grpSpPr>
        <p:pic>
          <p:nvPicPr>
            <p:cNvPr id="8"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9"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10" name="Picture 9"/>
          <p:cNvPicPr>
            <a:picLocks noChangeAspect="1"/>
          </p:cNvPicPr>
          <p:nvPr userDrawn="1"/>
        </p:nvPicPr>
        <p:blipFill>
          <a:blip r:embed="rId4"/>
          <a:stretch>
            <a:fillRect/>
          </a:stretch>
        </p:blipFill>
        <p:spPr>
          <a:xfrm>
            <a:off x="7543800" y="152400"/>
            <a:ext cx="1447800" cy="612121"/>
          </a:xfrm>
          <a:prstGeom prst="rect">
            <a:avLst/>
          </a:prstGeom>
        </p:spPr>
      </p:pic>
      <p:cxnSp>
        <p:nvCxnSpPr>
          <p:cNvPr id="11" name="Straight Connector 10"/>
          <p:cNvCxnSpPr/>
          <p:nvPr userDrawn="1"/>
        </p:nvCxnSpPr>
        <p:spPr bwMode="auto">
          <a:xfrm>
            <a:off x="0" y="1219200"/>
            <a:ext cx="9144000" cy="1588"/>
          </a:xfrm>
          <a:prstGeom prst="line">
            <a:avLst/>
          </a:prstGeom>
          <a:ln>
            <a:solidFill>
              <a:srgbClr val="80808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1DEAD94-B733-AB4A-A6BE-8ED7BA6B23A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399" y="333375"/>
            <a:ext cx="6640513" cy="792163"/>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468313"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Content Placeholder 3"/>
          <p:cNvSpPr>
            <a:spLocks noGrp="1"/>
          </p:cNvSpPr>
          <p:nvPr>
            <p:ph sz="half" idx="2"/>
          </p:nvPr>
        </p:nvSpPr>
        <p:spPr>
          <a:xfrm>
            <a:off x="4659313"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FBB3F18F-ABC8-DC46-A1A2-55D682E013F4}" type="slidenum">
              <a:rPr lang="en-US"/>
              <a:pPr/>
              <a:t>‹#›</a:t>
            </a:fld>
            <a:endParaRPr lang="en-US"/>
          </a:p>
        </p:txBody>
      </p:sp>
      <p:grpSp>
        <p:nvGrpSpPr>
          <p:cNvPr id="8" name="Group 30"/>
          <p:cNvGrpSpPr>
            <a:grpSpLocks/>
          </p:cNvGrpSpPr>
          <p:nvPr userDrawn="1"/>
        </p:nvGrpSpPr>
        <p:grpSpPr bwMode="auto">
          <a:xfrm>
            <a:off x="228600" y="152400"/>
            <a:ext cx="1632347" cy="987029"/>
            <a:chOff x="4363" y="3017"/>
            <a:chExt cx="1043" cy="669"/>
          </a:xfrm>
        </p:grpSpPr>
        <p:pic>
          <p:nvPicPr>
            <p:cNvPr id="9"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10"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11" name="Picture 10"/>
          <p:cNvPicPr>
            <a:picLocks noChangeAspect="1"/>
          </p:cNvPicPr>
          <p:nvPr userDrawn="1"/>
        </p:nvPicPr>
        <p:blipFill>
          <a:blip r:embed="rId4"/>
          <a:stretch>
            <a:fillRect/>
          </a:stretch>
        </p:blipFill>
        <p:spPr>
          <a:xfrm>
            <a:off x="152401" y="6118878"/>
            <a:ext cx="1447800" cy="612121"/>
          </a:xfrm>
          <a:prstGeom prst="rect">
            <a:avLst/>
          </a:prstGeom>
        </p:spPr>
      </p:pic>
      <p:cxnSp>
        <p:nvCxnSpPr>
          <p:cNvPr id="12" name="Straight Connector 11"/>
          <p:cNvCxnSpPr/>
          <p:nvPr userDrawn="1"/>
        </p:nvCxnSpPr>
        <p:spPr bwMode="auto">
          <a:xfrm>
            <a:off x="0" y="1219200"/>
            <a:ext cx="9144000" cy="1588"/>
          </a:xfrm>
          <a:prstGeom prst="line">
            <a:avLst/>
          </a:prstGeom>
          <a:ln>
            <a:solidFill>
              <a:srgbClr val="80808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6F33D0B4-64A7-9F49-9D3D-922151CFBD6A}" type="slidenum">
              <a:rPr lang="en-US"/>
              <a:pPr/>
              <a:t>‹#›</a:t>
            </a:fld>
            <a:endParaRPr lang="en-US"/>
          </a:p>
        </p:txBody>
      </p:sp>
      <p:cxnSp>
        <p:nvCxnSpPr>
          <p:cNvPr id="10" name="Straight Connector 9"/>
          <p:cNvCxnSpPr/>
          <p:nvPr userDrawn="1"/>
        </p:nvCxnSpPr>
        <p:spPr bwMode="auto">
          <a:xfrm>
            <a:off x="0" y="1143000"/>
            <a:ext cx="9144000" cy="1588"/>
          </a:xfrm>
          <a:prstGeom prst="line">
            <a:avLst/>
          </a:prstGeom>
          <a:ln>
            <a:solidFill>
              <a:srgbClr val="80808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81200" y="333375"/>
            <a:ext cx="6716712" cy="792163"/>
          </a:xfrm>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B964D0FF-D460-C14E-B5BB-59A25B046FDF}" type="slidenum">
              <a:rPr lang="en-US"/>
              <a:pPr/>
              <a:t>‹#›</a:t>
            </a:fld>
            <a:endParaRPr lang="en-US"/>
          </a:p>
        </p:txBody>
      </p:sp>
      <p:grpSp>
        <p:nvGrpSpPr>
          <p:cNvPr id="6" name="Group 30"/>
          <p:cNvGrpSpPr>
            <a:grpSpLocks/>
          </p:cNvGrpSpPr>
          <p:nvPr userDrawn="1"/>
        </p:nvGrpSpPr>
        <p:grpSpPr bwMode="auto">
          <a:xfrm>
            <a:off x="228600" y="152400"/>
            <a:ext cx="1632347" cy="987029"/>
            <a:chOff x="4363" y="3017"/>
            <a:chExt cx="1043" cy="669"/>
          </a:xfrm>
        </p:grpSpPr>
        <p:pic>
          <p:nvPicPr>
            <p:cNvPr id="7"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8"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9" name="Picture 8"/>
          <p:cNvPicPr>
            <a:picLocks noChangeAspect="1"/>
          </p:cNvPicPr>
          <p:nvPr userDrawn="1"/>
        </p:nvPicPr>
        <p:blipFill>
          <a:blip r:embed="rId4"/>
          <a:stretch>
            <a:fillRect/>
          </a:stretch>
        </p:blipFill>
        <p:spPr>
          <a:xfrm>
            <a:off x="152401" y="6118878"/>
            <a:ext cx="1447800" cy="612121"/>
          </a:xfrm>
          <a:prstGeom prst="rect">
            <a:avLst/>
          </a:prstGeom>
        </p:spPr>
      </p:pic>
      <p:cxnSp>
        <p:nvCxnSpPr>
          <p:cNvPr id="10" name="Straight Connector 9"/>
          <p:cNvCxnSpPr/>
          <p:nvPr userDrawn="1"/>
        </p:nvCxnSpPr>
        <p:spPr bwMode="auto">
          <a:xfrm>
            <a:off x="0" y="1219200"/>
            <a:ext cx="9144000" cy="1588"/>
          </a:xfrm>
          <a:prstGeom prst="line">
            <a:avLst/>
          </a:prstGeom>
          <a:ln>
            <a:solidFill>
              <a:srgbClr val="80808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28CBD12B-5CAE-A942-A815-69C8BFB3C863}" type="slidenum">
              <a:rPr lang="en-US"/>
              <a:pPr/>
              <a:t>‹#›</a:t>
            </a:fld>
            <a:endParaRPr lang="en-US"/>
          </a:p>
        </p:txBody>
      </p:sp>
      <p:grpSp>
        <p:nvGrpSpPr>
          <p:cNvPr id="5" name="Group 30"/>
          <p:cNvGrpSpPr>
            <a:grpSpLocks/>
          </p:cNvGrpSpPr>
          <p:nvPr userDrawn="1"/>
        </p:nvGrpSpPr>
        <p:grpSpPr bwMode="auto">
          <a:xfrm>
            <a:off x="228600" y="152400"/>
            <a:ext cx="1632347" cy="987029"/>
            <a:chOff x="4363" y="3017"/>
            <a:chExt cx="1043" cy="669"/>
          </a:xfrm>
        </p:grpSpPr>
        <p:pic>
          <p:nvPicPr>
            <p:cNvPr id="6"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7"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8" name="Picture 7"/>
          <p:cNvPicPr>
            <a:picLocks noChangeAspect="1"/>
          </p:cNvPicPr>
          <p:nvPr userDrawn="1"/>
        </p:nvPicPr>
        <p:blipFill>
          <a:blip r:embed="rId4"/>
          <a:stretch>
            <a:fillRect/>
          </a:stretch>
        </p:blipFill>
        <p:spPr>
          <a:xfrm>
            <a:off x="152401" y="6118878"/>
            <a:ext cx="1447800" cy="612121"/>
          </a:xfrm>
          <a:prstGeom prst="rect">
            <a:avLst/>
          </a:prstGeom>
        </p:spPr>
      </p:pic>
      <p:cxnSp>
        <p:nvCxnSpPr>
          <p:cNvPr id="9" name="Straight Connector 8"/>
          <p:cNvCxnSpPr/>
          <p:nvPr userDrawn="1"/>
        </p:nvCxnSpPr>
        <p:spPr bwMode="auto">
          <a:xfrm>
            <a:off x="0" y="1219200"/>
            <a:ext cx="9144000" cy="1588"/>
          </a:xfrm>
          <a:prstGeom prst="line">
            <a:avLst/>
          </a:prstGeom>
          <a:ln>
            <a:solidFill>
              <a:srgbClr val="80808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0C5A3625-957F-D843-A492-FA2E00A9D564}" type="slidenum">
              <a:rPr lang="en-US"/>
              <a:pPr/>
              <a:t>‹#›</a:t>
            </a:fld>
            <a:endParaRPr lang="en-US"/>
          </a:p>
        </p:txBody>
      </p:sp>
      <p:grpSp>
        <p:nvGrpSpPr>
          <p:cNvPr id="8" name="Group 30"/>
          <p:cNvGrpSpPr>
            <a:grpSpLocks/>
          </p:cNvGrpSpPr>
          <p:nvPr userDrawn="1"/>
        </p:nvGrpSpPr>
        <p:grpSpPr bwMode="auto">
          <a:xfrm>
            <a:off x="228600" y="152400"/>
            <a:ext cx="1632347" cy="987029"/>
            <a:chOff x="4363" y="3017"/>
            <a:chExt cx="1043" cy="669"/>
          </a:xfrm>
        </p:grpSpPr>
        <p:pic>
          <p:nvPicPr>
            <p:cNvPr id="9"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10"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11" name="Picture 10"/>
          <p:cNvPicPr>
            <a:picLocks noChangeAspect="1"/>
          </p:cNvPicPr>
          <p:nvPr userDrawn="1"/>
        </p:nvPicPr>
        <p:blipFill>
          <a:blip r:embed="rId4"/>
          <a:stretch>
            <a:fillRect/>
          </a:stretch>
        </p:blipFill>
        <p:spPr>
          <a:xfrm>
            <a:off x="152401" y="6118878"/>
            <a:ext cx="1447800" cy="612121"/>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9812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812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D402ADF1-A163-034C-9132-4250DDB96EE8}" type="slidenum">
              <a:rPr lang="en-US"/>
              <a:pPr/>
              <a:t>‹#›</a:t>
            </a:fld>
            <a:endParaRPr lang="en-US"/>
          </a:p>
        </p:txBody>
      </p:sp>
      <p:grpSp>
        <p:nvGrpSpPr>
          <p:cNvPr id="8" name="Group 30"/>
          <p:cNvGrpSpPr>
            <a:grpSpLocks/>
          </p:cNvGrpSpPr>
          <p:nvPr userDrawn="1"/>
        </p:nvGrpSpPr>
        <p:grpSpPr bwMode="auto">
          <a:xfrm>
            <a:off x="228600" y="152400"/>
            <a:ext cx="1632347" cy="987029"/>
            <a:chOff x="4363" y="3017"/>
            <a:chExt cx="1043" cy="669"/>
          </a:xfrm>
        </p:grpSpPr>
        <p:pic>
          <p:nvPicPr>
            <p:cNvPr id="9" name="Picture 16" descr="Cilogotransparent"/>
            <p:cNvPicPr>
              <a:picLocks noChangeAspect="1" noChangeArrowheads="1"/>
            </p:cNvPicPr>
            <p:nvPr/>
          </p:nvPicPr>
          <p:blipFill>
            <a:blip r:embed="rId2"/>
            <a:srcRect/>
            <a:stretch>
              <a:fillRect/>
            </a:stretch>
          </p:blipFill>
          <p:spPr bwMode="auto">
            <a:xfrm>
              <a:off x="4363" y="3017"/>
              <a:ext cx="752" cy="515"/>
            </a:xfrm>
            <a:prstGeom prst="rect">
              <a:avLst/>
            </a:prstGeom>
            <a:noFill/>
            <a:ln w="9525">
              <a:noFill/>
              <a:miter lim="800000"/>
              <a:headEnd/>
              <a:tailEnd/>
            </a:ln>
          </p:spPr>
        </p:pic>
        <p:pic>
          <p:nvPicPr>
            <p:cNvPr id="10" name="Picture 18"/>
            <p:cNvPicPr>
              <a:picLocks noChangeAspect="1" noChangeArrowheads="1"/>
            </p:cNvPicPr>
            <p:nvPr/>
          </p:nvPicPr>
          <p:blipFill>
            <a:blip r:embed="rId3"/>
            <a:srcRect/>
            <a:stretch>
              <a:fillRect/>
            </a:stretch>
          </p:blipFill>
          <p:spPr bwMode="auto">
            <a:xfrm>
              <a:off x="4372" y="3529"/>
              <a:ext cx="1034" cy="157"/>
            </a:xfrm>
            <a:prstGeom prst="rect">
              <a:avLst/>
            </a:prstGeom>
            <a:noFill/>
            <a:ln w="9525">
              <a:noFill/>
              <a:miter lim="800000"/>
              <a:headEnd/>
              <a:tailEnd/>
            </a:ln>
          </p:spPr>
        </p:pic>
      </p:grpSp>
      <p:pic>
        <p:nvPicPr>
          <p:cNvPr id="11" name="Picture 10"/>
          <p:cNvPicPr>
            <a:picLocks noChangeAspect="1"/>
          </p:cNvPicPr>
          <p:nvPr userDrawn="1"/>
        </p:nvPicPr>
        <p:blipFill>
          <a:blip r:embed="rId4"/>
          <a:stretch>
            <a:fillRect/>
          </a:stretch>
        </p:blipFill>
        <p:spPr>
          <a:xfrm>
            <a:off x="152401" y="6118878"/>
            <a:ext cx="1447800" cy="61212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333375"/>
            <a:ext cx="8229600" cy="7921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68313" y="1844675"/>
            <a:ext cx="8229600" cy="42814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vl1pPr>
          </a:lstStyle>
          <a:p>
            <a:fld id="{9747DD48-5702-9B47-8D26-EE90CE8B037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l" rtl="0" fontAlgn="base">
        <a:spcBef>
          <a:spcPct val="0"/>
        </a:spcBef>
        <a:spcAft>
          <a:spcPct val="0"/>
        </a:spcAft>
        <a:defRPr sz="2400">
          <a:solidFill>
            <a:schemeClr val="tx1"/>
          </a:solidFill>
          <a:latin typeface="Calibri"/>
          <a:ea typeface="+mj-ea"/>
          <a:cs typeface="Calibri"/>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marL="342900" indent="-342900" algn="l" rtl="0" fontAlgn="base">
        <a:spcBef>
          <a:spcPct val="20000"/>
        </a:spcBef>
        <a:spcAft>
          <a:spcPct val="20000"/>
        </a:spcAft>
        <a:buChar char="•"/>
        <a:defRPr>
          <a:solidFill>
            <a:schemeClr val="tx1"/>
          </a:solidFill>
          <a:latin typeface="Calibri"/>
          <a:ea typeface="+mn-ea"/>
          <a:cs typeface="Calibri"/>
        </a:defRPr>
      </a:lvl1pPr>
      <a:lvl2pPr marL="742950" indent="-285750" algn="l" rtl="0" fontAlgn="base">
        <a:spcBef>
          <a:spcPct val="20000"/>
        </a:spcBef>
        <a:spcAft>
          <a:spcPct val="20000"/>
        </a:spcAft>
        <a:buChar char="–"/>
        <a:defRPr>
          <a:solidFill>
            <a:schemeClr val="tx1"/>
          </a:solidFill>
          <a:latin typeface="Calibri"/>
          <a:ea typeface="ＭＳ Ｐゴシック" charset="-128"/>
          <a:cs typeface="Calibri"/>
        </a:defRPr>
      </a:lvl2pPr>
      <a:lvl3pPr marL="1143000" indent="-228600" algn="l" rtl="0" fontAlgn="base">
        <a:spcBef>
          <a:spcPct val="20000"/>
        </a:spcBef>
        <a:spcAft>
          <a:spcPct val="20000"/>
        </a:spcAft>
        <a:buChar char="•"/>
        <a:defRPr>
          <a:solidFill>
            <a:schemeClr val="tx1"/>
          </a:solidFill>
          <a:latin typeface="Calibri"/>
          <a:ea typeface="ＭＳ Ｐゴシック" charset="-128"/>
          <a:cs typeface="Calibri"/>
        </a:defRPr>
      </a:lvl3pPr>
      <a:lvl4pPr marL="1600200" indent="-228600" algn="l" rtl="0" fontAlgn="base">
        <a:spcBef>
          <a:spcPct val="20000"/>
        </a:spcBef>
        <a:spcAft>
          <a:spcPct val="20000"/>
        </a:spcAft>
        <a:buChar char="–"/>
        <a:defRPr>
          <a:solidFill>
            <a:schemeClr val="tx1"/>
          </a:solidFill>
          <a:latin typeface="Calibri"/>
          <a:ea typeface="ＭＳ Ｐゴシック" charset="-128"/>
          <a:cs typeface="Calibri"/>
        </a:defRPr>
      </a:lvl4pPr>
      <a:lvl5pPr marL="2057400" indent="-228600" algn="l" rtl="0" fontAlgn="base">
        <a:spcBef>
          <a:spcPct val="20000"/>
        </a:spcBef>
        <a:spcAft>
          <a:spcPct val="20000"/>
        </a:spcAft>
        <a:buChar char="»"/>
        <a:defRPr>
          <a:solidFill>
            <a:schemeClr val="tx1"/>
          </a:solidFill>
          <a:latin typeface="Calibri"/>
          <a:ea typeface="ＭＳ Ｐゴシック" charset="-128"/>
          <a:cs typeface="Calibri"/>
        </a:defRPr>
      </a:lvl5pPr>
      <a:lvl6pPr marL="2514600" indent="-228600" algn="l" rtl="0" fontAlgn="base">
        <a:spcBef>
          <a:spcPct val="20000"/>
        </a:spcBef>
        <a:spcAft>
          <a:spcPct val="20000"/>
        </a:spcAft>
        <a:buChar char="»"/>
        <a:defRPr>
          <a:solidFill>
            <a:schemeClr val="tx1"/>
          </a:solidFill>
          <a:latin typeface="+mn-lt"/>
          <a:ea typeface="ＭＳ Ｐゴシック" charset="-128"/>
        </a:defRPr>
      </a:lvl6pPr>
      <a:lvl7pPr marL="2971800" indent="-228600" algn="l" rtl="0" fontAlgn="base">
        <a:spcBef>
          <a:spcPct val="20000"/>
        </a:spcBef>
        <a:spcAft>
          <a:spcPct val="20000"/>
        </a:spcAft>
        <a:buChar char="»"/>
        <a:defRPr>
          <a:solidFill>
            <a:schemeClr val="tx1"/>
          </a:solidFill>
          <a:latin typeface="+mn-lt"/>
          <a:ea typeface="ＭＳ Ｐゴシック" charset="-128"/>
        </a:defRPr>
      </a:lvl7pPr>
      <a:lvl8pPr marL="3429000" indent="-228600" algn="l" rtl="0" fontAlgn="base">
        <a:spcBef>
          <a:spcPct val="20000"/>
        </a:spcBef>
        <a:spcAft>
          <a:spcPct val="20000"/>
        </a:spcAft>
        <a:buChar char="»"/>
        <a:defRPr>
          <a:solidFill>
            <a:schemeClr val="tx1"/>
          </a:solidFill>
          <a:latin typeface="+mn-lt"/>
          <a:ea typeface="ＭＳ Ｐゴシック" charset="-128"/>
        </a:defRPr>
      </a:lvl8pPr>
      <a:lvl9pPr marL="3886200" indent="-228600" algn="l" rtl="0" fontAlgn="base">
        <a:spcBef>
          <a:spcPct val="20000"/>
        </a:spcBef>
        <a:spcAft>
          <a:spcPct val="20000"/>
        </a:spcAft>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0.jpeg"/><Relationship Id="rId3" Type="http://schemas.openxmlformats.org/officeDocument/2006/relationships/image" Target="../media/image38.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image" Target="../media/image40.png"/><Relationship Id="rId1" Type="http://schemas.openxmlformats.org/officeDocument/2006/relationships/slideLayout" Target="../slideLayouts/slideLayout6.xml"/><Relationship Id="rId2" Type="http://schemas.openxmlformats.org/officeDocument/2006/relationships/image" Target="../media/image30.jpeg"/><Relationship Id="rId3" Type="http://schemas.openxmlformats.org/officeDocument/2006/relationships/image" Target="../media/image39.emf"/><Relationship Id="rId5" Type="http://schemas.openxmlformats.org/officeDocument/2006/relationships/image" Target="../media/image41.png"/></Relationships>
</file>

<file path=ppt/slides/_rels/slide13.xml.rels><?xml version="1.0" encoding="UTF-8" standalone="yes"?>
<Relationships xmlns="http://schemas.openxmlformats.org/package/2006/relationships"><Relationship Id="rId4"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hyperlink" Target="http://www.jacow.org/"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49.png"/><Relationship Id="rId4" Type="http://schemas.openxmlformats.org/officeDocument/2006/relationships/image" Target="../media/image46.png"/><Relationship Id="rId5" Type="http://schemas.openxmlformats.org/officeDocument/2006/relationships/image" Target="../media/image47.png"/><Relationship Id="rId7" Type="http://schemas.openxmlformats.org/officeDocument/2006/relationships/image" Target="../media/image30.jpeg"/><Relationship Id="rId1" Type="http://schemas.openxmlformats.org/officeDocument/2006/relationships/slideLayout" Target="../slideLayouts/slideLayout6.xml"/><Relationship Id="rId2" Type="http://schemas.openxmlformats.org/officeDocument/2006/relationships/image" Target="../media/image44.png"/><Relationship Id="rId3" Type="http://schemas.openxmlformats.org/officeDocument/2006/relationships/image" Target="../media/image45.png"/><Relationship Id="rId6" Type="http://schemas.openxmlformats.org/officeDocument/2006/relationships/image" Target="../media/image48.png"/></Relationships>
</file>

<file path=ppt/slides/_rels/slide15.xml.rels><?xml version="1.0" encoding="UTF-8" standalone="yes"?>
<Relationships xmlns="http://schemas.openxmlformats.org/package/2006/relationships"><Relationship Id="rId6" Type="http://schemas.openxmlformats.org/officeDocument/2006/relationships/image" Target="../media/image53.png"/><Relationship Id="rId4" Type="http://schemas.openxmlformats.org/officeDocument/2006/relationships/image" Target="../media/image51.png"/><Relationship Id="rId1" Type="http://schemas.openxmlformats.org/officeDocument/2006/relationships/slideLayout" Target="../slideLayouts/slideLayout6.xml"/><Relationship Id="rId2" Type="http://schemas.openxmlformats.org/officeDocument/2006/relationships/image" Target="../media/image30.jpeg"/><Relationship Id="rId3" Type="http://schemas.openxmlformats.org/officeDocument/2006/relationships/image" Target="../media/image50.png"/><Relationship Id="rId5" Type="http://schemas.openxmlformats.org/officeDocument/2006/relationships/image" Target="../media/image52.png"/></Relationships>
</file>

<file path=ppt/slides/_rels/slide16.xml.rels><?xml version="1.0" encoding="UTF-8" standalone="yes"?>
<Relationships xmlns="http://schemas.openxmlformats.org/package/2006/relationships"><Relationship Id="rId4" Type="http://schemas.openxmlformats.org/officeDocument/2006/relationships/image" Target="../media/image55.png"/><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5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5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4" Type="http://schemas.openxmlformats.org/officeDocument/2006/relationships/image" Target="../media/image11.jpe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4" Type="http://schemas.openxmlformats.org/officeDocument/2006/relationships/image" Target="../media/image22.png"/><Relationship Id="rId4" Type="http://schemas.openxmlformats.org/officeDocument/2006/relationships/oleObject" Target="../embeddings/Microsoft_Equation1.bin"/><Relationship Id="rId7" Type="http://schemas.openxmlformats.org/officeDocument/2006/relationships/oleObject" Target="../embeddings/Microsoft_Equation4.bin"/><Relationship Id="rId11" Type="http://schemas.openxmlformats.org/officeDocument/2006/relationships/image" Target="../media/image19.png"/><Relationship Id="rId1" Type="http://schemas.openxmlformats.org/officeDocument/2006/relationships/vmlDrawing" Target="../drawings/vmlDrawing2.vml"/><Relationship Id="rId6" Type="http://schemas.openxmlformats.org/officeDocument/2006/relationships/oleObject" Target="../embeddings/Microsoft_Equation3.bin"/><Relationship Id="rId16" Type="http://schemas.openxmlformats.org/officeDocument/2006/relationships/image" Target="../media/image24.png"/><Relationship Id="rId8" Type="http://schemas.openxmlformats.org/officeDocument/2006/relationships/oleObject" Target="../embeddings/Microsoft_Equation5.bin"/><Relationship Id="rId13" Type="http://schemas.openxmlformats.org/officeDocument/2006/relationships/image" Target="../media/image21.png"/><Relationship Id="rId10" Type="http://schemas.openxmlformats.org/officeDocument/2006/relationships/image" Target="../media/image18.png"/><Relationship Id="rId5" Type="http://schemas.openxmlformats.org/officeDocument/2006/relationships/oleObject" Target="../embeddings/Microsoft_Equation2.bin"/><Relationship Id="rId15" Type="http://schemas.openxmlformats.org/officeDocument/2006/relationships/image" Target="../media/image23.png"/><Relationship Id="rId12" Type="http://schemas.openxmlformats.org/officeDocument/2006/relationships/image" Target="../media/image20.png"/><Relationship Id="rId17" Type="http://schemas.openxmlformats.org/officeDocument/2006/relationships/image" Target="../media/image25.png"/><Relationship Id="rId2" Type="http://schemas.openxmlformats.org/officeDocument/2006/relationships/slideLayout" Target="../slideLayouts/slideLayout4.xml"/><Relationship Id="rId9" Type="http://schemas.openxmlformats.org/officeDocument/2006/relationships/oleObject" Target="../embeddings/Microsoft_Equation6.bin"/><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6" Type="http://schemas.openxmlformats.org/officeDocument/2006/relationships/image" Target="../media/image29.png"/><Relationship Id="rId4" Type="http://schemas.openxmlformats.org/officeDocument/2006/relationships/oleObject" Target="../embeddings/Microsoft_Equation7.bin"/><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image" Target="../media/image28.png"/><Relationship Id="rId5" Type="http://schemas.openxmlformats.org/officeDocument/2006/relationships/oleObject" Target="../embeddings/Microsoft_Equation8.bin"/></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4" Type="http://schemas.openxmlformats.org/officeDocument/2006/relationships/image" Target="../media/image32.png"/><Relationship Id="rId5" Type="http://schemas.openxmlformats.org/officeDocument/2006/relationships/image" Target="../media/image33.png"/><Relationship Id="rId7"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image" Target="../media/image30.jpeg"/><Relationship Id="rId3" Type="http://schemas.openxmlformats.org/officeDocument/2006/relationships/image" Target="../media/image31.png"/><Relationship Id="rId6"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p:txBody>
          <a:bodyPr/>
          <a:lstStyle/>
          <a:p>
            <a:r>
              <a:rPr lang="en-GB" dirty="0" smtClean="0"/>
              <a:t>X-Band cavities </a:t>
            </a:r>
            <a:r>
              <a:rPr lang="en-US" dirty="0" smtClean="0"/>
              <a:t>–</a:t>
            </a:r>
            <a:r>
              <a:rPr lang="en-GB" dirty="0" smtClean="0"/>
              <a:t> dynamics issues in light sources</a:t>
            </a:r>
            <a:br>
              <a:rPr lang="en-GB" dirty="0" smtClean="0"/>
            </a:br>
            <a:r>
              <a:rPr lang="en-GB" dirty="0" smtClean="0"/>
              <a:t>(WG1)</a:t>
            </a:r>
            <a:endParaRPr lang="en-GB" dirty="0"/>
          </a:p>
        </p:txBody>
      </p:sp>
      <p:sp>
        <p:nvSpPr>
          <p:cNvPr id="50179" name="Rectangle 3"/>
          <p:cNvSpPr>
            <a:spLocks noGrp="1" noChangeArrowheads="1"/>
          </p:cNvSpPr>
          <p:nvPr>
            <p:ph type="subTitle" idx="1"/>
          </p:nvPr>
        </p:nvSpPr>
        <p:spPr/>
        <p:txBody>
          <a:bodyPr/>
          <a:lstStyle/>
          <a:p>
            <a:r>
              <a:rPr lang="en-GB" dirty="0" smtClean="0"/>
              <a:t>Hywel Owen</a:t>
            </a:r>
          </a:p>
          <a:p>
            <a:r>
              <a:rPr lang="en-GB" dirty="0" smtClean="0"/>
              <a:t>University o</a:t>
            </a:r>
            <a:r>
              <a:rPr lang="en-GB" dirty="0" smtClean="0"/>
              <a:t>f Manchester/Cockcroft Institute</a:t>
            </a:r>
            <a:endParaRPr lang="en-GB" dirty="0" smtClean="0"/>
          </a:p>
          <a:p>
            <a:r>
              <a:rPr lang="en-GB" dirty="0" smtClean="0"/>
              <a:t>44</a:t>
            </a:r>
            <a:r>
              <a:rPr lang="en-GB" baseline="30000" dirty="0" smtClean="0"/>
              <a:t>th</a:t>
            </a:r>
            <a:r>
              <a:rPr lang="en-GB" dirty="0" smtClean="0"/>
              <a:t> ICFA Workshop on X-Band Structures</a:t>
            </a:r>
            <a:endParaRPr lang="en-GB" dirty="0" smtClean="0"/>
          </a:p>
          <a:p>
            <a:r>
              <a:rPr lang="en-GB" dirty="0" smtClean="0"/>
              <a:t>1</a:t>
            </a:r>
            <a:r>
              <a:rPr lang="en-GB" baseline="30000" dirty="0" smtClean="0"/>
              <a:t>st</a:t>
            </a:r>
            <a:r>
              <a:rPr lang="en-GB" dirty="0" smtClean="0"/>
              <a:t> December 2008</a:t>
            </a:r>
            <a:endParaRPr lang="en-GB" dirty="0"/>
          </a:p>
        </p:txBody>
      </p:sp>
      <p:pic>
        <p:nvPicPr>
          <p:cNvPr id="4" name="Picture 3"/>
          <p:cNvPicPr>
            <a:picLocks noChangeAspect="1"/>
          </p:cNvPicPr>
          <p:nvPr/>
        </p:nvPicPr>
        <p:blipFill>
          <a:blip r:embed="rId2"/>
          <a:stretch>
            <a:fillRect/>
          </a:stretch>
        </p:blipFill>
        <p:spPr>
          <a:xfrm>
            <a:off x="6858000" y="3733800"/>
            <a:ext cx="1905000" cy="2692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8786" name="Title 4"/>
          <p:cNvSpPr>
            <a:spLocks/>
          </p:cNvSpPr>
          <p:nvPr/>
        </p:nvSpPr>
        <p:spPr bwMode="auto">
          <a:xfrm>
            <a:off x="1981200" y="692150"/>
            <a:ext cx="6911975" cy="433388"/>
          </a:xfrm>
          <a:prstGeom prst="rect">
            <a:avLst/>
          </a:prstGeom>
          <a:noFill/>
          <a:ln w="9525">
            <a:noFill/>
            <a:miter lim="800000"/>
            <a:headEnd/>
            <a:tailEnd/>
          </a:ln>
        </p:spPr>
        <p:txBody>
          <a:bodyPr anchor="b">
            <a:prstTxWarp prst="textNoShape">
              <a:avLst/>
            </a:prstTxWarp>
          </a:bodyPr>
          <a:lstStyle/>
          <a:p>
            <a:pPr algn="l"/>
            <a:r>
              <a:rPr lang="en-US" sz="2000" b="1" dirty="0">
                <a:latin typeface="Helvetica" pitchFamily="-111" charset="0"/>
              </a:rPr>
              <a:t>4</a:t>
            </a:r>
            <a:r>
              <a:rPr lang="en-US" sz="2000" b="1" baseline="30000" dirty="0">
                <a:latin typeface="Helvetica" pitchFamily="-111" charset="0"/>
              </a:rPr>
              <a:t>th</a:t>
            </a:r>
            <a:r>
              <a:rPr lang="en-US" sz="2000" b="1" dirty="0">
                <a:latin typeface="Helvetica" pitchFamily="-111" charset="0"/>
              </a:rPr>
              <a:t> Generation Machines Worldwide</a:t>
            </a:r>
          </a:p>
        </p:txBody>
      </p:sp>
      <p:pic>
        <p:nvPicPr>
          <p:cNvPr id="1398825" name="Picture 2"/>
          <p:cNvPicPr>
            <a:picLocks noChangeAspect="1" noChangeArrowheads="1"/>
          </p:cNvPicPr>
          <p:nvPr/>
        </p:nvPicPr>
        <p:blipFill>
          <a:blip r:embed="rId2"/>
          <a:srcRect/>
          <a:stretch>
            <a:fillRect/>
          </a:stretch>
        </p:blipFill>
        <p:spPr bwMode="auto">
          <a:xfrm>
            <a:off x="212725" y="1268413"/>
            <a:ext cx="5753100" cy="3540125"/>
          </a:xfrm>
          <a:prstGeom prst="rect">
            <a:avLst/>
          </a:prstGeom>
          <a:noFill/>
          <a:ln w="9525">
            <a:noFill/>
            <a:miter lim="800000"/>
            <a:headEnd/>
            <a:tailEnd/>
          </a:ln>
        </p:spPr>
      </p:pic>
      <p:sp>
        <p:nvSpPr>
          <p:cNvPr id="1398826" name="TextBox 5"/>
          <p:cNvSpPr txBox="1">
            <a:spLocks noChangeArrowheads="1"/>
          </p:cNvSpPr>
          <p:nvPr/>
        </p:nvSpPr>
        <p:spPr bwMode="auto">
          <a:xfrm>
            <a:off x="6083300" y="1989138"/>
            <a:ext cx="3060700" cy="1017587"/>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100">
                <a:solidFill>
                  <a:srgbClr val="00456C"/>
                </a:solidFill>
                <a:ea typeface="Arial" pitchFamily="-111" charset="0"/>
                <a:cs typeface="Arial" pitchFamily="-111" charset="0"/>
              </a:rPr>
              <a:t>Blue</a:t>
            </a:r>
            <a:r>
              <a:rPr lang="en-US" sz="1100">
                <a:solidFill>
                  <a:srgbClr val="000000"/>
                </a:solidFill>
                <a:ea typeface="Arial" pitchFamily="-111" charset="0"/>
                <a:cs typeface="Arial" pitchFamily="-111" charset="0"/>
              </a:rPr>
              <a:t> – single-stage</a:t>
            </a:r>
          </a:p>
          <a:p>
            <a:pPr algn="l">
              <a:spcBef>
                <a:spcPct val="50000"/>
              </a:spcBef>
            </a:pPr>
            <a:r>
              <a:rPr lang="en-US" sz="1100">
                <a:solidFill>
                  <a:srgbClr val="C00000"/>
                </a:solidFill>
                <a:ea typeface="Arial" pitchFamily="-111" charset="0"/>
                <a:cs typeface="Arial" pitchFamily="-111" charset="0"/>
              </a:rPr>
              <a:t>Red</a:t>
            </a:r>
            <a:r>
              <a:rPr lang="en-US" sz="1100">
                <a:solidFill>
                  <a:srgbClr val="000000"/>
                </a:solidFill>
                <a:ea typeface="Arial" pitchFamily="-111" charset="0"/>
                <a:cs typeface="Arial" pitchFamily="-111" charset="0"/>
              </a:rPr>
              <a:t> – multi-stage (inc. harmonic correction)</a:t>
            </a:r>
          </a:p>
          <a:p>
            <a:pPr algn="l">
              <a:spcBef>
                <a:spcPct val="50000"/>
              </a:spcBef>
            </a:pPr>
            <a:r>
              <a:rPr lang="en-US" sz="1100">
                <a:solidFill>
                  <a:srgbClr val="FFC000"/>
                </a:solidFill>
                <a:ea typeface="Arial" pitchFamily="-111" charset="0"/>
                <a:cs typeface="Arial" pitchFamily="-111" charset="0"/>
              </a:rPr>
              <a:t>Yellow</a:t>
            </a:r>
            <a:r>
              <a:rPr lang="en-US" sz="1100">
                <a:solidFill>
                  <a:srgbClr val="000000"/>
                </a:solidFill>
                <a:ea typeface="Arial" pitchFamily="-111" charset="0"/>
                <a:cs typeface="Arial" pitchFamily="-111" charset="0"/>
              </a:rPr>
              <a:t> – ERL (various methods)</a:t>
            </a:r>
          </a:p>
          <a:p>
            <a:pPr algn="l">
              <a:spcBef>
                <a:spcPct val="50000"/>
              </a:spcBef>
            </a:pPr>
            <a:r>
              <a:rPr lang="en-US" sz="1100" b="1">
                <a:solidFill>
                  <a:srgbClr val="000000"/>
                </a:solidFill>
                <a:ea typeface="Arial" pitchFamily="-111" charset="0"/>
                <a:cs typeface="Arial" pitchFamily="-111" charset="0"/>
              </a:rPr>
              <a:t>Bold</a:t>
            </a:r>
            <a:r>
              <a:rPr lang="en-US" sz="1100">
                <a:solidFill>
                  <a:srgbClr val="000000"/>
                </a:solidFill>
                <a:ea typeface="Arial" pitchFamily="-111" charset="0"/>
                <a:cs typeface="Arial" pitchFamily="-111" charset="0"/>
              </a:rPr>
              <a:t> – they have </a:t>
            </a:r>
            <a:r>
              <a:rPr lang="en-US" sz="1100" b="1" i="1">
                <a:solidFill>
                  <a:srgbClr val="000000"/>
                </a:solidFill>
                <a:ea typeface="Arial" pitchFamily="-111" charset="0"/>
                <a:cs typeface="Arial" pitchFamily="-111" charset="0"/>
              </a:rPr>
              <a:t>measured</a:t>
            </a:r>
            <a:r>
              <a:rPr lang="en-US" sz="1100">
                <a:solidFill>
                  <a:srgbClr val="000000"/>
                </a:solidFill>
                <a:ea typeface="Arial" pitchFamily="-111" charset="0"/>
                <a:cs typeface="Arial" pitchFamily="-111" charset="0"/>
              </a:rPr>
              <a:t> that bunch length</a:t>
            </a:r>
          </a:p>
        </p:txBody>
      </p:sp>
      <p:sp>
        <p:nvSpPr>
          <p:cNvPr id="1398827" name="Text Box 43"/>
          <p:cNvSpPr txBox="1">
            <a:spLocks noChangeArrowheads="1"/>
          </p:cNvSpPr>
          <p:nvPr/>
        </p:nvSpPr>
        <p:spPr bwMode="auto">
          <a:xfrm>
            <a:off x="6156325" y="3429000"/>
            <a:ext cx="1447800" cy="323850"/>
          </a:xfrm>
          <a:prstGeom prst="rect">
            <a:avLst/>
          </a:prstGeom>
          <a:noFill/>
          <a:ln w="19050">
            <a:solidFill>
              <a:srgbClr val="008000"/>
            </a:solidFill>
            <a:miter lim="800000"/>
            <a:headEnd type="none" w="sm" len="sm"/>
            <a:tailEnd type="none" w="sm" len="sm"/>
          </a:ln>
          <a:effectLst/>
        </p:spPr>
        <p:txBody>
          <a:bodyPr wrap="none">
            <a:prstTxWarp prst="textNoShape">
              <a:avLst/>
            </a:prstTxWarp>
            <a:spAutoFit/>
          </a:bodyPr>
          <a:lstStyle/>
          <a:p>
            <a:pPr algn="l"/>
            <a:r>
              <a:rPr lang="en-GB">
                <a:solidFill>
                  <a:srgbClr val="008000"/>
                </a:solidFill>
              </a:rPr>
              <a:t>NLS SC Design</a:t>
            </a:r>
          </a:p>
        </p:txBody>
      </p:sp>
      <p:sp>
        <p:nvSpPr>
          <p:cNvPr id="1398829" name="Line 45"/>
          <p:cNvSpPr>
            <a:spLocks noChangeShapeType="1"/>
          </p:cNvSpPr>
          <p:nvPr/>
        </p:nvSpPr>
        <p:spPr bwMode="auto">
          <a:xfrm flipH="1">
            <a:off x="4356100" y="3644900"/>
            <a:ext cx="1800225" cy="360363"/>
          </a:xfrm>
          <a:prstGeom prst="line">
            <a:avLst/>
          </a:prstGeom>
          <a:noFill/>
          <a:ln w="19050">
            <a:solidFill>
              <a:srgbClr val="008000"/>
            </a:solidFill>
            <a:miter lim="800000"/>
            <a:headEnd type="none" w="sm" len="sm"/>
            <a:tailEnd type="triangle" w="lg" len="lg"/>
          </a:ln>
          <a:effectLst/>
        </p:spPr>
        <p:txBody>
          <a:bodyPr>
            <a:prstTxWarp prst="textNoShape">
              <a:avLst/>
            </a:prstTxWarp>
          </a:bodyPr>
          <a:lstStyle/>
          <a:p>
            <a:endParaRPr lang="en-US"/>
          </a:p>
        </p:txBody>
      </p:sp>
      <p:sp>
        <p:nvSpPr>
          <p:cNvPr id="1398830" name="Text Box 46"/>
          <p:cNvSpPr txBox="1">
            <a:spLocks noChangeArrowheads="1"/>
          </p:cNvSpPr>
          <p:nvPr/>
        </p:nvSpPr>
        <p:spPr bwMode="auto">
          <a:xfrm>
            <a:off x="6156325" y="4184650"/>
            <a:ext cx="1457325" cy="323850"/>
          </a:xfrm>
          <a:prstGeom prst="rect">
            <a:avLst/>
          </a:prstGeom>
          <a:noFill/>
          <a:ln w="19050">
            <a:solidFill>
              <a:srgbClr val="008000"/>
            </a:solidFill>
            <a:miter lim="800000"/>
            <a:headEnd type="none" w="sm" len="sm"/>
            <a:tailEnd type="none" w="sm" len="sm"/>
          </a:ln>
          <a:effectLst/>
        </p:spPr>
        <p:txBody>
          <a:bodyPr wrap="none">
            <a:prstTxWarp prst="textNoShape">
              <a:avLst/>
            </a:prstTxWarp>
            <a:spAutoFit/>
          </a:bodyPr>
          <a:lstStyle/>
          <a:p>
            <a:pPr algn="l"/>
            <a:r>
              <a:rPr lang="en-GB">
                <a:solidFill>
                  <a:srgbClr val="008000"/>
                </a:solidFill>
              </a:rPr>
              <a:t>NLS NC Design</a:t>
            </a:r>
          </a:p>
        </p:txBody>
      </p:sp>
      <p:sp>
        <p:nvSpPr>
          <p:cNvPr id="1398832" name="Line 48"/>
          <p:cNvSpPr>
            <a:spLocks noChangeShapeType="1"/>
          </p:cNvSpPr>
          <p:nvPr/>
        </p:nvSpPr>
        <p:spPr bwMode="auto">
          <a:xfrm flipH="1" flipV="1">
            <a:off x="5219700" y="4149725"/>
            <a:ext cx="936625" cy="214313"/>
          </a:xfrm>
          <a:prstGeom prst="line">
            <a:avLst/>
          </a:prstGeom>
          <a:noFill/>
          <a:ln w="19050">
            <a:solidFill>
              <a:srgbClr val="008000"/>
            </a:solidFill>
            <a:miter lim="800000"/>
            <a:headEnd type="none" w="sm" len="sm"/>
            <a:tailEnd type="triangle" w="lg" len="lg"/>
          </a:ln>
          <a:effectLst/>
        </p:spPr>
        <p:txBody>
          <a:bodyPr>
            <a:prstTxWarp prst="textNoShape">
              <a:avLst/>
            </a:prstTxWarp>
          </a:bodyPr>
          <a:lstStyle/>
          <a:p>
            <a:endParaRPr lang="en-US"/>
          </a:p>
        </p:txBody>
      </p:sp>
      <p:sp>
        <p:nvSpPr>
          <p:cNvPr id="1398834" name="Text Box 50"/>
          <p:cNvSpPr txBox="1">
            <a:spLocks noChangeArrowheads="1"/>
          </p:cNvSpPr>
          <p:nvPr/>
        </p:nvSpPr>
        <p:spPr bwMode="auto">
          <a:xfrm>
            <a:off x="2043112" y="5029200"/>
            <a:ext cx="5424488" cy="2585323"/>
          </a:xfrm>
          <a:prstGeom prst="rect">
            <a:avLst/>
          </a:prstGeom>
          <a:noFill/>
          <a:ln w="12700">
            <a:noFill/>
            <a:miter lim="800000"/>
            <a:headEnd type="none" w="sm" len="sm"/>
            <a:tailEnd type="none" w="sm" len="sm"/>
          </a:ln>
          <a:effectLst/>
        </p:spPr>
        <p:txBody>
          <a:bodyPr wrap="square">
            <a:prstTxWarp prst="textNoShape">
              <a:avLst/>
            </a:prstTxWarp>
            <a:spAutoFit/>
          </a:bodyPr>
          <a:lstStyle/>
          <a:p>
            <a:pPr algn="l">
              <a:buFontTx/>
              <a:buChar char="•"/>
            </a:pPr>
            <a:r>
              <a:rPr lang="en-GB" dirty="0"/>
              <a:t> Users want 1kHz rep. rate, 20fs pulses, 3 </a:t>
            </a:r>
            <a:r>
              <a:rPr lang="en-GB" dirty="0" err="1"/>
              <a:t>GeV</a:t>
            </a:r>
            <a:r>
              <a:rPr lang="en-GB" dirty="0"/>
              <a:t> </a:t>
            </a:r>
            <a:r>
              <a:rPr lang="en-GB" dirty="0" smtClean="0"/>
              <a:t>ideally</a:t>
            </a:r>
          </a:p>
          <a:p>
            <a:pPr algn="l">
              <a:buFontTx/>
              <a:buChar char="•"/>
            </a:pPr>
            <a:r>
              <a:rPr lang="en-GB" dirty="0"/>
              <a:t> Our initial interpretation, a ~1 </a:t>
            </a:r>
            <a:r>
              <a:rPr lang="en-GB" dirty="0" err="1"/>
              <a:t>GeV</a:t>
            </a:r>
            <a:r>
              <a:rPr lang="en-GB" dirty="0"/>
              <a:t> SC </a:t>
            </a:r>
            <a:r>
              <a:rPr lang="en-GB" dirty="0" err="1"/>
              <a:t>linac</a:t>
            </a:r>
            <a:r>
              <a:rPr lang="en-GB" dirty="0"/>
              <a:t>, upgradable to 3 </a:t>
            </a:r>
            <a:r>
              <a:rPr lang="en-GB" dirty="0" err="1" smtClean="0"/>
              <a:t>GeV</a:t>
            </a:r>
            <a:endParaRPr lang="en-GB" dirty="0" smtClean="0"/>
          </a:p>
          <a:p>
            <a:pPr algn="l">
              <a:buFontTx/>
              <a:buChar char="•"/>
            </a:pPr>
            <a:r>
              <a:rPr lang="en-GB" dirty="0"/>
              <a:t> Other approach, a 3 </a:t>
            </a:r>
            <a:r>
              <a:rPr lang="en-GB" dirty="0" err="1"/>
              <a:t>GeV</a:t>
            </a:r>
            <a:r>
              <a:rPr lang="en-GB" dirty="0"/>
              <a:t> NC </a:t>
            </a:r>
            <a:r>
              <a:rPr lang="en-GB" dirty="0" err="1"/>
              <a:t>linac</a:t>
            </a:r>
            <a:r>
              <a:rPr lang="en-GB" dirty="0"/>
              <a:t> (R. </a:t>
            </a:r>
            <a:r>
              <a:rPr lang="en-GB" dirty="0" err="1"/>
              <a:t>Bartolini</a:t>
            </a:r>
            <a:r>
              <a:rPr lang="en-GB" dirty="0"/>
              <a:t>)</a:t>
            </a:r>
          </a:p>
          <a:p>
            <a:pPr algn="l">
              <a:buFontTx/>
              <a:buChar char="•"/>
            </a:pPr>
            <a:endParaRPr lang="en-GB" dirty="0"/>
          </a:p>
          <a:p>
            <a:pPr algn="l">
              <a:buFontTx/>
              <a:buChar char="•"/>
            </a:pPr>
            <a:r>
              <a:rPr lang="en-GB" dirty="0"/>
              <a:t> </a:t>
            </a:r>
            <a:r>
              <a:rPr lang="en-GB" dirty="0" err="1"/>
              <a:t>Recirculating</a:t>
            </a:r>
            <a:r>
              <a:rPr lang="en-GB" dirty="0"/>
              <a:t> option being developed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8242" name="Rectangle 2"/>
          <p:cNvSpPr>
            <a:spLocks noGrp="1" noChangeArrowheads="1"/>
          </p:cNvSpPr>
          <p:nvPr>
            <p:ph type="title"/>
          </p:nvPr>
        </p:nvSpPr>
        <p:spPr/>
        <p:txBody>
          <a:bodyPr/>
          <a:lstStyle/>
          <a:p>
            <a:r>
              <a:rPr lang="en-GB" sz="2000" dirty="0" smtClean="0"/>
              <a:t>FEL Resonance </a:t>
            </a:r>
            <a:r>
              <a:rPr lang="en-GB" sz="2000" dirty="0"/>
              <a:t>Condition</a:t>
            </a:r>
          </a:p>
        </p:txBody>
      </p:sp>
      <p:pic>
        <p:nvPicPr>
          <p:cNvPr id="1418243" name="Picture 3" descr="nlspBlue3Cheader"/>
          <p:cNvPicPr>
            <a:picLocks noChangeAspect="1" noChangeArrowheads="1"/>
          </p:cNvPicPr>
          <p:nvPr/>
        </p:nvPicPr>
        <p:blipFill>
          <a:blip r:embed="rId2"/>
          <a:srcRect/>
          <a:stretch>
            <a:fillRect/>
          </a:stretch>
        </p:blipFill>
        <p:spPr bwMode="auto">
          <a:xfrm>
            <a:off x="6300788" y="692150"/>
            <a:ext cx="2087562" cy="492125"/>
          </a:xfrm>
          <a:prstGeom prst="rect">
            <a:avLst/>
          </a:prstGeom>
          <a:noFill/>
        </p:spPr>
      </p:pic>
      <p:sp>
        <p:nvSpPr>
          <p:cNvPr id="1418318" name="Rectangle 78"/>
          <p:cNvSpPr>
            <a:spLocks noChangeArrowheads="1"/>
          </p:cNvSpPr>
          <p:nvPr/>
        </p:nvSpPr>
        <p:spPr bwMode="auto">
          <a:xfrm>
            <a:off x="8405813" y="2601913"/>
            <a:ext cx="9144000" cy="0"/>
          </a:xfrm>
          <a:prstGeom prst="rect">
            <a:avLst/>
          </a:prstGeom>
          <a:noFill/>
          <a:ln w="12700">
            <a:noFill/>
            <a:miter lim="800000"/>
            <a:headEnd type="none" w="sm" len="sm"/>
            <a:tailEnd type="none" w="sm" len="sm"/>
          </a:ln>
          <a:effectLst/>
        </p:spPr>
        <p:txBody>
          <a:bodyPr wrap="none" anchor="ctr">
            <a:prstTxWarp prst="textNoShape">
              <a:avLst/>
            </a:prstTxWarp>
            <a:spAutoFit/>
          </a:bodyPr>
          <a:lstStyle/>
          <a:p>
            <a:endParaRPr lang="en-US"/>
          </a:p>
        </p:txBody>
      </p:sp>
      <p:sp>
        <p:nvSpPr>
          <p:cNvPr id="1418320" name="Rectangle 80"/>
          <p:cNvSpPr>
            <a:spLocks noChangeArrowheads="1"/>
          </p:cNvSpPr>
          <p:nvPr/>
        </p:nvSpPr>
        <p:spPr bwMode="auto">
          <a:xfrm>
            <a:off x="10371138" y="3248025"/>
            <a:ext cx="9144000" cy="0"/>
          </a:xfrm>
          <a:prstGeom prst="rect">
            <a:avLst/>
          </a:prstGeom>
          <a:noFill/>
          <a:ln w="12700">
            <a:noFill/>
            <a:miter lim="800000"/>
            <a:headEnd type="none" w="sm" len="sm"/>
            <a:tailEnd type="none" w="sm" len="sm"/>
          </a:ln>
          <a:effectLst/>
        </p:spPr>
        <p:txBody>
          <a:bodyPr wrap="none" anchor="ctr">
            <a:prstTxWarp prst="textNoShape">
              <a:avLst/>
            </a:prstTxWarp>
            <a:spAutoFit/>
          </a:bodyPr>
          <a:lstStyle/>
          <a:p>
            <a:endParaRPr lang="en-US"/>
          </a:p>
        </p:txBody>
      </p:sp>
      <p:pic>
        <p:nvPicPr>
          <p:cNvPr id="1418325" name="Picture 85" descr="MinimumEnergy"/>
          <p:cNvPicPr>
            <a:picLocks noChangeAspect="1" noChangeArrowheads="1"/>
          </p:cNvPicPr>
          <p:nvPr/>
        </p:nvPicPr>
        <p:blipFill>
          <a:blip r:embed="rId3"/>
          <a:srcRect/>
          <a:stretch>
            <a:fillRect/>
          </a:stretch>
        </p:blipFill>
        <p:spPr bwMode="auto">
          <a:xfrm>
            <a:off x="755650" y="1341438"/>
            <a:ext cx="7456488" cy="4370387"/>
          </a:xfrm>
          <a:prstGeom prst="rect">
            <a:avLst/>
          </a:prstGeom>
          <a:noFill/>
        </p:spPr>
      </p:pic>
      <p:sp>
        <p:nvSpPr>
          <p:cNvPr id="1418326" name="Text Box 86"/>
          <p:cNvSpPr txBox="1">
            <a:spLocks noChangeArrowheads="1"/>
          </p:cNvSpPr>
          <p:nvPr/>
        </p:nvSpPr>
        <p:spPr bwMode="auto">
          <a:xfrm>
            <a:off x="755650" y="5805488"/>
            <a:ext cx="7822324" cy="630942"/>
          </a:xfrm>
          <a:prstGeom prst="rect">
            <a:avLst/>
          </a:prstGeom>
          <a:noFill/>
          <a:ln w="12700">
            <a:noFill/>
            <a:miter lim="800000"/>
            <a:headEnd type="none" w="sm" len="sm"/>
            <a:tailEnd type="none" w="sm" len="sm"/>
          </a:ln>
          <a:effectLst/>
        </p:spPr>
        <p:txBody>
          <a:bodyPr wrap="none">
            <a:prstTxWarp prst="textNoShape">
              <a:avLst/>
            </a:prstTxWarp>
            <a:spAutoFit/>
          </a:bodyPr>
          <a:lstStyle/>
          <a:p>
            <a:pPr marL="457200" indent="-457200" algn="l"/>
            <a:r>
              <a:rPr lang="en-GB" sz="1400" dirty="0"/>
              <a:t>Approximate minimum beam energy required for a given FEL wavelength, </a:t>
            </a:r>
          </a:p>
          <a:p>
            <a:pPr marL="457200" indent="-457200" algn="l"/>
            <a:r>
              <a:rPr lang="en-GB" sz="1400" dirty="0"/>
              <a:t>for 10mm and 5mm </a:t>
            </a:r>
            <a:r>
              <a:rPr lang="en-GB" sz="1400" dirty="0" err="1"/>
              <a:t>undulator</a:t>
            </a:r>
            <a:r>
              <a:rPr lang="en-GB" sz="1400" dirty="0"/>
              <a:t> gap. Also shown are data from current and proposed FEL </a:t>
            </a:r>
            <a:r>
              <a:rPr lang="en-GB" sz="1400" dirty="0" smtClean="0"/>
              <a:t>projects</a:t>
            </a:r>
            <a:endParaRPr lang="en-GB" sz="14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6978" name="Rectangle 2"/>
          <p:cNvSpPr>
            <a:spLocks noGrp="1" noChangeArrowheads="1"/>
          </p:cNvSpPr>
          <p:nvPr>
            <p:ph type="title"/>
          </p:nvPr>
        </p:nvSpPr>
        <p:spPr/>
        <p:txBody>
          <a:bodyPr/>
          <a:lstStyle/>
          <a:p>
            <a:r>
              <a:rPr lang="en-GB" sz="2000"/>
              <a:t>Similar Schemes to a SC NLS</a:t>
            </a:r>
          </a:p>
        </p:txBody>
      </p:sp>
      <p:pic>
        <p:nvPicPr>
          <p:cNvPr id="1406979" name="Picture 3" descr="nlspBlue3Cheader"/>
          <p:cNvPicPr>
            <a:picLocks noChangeAspect="1" noChangeArrowheads="1"/>
          </p:cNvPicPr>
          <p:nvPr/>
        </p:nvPicPr>
        <p:blipFill>
          <a:blip r:embed="rId2"/>
          <a:srcRect/>
          <a:stretch>
            <a:fillRect/>
          </a:stretch>
        </p:blipFill>
        <p:spPr bwMode="auto">
          <a:xfrm>
            <a:off x="6300788" y="692150"/>
            <a:ext cx="2087562" cy="492125"/>
          </a:xfrm>
          <a:prstGeom prst="rect">
            <a:avLst/>
          </a:prstGeom>
          <a:noFill/>
        </p:spPr>
      </p:pic>
      <p:pic>
        <p:nvPicPr>
          <p:cNvPr id="1407073" name="Picture 2"/>
          <p:cNvPicPr>
            <a:picLocks noChangeAspect="1" noChangeArrowheads="1"/>
          </p:cNvPicPr>
          <p:nvPr/>
        </p:nvPicPr>
        <p:blipFill>
          <a:blip r:embed="rId3"/>
          <a:srcRect/>
          <a:stretch>
            <a:fillRect/>
          </a:stretch>
        </p:blipFill>
        <p:spPr bwMode="auto">
          <a:xfrm>
            <a:off x="300038" y="1322388"/>
            <a:ext cx="8478837" cy="1497012"/>
          </a:xfrm>
          <a:prstGeom prst="rect">
            <a:avLst/>
          </a:prstGeom>
          <a:noFill/>
          <a:ln w="9525">
            <a:noFill/>
            <a:miter lim="800000"/>
            <a:headEnd/>
            <a:tailEnd/>
          </a:ln>
        </p:spPr>
      </p:pic>
      <p:sp>
        <p:nvSpPr>
          <p:cNvPr id="1407074" name="TextBox 3"/>
          <p:cNvSpPr txBox="1">
            <a:spLocks noChangeArrowheads="1"/>
          </p:cNvSpPr>
          <p:nvPr/>
        </p:nvSpPr>
        <p:spPr bwMode="auto">
          <a:xfrm>
            <a:off x="7310438" y="2881313"/>
            <a:ext cx="1409700" cy="58420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3200" b="1">
                <a:ea typeface="Arial" pitchFamily="-111" charset="0"/>
                <a:cs typeface="Arial" pitchFamily="-111" charset="0"/>
              </a:rPr>
              <a:t>WiFEL</a:t>
            </a:r>
          </a:p>
        </p:txBody>
      </p:sp>
      <p:pic>
        <p:nvPicPr>
          <p:cNvPr id="1407075" name="Picture 1"/>
          <p:cNvPicPr>
            <a:picLocks noChangeAspect="1" noChangeArrowheads="1"/>
          </p:cNvPicPr>
          <p:nvPr/>
        </p:nvPicPr>
        <p:blipFill>
          <a:blip r:embed="rId4"/>
          <a:srcRect/>
          <a:stretch>
            <a:fillRect/>
          </a:stretch>
        </p:blipFill>
        <p:spPr bwMode="auto">
          <a:xfrm>
            <a:off x="1905000" y="3505200"/>
            <a:ext cx="1828800" cy="3124200"/>
          </a:xfrm>
          <a:prstGeom prst="rect">
            <a:avLst/>
          </a:prstGeom>
          <a:noFill/>
          <a:ln w="9525">
            <a:noFill/>
            <a:miter lim="800000"/>
            <a:headEnd/>
            <a:tailEnd/>
          </a:ln>
        </p:spPr>
      </p:pic>
      <p:pic>
        <p:nvPicPr>
          <p:cNvPr id="1407076" name="Picture 2"/>
          <p:cNvPicPr>
            <a:picLocks noChangeAspect="1" noChangeArrowheads="1"/>
          </p:cNvPicPr>
          <p:nvPr/>
        </p:nvPicPr>
        <p:blipFill>
          <a:blip r:embed="rId5"/>
          <a:srcRect/>
          <a:stretch>
            <a:fillRect/>
          </a:stretch>
        </p:blipFill>
        <p:spPr bwMode="auto">
          <a:xfrm>
            <a:off x="5334000" y="4343400"/>
            <a:ext cx="3419475" cy="2352675"/>
          </a:xfrm>
          <a:prstGeom prst="rect">
            <a:avLst/>
          </a:prstGeom>
          <a:noFill/>
          <a:ln w="9525">
            <a:noFill/>
            <a:miter lim="800000"/>
            <a:headEnd/>
            <a:tailEnd/>
          </a:ln>
        </p:spPr>
      </p:pic>
      <p:sp>
        <p:nvSpPr>
          <p:cNvPr id="1407077" name="TextBox 6"/>
          <p:cNvSpPr txBox="1">
            <a:spLocks noChangeArrowheads="1"/>
          </p:cNvSpPr>
          <p:nvPr/>
        </p:nvSpPr>
        <p:spPr bwMode="auto">
          <a:xfrm>
            <a:off x="3886200" y="6019800"/>
            <a:ext cx="1236663" cy="58420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3200" b="1">
                <a:ea typeface="Arial" pitchFamily="-111" charset="0"/>
                <a:cs typeface="Arial" pitchFamily="-111" charset="0"/>
              </a:rPr>
              <a:t>LBNL</a:t>
            </a:r>
          </a:p>
        </p:txBody>
      </p:sp>
      <p:sp>
        <p:nvSpPr>
          <p:cNvPr id="1407078" name="TextBox 7"/>
          <p:cNvSpPr txBox="1">
            <a:spLocks noChangeArrowheads="1"/>
          </p:cNvSpPr>
          <p:nvPr/>
        </p:nvSpPr>
        <p:spPr bwMode="auto">
          <a:xfrm>
            <a:off x="4114800" y="2895600"/>
            <a:ext cx="3171825" cy="646113"/>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Both about 2 GeV</a:t>
            </a:r>
          </a:p>
          <a:p>
            <a:pPr algn="l">
              <a:spcBef>
                <a:spcPct val="50000"/>
              </a:spcBef>
            </a:pPr>
            <a:r>
              <a:rPr lang="en-US" sz="1800">
                <a:ea typeface="Arial" pitchFamily="-111" charset="0"/>
                <a:cs typeface="Arial" pitchFamily="-111" charset="0"/>
              </a:rPr>
              <a:t>Both about 600 m (facility)</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04" name="Title 4"/>
          <p:cNvSpPr>
            <a:spLocks/>
          </p:cNvSpPr>
          <p:nvPr/>
        </p:nvSpPr>
        <p:spPr bwMode="auto">
          <a:xfrm>
            <a:off x="1981200" y="692150"/>
            <a:ext cx="6911975" cy="433388"/>
          </a:xfrm>
          <a:prstGeom prst="rect">
            <a:avLst/>
          </a:prstGeom>
          <a:noFill/>
          <a:ln w="9525">
            <a:noFill/>
            <a:miter lim="800000"/>
            <a:headEnd/>
            <a:tailEnd/>
          </a:ln>
        </p:spPr>
        <p:txBody>
          <a:bodyPr anchor="b">
            <a:prstTxWarp prst="textNoShape">
              <a:avLst/>
            </a:prstTxWarp>
          </a:bodyPr>
          <a:lstStyle/>
          <a:p>
            <a:pPr algn="l"/>
            <a:r>
              <a:rPr lang="en-US" sz="2000" b="1" dirty="0">
                <a:latin typeface="Helvetica" pitchFamily="-111" charset="0"/>
              </a:rPr>
              <a:t>An NLS SC Design (Hywel Owen and Peter Williams)</a:t>
            </a:r>
          </a:p>
        </p:txBody>
      </p:sp>
      <p:pic>
        <p:nvPicPr>
          <p:cNvPr id="1382405" name="Picture 7" descr="NLS-SC-Layout.png"/>
          <p:cNvPicPr>
            <a:picLocks noChangeAspect="1"/>
          </p:cNvPicPr>
          <p:nvPr/>
        </p:nvPicPr>
        <p:blipFill>
          <a:blip r:embed="rId2"/>
          <a:srcRect/>
          <a:stretch>
            <a:fillRect/>
          </a:stretch>
        </p:blipFill>
        <p:spPr bwMode="auto">
          <a:xfrm>
            <a:off x="214313" y="1268413"/>
            <a:ext cx="8929687" cy="1262062"/>
          </a:xfrm>
          <a:prstGeom prst="rect">
            <a:avLst/>
          </a:prstGeom>
          <a:noFill/>
          <a:ln w="9525">
            <a:noFill/>
            <a:miter lim="800000"/>
            <a:headEnd/>
            <a:tailEnd/>
          </a:ln>
        </p:spPr>
      </p:pic>
      <p:sp>
        <p:nvSpPr>
          <p:cNvPr id="1382410" name="TextBox 12"/>
          <p:cNvSpPr txBox="1">
            <a:spLocks noChangeArrowheads="1"/>
          </p:cNvSpPr>
          <p:nvPr/>
        </p:nvSpPr>
        <p:spPr bwMode="auto">
          <a:xfrm>
            <a:off x="323850" y="4437063"/>
            <a:ext cx="4392613" cy="1477328"/>
          </a:xfrm>
          <a:prstGeom prst="rect">
            <a:avLst/>
          </a:prstGeom>
          <a:noFill/>
          <a:ln w="9525">
            <a:noFill/>
            <a:miter lim="800000"/>
            <a:headEnd/>
            <a:tailEnd/>
          </a:ln>
        </p:spPr>
        <p:txBody>
          <a:bodyPr>
            <a:prstTxWarp prst="textNoShape">
              <a:avLst/>
            </a:prstTxWarp>
            <a:spAutoFit/>
          </a:bodyPr>
          <a:lstStyle/>
          <a:p>
            <a:pPr algn="l">
              <a:buFontTx/>
              <a:buChar char="•"/>
            </a:pPr>
            <a:r>
              <a:rPr lang="en-US" sz="1000" dirty="0">
                <a:ea typeface="Arial" pitchFamily="-111" charset="0"/>
                <a:cs typeface="Arial" pitchFamily="-111" charset="0"/>
              </a:rPr>
              <a:t> 735 </a:t>
            </a:r>
            <a:r>
              <a:rPr lang="en-US" sz="1000" dirty="0" err="1">
                <a:ea typeface="Arial" pitchFamily="-111" charset="0"/>
                <a:cs typeface="Arial" pitchFamily="-111" charset="0"/>
              </a:rPr>
              <a:t>MeV</a:t>
            </a:r>
            <a:r>
              <a:rPr lang="en-US" sz="1000" dirty="0">
                <a:ea typeface="Arial" pitchFamily="-111" charset="0"/>
                <a:cs typeface="Arial" pitchFamily="-111" charset="0"/>
              </a:rPr>
              <a:t> chosen as it corresponds to 1 nm, the limit for HHG seeding i.e. this is a possible extraction energy where we want short </a:t>
            </a:r>
            <a:r>
              <a:rPr lang="en-US" sz="1000" dirty="0" smtClean="0">
                <a:ea typeface="Arial" pitchFamily="-111" charset="0"/>
                <a:cs typeface="Arial" pitchFamily="-111" charset="0"/>
              </a:rPr>
              <a:t>bunches</a:t>
            </a:r>
          </a:p>
          <a:p>
            <a:pPr algn="l">
              <a:buFontTx/>
              <a:buChar char="•"/>
            </a:pPr>
            <a:r>
              <a:rPr lang="en-US" sz="1000" dirty="0">
                <a:ea typeface="Arial" pitchFamily="-111" charset="0"/>
                <a:cs typeface="Arial" pitchFamily="-111" charset="0"/>
              </a:rPr>
              <a:t> Compression scheme must be carefully designed – </a:t>
            </a:r>
            <a:r>
              <a:rPr lang="en-US" sz="1000" dirty="0" err="1">
                <a:ea typeface="Arial" pitchFamily="-111" charset="0"/>
                <a:cs typeface="Arial" pitchFamily="-111" charset="0"/>
              </a:rPr>
              <a:t>linearisation</a:t>
            </a:r>
            <a:r>
              <a:rPr lang="en-US" sz="1000" dirty="0">
                <a:ea typeface="Arial" pitchFamily="-111" charset="0"/>
                <a:cs typeface="Arial" pitchFamily="-111" charset="0"/>
              </a:rPr>
              <a:t>, cavity </a:t>
            </a:r>
            <a:r>
              <a:rPr lang="en-US" sz="1000" dirty="0" err="1">
                <a:ea typeface="Arial" pitchFamily="-111" charset="0"/>
                <a:cs typeface="Arial" pitchFamily="-111" charset="0"/>
              </a:rPr>
              <a:t>wakefield</a:t>
            </a:r>
            <a:r>
              <a:rPr lang="en-US" sz="1000" dirty="0">
                <a:ea typeface="Arial" pitchFamily="-111" charset="0"/>
                <a:cs typeface="Arial" pitchFamily="-111" charset="0"/>
              </a:rPr>
              <a:t> compensation, CSR, </a:t>
            </a:r>
            <a:r>
              <a:rPr lang="en-US" sz="1000" dirty="0" smtClean="0">
                <a:ea typeface="Arial" pitchFamily="-111" charset="0"/>
                <a:cs typeface="Arial" pitchFamily="-111" charset="0"/>
              </a:rPr>
              <a:t>LSC</a:t>
            </a:r>
          </a:p>
          <a:p>
            <a:pPr algn="l">
              <a:buFontTx/>
              <a:buChar char="•"/>
            </a:pPr>
            <a:r>
              <a:rPr lang="en-US" sz="1000" dirty="0">
                <a:ea typeface="Arial" pitchFamily="-111" charset="0"/>
                <a:cs typeface="Arial" pitchFamily="-111" charset="0"/>
              </a:rPr>
              <a:t> 200 </a:t>
            </a:r>
            <a:r>
              <a:rPr lang="en-US" sz="1000" dirty="0" err="1">
                <a:ea typeface="Arial" pitchFamily="-111" charset="0"/>
                <a:cs typeface="Arial" pitchFamily="-111" charset="0"/>
              </a:rPr>
              <a:t>pC</a:t>
            </a:r>
            <a:r>
              <a:rPr lang="en-US" sz="1000" dirty="0">
                <a:ea typeface="Arial" pitchFamily="-111" charset="0"/>
                <a:cs typeface="Arial" pitchFamily="-111" charset="0"/>
              </a:rPr>
              <a:t> bunch charge chosen, based injector on XFEL</a:t>
            </a:r>
            <a:r>
              <a:rPr lang="en-US" sz="1000" dirty="0" smtClean="0">
                <a:ea typeface="Arial" pitchFamily="-111" charset="0"/>
                <a:cs typeface="Arial" pitchFamily="-111" charset="0"/>
              </a:rPr>
              <a:t> </a:t>
            </a:r>
          </a:p>
          <a:p>
            <a:pPr algn="l"/>
            <a:r>
              <a:rPr lang="en-US" sz="1000" dirty="0">
                <a:ea typeface="Arial" pitchFamily="-111" charset="0"/>
                <a:cs typeface="Arial" pitchFamily="-111" charset="0"/>
              </a:rPr>
              <a:t>EPAC08: MOPC034, MOPC035 available at </a:t>
            </a:r>
            <a:r>
              <a:rPr lang="en-US" sz="1000" dirty="0">
                <a:ea typeface="Arial" pitchFamily="-111" charset="0"/>
                <a:cs typeface="Arial" pitchFamily="-111" charset="0"/>
                <a:hlinkClick r:id="rId3"/>
              </a:rPr>
              <a:t>www.jacow.org</a:t>
            </a:r>
            <a:r>
              <a:rPr lang="en-US" sz="1000" dirty="0">
                <a:ea typeface="Arial" pitchFamily="-111" charset="0"/>
                <a:cs typeface="Arial" pitchFamily="-111" charset="0"/>
              </a:rPr>
              <a:t> </a:t>
            </a:r>
          </a:p>
          <a:p>
            <a:pPr algn="l"/>
            <a:r>
              <a:rPr lang="en-US" sz="1000" dirty="0">
                <a:ea typeface="Arial" pitchFamily="-111" charset="0"/>
                <a:cs typeface="Arial" pitchFamily="-111" charset="0"/>
              </a:rPr>
              <a:t>PR-STAB in preparation</a:t>
            </a:r>
          </a:p>
        </p:txBody>
      </p:sp>
      <p:pic>
        <p:nvPicPr>
          <p:cNvPr id="1382413" name="Picture 2" descr="NLS-SC-Option-2GeV"/>
          <p:cNvPicPr>
            <a:picLocks noChangeAspect="1" noChangeArrowheads="1"/>
          </p:cNvPicPr>
          <p:nvPr/>
        </p:nvPicPr>
        <p:blipFill>
          <a:blip r:embed="rId4"/>
          <a:srcRect/>
          <a:stretch>
            <a:fillRect/>
          </a:stretch>
        </p:blipFill>
        <p:spPr bwMode="auto">
          <a:xfrm>
            <a:off x="539750" y="2565400"/>
            <a:ext cx="7669213" cy="1606550"/>
          </a:xfrm>
          <a:prstGeom prst="rect">
            <a:avLst/>
          </a:prstGeom>
          <a:noFill/>
          <a:ln w="9525">
            <a:noFill/>
            <a:miter lim="800000"/>
            <a:headEnd/>
            <a:tailEnd/>
          </a:ln>
        </p:spPr>
      </p:pic>
      <p:graphicFrame>
        <p:nvGraphicFramePr>
          <p:cNvPr id="1382482" name="Group 82"/>
          <p:cNvGraphicFramePr>
            <a:graphicFrameLocks noGrp="1"/>
          </p:cNvGraphicFramePr>
          <p:nvPr/>
        </p:nvGraphicFramePr>
        <p:xfrm>
          <a:off x="4932363" y="4005263"/>
          <a:ext cx="3943350" cy="2468880"/>
        </p:xfrm>
        <a:graphic>
          <a:graphicData uri="http://schemas.openxmlformats.org/drawingml/2006/table">
            <a:tbl>
              <a:tblPr/>
              <a:tblGrid>
                <a:gridCol w="2520950"/>
                <a:gridCol w="1422400"/>
              </a:tblGrid>
              <a:tr h="16033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FFFFFF"/>
                          </a:solidFill>
                          <a:effectLst/>
                          <a:latin typeface="CorisandeBold" charset="0"/>
                          <a:ea typeface="Arial" pitchFamily="-111" charset="0"/>
                          <a:cs typeface="Arial" pitchFamily="-111" charset="0"/>
                        </a:rPr>
                        <a:t>Parameter</a:t>
                      </a:r>
                      <a:endParaRPr kumimoji="0" lang="en-US" sz="1200" b="1" i="0" u="none" strike="noStrike" cap="none" normalizeH="0" baseline="0">
                        <a:ln>
                          <a:noFill/>
                        </a:ln>
                        <a:solidFill>
                          <a:srgbClr val="000000"/>
                        </a:solidFill>
                        <a:effectLst/>
                        <a:latin typeface="CorisandeBold" charset="0"/>
                        <a:ea typeface="Arial" pitchFamily="-111" charset="0"/>
                        <a:cs typeface="Arial" pitchFamily="-111"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rgbClr val="BBE0E3"/>
                    </a:solid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FFFFFF"/>
                          </a:solidFill>
                          <a:effectLst/>
                          <a:latin typeface="CorisandeBold" charset="0"/>
                          <a:ea typeface="Arial" pitchFamily="-111" charset="0"/>
                          <a:cs typeface="Arial" pitchFamily="-111" charset="0"/>
                        </a:rPr>
                        <a:t>Value</a:t>
                      </a:r>
                      <a:endParaRPr kumimoji="0" lang="en-US" sz="1200" b="1" i="0" u="none" strike="noStrike" cap="none" normalizeH="0" baseline="0">
                        <a:ln>
                          <a:noFill/>
                        </a:ln>
                        <a:solidFill>
                          <a:srgbClr val="000000"/>
                        </a:solidFill>
                        <a:effectLst/>
                        <a:latin typeface="CorisandeBold" charset="0"/>
                        <a:ea typeface="Arial" pitchFamily="-111" charset="0"/>
                        <a:cs typeface="Arial" pitchFamily="-111"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rgbClr val="BBE0E3"/>
                    </a:solidFill>
                  </a:tcPr>
                </a:tc>
              </a:tr>
              <a:tr h="16033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Bunch Charge</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200 pC</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16033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Fundamental RF</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1.3 GHz</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66700">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Bunch Rate</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1 kHz to 1 MHz</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16033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Gradient</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17 MV/m</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16033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3.9 GHz Total Voltage</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20 MV</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34950">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Transverse Slice Emittance</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&lt; 2 mm-mrad</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16033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rms Energy Spread</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4.1 MeV</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17488">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Bunch Length</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111" charset="2"/>
                        <a:buNone/>
                        <a:tabLst/>
                      </a:pPr>
                      <a:r>
                        <a:rPr kumimoji="0" lang="en-US" sz="1200" b="1" i="0" u="none" strike="noStrike" cap="none" normalizeH="0" baseline="0">
                          <a:ln>
                            <a:noFill/>
                          </a:ln>
                          <a:solidFill>
                            <a:srgbClr val="000000"/>
                          </a:solidFill>
                          <a:effectLst/>
                          <a:latin typeface="CorisandeBold" charset="0"/>
                          <a:ea typeface="Arial" pitchFamily="-111" charset="0"/>
                          <a:cs typeface="Arial" pitchFamily="-111" charset="0"/>
                        </a:rPr>
                        <a:t>10 fs</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83533" name="Picture 4"/>
          <p:cNvPicPr>
            <a:picLocks noChangeAspect="1" noChangeArrowheads="1"/>
          </p:cNvPicPr>
          <p:nvPr/>
        </p:nvPicPr>
        <p:blipFill>
          <a:blip r:embed="rId2"/>
          <a:srcRect/>
          <a:stretch>
            <a:fillRect/>
          </a:stretch>
        </p:blipFill>
        <p:spPr bwMode="auto">
          <a:xfrm>
            <a:off x="4859338" y="1268413"/>
            <a:ext cx="2017712" cy="1795462"/>
          </a:xfrm>
          <a:prstGeom prst="rect">
            <a:avLst/>
          </a:prstGeom>
          <a:noFill/>
          <a:ln w="9525">
            <a:noFill/>
            <a:miter lim="800000"/>
            <a:headEnd/>
            <a:tailEnd/>
          </a:ln>
        </p:spPr>
      </p:pic>
      <p:sp>
        <p:nvSpPr>
          <p:cNvPr id="1383428" name="Rectangle 4"/>
          <p:cNvSpPr>
            <a:spLocks noGrp="1" noChangeArrowheads="1"/>
          </p:cNvSpPr>
          <p:nvPr>
            <p:ph type="title"/>
          </p:nvPr>
        </p:nvSpPr>
        <p:spPr/>
        <p:txBody>
          <a:bodyPr/>
          <a:lstStyle/>
          <a:p>
            <a:r>
              <a:rPr lang="en-GB" sz="2000"/>
              <a:t>An NLS SC Simulation – The Upright Bunch</a:t>
            </a:r>
          </a:p>
        </p:txBody>
      </p:sp>
      <p:pic>
        <p:nvPicPr>
          <p:cNvPr id="1383429" name="Picture 6"/>
          <p:cNvPicPr>
            <a:picLocks noChangeAspect="1" noChangeArrowheads="1"/>
          </p:cNvPicPr>
          <p:nvPr/>
        </p:nvPicPr>
        <p:blipFill>
          <a:blip r:embed="rId3"/>
          <a:srcRect/>
          <a:stretch>
            <a:fillRect/>
          </a:stretch>
        </p:blipFill>
        <p:spPr bwMode="auto">
          <a:xfrm>
            <a:off x="7019925" y="1700213"/>
            <a:ext cx="1885950" cy="1609725"/>
          </a:xfrm>
          <a:prstGeom prst="rect">
            <a:avLst/>
          </a:prstGeom>
          <a:noFill/>
          <a:ln w="9525">
            <a:noFill/>
            <a:miter lim="800000"/>
            <a:headEnd/>
            <a:tailEnd/>
          </a:ln>
        </p:spPr>
      </p:pic>
      <p:pic>
        <p:nvPicPr>
          <p:cNvPr id="1383430" name="Picture 7"/>
          <p:cNvPicPr>
            <a:picLocks noChangeAspect="1" noChangeArrowheads="1"/>
          </p:cNvPicPr>
          <p:nvPr/>
        </p:nvPicPr>
        <p:blipFill>
          <a:blip r:embed="rId4"/>
          <a:srcRect/>
          <a:stretch>
            <a:fillRect/>
          </a:stretch>
        </p:blipFill>
        <p:spPr bwMode="auto">
          <a:xfrm>
            <a:off x="7019925" y="5106988"/>
            <a:ext cx="1885950" cy="1562100"/>
          </a:xfrm>
          <a:prstGeom prst="rect">
            <a:avLst/>
          </a:prstGeom>
          <a:noFill/>
          <a:ln w="9525">
            <a:noFill/>
            <a:miter lim="800000"/>
            <a:headEnd/>
            <a:tailEnd/>
          </a:ln>
        </p:spPr>
      </p:pic>
      <p:pic>
        <p:nvPicPr>
          <p:cNvPr id="1383431" name="Picture 8"/>
          <p:cNvPicPr>
            <a:picLocks noChangeAspect="1" noChangeArrowheads="1"/>
          </p:cNvPicPr>
          <p:nvPr/>
        </p:nvPicPr>
        <p:blipFill>
          <a:blip r:embed="rId5"/>
          <a:srcRect/>
          <a:stretch>
            <a:fillRect/>
          </a:stretch>
        </p:blipFill>
        <p:spPr bwMode="auto">
          <a:xfrm>
            <a:off x="7019925" y="3357563"/>
            <a:ext cx="1885950" cy="1609725"/>
          </a:xfrm>
          <a:prstGeom prst="rect">
            <a:avLst/>
          </a:prstGeom>
          <a:noFill/>
          <a:ln w="9525">
            <a:noFill/>
            <a:miter lim="800000"/>
            <a:headEnd/>
            <a:tailEnd/>
          </a:ln>
        </p:spPr>
      </p:pic>
      <p:sp>
        <p:nvSpPr>
          <p:cNvPr id="1383432" name="TextBox 24"/>
          <p:cNvSpPr txBox="1">
            <a:spLocks noChangeArrowheads="1"/>
          </p:cNvSpPr>
          <p:nvPr/>
        </p:nvSpPr>
        <p:spPr bwMode="auto">
          <a:xfrm>
            <a:off x="7524750" y="1196975"/>
            <a:ext cx="1274763" cy="457200"/>
          </a:xfrm>
          <a:prstGeom prst="rect">
            <a:avLst/>
          </a:prstGeom>
          <a:noFill/>
          <a:ln w="9525">
            <a:noFill/>
            <a:miter lim="800000"/>
            <a:headEnd/>
            <a:tailEnd/>
          </a:ln>
        </p:spPr>
        <p:txBody>
          <a:bodyPr wrap="none">
            <a:prstTxWarp prst="textNoShape">
              <a:avLst/>
            </a:prstTxWarp>
            <a:spAutoFit/>
          </a:bodyPr>
          <a:lstStyle/>
          <a:p>
            <a:pPr algn="l"/>
            <a:r>
              <a:rPr lang="en-US" sz="1200">
                <a:solidFill>
                  <a:srgbClr val="FF0000"/>
                </a:solidFill>
                <a:latin typeface="Lucida Sans" pitchFamily="-111" charset="0"/>
              </a:rPr>
              <a:t>Peak currents</a:t>
            </a:r>
          </a:p>
          <a:p>
            <a:pPr algn="l"/>
            <a:r>
              <a:rPr lang="en-US" sz="1200">
                <a:solidFill>
                  <a:srgbClr val="FF0000"/>
                </a:solidFill>
                <a:latin typeface="Lucida Sans" pitchFamily="-111" charset="0"/>
              </a:rPr>
              <a:t>(for FEL lasing)</a:t>
            </a:r>
          </a:p>
        </p:txBody>
      </p:sp>
      <p:sp>
        <p:nvSpPr>
          <p:cNvPr id="1383433" name="TextBox 25"/>
          <p:cNvSpPr txBox="1">
            <a:spLocks noChangeArrowheads="1"/>
          </p:cNvSpPr>
          <p:nvPr/>
        </p:nvSpPr>
        <p:spPr bwMode="auto">
          <a:xfrm>
            <a:off x="8170863" y="5386388"/>
            <a:ext cx="763587" cy="274637"/>
          </a:xfrm>
          <a:prstGeom prst="rect">
            <a:avLst/>
          </a:prstGeom>
          <a:noFill/>
          <a:ln w="9525">
            <a:noFill/>
            <a:miter lim="800000"/>
            <a:headEnd/>
            <a:tailEnd/>
          </a:ln>
        </p:spPr>
        <p:txBody>
          <a:bodyPr wrap="none">
            <a:prstTxWarp prst="textNoShape">
              <a:avLst/>
            </a:prstTxWarp>
            <a:spAutoFit/>
          </a:bodyPr>
          <a:lstStyle/>
          <a:p>
            <a:pPr algn="l"/>
            <a:r>
              <a:rPr lang="en-US" sz="1200">
                <a:solidFill>
                  <a:srgbClr val="FF0000"/>
                </a:solidFill>
                <a:latin typeface="Lucida Sans" pitchFamily="-111" charset="0"/>
              </a:rPr>
              <a:t>16.6 kA</a:t>
            </a:r>
          </a:p>
        </p:txBody>
      </p:sp>
      <p:sp>
        <p:nvSpPr>
          <p:cNvPr id="1383434" name="TextBox 26"/>
          <p:cNvSpPr txBox="1">
            <a:spLocks noChangeArrowheads="1"/>
          </p:cNvSpPr>
          <p:nvPr/>
        </p:nvSpPr>
        <p:spPr bwMode="auto">
          <a:xfrm>
            <a:off x="8134350" y="3716338"/>
            <a:ext cx="763588" cy="274637"/>
          </a:xfrm>
          <a:prstGeom prst="rect">
            <a:avLst/>
          </a:prstGeom>
          <a:noFill/>
          <a:ln w="9525">
            <a:noFill/>
            <a:miter lim="800000"/>
            <a:headEnd/>
            <a:tailEnd/>
          </a:ln>
        </p:spPr>
        <p:txBody>
          <a:bodyPr wrap="none">
            <a:prstTxWarp prst="textNoShape">
              <a:avLst/>
            </a:prstTxWarp>
            <a:spAutoFit/>
          </a:bodyPr>
          <a:lstStyle/>
          <a:p>
            <a:pPr algn="l"/>
            <a:r>
              <a:rPr lang="en-US" sz="1200">
                <a:solidFill>
                  <a:srgbClr val="FF0000"/>
                </a:solidFill>
                <a:latin typeface="Lucida Sans" pitchFamily="-111" charset="0"/>
              </a:rPr>
              <a:t>11.4 kA</a:t>
            </a:r>
          </a:p>
        </p:txBody>
      </p:sp>
      <p:sp>
        <p:nvSpPr>
          <p:cNvPr id="1383435" name="TextBox 27"/>
          <p:cNvSpPr txBox="1">
            <a:spLocks noChangeArrowheads="1"/>
          </p:cNvSpPr>
          <p:nvPr/>
        </p:nvSpPr>
        <p:spPr bwMode="auto">
          <a:xfrm>
            <a:off x="8097838" y="2146300"/>
            <a:ext cx="763587" cy="274638"/>
          </a:xfrm>
          <a:prstGeom prst="rect">
            <a:avLst/>
          </a:prstGeom>
          <a:noFill/>
          <a:ln w="9525">
            <a:noFill/>
            <a:miter lim="800000"/>
            <a:headEnd/>
            <a:tailEnd/>
          </a:ln>
        </p:spPr>
        <p:txBody>
          <a:bodyPr wrap="none">
            <a:prstTxWarp prst="textNoShape">
              <a:avLst/>
            </a:prstTxWarp>
            <a:spAutoFit/>
          </a:bodyPr>
          <a:lstStyle/>
          <a:p>
            <a:pPr algn="l"/>
            <a:r>
              <a:rPr lang="en-US" sz="1200">
                <a:solidFill>
                  <a:srgbClr val="FF0000"/>
                </a:solidFill>
                <a:latin typeface="Lucida Sans" pitchFamily="-111" charset="0"/>
              </a:rPr>
              <a:t>11.8 kA</a:t>
            </a:r>
          </a:p>
        </p:txBody>
      </p:sp>
      <p:grpSp>
        <p:nvGrpSpPr>
          <p:cNvPr id="2" name="Group 73"/>
          <p:cNvGrpSpPr>
            <a:grpSpLocks/>
          </p:cNvGrpSpPr>
          <p:nvPr/>
        </p:nvGrpSpPr>
        <p:grpSpPr bwMode="auto">
          <a:xfrm>
            <a:off x="3951288" y="4508500"/>
            <a:ext cx="3213100" cy="2133600"/>
            <a:chOff x="204" y="2341"/>
            <a:chExt cx="2563" cy="1799"/>
          </a:xfrm>
        </p:grpSpPr>
        <p:pic>
          <p:nvPicPr>
            <p:cNvPr id="1383436" name="Picture 3"/>
            <p:cNvPicPr>
              <a:picLocks noChangeAspect="1" noChangeArrowheads="1"/>
            </p:cNvPicPr>
            <p:nvPr/>
          </p:nvPicPr>
          <p:blipFill>
            <a:blip r:embed="rId6"/>
            <a:srcRect/>
            <a:stretch>
              <a:fillRect/>
            </a:stretch>
          </p:blipFill>
          <p:spPr bwMode="auto">
            <a:xfrm>
              <a:off x="204" y="2341"/>
              <a:ext cx="1797" cy="1799"/>
            </a:xfrm>
            <a:prstGeom prst="rect">
              <a:avLst/>
            </a:prstGeom>
            <a:noFill/>
            <a:ln w="9525">
              <a:noFill/>
              <a:miter lim="800000"/>
              <a:headEnd/>
              <a:tailEnd/>
            </a:ln>
          </p:spPr>
        </p:pic>
        <p:sp>
          <p:nvSpPr>
            <p:cNvPr id="1383437" name="TextBox 42"/>
            <p:cNvSpPr txBox="1">
              <a:spLocks noChangeArrowheads="1"/>
            </p:cNvSpPr>
            <p:nvPr/>
          </p:nvSpPr>
          <p:spPr bwMode="auto">
            <a:xfrm>
              <a:off x="1111" y="3613"/>
              <a:ext cx="995" cy="257"/>
            </a:xfrm>
            <a:prstGeom prst="rect">
              <a:avLst/>
            </a:prstGeom>
            <a:noFill/>
            <a:ln w="9525">
              <a:noFill/>
              <a:miter lim="800000"/>
              <a:headEnd/>
              <a:tailEnd/>
            </a:ln>
          </p:spPr>
          <p:txBody>
            <a:bodyPr wrap="none">
              <a:prstTxWarp prst="textNoShape">
                <a:avLst/>
              </a:prstTxWarp>
              <a:spAutoFit/>
            </a:bodyPr>
            <a:lstStyle/>
            <a:p>
              <a:pPr algn="l"/>
              <a:r>
                <a:rPr lang="en-US">
                  <a:solidFill>
                    <a:srgbClr val="3114AC"/>
                  </a:solidFill>
                  <a:latin typeface="Lucida Sans" pitchFamily="-111" charset="0"/>
                </a:rPr>
                <a:t>CSRtrack 3D</a:t>
              </a:r>
            </a:p>
          </p:txBody>
        </p:sp>
        <p:sp>
          <p:nvSpPr>
            <p:cNvPr id="1383438" name="TextBox 43"/>
            <p:cNvSpPr txBox="1">
              <a:spLocks noChangeArrowheads="1"/>
            </p:cNvSpPr>
            <p:nvPr/>
          </p:nvSpPr>
          <p:spPr bwMode="auto">
            <a:xfrm>
              <a:off x="1330" y="3022"/>
              <a:ext cx="1437" cy="257"/>
            </a:xfrm>
            <a:prstGeom prst="rect">
              <a:avLst/>
            </a:prstGeom>
            <a:noFill/>
            <a:ln w="9525">
              <a:noFill/>
              <a:miter lim="800000"/>
              <a:headEnd/>
              <a:tailEnd/>
            </a:ln>
          </p:spPr>
          <p:txBody>
            <a:bodyPr wrap="none">
              <a:prstTxWarp prst="textNoShape">
                <a:avLst/>
              </a:prstTxWarp>
              <a:spAutoFit/>
            </a:bodyPr>
            <a:lstStyle/>
            <a:p>
              <a:pPr algn="l"/>
              <a:r>
                <a:rPr lang="en-US">
                  <a:solidFill>
                    <a:srgbClr val="863A60"/>
                  </a:solidFill>
                  <a:latin typeface="Lucida Sans" pitchFamily="-111" charset="0"/>
                </a:rPr>
                <a:t>CSRtrack Projected</a:t>
              </a:r>
            </a:p>
          </p:txBody>
        </p:sp>
        <p:sp>
          <p:nvSpPr>
            <p:cNvPr id="1383439" name="TextBox 44"/>
            <p:cNvSpPr txBox="1">
              <a:spLocks noChangeArrowheads="1"/>
            </p:cNvSpPr>
            <p:nvPr/>
          </p:nvSpPr>
          <p:spPr bwMode="auto">
            <a:xfrm>
              <a:off x="840" y="2478"/>
              <a:ext cx="1334" cy="257"/>
            </a:xfrm>
            <a:prstGeom prst="rect">
              <a:avLst/>
            </a:prstGeom>
            <a:noFill/>
            <a:ln w="9525">
              <a:noFill/>
              <a:miter lim="800000"/>
              <a:headEnd/>
              <a:tailEnd/>
            </a:ln>
          </p:spPr>
          <p:txBody>
            <a:bodyPr wrap="none">
              <a:prstTxWarp prst="textNoShape">
                <a:avLst/>
              </a:prstTxWarp>
              <a:spAutoFit/>
            </a:bodyPr>
            <a:lstStyle/>
            <a:p>
              <a:pPr algn="l"/>
              <a:r>
                <a:rPr lang="en-US">
                  <a:solidFill>
                    <a:srgbClr val="7D6A43"/>
                  </a:solidFill>
                  <a:latin typeface="Lucida Sans" pitchFamily="-111" charset="0"/>
                </a:rPr>
                <a:t>Elegant Projected</a:t>
              </a:r>
            </a:p>
          </p:txBody>
        </p:sp>
      </p:grpSp>
      <p:graphicFrame>
        <p:nvGraphicFramePr>
          <p:cNvPr id="1383499" name="Group 75"/>
          <p:cNvGraphicFramePr>
            <a:graphicFrameLocks noGrp="1"/>
          </p:cNvGraphicFramePr>
          <p:nvPr/>
        </p:nvGraphicFramePr>
        <p:xfrm>
          <a:off x="179388" y="1341438"/>
          <a:ext cx="4248150" cy="1314450"/>
        </p:xfrm>
        <a:graphic>
          <a:graphicData uri="http://schemas.openxmlformats.org/drawingml/2006/table">
            <a:tbl>
              <a:tblPr/>
              <a:tblGrid>
                <a:gridCol w="1104900"/>
                <a:gridCol w="1254125"/>
                <a:gridCol w="727075"/>
                <a:gridCol w="1162050"/>
              </a:tblGrid>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Central Bin Width</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Slice Emittance</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Charge</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Equivalent Current</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1 fs</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1.32 mm-mrad</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16.9 pC</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16.9 kA</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5 fs</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1.43 mm-mrad</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57.5 pC</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11.5 kA</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10 fs</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1.91 mm-mrad</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104 pC </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10.4 kA</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bl>
          </a:graphicData>
        </a:graphic>
      </p:graphicFrame>
      <p:graphicFrame>
        <p:nvGraphicFramePr>
          <p:cNvPr id="1383516" name="Group 92"/>
          <p:cNvGraphicFramePr>
            <a:graphicFrameLocks noGrp="1"/>
          </p:cNvGraphicFramePr>
          <p:nvPr/>
        </p:nvGraphicFramePr>
        <p:xfrm>
          <a:off x="179388" y="2781300"/>
          <a:ext cx="5256212" cy="1600518"/>
        </p:xfrm>
        <a:graphic>
          <a:graphicData uri="http://schemas.openxmlformats.org/drawingml/2006/table">
            <a:tbl>
              <a:tblPr/>
              <a:tblGrid>
                <a:gridCol w="2630487"/>
                <a:gridCol w="1190625"/>
                <a:gridCol w="1435100"/>
              </a:tblGrid>
              <a:tr h="503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Parameter</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Projected (ELEGANT)</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bg1"/>
                          </a:solidFill>
                          <a:effectLst/>
                          <a:latin typeface="CorisandeBold" charset="0"/>
                        </a:rPr>
                        <a:t>3D Method (CSRtrack)</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solidFill>
                      <a:schemeClr val="accent1"/>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Projected Emittance</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2.98 mm-mrad</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4.95 mm-mrad</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Slice Emittance (5 fs)</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1.43 mm-mrad</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1.85 mm-mrad</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Slice Energy Spread (5 fs)</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orisandeBold" charset="0"/>
                        </a:rPr>
                        <a:t>0.29 %</a:t>
                      </a:r>
                      <a:endParaRPr kumimoji="0" lang="en-US" sz="1200" b="0" i="0" u="none" strike="noStrike" cap="none" normalizeH="0" baseline="0">
                        <a:ln>
                          <a:noFill/>
                        </a:ln>
                        <a:solidFill>
                          <a:srgbClr val="000000"/>
                        </a:solidFill>
                        <a:effectLst/>
                        <a:latin typeface="CorisandeBold" charset="0"/>
                      </a:endParaRP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0.27 %</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Peak Current (1 fs)</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16.6 kA</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CorisandeBold" charset="0"/>
                        </a:rPr>
                        <a:t>14.5 kA</a:t>
                      </a:r>
                    </a:p>
                  </a:txBody>
                  <a:tcPr horzOverflow="overflow">
                    <a:lnL w="9525" cap="flat" cmpd="sng" algn="ctr">
                      <a:solidFill>
                        <a:srgbClr val="B6DCDF"/>
                      </a:solidFill>
                      <a:prstDash val="solid"/>
                      <a:round/>
                      <a:headEnd type="none" w="med" len="med"/>
                      <a:tailEnd type="none" w="med" len="med"/>
                    </a:lnL>
                    <a:lnR w="9525" cap="flat" cmpd="sng" algn="ctr">
                      <a:solidFill>
                        <a:srgbClr val="B6DCDF"/>
                      </a:solidFill>
                      <a:prstDash val="solid"/>
                      <a:round/>
                      <a:headEnd type="none" w="med" len="med"/>
                      <a:tailEnd type="none" w="med" len="med"/>
                    </a:lnR>
                    <a:lnT w="9525" cap="flat" cmpd="sng" algn="ctr">
                      <a:solidFill>
                        <a:srgbClr val="B6DCDF"/>
                      </a:solidFill>
                      <a:prstDash val="solid"/>
                      <a:round/>
                      <a:headEnd type="none" w="med" len="med"/>
                      <a:tailEnd type="none" w="med" len="med"/>
                    </a:lnT>
                    <a:lnB w="9525" cap="flat" cmpd="sng" algn="ctr">
                      <a:solidFill>
                        <a:srgbClr val="B6DCDF"/>
                      </a:solidFill>
                      <a:prstDash val="solid"/>
                      <a:round/>
                      <a:headEnd type="none" w="med" len="med"/>
                      <a:tailEnd type="none" w="med" len="med"/>
                    </a:lnB>
                    <a:lnTlToBr>
                      <a:noFill/>
                    </a:lnTlToBr>
                    <a:lnBlToTr>
                      <a:noFill/>
                    </a:lnBlToTr>
                    <a:noFill/>
                  </a:tcPr>
                </a:tc>
              </a:tr>
            </a:tbl>
          </a:graphicData>
        </a:graphic>
      </p:graphicFrame>
      <p:pic>
        <p:nvPicPr>
          <p:cNvPr id="1383519" name="Picture 95" descr="nlspBlue3Cheader"/>
          <p:cNvPicPr>
            <a:picLocks noChangeAspect="1" noChangeArrowheads="1"/>
          </p:cNvPicPr>
          <p:nvPr/>
        </p:nvPicPr>
        <p:blipFill>
          <a:blip r:embed="rId7"/>
          <a:srcRect/>
          <a:stretch>
            <a:fillRect/>
          </a:stretch>
        </p:blipFill>
        <p:spPr bwMode="auto">
          <a:xfrm>
            <a:off x="6705600" y="304800"/>
            <a:ext cx="2087562" cy="492125"/>
          </a:xfrm>
          <a:prstGeom prst="rect">
            <a:avLst/>
          </a:prstGeom>
          <a:noFill/>
        </p:spPr>
      </p:pic>
      <p:pic>
        <p:nvPicPr>
          <p:cNvPr id="1383526" name="Picture 3"/>
          <p:cNvPicPr>
            <a:picLocks noChangeAspect="1" noChangeArrowheads="1"/>
          </p:cNvPicPr>
          <p:nvPr/>
        </p:nvPicPr>
        <p:blipFill>
          <a:blip r:embed="rId8"/>
          <a:srcRect/>
          <a:stretch>
            <a:fillRect/>
          </a:stretch>
        </p:blipFill>
        <p:spPr bwMode="auto">
          <a:xfrm>
            <a:off x="0" y="4510088"/>
            <a:ext cx="2446338" cy="2232025"/>
          </a:xfrm>
          <a:prstGeom prst="rect">
            <a:avLst/>
          </a:prstGeom>
          <a:noFill/>
          <a:ln w="9525">
            <a:noFill/>
            <a:miter lim="800000"/>
            <a:headEnd/>
            <a:tailEnd/>
          </a:ln>
        </p:spPr>
      </p:pic>
      <p:cxnSp>
        <p:nvCxnSpPr>
          <p:cNvPr id="1383529" name="Straight Arrow Connector 14"/>
          <p:cNvCxnSpPr>
            <a:cxnSpLocks noChangeShapeType="1"/>
            <a:stCxn id="1383530" idx="1"/>
          </p:cNvCxnSpPr>
          <p:nvPr/>
        </p:nvCxnSpPr>
        <p:spPr bwMode="auto">
          <a:xfrm flipH="1">
            <a:off x="1547813" y="4646613"/>
            <a:ext cx="215900" cy="704850"/>
          </a:xfrm>
          <a:prstGeom prst="straightConnector1">
            <a:avLst/>
          </a:prstGeom>
          <a:noFill/>
          <a:ln w="12700">
            <a:solidFill>
              <a:srgbClr val="FF0000"/>
            </a:solidFill>
            <a:miter lim="800000"/>
            <a:headEnd type="none" w="sm" len="sm"/>
            <a:tailEnd type="arrow" w="med" len="med"/>
          </a:ln>
        </p:spPr>
      </p:cxnSp>
      <p:sp>
        <p:nvSpPr>
          <p:cNvPr id="1383530" name="TextBox 15"/>
          <p:cNvSpPr txBox="1">
            <a:spLocks noChangeArrowheads="1"/>
          </p:cNvSpPr>
          <p:nvPr/>
        </p:nvSpPr>
        <p:spPr bwMode="auto">
          <a:xfrm>
            <a:off x="1763713" y="4508500"/>
            <a:ext cx="2376487" cy="274638"/>
          </a:xfrm>
          <a:prstGeom prst="rect">
            <a:avLst/>
          </a:prstGeom>
          <a:solidFill>
            <a:schemeClr val="bg1"/>
          </a:solidFill>
          <a:ln w="9525">
            <a:noFill/>
            <a:miter lim="800000"/>
            <a:headEnd/>
            <a:tailEnd/>
          </a:ln>
        </p:spPr>
        <p:txBody>
          <a:bodyPr>
            <a:prstTxWarp prst="textNoShape">
              <a:avLst/>
            </a:prstTxWarp>
            <a:spAutoFit/>
          </a:bodyPr>
          <a:lstStyle/>
          <a:p>
            <a:pPr algn="l">
              <a:spcBef>
                <a:spcPct val="50000"/>
              </a:spcBef>
            </a:pPr>
            <a:r>
              <a:rPr lang="en-US" sz="1200">
                <a:solidFill>
                  <a:srgbClr val="FF0000"/>
                </a:solidFill>
                <a:ea typeface="Arial" pitchFamily="-111" charset="0"/>
                <a:cs typeface="Arial" pitchFamily="-111" charset="0"/>
              </a:rPr>
              <a:t>Numerical LSC microbunching</a:t>
            </a:r>
          </a:p>
        </p:txBody>
      </p:sp>
      <p:cxnSp>
        <p:nvCxnSpPr>
          <p:cNvPr id="1383531" name="Straight Arrow Connector 16"/>
          <p:cNvCxnSpPr>
            <a:cxnSpLocks noChangeShapeType="1"/>
          </p:cNvCxnSpPr>
          <p:nvPr/>
        </p:nvCxnSpPr>
        <p:spPr bwMode="auto">
          <a:xfrm rot="5400000">
            <a:off x="1643063" y="5354637"/>
            <a:ext cx="730250" cy="365125"/>
          </a:xfrm>
          <a:prstGeom prst="straightConnector1">
            <a:avLst/>
          </a:prstGeom>
          <a:noFill/>
          <a:ln w="12700">
            <a:solidFill>
              <a:srgbClr val="FF0000"/>
            </a:solidFill>
            <a:miter lim="800000"/>
            <a:headEnd type="none" w="sm" len="sm"/>
            <a:tailEnd type="arrow" w="med" len="med"/>
          </a:ln>
        </p:spPr>
      </p:cxnSp>
      <p:sp>
        <p:nvSpPr>
          <p:cNvPr id="1383532" name="TextBox 17"/>
          <p:cNvSpPr txBox="1">
            <a:spLocks noChangeArrowheads="1"/>
          </p:cNvSpPr>
          <p:nvPr/>
        </p:nvSpPr>
        <p:spPr bwMode="auto">
          <a:xfrm>
            <a:off x="1971675" y="4843463"/>
            <a:ext cx="1146175" cy="274637"/>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200">
                <a:solidFill>
                  <a:srgbClr val="FF0000"/>
                </a:solidFill>
                <a:ea typeface="Arial" pitchFamily="-111" charset="0"/>
                <a:cs typeface="Arial" pitchFamily="-111" charset="0"/>
              </a:rPr>
              <a:t>CSR e-spread</a:t>
            </a:r>
          </a:p>
        </p:txBody>
      </p:sp>
      <p:sp>
        <p:nvSpPr>
          <p:cNvPr id="1383534" name="Text Box 110"/>
          <p:cNvSpPr txBox="1">
            <a:spLocks noChangeArrowheads="1"/>
          </p:cNvSpPr>
          <p:nvPr/>
        </p:nvSpPr>
        <p:spPr bwMode="auto">
          <a:xfrm>
            <a:off x="5724525" y="2060575"/>
            <a:ext cx="977900" cy="457200"/>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GB" sz="1200">
                <a:solidFill>
                  <a:srgbClr val="FF0066"/>
                </a:solidFill>
              </a:rPr>
              <a:t>After first </a:t>
            </a:r>
          </a:p>
          <a:p>
            <a:r>
              <a:rPr lang="en-GB" sz="1200">
                <a:solidFill>
                  <a:srgbClr val="FF0066"/>
                </a:solidFill>
              </a:rPr>
              <a:t>compressor</a:t>
            </a:r>
          </a:p>
        </p:txBody>
      </p:sp>
      <p:sp>
        <p:nvSpPr>
          <p:cNvPr id="1383535" name="Text Box 111"/>
          <p:cNvSpPr txBox="1">
            <a:spLocks noChangeArrowheads="1"/>
          </p:cNvSpPr>
          <p:nvPr/>
        </p:nvSpPr>
        <p:spPr bwMode="auto">
          <a:xfrm>
            <a:off x="2700338" y="5734050"/>
            <a:ext cx="1081087" cy="457200"/>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GB" sz="1200">
                <a:solidFill>
                  <a:srgbClr val="FF0066"/>
                </a:solidFill>
              </a:rPr>
              <a:t>After second </a:t>
            </a:r>
          </a:p>
          <a:p>
            <a:r>
              <a:rPr lang="en-GB" sz="1200">
                <a:solidFill>
                  <a:srgbClr val="FF0066"/>
                </a:solidFill>
              </a:rPr>
              <a:t>compressor</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8483" name="Rectangle 3"/>
          <p:cNvSpPr>
            <a:spLocks noGrp="1" noChangeArrowheads="1"/>
          </p:cNvSpPr>
          <p:nvPr>
            <p:ph type="title"/>
          </p:nvPr>
        </p:nvSpPr>
        <p:spPr/>
        <p:txBody>
          <a:bodyPr/>
          <a:lstStyle/>
          <a:p>
            <a:r>
              <a:rPr lang="en-GB" sz="2000"/>
              <a:t>An NLS NC Simulation – R. Bartolini (DLS)</a:t>
            </a:r>
          </a:p>
        </p:txBody>
      </p:sp>
      <p:pic>
        <p:nvPicPr>
          <p:cNvPr id="1428549" name="Picture 69" descr="nlspBlue3Cheader"/>
          <p:cNvPicPr>
            <a:picLocks noChangeAspect="1" noChangeArrowheads="1"/>
          </p:cNvPicPr>
          <p:nvPr/>
        </p:nvPicPr>
        <p:blipFill>
          <a:blip r:embed="rId2"/>
          <a:srcRect/>
          <a:stretch>
            <a:fillRect/>
          </a:stretch>
        </p:blipFill>
        <p:spPr bwMode="auto">
          <a:xfrm>
            <a:off x="6300788" y="692150"/>
            <a:ext cx="2087562" cy="492125"/>
          </a:xfrm>
          <a:prstGeom prst="rect">
            <a:avLst/>
          </a:prstGeom>
          <a:noFill/>
        </p:spPr>
      </p:pic>
      <p:grpSp>
        <p:nvGrpSpPr>
          <p:cNvPr id="2" name="Group 77"/>
          <p:cNvGrpSpPr>
            <a:grpSpLocks noChangeAspect="1"/>
          </p:cNvGrpSpPr>
          <p:nvPr/>
        </p:nvGrpSpPr>
        <p:grpSpPr bwMode="auto">
          <a:xfrm>
            <a:off x="1547813" y="1268413"/>
            <a:ext cx="5851525" cy="649287"/>
            <a:chOff x="1395" y="10967"/>
            <a:chExt cx="9215" cy="1024"/>
          </a:xfrm>
        </p:grpSpPr>
        <p:sp>
          <p:nvSpPr>
            <p:cNvPr id="1428558" name="AutoShape 78"/>
            <p:cNvSpPr>
              <a:spLocks noChangeAspect="1" noChangeArrowheads="1"/>
            </p:cNvSpPr>
            <p:nvPr/>
          </p:nvSpPr>
          <p:spPr bwMode="auto">
            <a:xfrm>
              <a:off x="1395" y="10967"/>
              <a:ext cx="9215" cy="1024"/>
            </a:xfrm>
            <a:prstGeom prst="rect">
              <a:avLst/>
            </a:prstGeom>
            <a:noFill/>
            <a:ln w="9525">
              <a:noFill/>
              <a:miter lim="800000"/>
              <a:headEnd/>
              <a:tailEnd/>
            </a:ln>
          </p:spPr>
          <p:txBody>
            <a:bodyPr>
              <a:prstTxWarp prst="textNoShape">
                <a:avLst/>
              </a:prstTxWarp>
            </a:bodyPr>
            <a:lstStyle/>
            <a:p>
              <a:endParaRPr lang="en-US"/>
            </a:p>
          </p:txBody>
        </p:sp>
        <p:grpSp>
          <p:nvGrpSpPr>
            <p:cNvPr id="3" name="Group 79"/>
            <p:cNvGrpSpPr>
              <a:grpSpLocks/>
            </p:cNvGrpSpPr>
            <p:nvPr/>
          </p:nvGrpSpPr>
          <p:grpSpPr bwMode="auto">
            <a:xfrm>
              <a:off x="3751" y="10984"/>
              <a:ext cx="544" cy="369"/>
              <a:chOff x="4819" y="10972"/>
              <a:chExt cx="683" cy="458"/>
            </a:xfrm>
          </p:grpSpPr>
          <p:sp>
            <p:nvSpPr>
              <p:cNvPr id="1428560" name="AutoShape 80"/>
              <p:cNvSpPr>
                <a:spLocks noChangeArrowheads="1"/>
              </p:cNvSpPr>
              <p:nvPr/>
            </p:nvSpPr>
            <p:spPr bwMode="auto">
              <a:xfrm>
                <a:off x="4819" y="11140"/>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sp>
            <p:nvSpPr>
              <p:cNvPr id="1428561" name="AutoShape 81"/>
              <p:cNvSpPr>
                <a:spLocks noChangeArrowheads="1"/>
              </p:cNvSpPr>
              <p:nvPr/>
            </p:nvSpPr>
            <p:spPr bwMode="auto">
              <a:xfrm rot="10800000">
                <a:off x="4939" y="10972"/>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sp>
            <p:nvSpPr>
              <p:cNvPr id="1428562" name="AutoShape 82"/>
              <p:cNvSpPr>
                <a:spLocks noChangeArrowheads="1"/>
              </p:cNvSpPr>
              <p:nvPr/>
            </p:nvSpPr>
            <p:spPr bwMode="auto">
              <a:xfrm rot="10800000">
                <a:off x="5167" y="10972"/>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sp>
            <p:nvSpPr>
              <p:cNvPr id="1428563" name="AutoShape 83"/>
              <p:cNvSpPr>
                <a:spLocks noChangeArrowheads="1"/>
              </p:cNvSpPr>
              <p:nvPr/>
            </p:nvSpPr>
            <p:spPr bwMode="auto">
              <a:xfrm>
                <a:off x="5299" y="11140"/>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grpSp>
        <p:grpSp>
          <p:nvGrpSpPr>
            <p:cNvPr id="4" name="Group 84"/>
            <p:cNvGrpSpPr>
              <a:grpSpLocks/>
            </p:cNvGrpSpPr>
            <p:nvPr/>
          </p:nvGrpSpPr>
          <p:grpSpPr bwMode="auto">
            <a:xfrm>
              <a:off x="1893" y="11048"/>
              <a:ext cx="600" cy="357"/>
              <a:chOff x="1953" y="11060"/>
              <a:chExt cx="600" cy="357"/>
            </a:xfrm>
          </p:grpSpPr>
          <p:sp>
            <p:nvSpPr>
              <p:cNvPr id="1428565" name="Text Box 85"/>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S01</a:t>
                </a:r>
                <a:endParaRPr lang="en-GB" sz="1800" b="1"/>
              </a:p>
            </p:txBody>
          </p:sp>
          <p:sp>
            <p:nvSpPr>
              <p:cNvPr id="1428566" name="AutoShape 86"/>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sp>
          <p:nvSpPr>
            <p:cNvPr id="1428567" name="Text Box 87"/>
            <p:cNvSpPr txBox="1">
              <a:spLocks noChangeArrowheads="1"/>
            </p:cNvSpPr>
            <p:nvPr/>
          </p:nvSpPr>
          <p:spPr bwMode="auto">
            <a:xfrm>
              <a:off x="1395" y="11059"/>
              <a:ext cx="564" cy="325"/>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Gun</a:t>
              </a:r>
              <a:endParaRPr lang="en-GB" sz="1800" b="1"/>
            </a:p>
          </p:txBody>
        </p:sp>
        <p:sp>
          <p:nvSpPr>
            <p:cNvPr id="1428568" name="Rectangle 88"/>
            <p:cNvSpPr>
              <a:spLocks noChangeArrowheads="1"/>
            </p:cNvSpPr>
            <p:nvPr/>
          </p:nvSpPr>
          <p:spPr bwMode="auto">
            <a:xfrm>
              <a:off x="1464" y="11059"/>
              <a:ext cx="450" cy="311"/>
            </a:xfrm>
            <a:prstGeom prst="rect">
              <a:avLst/>
            </a:prstGeom>
            <a:solidFill>
              <a:srgbClr val="FF0000">
                <a:alpha val="50000"/>
              </a:srgbClr>
            </a:solidFill>
            <a:ln w="9525">
              <a:solidFill>
                <a:srgbClr val="FF0000"/>
              </a:solidFill>
              <a:miter lim="800000"/>
              <a:headEnd/>
              <a:tailEnd/>
            </a:ln>
          </p:spPr>
          <p:txBody>
            <a:bodyPr>
              <a:prstTxWarp prst="textNoShape">
                <a:avLst/>
              </a:prstTxWarp>
            </a:bodyPr>
            <a:lstStyle/>
            <a:p>
              <a:endParaRPr lang="en-US"/>
            </a:p>
          </p:txBody>
        </p:sp>
        <p:grpSp>
          <p:nvGrpSpPr>
            <p:cNvPr id="5" name="Group 89"/>
            <p:cNvGrpSpPr>
              <a:grpSpLocks/>
            </p:cNvGrpSpPr>
            <p:nvPr/>
          </p:nvGrpSpPr>
          <p:grpSpPr bwMode="auto">
            <a:xfrm>
              <a:off x="3211" y="11059"/>
              <a:ext cx="566" cy="335"/>
              <a:chOff x="4112" y="11059"/>
              <a:chExt cx="589" cy="335"/>
            </a:xfrm>
          </p:grpSpPr>
          <p:sp>
            <p:nvSpPr>
              <p:cNvPr id="1428570" name="Text Box 90"/>
              <p:cNvSpPr txBox="1">
                <a:spLocks noChangeArrowheads="1"/>
              </p:cNvSpPr>
              <p:nvPr/>
            </p:nvSpPr>
            <p:spPr bwMode="auto">
              <a:xfrm>
                <a:off x="4112" y="11059"/>
                <a:ext cx="589" cy="335"/>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X01</a:t>
                </a:r>
                <a:endParaRPr lang="en-GB" sz="1800" b="1"/>
              </a:p>
            </p:txBody>
          </p:sp>
          <p:sp>
            <p:nvSpPr>
              <p:cNvPr id="1428571" name="AutoShape 91"/>
              <p:cNvSpPr>
                <a:spLocks noChangeArrowheads="1"/>
              </p:cNvSpPr>
              <p:nvPr/>
            </p:nvSpPr>
            <p:spPr bwMode="auto">
              <a:xfrm>
                <a:off x="4123" y="11059"/>
                <a:ext cx="527" cy="310"/>
              </a:xfrm>
              <a:prstGeom prst="roundRect">
                <a:avLst>
                  <a:gd name="adj" fmla="val 16667"/>
                </a:avLst>
              </a:prstGeom>
              <a:solidFill>
                <a:srgbClr val="3366FF">
                  <a:alpha val="50000"/>
                </a:srgbClr>
              </a:solidFill>
              <a:ln w="9525">
                <a:solidFill>
                  <a:srgbClr val="3366FF"/>
                </a:solidFill>
                <a:round/>
                <a:headEnd/>
                <a:tailEnd/>
              </a:ln>
            </p:spPr>
            <p:txBody>
              <a:bodyPr>
                <a:prstTxWarp prst="textNoShape">
                  <a:avLst/>
                </a:prstTxWarp>
              </a:bodyPr>
              <a:lstStyle/>
              <a:p>
                <a:endParaRPr lang="en-US"/>
              </a:p>
            </p:txBody>
          </p:sp>
        </p:grpSp>
        <p:sp>
          <p:nvSpPr>
            <p:cNvPr id="1428572" name="AutoShape 92"/>
            <p:cNvSpPr>
              <a:spLocks noChangeArrowheads="1"/>
            </p:cNvSpPr>
            <p:nvPr/>
          </p:nvSpPr>
          <p:spPr bwMode="auto">
            <a:xfrm>
              <a:off x="8620" y="11099"/>
              <a:ext cx="203" cy="290"/>
            </a:xfrm>
            <a:prstGeom prst="triangle">
              <a:avLst>
                <a:gd name="adj" fmla="val 50000"/>
              </a:avLst>
            </a:prstGeom>
            <a:solidFill>
              <a:srgbClr val="000080">
                <a:alpha val="50000"/>
              </a:srgbClr>
            </a:solidFill>
            <a:ln w="9525">
              <a:solidFill>
                <a:srgbClr val="99CC00"/>
              </a:solidFill>
              <a:miter lim="800000"/>
              <a:headEnd/>
              <a:tailEnd/>
            </a:ln>
          </p:spPr>
          <p:txBody>
            <a:bodyPr>
              <a:prstTxWarp prst="textNoShape">
                <a:avLst/>
              </a:prstTxWarp>
            </a:bodyPr>
            <a:lstStyle/>
            <a:p>
              <a:endParaRPr lang="en-US"/>
            </a:p>
          </p:txBody>
        </p:sp>
        <p:sp>
          <p:nvSpPr>
            <p:cNvPr id="1428573" name="AutoShape 93"/>
            <p:cNvSpPr>
              <a:spLocks noChangeArrowheads="1"/>
            </p:cNvSpPr>
            <p:nvPr/>
          </p:nvSpPr>
          <p:spPr bwMode="auto">
            <a:xfrm rot="10800000">
              <a:off x="8716" y="10967"/>
              <a:ext cx="203" cy="290"/>
            </a:xfrm>
            <a:prstGeom prst="triangle">
              <a:avLst>
                <a:gd name="adj" fmla="val 50000"/>
              </a:avLst>
            </a:prstGeom>
            <a:solidFill>
              <a:srgbClr val="000080">
                <a:alpha val="50000"/>
              </a:srgbClr>
            </a:solidFill>
            <a:ln w="9525">
              <a:solidFill>
                <a:srgbClr val="99CC00"/>
              </a:solidFill>
              <a:miter lim="800000"/>
              <a:headEnd/>
              <a:tailEnd/>
            </a:ln>
          </p:spPr>
          <p:txBody>
            <a:bodyPr>
              <a:prstTxWarp prst="textNoShape">
                <a:avLst/>
              </a:prstTxWarp>
            </a:bodyPr>
            <a:lstStyle/>
            <a:p>
              <a:endParaRPr lang="en-US"/>
            </a:p>
          </p:txBody>
        </p:sp>
        <p:grpSp>
          <p:nvGrpSpPr>
            <p:cNvPr id="6" name="Group 94"/>
            <p:cNvGrpSpPr>
              <a:grpSpLocks/>
            </p:cNvGrpSpPr>
            <p:nvPr/>
          </p:nvGrpSpPr>
          <p:grpSpPr bwMode="auto">
            <a:xfrm>
              <a:off x="2313" y="11048"/>
              <a:ext cx="600" cy="357"/>
              <a:chOff x="1953" y="11060"/>
              <a:chExt cx="600" cy="357"/>
            </a:xfrm>
          </p:grpSpPr>
          <p:sp>
            <p:nvSpPr>
              <p:cNvPr id="1428575" name="Text Box 95"/>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S02</a:t>
                </a:r>
                <a:endParaRPr lang="en-GB" sz="1800" b="1"/>
              </a:p>
            </p:txBody>
          </p:sp>
          <p:sp>
            <p:nvSpPr>
              <p:cNvPr id="1428576" name="AutoShape 96"/>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7" name="Group 97"/>
            <p:cNvGrpSpPr>
              <a:grpSpLocks/>
            </p:cNvGrpSpPr>
            <p:nvPr/>
          </p:nvGrpSpPr>
          <p:grpSpPr bwMode="auto">
            <a:xfrm>
              <a:off x="2733" y="11048"/>
              <a:ext cx="600" cy="357"/>
              <a:chOff x="1953" y="11060"/>
              <a:chExt cx="600" cy="357"/>
            </a:xfrm>
          </p:grpSpPr>
          <p:sp>
            <p:nvSpPr>
              <p:cNvPr id="1428578" name="Text Box 98"/>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S03</a:t>
                </a:r>
                <a:endParaRPr lang="en-GB" sz="1800" b="1"/>
              </a:p>
            </p:txBody>
          </p:sp>
          <p:sp>
            <p:nvSpPr>
              <p:cNvPr id="1428579" name="AutoShape 99"/>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8" name="Group 100"/>
            <p:cNvGrpSpPr>
              <a:grpSpLocks/>
            </p:cNvGrpSpPr>
            <p:nvPr/>
          </p:nvGrpSpPr>
          <p:grpSpPr bwMode="auto">
            <a:xfrm>
              <a:off x="4245" y="11048"/>
              <a:ext cx="600" cy="357"/>
              <a:chOff x="1953" y="11060"/>
              <a:chExt cx="600" cy="357"/>
            </a:xfrm>
          </p:grpSpPr>
          <p:sp>
            <p:nvSpPr>
              <p:cNvPr id="1428581" name="Text Box 101"/>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S04</a:t>
                </a:r>
                <a:endParaRPr lang="en-GB" sz="1800" b="1"/>
              </a:p>
            </p:txBody>
          </p:sp>
          <p:sp>
            <p:nvSpPr>
              <p:cNvPr id="1428582" name="AutoShape 102"/>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9" name="Group 103"/>
            <p:cNvGrpSpPr>
              <a:grpSpLocks/>
            </p:cNvGrpSpPr>
            <p:nvPr/>
          </p:nvGrpSpPr>
          <p:grpSpPr bwMode="auto">
            <a:xfrm>
              <a:off x="4665" y="11048"/>
              <a:ext cx="600" cy="357"/>
              <a:chOff x="1953" y="11060"/>
              <a:chExt cx="600" cy="357"/>
            </a:xfrm>
          </p:grpSpPr>
          <p:sp>
            <p:nvSpPr>
              <p:cNvPr id="1428584" name="Text Box 104"/>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S05</a:t>
                </a:r>
                <a:endParaRPr lang="en-GB" sz="1800" b="1"/>
              </a:p>
            </p:txBody>
          </p:sp>
          <p:sp>
            <p:nvSpPr>
              <p:cNvPr id="1428585" name="AutoShape 105"/>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0" name="Group 106"/>
            <p:cNvGrpSpPr>
              <a:grpSpLocks/>
            </p:cNvGrpSpPr>
            <p:nvPr/>
          </p:nvGrpSpPr>
          <p:grpSpPr bwMode="auto">
            <a:xfrm>
              <a:off x="5085" y="11048"/>
              <a:ext cx="600" cy="357"/>
              <a:chOff x="1953" y="11060"/>
              <a:chExt cx="600" cy="357"/>
            </a:xfrm>
          </p:grpSpPr>
          <p:sp>
            <p:nvSpPr>
              <p:cNvPr id="1428587" name="Text Box 107"/>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S06</a:t>
                </a:r>
                <a:endParaRPr lang="en-GB" sz="1800" b="1"/>
              </a:p>
            </p:txBody>
          </p:sp>
          <p:sp>
            <p:nvSpPr>
              <p:cNvPr id="1428588" name="AutoShape 108"/>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1" name="Group 109"/>
            <p:cNvGrpSpPr>
              <a:grpSpLocks/>
            </p:cNvGrpSpPr>
            <p:nvPr/>
          </p:nvGrpSpPr>
          <p:grpSpPr bwMode="auto">
            <a:xfrm>
              <a:off x="5563" y="10984"/>
              <a:ext cx="544" cy="369"/>
              <a:chOff x="4819" y="10972"/>
              <a:chExt cx="683" cy="458"/>
            </a:xfrm>
          </p:grpSpPr>
          <p:sp>
            <p:nvSpPr>
              <p:cNvPr id="1428590" name="AutoShape 110"/>
              <p:cNvSpPr>
                <a:spLocks noChangeArrowheads="1"/>
              </p:cNvSpPr>
              <p:nvPr/>
            </p:nvSpPr>
            <p:spPr bwMode="auto">
              <a:xfrm>
                <a:off x="4819" y="11140"/>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sp>
            <p:nvSpPr>
              <p:cNvPr id="1428591" name="AutoShape 111"/>
              <p:cNvSpPr>
                <a:spLocks noChangeArrowheads="1"/>
              </p:cNvSpPr>
              <p:nvPr/>
            </p:nvSpPr>
            <p:spPr bwMode="auto">
              <a:xfrm rot="10800000">
                <a:off x="4939" y="10972"/>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sp>
            <p:nvSpPr>
              <p:cNvPr id="1428592" name="AutoShape 112"/>
              <p:cNvSpPr>
                <a:spLocks noChangeArrowheads="1"/>
              </p:cNvSpPr>
              <p:nvPr/>
            </p:nvSpPr>
            <p:spPr bwMode="auto">
              <a:xfrm rot="10800000">
                <a:off x="5167" y="10972"/>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sp>
            <p:nvSpPr>
              <p:cNvPr id="1428593" name="AutoShape 113"/>
              <p:cNvSpPr>
                <a:spLocks noChangeArrowheads="1"/>
              </p:cNvSpPr>
              <p:nvPr/>
            </p:nvSpPr>
            <p:spPr bwMode="auto">
              <a:xfrm>
                <a:off x="5299" y="11140"/>
                <a:ext cx="203" cy="290"/>
              </a:xfrm>
              <a:prstGeom prst="triangle">
                <a:avLst>
                  <a:gd name="adj" fmla="val 50000"/>
                </a:avLst>
              </a:prstGeom>
              <a:solidFill>
                <a:srgbClr val="99CC00"/>
              </a:solidFill>
              <a:ln w="9525">
                <a:solidFill>
                  <a:srgbClr val="99CC00"/>
                </a:solidFill>
                <a:miter lim="800000"/>
                <a:headEnd/>
                <a:tailEnd/>
              </a:ln>
            </p:spPr>
            <p:txBody>
              <a:bodyPr>
                <a:prstTxWarp prst="textNoShape">
                  <a:avLst/>
                </a:prstTxWarp>
              </a:bodyPr>
              <a:lstStyle/>
              <a:p>
                <a:endParaRPr lang="en-US"/>
              </a:p>
            </p:txBody>
          </p:sp>
        </p:grpSp>
        <p:grpSp>
          <p:nvGrpSpPr>
            <p:cNvPr id="12" name="Group 114"/>
            <p:cNvGrpSpPr>
              <a:grpSpLocks/>
            </p:cNvGrpSpPr>
            <p:nvPr/>
          </p:nvGrpSpPr>
          <p:grpSpPr bwMode="auto">
            <a:xfrm>
              <a:off x="6057" y="11048"/>
              <a:ext cx="600" cy="357"/>
              <a:chOff x="1953" y="11060"/>
              <a:chExt cx="600" cy="357"/>
            </a:xfrm>
          </p:grpSpPr>
          <p:sp>
            <p:nvSpPr>
              <p:cNvPr id="1428595" name="Text Box 115"/>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S07</a:t>
                </a:r>
                <a:endParaRPr lang="en-GB" sz="1800" b="1"/>
              </a:p>
            </p:txBody>
          </p:sp>
          <p:sp>
            <p:nvSpPr>
              <p:cNvPr id="1428596" name="AutoShape 116"/>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3" name="Group 117"/>
            <p:cNvGrpSpPr>
              <a:grpSpLocks/>
            </p:cNvGrpSpPr>
            <p:nvPr/>
          </p:nvGrpSpPr>
          <p:grpSpPr bwMode="auto">
            <a:xfrm>
              <a:off x="6477" y="11048"/>
              <a:ext cx="600" cy="357"/>
              <a:chOff x="1953" y="11060"/>
              <a:chExt cx="600" cy="357"/>
            </a:xfrm>
          </p:grpSpPr>
          <p:sp>
            <p:nvSpPr>
              <p:cNvPr id="1428598" name="Text Box 118"/>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S08</a:t>
                </a:r>
                <a:endParaRPr lang="en-GB" sz="1800" b="1"/>
              </a:p>
            </p:txBody>
          </p:sp>
          <p:sp>
            <p:nvSpPr>
              <p:cNvPr id="1428599" name="AutoShape 119"/>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4" name="Group 120"/>
            <p:cNvGrpSpPr>
              <a:grpSpLocks/>
            </p:cNvGrpSpPr>
            <p:nvPr/>
          </p:nvGrpSpPr>
          <p:grpSpPr bwMode="auto">
            <a:xfrm>
              <a:off x="6897" y="11048"/>
              <a:ext cx="600" cy="357"/>
              <a:chOff x="1953" y="11060"/>
              <a:chExt cx="600" cy="357"/>
            </a:xfrm>
          </p:grpSpPr>
          <p:sp>
            <p:nvSpPr>
              <p:cNvPr id="1428601" name="Text Box 121"/>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S09</a:t>
                </a:r>
                <a:endParaRPr lang="en-GB" sz="1800" b="1"/>
              </a:p>
            </p:txBody>
          </p:sp>
          <p:sp>
            <p:nvSpPr>
              <p:cNvPr id="1428602" name="AutoShape 122"/>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5" name="Group 123"/>
            <p:cNvGrpSpPr>
              <a:grpSpLocks/>
            </p:cNvGrpSpPr>
            <p:nvPr/>
          </p:nvGrpSpPr>
          <p:grpSpPr bwMode="auto">
            <a:xfrm>
              <a:off x="7317" y="11048"/>
              <a:ext cx="600" cy="357"/>
              <a:chOff x="1953" y="11060"/>
              <a:chExt cx="600" cy="357"/>
            </a:xfrm>
          </p:grpSpPr>
          <p:sp>
            <p:nvSpPr>
              <p:cNvPr id="1428604" name="Text Box 124"/>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S10</a:t>
                </a:r>
                <a:endParaRPr lang="en-GB" sz="1800" b="1"/>
              </a:p>
            </p:txBody>
          </p:sp>
          <p:sp>
            <p:nvSpPr>
              <p:cNvPr id="1428605" name="AutoShape 125"/>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6" name="Group 126"/>
            <p:cNvGrpSpPr>
              <a:grpSpLocks/>
            </p:cNvGrpSpPr>
            <p:nvPr/>
          </p:nvGrpSpPr>
          <p:grpSpPr bwMode="auto">
            <a:xfrm>
              <a:off x="7737" y="11048"/>
              <a:ext cx="600" cy="357"/>
              <a:chOff x="1953" y="11060"/>
              <a:chExt cx="600" cy="357"/>
            </a:xfrm>
          </p:grpSpPr>
          <p:sp>
            <p:nvSpPr>
              <p:cNvPr id="1428607" name="Text Box 127"/>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S11</a:t>
                </a:r>
                <a:endParaRPr lang="en-GB" sz="1800" b="1"/>
              </a:p>
            </p:txBody>
          </p:sp>
          <p:sp>
            <p:nvSpPr>
              <p:cNvPr id="1428608" name="AutoShape 128"/>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grpSp>
          <p:nvGrpSpPr>
            <p:cNvPr id="17" name="Group 129"/>
            <p:cNvGrpSpPr>
              <a:grpSpLocks/>
            </p:cNvGrpSpPr>
            <p:nvPr/>
          </p:nvGrpSpPr>
          <p:grpSpPr bwMode="auto">
            <a:xfrm>
              <a:off x="8157" y="11048"/>
              <a:ext cx="600" cy="357"/>
              <a:chOff x="1953" y="11060"/>
              <a:chExt cx="600" cy="357"/>
            </a:xfrm>
          </p:grpSpPr>
          <p:sp>
            <p:nvSpPr>
              <p:cNvPr id="1428610" name="Text Box 130"/>
              <p:cNvSpPr txBox="1">
                <a:spLocks noChangeArrowheads="1"/>
              </p:cNvSpPr>
              <p:nvPr/>
            </p:nvSpPr>
            <p:spPr bwMode="auto">
              <a:xfrm>
                <a:off x="1953" y="11060"/>
                <a:ext cx="600" cy="357"/>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S12</a:t>
                </a:r>
                <a:endParaRPr lang="en-GB" sz="1800" b="1"/>
              </a:p>
            </p:txBody>
          </p:sp>
          <p:sp>
            <p:nvSpPr>
              <p:cNvPr id="1428611" name="AutoShape 131"/>
              <p:cNvSpPr>
                <a:spLocks noChangeArrowheads="1"/>
              </p:cNvSpPr>
              <p:nvPr/>
            </p:nvSpPr>
            <p:spPr bwMode="auto">
              <a:xfrm>
                <a:off x="2020" y="11060"/>
                <a:ext cx="385" cy="328"/>
              </a:xfrm>
              <a:prstGeom prst="roundRect">
                <a:avLst>
                  <a:gd name="adj" fmla="val 16667"/>
                </a:avLst>
              </a:prstGeom>
              <a:solidFill>
                <a:srgbClr val="FFCC00">
                  <a:alpha val="50000"/>
                </a:srgbClr>
              </a:solidFill>
              <a:ln w="9525">
                <a:solidFill>
                  <a:srgbClr val="FFCC00"/>
                </a:solidFill>
                <a:round/>
                <a:headEnd/>
                <a:tailEnd/>
              </a:ln>
            </p:spPr>
            <p:txBody>
              <a:bodyPr>
                <a:prstTxWarp prst="textNoShape">
                  <a:avLst/>
                </a:prstTxWarp>
              </a:bodyPr>
              <a:lstStyle/>
              <a:p>
                <a:endParaRPr lang="en-US"/>
              </a:p>
            </p:txBody>
          </p:sp>
        </p:grpSp>
        <p:sp>
          <p:nvSpPr>
            <p:cNvPr id="1428612" name="Rectangle 132"/>
            <p:cNvSpPr>
              <a:spLocks noChangeArrowheads="1"/>
            </p:cNvSpPr>
            <p:nvPr/>
          </p:nvSpPr>
          <p:spPr bwMode="auto">
            <a:xfrm>
              <a:off x="8986" y="11052"/>
              <a:ext cx="1624" cy="311"/>
            </a:xfrm>
            <a:prstGeom prst="rect">
              <a:avLst/>
            </a:prstGeom>
            <a:solidFill>
              <a:srgbClr val="993366">
                <a:alpha val="50000"/>
              </a:srgbClr>
            </a:solidFill>
            <a:ln w="9525">
              <a:solidFill>
                <a:srgbClr val="993366"/>
              </a:solidFill>
              <a:miter lim="800000"/>
              <a:headEnd/>
              <a:tailEnd/>
            </a:ln>
          </p:spPr>
          <p:txBody>
            <a:bodyPr>
              <a:prstTxWarp prst="textNoShape">
                <a:avLst/>
              </a:prstTxWarp>
            </a:bodyPr>
            <a:lstStyle/>
            <a:p>
              <a:endParaRPr lang="en-US"/>
            </a:p>
          </p:txBody>
        </p:sp>
        <p:sp>
          <p:nvSpPr>
            <p:cNvPr id="1428613" name="Text Box 133"/>
            <p:cNvSpPr txBox="1">
              <a:spLocks noChangeArrowheads="1"/>
            </p:cNvSpPr>
            <p:nvPr/>
          </p:nvSpPr>
          <p:spPr bwMode="auto">
            <a:xfrm>
              <a:off x="9315" y="11041"/>
              <a:ext cx="968" cy="322"/>
            </a:xfrm>
            <a:prstGeom prst="rect">
              <a:avLst/>
            </a:prstGeom>
            <a:noFill/>
            <a:ln w="9525">
              <a:noFill/>
              <a:miter lim="800000"/>
              <a:headEnd/>
              <a:tailEnd/>
            </a:ln>
          </p:spPr>
          <p:txBody>
            <a:bodyPr>
              <a:prstTxWarp prst="textNoShape">
                <a:avLst/>
              </a:prstTxWarp>
            </a:bodyPr>
            <a:lstStyle/>
            <a:p>
              <a:pPr algn="l"/>
              <a:r>
                <a:rPr lang="en-GB" sz="800">
                  <a:latin typeface="Times New Roman" pitchFamily="-111" charset="0"/>
                </a:rPr>
                <a:t>undulators</a:t>
              </a:r>
              <a:endParaRPr lang="en-GB" sz="1800" b="1"/>
            </a:p>
          </p:txBody>
        </p:sp>
        <p:sp>
          <p:nvSpPr>
            <p:cNvPr id="1428614" name="Text Box 134"/>
            <p:cNvSpPr txBox="1">
              <a:spLocks noChangeArrowheads="1"/>
            </p:cNvSpPr>
            <p:nvPr/>
          </p:nvSpPr>
          <p:spPr bwMode="auto">
            <a:xfrm>
              <a:off x="3741" y="11074"/>
              <a:ext cx="599" cy="312"/>
            </a:xfrm>
            <a:prstGeom prst="rect">
              <a:avLst/>
            </a:prstGeom>
            <a:noFill/>
            <a:ln w="9525">
              <a:noFill/>
              <a:miter lim="800000"/>
              <a:headEnd/>
              <a:tailEnd/>
            </a:ln>
          </p:spPr>
          <p:txBody>
            <a:bodyPr>
              <a:prstTxWarp prst="textNoShape">
                <a:avLst/>
              </a:prstTxWarp>
            </a:bodyPr>
            <a:lstStyle/>
            <a:p>
              <a:pPr algn="l"/>
              <a:r>
                <a:rPr lang="en-GB" sz="800" b="1">
                  <a:latin typeface="Times New Roman" pitchFamily="-111" charset="0"/>
                </a:rPr>
                <a:t>BC1</a:t>
              </a:r>
              <a:endParaRPr lang="en-GB" sz="1800" b="1"/>
            </a:p>
          </p:txBody>
        </p:sp>
        <p:sp>
          <p:nvSpPr>
            <p:cNvPr id="1428615" name="Text Box 135"/>
            <p:cNvSpPr txBox="1">
              <a:spLocks noChangeArrowheads="1"/>
            </p:cNvSpPr>
            <p:nvPr/>
          </p:nvSpPr>
          <p:spPr bwMode="auto">
            <a:xfrm>
              <a:off x="5541" y="11074"/>
              <a:ext cx="599" cy="312"/>
            </a:xfrm>
            <a:prstGeom prst="rect">
              <a:avLst/>
            </a:prstGeom>
            <a:noFill/>
            <a:ln w="9525">
              <a:noFill/>
              <a:miter lim="800000"/>
              <a:headEnd/>
              <a:tailEnd/>
            </a:ln>
          </p:spPr>
          <p:txBody>
            <a:bodyPr>
              <a:prstTxWarp prst="textNoShape">
                <a:avLst/>
              </a:prstTxWarp>
            </a:bodyPr>
            <a:lstStyle/>
            <a:p>
              <a:pPr algn="l"/>
              <a:r>
                <a:rPr lang="en-GB" sz="800" b="1">
                  <a:latin typeface="Times New Roman" pitchFamily="-111" charset="0"/>
                </a:rPr>
                <a:t>BC2</a:t>
              </a:r>
              <a:endParaRPr lang="en-GB" sz="1800" b="1"/>
            </a:p>
          </p:txBody>
        </p:sp>
        <p:sp>
          <p:nvSpPr>
            <p:cNvPr id="1428616" name="Text Box 136"/>
            <p:cNvSpPr txBox="1">
              <a:spLocks noChangeArrowheads="1"/>
            </p:cNvSpPr>
            <p:nvPr/>
          </p:nvSpPr>
          <p:spPr bwMode="auto">
            <a:xfrm>
              <a:off x="8553" y="11068"/>
              <a:ext cx="519" cy="312"/>
            </a:xfrm>
            <a:prstGeom prst="rect">
              <a:avLst/>
            </a:prstGeom>
            <a:noFill/>
            <a:ln w="9525">
              <a:noFill/>
              <a:miter lim="800000"/>
              <a:headEnd/>
              <a:tailEnd/>
            </a:ln>
          </p:spPr>
          <p:txBody>
            <a:bodyPr>
              <a:prstTxWarp prst="textNoShape">
                <a:avLst/>
              </a:prstTxWarp>
            </a:bodyPr>
            <a:lstStyle/>
            <a:p>
              <a:pPr algn="l"/>
              <a:r>
                <a:rPr lang="en-GB" sz="800" b="1">
                  <a:latin typeface="Times New Roman" pitchFamily="-111" charset="0"/>
                </a:rPr>
                <a:t>DL</a:t>
              </a:r>
              <a:endParaRPr lang="en-GB" sz="1800" b="1"/>
            </a:p>
          </p:txBody>
        </p:sp>
        <p:sp>
          <p:nvSpPr>
            <p:cNvPr id="1428617" name="Line 137"/>
            <p:cNvSpPr>
              <a:spLocks noChangeShapeType="1"/>
            </p:cNvSpPr>
            <p:nvPr/>
          </p:nvSpPr>
          <p:spPr bwMode="auto">
            <a:xfrm>
              <a:off x="1449" y="11626"/>
              <a:ext cx="898" cy="1"/>
            </a:xfrm>
            <a:prstGeom prst="line">
              <a:avLst/>
            </a:prstGeom>
            <a:noFill/>
            <a:ln w="12700">
              <a:solidFill>
                <a:srgbClr val="000080"/>
              </a:solidFill>
              <a:prstDash val="dash"/>
              <a:round/>
              <a:headEnd type="triangle" w="med" len="med"/>
              <a:tailEnd type="triangle" w="med" len="med"/>
            </a:ln>
          </p:spPr>
          <p:txBody>
            <a:bodyPr>
              <a:prstTxWarp prst="textNoShape">
                <a:avLst/>
              </a:prstTxWarp>
            </a:bodyPr>
            <a:lstStyle/>
            <a:p>
              <a:endParaRPr lang="en-US"/>
            </a:p>
          </p:txBody>
        </p:sp>
        <p:sp>
          <p:nvSpPr>
            <p:cNvPr id="1428618" name="Text Box 138"/>
            <p:cNvSpPr txBox="1">
              <a:spLocks noChangeArrowheads="1"/>
            </p:cNvSpPr>
            <p:nvPr/>
          </p:nvSpPr>
          <p:spPr bwMode="auto">
            <a:xfrm>
              <a:off x="1527" y="11660"/>
              <a:ext cx="658" cy="285"/>
            </a:xfrm>
            <a:prstGeom prst="rect">
              <a:avLst/>
            </a:prstGeom>
            <a:noFill/>
            <a:ln w="9525">
              <a:noFill/>
              <a:miter lim="800000"/>
              <a:headEnd/>
              <a:tailEnd/>
            </a:ln>
          </p:spPr>
          <p:txBody>
            <a:bodyPr>
              <a:prstTxWarp prst="textNoShape">
                <a:avLst/>
              </a:prstTxWarp>
            </a:bodyPr>
            <a:lstStyle/>
            <a:p>
              <a:pPr algn="l"/>
              <a:r>
                <a:rPr lang="en-GB" sz="800">
                  <a:solidFill>
                    <a:srgbClr val="000080"/>
                  </a:solidFill>
                  <a:latin typeface="Times New Roman" pitchFamily="-111" charset="0"/>
                </a:rPr>
                <a:t>Astra</a:t>
              </a:r>
              <a:endParaRPr lang="en-GB" sz="1800" b="1"/>
            </a:p>
          </p:txBody>
        </p:sp>
        <p:sp>
          <p:nvSpPr>
            <p:cNvPr id="1428619" name="Line 139"/>
            <p:cNvSpPr>
              <a:spLocks noChangeShapeType="1"/>
            </p:cNvSpPr>
            <p:nvPr/>
          </p:nvSpPr>
          <p:spPr bwMode="auto">
            <a:xfrm>
              <a:off x="2372" y="11630"/>
              <a:ext cx="6601" cy="1"/>
            </a:xfrm>
            <a:prstGeom prst="line">
              <a:avLst/>
            </a:prstGeom>
            <a:noFill/>
            <a:ln w="12700">
              <a:solidFill>
                <a:srgbClr val="008000"/>
              </a:solidFill>
              <a:prstDash val="dashDot"/>
              <a:round/>
              <a:headEnd type="triangle" w="med" len="med"/>
              <a:tailEnd type="triangle" w="med" len="med"/>
            </a:ln>
          </p:spPr>
          <p:txBody>
            <a:bodyPr>
              <a:prstTxWarp prst="textNoShape">
                <a:avLst/>
              </a:prstTxWarp>
            </a:bodyPr>
            <a:lstStyle/>
            <a:p>
              <a:endParaRPr lang="en-US"/>
            </a:p>
          </p:txBody>
        </p:sp>
        <p:sp>
          <p:nvSpPr>
            <p:cNvPr id="1428620" name="Text Box 140"/>
            <p:cNvSpPr txBox="1">
              <a:spLocks noChangeArrowheads="1"/>
            </p:cNvSpPr>
            <p:nvPr/>
          </p:nvSpPr>
          <p:spPr bwMode="auto">
            <a:xfrm>
              <a:off x="5295" y="11672"/>
              <a:ext cx="843" cy="319"/>
            </a:xfrm>
            <a:prstGeom prst="rect">
              <a:avLst/>
            </a:prstGeom>
            <a:noFill/>
            <a:ln w="9525">
              <a:noFill/>
              <a:miter lim="800000"/>
              <a:headEnd/>
              <a:tailEnd/>
            </a:ln>
          </p:spPr>
          <p:txBody>
            <a:bodyPr>
              <a:prstTxWarp prst="textNoShape">
                <a:avLst/>
              </a:prstTxWarp>
            </a:bodyPr>
            <a:lstStyle/>
            <a:p>
              <a:pPr algn="l"/>
              <a:r>
                <a:rPr lang="en-GB" sz="800">
                  <a:solidFill>
                    <a:srgbClr val="008000"/>
                  </a:solidFill>
                  <a:latin typeface="Times New Roman" pitchFamily="-111" charset="0"/>
                </a:rPr>
                <a:t>elegant</a:t>
              </a:r>
              <a:endParaRPr lang="en-GB" sz="1800" b="1"/>
            </a:p>
          </p:txBody>
        </p:sp>
        <p:sp>
          <p:nvSpPr>
            <p:cNvPr id="1428621" name="Line 141"/>
            <p:cNvSpPr>
              <a:spLocks noChangeShapeType="1"/>
            </p:cNvSpPr>
            <p:nvPr/>
          </p:nvSpPr>
          <p:spPr bwMode="auto">
            <a:xfrm>
              <a:off x="8983" y="11626"/>
              <a:ext cx="1567" cy="1"/>
            </a:xfrm>
            <a:prstGeom prst="line">
              <a:avLst/>
            </a:prstGeom>
            <a:noFill/>
            <a:ln w="9525">
              <a:solidFill>
                <a:srgbClr val="FF0000"/>
              </a:solidFill>
              <a:prstDash val="lgDash"/>
              <a:round/>
              <a:headEnd type="triangle" w="med" len="med"/>
              <a:tailEnd type="triangle" w="med" len="med"/>
            </a:ln>
          </p:spPr>
          <p:txBody>
            <a:bodyPr>
              <a:prstTxWarp prst="textNoShape">
                <a:avLst/>
              </a:prstTxWarp>
            </a:bodyPr>
            <a:lstStyle/>
            <a:p>
              <a:endParaRPr lang="en-US"/>
            </a:p>
          </p:txBody>
        </p:sp>
        <p:sp>
          <p:nvSpPr>
            <p:cNvPr id="1428622" name="Text Box 142"/>
            <p:cNvSpPr txBox="1">
              <a:spLocks noChangeArrowheads="1"/>
            </p:cNvSpPr>
            <p:nvPr/>
          </p:nvSpPr>
          <p:spPr bwMode="auto">
            <a:xfrm>
              <a:off x="9359" y="11668"/>
              <a:ext cx="843" cy="319"/>
            </a:xfrm>
            <a:prstGeom prst="rect">
              <a:avLst/>
            </a:prstGeom>
            <a:noFill/>
            <a:ln w="9525">
              <a:noFill/>
              <a:miter lim="800000"/>
              <a:headEnd/>
              <a:tailEnd/>
            </a:ln>
          </p:spPr>
          <p:txBody>
            <a:bodyPr>
              <a:prstTxWarp prst="textNoShape">
                <a:avLst/>
              </a:prstTxWarp>
            </a:bodyPr>
            <a:lstStyle/>
            <a:p>
              <a:pPr algn="l"/>
              <a:r>
                <a:rPr lang="en-GB" sz="800">
                  <a:solidFill>
                    <a:srgbClr val="FF0000"/>
                  </a:solidFill>
                  <a:latin typeface="Times New Roman" pitchFamily="-111" charset="0"/>
                </a:rPr>
                <a:t>genesis</a:t>
              </a:r>
              <a:endParaRPr lang="en-GB" sz="1800" b="1"/>
            </a:p>
          </p:txBody>
        </p:sp>
      </p:grpSp>
      <p:pic>
        <p:nvPicPr>
          <p:cNvPr id="1428626" name="Picture 146" descr="FELw1"/>
          <p:cNvPicPr>
            <a:picLocks noChangeAspect="1" noChangeArrowheads="1"/>
          </p:cNvPicPr>
          <p:nvPr/>
        </p:nvPicPr>
        <p:blipFill>
          <a:blip r:embed="rId3"/>
          <a:srcRect/>
          <a:stretch>
            <a:fillRect/>
          </a:stretch>
        </p:blipFill>
        <p:spPr bwMode="auto">
          <a:xfrm>
            <a:off x="395288" y="2420938"/>
            <a:ext cx="3168650" cy="2436812"/>
          </a:xfrm>
          <a:prstGeom prst="rect">
            <a:avLst/>
          </a:prstGeom>
          <a:noFill/>
        </p:spPr>
      </p:pic>
      <p:pic>
        <p:nvPicPr>
          <p:cNvPr id="1428625" name="Picture 145" descr="FEL_dgamma"/>
          <p:cNvPicPr>
            <a:picLocks noChangeAspect="1" noChangeArrowheads="1"/>
          </p:cNvPicPr>
          <p:nvPr/>
        </p:nvPicPr>
        <p:blipFill>
          <a:blip r:embed="rId4"/>
          <a:srcRect/>
          <a:stretch>
            <a:fillRect/>
          </a:stretch>
        </p:blipFill>
        <p:spPr bwMode="auto">
          <a:xfrm>
            <a:off x="5580063" y="2492375"/>
            <a:ext cx="3040062" cy="2336800"/>
          </a:xfrm>
          <a:prstGeom prst="rect">
            <a:avLst/>
          </a:prstGeom>
          <a:noFill/>
        </p:spPr>
      </p:pic>
      <p:pic>
        <p:nvPicPr>
          <p:cNvPr id="1428624" name="Picture 144" descr="FEL_xemit"/>
          <p:cNvPicPr>
            <a:picLocks noChangeAspect="1" noChangeArrowheads="1"/>
          </p:cNvPicPr>
          <p:nvPr/>
        </p:nvPicPr>
        <p:blipFill>
          <a:blip r:embed="rId5"/>
          <a:srcRect/>
          <a:stretch>
            <a:fillRect/>
          </a:stretch>
        </p:blipFill>
        <p:spPr bwMode="auto">
          <a:xfrm>
            <a:off x="431800" y="4449763"/>
            <a:ext cx="3132138" cy="2408237"/>
          </a:xfrm>
          <a:prstGeom prst="rect">
            <a:avLst/>
          </a:prstGeom>
          <a:noFill/>
        </p:spPr>
      </p:pic>
      <p:pic>
        <p:nvPicPr>
          <p:cNvPr id="1428623" name="Picture 143" descr="FEL_current"/>
          <p:cNvPicPr>
            <a:picLocks noChangeAspect="1" noChangeArrowheads="1"/>
          </p:cNvPicPr>
          <p:nvPr/>
        </p:nvPicPr>
        <p:blipFill>
          <a:blip r:embed="rId6"/>
          <a:srcRect/>
          <a:stretch>
            <a:fillRect/>
          </a:stretch>
        </p:blipFill>
        <p:spPr bwMode="auto">
          <a:xfrm>
            <a:off x="5580063" y="4487863"/>
            <a:ext cx="3024187" cy="2325687"/>
          </a:xfrm>
          <a:prstGeom prst="rect">
            <a:avLst/>
          </a:prstGeom>
          <a:noFill/>
        </p:spPr>
      </p:pic>
      <p:sp>
        <p:nvSpPr>
          <p:cNvPr id="1428627" name="Rectangle 147"/>
          <p:cNvSpPr>
            <a:spLocks noChangeArrowheads="1"/>
          </p:cNvSpPr>
          <p:nvPr/>
        </p:nvSpPr>
        <p:spPr bwMode="auto">
          <a:xfrm>
            <a:off x="0" y="-247650"/>
            <a:ext cx="9144000" cy="0"/>
          </a:xfrm>
          <a:prstGeom prst="rect">
            <a:avLst/>
          </a:prstGeom>
          <a:noFill/>
          <a:ln w="12700">
            <a:noFill/>
            <a:miter lim="800000"/>
            <a:headEnd type="none" w="sm" len="sm"/>
            <a:tailEnd type="none" w="sm" len="sm"/>
          </a:ln>
          <a:effectLst/>
        </p:spPr>
        <p:txBody>
          <a:bodyPr wrap="none" anchor="ctr">
            <a:prstTxWarp prst="textNoShape">
              <a:avLst/>
            </a:prstTxWarp>
            <a:spAutoFit/>
          </a:bodyPr>
          <a:lstStyle/>
          <a:p>
            <a:endParaRPr lang="en-US"/>
          </a:p>
        </p:txBody>
      </p:sp>
      <p:sp>
        <p:nvSpPr>
          <p:cNvPr id="1428628" name="Text Box 148"/>
          <p:cNvSpPr txBox="1">
            <a:spLocks noChangeArrowheads="1"/>
          </p:cNvSpPr>
          <p:nvPr/>
        </p:nvSpPr>
        <p:spPr bwMode="auto">
          <a:xfrm>
            <a:off x="468313" y="1844675"/>
            <a:ext cx="5416868" cy="830997"/>
          </a:xfrm>
          <a:prstGeom prst="rect">
            <a:avLst/>
          </a:prstGeom>
          <a:noFill/>
          <a:ln w="12700">
            <a:noFill/>
            <a:miter lim="800000"/>
            <a:headEnd type="none" w="sm" len="sm"/>
            <a:tailEnd type="none" w="sm" len="sm"/>
          </a:ln>
          <a:effectLst/>
        </p:spPr>
        <p:txBody>
          <a:bodyPr wrap="none">
            <a:prstTxWarp prst="textNoShape">
              <a:avLst/>
            </a:prstTxWarp>
            <a:spAutoFit/>
          </a:bodyPr>
          <a:lstStyle/>
          <a:p>
            <a:pPr algn="l">
              <a:buFontTx/>
              <a:buChar char="•"/>
            </a:pPr>
            <a:r>
              <a:rPr lang="en-GB" sz="1200" b="1" dirty="0"/>
              <a:t> </a:t>
            </a:r>
            <a:r>
              <a:rPr lang="en-GB" sz="1200" dirty="0"/>
              <a:t>3 </a:t>
            </a:r>
            <a:r>
              <a:rPr lang="en-GB" sz="1200" dirty="0" err="1"/>
              <a:t>GeV</a:t>
            </a:r>
            <a:r>
              <a:rPr lang="en-GB" sz="1200" dirty="0"/>
              <a:t> NC S-Band </a:t>
            </a:r>
            <a:r>
              <a:rPr lang="en-GB" sz="1200" dirty="0" err="1"/>
              <a:t>linac</a:t>
            </a:r>
            <a:r>
              <a:rPr lang="en-GB" sz="1200" dirty="0"/>
              <a:t> with 2 stage compression</a:t>
            </a:r>
            <a:r>
              <a:rPr lang="en-GB" sz="1200" b="1" dirty="0"/>
              <a:t>, </a:t>
            </a:r>
            <a:r>
              <a:rPr lang="en-GB" sz="1200" dirty="0"/>
              <a:t>200 </a:t>
            </a:r>
            <a:r>
              <a:rPr lang="en-GB" sz="1200" dirty="0" err="1"/>
              <a:t>pC</a:t>
            </a:r>
            <a:r>
              <a:rPr lang="en-GB" sz="1200" dirty="0"/>
              <a:t> bunches chosen</a:t>
            </a:r>
          </a:p>
          <a:p>
            <a:pPr algn="l">
              <a:buFontTx/>
              <a:buChar char="•"/>
            </a:pPr>
            <a:r>
              <a:rPr lang="en-GB" sz="1200" dirty="0"/>
              <a:t> NC RF S-band gun, 0.21 mm </a:t>
            </a:r>
            <a:r>
              <a:rPr lang="en-GB" sz="1200" dirty="0" err="1"/>
              <a:t>mrad</a:t>
            </a:r>
            <a:r>
              <a:rPr lang="en-GB" sz="1200" dirty="0"/>
              <a:t> at injector exit – more later</a:t>
            </a:r>
          </a:p>
          <a:p>
            <a:pPr algn="l">
              <a:buFontTx/>
              <a:buChar char="•"/>
            </a:pPr>
            <a:r>
              <a:rPr lang="en-GB" sz="1200" dirty="0"/>
              <a:t> CSR – yes, LSC – no. Bin width ~1 </a:t>
            </a:r>
            <a:r>
              <a:rPr lang="en-GB" sz="1200" dirty="0" err="1"/>
              <a:t>fs</a:t>
            </a:r>
            <a:endParaRPr lang="en-GB" sz="1200" b="1" dirty="0"/>
          </a:p>
        </p:txBody>
      </p:sp>
      <p:sp>
        <p:nvSpPr>
          <p:cNvPr id="1428629" name="Text Box 149"/>
          <p:cNvSpPr txBox="1">
            <a:spLocks noChangeArrowheads="1"/>
          </p:cNvSpPr>
          <p:nvPr/>
        </p:nvSpPr>
        <p:spPr bwMode="auto">
          <a:xfrm>
            <a:off x="3048000" y="2636838"/>
            <a:ext cx="1019175" cy="336550"/>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GB" sz="1600">
                <a:solidFill>
                  <a:srgbClr val="FF0066"/>
                </a:solidFill>
              </a:rPr>
              <a:t>Long. PS</a:t>
            </a:r>
          </a:p>
        </p:txBody>
      </p:sp>
      <p:sp>
        <p:nvSpPr>
          <p:cNvPr id="1428630" name="Text Box 150"/>
          <p:cNvSpPr txBox="1">
            <a:spLocks noChangeArrowheads="1"/>
          </p:cNvSpPr>
          <p:nvPr/>
        </p:nvSpPr>
        <p:spPr bwMode="auto">
          <a:xfrm>
            <a:off x="4113213" y="3429000"/>
            <a:ext cx="1538287" cy="336550"/>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GB" sz="1600">
                <a:solidFill>
                  <a:srgbClr val="FF0066"/>
                </a:solidFill>
              </a:rPr>
              <a:t>Energy Spread</a:t>
            </a:r>
          </a:p>
        </p:txBody>
      </p:sp>
      <p:sp>
        <p:nvSpPr>
          <p:cNvPr id="1428631" name="Text Box 151"/>
          <p:cNvSpPr txBox="1">
            <a:spLocks noChangeArrowheads="1"/>
          </p:cNvSpPr>
          <p:nvPr/>
        </p:nvSpPr>
        <p:spPr bwMode="auto">
          <a:xfrm>
            <a:off x="3124200" y="4724400"/>
            <a:ext cx="1087438" cy="336550"/>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GB" sz="1600">
                <a:solidFill>
                  <a:srgbClr val="FF0066"/>
                </a:solidFill>
              </a:rPr>
              <a:t>Emittance</a:t>
            </a:r>
          </a:p>
        </p:txBody>
      </p:sp>
      <p:sp>
        <p:nvSpPr>
          <p:cNvPr id="1428632" name="Text Box 152"/>
          <p:cNvSpPr txBox="1">
            <a:spLocks noChangeArrowheads="1"/>
          </p:cNvSpPr>
          <p:nvPr/>
        </p:nvSpPr>
        <p:spPr bwMode="auto">
          <a:xfrm>
            <a:off x="4714875" y="5229225"/>
            <a:ext cx="862013" cy="336550"/>
          </a:xfrm>
          <a:prstGeom prst="rect">
            <a:avLst/>
          </a:prstGeom>
          <a:noFill/>
          <a:ln w="12700">
            <a:noFill/>
            <a:miter lim="800000"/>
            <a:headEnd type="none" w="sm" len="sm"/>
            <a:tailEnd type="none" w="sm" len="sm"/>
          </a:ln>
          <a:effectLst/>
        </p:spPr>
        <p:txBody>
          <a:bodyPr wrap="none">
            <a:prstTxWarp prst="textNoShape">
              <a:avLst/>
            </a:prstTxWarp>
            <a:spAutoFit/>
          </a:bodyPr>
          <a:lstStyle/>
          <a:p>
            <a:r>
              <a:rPr lang="en-GB" sz="1600">
                <a:solidFill>
                  <a:srgbClr val="FF0066"/>
                </a:solidFill>
              </a:rPr>
              <a:t>Current</a:t>
            </a:r>
          </a:p>
        </p:txBody>
      </p:sp>
      <p:sp>
        <p:nvSpPr>
          <p:cNvPr id="1428639" name="Rectangle 159"/>
          <p:cNvSpPr>
            <a:spLocks noChangeArrowheads="1"/>
          </p:cNvSpPr>
          <p:nvPr/>
        </p:nvSpPr>
        <p:spPr bwMode="auto">
          <a:xfrm>
            <a:off x="7740650" y="5229225"/>
            <a:ext cx="9144000" cy="0"/>
          </a:xfrm>
          <a:prstGeom prst="rect">
            <a:avLst/>
          </a:prstGeom>
          <a:noFill/>
          <a:ln w="12700">
            <a:noFill/>
            <a:miter lim="800000"/>
            <a:headEnd type="none" w="sm" len="sm"/>
            <a:tailEnd type="none" w="sm" len="sm"/>
          </a:ln>
          <a:effectLst/>
        </p:spPr>
        <p:txBody>
          <a:bodyPr wrap="none" anchor="ctr">
            <a:prstTxWarp prst="textNoShape">
              <a:avLst/>
            </a:prstTxWarp>
            <a:spAutoFit/>
          </a:bodyPr>
          <a:lstStyle/>
          <a:p>
            <a:endParaRPr lang="en-US"/>
          </a:p>
        </p:txBody>
      </p:sp>
      <p:sp>
        <p:nvSpPr>
          <p:cNvPr id="1428641" name="Rectangle 161"/>
          <p:cNvSpPr>
            <a:spLocks noChangeArrowheads="1"/>
          </p:cNvSpPr>
          <p:nvPr/>
        </p:nvSpPr>
        <p:spPr bwMode="auto">
          <a:xfrm>
            <a:off x="8875713" y="4816475"/>
            <a:ext cx="9144000" cy="0"/>
          </a:xfrm>
          <a:prstGeom prst="rect">
            <a:avLst/>
          </a:prstGeom>
          <a:noFill/>
          <a:ln w="12700">
            <a:noFill/>
            <a:miter lim="800000"/>
            <a:headEnd type="none" w="sm" len="sm"/>
            <a:tailEnd type="none" w="sm" len="sm"/>
          </a:ln>
          <a:effectLst/>
        </p:spPr>
        <p:txBody>
          <a:bodyPr wrap="none" anchor="ctr">
            <a:prstTxWarp prst="textNoShape">
              <a:avLst/>
            </a:prstTxWarp>
            <a:spAutoFit/>
          </a:bodyPr>
          <a:lstStyle/>
          <a:p>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09799" y="333375"/>
            <a:ext cx="6488113" cy="428625"/>
          </a:xfrm>
        </p:spPr>
        <p:txBody>
          <a:bodyPr/>
          <a:lstStyle/>
          <a:p>
            <a:r>
              <a:rPr lang="en-US" dirty="0" smtClean="0"/>
              <a:t>SCSS (SPRING-8/XFEL) – 5.7 GHz, 35 MV/m, 60 Hz</a:t>
            </a:r>
            <a:endParaRPr lang="en-US" dirty="0"/>
          </a:p>
        </p:txBody>
      </p:sp>
      <p:pic>
        <p:nvPicPr>
          <p:cNvPr id="31746" name="Picture 2"/>
          <p:cNvPicPr>
            <a:picLocks noChangeAspect="1" noChangeArrowheads="1"/>
          </p:cNvPicPr>
          <p:nvPr/>
        </p:nvPicPr>
        <p:blipFill>
          <a:blip r:embed="rId3"/>
          <a:srcRect/>
          <a:stretch>
            <a:fillRect/>
          </a:stretch>
        </p:blipFill>
        <p:spPr bwMode="auto">
          <a:xfrm>
            <a:off x="0" y="1066800"/>
            <a:ext cx="9143999" cy="5109881"/>
          </a:xfrm>
          <a:prstGeom prst="rect">
            <a:avLst/>
          </a:prstGeom>
          <a:noFill/>
          <a:ln w="9525">
            <a:noFill/>
            <a:miter lim="800000"/>
            <a:headEnd/>
            <a:tailEnd/>
          </a:ln>
          <a:effectLst/>
        </p:spPr>
      </p:pic>
      <p:pic>
        <p:nvPicPr>
          <p:cNvPr id="31747" name="Picture 3"/>
          <p:cNvPicPr>
            <a:picLocks noChangeAspect="1" noChangeArrowheads="1"/>
          </p:cNvPicPr>
          <p:nvPr/>
        </p:nvPicPr>
        <p:blipFill>
          <a:blip r:embed="rId4"/>
          <a:srcRect/>
          <a:stretch>
            <a:fillRect/>
          </a:stretch>
        </p:blipFill>
        <p:spPr bwMode="auto">
          <a:xfrm>
            <a:off x="5156208" y="3914814"/>
            <a:ext cx="3987792" cy="2746172"/>
          </a:xfrm>
          <a:prstGeom prst="rect">
            <a:avLst/>
          </a:prstGeom>
          <a:noFill/>
          <a:ln w="9525">
            <a:noFill/>
            <a:miter lim="800000"/>
            <a:headEnd/>
            <a:tailEnd/>
          </a:ln>
          <a:effectLst/>
        </p:spPr>
      </p:pic>
      <p:cxnSp>
        <p:nvCxnSpPr>
          <p:cNvPr id="6" name="Straight Arrow Connector 5"/>
          <p:cNvCxnSpPr/>
          <p:nvPr/>
        </p:nvCxnSpPr>
        <p:spPr bwMode="auto">
          <a:xfrm>
            <a:off x="1066752" y="3764560"/>
            <a:ext cx="5586489" cy="1588"/>
          </a:xfrm>
          <a:prstGeom prst="straightConnector1">
            <a:avLst/>
          </a:prstGeom>
          <a:solidFill>
            <a:schemeClr val="accent1"/>
          </a:solidFill>
          <a:ln w="25400" cap="flat" cmpd="sng" algn="ctr">
            <a:solidFill>
              <a:srgbClr val="FF0000"/>
            </a:solidFill>
            <a:prstDash val="solid"/>
            <a:miter lim="800000"/>
            <a:headEnd type="stealth" w="med" len="lg"/>
            <a:tailEnd type="stealth" w="med" len="lg"/>
          </a:ln>
          <a:effectLst/>
        </p:spPr>
      </p:cxnSp>
      <p:sp>
        <p:nvSpPr>
          <p:cNvPr id="8" name="TextBox 7"/>
          <p:cNvSpPr txBox="1"/>
          <p:nvPr/>
        </p:nvSpPr>
        <p:spPr>
          <a:xfrm>
            <a:off x="3541839" y="3435943"/>
            <a:ext cx="1103187" cy="369332"/>
          </a:xfrm>
          <a:prstGeom prst="rect">
            <a:avLst/>
          </a:prstGeom>
          <a:noFill/>
        </p:spPr>
        <p:txBody>
          <a:bodyPr wrap="none" rtlCol="0">
            <a:spAutoFit/>
          </a:bodyPr>
          <a:lstStyle/>
          <a:p>
            <a:r>
              <a:rPr lang="en-US" dirty="0" smtClean="0">
                <a:solidFill>
                  <a:srgbClr val="FF0000"/>
                </a:solidFill>
              </a:rPr>
              <a:t>c. 400m</a:t>
            </a:r>
            <a:endParaRPr lang="en-US" dirty="0">
              <a:solidFill>
                <a:srgbClr val="FF0000"/>
              </a:solidFill>
            </a:endParaRPr>
          </a:p>
        </p:txBody>
      </p:sp>
      <p:sp>
        <p:nvSpPr>
          <p:cNvPr id="9" name="TextBox 8"/>
          <p:cNvSpPr txBox="1"/>
          <p:nvPr/>
        </p:nvSpPr>
        <p:spPr>
          <a:xfrm>
            <a:off x="2044728" y="6172200"/>
            <a:ext cx="2527272" cy="276999"/>
          </a:xfrm>
          <a:prstGeom prst="rect">
            <a:avLst/>
          </a:prstGeom>
          <a:noFill/>
        </p:spPr>
        <p:txBody>
          <a:bodyPr wrap="square" rtlCol="0">
            <a:spAutoFit/>
          </a:bodyPr>
          <a:lstStyle/>
          <a:p>
            <a:r>
              <a:rPr lang="en-US" sz="1200" dirty="0" smtClean="0"/>
              <a:t>EPAC2008::MOPC031</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High-Energy Designs</a:t>
            </a:r>
            <a:endParaRPr lang="en-US" dirty="0"/>
          </a:p>
        </p:txBody>
      </p:sp>
      <p:pic>
        <p:nvPicPr>
          <p:cNvPr id="26626" name="Picture 2"/>
          <p:cNvPicPr>
            <a:picLocks noChangeAspect="1" noChangeArrowheads="1"/>
          </p:cNvPicPr>
          <p:nvPr/>
        </p:nvPicPr>
        <p:blipFill>
          <a:blip r:embed="rId3"/>
          <a:srcRect/>
          <a:stretch>
            <a:fillRect/>
          </a:stretch>
        </p:blipFill>
        <p:spPr bwMode="auto">
          <a:xfrm>
            <a:off x="14288" y="1268143"/>
            <a:ext cx="9115425" cy="3390900"/>
          </a:xfrm>
          <a:prstGeom prst="rect">
            <a:avLst/>
          </a:prstGeom>
          <a:noFill/>
          <a:ln w="9525">
            <a:noFill/>
            <a:miter lim="800000"/>
            <a:headEnd/>
            <a:tailEnd/>
          </a:ln>
          <a:effectLst/>
        </p:spPr>
      </p:pic>
      <p:sp>
        <p:nvSpPr>
          <p:cNvPr id="5" name="TextBox 4"/>
          <p:cNvSpPr txBox="1"/>
          <p:nvPr/>
        </p:nvSpPr>
        <p:spPr>
          <a:xfrm>
            <a:off x="190440" y="4992469"/>
            <a:ext cx="5067413" cy="646331"/>
          </a:xfrm>
          <a:prstGeom prst="rect">
            <a:avLst/>
          </a:prstGeom>
          <a:noFill/>
        </p:spPr>
        <p:txBody>
          <a:bodyPr wrap="none" rtlCol="0">
            <a:spAutoFit/>
          </a:bodyPr>
          <a:lstStyle/>
          <a:p>
            <a:r>
              <a:rPr lang="en-US" i="1" dirty="0" smtClean="0"/>
              <a:t>But, can only use C band at higher energies</a:t>
            </a:r>
          </a:p>
          <a:p>
            <a:r>
              <a:rPr lang="en-US" i="1" dirty="0" smtClean="0"/>
              <a:t>– still need to use S-band after injector</a:t>
            </a:r>
            <a:endParaRPr lang="en-US" i="1"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superconducting in the UK?</a:t>
            </a:r>
            <a:endParaRPr lang="en-US" dirty="0"/>
          </a:p>
        </p:txBody>
      </p:sp>
      <p:sp>
        <p:nvSpPr>
          <p:cNvPr id="3" name="Content Placeholder 2"/>
          <p:cNvSpPr>
            <a:spLocks noGrp="1"/>
          </p:cNvSpPr>
          <p:nvPr>
            <p:ph sz="half" idx="1"/>
          </p:nvPr>
        </p:nvSpPr>
        <p:spPr/>
        <p:txBody>
          <a:bodyPr/>
          <a:lstStyle/>
          <a:p>
            <a:r>
              <a:rPr lang="en-US" sz="1400" dirty="0" smtClean="0"/>
              <a:t>‘Mega-facilities’ already under construction – LCLS, XFEL, SCSS, with different pulse patterns, but all ‘low rep. rate’. Provide short wavelength output </a:t>
            </a:r>
            <a:r>
              <a:rPr lang="en-US" sz="1400" dirty="0" err="1" smtClean="0"/>
              <a:t>c</a:t>
            </a:r>
            <a:r>
              <a:rPr lang="en-US" sz="1400" dirty="0" smtClean="0"/>
              <a:t>. 1 A.</a:t>
            </a:r>
          </a:p>
          <a:p>
            <a:r>
              <a:rPr lang="en-US" sz="1400" dirty="0" smtClean="0"/>
              <a:t>Lower-energy ‘low rep. rate’ facilities already operating, under construction or proposed – FLASH, FERMI, MAXLAB etc.</a:t>
            </a:r>
          </a:p>
          <a:p>
            <a:r>
              <a:rPr lang="en-US" sz="1400" dirty="0" smtClean="0"/>
              <a:t>Low rep. rate machine (e.g. up to 400 Hz) can use NC cavities, e.g. S-band, C-band, using established technology – therefore cheap, but not competitive</a:t>
            </a:r>
            <a:endParaRPr lang="en-US" sz="1400" dirty="0"/>
          </a:p>
        </p:txBody>
      </p:sp>
      <p:sp>
        <p:nvSpPr>
          <p:cNvPr id="4" name="Content Placeholder 3"/>
          <p:cNvSpPr>
            <a:spLocks noGrp="1"/>
          </p:cNvSpPr>
          <p:nvPr>
            <p:ph sz="half" idx="2"/>
          </p:nvPr>
        </p:nvSpPr>
        <p:spPr/>
        <p:txBody>
          <a:bodyPr/>
          <a:lstStyle/>
          <a:p>
            <a:r>
              <a:rPr lang="en-US" sz="1400" dirty="0" smtClean="0"/>
              <a:t>User advantages of SC all from higher rep. rate</a:t>
            </a:r>
          </a:p>
          <a:p>
            <a:pPr lvl="1"/>
            <a:r>
              <a:rPr lang="en-US" sz="1400" dirty="0" smtClean="0"/>
              <a:t>Bunch properties about the same</a:t>
            </a:r>
          </a:p>
          <a:p>
            <a:pPr lvl="1"/>
            <a:r>
              <a:rPr lang="en-US" sz="1400" dirty="0" err="1" smtClean="0"/>
              <a:t>Synchronisation</a:t>
            </a:r>
            <a:r>
              <a:rPr lang="en-US" sz="1400" dirty="0" smtClean="0"/>
              <a:t> might be easier</a:t>
            </a:r>
          </a:p>
          <a:p>
            <a:pPr lvl="1"/>
            <a:r>
              <a:rPr lang="en-US" sz="1400" dirty="0" smtClean="0"/>
              <a:t>Experiments faster, or different ones possible</a:t>
            </a:r>
          </a:p>
          <a:p>
            <a:r>
              <a:rPr lang="en-US" sz="1400" dirty="0" smtClean="0"/>
              <a:t>Disadvantages:</a:t>
            </a:r>
          </a:p>
          <a:p>
            <a:pPr lvl="1"/>
            <a:r>
              <a:rPr lang="en-US" sz="1400" dirty="0" smtClean="0"/>
              <a:t>Greater Capital cost (about 1.7 times cf. NC on NLS)</a:t>
            </a:r>
          </a:p>
          <a:p>
            <a:pPr lvl="1"/>
            <a:r>
              <a:rPr lang="en-US" sz="1400" dirty="0" err="1" smtClean="0"/>
              <a:t>Cryoplant</a:t>
            </a:r>
            <a:endParaRPr lang="en-US" sz="1400" dirty="0" smtClean="0"/>
          </a:p>
          <a:p>
            <a:pPr lvl="1"/>
            <a:r>
              <a:rPr lang="en-US" sz="1400" dirty="0" smtClean="0"/>
              <a:t>Lower gradient than C-band (about the same as S-band) – up to 20 MV/</a:t>
            </a:r>
            <a:r>
              <a:rPr lang="en-US" sz="1400" dirty="0" err="1" smtClean="0"/>
              <a:t>m</a:t>
            </a:r>
            <a:endParaRPr lang="en-US" sz="1400" dirty="0" smtClean="0"/>
          </a:p>
          <a:p>
            <a:r>
              <a:rPr lang="en-US" sz="1400" dirty="0" smtClean="0"/>
              <a:t>An X-band solution should compete on:</a:t>
            </a:r>
          </a:p>
          <a:p>
            <a:pPr lvl="1"/>
            <a:r>
              <a:rPr lang="en-US" sz="1400" dirty="0" smtClean="0"/>
              <a:t>Higher gradient</a:t>
            </a:r>
          </a:p>
          <a:p>
            <a:pPr lvl="1"/>
            <a:r>
              <a:rPr lang="en-US" sz="1400" dirty="0" smtClean="0"/>
              <a:t>Lower cost cf. SC</a:t>
            </a:r>
          </a:p>
          <a:p>
            <a:pPr lvl="1"/>
            <a:r>
              <a:rPr lang="en-US" sz="1400" dirty="0" smtClean="0"/>
              <a:t>Rep. rate higher than 1 kHz to compete against S-band</a:t>
            </a:r>
          </a:p>
          <a:p>
            <a:pPr lvl="1"/>
            <a:r>
              <a:rPr lang="en-US" sz="1400" dirty="0" smtClean="0"/>
              <a:t>At lower energies, want all X-band to </a:t>
            </a:r>
            <a:r>
              <a:rPr lang="en-US" sz="1400" dirty="0" err="1" smtClean="0"/>
              <a:t>minimise</a:t>
            </a:r>
            <a:r>
              <a:rPr lang="en-US" sz="1400" dirty="0" smtClean="0"/>
              <a:t> facility length</a:t>
            </a:r>
          </a:p>
          <a:p>
            <a:pPr lvl="1"/>
            <a:r>
              <a:rPr lang="en-US" sz="1400" dirty="0" err="1" smtClean="0"/>
              <a:t>Wakefields</a:t>
            </a:r>
            <a:r>
              <a:rPr lang="en-US" sz="1400" dirty="0" smtClean="0"/>
              <a:t> an issues for short bunch production (important)</a:t>
            </a: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General Electric Synchrotron, 1946</a:t>
            </a:r>
            <a:endParaRPr lang="en-US" dirty="0"/>
          </a:p>
        </p:txBody>
      </p:sp>
      <p:sp>
        <p:nvSpPr>
          <p:cNvPr id="6" name="Content Placeholder 5"/>
          <p:cNvSpPr>
            <a:spLocks noGrp="1"/>
          </p:cNvSpPr>
          <p:nvPr>
            <p:ph idx="1"/>
          </p:nvPr>
        </p:nvSpPr>
        <p:spPr>
          <a:xfrm>
            <a:off x="0" y="1295400"/>
            <a:ext cx="4332287" cy="4876799"/>
          </a:xfrm>
        </p:spPr>
        <p:txBody>
          <a:bodyPr/>
          <a:lstStyle/>
          <a:p>
            <a:r>
              <a:rPr lang="en-US" dirty="0" smtClean="0"/>
              <a:t>Herbert Pollock:</a:t>
            </a:r>
          </a:p>
          <a:p>
            <a:pPr lvl="1"/>
            <a:r>
              <a:rPr lang="en-US" sz="1400" i="1" dirty="0" smtClean="0"/>
              <a:t>‘On April 24, Langmuir and I were running the machine and as usual were trying to push the electron gun and its associated pulse transformer to the limit. Some intermittent sparking had occurred and we asked the technician to observe with a mirror around the protective concrete wall. He immediately signaled to turn off the synchrotron as "he saw an arc in the tube." The vacuum was still excellent, so Langmuir and I came to the end of the wall and observed. At first we thought it might be due to Cherenkov radiation, but it soon became clearer that we were seeing </a:t>
            </a:r>
            <a:r>
              <a:rPr lang="en-US" sz="1400" i="1" dirty="0" err="1" smtClean="0"/>
              <a:t>Ivanenko</a:t>
            </a:r>
            <a:r>
              <a:rPr lang="en-US" sz="1400" i="1" dirty="0" smtClean="0"/>
              <a:t> and </a:t>
            </a:r>
            <a:r>
              <a:rPr lang="en-US" sz="1400" i="1" dirty="0" err="1" smtClean="0"/>
              <a:t>Pomeranchuk</a:t>
            </a:r>
            <a:r>
              <a:rPr lang="en-US" sz="1400" i="1" dirty="0" smtClean="0"/>
              <a:t> radiation.’</a:t>
            </a:r>
          </a:p>
          <a:p>
            <a:pPr lvl="1"/>
            <a:r>
              <a:rPr lang="en-US" sz="1400" i="1" dirty="0" smtClean="0"/>
              <a:t>Physical Review</a:t>
            </a:r>
            <a:r>
              <a:rPr lang="en-US" sz="1400" dirty="0" smtClean="0"/>
              <a:t> </a:t>
            </a:r>
            <a:r>
              <a:rPr lang="en-US" sz="1400" b="1" dirty="0" smtClean="0"/>
              <a:t>71 (11), </a:t>
            </a:r>
            <a:r>
              <a:rPr lang="en-US" sz="1400" dirty="0" smtClean="0"/>
              <a:t>829-830 (1947)</a:t>
            </a:r>
          </a:p>
          <a:p>
            <a:r>
              <a:rPr lang="en-US" sz="1400" dirty="0" err="1" smtClean="0"/>
              <a:t>D.Ivanenko</a:t>
            </a:r>
            <a:r>
              <a:rPr lang="en-US" sz="1400" dirty="0" smtClean="0"/>
              <a:t>, I. </a:t>
            </a:r>
            <a:r>
              <a:rPr lang="en-US" sz="1400" dirty="0" err="1" smtClean="0"/>
              <a:t>Pomeranchuk</a:t>
            </a:r>
            <a:r>
              <a:rPr lang="en-US" sz="1400" dirty="0" smtClean="0"/>
              <a:t>, </a:t>
            </a:r>
            <a:r>
              <a:rPr lang="en-US" sz="1400" i="1" dirty="0" smtClean="0"/>
              <a:t>Phys. Rev</a:t>
            </a:r>
            <a:r>
              <a:rPr lang="en-US" sz="1400" dirty="0" smtClean="0"/>
              <a:t>. </a:t>
            </a:r>
            <a:r>
              <a:rPr lang="en-US" sz="1400" b="1" dirty="0" smtClean="0"/>
              <a:t>65</a:t>
            </a:r>
            <a:r>
              <a:rPr lang="en-US" sz="1400" dirty="0" smtClean="0"/>
              <a:t>, 343 (1944), &amp; </a:t>
            </a:r>
            <a:r>
              <a:rPr lang="pl-PL" sz="1400" i="1" dirty="0" smtClean="0"/>
              <a:t>Akad. Nauk. Dokl.</a:t>
            </a:r>
            <a:r>
              <a:rPr lang="pl-PL" sz="1400" dirty="0" smtClean="0"/>
              <a:t> </a:t>
            </a:r>
            <a:r>
              <a:rPr lang="pl-PL" sz="1400" b="1" dirty="0" smtClean="0"/>
              <a:t>44</a:t>
            </a:r>
            <a:r>
              <a:rPr lang="pl-PL" sz="1400" dirty="0" smtClean="0"/>
              <a:t>, 315</a:t>
            </a:r>
            <a:endParaRPr lang="en-US" sz="1400" dirty="0" smtClean="0"/>
          </a:p>
          <a:p>
            <a:r>
              <a:rPr lang="en-US" sz="1400" dirty="0" smtClean="0"/>
              <a:t>J. Schwinger, </a:t>
            </a:r>
            <a:r>
              <a:rPr lang="en-US" sz="1400" i="1" dirty="0" smtClean="0"/>
              <a:t>Phys. Rev.</a:t>
            </a:r>
            <a:r>
              <a:rPr lang="en-US" sz="1400" dirty="0" smtClean="0"/>
              <a:t> </a:t>
            </a:r>
            <a:r>
              <a:rPr lang="en-US" sz="1400" b="1" dirty="0" smtClean="0"/>
              <a:t>70</a:t>
            </a:r>
            <a:r>
              <a:rPr lang="en-US" sz="1400" dirty="0" smtClean="0"/>
              <a:t>, 798 (1946), </a:t>
            </a:r>
            <a:r>
              <a:rPr lang="en-US" sz="1400" b="1" dirty="0" smtClean="0"/>
              <a:t>75</a:t>
            </a:r>
            <a:r>
              <a:rPr lang="en-US" sz="1400" dirty="0" smtClean="0"/>
              <a:t>, 1912 (1949)</a:t>
            </a:r>
          </a:p>
          <a:p>
            <a:r>
              <a:rPr lang="en-US" sz="1400" i="1" dirty="0" smtClean="0"/>
              <a:t>http://www.physicstoday.org/pt/vol-54/iss-8/pdf/vol28no1p9-11.pdf</a:t>
            </a:r>
            <a:endParaRPr lang="en-US" sz="1400" i="1" dirty="0" smtClean="0"/>
          </a:p>
        </p:txBody>
      </p:sp>
      <p:sp>
        <p:nvSpPr>
          <p:cNvPr id="8" name="Content Placeholder 7"/>
          <p:cNvSpPr>
            <a:spLocks noGrp="1"/>
          </p:cNvSpPr>
          <p:nvPr>
            <p:ph sz="half" idx="4294967295"/>
          </p:nvPr>
        </p:nvSpPr>
        <p:spPr>
          <a:xfrm>
            <a:off x="4899025" y="4243388"/>
            <a:ext cx="4244975" cy="2020887"/>
          </a:xfrm>
        </p:spPr>
        <p:txBody>
          <a:bodyPr/>
          <a:lstStyle/>
          <a:p>
            <a:pPr marL="342900" lvl="1" indent="-342900">
              <a:buClr>
                <a:srgbClr val="002D47"/>
              </a:buClr>
            </a:pPr>
            <a:r>
              <a:rPr lang="en-US" sz="1400" i="1" smtClean="0"/>
              <a:t>‘If the accelerator tube of the 100-MeV betatron at Schenectady had not been opaque, the visual observation would probably have been made three years earlier by Westendorp or Blewett soon after the publication of your letter to the Physical Review (Phys. Rev. 65:343, 1944). Unfortunately they were not able to see through the silvered wall of the betatron donut.’</a:t>
            </a:r>
            <a:endParaRPr lang="en-US" sz="1400" i="1" dirty="0" smtClean="0"/>
          </a:p>
        </p:txBody>
      </p:sp>
      <p:pic>
        <p:nvPicPr>
          <p:cNvPr id="44034" name="Picture 2"/>
          <p:cNvPicPr>
            <a:picLocks noChangeAspect="1" noChangeArrowheads="1"/>
          </p:cNvPicPr>
          <p:nvPr/>
        </p:nvPicPr>
        <p:blipFill>
          <a:blip r:embed="rId3"/>
          <a:srcRect/>
          <a:stretch>
            <a:fillRect/>
          </a:stretch>
        </p:blipFill>
        <p:spPr bwMode="auto">
          <a:xfrm>
            <a:off x="4286248" y="1242994"/>
            <a:ext cx="2375298" cy="3000376"/>
          </a:xfrm>
          <a:prstGeom prst="rect">
            <a:avLst/>
          </a:prstGeom>
          <a:noFill/>
          <a:ln w="12700" cap="flat" cmpd="sng">
            <a:noFill/>
            <a:prstDash val="solid"/>
            <a:miter lim="800000"/>
            <a:headEnd type="none" w="sm" len="sm"/>
            <a:tailEnd type="none" w="sm" len="sm"/>
          </a:ln>
          <a:effectLst/>
        </p:spPr>
      </p:pic>
      <p:pic>
        <p:nvPicPr>
          <p:cNvPr id="44035" name="Picture 3"/>
          <p:cNvPicPr>
            <a:picLocks noChangeAspect="1" noChangeArrowheads="1"/>
          </p:cNvPicPr>
          <p:nvPr/>
        </p:nvPicPr>
        <p:blipFill>
          <a:blip r:embed="rId4"/>
          <a:srcRect/>
          <a:stretch>
            <a:fillRect/>
          </a:stretch>
        </p:blipFill>
        <p:spPr bwMode="auto">
          <a:xfrm>
            <a:off x="6691344" y="1743060"/>
            <a:ext cx="2381250" cy="1943100"/>
          </a:xfrm>
          <a:prstGeom prst="rect">
            <a:avLst/>
          </a:prstGeom>
          <a:noFill/>
          <a:ln w="12700" cap="flat" cmpd="sng">
            <a:noFill/>
            <a:prstDash val="solid"/>
            <a:miter lim="800000"/>
            <a:headEnd type="none" w="sm" len="sm"/>
            <a:tailEnd type="none" w="sm" len="sm"/>
          </a:ln>
          <a:effectLst/>
        </p:spPr>
      </p:pic>
    </p:spTree>
  </p:cSld>
  <p:clrMapOvr>
    <a:masterClrMapping/>
  </p:clrMapOv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3698" name="Rectangle 2"/>
          <p:cNvSpPr>
            <a:spLocks noGrp="1" noChangeArrowheads="1"/>
          </p:cNvSpPr>
          <p:nvPr>
            <p:ph type="title"/>
          </p:nvPr>
        </p:nvSpPr>
        <p:spPr/>
        <p:txBody>
          <a:bodyPr/>
          <a:lstStyle/>
          <a:p>
            <a:r>
              <a:rPr lang="en-GB"/>
              <a:t>1G – The Parasite</a:t>
            </a:r>
          </a:p>
        </p:txBody>
      </p:sp>
      <p:sp>
        <p:nvSpPr>
          <p:cNvPr id="1053699" name="Rectangle 3"/>
          <p:cNvSpPr>
            <a:spLocks noGrp="1" noChangeArrowheads="1"/>
          </p:cNvSpPr>
          <p:nvPr>
            <p:ph type="body" idx="1"/>
          </p:nvPr>
        </p:nvSpPr>
        <p:spPr>
          <a:xfrm>
            <a:off x="468313" y="1219200"/>
            <a:ext cx="8229600" cy="4281488"/>
          </a:xfrm>
        </p:spPr>
        <p:txBody>
          <a:bodyPr/>
          <a:lstStyle/>
          <a:p>
            <a:r>
              <a:rPr lang="en-GB" dirty="0"/>
              <a:t>Electron synchrotrons built for particle physics generate </a:t>
            </a:r>
            <a:r>
              <a:rPr lang="en-GB" b="1" dirty="0"/>
              <a:t>unwanted</a:t>
            </a:r>
            <a:r>
              <a:rPr lang="en-GB" dirty="0"/>
              <a:t> SR at the dipoles</a:t>
            </a:r>
          </a:p>
          <a:p>
            <a:r>
              <a:rPr lang="en-GB" dirty="0">
                <a:solidFill>
                  <a:srgbClr val="0000FF"/>
                </a:solidFill>
              </a:rPr>
              <a:t>Other physicists seize the opportunity and start to make use of this light</a:t>
            </a:r>
          </a:p>
          <a:p>
            <a:r>
              <a:rPr lang="en-GB" dirty="0"/>
              <a:t>In the UK, the </a:t>
            </a:r>
            <a:r>
              <a:rPr lang="en-GB" b="1" dirty="0">
                <a:solidFill>
                  <a:srgbClr val="FF0000"/>
                </a:solidFill>
              </a:rPr>
              <a:t>NINA synchrotron</a:t>
            </a:r>
            <a:r>
              <a:rPr lang="en-GB" dirty="0"/>
              <a:t> at </a:t>
            </a:r>
            <a:r>
              <a:rPr lang="en-GB" dirty="0" err="1"/>
              <a:t>Daresbury</a:t>
            </a:r>
            <a:r>
              <a:rPr lang="en-GB" dirty="0"/>
              <a:t> was used for SR experiments from 1968 until 1977</a:t>
            </a:r>
          </a:p>
          <a:p>
            <a:r>
              <a:rPr lang="en-GB" dirty="0">
                <a:solidFill>
                  <a:srgbClr val="008000"/>
                </a:solidFill>
              </a:rPr>
              <a:t>NINA operated at 53Hz, up to 5 </a:t>
            </a:r>
            <a:r>
              <a:rPr lang="en-GB" dirty="0" err="1">
                <a:solidFill>
                  <a:srgbClr val="008000"/>
                </a:solidFill>
              </a:rPr>
              <a:t>GeV</a:t>
            </a:r>
            <a:r>
              <a:rPr lang="en-GB" dirty="0">
                <a:solidFill>
                  <a:srgbClr val="008000"/>
                </a:solidFill>
              </a:rPr>
              <a:t>, with up to 35mA of circulating beam</a:t>
            </a:r>
          </a:p>
        </p:txBody>
      </p:sp>
      <p:pic>
        <p:nvPicPr>
          <p:cNvPr id="1053702" name="Picture 6" descr="DL%20lab26"/>
          <p:cNvPicPr>
            <a:picLocks noChangeAspect="1" noChangeArrowheads="1"/>
          </p:cNvPicPr>
          <p:nvPr/>
        </p:nvPicPr>
        <p:blipFill>
          <a:blip r:embed="rId3"/>
          <a:srcRect l="2003" t="28880" r="51035" b="13803"/>
          <a:stretch>
            <a:fillRect/>
          </a:stretch>
        </p:blipFill>
        <p:spPr bwMode="auto">
          <a:xfrm>
            <a:off x="5135563" y="3681413"/>
            <a:ext cx="3309937" cy="2986087"/>
          </a:xfrm>
          <a:prstGeom prst="rect">
            <a:avLst/>
          </a:prstGeom>
          <a:noFill/>
          <a:ln w="9525">
            <a:noFill/>
            <a:miter lim="800000"/>
            <a:headEnd/>
            <a:tailEnd/>
          </a:ln>
        </p:spPr>
      </p:pic>
      <p:pic>
        <p:nvPicPr>
          <p:cNvPr id="1053703" name="Picture 7" descr="12A"/>
          <p:cNvPicPr>
            <a:picLocks noChangeAspect="1" noChangeArrowheads="1"/>
          </p:cNvPicPr>
          <p:nvPr/>
        </p:nvPicPr>
        <p:blipFill>
          <a:blip r:embed="rId4"/>
          <a:srcRect b="4587"/>
          <a:stretch>
            <a:fillRect/>
          </a:stretch>
        </p:blipFill>
        <p:spPr bwMode="auto">
          <a:xfrm>
            <a:off x="668338" y="3937000"/>
            <a:ext cx="3786187" cy="27940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5746" name="Rectangle 2"/>
          <p:cNvSpPr>
            <a:spLocks noGrp="1" noChangeArrowheads="1"/>
          </p:cNvSpPr>
          <p:nvPr>
            <p:ph type="title"/>
          </p:nvPr>
        </p:nvSpPr>
        <p:spPr>
          <a:xfrm>
            <a:off x="457200" y="457200"/>
            <a:ext cx="5391150" cy="504825"/>
          </a:xfrm>
        </p:spPr>
        <p:txBody>
          <a:bodyPr/>
          <a:lstStyle/>
          <a:p>
            <a:r>
              <a:rPr lang="en-GB" dirty="0"/>
              <a:t>2G – The Dedicated Source</a:t>
            </a:r>
          </a:p>
        </p:txBody>
      </p:sp>
      <p:sp>
        <p:nvSpPr>
          <p:cNvPr id="1055747" name="Rectangle 3"/>
          <p:cNvSpPr>
            <a:spLocks noGrp="1" noChangeArrowheads="1"/>
          </p:cNvSpPr>
          <p:nvPr>
            <p:ph type="body" sz="half" idx="1"/>
          </p:nvPr>
        </p:nvSpPr>
        <p:spPr>
          <a:xfrm>
            <a:off x="107950" y="1905000"/>
            <a:ext cx="8574088" cy="1493838"/>
          </a:xfrm>
        </p:spPr>
        <p:txBody>
          <a:bodyPr/>
          <a:lstStyle/>
          <a:p>
            <a:r>
              <a:rPr lang="en-GB" dirty="0"/>
              <a:t>The use of SR was so successful that dedicated “</a:t>
            </a:r>
            <a:r>
              <a:rPr lang="en-GB" b="1" dirty="0">
                <a:solidFill>
                  <a:srgbClr val="FF0000"/>
                </a:solidFill>
              </a:rPr>
              <a:t>Storage Rings</a:t>
            </a:r>
            <a:r>
              <a:rPr lang="en-GB" dirty="0"/>
              <a:t>” were proposed</a:t>
            </a:r>
          </a:p>
          <a:p>
            <a:r>
              <a:rPr lang="en-GB" dirty="0"/>
              <a:t>The </a:t>
            </a:r>
            <a:r>
              <a:rPr lang="en-GB" b="1" dirty="0">
                <a:solidFill>
                  <a:srgbClr val="0000FF"/>
                </a:solidFill>
              </a:rPr>
              <a:t>dipoles</a:t>
            </a:r>
            <a:r>
              <a:rPr lang="en-GB" dirty="0"/>
              <a:t> were foreseen as the main sources of the SR</a:t>
            </a:r>
          </a:p>
          <a:p>
            <a:r>
              <a:rPr lang="en-GB" dirty="0"/>
              <a:t>In the UK the 2 </a:t>
            </a:r>
            <a:r>
              <a:rPr lang="en-GB" dirty="0" err="1"/>
              <a:t>GeV</a:t>
            </a:r>
            <a:r>
              <a:rPr lang="en-GB" dirty="0"/>
              <a:t> </a:t>
            </a:r>
            <a:r>
              <a:rPr lang="en-GB" b="1" dirty="0">
                <a:solidFill>
                  <a:srgbClr val="FF0000"/>
                </a:solidFill>
              </a:rPr>
              <a:t>SRS</a:t>
            </a:r>
            <a:r>
              <a:rPr lang="en-GB" dirty="0"/>
              <a:t> was built at </a:t>
            </a:r>
            <a:r>
              <a:rPr lang="en-GB" dirty="0" err="1" smtClean="0"/>
              <a:t>Daresbury</a:t>
            </a:r>
            <a:r>
              <a:rPr lang="en-GB" dirty="0" smtClean="0"/>
              <a:t> </a:t>
            </a:r>
            <a:r>
              <a:rPr lang="en-US" dirty="0" smtClean="0"/>
              <a:t>–</a:t>
            </a:r>
            <a:r>
              <a:rPr lang="en-GB" dirty="0" smtClean="0"/>
              <a:t> the first X-ray facility</a:t>
            </a:r>
          </a:p>
          <a:p>
            <a:pPr>
              <a:buFont typeface="Wingdings" pitchFamily="-65" charset="2"/>
              <a:buNone/>
            </a:pPr>
            <a:endParaRPr lang="en-GB" dirty="0"/>
          </a:p>
        </p:txBody>
      </p:sp>
      <p:graphicFrame>
        <p:nvGraphicFramePr>
          <p:cNvPr id="1055791" name="Group 47"/>
          <p:cNvGraphicFramePr>
            <a:graphicFrameLocks noGrp="1"/>
          </p:cNvGraphicFramePr>
          <p:nvPr>
            <p:ph sz="half" idx="2"/>
          </p:nvPr>
        </p:nvGraphicFramePr>
        <p:xfrm>
          <a:off x="447675" y="3613150"/>
          <a:ext cx="8143875" cy="2092326"/>
        </p:xfrm>
        <a:graphic>
          <a:graphicData uri="http://schemas.openxmlformats.org/drawingml/2006/table">
            <a:tbl>
              <a:tblPr/>
              <a:tblGrid>
                <a:gridCol w="5146675"/>
                <a:gridCol w="1555750"/>
                <a:gridCol w="1441450"/>
              </a:tblGrid>
              <a:tr h="523875">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endParaRPr kumimoji="0" lang="en-GB" sz="2000" b="0" i="0" u="none" strike="noStrike" cap="none" normalizeH="0" baseline="0">
                        <a:ln>
                          <a:noFill/>
                        </a:ln>
                        <a:solidFill>
                          <a:schemeClr val="tx1"/>
                        </a:solidFill>
                        <a:effectLst/>
                        <a:latin typeface="Verdana" pitchFamily="-65"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chemeClr val="tx1"/>
                          </a:solidFill>
                          <a:effectLst/>
                          <a:latin typeface="Verdana" pitchFamily="-65" charset="0"/>
                        </a:rPr>
                        <a:t>SRS-1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chemeClr val="tx1"/>
                          </a:solidFill>
                          <a:effectLst/>
                          <a:latin typeface="Verdana" pitchFamily="-65" charset="0"/>
                        </a:rPr>
                        <a:t>SRS-2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dirty="0">
                          <a:ln>
                            <a:noFill/>
                          </a:ln>
                          <a:solidFill>
                            <a:schemeClr val="tx1"/>
                          </a:solidFill>
                          <a:effectLst/>
                          <a:latin typeface="Verdana" pitchFamily="-65" charset="0"/>
                        </a:rPr>
                        <a:t>Number of Cells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chemeClr val="tx1"/>
                          </a:solidFill>
                          <a:effectLst/>
                          <a:latin typeface="Verdana" pitchFamily="-65"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chemeClr val="tx1"/>
                          </a:solidFill>
                          <a:effectLst/>
                          <a:latin typeface="Verdana" pitchFamily="-65" charset="0"/>
                        </a:rPr>
                        <a:t>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chemeClr val="tx1"/>
                          </a:solidFill>
                          <a:effectLst/>
                          <a:latin typeface="Verdana" pitchFamily="-65" charset="0"/>
                        </a:rPr>
                        <a:t>Natural Horizontal Emittance (nm rad)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rgbClr val="FF0000"/>
                          </a:solidFill>
                          <a:effectLst/>
                          <a:latin typeface="Verdana" pitchFamily="-65" charset="0"/>
                        </a:rPr>
                        <a:t>1500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rgbClr val="FF0000"/>
                          </a:solidFill>
                          <a:effectLst/>
                          <a:latin typeface="Verdana" pitchFamily="-65" charset="0"/>
                        </a:rPr>
                        <a:t>110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chemeClr val="tx1"/>
                          </a:solidFill>
                          <a:effectLst/>
                          <a:latin typeface="Verdana" pitchFamily="-65" charset="0"/>
                        </a:rPr>
                        <a:t>Natural Bunch Length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a:ln>
                            <a:noFill/>
                          </a:ln>
                          <a:solidFill>
                            <a:srgbClr val="FF0000"/>
                          </a:solidFill>
                          <a:effectLst/>
                          <a:latin typeface="Verdana" pitchFamily="-65" charset="0"/>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2000" b="0" i="0" u="none" strike="noStrike" cap="none" normalizeH="0" baseline="0" dirty="0">
                          <a:ln>
                            <a:noFill/>
                          </a:ln>
                          <a:solidFill>
                            <a:srgbClr val="FF0000"/>
                          </a:solidFill>
                          <a:effectLst/>
                          <a:latin typeface="Verdana" pitchFamily="-65" charset="0"/>
                        </a:rPr>
                        <a:t>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7559" name="Rectangle 7"/>
          <p:cNvSpPr>
            <a:spLocks noGrp="1" noChangeArrowheads="1"/>
          </p:cNvSpPr>
          <p:nvPr>
            <p:ph type="title"/>
          </p:nvPr>
        </p:nvSpPr>
        <p:spPr>
          <a:xfrm>
            <a:off x="1828800" y="304800"/>
            <a:ext cx="6553200" cy="792163"/>
          </a:xfrm>
        </p:spPr>
        <p:txBody>
          <a:bodyPr/>
          <a:lstStyle/>
          <a:p>
            <a:r>
              <a:rPr lang="en-GB" dirty="0"/>
              <a:t>DIAMOND (2007 - ?)</a:t>
            </a:r>
          </a:p>
        </p:txBody>
      </p:sp>
      <p:graphicFrame>
        <p:nvGraphicFramePr>
          <p:cNvPr id="1047685" name="Group 133"/>
          <p:cNvGraphicFramePr>
            <a:graphicFrameLocks noGrp="1"/>
          </p:cNvGraphicFramePr>
          <p:nvPr/>
        </p:nvGraphicFramePr>
        <p:xfrm>
          <a:off x="504825" y="5041900"/>
          <a:ext cx="8221663" cy="1644650"/>
        </p:xfrm>
        <a:graphic>
          <a:graphicData uri="http://schemas.openxmlformats.org/drawingml/2006/table">
            <a:tbl>
              <a:tblPr/>
              <a:tblGrid>
                <a:gridCol w="4267200"/>
                <a:gridCol w="1209675"/>
                <a:gridCol w="1304925"/>
                <a:gridCol w="1439863"/>
              </a:tblGrid>
              <a:tr h="406400">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endParaRPr kumimoji="0" lang="en-GB" sz="1600" b="0" i="0" u="none" strike="noStrike" cap="none" normalizeH="0" baseline="0">
                        <a:ln>
                          <a:noFill/>
                        </a:ln>
                        <a:solidFill>
                          <a:schemeClr val="tx1"/>
                        </a:solidFill>
                        <a:effectLst/>
                        <a:latin typeface="Verdana" pitchFamily="-65"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SRS-1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SRS-2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1" i="0" u="none" strike="noStrike" cap="none" normalizeH="0" baseline="0">
                          <a:ln>
                            <a:noFill/>
                          </a:ln>
                          <a:solidFill>
                            <a:schemeClr val="tx1"/>
                          </a:solidFill>
                          <a:effectLst/>
                          <a:latin typeface="Verdana" pitchFamily="-65" charset="0"/>
                        </a:rPr>
                        <a:t>DIAMOND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Number of Cells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1" i="0" u="none" strike="noStrike" cap="none" normalizeH="0" baseline="0">
                          <a:ln>
                            <a:noFill/>
                          </a:ln>
                          <a:solidFill>
                            <a:schemeClr val="tx1"/>
                          </a:solidFill>
                          <a:effectLst/>
                          <a:latin typeface="Verdana" pitchFamily="-65" charset="0"/>
                        </a:rPr>
                        <a:t>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Natural Horizontal Emittance (nm rad)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rgbClr val="FF0000"/>
                          </a:solidFill>
                          <a:effectLst/>
                          <a:latin typeface="Verdana" pitchFamily="-65" charset="0"/>
                        </a:rPr>
                        <a:t>1500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rgbClr val="FF0000"/>
                          </a:solidFill>
                          <a:effectLst/>
                          <a:latin typeface="Verdana" pitchFamily="-65" charset="0"/>
                        </a:rPr>
                        <a:t>110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1" i="0" u="none" strike="noStrike" cap="none" normalizeH="0" baseline="0">
                          <a:ln>
                            <a:noFill/>
                          </a:ln>
                          <a:solidFill>
                            <a:srgbClr val="FF0000"/>
                          </a:solidFill>
                          <a:effectLst/>
                          <a:latin typeface="Verdana" pitchFamily="-65" charset="0"/>
                        </a:rPr>
                        <a:t>2.7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chemeClr val="tx1"/>
                          </a:solidFill>
                          <a:effectLst/>
                          <a:latin typeface="Verdana" pitchFamily="-65" charset="0"/>
                        </a:rPr>
                        <a:t>Natural Bunch Length, FWHM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rgbClr val="FF0000"/>
                          </a:solidFill>
                          <a:effectLst/>
                          <a:latin typeface="Verdana" pitchFamily="-65" charset="0"/>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0" i="0" u="none" strike="noStrike" cap="none" normalizeH="0" baseline="0">
                          <a:ln>
                            <a:noFill/>
                          </a:ln>
                          <a:solidFill>
                            <a:srgbClr val="FF0000"/>
                          </a:solidFill>
                          <a:effectLst/>
                          <a:latin typeface="Verdana" pitchFamily="-65" charset="0"/>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FF"/>
                        </a:buClr>
                        <a:buSzPct val="70000"/>
                        <a:buFont typeface="Wingdings" pitchFamily="-65" charset="2"/>
                        <a:buNone/>
                        <a:tabLst/>
                      </a:pPr>
                      <a:r>
                        <a:rPr kumimoji="0" lang="en-GB" sz="1600" b="1" i="0" u="none" strike="noStrike" cap="none" normalizeH="0" baseline="0">
                          <a:ln>
                            <a:noFill/>
                          </a:ln>
                          <a:solidFill>
                            <a:srgbClr val="FF0000"/>
                          </a:solidFill>
                          <a:effectLst/>
                          <a:latin typeface="Verdana" pitchFamily="-65" charset="0"/>
                        </a:rPr>
                        <a:t>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047683" name="Picture 131" descr="06EC3822_Campus_aerial_view"/>
          <p:cNvPicPr>
            <a:picLocks noChangeAspect="1" noChangeArrowheads="1"/>
          </p:cNvPicPr>
          <p:nvPr/>
        </p:nvPicPr>
        <p:blipFill>
          <a:blip r:embed="rId4"/>
          <a:srcRect t="21684" r="6618" b="10490"/>
          <a:stretch>
            <a:fillRect/>
          </a:stretch>
        </p:blipFill>
        <p:spPr bwMode="auto">
          <a:xfrm>
            <a:off x="490538" y="1478372"/>
            <a:ext cx="6900862" cy="3360328"/>
          </a:xfrm>
          <a:prstGeom prst="rect">
            <a:avLst/>
          </a:prstGeom>
          <a:noFill/>
        </p:spPr>
      </p:pic>
      <p:sp>
        <p:nvSpPr>
          <p:cNvPr id="1047682" name="Text Box 130"/>
          <p:cNvSpPr txBox="1">
            <a:spLocks noChangeArrowheads="1"/>
          </p:cNvSpPr>
          <p:nvPr/>
        </p:nvSpPr>
        <p:spPr bwMode="auto">
          <a:xfrm>
            <a:off x="581025" y="4170363"/>
            <a:ext cx="885825" cy="457200"/>
          </a:xfrm>
          <a:prstGeom prst="rect">
            <a:avLst/>
          </a:prstGeom>
          <a:noFill/>
          <a:ln w="19050">
            <a:noFill/>
            <a:miter lim="800000"/>
            <a:headEnd/>
            <a:tailEnd/>
          </a:ln>
          <a:effectLst/>
        </p:spPr>
        <p:txBody>
          <a:bodyPr>
            <a:prstTxWarp prst="textNoShape">
              <a:avLst/>
            </a:prstTxWarp>
            <a:spAutoFit/>
          </a:bodyPr>
          <a:lstStyle/>
          <a:p>
            <a:pPr>
              <a:spcBef>
                <a:spcPct val="50000"/>
              </a:spcBef>
            </a:pPr>
            <a:r>
              <a:rPr lang="en-GB" sz="2400" b="0">
                <a:solidFill>
                  <a:schemeClr val="bg1"/>
                </a:solidFill>
              </a:rPr>
              <a:t>RAL</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r>
              <a:rPr lang="en-US" baseline="30000" dirty="0" smtClean="0"/>
              <a:t>th</a:t>
            </a:r>
            <a:r>
              <a:rPr lang="en-US" dirty="0" smtClean="0"/>
              <a:t> Generation Light Sources</a:t>
            </a:r>
            <a:endParaRPr lang="en-US" dirty="0"/>
          </a:p>
        </p:txBody>
      </p:sp>
      <p:sp>
        <p:nvSpPr>
          <p:cNvPr id="3" name="Content Placeholder 2"/>
          <p:cNvSpPr>
            <a:spLocks noGrp="1"/>
          </p:cNvSpPr>
          <p:nvPr>
            <p:ph sz="half" idx="1"/>
          </p:nvPr>
        </p:nvSpPr>
        <p:spPr>
          <a:xfrm>
            <a:off x="468313" y="1189037"/>
            <a:ext cx="4038600" cy="4983163"/>
          </a:xfrm>
        </p:spPr>
        <p:txBody>
          <a:bodyPr/>
          <a:lstStyle/>
          <a:p>
            <a:r>
              <a:rPr lang="en-US" sz="1400" dirty="0" smtClean="0"/>
              <a:t>The recirculation of electrons leads to equilibrium properties of the electron bunch different from the initial, injected ones.</a:t>
            </a:r>
          </a:p>
          <a:p>
            <a:r>
              <a:rPr lang="en-US" sz="1400" dirty="0" smtClean="0"/>
              <a:t>Lots of equations, but given a particular lattice it is straightforward to calculate these properties.</a:t>
            </a:r>
          </a:p>
          <a:p>
            <a:r>
              <a:rPr lang="en-US" sz="1400" dirty="0" smtClean="0"/>
              <a:t>Typically, a </a:t>
            </a:r>
            <a:r>
              <a:rPr lang="en-US" sz="1400" dirty="0" err="1" smtClean="0"/>
              <a:t>GeV</a:t>
            </a:r>
            <a:r>
              <a:rPr lang="en-US" sz="1400" dirty="0" smtClean="0"/>
              <a:t>-scale electron storage ring has:</a:t>
            </a:r>
          </a:p>
          <a:p>
            <a:endParaRPr lang="en-US" sz="1400" dirty="0" smtClean="0"/>
          </a:p>
          <a:p>
            <a:endParaRPr lang="en-US" sz="1400" dirty="0" smtClean="0"/>
          </a:p>
          <a:p>
            <a:endParaRPr lang="en-US" sz="1400" dirty="0" smtClean="0"/>
          </a:p>
          <a:p>
            <a:r>
              <a:rPr lang="en-US" sz="1400" dirty="0" smtClean="0"/>
              <a:t>Previously, this was better than an injector could make</a:t>
            </a:r>
          </a:p>
          <a:p>
            <a:r>
              <a:rPr lang="en-US" sz="1400" dirty="0" smtClean="0"/>
              <a:t>Now, injectors can make smaller values than these</a:t>
            </a:r>
            <a:endParaRPr lang="en-US" sz="1400" dirty="0"/>
          </a:p>
        </p:txBody>
      </p:sp>
      <p:graphicFrame>
        <p:nvGraphicFramePr>
          <p:cNvPr id="50178" name="Object 2"/>
          <p:cNvGraphicFramePr>
            <a:graphicFrameLocks noChangeAspect="1"/>
          </p:cNvGraphicFramePr>
          <p:nvPr/>
        </p:nvGraphicFramePr>
        <p:xfrm>
          <a:off x="4786314" y="1395384"/>
          <a:ext cx="1144588" cy="630237"/>
        </p:xfrm>
        <a:graphic>
          <a:graphicData uri="http://schemas.openxmlformats.org/presentationml/2006/ole">
            <p:oleObj spid="_x0000_s26626" name="Equation" r:id="rId4" imgW="761760" imgH="419040" progId="Equation.3">
              <p:embed/>
            </p:oleObj>
          </a:graphicData>
        </a:graphic>
      </p:graphicFrame>
      <p:graphicFrame>
        <p:nvGraphicFramePr>
          <p:cNvPr id="50179" name="Object 3"/>
          <p:cNvGraphicFramePr>
            <a:graphicFrameLocks noChangeAspect="1"/>
          </p:cNvGraphicFramePr>
          <p:nvPr/>
        </p:nvGraphicFramePr>
        <p:xfrm>
          <a:off x="6143636" y="1395384"/>
          <a:ext cx="1163638" cy="630237"/>
        </p:xfrm>
        <a:graphic>
          <a:graphicData uri="http://schemas.openxmlformats.org/presentationml/2006/ole">
            <p:oleObj spid="_x0000_s26627" name="Equation" r:id="rId5" imgW="774360" imgH="419040" progId="Equation.3">
              <p:embed/>
            </p:oleObj>
          </a:graphicData>
        </a:graphic>
      </p:graphicFrame>
      <p:graphicFrame>
        <p:nvGraphicFramePr>
          <p:cNvPr id="50180" name="Object 4"/>
          <p:cNvGraphicFramePr>
            <a:graphicFrameLocks noChangeAspect="1"/>
          </p:cNvGraphicFramePr>
          <p:nvPr/>
        </p:nvGraphicFramePr>
        <p:xfrm>
          <a:off x="7715272" y="1395384"/>
          <a:ext cx="1144588" cy="630237"/>
        </p:xfrm>
        <a:graphic>
          <a:graphicData uri="http://schemas.openxmlformats.org/presentationml/2006/ole">
            <p:oleObj spid="_x0000_s26628" name="Equation" r:id="rId6" imgW="761760" imgH="419040" progId="Equation.3">
              <p:embed/>
            </p:oleObj>
          </a:graphicData>
        </a:graphic>
      </p:graphicFrame>
      <p:graphicFrame>
        <p:nvGraphicFramePr>
          <p:cNvPr id="50181" name="Object 5"/>
          <p:cNvGraphicFramePr>
            <a:graphicFrameLocks noChangeAspect="1"/>
          </p:cNvGraphicFramePr>
          <p:nvPr/>
        </p:nvGraphicFramePr>
        <p:xfrm>
          <a:off x="4857752" y="2181202"/>
          <a:ext cx="2119313" cy="687388"/>
        </p:xfrm>
        <a:graphic>
          <a:graphicData uri="http://schemas.openxmlformats.org/presentationml/2006/ole">
            <p:oleObj spid="_x0000_s26629" name="Equation" r:id="rId7" imgW="1409400" imgH="457200" progId="Equation.3">
              <p:embed/>
            </p:oleObj>
          </a:graphicData>
        </a:graphic>
      </p:graphicFrame>
      <p:graphicFrame>
        <p:nvGraphicFramePr>
          <p:cNvPr id="50182" name="Object 6"/>
          <p:cNvGraphicFramePr>
            <a:graphicFrameLocks noChangeAspect="1"/>
          </p:cNvGraphicFramePr>
          <p:nvPr/>
        </p:nvGraphicFramePr>
        <p:xfrm>
          <a:off x="7429520" y="2252640"/>
          <a:ext cx="1144587" cy="630238"/>
        </p:xfrm>
        <a:graphic>
          <a:graphicData uri="http://schemas.openxmlformats.org/presentationml/2006/ole">
            <p:oleObj spid="_x0000_s26630" name="Equation" r:id="rId8" imgW="761760" imgH="419040" progId="Equation.3">
              <p:embed/>
            </p:oleObj>
          </a:graphicData>
        </a:graphic>
      </p:graphicFrame>
      <p:graphicFrame>
        <p:nvGraphicFramePr>
          <p:cNvPr id="50183" name="Object 7"/>
          <p:cNvGraphicFramePr>
            <a:graphicFrameLocks noChangeAspect="1"/>
          </p:cNvGraphicFramePr>
          <p:nvPr/>
        </p:nvGraphicFramePr>
        <p:xfrm>
          <a:off x="5715008" y="3109896"/>
          <a:ext cx="2441575" cy="363538"/>
        </p:xfrm>
        <a:graphic>
          <a:graphicData uri="http://schemas.openxmlformats.org/presentationml/2006/ole">
            <p:oleObj spid="_x0000_s26631" name="Equation" r:id="rId9" imgW="1625400" imgH="241200" progId="Equation.3">
              <p:embed/>
            </p:oleObj>
          </a:graphicData>
        </a:graphic>
      </p:graphicFrame>
      <p:pic>
        <p:nvPicPr>
          <p:cNvPr id="50186" name="Picture 10"/>
          <p:cNvPicPr>
            <a:picLocks noChangeAspect="1" noChangeArrowheads="1"/>
          </p:cNvPicPr>
          <p:nvPr/>
        </p:nvPicPr>
        <p:blipFill>
          <a:blip r:embed="rId10"/>
          <a:srcRect/>
          <a:stretch>
            <a:fillRect/>
          </a:stretch>
        </p:blipFill>
        <p:spPr bwMode="auto">
          <a:xfrm>
            <a:off x="4881578" y="3890954"/>
            <a:ext cx="1905000" cy="433388"/>
          </a:xfrm>
          <a:prstGeom prst="rect">
            <a:avLst/>
          </a:prstGeom>
          <a:noFill/>
          <a:ln w="12700" cap="flat" cmpd="sng">
            <a:noFill/>
            <a:prstDash val="solid"/>
            <a:miter lim="800000"/>
            <a:headEnd type="none" w="sm" len="sm"/>
            <a:tailEnd type="none" w="sm" len="sm"/>
          </a:ln>
          <a:effectLst/>
        </p:spPr>
      </p:pic>
      <p:pic>
        <p:nvPicPr>
          <p:cNvPr id="50187" name="Picture 11"/>
          <p:cNvPicPr>
            <a:picLocks noChangeAspect="1" noChangeArrowheads="1"/>
          </p:cNvPicPr>
          <p:nvPr/>
        </p:nvPicPr>
        <p:blipFill>
          <a:blip r:embed="rId11"/>
          <a:srcRect/>
          <a:stretch>
            <a:fillRect/>
          </a:stretch>
        </p:blipFill>
        <p:spPr bwMode="auto">
          <a:xfrm>
            <a:off x="7358082" y="3824276"/>
            <a:ext cx="1371600" cy="466725"/>
          </a:xfrm>
          <a:prstGeom prst="rect">
            <a:avLst/>
          </a:prstGeom>
          <a:noFill/>
          <a:ln w="12700" cap="flat" cmpd="sng">
            <a:noFill/>
            <a:prstDash val="solid"/>
            <a:miter lim="800000"/>
            <a:headEnd type="none" w="sm" len="sm"/>
            <a:tailEnd type="none" w="sm" len="sm"/>
          </a:ln>
          <a:effectLst/>
        </p:spPr>
      </p:pic>
      <p:pic>
        <p:nvPicPr>
          <p:cNvPr id="50188" name="Picture 12"/>
          <p:cNvPicPr>
            <a:picLocks noChangeAspect="1" noChangeArrowheads="1"/>
          </p:cNvPicPr>
          <p:nvPr/>
        </p:nvPicPr>
        <p:blipFill>
          <a:blip r:embed="rId12"/>
          <a:srcRect/>
          <a:stretch>
            <a:fillRect/>
          </a:stretch>
        </p:blipFill>
        <p:spPr bwMode="auto">
          <a:xfrm>
            <a:off x="4714893" y="4538656"/>
            <a:ext cx="2500313" cy="604838"/>
          </a:xfrm>
          <a:prstGeom prst="rect">
            <a:avLst/>
          </a:prstGeom>
          <a:noFill/>
          <a:ln w="12700" cap="flat" cmpd="sng">
            <a:noFill/>
            <a:prstDash val="solid"/>
            <a:miter lim="800000"/>
            <a:headEnd type="none" w="sm" len="sm"/>
            <a:tailEnd type="none" w="sm" len="sm"/>
          </a:ln>
          <a:effectLst/>
        </p:spPr>
      </p:pic>
      <p:pic>
        <p:nvPicPr>
          <p:cNvPr id="50190" name="Picture 14"/>
          <p:cNvPicPr>
            <a:picLocks noChangeAspect="1" noChangeArrowheads="1"/>
          </p:cNvPicPr>
          <p:nvPr/>
        </p:nvPicPr>
        <p:blipFill>
          <a:blip r:embed="rId13"/>
          <a:srcRect/>
          <a:stretch>
            <a:fillRect/>
          </a:stretch>
        </p:blipFill>
        <p:spPr bwMode="auto">
          <a:xfrm>
            <a:off x="7643834" y="4610094"/>
            <a:ext cx="1062038" cy="461963"/>
          </a:xfrm>
          <a:prstGeom prst="rect">
            <a:avLst/>
          </a:prstGeom>
          <a:noFill/>
          <a:ln w="12700" cap="flat" cmpd="sng">
            <a:noFill/>
            <a:prstDash val="solid"/>
            <a:miter lim="800000"/>
            <a:headEnd type="none" w="sm" len="sm"/>
            <a:tailEnd type="none" w="sm" len="sm"/>
          </a:ln>
          <a:effectLst/>
        </p:spPr>
      </p:pic>
      <p:pic>
        <p:nvPicPr>
          <p:cNvPr id="50192" name="Picture 16"/>
          <p:cNvPicPr>
            <a:picLocks noChangeAspect="1" noChangeArrowheads="1"/>
          </p:cNvPicPr>
          <p:nvPr/>
        </p:nvPicPr>
        <p:blipFill>
          <a:blip r:embed="rId14"/>
          <a:srcRect/>
          <a:stretch>
            <a:fillRect/>
          </a:stretch>
        </p:blipFill>
        <p:spPr bwMode="auto">
          <a:xfrm>
            <a:off x="6357950" y="5395912"/>
            <a:ext cx="1123950" cy="471488"/>
          </a:xfrm>
          <a:prstGeom prst="rect">
            <a:avLst/>
          </a:prstGeom>
          <a:noFill/>
          <a:ln w="12700" cap="flat" cmpd="sng">
            <a:noFill/>
            <a:prstDash val="solid"/>
            <a:miter lim="800000"/>
            <a:headEnd type="none" w="sm" len="sm"/>
            <a:tailEnd type="none" w="sm" len="sm"/>
          </a:ln>
          <a:effectLst/>
        </p:spPr>
      </p:pic>
      <p:pic>
        <p:nvPicPr>
          <p:cNvPr id="50194" name="Picture 18"/>
          <p:cNvPicPr>
            <a:picLocks noChangeAspect="1" noChangeArrowheads="1"/>
          </p:cNvPicPr>
          <p:nvPr/>
        </p:nvPicPr>
        <p:blipFill>
          <a:blip r:embed="rId15"/>
          <a:srcRect/>
          <a:stretch>
            <a:fillRect/>
          </a:stretch>
        </p:blipFill>
        <p:spPr bwMode="auto">
          <a:xfrm>
            <a:off x="1752600" y="2743200"/>
            <a:ext cx="1319213" cy="166688"/>
          </a:xfrm>
          <a:prstGeom prst="rect">
            <a:avLst/>
          </a:prstGeom>
          <a:noFill/>
          <a:ln w="12700" cap="flat" cmpd="sng">
            <a:noFill/>
            <a:prstDash val="solid"/>
            <a:miter lim="800000"/>
            <a:headEnd type="none" w="sm" len="sm"/>
            <a:tailEnd type="none" w="sm" len="sm"/>
          </a:ln>
          <a:effectLst/>
        </p:spPr>
      </p:pic>
      <p:pic>
        <p:nvPicPr>
          <p:cNvPr id="50197" name="Picture 21"/>
          <p:cNvPicPr>
            <a:picLocks noChangeAspect="1" noChangeArrowheads="1"/>
          </p:cNvPicPr>
          <p:nvPr/>
        </p:nvPicPr>
        <p:blipFill>
          <a:blip r:embed="rId16"/>
          <a:srcRect/>
          <a:stretch>
            <a:fillRect/>
          </a:stretch>
        </p:blipFill>
        <p:spPr bwMode="auto">
          <a:xfrm>
            <a:off x="1752600" y="3048000"/>
            <a:ext cx="1157288" cy="228600"/>
          </a:xfrm>
          <a:prstGeom prst="rect">
            <a:avLst/>
          </a:prstGeom>
          <a:noFill/>
          <a:ln w="12700" cap="flat" cmpd="sng">
            <a:noFill/>
            <a:prstDash val="solid"/>
            <a:miter lim="800000"/>
            <a:headEnd type="none" w="sm" len="sm"/>
            <a:tailEnd type="none" w="sm" len="sm"/>
          </a:ln>
          <a:effectLst/>
        </p:spPr>
      </p:pic>
      <p:pic>
        <p:nvPicPr>
          <p:cNvPr id="50199" name="Picture 23"/>
          <p:cNvPicPr>
            <a:picLocks noChangeAspect="1" noChangeArrowheads="1"/>
          </p:cNvPicPr>
          <p:nvPr/>
        </p:nvPicPr>
        <p:blipFill>
          <a:blip r:embed="rId17"/>
          <a:srcRect/>
          <a:stretch>
            <a:fillRect/>
          </a:stretch>
        </p:blipFill>
        <p:spPr bwMode="auto">
          <a:xfrm>
            <a:off x="1752600" y="3352800"/>
            <a:ext cx="1423988" cy="176213"/>
          </a:xfrm>
          <a:prstGeom prst="rect">
            <a:avLst/>
          </a:prstGeom>
          <a:noFill/>
          <a:ln w="12700" cap="flat" cmpd="sng">
            <a:noFill/>
            <a:prstDash val="solid"/>
            <a:miter lim="800000"/>
            <a:headEnd type="none" w="sm" len="sm"/>
            <a:tailEnd type="none" w="sm" len="sm"/>
          </a:ln>
          <a:effectLst/>
        </p:spPr>
      </p:pic>
    </p:spTree>
  </p:cSld>
  <p:clrMapOvr>
    <a:masterClrMapping/>
  </p:clrMapOv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dirty="0" smtClean="0"/>
              <a:t>A UK-based light source</a:t>
            </a:r>
            <a:endParaRPr lang="en-US" dirty="0"/>
          </a:p>
        </p:txBody>
      </p:sp>
      <p:sp>
        <p:nvSpPr>
          <p:cNvPr id="3" name="Content Placeholder 2"/>
          <p:cNvSpPr>
            <a:spLocks noGrp="1"/>
          </p:cNvSpPr>
          <p:nvPr>
            <p:ph idx="1"/>
          </p:nvPr>
        </p:nvSpPr>
        <p:spPr/>
        <p:txBody>
          <a:bodyPr/>
          <a:lstStyle/>
          <a:p>
            <a:pPr>
              <a:buNone/>
            </a:pPr>
            <a:r>
              <a:rPr lang="en-US" dirty="0" smtClean="0"/>
              <a:t>The recent NLS project is an example of the reasoning behind the </a:t>
            </a:r>
            <a:r>
              <a:rPr lang="en-US" dirty="0" smtClean="0"/>
              <a:t>demands of a user community:</a:t>
            </a:r>
          </a:p>
          <a:p>
            <a:pPr marL="457200" indent="-457200">
              <a:lnSpc>
                <a:spcPct val="80000"/>
              </a:lnSpc>
            </a:pPr>
            <a:r>
              <a:rPr lang="en-GB" sz="1600" dirty="0" smtClean="0"/>
              <a:t>STFC-led project to examine and propose a 4</a:t>
            </a:r>
            <a:r>
              <a:rPr lang="en-GB" sz="1600" baseline="30000" dirty="0" smtClean="0"/>
              <a:t>th</a:t>
            </a:r>
            <a:r>
              <a:rPr lang="en-GB" sz="1600" dirty="0" smtClean="0"/>
              <a:t> Generation synchrotron user facility for the UK with unique and world leading capabilities (NLS is a working title</a:t>
            </a:r>
            <a:r>
              <a:rPr lang="en-GB" sz="1600" dirty="0" smtClean="0"/>
              <a:t>)</a:t>
            </a:r>
            <a:endParaRPr lang="en-GB" sz="1600" dirty="0" smtClean="0"/>
          </a:p>
          <a:p>
            <a:pPr marL="457200" indent="-457200">
              <a:lnSpc>
                <a:spcPct val="80000"/>
              </a:lnSpc>
            </a:pPr>
            <a:r>
              <a:rPr lang="en-GB" sz="1600" dirty="0" smtClean="0"/>
              <a:t>Three </a:t>
            </a:r>
            <a:r>
              <a:rPr lang="en-GB" sz="1600" dirty="0" smtClean="0"/>
              <a:t>stages</a:t>
            </a:r>
            <a:r>
              <a:rPr lang="en-GB" sz="1600" dirty="0" smtClean="0"/>
              <a:t>:</a:t>
            </a:r>
            <a:endParaRPr lang="en-GB" sz="1200" i="1" dirty="0" smtClean="0"/>
          </a:p>
          <a:p>
            <a:pPr marL="1370013" lvl="3" indent="-381000">
              <a:lnSpc>
                <a:spcPct val="80000"/>
              </a:lnSpc>
              <a:buFont typeface="Wingdings" pitchFamily="-111" charset="2"/>
              <a:buAutoNum type="arabicPeriod"/>
            </a:pPr>
            <a:r>
              <a:rPr lang="en-GB" sz="1400" i="1" dirty="0" smtClean="0"/>
              <a:t>Science Case</a:t>
            </a:r>
          </a:p>
          <a:p>
            <a:pPr marL="1370013" lvl="3" indent="-381000">
              <a:lnSpc>
                <a:spcPct val="80000"/>
              </a:lnSpc>
              <a:buFont typeface="Wingdings" pitchFamily="-111" charset="2"/>
              <a:buAutoNum type="arabicPeriod"/>
            </a:pPr>
            <a:r>
              <a:rPr lang="en-GB" sz="1400" i="1" dirty="0" smtClean="0"/>
              <a:t>Technical Design Study</a:t>
            </a:r>
          </a:p>
          <a:p>
            <a:pPr marL="1370013" lvl="3" indent="-381000">
              <a:lnSpc>
                <a:spcPct val="80000"/>
              </a:lnSpc>
              <a:buFont typeface="Wingdings" pitchFamily="-111" charset="2"/>
              <a:buAutoNum type="arabicPeriod"/>
            </a:pPr>
            <a:r>
              <a:rPr lang="en-GB" sz="1400" i="1" dirty="0" smtClean="0"/>
              <a:t>Funding and </a:t>
            </a:r>
            <a:r>
              <a:rPr lang="en-GB" sz="1400" i="1" dirty="0" smtClean="0"/>
              <a:t>Location</a:t>
            </a:r>
            <a:endParaRPr lang="en-GB" sz="1400" dirty="0" smtClean="0"/>
          </a:p>
          <a:p>
            <a:pPr marL="457200" indent="-457200">
              <a:lnSpc>
                <a:spcPct val="80000"/>
              </a:lnSpc>
            </a:pPr>
            <a:r>
              <a:rPr lang="en-GB" sz="1600" dirty="0" smtClean="0"/>
              <a:t>Science Case presented to STFC - PALS on </a:t>
            </a:r>
            <a:r>
              <a:rPr lang="en-GB" sz="1600" dirty="0" err="1" smtClean="0"/>
              <a:t>15</a:t>
            </a:r>
            <a:r>
              <a:rPr lang="en-GB" sz="1600" baseline="30000" dirty="0" err="1" smtClean="0"/>
              <a:t>rd</a:t>
            </a:r>
            <a:r>
              <a:rPr lang="en-GB" sz="1600" dirty="0" smtClean="0"/>
              <a:t> Oct (</a:t>
            </a:r>
            <a:r>
              <a:rPr lang="en-GB" sz="1600" dirty="0" err="1" smtClean="0"/>
              <a:t>www.newlightsource.org</a:t>
            </a:r>
            <a:r>
              <a:rPr lang="en-GB" sz="1600" dirty="0" smtClean="0"/>
              <a:t>). From executive summary…</a:t>
            </a:r>
            <a:endParaRPr lang="en-GB" sz="1600" dirty="0" smtClean="0"/>
          </a:p>
          <a:p>
            <a:pPr marL="1074738" lvl="2" indent="-381000">
              <a:lnSpc>
                <a:spcPct val="80000"/>
              </a:lnSpc>
            </a:pPr>
            <a:r>
              <a:rPr lang="en-GB" sz="1400" b="1" dirty="0" smtClean="0"/>
              <a:t>IMAGING </a:t>
            </a:r>
            <a:r>
              <a:rPr lang="en-GB" sz="1400" b="1" dirty="0" smtClean="0"/>
              <a:t>NANOSCALE STRUCTURES: </a:t>
            </a:r>
            <a:r>
              <a:rPr lang="en-GB" sz="1400" dirty="0" smtClean="0"/>
              <a:t>Instantaneous images of </a:t>
            </a:r>
            <a:r>
              <a:rPr lang="en-GB" sz="1400" dirty="0" err="1" smtClean="0"/>
              <a:t>nanoscale</a:t>
            </a:r>
            <a:r>
              <a:rPr lang="en-GB" sz="1400" dirty="0" smtClean="0"/>
              <a:t> objects can be recorded at any desired instant allowing, for example, </a:t>
            </a:r>
            <a:r>
              <a:rPr lang="en-GB" sz="1400" dirty="0" err="1" smtClean="0"/>
              <a:t>nanometer</a:t>
            </a:r>
            <a:r>
              <a:rPr lang="en-GB" sz="1400" dirty="0" smtClean="0"/>
              <a:t> scale resolution of sub-cellular structures in living systems.</a:t>
            </a:r>
          </a:p>
          <a:p>
            <a:pPr marL="1074738" lvl="2" indent="-381000">
              <a:lnSpc>
                <a:spcPct val="80000"/>
              </a:lnSpc>
            </a:pPr>
            <a:r>
              <a:rPr lang="en-GB" sz="1400" b="1" dirty="0" smtClean="0"/>
              <a:t>CAPTURING FLUCTUATING AND RAPIDLY EVOLVING SYSTEMS: </a:t>
            </a:r>
            <a:r>
              <a:rPr lang="en-GB" sz="1400" dirty="0" smtClean="0"/>
              <a:t>Rapid intrinsic evolution and fluctuations in the positions of the constituents within matter can be characterized.</a:t>
            </a:r>
          </a:p>
          <a:p>
            <a:pPr marL="1074738" lvl="2" indent="-381000">
              <a:lnSpc>
                <a:spcPct val="80000"/>
              </a:lnSpc>
            </a:pPr>
            <a:r>
              <a:rPr lang="en-GB" sz="1400" b="1" dirty="0" smtClean="0"/>
              <a:t>STRUCTURAL DYNAMICS UNDERLYING PHYSICAL AND CHEMICAL CHANGES: </a:t>
            </a:r>
            <a:r>
              <a:rPr lang="en-GB" sz="1400" dirty="0" smtClean="0"/>
              <a:t>The structural dynamics governing physical, chemical and biochemical processes can be followed by using laser pump- X-ray probe techniques.</a:t>
            </a:r>
          </a:p>
          <a:p>
            <a:pPr marL="1074738" lvl="2" indent="-381000">
              <a:lnSpc>
                <a:spcPct val="80000"/>
              </a:lnSpc>
            </a:pPr>
            <a:r>
              <a:rPr lang="en-GB" sz="1400" b="1" dirty="0" smtClean="0"/>
              <a:t>ULTRA-FAST DYNAMICS IN MULTI-ELECTRON SYSTEMS: </a:t>
            </a:r>
            <a:r>
              <a:rPr lang="en-GB" sz="1400" dirty="0" smtClean="0"/>
              <a:t>New approaches to measuring the multi-electron quantum dynamics, that are present in all complex matter, will become possible. </a:t>
            </a:r>
            <a:endParaRPr lang="en-GB" sz="1400" i="1" dirty="0" smtClean="0"/>
          </a:p>
          <a:p>
            <a:pPr marL="457200" indent="-457200">
              <a:lnSpc>
                <a:spcPct val="80000"/>
              </a:lnSpc>
            </a:pPr>
            <a:endParaRPr lang="en-GB" sz="1400" i="1" dirty="0" smtClean="0"/>
          </a:p>
          <a:p>
            <a:pPr>
              <a:buNone/>
            </a:pPr>
            <a:endParaRPr lang="en-US" dirty="0" smtClean="0"/>
          </a:p>
          <a:p>
            <a:pPr>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95742" name="Picture 6" descr="emittanceplot"/>
          <p:cNvPicPr>
            <a:picLocks noChangeAspect="1" noChangeArrowheads="1"/>
          </p:cNvPicPr>
          <p:nvPr/>
        </p:nvPicPr>
        <p:blipFill>
          <a:blip r:embed="rId3"/>
          <a:srcRect/>
          <a:stretch>
            <a:fillRect/>
          </a:stretch>
        </p:blipFill>
        <p:spPr bwMode="auto">
          <a:xfrm>
            <a:off x="684213" y="1216025"/>
            <a:ext cx="7110412" cy="4518025"/>
          </a:xfrm>
          <a:prstGeom prst="rect">
            <a:avLst/>
          </a:prstGeom>
          <a:noFill/>
          <a:ln w="9525">
            <a:noFill/>
            <a:miter lim="800000"/>
            <a:headEnd/>
            <a:tailEnd/>
          </a:ln>
        </p:spPr>
      </p:pic>
      <p:sp>
        <p:nvSpPr>
          <p:cNvPr id="1395715" name="Rectangle 3"/>
          <p:cNvSpPr>
            <a:spLocks noGrp="1" noChangeArrowheads="1"/>
          </p:cNvSpPr>
          <p:nvPr>
            <p:ph type="title"/>
          </p:nvPr>
        </p:nvSpPr>
        <p:spPr/>
        <p:txBody>
          <a:bodyPr/>
          <a:lstStyle/>
          <a:p>
            <a:r>
              <a:rPr lang="en-GB" sz="2000"/>
              <a:t>Transverse Brightness </a:t>
            </a:r>
            <a:r>
              <a:rPr lang="en-GB" sz="2000">
                <a:sym typeface="Symbol" pitchFamily="-111" charset="2"/>
              </a:rPr>
              <a:t></a:t>
            </a:r>
            <a:r>
              <a:rPr lang="en-GB" sz="2000"/>
              <a:t> Not a Storage Ring!</a:t>
            </a:r>
          </a:p>
        </p:txBody>
      </p:sp>
      <p:sp>
        <p:nvSpPr>
          <p:cNvPr id="1395743" name="Text Box 7"/>
          <p:cNvSpPr txBox="1">
            <a:spLocks noChangeArrowheads="1"/>
          </p:cNvSpPr>
          <p:nvPr/>
        </p:nvSpPr>
        <p:spPr bwMode="auto">
          <a:xfrm>
            <a:off x="1331913" y="2368550"/>
            <a:ext cx="2346325" cy="630238"/>
          </a:xfrm>
          <a:prstGeom prst="rect">
            <a:avLst/>
          </a:prstGeom>
          <a:noFill/>
          <a:ln w="19050">
            <a:solidFill>
              <a:schemeClr val="tx1"/>
            </a:solidFill>
            <a:miter lim="800000"/>
            <a:headEnd type="none" w="sm" len="sm"/>
            <a:tailEnd type="none" w="sm" len="sm"/>
          </a:ln>
        </p:spPr>
        <p:txBody>
          <a:bodyPr wrap="none">
            <a:prstTxWarp prst="textNoShape">
              <a:avLst/>
            </a:prstTxWarp>
            <a:spAutoFit/>
          </a:bodyPr>
          <a:lstStyle/>
          <a:p>
            <a:pPr algn="l">
              <a:spcBef>
                <a:spcPct val="50000"/>
              </a:spcBef>
            </a:pPr>
            <a:r>
              <a:rPr lang="en-US" sz="1600" b="1" i="1">
                <a:solidFill>
                  <a:srgbClr val="000000"/>
                </a:solidFill>
                <a:ea typeface="Arial" pitchFamily="-111" charset="0"/>
                <a:cs typeface="Arial" pitchFamily="-111" charset="0"/>
              </a:rPr>
              <a:t>Linac: 1 mm-mrad</a:t>
            </a:r>
            <a:r>
              <a:rPr lang="en-US" sz="1600" i="1">
                <a:solidFill>
                  <a:srgbClr val="000000"/>
                </a:solidFill>
                <a:ea typeface="Arial" pitchFamily="-111" charset="0"/>
                <a:cs typeface="Arial" pitchFamily="-111" charset="0"/>
              </a:rPr>
              <a:t> </a:t>
            </a:r>
          </a:p>
          <a:p>
            <a:pPr algn="l">
              <a:spcBef>
                <a:spcPct val="50000"/>
              </a:spcBef>
            </a:pPr>
            <a:r>
              <a:rPr lang="en-US" sz="1200" i="1">
                <a:solidFill>
                  <a:srgbClr val="000000"/>
                </a:solidFill>
                <a:ea typeface="Arial" pitchFamily="-111" charset="0"/>
                <a:cs typeface="Arial" pitchFamily="-111" charset="0"/>
              </a:rPr>
              <a:t>(state of the art @ 1 nC charge)</a:t>
            </a:r>
          </a:p>
        </p:txBody>
      </p:sp>
      <p:sp>
        <p:nvSpPr>
          <p:cNvPr id="1395744" name="Text Box 8"/>
          <p:cNvSpPr txBox="1">
            <a:spLocks noChangeArrowheads="1"/>
          </p:cNvSpPr>
          <p:nvPr/>
        </p:nvSpPr>
        <p:spPr bwMode="auto">
          <a:xfrm rot="19500000">
            <a:off x="3132138" y="1660525"/>
            <a:ext cx="1477962" cy="274638"/>
          </a:xfrm>
          <a:prstGeom prst="rect">
            <a:avLst/>
          </a:prstGeom>
          <a:noFill/>
          <a:ln w="12700">
            <a:noFill/>
            <a:miter lim="800000"/>
            <a:headEnd type="none" w="sm" len="sm"/>
            <a:tailEnd type="none" w="sm" len="sm"/>
          </a:ln>
        </p:spPr>
        <p:txBody>
          <a:bodyPr wrap="none">
            <a:prstTxWarp prst="textNoShape">
              <a:avLst/>
            </a:prstTxWarp>
            <a:spAutoFit/>
          </a:bodyPr>
          <a:lstStyle/>
          <a:p>
            <a:pPr algn="l">
              <a:spcBef>
                <a:spcPct val="50000"/>
              </a:spcBef>
            </a:pPr>
            <a:r>
              <a:rPr lang="en-US" sz="1200" i="1">
                <a:solidFill>
                  <a:srgbClr val="6666FF"/>
                </a:solidFill>
                <a:ea typeface="Arial" pitchFamily="-111" charset="0"/>
                <a:cs typeface="Arial" pitchFamily="-111" charset="0"/>
              </a:rPr>
              <a:t>TME 6-cell (100 m)</a:t>
            </a:r>
          </a:p>
        </p:txBody>
      </p:sp>
      <p:sp>
        <p:nvSpPr>
          <p:cNvPr id="1395745" name="Text Box 9"/>
          <p:cNvSpPr txBox="1">
            <a:spLocks noChangeArrowheads="1"/>
          </p:cNvSpPr>
          <p:nvPr/>
        </p:nvSpPr>
        <p:spPr bwMode="auto">
          <a:xfrm rot="19500000">
            <a:off x="4162425" y="1804988"/>
            <a:ext cx="1562100" cy="274637"/>
          </a:xfrm>
          <a:prstGeom prst="rect">
            <a:avLst/>
          </a:prstGeom>
          <a:noFill/>
          <a:ln w="12700">
            <a:noFill/>
            <a:miter lim="800000"/>
            <a:headEnd type="none" w="sm" len="sm"/>
            <a:tailEnd type="none" w="sm" len="sm"/>
          </a:ln>
        </p:spPr>
        <p:txBody>
          <a:bodyPr wrap="none">
            <a:prstTxWarp prst="textNoShape">
              <a:avLst/>
            </a:prstTxWarp>
            <a:spAutoFit/>
          </a:bodyPr>
          <a:lstStyle/>
          <a:p>
            <a:pPr algn="l">
              <a:spcBef>
                <a:spcPct val="50000"/>
              </a:spcBef>
            </a:pPr>
            <a:r>
              <a:rPr lang="en-US" sz="1200" i="1">
                <a:solidFill>
                  <a:srgbClr val="6666FF"/>
                </a:solidFill>
                <a:ea typeface="Arial" pitchFamily="-111" charset="0"/>
                <a:cs typeface="Arial" pitchFamily="-111" charset="0"/>
              </a:rPr>
              <a:t>TME 12-cell (200 m)</a:t>
            </a:r>
          </a:p>
        </p:txBody>
      </p:sp>
      <p:sp>
        <p:nvSpPr>
          <p:cNvPr id="1395746" name="Text Box 10"/>
          <p:cNvSpPr txBox="1">
            <a:spLocks noChangeArrowheads="1"/>
          </p:cNvSpPr>
          <p:nvPr/>
        </p:nvSpPr>
        <p:spPr bwMode="auto">
          <a:xfrm rot="19500000">
            <a:off x="5962650" y="2368550"/>
            <a:ext cx="1562100" cy="274638"/>
          </a:xfrm>
          <a:prstGeom prst="rect">
            <a:avLst/>
          </a:prstGeom>
          <a:noFill/>
          <a:ln w="12700">
            <a:noFill/>
            <a:miter lim="800000"/>
            <a:headEnd type="none" w="sm" len="sm"/>
            <a:tailEnd type="none" w="sm" len="sm"/>
          </a:ln>
        </p:spPr>
        <p:txBody>
          <a:bodyPr wrap="none">
            <a:prstTxWarp prst="textNoShape">
              <a:avLst/>
            </a:prstTxWarp>
            <a:spAutoFit/>
          </a:bodyPr>
          <a:lstStyle/>
          <a:p>
            <a:pPr algn="l">
              <a:spcBef>
                <a:spcPct val="50000"/>
              </a:spcBef>
            </a:pPr>
            <a:r>
              <a:rPr lang="en-US" sz="1200" i="1">
                <a:solidFill>
                  <a:srgbClr val="6666FF"/>
                </a:solidFill>
                <a:ea typeface="Arial" pitchFamily="-111" charset="0"/>
                <a:cs typeface="Arial" pitchFamily="-111" charset="0"/>
              </a:rPr>
              <a:t>TME 48-cell (800 m)</a:t>
            </a:r>
          </a:p>
        </p:txBody>
      </p:sp>
      <p:sp>
        <p:nvSpPr>
          <p:cNvPr id="1395747" name="Text Box 11"/>
          <p:cNvSpPr txBox="1">
            <a:spLocks noChangeArrowheads="1"/>
          </p:cNvSpPr>
          <p:nvPr/>
        </p:nvSpPr>
        <p:spPr bwMode="auto">
          <a:xfrm rot="19500000">
            <a:off x="5076825" y="2079625"/>
            <a:ext cx="1562100" cy="274638"/>
          </a:xfrm>
          <a:prstGeom prst="rect">
            <a:avLst/>
          </a:prstGeom>
          <a:noFill/>
          <a:ln w="12700">
            <a:noFill/>
            <a:miter lim="800000"/>
            <a:headEnd type="none" w="sm" len="sm"/>
            <a:tailEnd type="none" w="sm" len="sm"/>
          </a:ln>
        </p:spPr>
        <p:txBody>
          <a:bodyPr wrap="none">
            <a:prstTxWarp prst="textNoShape">
              <a:avLst/>
            </a:prstTxWarp>
            <a:spAutoFit/>
          </a:bodyPr>
          <a:lstStyle/>
          <a:p>
            <a:pPr algn="l">
              <a:spcBef>
                <a:spcPct val="50000"/>
              </a:spcBef>
            </a:pPr>
            <a:r>
              <a:rPr lang="en-US" sz="1200" i="1">
                <a:solidFill>
                  <a:srgbClr val="6666FF"/>
                </a:solidFill>
                <a:ea typeface="Arial" pitchFamily="-111" charset="0"/>
                <a:cs typeface="Arial" pitchFamily="-111" charset="0"/>
              </a:rPr>
              <a:t>TME 24-cell (400 m)</a:t>
            </a:r>
          </a:p>
        </p:txBody>
      </p:sp>
      <p:sp>
        <p:nvSpPr>
          <p:cNvPr id="1395748" name="Text Box 12"/>
          <p:cNvSpPr txBox="1">
            <a:spLocks noChangeArrowheads="1"/>
          </p:cNvSpPr>
          <p:nvPr/>
        </p:nvSpPr>
        <p:spPr bwMode="auto">
          <a:xfrm>
            <a:off x="2209800" y="3592513"/>
            <a:ext cx="2319338" cy="703262"/>
          </a:xfrm>
          <a:prstGeom prst="rect">
            <a:avLst/>
          </a:prstGeom>
          <a:noFill/>
          <a:ln w="12700">
            <a:noFill/>
            <a:miter lim="800000"/>
            <a:headEnd type="none" w="sm" len="sm"/>
            <a:tailEnd type="none" w="sm" len="sm"/>
          </a:ln>
        </p:spPr>
        <p:txBody>
          <a:bodyPr wrap="none">
            <a:prstTxWarp prst="textNoShape">
              <a:avLst/>
            </a:prstTxWarp>
            <a:spAutoFit/>
          </a:bodyPr>
          <a:lstStyle/>
          <a:p>
            <a:pPr algn="l">
              <a:spcBef>
                <a:spcPct val="50000"/>
              </a:spcBef>
            </a:pPr>
            <a:r>
              <a:rPr lang="en-US" sz="1600" b="1" i="1">
                <a:solidFill>
                  <a:srgbClr val="0070C0"/>
                </a:solidFill>
                <a:ea typeface="Arial" pitchFamily="-111" charset="0"/>
                <a:cs typeface="Arial" pitchFamily="-111" charset="0"/>
              </a:rPr>
              <a:t>Storage Ring</a:t>
            </a:r>
          </a:p>
          <a:p>
            <a:pPr algn="l">
              <a:spcBef>
                <a:spcPct val="50000"/>
              </a:spcBef>
            </a:pPr>
            <a:r>
              <a:rPr lang="en-US" sz="1600" b="1" i="1">
                <a:solidFill>
                  <a:srgbClr val="0070C0"/>
                </a:solidFill>
                <a:ea typeface="Arial" pitchFamily="-111" charset="0"/>
                <a:cs typeface="Arial" pitchFamily="-111" charset="0"/>
              </a:rPr>
              <a:t>Horizontal Emittances</a:t>
            </a:r>
          </a:p>
        </p:txBody>
      </p:sp>
      <p:sp>
        <p:nvSpPr>
          <p:cNvPr id="1395749" name="Text Box 14"/>
          <p:cNvSpPr txBox="1">
            <a:spLocks noChangeArrowheads="1"/>
          </p:cNvSpPr>
          <p:nvPr/>
        </p:nvSpPr>
        <p:spPr bwMode="auto">
          <a:xfrm>
            <a:off x="5391150" y="4095750"/>
            <a:ext cx="2060575" cy="1069975"/>
          </a:xfrm>
          <a:prstGeom prst="rect">
            <a:avLst/>
          </a:prstGeom>
          <a:noFill/>
          <a:ln w="12700">
            <a:noFill/>
            <a:miter lim="800000"/>
            <a:headEnd type="none" w="sm" len="sm"/>
            <a:tailEnd type="none" w="sm" len="sm"/>
          </a:ln>
        </p:spPr>
        <p:txBody>
          <a:bodyPr wrap="none">
            <a:prstTxWarp prst="textNoShape">
              <a:avLst/>
            </a:prstTxWarp>
            <a:spAutoFit/>
          </a:bodyPr>
          <a:lstStyle/>
          <a:p>
            <a:pPr algn="l">
              <a:spcBef>
                <a:spcPct val="50000"/>
              </a:spcBef>
            </a:pPr>
            <a:r>
              <a:rPr lang="en-US" sz="1600" b="1" i="1">
                <a:solidFill>
                  <a:srgbClr val="FF0000"/>
                </a:solidFill>
                <a:ea typeface="Arial" pitchFamily="-111" charset="0"/>
                <a:cs typeface="Arial" pitchFamily="-111" charset="0"/>
              </a:rPr>
              <a:t>Storage Ring</a:t>
            </a:r>
          </a:p>
          <a:p>
            <a:pPr algn="l">
              <a:spcBef>
                <a:spcPct val="50000"/>
              </a:spcBef>
            </a:pPr>
            <a:r>
              <a:rPr lang="en-US" sz="1600" b="1" i="1">
                <a:solidFill>
                  <a:srgbClr val="FF0000"/>
                </a:solidFill>
                <a:ea typeface="Arial" pitchFamily="-111" charset="0"/>
                <a:cs typeface="Arial" pitchFamily="-111" charset="0"/>
              </a:rPr>
              <a:t>Vertical Emittances</a:t>
            </a:r>
          </a:p>
          <a:p>
            <a:pPr algn="l">
              <a:spcBef>
                <a:spcPct val="50000"/>
              </a:spcBef>
            </a:pPr>
            <a:r>
              <a:rPr lang="en-US" sz="1600" b="1" i="1">
                <a:solidFill>
                  <a:srgbClr val="FF0000"/>
                </a:solidFill>
                <a:ea typeface="Arial" pitchFamily="-111" charset="0"/>
                <a:cs typeface="Arial" pitchFamily="-111" charset="0"/>
              </a:rPr>
              <a:t>(0.1% Coupling)</a:t>
            </a:r>
          </a:p>
        </p:txBody>
      </p:sp>
      <p:sp>
        <p:nvSpPr>
          <p:cNvPr id="1395750" name="TextBox 13"/>
          <p:cNvSpPr txBox="1">
            <a:spLocks noChangeArrowheads="1"/>
          </p:cNvSpPr>
          <p:nvPr/>
        </p:nvSpPr>
        <p:spPr bwMode="auto">
          <a:xfrm>
            <a:off x="971550" y="5791200"/>
            <a:ext cx="6750050" cy="517525"/>
          </a:xfrm>
          <a:prstGeom prst="rect">
            <a:avLst/>
          </a:prstGeom>
          <a:noFill/>
          <a:ln w="9525">
            <a:noFill/>
            <a:miter lim="800000"/>
            <a:headEnd/>
            <a:tailEnd/>
          </a:ln>
        </p:spPr>
        <p:txBody>
          <a:bodyPr>
            <a:prstTxWarp prst="textNoShape">
              <a:avLst/>
            </a:prstTxWarp>
            <a:spAutoFit/>
          </a:bodyPr>
          <a:lstStyle/>
          <a:p>
            <a:pPr algn="l">
              <a:spcBef>
                <a:spcPct val="50000"/>
              </a:spcBef>
            </a:pPr>
            <a:r>
              <a:rPr lang="en-US">
                <a:solidFill>
                  <a:srgbClr val="000000"/>
                </a:solidFill>
                <a:ea typeface="Arial" pitchFamily="-111" charset="0"/>
                <a:cs typeface="Arial" pitchFamily="-111" charset="0"/>
              </a:rPr>
              <a:t>TME (theoretical minimum emittance) is the smallest emittance possible in a ring, based on minimising</a:t>
            </a:r>
          </a:p>
        </p:txBody>
      </p:sp>
      <p:graphicFrame>
        <p:nvGraphicFramePr>
          <p:cNvPr id="1395751" name="Object 39"/>
          <p:cNvGraphicFramePr>
            <a:graphicFrameLocks noChangeAspect="1"/>
          </p:cNvGraphicFramePr>
          <p:nvPr/>
        </p:nvGraphicFramePr>
        <p:xfrm>
          <a:off x="2771775" y="6459538"/>
          <a:ext cx="2160588" cy="322262"/>
        </p:xfrm>
        <a:graphic>
          <a:graphicData uri="http://schemas.openxmlformats.org/presentationml/2006/ole">
            <p:oleObj spid="_x0000_s28674" name="Equation" r:id="rId4" imgW="1625400" imgH="241200" progId="Equation.3">
              <p:embed/>
            </p:oleObj>
          </a:graphicData>
        </a:graphic>
      </p:graphicFrame>
      <p:graphicFrame>
        <p:nvGraphicFramePr>
          <p:cNvPr id="1395752" name="Object 40"/>
          <p:cNvGraphicFramePr>
            <a:graphicFrameLocks noChangeAspect="1"/>
          </p:cNvGraphicFramePr>
          <p:nvPr/>
        </p:nvGraphicFramePr>
        <p:xfrm>
          <a:off x="5795963" y="6021388"/>
          <a:ext cx="1144587" cy="630237"/>
        </p:xfrm>
        <a:graphic>
          <a:graphicData uri="http://schemas.openxmlformats.org/presentationml/2006/ole">
            <p:oleObj spid="_x0000_s28675" name="Equation" r:id="rId5" imgW="761760" imgH="419040" progId="Equation.3">
              <p:embed/>
            </p:oleObj>
          </a:graphicData>
        </a:graphic>
      </p:graphicFrame>
      <p:pic>
        <p:nvPicPr>
          <p:cNvPr id="1395753" name="Picture 17"/>
          <p:cNvPicPr>
            <a:picLocks noChangeAspect="1" noChangeArrowheads="1"/>
          </p:cNvPicPr>
          <p:nvPr/>
        </p:nvPicPr>
        <p:blipFill>
          <a:blip r:embed="rId6"/>
          <a:srcRect/>
          <a:stretch>
            <a:fillRect/>
          </a:stretch>
        </p:blipFill>
        <p:spPr bwMode="auto">
          <a:xfrm>
            <a:off x="7235825" y="6053138"/>
            <a:ext cx="1123950" cy="471487"/>
          </a:xfrm>
          <a:prstGeom prst="rect">
            <a:avLst/>
          </a:prstGeom>
          <a:noFill/>
          <a:ln w="12700">
            <a:noFill/>
            <a:miter lim="800000"/>
            <a:headEnd type="none" w="sm" len="sm"/>
            <a:tailEnd type="none" w="sm" len="sm"/>
          </a:ln>
        </p:spPr>
      </p:pic>
      <p:sp>
        <p:nvSpPr>
          <p:cNvPr id="1395754" name="Line 42"/>
          <p:cNvSpPr>
            <a:spLocks noChangeShapeType="1"/>
          </p:cNvSpPr>
          <p:nvPr/>
        </p:nvSpPr>
        <p:spPr bwMode="auto">
          <a:xfrm flipV="1">
            <a:off x="1835150" y="1792288"/>
            <a:ext cx="504825" cy="576262"/>
          </a:xfrm>
          <a:prstGeom prst="line">
            <a:avLst/>
          </a:prstGeom>
          <a:noFill/>
          <a:ln w="12700">
            <a:solidFill>
              <a:schemeClr val="tx1"/>
            </a:solidFill>
            <a:miter lim="800000"/>
            <a:headEnd type="none" w="sm" len="sm"/>
            <a:tailEnd type="triangle" w="lg" len="lg"/>
          </a:ln>
          <a:effectLst/>
        </p:spPr>
        <p:txBody>
          <a:bodyPr>
            <a:prstTxWarp prst="textNoShape">
              <a:avLst/>
            </a:prstTxWarp>
          </a:bodyPr>
          <a:lstStyle/>
          <a:p>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17218" name="Picture 2" descr="nlspBlue3Cheader"/>
          <p:cNvPicPr>
            <a:picLocks noChangeAspect="1" noChangeArrowheads="1"/>
          </p:cNvPicPr>
          <p:nvPr/>
        </p:nvPicPr>
        <p:blipFill>
          <a:blip r:embed="rId2"/>
          <a:srcRect/>
          <a:stretch>
            <a:fillRect/>
          </a:stretch>
        </p:blipFill>
        <p:spPr bwMode="auto">
          <a:xfrm>
            <a:off x="5029200" y="152400"/>
            <a:ext cx="2087562" cy="492125"/>
          </a:xfrm>
          <a:prstGeom prst="rect">
            <a:avLst/>
          </a:prstGeom>
          <a:noFill/>
        </p:spPr>
      </p:pic>
      <p:sp>
        <p:nvSpPr>
          <p:cNvPr id="1417219" name="Rectangle 3"/>
          <p:cNvSpPr>
            <a:spLocks noGrp="1" noChangeArrowheads="1"/>
          </p:cNvSpPr>
          <p:nvPr>
            <p:ph type="title"/>
          </p:nvPr>
        </p:nvSpPr>
        <p:spPr/>
        <p:txBody>
          <a:bodyPr/>
          <a:lstStyle/>
          <a:p>
            <a:r>
              <a:rPr lang="en-GB" sz="2000"/>
              <a:t>Compression Scheme Design Non-Trivial</a:t>
            </a:r>
          </a:p>
        </p:txBody>
      </p:sp>
      <p:sp>
        <p:nvSpPr>
          <p:cNvPr id="1417227" name="Line 7"/>
          <p:cNvSpPr>
            <a:spLocks noChangeShapeType="1"/>
          </p:cNvSpPr>
          <p:nvPr/>
        </p:nvSpPr>
        <p:spPr bwMode="auto">
          <a:xfrm flipV="1">
            <a:off x="746125" y="2152650"/>
            <a:ext cx="1358900" cy="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28" name="Rectangle 3"/>
          <p:cNvSpPr>
            <a:spLocks noChangeArrowheads="1"/>
          </p:cNvSpPr>
          <p:nvPr/>
        </p:nvSpPr>
        <p:spPr bwMode="auto">
          <a:xfrm>
            <a:off x="931863" y="2082800"/>
            <a:ext cx="533400" cy="1524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29" name="Line 4"/>
          <p:cNvSpPr>
            <a:spLocks noChangeShapeType="1"/>
          </p:cNvSpPr>
          <p:nvPr/>
        </p:nvSpPr>
        <p:spPr bwMode="auto">
          <a:xfrm flipV="1">
            <a:off x="2082800" y="1854200"/>
            <a:ext cx="304800" cy="30480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30" name="Line 5"/>
          <p:cNvSpPr>
            <a:spLocks noChangeShapeType="1"/>
          </p:cNvSpPr>
          <p:nvPr/>
        </p:nvSpPr>
        <p:spPr bwMode="auto">
          <a:xfrm>
            <a:off x="2540000" y="1854200"/>
            <a:ext cx="304800" cy="30480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31" name="Line 6"/>
          <p:cNvSpPr>
            <a:spLocks noChangeShapeType="1"/>
          </p:cNvSpPr>
          <p:nvPr/>
        </p:nvSpPr>
        <p:spPr bwMode="auto">
          <a:xfrm>
            <a:off x="2387600" y="1854200"/>
            <a:ext cx="152400" cy="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32" name="Line 7"/>
          <p:cNvSpPr>
            <a:spLocks noChangeShapeType="1"/>
          </p:cNvSpPr>
          <p:nvPr/>
        </p:nvSpPr>
        <p:spPr bwMode="auto">
          <a:xfrm>
            <a:off x="2844800" y="2159000"/>
            <a:ext cx="2286000" cy="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33" name="Rectangle 8"/>
          <p:cNvSpPr>
            <a:spLocks noChangeArrowheads="1"/>
          </p:cNvSpPr>
          <p:nvPr/>
        </p:nvSpPr>
        <p:spPr bwMode="auto">
          <a:xfrm>
            <a:off x="2997200" y="2082800"/>
            <a:ext cx="1981200" cy="14605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34" name="Line 12"/>
          <p:cNvSpPr>
            <a:spLocks noChangeShapeType="1"/>
          </p:cNvSpPr>
          <p:nvPr/>
        </p:nvSpPr>
        <p:spPr bwMode="auto">
          <a:xfrm>
            <a:off x="5892800" y="2159000"/>
            <a:ext cx="2286000" cy="0"/>
          </a:xfrm>
          <a:prstGeom prst="line">
            <a:avLst/>
          </a:prstGeom>
          <a:noFill/>
          <a:ln w="38100">
            <a:solidFill>
              <a:schemeClr val="tx1"/>
            </a:solidFill>
            <a:round/>
            <a:headEnd/>
            <a:tailEnd type="triangle" w="med" len="med"/>
          </a:ln>
        </p:spPr>
        <p:txBody>
          <a:bodyPr wrap="none" anchor="ctr">
            <a:prstTxWarp prst="textNoShape">
              <a:avLst/>
            </a:prstTxWarp>
          </a:bodyPr>
          <a:lstStyle/>
          <a:p>
            <a:endParaRPr lang="en-US"/>
          </a:p>
        </p:txBody>
      </p:sp>
      <p:sp>
        <p:nvSpPr>
          <p:cNvPr id="1417235" name="Rectangle 13"/>
          <p:cNvSpPr>
            <a:spLocks noChangeArrowheads="1"/>
          </p:cNvSpPr>
          <p:nvPr/>
        </p:nvSpPr>
        <p:spPr bwMode="auto">
          <a:xfrm>
            <a:off x="6045200" y="2082800"/>
            <a:ext cx="1828800" cy="14605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36" name="Rectangle 14"/>
          <p:cNvSpPr>
            <a:spLocks noChangeArrowheads="1"/>
          </p:cNvSpPr>
          <p:nvPr/>
        </p:nvSpPr>
        <p:spPr bwMode="auto">
          <a:xfrm>
            <a:off x="668338" y="2082800"/>
            <a:ext cx="152400" cy="152400"/>
          </a:xfrm>
          <a:prstGeom prst="rect">
            <a:avLst/>
          </a:prstGeom>
          <a:solidFill>
            <a:srgbClr val="FF0000"/>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37" name="Rectangle 15"/>
          <p:cNvSpPr>
            <a:spLocks noChangeArrowheads="1"/>
          </p:cNvSpPr>
          <p:nvPr/>
        </p:nvSpPr>
        <p:spPr bwMode="auto">
          <a:xfrm>
            <a:off x="2006600" y="20828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38" name="Rectangle 16"/>
          <p:cNvSpPr>
            <a:spLocks noChangeArrowheads="1"/>
          </p:cNvSpPr>
          <p:nvPr/>
        </p:nvSpPr>
        <p:spPr bwMode="auto">
          <a:xfrm>
            <a:off x="2311400" y="17780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39" name="Rectangle 17"/>
          <p:cNvSpPr>
            <a:spLocks noChangeArrowheads="1"/>
          </p:cNvSpPr>
          <p:nvPr/>
        </p:nvSpPr>
        <p:spPr bwMode="auto">
          <a:xfrm>
            <a:off x="2463800" y="17780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40" name="Rectangle 18"/>
          <p:cNvSpPr>
            <a:spLocks noChangeArrowheads="1"/>
          </p:cNvSpPr>
          <p:nvPr/>
        </p:nvSpPr>
        <p:spPr bwMode="auto">
          <a:xfrm>
            <a:off x="2768600" y="20828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41" name="Line 9"/>
          <p:cNvSpPr>
            <a:spLocks noChangeShapeType="1"/>
          </p:cNvSpPr>
          <p:nvPr/>
        </p:nvSpPr>
        <p:spPr bwMode="auto">
          <a:xfrm flipV="1">
            <a:off x="5130800" y="1854200"/>
            <a:ext cx="304800" cy="30480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42" name="Line 10"/>
          <p:cNvSpPr>
            <a:spLocks noChangeShapeType="1"/>
          </p:cNvSpPr>
          <p:nvPr/>
        </p:nvSpPr>
        <p:spPr bwMode="auto">
          <a:xfrm>
            <a:off x="5588000" y="1854200"/>
            <a:ext cx="304800" cy="30480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43" name="Line 11"/>
          <p:cNvSpPr>
            <a:spLocks noChangeShapeType="1"/>
          </p:cNvSpPr>
          <p:nvPr/>
        </p:nvSpPr>
        <p:spPr bwMode="auto">
          <a:xfrm>
            <a:off x="5435600" y="1854200"/>
            <a:ext cx="152400" cy="0"/>
          </a:xfrm>
          <a:prstGeom prst="line">
            <a:avLst/>
          </a:prstGeom>
          <a:noFill/>
          <a:ln w="38100">
            <a:solidFill>
              <a:schemeClr val="tx1"/>
            </a:solidFill>
            <a:round/>
            <a:headEnd/>
            <a:tailEnd/>
          </a:ln>
        </p:spPr>
        <p:txBody>
          <a:bodyPr wrap="none" anchor="ctr">
            <a:prstTxWarp prst="textNoShape">
              <a:avLst/>
            </a:prstTxWarp>
          </a:bodyPr>
          <a:lstStyle/>
          <a:p>
            <a:endParaRPr lang="en-US"/>
          </a:p>
        </p:txBody>
      </p:sp>
      <p:sp>
        <p:nvSpPr>
          <p:cNvPr id="1417244" name="Rectangle 19"/>
          <p:cNvSpPr>
            <a:spLocks noChangeArrowheads="1"/>
          </p:cNvSpPr>
          <p:nvPr/>
        </p:nvSpPr>
        <p:spPr bwMode="auto">
          <a:xfrm>
            <a:off x="5054600" y="20828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45" name="Rectangle 20"/>
          <p:cNvSpPr>
            <a:spLocks noChangeArrowheads="1"/>
          </p:cNvSpPr>
          <p:nvPr/>
        </p:nvSpPr>
        <p:spPr bwMode="auto">
          <a:xfrm>
            <a:off x="5359400" y="17780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46" name="Rectangle 21"/>
          <p:cNvSpPr>
            <a:spLocks noChangeArrowheads="1"/>
          </p:cNvSpPr>
          <p:nvPr/>
        </p:nvSpPr>
        <p:spPr bwMode="auto">
          <a:xfrm>
            <a:off x="5511800" y="17780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47" name="Rectangle 22"/>
          <p:cNvSpPr>
            <a:spLocks noChangeArrowheads="1"/>
          </p:cNvSpPr>
          <p:nvPr/>
        </p:nvSpPr>
        <p:spPr bwMode="auto">
          <a:xfrm>
            <a:off x="5816600" y="2082800"/>
            <a:ext cx="152400" cy="152400"/>
          </a:xfrm>
          <a:prstGeom prst="rect">
            <a:avLst/>
          </a:prstGeom>
          <a:solidFill>
            <a:srgbClr val="9191FF"/>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48" name="TextBox 23"/>
          <p:cNvSpPr txBox="1">
            <a:spLocks noChangeArrowheads="1"/>
          </p:cNvSpPr>
          <p:nvPr/>
        </p:nvSpPr>
        <p:spPr bwMode="auto">
          <a:xfrm>
            <a:off x="2143125" y="1314450"/>
            <a:ext cx="623888" cy="369888"/>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BC1</a:t>
            </a:r>
          </a:p>
        </p:txBody>
      </p:sp>
      <p:sp>
        <p:nvSpPr>
          <p:cNvPr id="1417249" name="TextBox 24"/>
          <p:cNvSpPr txBox="1">
            <a:spLocks noChangeArrowheads="1"/>
          </p:cNvSpPr>
          <p:nvPr/>
        </p:nvSpPr>
        <p:spPr bwMode="auto">
          <a:xfrm>
            <a:off x="5162550" y="1314450"/>
            <a:ext cx="623888" cy="369888"/>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BC2</a:t>
            </a:r>
          </a:p>
        </p:txBody>
      </p:sp>
      <p:sp>
        <p:nvSpPr>
          <p:cNvPr id="1417250" name="TextBox 25"/>
          <p:cNvSpPr txBox="1">
            <a:spLocks noChangeArrowheads="1"/>
          </p:cNvSpPr>
          <p:nvPr/>
        </p:nvSpPr>
        <p:spPr bwMode="auto">
          <a:xfrm>
            <a:off x="989013" y="1657350"/>
            <a:ext cx="454025" cy="36830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L1</a:t>
            </a:r>
          </a:p>
        </p:txBody>
      </p:sp>
      <p:sp>
        <p:nvSpPr>
          <p:cNvPr id="1417251" name="TextBox 26"/>
          <p:cNvSpPr txBox="1">
            <a:spLocks noChangeArrowheads="1"/>
          </p:cNvSpPr>
          <p:nvPr/>
        </p:nvSpPr>
        <p:spPr bwMode="auto">
          <a:xfrm>
            <a:off x="3811588" y="1657350"/>
            <a:ext cx="454025" cy="36830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L2</a:t>
            </a:r>
          </a:p>
        </p:txBody>
      </p:sp>
      <p:sp>
        <p:nvSpPr>
          <p:cNvPr id="1417252" name="TextBox 27"/>
          <p:cNvSpPr txBox="1">
            <a:spLocks noChangeArrowheads="1"/>
          </p:cNvSpPr>
          <p:nvPr/>
        </p:nvSpPr>
        <p:spPr bwMode="auto">
          <a:xfrm>
            <a:off x="6740525" y="1657350"/>
            <a:ext cx="454025" cy="36830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L3</a:t>
            </a:r>
          </a:p>
        </p:txBody>
      </p:sp>
      <p:sp>
        <p:nvSpPr>
          <p:cNvPr id="1417253" name="Rectangle 14"/>
          <p:cNvSpPr>
            <a:spLocks noChangeArrowheads="1"/>
          </p:cNvSpPr>
          <p:nvPr/>
        </p:nvSpPr>
        <p:spPr bwMode="auto">
          <a:xfrm>
            <a:off x="1692275" y="2087563"/>
            <a:ext cx="152400" cy="152400"/>
          </a:xfrm>
          <a:prstGeom prst="rect">
            <a:avLst/>
          </a:prstGeom>
          <a:solidFill>
            <a:srgbClr val="00B050"/>
          </a:solidFill>
          <a:ln w="9525">
            <a:solidFill>
              <a:schemeClr val="tx1"/>
            </a:solidFill>
            <a:miter lim="800000"/>
            <a:headEnd/>
            <a:tailEnd/>
          </a:ln>
        </p:spPr>
        <p:txBody>
          <a:bodyPr wrap="none"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54" name="TextBox 29"/>
          <p:cNvSpPr txBox="1">
            <a:spLocks noChangeArrowheads="1"/>
          </p:cNvSpPr>
          <p:nvPr/>
        </p:nvSpPr>
        <p:spPr bwMode="auto">
          <a:xfrm>
            <a:off x="1358900" y="1657350"/>
            <a:ext cx="930275" cy="36830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800">
                <a:ea typeface="Arial" pitchFamily="-111" charset="0"/>
                <a:cs typeface="Arial" pitchFamily="-111" charset="0"/>
              </a:rPr>
              <a:t>3H/4H</a:t>
            </a:r>
          </a:p>
        </p:txBody>
      </p:sp>
      <p:grpSp>
        <p:nvGrpSpPr>
          <p:cNvPr id="2" name="Group 11"/>
          <p:cNvGrpSpPr>
            <a:grpSpLocks/>
          </p:cNvGrpSpPr>
          <p:nvPr/>
        </p:nvGrpSpPr>
        <p:grpSpPr bwMode="auto">
          <a:xfrm>
            <a:off x="555625" y="2425700"/>
            <a:ext cx="3816350" cy="1665288"/>
            <a:chOff x="1701" y="1207"/>
            <a:chExt cx="2404" cy="1049"/>
          </a:xfrm>
        </p:grpSpPr>
        <p:sp>
          <p:nvSpPr>
            <p:cNvPr id="1417256" name="AutoShape 12"/>
            <p:cNvSpPr>
              <a:spLocks noChangeAspect="1" noChangeArrowheads="1"/>
            </p:cNvSpPr>
            <p:nvPr/>
          </p:nvSpPr>
          <p:spPr bwMode="auto">
            <a:xfrm>
              <a:off x="1779" y="1344"/>
              <a:ext cx="2326" cy="912"/>
            </a:xfrm>
            <a:prstGeom prst="rect">
              <a:avLst/>
            </a:prstGeom>
            <a:noFill/>
            <a:ln w="9525">
              <a:noFill/>
              <a:miter lim="800000"/>
              <a:headEnd/>
              <a:tailEnd/>
            </a:ln>
          </p:spPr>
          <p:txBody>
            <a:bodyP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57" name="Rectangle 13"/>
            <p:cNvSpPr>
              <a:spLocks noChangeArrowheads="1"/>
            </p:cNvSpPr>
            <p:nvPr/>
          </p:nvSpPr>
          <p:spPr bwMode="auto">
            <a:xfrm>
              <a:off x="2603" y="1425"/>
              <a:ext cx="424" cy="620"/>
            </a:xfrm>
            <a:prstGeom prst="rect">
              <a:avLst/>
            </a:prstGeom>
            <a:noFill/>
            <a:ln w="9525">
              <a:solidFill>
                <a:srgbClr val="000000"/>
              </a:solidFill>
              <a:miter lim="800000"/>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58" name="Rectangle 14"/>
            <p:cNvSpPr>
              <a:spLocks noChangeArrowheads="1"/>
            </p:cNvSpPr>
            <p:nvPr/>
          </p:nvSpPr>
          <p:spPr bwMode="auto">
            <a:xfrm>
              <a:off x="1723" y="1425"/>
              <a:ext cx="642" cy="620"/>
            </a:xfrm>
            <a:prstGeom prst="rect">
              <a:avLst/>
            </a:prstGeom>
            <a:noFill/>
            <a:ln w="9525">
              <a:solidFill>
                <a:srgbClr val="000000"/>
              </a:solidFill>
              <a:miter lim="800000"/>
              <a:headEnd/>
              <a:tailEnd/>
            </a:ln>
          </p:spPr>
          <p:txBody>
            <a:bodyPr anchor="ctr">
              <a:prstTxWarp prst="textNoShape">
                <a:avLst/>
              </a:prstTxWarp>
            </a:bodyPr>
            <a:lstStyle/>
            <a:p>
              <a:pPr>
                <a:spcBef>
                  <a:spcPct val="50000"/>
                </a:spcBef>
              </a:pPr>
              <a:endParaRPr lang="en-GB" sz="1800">
                <a:ea typeface="Arial" pitchFamily="-111" charset="0"/>
                <a:cs typeface="Arial" pitchFamily="-111" charset="0"/>
              </a:endParaRPr>
            </a:p>
          </p:txBody>
        </p:sp>
        <p:sp>
          <p:nvSpPr>
            <p:cNvPr id="1417259" name="Freeform 15"/>
            <p:cNvSpPr>
              <a:spLocks/>
            </p:cNvSpPr>
            <p:nvPr/>
          </p:nvSpPr>
          <p:spPr bwMode="auto">
            <a:xfrm>
              <a:off x="1734" y="1481"/>
              <a:ext cx="294" cy="324"/>
            </a:xfrm>
            <a:custGeom>
              <a:avLst/>
              <a:gdLst>
                <a:gd name="T0" fmla="*/ 0 w 528"/>
                <a:gd name="T1" fmla="*/ 672 h 672"/>
                <a:gd name="T2" fmla="*/ 192 w 528"/>
                <a:gd name="T3" fmla="*/ 288 h 672"/>
                <a:gd name="T4" fmla="*/ 384 w 528"/>
                <a:gd name="T5" fmla="*/ 48 h 672"/>
                <a:gd name="T6" fmla="*/ 528 w 528"/>
                <a:gd name="T7" fmla="*/ 0 h 672"/>
                <a:gd name="T8" fmla="*/ 0 60000 65536"/>
                <a:gd name="T9" fmla="*/ 0 60000 65536"/>
                <a:gd name="T10" fmla="*/ 0 60000 65536"/>
                <a:gd name="T11" fmla="*/ 0 60000 65536"/>
                <a:gd name="T12" fmla="*/ 0 w 528"/>
                <a:gd name="T13" fmla="*/ 0 h 672"/>
                <a:gd name="T14" fmla="*/ 528 w 528"/>
                <a:gd name="T15" fmla="*/ 672 h 672"/>
              </a:gdLst>
              <a:ahLst/>
              <a:cxnLst>
                <a:cxn ang="T8">
                  <a:pos x="T0" y="T1"/>
                </a:cxn>
                <a:cxn ang="T9">
                  <a:pos x="T2" y="T3"/>
                </a:cxn>
                <a:cxn ang="T10">
                  <a:pos x="T4" y="T5"/>
                </a:cxn>
                <a:cxn ang="T11">
                  <a:pos x="T6" y="T7"/>
                </a:cxn>
              </a:cxnLst>
              <a:rect l="T12" t="T13" r="T14" b="T15"/>
              <a:pathLst>
                <a:path w="528" h="672">
                  <a:moveTo>
                    <a:pt x="0" y="672"/>
                  </a:moveTo>
                  <a:cubicBezTo>
                    <a:pt x="64" y="532"/>
                    <a:pt x="128" y="392"/>
                    <a:pt x="192" y="288"/>
                  </a:cubicBezTo>
                  <a:cubicBezTo>
                    <a:pt x="256" y="184"/>
                    <a:pt x="328" y="96"/>
                    <a:pt x="384" y="48"/>
                  </a:cubicBezTo>
                  <a:cubicBezTo>
                    <a:pt x="440" y="0"/>
                    <a:pt x="484" y="0"/>
                    <a:pt x="528" y="0"/>
                  </a:cubicBezTo>
                </a:path>
              </a:pathLst>
            </a:custGeom>
            <a:noFill/>
            <a:ln w="28575">
              <a:solidFill>
                <a:srgbClr val="00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60" name="Freeform 16"/>
            <p:cNvSpPr>
              <a:spLocks/>
            </p:cNvSpPr>
            <p:nvPr/>
          </p:nvSpPr>
          <p:spPr bwMode="auto">
            <a:xfrm flipH="1">
              <a:off x="2023" y="1481"/>
              <a:ext cx="294" cy="324"/>
            </a:xfrm>
            <a:custGeom>
              <a:avLst/>
              <a:gdLst>
                <a:gd name="T0" fmla="*/ 0 w 528"/>
                <a:gd name="T1" fmla="*/ 672 h 672"/>
                <a:gd name="T2" fmla="*/ 192 w 528"/>
                <a:gd name="T3" fmla="*/ 288 h 672"/>
                <a:gd name="T4" fmla="*/ 384 w 528"/>
                <a:gd name="T5" fmla="*/ 48 h 672"/>
                <a:gd name="T6" fmla="*/ 528 w 528"/>
                <a:gd name="T7" fmla="*/ 0 h 672"/>
                <a:gd name="T8" fmla="*/ 0 60000 65536"/>
                <a:gd name="T9" fmla="*/ 0 60000 65536"/>
                <a:gd name="T10" fmla="*/ 0 60000 65536"/>
                <a:gd name="T11" fmla="*/ 0 60000 65536"/>
                <a:gd name="T12" fmla="*/ 0 w 528"/>
                <a:gd name="T13" fmla="*/ 0 h 672"/>
                <a:gd name="T14" fmla="*/ 528 w 528"/>
                <a:gd name="T15" fmla="*/ 672 h 672"/>
              </a:gdLst>
              <a:ahLst/>
              <a:cxnLst>
                <a:cxn ang="T8">
                  <a:pos x="T0" y="T1"/>
                </a:cxn>
                <a:cxn ang="T9">
                  <a:pos x="T2" y="T3"/>
                </a:cxn>
                <a:cxn ang="T10">
                  <a:pos x="T4" y="T5"/>
                </a:cxn>
                <a:cxn ang="T11">
                  <a:pos x="T6" y="T7"/>
                </a:cxn>
              </a:cxnLst>
              <a:rect l="T12" t="T13" r="T14" b="T15"/>
              <a:pathLst>
                <a:path w="528" h="672">
                  <a:moveTo>
                    <a:pt x="0" y="672"/>
                  </a:moveTo>
                  <a:cubicBezTo>
                    <a:pt x="64" y="532"/>
                    <a:pt x="128" y="392"/>
                    <a:pt x="192" y="288"/>
                  </a:cubicBezTo>
                  <a:cubicBezTo>
                    <a:pt x="256" y="184"/>
                    <a:pt x="328" y="96"/>
                    <a:pt x="384" y="48"/>
                  </a:cubicBezTo>
                  <a:cubicBezTo>
                    <a:pt x="440" y="0"/>
                    <a:pt x="484" y="0"/>
                    <a:pt x="528" y="0"/>
                  </a:cubicBezTo>
                </a:path>
              </a:pathLst>
            </a:custGeom>
            <a:noFill/>
            <a:ln w="28575">
              <a:solidFill>
                <a:srgbClr val="00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61" name="AutoShape 17"/>
            <p:cNvSpPr>
              <a:spLocks noChangeArrowheads="1"/>
            </p:cNvSpPr>
            <p:nvPr/>
          </p:nvSpPr>
          <p:spPr bwMode="auto">
            <a:xfrm rot="1915520">
              <a:off x="1849" y="1468"/>
              <a:ext cx="35" cy="240"/>
            </a:xfrm>
            <a:prstGeom prst="moon">
              <a:avLst>
                <a:gd name="adj" fmla="val 64815"/>
              </a:avLst>
            </a:prstGeom>
            <a:solidFill>
              <a:srgbClr val="FF0000"/>
            </a:solidFill>
            <a:ln w="9525">
              <a:solidFill>
                <a:srgbClr val="FF0000"/>
              </a:solidFill>
              <a:miter lim="800000"/>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62" name="Line 18"/>
            <p:cNvSpPr>
              <a:spLocks noChangeShapeType="1"/>
            </p:cNvSpPr>
            <p:nvPr/>
          </p:nvSpPr>
          <p:spPr bwMode="auto">
            <a:xfrm>
              <a:off x="1867" y="1582"/>
              <a:ext cx="0" cy="340"/>
            </a:xfrm>
            <a:prstGeom prst="line">
              <a:avLst/>
            </a:prstGeom>
            <a:noFill/>
            <a:ln w="9525">
              <a:solidFill>
                <a:srgbClr val="000000"/>
              </a:solidFill>
              <a:round/>
              <a:headEnd/>
              <a:tailEnd type="arrow" w="sm" len="sm"/>
            </a:ln>
          </p:spPr>
          <p:txBody>
            <a:bodyPr anchor="ctr">
              <a:prstTxWarp prst="textNoShape">
                <a:avLst/>
              </a:prstTxWarp>
            </a:bodyPr>
            <a:lstStyle/>
            <a:p>
              <a:endParaRPr lang="en-US"/>
            </a:p>
          </p:txBody>
        </p:sp>
        <p:grpSp>
          <p:nvGrpSpPr>
            <p:cNvPr id="3" name="Group 19"/>
            <p:cNvGrpSpPr>
              <a:grpSpLocks/>
            </p:cNvGrpSpPr>
            <p:nvPr/>
          </p:nvGrpSpPr>
          <p:grpSpPr bwMode="auto">
            <a:xfrm flipV="1">
              <a:off x="2739" y="1809"/>
              <a:ext cx="161" cy="192"/>
              <a:chOff x="1536" y="2592"/>
              <a:chExt cx="1048" cy="672"/>
            </a:xfrm>
          </p:grpSpPr>
          <p:sp>
            <p:nvSpPr>
              <p:cNvPr id="1417264" name="Freeform 20"/>
              <p:cNvSpPr>
                <a:spLocks/>
              </p:cNvSpPr>
              <p:nvPr/>
            </p:nvSpPr>
            <p:spPr bwMode="auto">
              <a:xfrm>
                <a:off x="1536" y="2592"/>
                <a:ext cx="528" cy="672"/>
              </a:xfrm>
              <a:custGeom>
                <a:avLst/>
                <a:gdLst>
                  <a:gd name="T0" fmla="*/ 0 w 528"/>
                  <a:gd name="T1" fmla="*/ 672 h 672"/>
                  <a:gd name="T2" fmla="*/ 192 w 528"/>
                  <a:gd name="T3" fmla="*/ 288 h 672"/>
                  <a:gd name="T4" fmla="*/ 384 w 528"/>
                  <a:gd name="T5" fmla="*/ 48 h 672"/>
                  <a:gd name="T6" fmla="*/ 528 w 528"/>
                  <a:gd name="T7" fmla="*/ 0 h 672"/>
                  <a:gd name="T8" fmla="*/ 0 60000 65536"/>
                  <a:gd name="T9" fmla="*/ 0 60000 65536"/>
                  <a:gd name="T10" fmla="*/ 0 60000 65536"/>
                  <a:gd name="T11" fmla="*/ 0 60000 65536"/>
                  <a:gd name="T12" fmla="*/ 0 w 528"/>
                  <a:gd name="T13" fmla="*/ 0 h 672"/>
                  <a:gd name="T14" fmla="*/ 528 w 528"/>
                  <a:gd name="T15" fmla="*/ 672 h 672"/>
                </a:gdLst>
                <a:ahLst/>
                <a:cxnLst>
                  <a:cxn ang="T8">
                    <a:pos x="T0" y="T1"/>
                  </a:cxn>
                  <a:cxn ang="T9">
                    <a:pos x="T2" y="T3"/>
                  </a:cxn>
                  <a:cxn ang="T10">
                    <a:pos x="T4" y="T5"/>
                  </a:cxn>
                  <a:cxn ang="T11">
                    <a:pos x="T6" y="T7"/>
                  </a:cxn>
                </a:cxnLst>
                <a:rect l="T12" t="T13" r="T14" b="T15"/>
                <a:pathLst>
                  <a:path w="528" h="672">
                    <a:moveTo>
                      <a:pt x="0" y="672"/>
                    </a:moveTo>
                    <a:cubicBezTo>
                      <a:pt x="64" y="532"/>
                      <a:pt x="128" y="392"/>
                      <a:pt x="192" y="288"/>
                    </a:cubicBezTo>
                    <a:cubicBezTo>
                      <a:pt x="256" y="184"/>
                      <a:pt x="328" y="96"/>
                      <a:pt x="384" y="48"/>
                    </a:cubicBezTo>
                    <a:cubicBezTo>
                      <a:pt x="440" y="0"/>
                      <a:pt x="484" y="0"/>
                      <a:pt x="528" y="0"/>
                    </a:cubicBezTo>
                  </a:path>
                </a:pathLst>
              </a:custGeom>
              <a:noFill/>
              <a:ln w="28575">
                <a:solidFill>
                  <a:srgbClr val="00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65" name="Freeform 21"/>
              <p:cNvSpPr>
                <a:spLocks/>
              </p:cNvSpPr>
              <p:nvPr/>
            </p:nvSpPr>
            <p:spPr bwMode="auto">
              <a:xfrm flipH="1">
                <a:off x="2056" y="2592"/>
                <a:ext cx="528" cy="672"/>
              </a:xfrm>
              <a:custGeom>
                <a:avLst/>
                <a:gdLst>
                  <a:gd name="T0" fmla="*/ 0 w 528"/>
                  <a:gd name="T1" fmla="*/ 672 h 672"/>
                  <a:gd name="T2" fmla="*/ 192 w 528"/>
                  <a:gd name="T3" fmla="*/ 288 h 672"/>
                  <a:gd name="T4" fmla="*/ 384 w 528"/>
                  <a:gd name="T5" fmla="*/ 48 h 672"/>
                  <a:gd name="T6" fmla="*/ 528 w 528"/>
                  <a:gd name="T7" fmla="*/ 0 h 672"/>
                  <a:gd name="T8" fmla="*/ 0 60000 65536"/>
                  <a:gd name="T9" fmla="*/ 0 60000 65536"/>
                  <a:gd name="T10" fmla="*/ 0 60000 65536"/>
                  <a:gd name="T11" fmla="*/ 0 60000 65536"/>
                  <a:gd name="T12" fmla="*/ 0 w 528"/>
                  <a:gd name="T13" fmla="*/ 0 h 672"/>
                  <a:gd name="T14" fmla="*/ 528 w 528"/>
                  <a:gd name="T15" fmla="*/ 672 h 672"/>
                </a:gdLst>
                <a:ahLst/>
                <a:cxnLst>
                  <a:cxn ang="T8">
                    <a:pos x="T0" y="T1"/>
                  </a:cxn>
                  <a:cxn ang="T9">
                    <a:pos x="T2" y="T3"/>
                  </a:cxn>
                  <a:cxn ang="T10">
                    <a:pos x="T4" y="T5"/>
                  </a:cxn>
                  <a:cxn ang="T11">
                    <a:pos x="T6" y="T7"/>
                  </a:cxn>
                </a:cxnLst>
                <a:rect l="T12" t="T13" r="T14" b="T15"/>
                <a:pathLst>
                  <a:path w="528" h="672">
                    <a:moveTo>
                      <a:pt x="0" y="672"/>
                    </a:moveTo>
                    <a:cubicBezTo>
                      <a:pt x="64" y="532"/>
                      <a:pt x="128" y="392"/>
                      <a:pt x="192" y="288"/>
                    </a:cubicBezTo>
                    <a:cubicBezTo>
                      <a:pt x="256" y="184"/>
                      <a:pt x="328" y="96"/>
                      <a:pt x="384" y="48"/>
                    </a:cubicBezTo>
                    <a:cubicBezTo>
                      <a:pt x="440" y="0"/>
                      <a:pt x="484" y="0"/>
                      <a:pt x="528" y="0"/>
                    </a:cubicBezTo>
                  </a:path>
                </a:pathLst>
              </a:custGeom>
              <a:noFill/>
              <a:ln w="28575">
                <a:solidFill>
                  <a:srgbClr val="00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grpSp>
        <p:sp>
          <p:nvSpPr>
            <p:cNvPr id="1417266" name="Rectangle 22"/>
            <p:cNvSpPr>
              <a:spLocks noChangeArrowheads="1"/>
            </p:cNvSpPr>
            <p:nvPr/>
          </p:nvSpPr>
          <p:spPr bwMode="auto">
            <a:xfrm>
              <a:off x="1701" y="2049"/>
              <a:ext cx="686" cy="192"/>
            </a:xfrm>
            <a:prstGeom prst="rect">
              <a:avLst/>
            </a:prstGeom>
            <a:noFill/>
            <a:ln w="9525">
              <a:noFill/>
              <a:miter lim="800000"/>
              <a:headEnd/>
              <a:tailEnd/>
            </a:ln>
          </p:spPr>
          <p:txBody>
            <a:bodyPr>
              <a:prstTxWarp prst="textNoShape">
                <a:avLst/>
              </a:prstTxWarp>
            </a:bodyPr>
            <a:lstStyle/>
            <a:p>
              <a:pPr algn="l">
                <a:spcBef>
                  <a:spcPct val="50000"/>
                </a:spcBef>
              </a:pPr>
              <a:r>
                <a:rPr lang="en-US" i="1">
                  <a:solidFill>
                    <a:srgbClr val="000000"/>
                  </a:solidFill>
                  <a:ea typeface="Arial" pitchFamily="-111" charset="0"/>
                  <a:cs typeface="Arial" pitchFamily="-111" charset="0"/>
                  <a:sym typeface="Symbol" pitchFamily="-111" charset="2"/>
                </a:rPr>
                <a:t></a:t>
              </a:r>
              <a:r>
                <a:rPr lang="en-US" baseline="-25000">
                  <a:solidFill>
                    <a:srgbClr val="000000"/>
                  </a:solidFill>
                  <a:ea typeface="Arial" pitchFamily="-111" charset="0"/>
                  <a:cs typeface="Arial" pitchFamily="-111" charset="0"/>
                </a:rPr>
                <a:t>0</a:t>
              </a:r>
              <a:endParaRPr lang="en-US" sz="1800">
                <a:ea typeface="Arial" pitchFamily="-111" charset="0"/>
                <a:cs typeface="Arial" pitchFamily="-111" charset="0"/>
              </a:endParaRPr>
            </a:p>
          </p:txBody>
        </p:sp>
        <p:sp>
          <p:nvSpPr>
            <p:cNvPr id="1417267" name="Rectangle 23"/>
            <p:cNvSpPr>
              <a:spLocks noChangeArrowheads="1"/>
            </p:cNvSpPr>
            <p:nvPr/>
          </p:nvSpPr>
          <p:spPr bwMode="auto">
            <a:xfrm>
              <a:off x="2615" y="2049"/>
              <a:ext cx="395" cy="192"/>
            </a:xfrm>
            <a:prstGeom prst="rect">
              <a:avLst/>
            </a:prstGeom>
            <a:noFill/>
            <a:ln w="9525">
              <a:noFill/>
              <a:miter lim="800000"/>
              <a:headEnd/>
              <a:tailEnd/>
            </a:ln>
          </p:spPr>
          <p:txBody>
            <a:bodyPr>
              <a:prstTxWarp prst="textNoShape">
                <a:avLst/>
              </a:prstTxWarp>
            </a:bodyPr>
            <a:lstStyle/>
            <a:p>
              <a:pPr algn="l">
                <a:spcBef>
                  <a:spcPct val="50000"/>
                </a:spcBef>
              </a:pPr>
              <a:r>
                <a:rPr lang="en-US" i="1">
                  <a:solidFill>
                    <a:srgbClr val="000000"/>
                  </a:solidFill>
                  <a:ea typeface="Arial" pitchFamily="-111" charset="0"/>
                  <a:cs typeface="Arial" pitchFamily="-111" charset="0"/>
                  <a:sym typeface="Symbol" pitchFamily="-111" charset="2"/>
                </a:rPr>
                <a:t></a:t>
              </a:r>
              <a:r>
                <a:rPr lang="en-US" i="1" baseline="-25000">
                  <a:solidFill>
                    <a:srgbClr val="000000"/>
                  </a:solidFill>
                  <a:ea typeface="Arial" pitchFamily="-111" charset="0"/>
                  <a:cs typeface="Arial" pitchFamily="-111" charset="0"/>
                </a:rPr>
                <a:t>h</a:t>
              </a:r>
              <a:r>
                <a:rPr lang="en-US">
                  <a:solidFill>
                    <a:srgbClr val="000000"/>
                  </a:solidFill>
                  <a:ea typeface="Arial" pitchFamily="-111" charset="0"/>
                  <a:cs typeface="Arial" pitchFamily="-111" charset="0"/>
                </a:rPr>
                <a:t>= </a:t>
              </a:r>
              <a:r>
                <a:rPr lang="en-US" i="1">
                  <a:solidFill>
                    <a:srgbClr val="000000"/>
                  </a:solidFill>
                  <a:latin typeface="Symbol" pitchFamily="-111" charset="2"/>
                  <a:ea typeface="Arial" pitchFamily="-111" charset="0"/>
                  <a:cs typeface="Arial" pitchFamily="-111" charset="0"/>
                </a:rPr>
                <a:t>p</a:t>
              </a:r>
              <a:endParaRPr lang="en-US" sz="1800">
                <a:ea typeface="Arial" pitchFamily="-111" charset="0"/>
                <a:cs typeface="Arial" pitchFamily="-111" charset="0"/>
              </a:endParaRPr>
            </a:p>
          </p:txBody>
        </p:sp>
        <p:sp>
          <p:nvSpPr>
            <p:cNvPr id="1417268" name="Oval 24"/>
            <p:cNvSpPr>
              <a:spLocks noChangeAspect="1" noChangeArrowheads="1"/>
            </p:cNvSpPr>
            <p:nvPr/>
          </p:nvSpPr>
          <p:spPr bwMode="auto">
            <a:xfrm>
              <a:off x="1861" y="1575"/>
              <a:ext cx="13" cy="10"/>
            </a:xfrm>
            <a:prstGeom prst="ellipse">
              <a:avLst/>
            </a:prstGeom>
            <a:solidFill>
              <a:srgbClr val="000000"/>
            </a:solidFill>
            <a:ln w="9525">
              <a:solidFill>
                <a:srgbClr val="00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69" name="Rectangle 25"/>
            <p:cNvSpPr>
              <a:spLocks noChangeArrowheads="1"/>
            </p:cNvSpPr>
            <p:nvPr/>
          </p:nvSpPr>
          <p:spPr bwMode="auto">
            <a:xfrm>
              <a:off x="3379" y="1425"/>
              <a:ext cx="294" cy="620"/>
            </a:xfrm>
            <a:prstGeom prst="rect">
              <a:avLst/>
            </a:prstGeom>
            <a:noFill/>
            <a:ln w="9525">
              <a:solidFill>
                <a:srgbClr val="000000"/>
              </a:solidFill>
              <a:miter lim="800000"/>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70" name="Oval 26"/>
            <p:cNvSpPr>
              <a:spLocks noChangeArrowheads="1"/>
            </p:cNvSpPr>
            <p:nvPr/>
          </p:nvSpPr>
          <p:spPr bwMode="auto">
            <a:xfrm rot="-4976475">
              <a:off x="3421" y="1685"/>
              <a:ext cx="220" cy="27"/>
            </a:xfrm>
            <a:prstGeom prst="ellipse">
              <a:avLst/>
            </a:prstGeom>
            <a:solidFill>
              <a:srgbClr val="FF0000"/>
            </a:solidFill>
            <a:ln w="9525">
              <a:solidFill>
                <a:srgbClr val="FF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71" name="AutoShape 27"/>
            <p:cNvSpPr>
              <a:spLocks noChangeArrowheads="1"/>
            </p:cNvSpPr>
            <p:nvPr/>
          </p:nvSpPr>
          <p:spPr bwMode="auto">
            <a:xfrm rot="1915520" flipH="1" flipV="1">
              <a:off x="2801" y="1548"/>
              <a:ext cx="28" cy="270"/>
            </a:xfrm>
            <a:prstGeom prst="moon">
              <a:avLst>
                <a:gd name="adj" fmla="val 78083"/>
              </a:avLst>
            </a:prstGeom>
            <a:solidFill>
              <a:srgbClr val="FF0000"/>
            </a:solidFill>
            <a:ln w="9525">
              <a:solidFill>
                <a:srgbClr val="FF0000"/>
              </a:solidFill>
              <a:miter lim="800000"/>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72" name="Oval 28"/>
            <p:cNvSpPr>
              <a:spLocks noChangeAspect="1" noChangeArrowheads="1"/>
            </p:cNvSpPr>
            <p:nvPr/>
          </p:nvSpPr>
          <p:spPr bwMode="auto">
            <a:xfrm>
              <a:off x="2813" y="1676"/>
              <a:ext cx="12" cy="10"/>
            </a:xfrm>
            <a:prstGeom prst="ellipse">
              <a:avLst/>
            </a:prstGeom>
            <a:solidFill>
              <a:srgbClr val="000000"/>
            </a:solidFill>
            <a:ln w="9525">
              <a:solidFill>
                <a:srgbClr val="000000"/>
              </a:solidFill>
              <a:round/>
              <a:headEnd/>
              <a:tailEnd/>
            </a:ln>
          </p:spPr>
          <p:txBody>
            <a:bodyPr anchor="ctr">
              <a:prstTxWarp prst="textNoShape">
                <a:avLst/>
              </a:prstTxWarp>
            </a:bodyPr>
            <a:lstStyle/>
            <a:p>
              <a:pPr algn="l">
                <a:spcBef>
                  <a:spcPct val="50000"/>
                </a:spcBef>
              </a:pPr>
              <a:endParaRPr lang="en-GB" sz="1800">
                <a:ea typeface="Arial" pitchFamily="-111" charset="0"/>
                <a:cs typeface="Arial" pitchFamily="-111" charset="0"/>
              </a:endParaRPr>
            </a:p>
          </p:txBody>
        </p:sp>
        <p:sp>
          <p:nvSpPr>
            <p:cNvPr id="1417273" name="Line 29"/>
            <p:cNvSpPr>
              <a:spLocks noChangeShapeType="1"/>
            </p:cNvSpPr>
            <p:nvPr/>
          </p:nvSpPr>
          <p:spPr bwMode="auto">
            <a:xfrm>
              <a:off x="2821" y="1689"/>
              <a:ext cx="0" cy="280"/>
            </a:xfrm>
            <a:prstGeom prst="line">
              <a:avLst/>
            </a:prstGeom>
            <a:noFill/>
            <a:ln w="9525">
              <a:solidFill>
                <a:srgbClr val="000000"/>
              </a:solidFill>
              <a:round/>
              <a:headEnd/>
              <a:tailEnd type="arrow" w="sm" len="sm"/>
            </a:ln>
          </p:spPr>
          <p:txBody>
            <a:bodyPr anchor="ctr">
              <a:prstTxWarp prst="textNoShape">
                <a:avLst/>
              </a:prstTxWarp>
            </a:bodyPr>
            <a:lstStyle/>
            <a:p>
              <a:endParaRPr lang="en-US"/>
            </a:p>
          </p:txBody>
        </p:sp>
        <p:sp>
          <p:nvSpPr>
            <p:cNvPr id="1417274" name="Rectangle 30"/>
            <p:cNvSpPr>
              <a:spLocks noChangeArrowheads="1"/>
            </p:cNvSpPr>
            <p:nvPr/>
          </p:nvSpPr>
          <p:spPr bwMode="auto">
            <a:xfrm>
              <a:off x="2570" y="1387"/>
              <a:ext cx="503" cy="192"/>
            </a:xfrm>
            <a:prstGeom prst="rect">
              <a:avLst/>
            </a:prstGeom>
            <a:noFill/>
            <a:ln w="9525">
              <a:noFill/>
              <a:miter lim="800000"/>
              <a:headEnd/>
              <a:tailEnd/>
            </a:ln>
          </p:spPr>
          <p:txBody>
            <a:bodyPr>
              <a:prstTxWarp prst="textNoShape">
                <a:avLst/>
              </a:prstTxWarp>
            </a:bodyPr>
            <a:lstStyle/>
            <a:p>
              <a:pPr algn="l">
                <a:spcBef>
                  <a:spcPct val="50000"/>
                </a:spcBef>
              </a:pPr>
              <a:r>
                <a:rPr lang="en-US" i="1">
                  <a:solidFill>
                    <a:srgbClr val="000000"/>
                  </a:solidFill>
                  <a:latin typeface="Symbol" pitchFamily="-111" charset="2"/>
                  <a:ea typeface="Arial" pitchFamily="-111" charset="0"/>
                  <a:cs typeface="Arial" pitchFamily="-111" charset="0"/>
                </a:rPr>
                <a:t>l</a:t>
              </a:r>
              <a:r>
                <a:rPr lang="en-US" i="1" baseline="-25000">
                  <a:solidFill>
                    <a:srgbClr val="000000"/>
                  </a:solidFill>
                  <a:ea typeface="Arial" pitchFamily="-111" charset="0"/>
                  <a:cs typeface="Arial" pitchFamily="-111" charset="0"/>
                </a:rPr>
                <a:t>h</a:t>
              </a:r>
              <a:r>
                <a:rPr lang="en-US" i="1">
                  <a:solidFill>
                    <a:srgbClr val="000000"/>
                  </a:solidFill>
                  <a:ea typeface="Arial" pitchFamily="-111" charset="0"/>
                  <a:cs typeface="Arial" pitchFamily="-111" charset="0"/>
                </a:rPr>
                <a:t>=</a:t>
              </a:r>
              <a:r>
                <a:rPr lang="en-US" i="1">
                  <a:solidFill>
                    <a:srgbClr val="000000"/>
                  </a:solidFill>
                  <a:latin typeface="Symbol" pitchFamily="-111" charset="2"/>
                  <a:ea typeface="Arial" pitchFamily="-111" charset="0"/>
                  <a:cs typeface="Arial" pitchFamily="-111" charset="0"/>
                </a:rPr>
                <a:t>l</a:t>
              </a:r>
              <a:r>
                <a:rPr lang="en-US" i="1" baseline="-25000">
                  <a:solidFill>
                    <a:srgbClr val="000000"/>
                  </a:solidFill>
                  <a:ea typeface="Arial" pitchFamily="-111" charset="0"/>
                  <a:cs typeface="Arial" pitchFamily="-111" charset="0"/>
                </a:rPr>
                <a:t>0</a:t>
              </a:r>
              <a:r>
                <a:rPr lang="en-US" i="1">
                  <a:solidFill>
                    <a:srgbClr val="000000"/>
                  </a:solidFill>
                  <a:ea typeface="Arial" pitchFamily="-111" charset="0"/>
                  <a:cs typeface="Arial" pitchFamily="-111" charset="0"/>
                </a:rPr>
                <a:t>/h</a:t>
              </a:r>
              <a:endParaRPr lang="en-US" sz="1800">
                <a:ea typeface="Arial" pitchFamily="-111" charset="0"/>
                <a:cs typeface="Arial" pitchFamily="-111" charset="0"/>
              </a:endParaRPr>
            </a:p>
          </p:txBody>
        </p:sp>
        <p:sp>
          <p:nvSpPr>
            <p:cNvPr id="1417275" name="Text Box 31"/>
            <p:cNvSpPr txBox="1">
              <a:spLocks noChangeArrowheads="1"/>
            </p:cNvSpPr>
            <p:nvPr/>
          </p:nvSpPr>
          <p:spPr bwMode="auto">
            <a:xfrm>
              <a:off x="1791" y="1207"/>
              <a:ext cx="402" cy="154"/>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GB" sz="1000">
                  <a:latin typeface="Times" pitchFamily="-111" charset="0"/>
                  <a:ea typeface="Arial" pitchFamily="-111" charset="0"/>
                  <a:cs typeface="Arial" pitchFamily="-111" charset="0"/>
                </a:rPr>
                <a:t>Main RF</a:t>
              </a:r>
              <a:endParaRPr lang="en-US" sz="1000">
                <a:latin typeface="Times" pitchFamily="-111" charset="0"/>
                <a:ea typeface="Arial" pitchFamily="-111" charset="0"/>
                <a:cs typeface="Arial" pitchFamily="-111" charset="0"/>
              </a:endParaRPr>
            </a:p>
          </p:txBody>
        </p:sp>
        <p:sp>
          <p:nvSpPr>
            <p:cNvPr id="1417276" name="Text Box 32"/>
            <p:cNvSpPr txBox="1">
              <a:spLocks noChangeArrowheads="1"/>
            </p:cNvSpPr>
            <p:nvPr/>
          </p:nvSpPr>
          <p:spPr bwMode="auto">
            <a:xfrm>
              <a:off x="2375" y="1207"/>
              <a:ext cx="772" cy="154"/>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GB" sz="1000">
                  <a:latin typeface="Times" pitchFamily="-111" charset="0"/>
                  <a:ea typeface="Arial" pitchFamily="-111" charset="0"/>
                  <a:cs typeface="Arial" pitchFamily="-111" charset="0"/>
                </a:rPr>
                <a:t>3</a:t>
              </a:r>
              <a:r>
                <a:rPr lang="en-GB" sz="1000" baseline="30000">
                  <a:latin typeface="Times" pitchFamily="-111" charset="0"/>
                  <a:ea typeface="Arial" pitchFamily="-111" charset="0"/>
                  <a:cs typeface="Arial" pitchFamily="-111" charset="0"/>
                </a:rPr>
                <a:t>rd</a:t>
              </a:r>
              <a:r>
                <a:rPr lang="en-GB" sz="1000">
                  <a:latin typeface="Times" pitchFamily="-111" charset="0"/>
                  <a:ea typeface="Arial" pitchFamily="-111" charset="0"/>
                  <a:cs typeface="Arial" pitchFamily="-111" charset="0"/>
                </a:rPr>
                <a:t> Harmonic Cavity</a:t>
              </a:r>
              <a:endParaRPr lang="en-US" sz="1000">
                <a:latin typeface="Times" pitchFamily="-111" charset="0"/>
                <a:ea typeface="Arial" pitchFamily="-111" charset="0"/>
                <a:cs typeface="Arial" pitchFamily="-111" charset="0"/>
              </a:endParaRPr>
            </a:p>
          </p:txBody>
        </p:sp>
        <p:sp>
          <p:nvSpPr>
            <p:cNvPr id="1417277" name="Text Box 33"/>
            <p:cNvSpPr txBox="1">
              <a:spLocks noChangeArrowheads="1"/>
            </p:cNvSpPr>
            <p:nvPr/>
          </p:nvSpPr>
          <p:spPr bwMode="auto">
            <a:xfrm>
              <a:off x="3128" y="1207"/>
              <a:ext cx="841" cy="154"/>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GB" sz="1000">
                  <a:latin typeface="Times" pitchFamily="-111" charset="0"/>
                  <a:ea typeface="Arial" pitchFamily="-111" charset="0"/>
                  <a:cs typeface="Arial" pitchFamily="-111" charset="0"/>
                </a:rPr>
                <a:t>Final Linearised Chirp</a:t>
              </a:r>
              <a:endParaRPr lang="en-US" sz="1000">
                <a:latin typeface="Times" pitchFamily="-111" charset="0"/>
                <a:ea typeface="Arial" pitchFamily="-111" charset="0"/>
                <a:cs typeface="Arial" pitchFamily="-111" charset="0"/>
              </a:endParaRPr>
            </a:p>
          </p:txBody>
        </p:sp>
      </p:grpSp>
      <p:pic>
        <p:nvPicPr>
          <p:cNvPr id="1417278" name="Picture 5"/>
          <p:cNvPicPr>
            <a:picLocks noChangeAspect="1" noChangeArrowheads="1"/>
          </p:cNvPicPr>
          <p:nvPr/>
        </p:nvPicPr>
        <p:blipFill>
          <a:blip r:embed="rId3"/>
          <a:srcRect/>
          <a:stretch>
            <a:fillRect/>
          </a:stretch>
        </p:blipFill>
        <p:spPr bwMode="auto">
          <a:xfrm>
            <a:off x="263525" y="4506913"/>
            <a:ext cx="1789113" cy="1101725"/>
          </a:xfrm>
          <a:prstGeom prst="rect">
            <a:avLst/>
          </a:prstGeom>
          <a:noFill/>
          <a:ln w="9525">
            <a:noFill/>
            <a:miter lim="800000"/>
            <a:headEnd/>
            <a:tailEnd/>
          </a:ln>
        </p:spPr>
      </p:pic>
      <p:pic>
        <p:nvPicPr>
          <p:cNvPr id="1417279" name="Picture 6"/>
          <p:cNvPicPr>
            <a:picLocks noChangeAspect="1" noChangeArrowheads="1"/>
          </p:cNvPicPr>
          <p:nvPr/>
        </p:nvPicPr>
        <p:blipFill>
          <a:blip r:embed="rId4"/>
          <a:srcRect/>
          <a:stretch>
            <a:fillRect/>
          </a:stretch>
        </p:blipFill>
        <p:spPr bwMode="auto">
          <a:xfrm>
            <a:off x="519113" y="4141788"/>
            <a:ext cx="1752600" cy="260350"/>
          </a:xfrm>
          <a:prstGeom prst="rect">
            <a:avLst/>
          </a:prstGeom>
          <a:noFill/>
          <a:ln w="9525">
            <a:noFill/>
            <a:miter lim="800000"/>
            <a:headEnd/>
            <a:tailEnd/>
          </a:ln>
        </p:spPr>
      </p:pic>
      <p:pic>
        <p:nvPicPr>
          <p:cNvPr id="1417280" name="Picture 8"/>
          <p:cNvPicPr>
            <a:picLocks noChangeAspect="1" noChangeArrowheads="1"/>
          </p:cNvPicPr>
          <p:nvPr/>
        </p:nvPicPr>
        <p:blipFill>
          <a:blip r:embed="rId5"/>
          <a:srcRect/>
          <a:stretch>
            <a:fillRect/>
          </a:stretch>
        </p:blipFill>
        <p:spPr bwMode="auto">
          <a:xfrm>
            <a:off x="4024313" y="2754313"/>
            <a:ext cx="1627187" cy="1492250"/>
          </a:xfrm>
          <a:prstGeom prst="rect">
            <a:avLst/>
          </a:prstGeom>
          <a:noFill/>
          <a:ln w="9525">
            <a:noFill/>
            <a:miter lim="800000"/>
            <a:headEnd/>
            <a:tailEnd/>
          </a:ln>
        </p:spPr>
      </p:pic>
      <p:pic>
        <p:nvPicPr>
          <p:cNvPr id="1417281" name="Picture 9"/>
          <p:cNvPicPr>
            <a:picLocks noChangeAspect="1" noChangeArrowheads="1"/>
          </p:cNvPicPr>
          <p:nvPr/>
        </p:nvPicPr>
        <p:blipFill>
          <a:blip r:embed="rId6"/>
          <a:srcRect/>
          <a:stretch>
            <a:fillRect/>
          </a:stretch>
        </p:blipFill>
        <p:spPr bwMode="auto">
          <a:xfrm>
            <a:off x="3563938" y="5445125"/>
            <a:ext cx="1722437" cy="1295400"/>
          </a:xfrm>
          <a:prstGeom prst="rect">
            <a:avLst/>
          </a:prstGeom>
          <a:noFill/>
          <a:ln w="12700">
            <a:noFill/>
            <a:miter lim="800000"/>
            <a:headEnd type="none" w="sm" len="sm"/>
            <a:tailEnd type="none" w="sm" len="sm"/>
          </a:ln>
        </p:spPr>
      </p:pic>
      <p:pic>
        <p:nvPicPr>
          <p:cNvPr id="1417282" name="Picture 11"/>
          <p:cNvPicPr>
            <a:picLocks noChangeAspect="1" noChangeArrowheads="1"/>
          </p:cNvPicPr>
          <p:nvPr/>
        </p:nvPicPr>
        <p:blipFill>
          <a:blip r:embed="rId7"/>
          <a:srcRect/>
          <a:stretch>
            <a:fillRect/>
          </a:stretch>
        </p:blipFill>
        <p:spPr bwMode="auto">
          <a:xfrm>
            <a:off x="2195513" y="5445125"/>
            <a:ext cx="1403350" cy="992188"/>
          </a:xfrm>
          <a:prstGeom prst="rect">
            <a:avLst/>
          </a:prstGeom>
          <a:noFill/>
          <a:ln w="12700">
            <a:noFill/>
            <a:miter lim="800000"/>
            <a:headEnd type="none" w="sm" len="sm"/>
            <a:tailEnd type="none" w="sm" len="sm"/>
          </a:ln>
        </p:spPr>
      </p:pic>
      <p:sp>
        <p:nvSpPr>
          <p:cNvPr id="1417283" name="TextBox 58"/>
          <p:cNvSpPr txBox="1">
            <a:spLocks noChangeArrowheads="1"/>
          </p:cNvSpPr>
          <p:nvPr/>
        </p:nvSpPr>
        <p:spPr bwMode="auto">
          <a:xfrm>
            <a:off x="2209800" y="4724400"/>
            <a:ext cx="2114550" cy="338138"/>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600" i="1">
                <a:ea typeface="Arial" pitchFamily="-111" charset="0"/>
                <a:cs typeface="Arial" pitchFamily="-111" charset="0"/>
              </a:rPr>
              <a:t>Resistive wall wakes</a:t>
            </a:r>
          </a:p>
        </p:txBody>
      </p:sp>
      <p:sp>
        <p:nvSpPr>
          <p:cNvPr id="1417284" name="TextBox 59"/>
          <p:cNvSpPr txBox="1">
            <a:spLocks noChangeArrowheads="1"/>
          </p:cNvSpPr>
          <p:nvPr/>
        </p:nvSpPr>
        <p:spPr bwMode="auto">
          <a:xfrm>
            <a:off x="3563938" y="5253038"/>
            <a:ext cx="1728787" cy="336550"/>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600" i="1">
                <a:ea typeface="Arial" pitchFamily="-111" charset="0"/>
                <a:cs typeface="Arial" pitchFamily="-111" charset="0"/>
              </a:rPr>
              <a:t>Collimator wakes</a:t>
            </a:r>
          </a:p>
        </p:txBody>
      </p:sp>
      <p:pic>
        <p:nvPicPr>
          <p:cNvPr id="1417285" name="Picture 11"/>
          <p:cNvPicPr>
            <a:picLocks noChangeAspect="1" noChangeArrowheads="1"/>
          </p:cNvPicPr>
          <p:nvPr/>
        </p:nvPicPr>
        <p:blipFill>
          <a:blip r:embed="rId8"/>
          <a:srcRect/>
          <a:stretch>
            <a:fillRect/>
          </a:stretch>
        </p:blipFill>
        <p:spPr bwMode="auto">
          <a:xfrm>
            <a:off x="5886450" y="2389188"/>
            <a:ext cx="3076575" cy="2741612"/>
          </a:xfrm>
          <a:prstGeom prst="rect">
            <a:avLst/>
          </a:prstGeom>
          <a:noFill/>
          <a:ln w="9525">
            <a:noFill/>
            <a:miter lim="800000"/>
            <a:headEnd/>
            <a:tailEnd/>
          </a:ln>
        </p:spPr>
      </p:pic>
      <p:sp>
        <p:nvSpPr>
          <p:cNvPr id="1417286" name="TextBox 61"/>
          <p:cNvSpPr txBox="1">
            <a:spLocks noChangeArrowheads="1"/>
          </p:cNvSpPr>
          <p:nvPr/>
        </p:nvSpPr>
        <p:spPr bwMode="auto">
          <a:xfrm>
            <a:off x="5703888" y="5273675"/>
            <a:ext cx="2633662" cy="338138"/>
          </a:xfrm>
          <a:prstGeom prst="rect">
            <a:avLst/>
          </a:prstGeom>
          <a:noFill/>
          <a:ln w="9525">
            <a:noFill/>
            <a:miter lim="800000"/>
            <a:headEnd/>
            <a:tailEnd/>
          </a:ln>
        </p:spPr>
        <p:txBody>
          <a:bodyPr wrap="none">
            <a:prstTxWarp prst="textNoShape">
              <a:avLst/>
            </a:prstTxWarp>
            <a:spAutoFit/>
          </a:bodyPr>
          <a:lstStyle/>
          <a:p>
            <a:pPr algn="l">
              <a:spcBef>
                <a:spcPct val="50000"/>
              </a:spcBef>
            </a:pPr>
            <a:r>
              <a:rPr lang="en-US" sz="1600" i="1">
                <a:ea typeface="Arial" pitchFamily="-111" charset="0"/>
                <a:cs typeface="Arial" pitchFamily="-111" charset="0"/>
              </a:rPr>
              <a:t>Longitudinal cavity wake</a:t>
            </a:r>
          </a:p>
        </p:txBody>
      </p:sp>
      <p:sp>
        <p:nvSpPr>
          <p:cNvPr id="1417287" name="Text Box 71"/>
          <p:cNvSpPr txBox="1">
            <a:spLocks noChangeArrowheads="1"/>
          </p:cNvSpPr>
          <p:nvPr/>
        </p:nvSpPr>
        <p:spPr bwMode="auto">
          <a:xfrm>
            <a:off x="5364163" y="5832475"/>
            <a:ext cx="3092989" cy="553998"/>
          </a:xfrm>
          <a:prstGeom prst="rect">
            <a:avLst/>
          </a:prstGeom>
          <a:noFill/>
          <a:ln w="12700">
            <a:noFill/>
            <a:miter lim="800000"/>
            <a:headEnd type="none" w="sm" len="sm"/>
            <a:tailEnd type="none" w="sm" len="sm"/>
          </a:ln>
          <a:effectLst/>
        </p:spPr>
        <p:txBody>
          <a:bodyPr wrap="none">
            <a:prstTxWarp prst="textNoShape">
              <a:avLst/>
            </a:prstTxWarp>
            <a:spAutoFit/>
          </a:bodyPr>
          <a:lstStyle/>
          <a:p>
            <a:pPr algn="l"/>
            <a:r>
              <a:rPr lang="en-GB" sz="1200" dirty="0"/>
              <a:t>E.g. Trade off large CSR in transporting </a:t>
            </a:r>
          </a:p>
          <a:p>
            <a:pPr algn="l"/>
            <a:r>
              <a:rPr lang="en-GB" sz="1200" dirty="0"/>
              <a:t>short bunch with jitter caused by large R56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1371</TotalTime>
  <Words>1710</Words>
  <Application>Microsoft PowerPoint</Application>
  <PresentationFormat>On-screen Show (4:3)</PresentationFormat>
  <Paragraphs>253</Paragraphs>
  <Slides>18</Slides>
  <Notes>7</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Default Design</vt:lpstr>
      <vt:lpstr>Equation</vt:lpstr>
      <vt:lpstr>Microsoft Equation</vt:lpstr>
      <vt:lpstr>X-Band cavities – dynamics issues in light sources (WG1)</vt:lpstr>
      <vt:lpstr>The General Electric Synchrotron, 1946</vt:lpstr>
      <vt:lpstr>1G – The Parasite</vt:lpstr>
      <vt:lpstr>2G – The Dedicated Source</vt:lpstr>
      <vt:lpstr>DIAMOND (2007 - ?)</vt:lpstr>
      <vt:lpstr>4th Generation Light Sources</vt:lpstr>
      <vt:lpstr>A UK-based light source</vt:lpstr>
      <vt:lpstr>Transverse Brightness  Not a Storage Ring!</vt:lpstr>
      <vt:lpstr>Compression Scheme Design Non-Trivial</vt:lpstr>
      <vt:lpstr>Slide 10</vt:lpstr>
      <vt:lpstr>FEL Resonance Condition</vt:lpstr>
      <vt:lpstr>Similar Schemes to a SC NLS</vt:lpstr>
      <vt:lpstr>Slide 13</vt:lpstr>
      <vt:lpstr>An NLS SC Simulation – The Upright Bunch</vt:lpstr>
      <vt:lpstr>An NLS NC Simulation – R. Bartolini (DLS)</vt:lpstr>
      <vt:lpstr>SCSS (SPRING-8/XFEL) – 5.7 GHz, 35 MV/m, 60 Hz</vt:lpstr>
      <vt:lpstr>Comparison of High-Energy Designs</vt:lpstr>
      <vt:lpstr>Why superconducting in the UK?</vt:lpstr>
    </vt:vector>
  </TitlesOfParts>
  <Company> Manchester Computing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zlsiias</dc:creator>
  <cp:lastModifiedBy>Hywel Owen</cp:lastModifiedBy>
  <cp:revision>137</cp:revision>
  <dcterms:created xsi:type="dcterms:W3CDTF">2008-12-01T15:08:55Z</dcterms:created>
  <dcterms:modified xsi:type="dcterms:W3CDTF">2008-12-01T15:36:13Z</dcterms:modified>
</cp:coreProperties>
</file>