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  <p:sldMasterId id="2147483870" r:id="rId2"/>
    <p:sldMasterId id="2147483882" r:id="rId3"/>
  </p:sldMasterIdLst>
  <p:notesMasterIdLst>
    <p:notesMasterId r:id="rId34"/>
  </p:notesMasterIdLst>
  <p:sldIdLst>
    <p:sldId id="256" r:id="rId4"/>
    <p:sldId id="257" r:id="rId5"/>
    <p:sldId id="262" r:id="rId6"/>
    <p:sldId id="259" r:id="rId7"/>
    <p:sldId id="268" r:id="rId8"/>
    <p:sldId id="258" r:id="rId9"/>
    <p:sldId id="263" r:id="rId10"/>
    <p:sldId id="270" r:id="rId11"/>
    <p:sldId id="264" r:id="rId12"/>
    <p:sldId id="265" r:id="rId13"/>
    <p:sldId id="261" r:id="rId14"/>
    <p:sldId id="260" r:id="rId15"/>
    <p:sldId id="266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4" r:id="rId25"/>
    <p:sldId id="267" r:id="rId26"/>
    <p:sldId id="285" r:id="rId27"/>
    <p:sldId id="278" r:id="rId28"/>
    <p:sldId id="279" r:id="rId29"/>
    <p:sldId id="280" r:id="rId30"/>
    <p:sldId id="281" r:id="rId31"/>
    <p:sldId id="282" r:id="rId32"/>
    <p:sldId id="283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1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6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819DB-74A4-4925-9B2B-B60B9D041034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23E10-6F38-49D5-83EF-8434743D56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7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23E10-6F38-49D5-83EF-8434743D561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433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23E10-6F38-49D5-83EF-8434743D561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286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23E10-6F38-49D5-83EF-8434743D561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970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1052395" cy="279400"/>
          </a:xfrm>
        </p:spPr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75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4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528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495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71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117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498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213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437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259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57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732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943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4056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6248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2305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129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2011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1838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5482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6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85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3147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16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9785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86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5641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3859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2037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2680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00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213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5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0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5193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84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925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01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733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70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11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6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owdy/sitesim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CMS Computing </a:t>
            </a:r>
            <a:r>
              <a:rPr lang="en-GB" dirty="0"/>
              <a:t>M</a:t>
            </a:r>
            <a:r>
              <a:rPr lang="en-GB" dirty="0" smtClean="0"/>
              <a:t>odel </a:t>
            </a:r>
            <a:r>
              <a:rPr lang="en-GB" dirty="0"/>
              <a:t>S</a:t>
            </a:r>
            <a:r>
              <a:rPr lang="en-GB" dirty="0" smtClean="0"/>
              <a:t>imulation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Stephen </a:t>
            </a:r>
            <a:r>
              <a:rPr lang="en-GB" dirty="0" smtClean="0"/>
              <a:t>Gowdy/FNAL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16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File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Extract network mesh from PhEDEx</a:t>
            </a:r>
          </a:p>
          <a:p>
            <a:pPr lvl="1"/>
            <a:r>
              <a:rPr lang="en-GB" dirty="0" smtClean="0"/>
              <a:t>Using the links interface</a:t>
            </a:r>
          </a:p>
          <a:p>
            <a:pPr lvl="1"/>
            <a:r>
              <a:rPr lang="en-GB" dirty="0" smtClean="0"/>
              <a:t>Also get reliability information</a:t>
            </a:r>
          </a:p>
          <a:p>
            <a:pPr lvl="2"/>
            <a:r>
              <a:rPr lang="en-GB" dirty="0" smtClean="0"/>
              <a:t>If not present assumed 99%</a:t>
            </a:r>
          </a:p>
          <a:p>
            <a:pPr lvl="1"/>
            <a:r>
              <a:rPr lang="en-GB" dirty="0" smtClean="0"/>
              <a:t>No actual transfer rate information available for links</a:t>
            </a:r>
          </a:p>
          <a:p>
            <a:pPr lvl="2"/>
            <a:r>
              <a:rPr lang="en-GB" dirty="0" smtClean="0"/>
              <a:t>Use what is available to get a number between 1GB/s and 10GB/s, not at all accurate. Default 1GB/s.</a:t>
            </a:r>
          </a:p>
          <a:p>
            <a:r>
              <a:rPr lang="en-GB" dirty="0" smtClean="0"/>
              <a:t>Extract file location and size information from PhEDEx</a:t>
            </a:r>
          </a:p>
          <a:p>
            <a:pPr lvl="1"/>
            <a:r>
              <a:rPr lang="en-GB" dirty="0" smtClean="0"/>
              <a:t>No historical information is available</a:t>
            </a:r>
          </a:p>
          <a:p>
            <a:pPr lvl="1"/>
            <a:r>
              <a:rPr lang="en-GB" dirty="0" smtClean="0"/>
              <a:t>When updating job information need to get an update for file locations</a:t>
            </a:r>
          </a:p>
          <a:p>
            <a:pPr lvl="1"/>
            <a:r>
              <a:rPr lang="en-GB" dirty="0" smtClean="0"/>
              <a:t>Only get information on files used by jobs</a:t>
            </a:r>
          </a:p>
          <a:p>
            <a:pPr lvl="2"/>
            <a:r>
              <a:rPr lang="en-GB" dirty="0" smtClean="0"/>
              <a:t>Some of jobs read a file outside the US, place copy at FNAL to allow job to work when considering only US sites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99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8271" y="1122448"/>
            <a:ext cx="766119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Startup</a:t>
            </a:r>
            <a:r>
              <a:rPr lang="en-GB" sz="2800" b="1" dirty="0" smtClean="0"/>
              <a:t> output when only using US T1 and T2 sites;</a:t>
            </a:r>
          </a:p>
          <a:p>
            <a:endParaRPr lang="en-GB" dirty="0"/>
          </a:p>
          <a:p>
            <a:r>
              <a:rPr lang="en-GB" dirty="0" smtClean="0"/>
              <a:t>$ </a:t>
            </a:r>
            <a:r>
              <a:rPr lang="en-GB" dirty="0"/>
              <a:t>python </a:t>
            </a:r>
            <a:r>
              <a:rPr lang="en-GB" dirty="0" smtClean="0"/>
              <a:t>python/Simulation.py</a:t>
            </a:r>
          </a:p>
          <a:p>
            <a:r>
              <a:rPr lang="en-GB" dirty="0"/>
              <a:t>Read in 9 sites.</a:t>
            </a:r>
          </a:p>
          <a:p>
            <a:r>
              <a:rPr lang="en-GB" dirty="0"/>
              <a:t>Read in 72 network links.</a:t>
            </a:r>
          </a:p>
          <a:p>
            <a:r>
              <a:rPr lang="en-GB" dirty="0"/>
              <a:t>Read in 99266 files.</a:t>
            </a:r>
          </a:p>
          <a:p>
            <a:r>
              <a:rPr lang="en-GB" dirty="0"/>
              <a:t>Read in 279178 locations.</a:t>
            </a:r>
          </a:p>
          <a:p>
            <a:r>
              <a:rPr lang="en-GB" dirty="0"/>
              <a:t>Read in 3 latency bins.</a:t>
            </a:r>
          </a:p>
          <a:p>
            <a:r>
              <a:rPr lang="en-GB" dirty="0"/>
              <a:t>Read in 4 transfer bins.</a:t>
            </a:r>
          </a:p>
          <a:p>
            <a:r>
              <a:rPr lang="en-GB" dirty="0"/>
              <a:t>Read in 10 job efficiency slots.</a:t>
            </a:r>
          </a:p>
          <a:p>
            <a:r>
              <a:rPr lang="en-GB" dirty="0"/>
              <a:t>About to read and simulate 113899 jobs...</a:t>
            </a:r>
          </a:p>
          <a:p>
            <a:r>
              <a:rPr lang="en-GB" dirty="0" smtClean="0"/>
              <a:t>…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4101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Caching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Need to add different caching strategy later</a:t>
            </a:r>
          </a:p>
          <a:p>
            <a:pPr lvl="1"/>
            <a:r>
              <a:rPr lang="en-GB" dirty="0" smtClean="0"/>
              <a:t>Cache hierarchy</a:t>
            </a:r>
          </a:p>
          <a:p>
            <a:r>
              <a:rPr lang="en-GB" dirty="0" smtClean="0"/>
              <a:t>Including cache cleaning if getting full</a:t>
            </a:r>
          </a:p>
          <a:p>
            <a:r>
              <a:rPr lang="en-GB" dirty="0" smtClean="0"/>
              <a:t>Currently simulation allows no transfers, or transfers. Also can discard transfers.</a:t>
            </a:r>
          </a:p>
          <a:p>
            <a:r>
              <a:rPr lang="en-GB" dirty="0" smtClean="0"/>
              <a:t>Won’t transfer if there is no space available at a site</a:t>
            </a:r>
          </a:p>
          <a:p>
            <a:r>
              <a:rPr lang="en-GB" dirty="0" smtClean="0"/>
              <a:t>Implement different models</a:t>
            </a:r>
          </a:p>
          <a:p>
            <a:pPr lvl="1"/>
            <a:r>
              <a:rPr lang="en-GB" dirty="0" smtClean="0"/>
              <a:t>With </a:t>
            </a:r>
            <a:r>
              <a:rPr lang="en-GB" dirty="0"/>
              <a:t>new version of xrootd can read while still </a:t>
            </a:r>
            <a:r>
              <a:rPr lang="en-GB" dirty="0" smtClean="0"/>
              <a:t>transferring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60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Scenarios Considered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Run standard set of 56949 US </a:t>
            </a:r>
            <a:r>
              <a:rPr lang="en-GB" dirty="0" smtClean="0"/>
              <a:t>jobs</a:t>
            </a:r>
          </a:p>
          <a:p>
            <a:pPr lvl="1"/>
            <a:r>
              <a:rPr lang="en-GB" dirty="0" smtClean="0"/>
              <a:t>Each job ran twice to spread load across all Tier-2 sites more evenly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Run with a similar situation to today</a:t>
            </a:r>
          </a:p>
          <a:p>
            <a:pPr lvl="1"/>
            <a:r>
              <a:rPr lang="en-GB" dirty="0" smtClean="0"/>
              <a:t>Vast majority of data already placed at execution site</a:t>
            </a:r>
          </a:p>
          <a:p>
            <a:pPr lvl="1"/>
            <a:r>
              <a:rPr lang="en-GB" dirty="0" smtClean="0"/>
              <a:t>Small number of jobs will transfer data from another site (usually FNAL)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Only use a local cache, data initially at FNAL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Only read data from FNAL, no local copy (no local disk needed)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708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Vary Input Parameters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Total wall clock time used in billions of </a:t>
            </a:r>
            <a:r>
              <a:rPr lang="en-GB" dirty="0" smtClean="0"/>
              <a:t>seconds</a:t>
            </a:r>
          </a:p>
          <a:p>
            <a:r>
              <a:rPr lang="en-GB" dirty="0" smtClean="0"/>
              <a:t>Each box has three values: Preplaced Data/Transfer File/Remote Read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lvl="2"/>
            <a:r>
              <a:rPr lang="en-GB" dirty="0" smtClean="0"/>
              <a:t>There is a very small difference in the Transfer File time with the change in transfer speed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444638"/>
              </p:ext>
            </p:extLst>
          </p:nvPr>
        </p:nvGraphicFramePr>
        <p:xfrm>
          <a:off x="1878219" y="3587460"/>
          <a:ext cx="8128000" cy="148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4754"/>
                <a:gridCol w="1829246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Half CPU Hit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Normal CPU</a:t>
                      </a:r>
                      <a:r>
                        <a:rPr lang="en-GB" baseline="0" dirty="0" smtClean="0"/>
                        <a:t> Hit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Double CPU Hit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Half</a:t>
                      </a:r>
                      <a:r>
                        <a:rPr lang="en-GB" baseline="0" dirty="0" smtClean="0"/>
                        <a:t> Tran. Speed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2.77/3.32/3.78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2.77/3.32/3.94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2.77/3.32/4.25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Normal Tran. Speed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2.77/3.32/3.78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2.77/3.32/3.94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2.77/3.32/4.25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Double Tran. Speed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2.77/3.32/3.78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2.77/3.32/3.94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2.77/3.32/4.25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2454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Plots from running with different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Grid of three by three graphs, similar to previous table</a:t>
            </a:r>
          </a:p>
          <a:p>
            <a:pPr lvl="1"/>
            <a:r>
              <a:rPr lang="en-GB" dirty="0" smtClean="0"/>
              <a:t>Left to right vary Remote Read penalty</a:t>
            </a:r>
          </a:p>
          <a:p>
            <a:pPr lvl="2"/>
            <a:r>
              <a:rPr lang="en-GB" dirty="0" smtClean="0"/>
              <a:t>Half: </a:t>
            </a:r>
            <a:r>
              <a:rPr lang="en-GB" dirty="0"/>
              <a:t>0ms: 0, &gt;=1ms </a:t>
            </a:r>
            <a:r>
              <a:rPr lang="en-GB" dirty="0" smtClean="0"/>
              <a:t>2.5</a:t>
            </a:r>
            <a:r>
              <a:rPr lang="en-GB" dirty="0"/>
              <a:t>%, &gt;=50ms </a:t>
            </a:r>
            <a:r>
              <a:rPr lang="en-GB" dirty="0" smtClean="0"/>
              <a:t>10</a:t>
            </a:r>
            <a:r>
              <a:rPr lang="en-GB" dirty="0"/>
              <a:t>%</a:t>
            </a:r>
          </a:p>
          <a:p>
            <a:pPr lvl="2"/>
            <a:r>
              <a:rPr lang="en-GB" dirty="0" smtClean="0"/>
              <a:t>Normal: 0ms</a:t>
            </a:r>
            <a:r>
              <a:rPr lang="en-GB" dirty="0"/>
              <a:t>: 0, &gt;=1ms 5%, &gt;=50ms 20%</a:t>
            </a:r>
          </a:p>
          <a:p>
            <a:pPr lvl="2"/>
            <a:r>
              <a:rPr lang="en-GB" dirty="0" smtClean="0"/>
              <a:t>Double: 0ms</a:t>
            </a:r>
            <a:r>
              <a:rPr lang="en-GB" dirty="0"/>
              <a:t>: 0, &gt;=1ms </a:t>
            </a:r>
            <a:r>
              <a:rPr lang="en-GB" dirty="0" smtClean="0"/>
              <a:t>10%, </a:t>
            </a:r>
            <a:r>
              <a:rPr lang="en-GB" dirty="0"/>
              <a:t>&gt;=50ms </a:t>
            </a:r>
            <a:r>
              <a:rPr lang="en-GB" dirty="0" smtClean="0"/>
              <a:t>40%</a:t>
            </a:r>
          </a:p>
          <a:p>
            <a:pPr lvl="1"/>
            <a:r>
              <a:rPr lang="en-GB" dirty="0" smtClean="0"/>
              <a:t>Top to bottom vary maximum single file transfer rate</a:t>
            </a:r>
          </a:p>
          <a:p>
            <a:pPr lvl="2"/>
            <a:r>
              <a:rPr lang="en-GB" dirty="0" smtClean="0"/>
              <a:t>Half: </a:t>
            </a:r>
            <a:r>
              <a:rPr lang="en-GB" dirty="0"/>
              <a:t>0ms 5</a:t>
            </a:r>
            <a:r>
              <a:rPr lang="en-GB" dirty="0" smtClean="0"/>
              <a:t>Gbps</a:t>
            </a:r>
            <a:r>
              <a:rPr lang="en-GB" dirty="0"/>
              <a:t>, &gt;=1ms </a:t>
            </a:r>
            <a:r>
              <a:rPr lang="en-GB" dirty="0" smtClean="0"/>
              <a:t>500Mbps</a:t>
            </a:r>
            <a:r>
              <a:rPr lang="en-GB" dirty="0"/>
              <a:t>, &gt;=50ms 5</a:t>
            </a:r>
            <a:r>
              <a:rPr lang="en-GB" dirty="0" smtClean="0"/>
              <a:t>0Mbps</a:t>
            </a:r>
            <a:r>
              <a:rPr lang="en-GB" dirty="0"/>
              <a:t>, &gt;=100ms </a:t>
            </a:r>
            <a:r>
              <a:rPr lang="en-GB" dirty="0" smtClean="0"/>
              <a:t>25Mbps</a:t>
            </a:r>
          </a:p>
          <a:p>
            <a:pPr lvl="2"/>
            <a:r>
              <a:rPr lang="en-GB" dirty="0" smtClean="0"/>
              <a:t>Normal: 0ms </a:t>
            </a:r>
            <a:r>
              <a:rPr lang="en-GB" dirty="0"/>
              <a:t>10Gbps, &gt;=1ms 1Gbps, &gt;=50ms 100Mbps, &gt;=100ms </a:t>
            </a:r>
            <a:r>
              <a:rPr lang="en-GB" dirty="0" smtClean="0"/>
              <a:t>50Mbps</a:t>
            </a:r>
          </a:p>
          <a:p>
            <a:pPr lvl="2"/>
            <a:r>
              <a:rPr lang="en-GB" dirty="0" smtClean="0"/>
              <a:t>Double: </a:t>
            </a:r>
            <a:r>
              <a:rPr lang="en-GB" dirty="0"/>
              <a:t>0ms </a:t>
            </a:r>
            <a:r>
              <a:rPr lang="en-GB" dirty="0" smtClean="0"/>
              <a:t>20Gbps</a:t>
            </a:r>
            <a:r>
              <a:rPr lang="en-GB" dirty="0"/>
              <a:t>, &gt;=1ms </a:t>
            </a:r>
            <a:r>
              <a:rPr lang="en-GB" dirty="0" smtClean="0"/>
              <a:t>2Gbps</a:t>
            </a:r>
            <a:r>
              <a:rPr lang="en-GB" dirty="0"/>
              <a:t>, &gt;=50ms </a:t>
            </a:r>
            <a:r>
              <a:rPr lang="en-GB" dirty="0" smtClean="0"/>
              <a:t>200Mbps</a:t>
            </a:r>
            <a:r>
              <a:rPr lang="en-GB" dirty="0"/>
              <a:t>, &gt;=100ms 1</a:t>
            </a:r>
            <a:r>
              <a:rPr lang="en-GB" dirty="0" smtClean="0"/>
              <a:t>00Mbps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12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711" y="1338081"/>
            <a:ext cx="2400001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38081"/>
            <a:ext cx="2400000" cy="1800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CPU Efficiency when Data Read from Fermilab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288" y="1338081"/>
            <a:ext cx="2400000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712" y="3198040"/>
            <a:ext cx="24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198040"/>
            <a:ext cx="2400000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288" y="3257999"/>
            <a:ext cx="2400000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711" y="5057999"/>
            <a:ext cx="2400000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288" y="5058000"/>
            <a:ext cx="2400000" cy="1800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CPU Eff. when </a:t>
            </a:r>
            <a:r>
              <a:rPr lang="en-GB" dirty="0"/>
              <a:t>d</a:t>
            </a:r>
            <a:r>
              <a:rPr lang="en-GB" dirty="0" smtClean="0"/>
              <a:t>ata copied from Fermilab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7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CPU Efficiency when </a:t>
            </a:r>
            <a:r>
              <a:rPr lang="en-GB" dirty="0"/>
              <a:t>d</a:t>
            </a:r>
            <a:r>
              <a:rPr lang="en-GB" dirty="0" smtClean="0"/>
              <a:t>ata mostly  preplaced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88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Rate from FNAL when data read from FNAL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9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Want to look at different computing models for HL-LHC</a:t>
            </a:r>
          </a:p>
          <a:p>
            <a:pPr lvl="1"/>
            <a:r>
              <a:rPr lang="en-GB" dirty="0" smtClean="0"/>
              <a:t>To use caching (</a:t>
            </a:r>
            <a:r>
              <a:rPr lang="en-GB" dirty="0" err="1" smtClean="0"/>
              <a:t>eg</a:t>
            </a:r>
            <a:r>
              <a:rPr lang="en-GB" dirty="0" smtClean="0"/>
              <a:t> CDN, NDN)</a:t>
            </a:r>
          </a:p>
          <a:p>
            <a:pPr lvl="1"/>
            <a:r>
              <a:rPr lang="en-GB" dirty="0" smtClean="0"/>
              <a:t>Where to place caches</a:t>
            </a:r>
          </a:p>
          <a:p>
            <a:pPr lvl="1"/>
            <a:r>
              <a:rPr lang="en-GB" dirty="0" smtClean="0"/>
              <a:t>How large they need to be</a:t>
            </a:r>
          </a:p>
          <a:p>
            <a:r>
              <a:rPr lang="en-GB" dirty="0" smtClean="0"/>
              <a:t>Discussion with others to possibly collaborate</a:t>
            </a:r>
          </a:p>
          <a:p>
            <a:r>
              <a:rPr lang="en-GB" dirty="0"/>
              <a:t>W</a:t>
            </a:r>
            <a:r>
              <a:rPr lang="en-GB" dirty="0" smtClean="0"/>
              <a:t>riting a basic Python simulation</a:t>
            </a:r>
          </a:p>
          <a:p>
            <a:pPr lvl="1"/>
            <a:r>
              <a:rPr lang="en-GB" dirty="0" smtClean="0"/>
              <a:t>Can consider to change to C++ if better performance is needed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3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Rate from FNAL when data copied from FNAL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09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Rate from FNAL when data mostly preplaced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278" y="5058000"/>
            <a:ext cx="2400000" cy="1800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96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 States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036" y="5058000"/>
            <a:ext cx="2400000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9141"/>
            <a:ext cx="24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964" y="5058000"/>
            <a:ext cx="2400000" cy="1800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9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Can simulate CMS computing system</a:t>
            </a:r>
          </a:p>
          <a:p>
            <a:r>
              <a:rPr lang="en-GB" dirty="0" smtClean="0"/>
              <a:t>Concentrating on US infrastructure, simpler system to understand, and perhaps experiment on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Turn off local disk access for a short amount of time</a:t>
            </a:r>
          </a:p>
          <a:p>
            <a:r>
              <a:rPr lang="en-GB" dirty="0" smtClean="0"/>
              <a:t>Can use current infrastructure to determine input parameters better</a:t>
            </a:r>
          </a:p>
          <a:p>
            <a:r>
              <a:rPr lang="en-GB" dirty="0" smtClean="0"/>
              <a:t>Scale up job throughput to capacity of </a:t>
            </a:r>
            <a:r>
              <a:rPr lang="en-GB" dirty="0" smtClean="0"/>
              <a:t>system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186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829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Jobs running when data read from FNAL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11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Jobs running when copied from FNAL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41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Jobs running when data mostly preplaced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19610"/>
            <a:ext cx="24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00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Inter-Tier2 rate when data read from FNAL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99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Inter-Tier2 rate when data copied from FNAL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93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Time driven </a:t>
            </a:r>
            <a:r>
              <a:rPr lang="en-GB" dirty="0"/>
              <a:t>discrete </a:t>
            </a:r>
            <a:r>
              <a:rPr lang="en-GB" dirty="0" smtClean="0"/>
              <a:t>simulation</a:t>
            </a:r>
          </a:p>
          <a:p>
            <a:pPr lvl="1"/>
            <a:r>
              <a:rPr lang="en-GB" dirty="0" smtClean="0"/>
              <a:t>100 seconds used as time slices currently</a:t>
            </a:r>
            <a:endParaRPr lang="en-GB" dirty="0"/>
          </a:p>
          <a:p>
            <a:r>
              <a:rPr lang="en-GB" dirty="0"/>
              <a:t>Takes account of slots in sites</a:t>
            </a:r>
          </a:p>
          <a:p>
            <a:r>
              <a:rPr lang="en-GB" dirty="0"/>
              <a:t>Allows for </a:t>
            </a:r>
            <a:r>
              <a:rPr lang="en-GB" dirty="0" smtClean="0"/>
              <a:t>transfers </a:t>
            </a:r>
            <a:r>
              <a:rPr lang="en-GB" dirty="0"/>
              <a:t>between sites</a:t>
            </a:r>
          </a:p>
          <a:p>
            <a:r>
              <a:rPr lang="en-GB" dirty="0" smtClean="0"/>
              <a:t>Code </a:t>
            </a:r>
            <a:r>
              <a:rPr lang="en-GB" dirty="0"/>
              <a:t>is in </a:t>
            </a:r>
            <a:r>
              <a:rPr lang="en-GB" dirty="0">
                <a:hlinkClick r:id="rId2"/>
              </a:rPr>
              <a:t>https://github.com/gowdy/sitesim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78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Inter-Tier2 rate when mostly preplaced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1381220"/>
            <a:ext cx="2400000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381220"/>
            <a:ext cx="24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1381220"/>
            <a:ext cx="2400000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3219610"/>
            <a:ext cx="24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3219610"/>
            <a:ext cx="2400000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3219610"/>
            <a:ext cx="2400000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2" y="5058000"/>
            <a:ext cx="2400000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058000"/>
            <a:ext cx="24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78" y="5058000"/>
            <a:ext cx="2400000" cy="1800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30th April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CMS Computing Model Simulation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DCEF-9FAC-418F-BDA2-7EADDC929A8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02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Flat files read to load in site, network, job and file information</a:t>
            </a:r>
          </a:p>
          <a:p>
            <a:r>
              <a:rPr lang="en-GB" dirty="0" smtClean="0"/>
              <a:t>Setup sites and links</a:t>
            </a:r>
          </a:p>
          <a:p>
            <a:r>
              <a:rPr lang="en-GB" dirty="0" smtClean="0"/>
              <a:t>Next setup catalogue of data</a:t>
            </a:r>
          </a:p>
          <a:p>
            <a:r>
              <a:rPr lang="en-GB" dirty="0" smtClean="0"/>
              <a:t>Read in simulation parameters for CPU efficiency, remote read penalty and file transfer rates</a:t>
            </a:r>
          </a:p>
          <a:p>
            <a:r>
              <a:rPr lang="en-GB" dirty="0" smtClean="0"/>
              <a:t>Start processing jobs in sequence</a:t>
            </a:r>
          </a:p>
          <a:p>
            <a:pPr lvl="1"/>
            <a:r>
              <a:rPr lang="en-GB" dirty="0" smtClean="0"/>
              <a:t>Use list of jobs from dashboard to feed simulation</a:t>
            </a:r>
          </a:p>
          <a:p>
            <a:pPr lvl="1"/>
            <a:r>
              <a:rPr lang="en-GB" dirty="0" smtClean="0"/>
              <a:t>See how it performs to process current </a:t>
            </a:r>
            <a:r>
              <a:rPr lang="en-GB" dirty="0" smtClean="0"/>
              <a:t>jobs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CPU Efficiency derived from actual jobs</a:t>
            </a:r>
          </a:p>
          <a:p>
            <a:r>
              <a:rPr lang="en-GB" dirty="0" smtClean="0"/>
              <a:t>Latency between sites guessed at the moment</a:t>
            </a:r>
          </a:p>
          <a:p>
            <a:r>
              <a:rPr lang="en-GB" dirty="0" smtClean="0"/>
              <a:t>CPU Efficiency penalty when reading remotely</a:t>
            </a:r>
          </a:p>
          <a:p>
            <a:pPr lvl="1"/>
            <a:r>
              <a:rPr lang="en-GB" dirty="0" smtClean="0"/>
              <a:t>0ms: 0, &gt;=1ms 5%, &gt;=50ms 20%</a:t>
            </a:r>
          </a:p>
          <a:p>
            <a:r>
              <a:rPr lang="en-GB" dirty="0" smtClean="0"/>
              <a:t>Single file transfer maximum speed</a:t>
            </a:r>
          </a:p>
          <a:p>
            <a:pPr lvl="1"/>
            <a:r>
              <a:rPr lang="en-GB" dirty="0" smtClean="0"/>
              <a:t>0ms: 10Gbps, &gt;=1ms 1Gbps, &gt;=50ms 100Mbps, &gt;=100ms 50Mbps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38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34509" y="1668388"/>
            <a:ext cx="2137720" cy="3318479"/>
            <a:chOff x="543696" y="844379"/>
            <a:chExt cx="2137720" cy="2837936"/>
          </a:xfrm>
        </p:grpSpPr>
        <p:sp>
          <p:nvSpPr>
            <p:cNvPr id="23" name="Rectangle 22"/>
            <p:cNvSpPr/>
            <p:nvPr/>
          </p:nvSpPr>
          <p:spPr>
            <a:xfrm>
              <a:off x="543697" y="1445741"/>
              <a:ext cx="2137719" cy="223657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en-GB" sz="1600" dirty="0" smtClean="0"/>
                <a:t>site</a:t>
              </a:r>
            </a:p>
            <a:p>
              <a:r>
                <a:rPr lang="en-GB" sz="1600" dirty="0" err="1" smtClean="0"/>
                <a:t>cpuTime</a:t>
              </a:r>
              <a:endParaRPr lang="en-GB" sz="1600" dirty="0" smtClean="0"/>
            </a:p>
            <a:p>
              <a:r>
                <a:rPr lang="en-GB" sz="1600" dirty="0" err="1" smtClean="0"/>
                <a:t>inputData</a:t>
              </a:r>
              <a:endParaRPr lang="en-GB" sz="1600" dirty="0" smtClean="0"/>
            </a:p>
            <a:p>
              <a:r>
                <a:rPr lang="en-GB" sz="1600" dirty="0" err="1" smtClean="0"/>
                <a:t>fractionRead</a:t>
              </a:r>
              <a:endParaRPr lang="en-GB" sz="1600" dirty="0" smtClean="0"/>
            </a:p>
            <a:p>
              <a:r>
                <a:rPr lang="en-GB" sz="1600" dirty="0"/>
                <a:t>s</a:t>
              </a:r>
              <a:r>
                <a:rPr lang="en-GB" sz="1600" dirty="0" smtClean="0"/>
                <a:t>tart</a:t>
              </a:r>
            </a:p>
            <a:p>
              <a:r>
                <a:rPr lang="en-GB" sz="1600" dirty="0"/>
                <a:t>e</a:t>
              </a:r>
              <a:r>
                <a:rPr lang="en-GB" sz="1600" dirty="0" smtClean="0"/>
                <a:t>nd</a:t>
              </a:r>
            </a:p>
            <a:p>
              <a:r>
                <a:rPr lang="en-GB" sz="1600" dirty="0" err="1" smtClean="0"/>
                <a:t>runTime</a:t>
              </a:r>
              <a:endParaRPr lang="en-GB" sz="1600" dirty="0" smtClean="0"/>
            </a:p>
            <a:p>
              <a:r>
                <a:rPr lang="en-GB" sz="1600" dirty="0" err="1" smtClean="0"/>
                <a:t>dataReadTime</a:t>
              </a:r>
              <a:endParaRPr lang="en-GB" sz="1600" dirty="0" smtClean="0"/>
            </a:p>
            <a:p>
              <a:r>
                <a:rPr lang="en-GB" sz="1600" dirty="0" err="1" smtClean="0"/>
                <a:t>dataReadCPUHit</a:t>
              </a:r>
              <a:endParaRPr lang="en-GB" sz="1600" dirty="0" smtClean="0"/>
            </a:p>
            <a:p>
              <a:r>
                <a:rPr lang="en-GB" sz="1600" dirty="0" err="1" smtClean="0"/>
                <a:t>theStore</a:t>
              </a:r>
              <a:endParaRPr lang="en-GB" sz="16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43696" y="844379"/>
              <a:ext cx="2137719" cy="60136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Job</a:t>
              </a:r>
              <a:endParaRPr lang="en-GB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290982" y="1668389"/>
            <a:ext cx="2137720" cy="3318478"/>
            <a:chOff x="543696" y="844379"/>
            <a:chExt cx="2137720" cy="2837936"/>
          </a:xfrm>
        </p:grpSpPr>
        <p:sp>
          <p:nvSpPr>
            <p:cNvPr id="26" name="Rectangle 25"/>
            <p:cNvSpPr/>
            <p:nvPr/>
          </p:nvSpPr>
          <p:spPr>
            <a:xfrm>
              <a:off x="543697" y="1445741"/>
              <a:ext cx="2137719" cy="223657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en-GB" dirty="0"/>
                <a:t>n</a:t>
              </a:r>
              <a:r>
                <a:rPr lang="en-GB" dirty="0" smtClean="0"/>
                <a:t>ame</a:t>
              </a:r>
            </a:p>
            <a:p>
              <a:r>
                <a:rPr lang="en-GB" dirty="0" smtClean="0"/>
                <a:t>disk</a:t>
              </a:r>
            </a:p>
            <a:p>
              <a:r>
                <a:rPr lang="en-GB" dirty="0"/>
                <a:t>b</a:t>
              </a:r>
              <a:r>
                <a:rPr lang="en-GB" dirty="0" smtClean="0"/>
                <a:t>andwidth</a:t>
              </a:r>
            </a:p>
            <a:p>
              <a:r>
                <a:rPr lang="en-GB" dirty="0"/>
                <a:t>n</a:t>
              </a:r>
              <a:r>
                <a:rPr lang="en-GB" dirty="0" smtClean="0"/>
                <a:t>etwork [[site, bandwidth, quality, latency] … ]</a:t>
              </a:r>
            </a:p>
            <a:p>
              <a:r>
                <a:rPr lang="en-GB" dirty="0" smtClean="0"/>
                <a:t>batch</a:t>
              </a:r>
              <a:endParaRPr lang="en-GB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3696" y="844379"/>
              <a:ext cx="2137719" cy="60136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Site</a:t>
              </a:r>
              <a:endParaRPr lang="en-GB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712746" y="1668389"/>
            <a:ext cx="2137720" cy="3318478"/>
            <a:chOff x="543696" y="844379"/>
            <a:chExt cx="2137720" cy="2837936"/>
          </a:xfrm>
        </p:grpSpPr>
        <p:sp>
          <p:nvSpPr>
            <p:cNvPr id="29" name="Rectangle 28"/>
            <p:cNvSpPr/>
            <p:nvPr/>
          </p:nvSpPr>
          <p:spPr>
            <a:xfrm>
              <a:off x="543697" y="1445741"/>
              <a:ext cx="2137719" cy="223657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en-GB" dirty="0" err="1" smtClean="0"/>
                <a:t>qjobs</a:t>
              </a:r>
              <a:r>
                <a:rPr lang="en-GB" dirty="0" smtClean="0"/>
                <a:t> </a:t>
              </a:r>
              <a:r>
                <a:rPr lang="en-GB" dirty="0"/>
                <a:t>[ Job ]</a:t>
              </a:r>
            </a:p>
            <a:p>
              <a:r>
                <a:rPr lang="en-GB" dirty="0" err="1"/>
                <a:t>rjobs</a:t>
              </a:r>
              <a:r>
                <a:rPr lang="en-GB" dirty="0"/>
                <a:t> [ Job ]</a:t>
              </a:r>
            </a:p>
            <a:p>
              <a:r>
                <a:rPr lang="en-GB" dirty="0" err="1"/>
                <a:t>d</a:t>
              </a:r>
              <a:r>
                <a:rPr lang="en-GB" dirty="0" err="1" smtClean="0"/>
                <a:t>jobs</a:t>
              </a:r>
              <a:r>
                <a:rPr lang="en-GB" dirty="0" smtClean="0"/>
                <a:t> [ Job ]</a:t>
              </a:r>
            </a:p>
            <a:p>
              <a:r>
                <a:rPr lang="en-GB" dirty="0"/>
                <a:t>c</a:t>
              </a:r>
              <a:r>
                <a:rPr lang="en-GB" dirty="0" smtClean="0"/>
                <a:t>ores</a:t>
              </a:r>
            </a:p>
            <a:p>
              <a:r>
                <a:rPr lang="en-GB" dirty="0"/>
                <a:t>bandwidth</a:t>
              </a:r>
              <a:endParaRPr lang="en-GB" dirty="0" smtClean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3696" y="844379"/>
              <a:ext cx="2137719" cy="60136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Batch</a:t>
              </a:r>
              <a:endParaRPr lang="en-GB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556271" y="1668389"/>
            <a:ext cx="2137720" cy="3318478"/>
            <a:chOff x="543696" y="844379"/>
            <a:chExt cx="2137720" cy="2837936"/>
          </a:xfrm>
        </p:grpSpPr>
        <p:sp>
          <p:nvSpPr>
            <p:cNvPr id="32" name="Rectangle 31"/>
            <p:cNvSpPr/>
            <p:nvPr/>
          </p:nvSpPr>
          <p:spPr>
            <a:xfrm>
              <a:off x="543697" y="1445741"/>
              <a:ext cx="2137719" cy="223657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en-GB" dirty="0" smtClean="0"/>
                <a:t>catalogue </a:t>
              </a:r>
              <a:r>
                <a:rPr lang="en-GB" sz="1600" dirty="0" smtClean="0"/>
                <a:t>{</a:t>
              </a:r>
              <a:r>
                <a:rPr lang="en-GB" sz="1600" dirty="0" err="1" smtClean="0"/>
                <a:t>lfn</a:t>
              </a:r>
              <a:r>
                <a:rPr lang="en-GB" sz="1600" dirty="0" smtClean="0"/>
                <a:t>:[site…]}</a:t>
              </a:r>
            </a:p>
            <a:p>
              <a:r>
                <a:rPr lang="en-GB" dirty="0" smtClean="0"/>
                <a:t>files {</a:t>
              </a:r>
              <a:r>
                <a:rPr lang="en-GB" dirty="0" err="1" smtClean="0"/>
                <a:t>lfn:size</a:t>
              </a:r>
              <a:r>
                <a:rPr lang="en-GB" dirty="0" smtClean="0"/>
                <a:t>, …}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3696" y="844379"/>
              <a:ext cx="2137719" cy="60136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EventStore</a:t>
              </a:r>
              <a:endParaRPr lang="en-GB" dirty="0"/>
            </a:p>
          </p:txBody>
        </p:sp>
      </p:grpSp>
      <p:cxnSp>
        <p:nvCxnSpPr>
          <p:cNvPr id="34" name="Straight Connector 33"/>
          <p:cNvCxnSpPr/>
          <p:nvPr/>
        </p:nvCxnSpPr>
        <p:spPr>
          <a:xfrm>
            <a:off x="7115448" y="4792134"/>
            <a:ext cx="13508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8466266" y="1969071"/>
            <a:ext cx="8098" cy="282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499731" y="1969070"/>
            <a:ext cx="5149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116668" y="4220605"/>
            <a:ext cx="1440092" cy="47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541521" y="1979463"/>
            <a:ext cx="463" cy="2241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556760" y="1969069"/>
            <a:ext cx="894268" cy="8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6002727" y="1987610"/>
            <a:ext cx="14776" cy="1136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017504" y="1977216"/>
            <a:ext cx="894268" cy="8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39359" y="3124200"/>
            <a:ext cx="9781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024582" y="2556290"/>
            <a:ext cx="9781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039359" y="2844801"/>
            <a:ext cx="9781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63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Extracted from </a:t>
            </a:r>
            <a:r>
              <a:rPr lang="en-GB" dirty="0" err="1" smtClean="0"/>
              <a:t>SiteDB</a:t>
            </a:r>
            <a:r>
              <a:rPr lang="en-GB" dirty="0" smtClean="0"/>
              <a:t> pledge database</a:t>
            </a:r>
          </a:p>
          <a:p>
            <a:pPr lvl="1"/>
            <a:r>
              <a:rPr lang="en-GB" dirty="0" smtClean="0"/>
              <a:t>Use information for 2014, most recent update</a:t>
            </a:r>
          </a:p>
          <a:p>
            <a:pPr lvl="1"/>
            <a:r>
              <a:rPr lang="en-GB" dirty="0" smtClean="0"/>
              <a:t>If site has no pledge just assume 10TB and 100 slots</a:t>
            </a:r>
          </a:p>
          <a:p>
            <a:pPr lvl="2"/>
            <a:r>
              <a:rPr lang="en-GB" dirty="0" smtClean="0"/>
              <a:t>Tier-2s default is larger, should probably update</a:t>
            </a:r>
          </a:p>
          <a:p>
            <a:pPr lvl="1"/>
            <a:r>
              <a:rPr lang="en-GB" dirty="0" smtClean="0"/>
              <a:t>No internal bandwidth information so assume 20GB/s at all sites</a:t>
            </a:r>
          </a:p>
          <a:p>
            <a:r>
              <a:rPr lang="en-GB" dirty="0" smtClean="0"/>
              <a:t>Recently only considering US Tier-1 and Tier-2 sites</a:t>
            </a:r>
          </a:p>
          <a:p>
            <a:pPr lvl="1"/>
            <a:r>
              <a:rPr lang="en-GB" dirty="0" smtClean="0"/>
              <a:t>Sizes taken by hand from REBUS (could probably automate also)</a:t>
            </a:r>
          </a:p>
          <a:p>
            <a:pPr lvl="1"/>
            <a:r>
              <a:rPr lang="en-GB" dirty="0" smtClean="0"/>
              <a:t>Vanderbilt assumed to be the same as others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7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858444"/>
            <a:ext cx="10058400" cy="4991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01301" y="4524586"/>
            <a:ext cx="1650388" cy="923330"/>
          </a:xfrm>
          <a:prstGeom prst="accentCallout1">
            <a:avLst>
              <a:gd name="adj1" fmla="val 33204"/>
              <a:gd name="adj2" fmla="val -546"/>
              <a:gd name="adj3" fmla="val 41068"/>
              <a:gd name="adj4" fmla="val -55044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Each Tier-2 has;</a:t>
            </a:r>
          </a:p>
          <a:p>
            <a:r>
              <a:rPr lang="en-GB" dirty="0" smtClean="0"/>
              <a:t>1000TB disk</a:t>
            </a:r>
          </a:p>
          <a:p>
            <a:r>
              <a:rPr lang="en-GB" dirty="0" smtClean="0"/>
              <a:t>1224 cores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339868" y="1484000"/>
            <a:ext cx="1435008" cy="923330"/>
          </a:xfrm>
          <a:prstGeom prst="accentCallout1">
            <a:avLst>
              <a:gd name="adj1" fmla="val 60505"/>
              <a:gd name="adj2" fmla="val 99183"/>
              <a:gd name="adj3" fmla="val 120829"/>
              <a:gd name="adj4" fmla="val 170396"/>
            </a:avLst>
          </a:prstGeom>
          <a:ln>
            <a:solidFill>
              <a:schemeClr val="dk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FNAL has;</a:t>
            </a:r>
          </a:p>
          <a:p>
            <a:r>
              <a:rPr lang="en-GB" dirty="0" smtClean="0"/>
              <a:t>17690TB disk</a:t>
            </a:r>
          </a:p>
          <a:p>
            <a:r>
              <a:rPr lang="en-GB" dirty="0" smtClean="0"/>
              <a:t>10400 cores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091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Site, Start Time, Wall Clock, CPU time, files read</a:t>
            </a:r>
            <a:endParaRPr lang="en-GB" dirty="0"/>
          </a:p>
          <a:p>
            <a:r>
              <a:rPr lang="en-GB" dirty="0" smtClean="0"/>
              <a:t>Extracted </a:t>
            </a:r>
            <a:r>
              <a:rPr lang="en-GB" dirty="0"/>
              <a:t>job information from dashboard</a:t>
            </a:r>
          </a:p>
          <a:p>
            <a:pPr lvl="1"/>
            <a:r>
              <a:rPr lang="en-GB" dirty="0" smtClean="0"/>
              <a:t>A week from 15</a:t>
            </a:r>
            <a:r>
              <a:rPr lang="en-GB" baseline="30000" dirty="0" smtClean="0"/>
              <a:t>th</a:t>
            </a:r>
            <a:r>
              <a:rPr lang="en-GB" dirty="0" smtClean="0"/>
              <a:t> to 22</a:t>
            </a:r>
            <a:r>
              <a:rPr lang="en-GB" baseline="30000" dirty="0" smtClean="0"/>
              <a:t>nd</a:t>
            </a:r>
            <a:r>
              <a:rPr lang="en-GB" dirty="0" smtClean="0"/>
              <a:t> February</a:t>
            </a:r>
          </a:p>
          <a:p>
            <a:pPr lvl="1"/>
            <a:r>
              <a:rPr lang="en-GB" dirty="0" smtClean="0"/>
              <a:t>About </a:t>
            </a:r>
            <a:r>
              <a:rPr lang="en-GB" dirty="0"/>
              <a:t>5</a:t>
            </a:r>
            <a:r>
              <a:rPr lang="en-GB" dirty="0" smtClean="0"/>
              <a:t>% </a:t>
            </a:r>
            <a:r>
              <a:rPr lang="en-GB" dirty="0"/>
              <a:t>of jobs have no site information (discarded)</a:t>
            </a:r>
          </a:p>
          <a:p>
            <a:pPr lvl="1"/>
            <a:r>
              <a:rPr lang="en-GB" dirty="0"/>
              <a:t>About </a:t>
            </a:r>
            <a:r>
              <a:rPr lang="en-GB" dirty="0" smtClean="0"/>
              <a:t>33% have no </a:t>
            </a:r>
            <a:r>
              <a:rPr lang="en-GB" dirty="0"/>
              <a:t>CPU time </a:t>
            </a:r>
            <a:r>
              <a:rPr lang="en-GB" dirty="0" smtClean="0"/>
              <a:t>(derived from </a:t>
            </a:r>
            <a:r>
              <a:rPr lang="en-GB" dirty="0"/>
              <a:t>wall clock)</a:t>
            </a:r>
          </a:p>
          <a:p>
            <a:pPr lvl="1"/>
            <a:r>
              <a:rPr lang="en-GB" dirty="0" smtClean="0"/>
              <a:t>&lt;&lt;1% </a:t>
            </a:r>
            <a:r>
              <a:rPr lang="en-GB" dirty="0"/>
              <a:t>have no start time (use CPU time before end time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&lt;&lt;1% have no input file defined (discarded)</a:t>
            </a:r>
          </a:p>
          <a:p>
            <a:r>
              <a:rPr lang="en-GB" dirty="0" smtClean="0"/>
              <a:t>Will compare wall clock in simulation with actual for quality of simulation check</a:t>
            </a:r>
          </a:p>
          <a:p>
            <a:r>
              <a:rPr lang="en-GB" dirty="0" smtClean="0"/>
              <a:t>Compare overall simulated wall clock time to compare different scenarios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8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6753</TotalTime>
  <Words>1315</Words>
  <Application>Microsoft Office PowerPoint</Application>
  <PresentationFormat>Widescreen</PresentationFormat>
  <Paragraphs>267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Garamond</vt:lpstr>
      <vt:lpstr>Organic</vt:lpstr>
      <vt:lpstr>Office Theme</vt:lpstr>
      <vt:lpstr>1_Office Theme</vt:lpstr>
      <vt:lpstr>CMS Computing Model Simulation</vt:lpstr>
      <vt:lpstr>Overview</vt:lpstr>
      <vt:lpstr>Simulation</vt:lpstr>
      <vt:lpstr>Methodology</vt:lpstr>
      <vt:lpstr>Simulation Parameters</vt:lpstr>
      <vt:lpstr>PowerPoint Presentation</vt:lpstr>
      <vt:lpstr>Site Information</vt:lpstr>
      <vt:lpstr>PowerPoint Presentation</vt:lpstr>
      <vt:lpstr>Job Information</vt:lpstr>
      <vt:lpstr>File Information</vt:lpstr>
      <vt:lpstr>PowerPoint Presentation</vt:lpstr>
      <vt:lpstr>Caching</vt:lpstr>
      <vt:lpstr>Scenarios Considered</vt:lpstr>
      <vt:lpstr>Vary Input Parameters</vt:lpstr>
      <vt:lpstr>Plots from running with different parameters</vt:lpstr>
      <vt:lpstr>CPU Efficiency when Data Read from Fermilab</vt:lpstr>
      <vt:lpstr>CPU Eff. when data copied from Fermilab</vt:lpstr>
      <vt:lpstr>CPU Efficiency when data mostly  preplaced</vt:lpstr>
      <vt:lpstr>Rate from FNAL when data read from FNAL</vt:lpstr>
      <vt:lpstr>Rate from FNAL when data copied from FNAL</vt:lpstr>
      <vt:lpstr>Rate from FNAL when data mostly preplaced</vt:lpstr>
      <vt:lpstr>Job States</vt:lpstr>
      <vt:lpstr>Summary</vt:lpstr>
      <vt:lpstr>BACKUP SLIDES</vt:lpstr>
      <vt:lpstr>Jobs running when data read from FNAL</vt:lpstr>
      <vt:lpstr>Jobs running when copied from FNAL</vt:lpstr>
      <vt:lpstr>Jobs running when data mostly preplaced</vt:lpstr>
      <vt:lpstr>Inter-Tier2 rate when data read from FNAL</vt:lpstr>
      <vt:lpstr>Inter-Tier2 rate when data copied from FNAL</vt:lpstr>
      <vt:lpstr>Inter-Tier2 rate when mostly preplaced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Computing model simulation</dc:title>
  <dc:creator>Stephen Gowdy</dc:creator>
  <cp:lastModifiedBy>Stephen Gowdy</cp:lastModifiedBy>
  <cp:revision>47</cp:revision>
  <dcterms:created xsi:type="dcterms:W3CDTF">2014-09-22T10:58:15Z</dcterms:created>
  <dcterms:modified xsi:type="dcterms:W3CDTF">2015-04-30T12:09:02Z</dcterms:modified>
</cp:coreProperties>
</file>