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377" r:id="rId2"/>
    <p:sldId id="366" r:id="rId3"/>
    <p:sldId id="367" r:id="rId4"/>
    <p:sldId id="368" r:id="rId5"/>
    <p:sldId id="369" r:id="rId6"/>
    <p:sldId id="372" r:id="rId7"/>
    <p:sldId id="371" r:id="rId8"/>
    <p:sldId id="364" r:id="rId9"/>
    <p:sldId id="374" r:id="rId10"/>
    <p:sldId id="373" r:id="rId11"/>
    <p:sldId id="375" r:id="rId12"/>
    <p:sldId id="376" r:id="rId13"/>
    <p:sldId id="378" r:id="rId14"/>
    <p:sldId id="370" r:id="rId15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97" d="100"/>
          <a:sy n="97" d="100"/>
        </p:scale>
        <p:origin x="102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44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67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976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31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58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41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84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5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smtClean="0">
                <a:latin typeface="Luxi Sans" charset="0"/>
              </a:rPr>
              <a:t>8</a:t>
            </a:r>
            <a:r>
              <a:rPr lang="en-GB" sz="1400" i="1" baseline="30000" dirty="0" smtClean="0">
                <a:latin typeface="Luxi Sans" charset="0"/>
              </a:rPr>
              <a:t>th</a:t>
            </a:r>
            <a:r>
              <a:rPr lang="en-GB" sz="1400" i="1" dirty="0" smtClean="0">
                <a:latin typeface="Luxi Sans" charset="0"/>
              </a:rPr>
              <a:t>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smtClean="0">
                <a:latin typeface="Luxi Sans" charset="0"/>
              </a:rPr>
              <a:t> Day</a:t>
            </a:r>
            <a:r>
              <a:rPr lang="en-GB" sz="1400" i="1" dirty="0" smtClean="0">
                <a:latin typeface="Luxi Sans" charset="0"/>
              </a:rPr>
              <a:t> –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28 October </a:t>
            </a:r>
            <a:r>
              <a:rPr lang="en-GB" sz="1400" i="1" baseline="0" dirty="0" smtClean="0">
                <a:latin typeface="Luxi Sans" charset="0"/>
              </a:rPr>
              <a:t>2015</a:t>
            </a:r>
            <a:r>
              <a:rPr lang="en-GB" sz="1400" i="1" dirty="0" smtClean="0">
                <a:latin typeface="Luxi Sans" charset="0"/>
              </a:rPr>
              <a:t>                      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</a:t>
            </a:r>
            <a:r>
              <a:rPr lang="en-GB" sz="1400" i="1" baseline="0" dirty="0" smtClean="0">
                <a:latin typeface="Luxi Sans" charset="0"/>
              </a:rPr>
              <a:t>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entner/de/faq.php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cern.ch/gentner/de/logos.ph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    </a:t>
            </a: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240876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endParaRPr lang="en-US" dirty="0" smtClean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Started October 2007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after CERN </a:t>
            </a:r>
            <a:r>
              <a:rPr lang="en-US" dirty="0">
                <a:latin typeface="" pitchFamily="16"/>
              </a:rPr>
              <a:t>visit of State Secretary Meyer-</a:t>
            </a:r>
            <a:r>
              <a:rPr lang="en-US" dirty="0" err="1">
                <a:latin typeface="" pitchFamily="16"/>
              </a:rPr>
              <a:t>Krahmer</a:t>
            </a:r>
            <a:r>
              <a:rPr lang="en-US" dirty="0">
                <a:latin typeface="" pitchFamily="16"/>
              </a:rPr>
              <a:t> from </a:t>
            </a:r>
            <a:r>
              <a:rPr lang="en-US" dirty="0" smtClean="0">
                <a:latin typeface="" pitchFamily="16"/>
              </a:rPr>
              <a:t>German BMBF (Federal Ministry of </a:t>
            </a:r>
            <a:r>
              <a:rPr lang="en-US" dirty="0">
                <a:latin typeface="" pitchFamily="16"/>
              </a:rPr>
              <a:t>Education and Research</a:t>
            </a:r>
            <a:r>
              <a:rPr lang="en-US" dirty="0" smtClean="0">
                <a:latin typeface="" pitchFamily="16"/>
              </a:rPr>
              <a:t>)</a:t>
            </a:r>
          </a:p>
          <a:p>
            <a:pPr lvl="1"/>
            <a:r>
              <a:rPr lang="en-US" dirty="0">
                <a:latin typeface="" pitchFamily="16"/>
              </a:rPr>
              <a:t>s</a:t>
            </a:r>
            <a:r>
              <a:rPr lang="en-US" dirty="0" smtClean="0">
                <a:latin typeface="" pitchFamily="16"/>
              </a:rPr>
              <a:t>pecial German Doctoral Student Programme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in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addition to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the existing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CERN Doctoral Student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Programme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(almost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) identical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conditions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basic difference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: funding (subsistence)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BMBF, also extra funds for travel to Germany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mid- </a:t>
            </a:r>
            <a:r>
              <a:rPr lang="en-US" dirty="0">
                <a:solidFill>
                  <a:schemeClr val="tx1"/>
                </a:solidFill>
                <a:latin typeface="" pitchFamily="16"/>
              </a:rPr>
              <a:t>and long term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goals</a:t>
            </a:r>
            <a:endParaRPr lang="en-US" dirty="0">
              <a:solidFill>
                <a:schemeClr val="tx1"/>
              </a:solidFill>
              <a:latin typeface="" pitchFamily="16"/>
            </a:endParaRP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usage of CERN resources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better connection between German Universities and CERN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more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staff at CERN (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long-term)</a:t>
            </a:r>
          </a:p>
          <a:p>
            <a:pPr lvl="3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presently only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 ~7.3%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staff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(184/2512), but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~20% contribution of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DE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to CERN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budget</a:t>
            </a:r>
            <a:endParaRPr lang="en-US" dirty="0" smtClean="0">
              <a:solidFill>
                <a:srgbClr val="000080"/>
              </a:solidFill>
              <a:latin typeface="" pitchFamily="16"/>
            </a:endParaRPr>
          </a:p>
          <a:p>
            <a:pPr marL="934920" lvl="3" indent="0">
              <a:buNone/>
            </a:pPr>
            <a:endParaRPr lang="en-US" dirty="0">
              <a:latin typeface="" pitchFamily="16"/>
            </a:endParaRPr>
          </a:p>
          <a:p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3 parties involved: CERN – BMBF – DESY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Programme Coordination by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DESY (Manfred Fleischer)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+ local Coordinator at CERN (MH)</a:t>
            </a:r>
            <a:endParaRPr lang="en-US" dirty="0" smtClean="0">
              <a:solidFill>
                <a:schemeClr val="tx1"/>
              </a:solidFill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0" y="74203"/>
            <a:ext cx="2489767" cy="190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 smtClean="0"/>
              <a:t>Gentner</a:t>
            </a:r>
            <a:r>
              <a:rPr lang="de-DE"/>
              <a:t> </a:t>
            </a:r>
            <a:r>
              <a:rPr lang="de-DE" err="1" smtClean="0"/>
              <a:t>Students</a:t>
            </a:r>
            <a:r>
              <a:rPr lang="de-DE" smtClean="0"/>
              <a:t> </a:t>
            </a:r>
            <a:r>
              <a:rPr lang="en-US" smtClean="0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err="1" smtClean="0"/>
              <a:t>significant</a:t>
            </a:r>
            <a:r>
              <a:rPr lang="de-DE" smtClean="0"/>
              <a:t> </a:t>
            </a:r>
            <a:r>
              <a:rPr lang="de-DE" err="1" smtClean="0"/>
              <a:t>increase</a:t>
            </a:r>
            <a:r>
              <a:rPr lang="de-DE" smtClean="0"/>
              <a:t> </a:t>
            </a:r>
            <a:r>
              <a:rPr lang="de-DE" err="1" smtClean="0"/>
              <a:t>of</a:t>
            </a:r>
            <a:r>
              <a:rPr lang="de-DE" smtClean="0"/>
              <a:t> DE Fellows </a:t>
            </a:r>
            <a:r>
              <a:rPr lang="de-DE" err="1" smtClean="0"/>
              <a:t>by</a:t>
            </a:r>
            <a:r>
              <a:rPr lang="de-DE" smtClean="0"/>
              <a:t> </a:t>
            </a:r>
            <a:r>
              <a:rPr lang="de-DE" err="1" smtClean="0"/>
              <a:t>former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endParaRPr lang="de-DE" smtClean="0"/>
          </a:p>
          <a:p>
            <a:pPr lvl="2"/>
            <a:r>
              <a:rPr lang="de-DE" err="1" smtClean="0"/>
              <a:t>about</a:t>
            </a:r>
            <a:r>
              <a:rPr lang="de-DE" smtClean="0"/>
              <a:t> 40% </a:t>
            </a:r>
            <a:r>
              <a:rPr lang="de-DE" err="1" smtClean="0"/>
              <a:t>of</a:t>
            </a:r>
            <a:r>
              <a:rPr lang="de-DE" smtClean="0"/>
              <a:t> German Applied Fellows </a:t>
            </a:r>
            <a:r>
              <a:rPr lang="de-DE" err="1" smtClean="0"/>
              <a:t>are</a:t>
            </a:r>
            <a:r>
              <a:rPr lang="de-DE" smtClean="0"/>
              <a:t> </a:t>
            </a:r>
            <a:r>
              <a:rPr lang="de-DE" err="1" smtClean="0"/>
              <a:t>former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endParaRPr lang="de-DE" smtClean="0"/>
          </a:p>
          <a:p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9" t="15726" r="10869" b="6908"/>
          <a:stretch/>
        </p:blipFill>
        <p:spPr>
          <a:xfrm>
            <a:off x="1173741" y="1984721"/>
            <a:ext cx="7971027" cy="5251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654710" y="2411685"/>
            <a:ext cx="3105682" cy="203696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Doktoranden </a:t>
            </a:r>
            <a:r>
              <a:rPr lang="en-US" dirty="0" smtClean="0">
                <a:sym typeface="Wingdings" panose="05000000000000000000" pitchFamily="2" charset="2"/>
              </a:rPr>
              <a:t> Fellows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smtClean="0"/>
              <a:t>additional </a:t>
            </a:r>
            <a:r>
              <a:rPr lang="de-DE" dirty="0" err="1" smtClean="0"/>
              <a:t>former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/>
              <a:t>fraction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German </a:t>
            </a:r>
            <a:r>
              <a:rPr lang="de-DE" dirty="0" smtClean="0"/>
              <a:t>Fellows w.r.t. </a:t>
            </a:r>
            <a:r>
              <a:rPr lang="de-DE" dirty="0" err="1" smtClean="0"/>
              <a:t>to</a:t>
            </a:r>
            <a:r>
              <a:rPr lang="de-DE" dirty="0" smtClean="0"/>
              <a:t> all Member States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below</a:t>
            </a:r>
            <a:r>
              <a:rPr lang="de-DE" dirty="0" smtClean="0"/>
              <a:t> &lt;10%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7" t="16265" r="10798" b="6665"/>
          <a:stretch/>
        </p:blipFill>
        <p:spPr>
          <a:xfrm>
            <a:off x="1007864" y="1969705"/>
            <a:ext cx="7920880" cy="51895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2087984" y="3275781"/>
            <a:ext cx="3456384" cy="21602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Programme </a:t>
            </a:r>
            <a:r>
              <a:rPr lang="de-DE" dirty="0" err="1" smtClean="0"/>
              <a:t>Continuation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Extension +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secured</a:t>
            </a:r>
            <a:r>
              <a:rPr lang="de-DE" dirty="0" smtClean="0"/>
              <a:t> </a:t>
            </a:r>
            <a:r>
              <a:rPr lang="de-DE" dirty="0" err="1" smtClean="0"/>
              <a:t>until</a:t>
            </a:r>
            <a:r>
              <a:rPr lang="de-DE" dirty="0" smtClean="0"/>
              <a:t> end </a:t>
            </a:r>
            <a:r>
              <a:rPr lang="de-DE" dirty="0" err="1" smtClean="0"/>
              <a:t>of</a:t>
            </a:r>
            <a:r>
              <a:rPr lang="de-DE" dirty="0" smtClean="0"/>
              <a:t> 2017</a:t>
            </a:r>
          </a:p>
          <a:p>
            <a:pPr lvl="1"/>
            <a:r>
              <a:rPr lang="de-DE" dirty="0" err="1" smtClean="0"/>
              <a:t>contract</a:t>
            </a:r>
            <a:r>
              <a:rPr lang="de-DE" dirty="0" smtClean="0"/>
              <a:t> </a:t>
            </a:r>
            <a:r>
              <a:rPr lang="de-DE" dirty="0" err="1" smtClean="0"/>
              <a:t>renewal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after 2017</a:t>
            </a:r>
          </a:p>
          <a:p>
            <a:pPr lvl="1"/>
            <a:r>
              <a:rPr lang="de-DE" dirty="0" err="1" smtClean="0"/>
              <a:t>funding</a:t>
            </a:r>
            <a:r>
              <a:rPr lang="de-DE" dirty="0" smtClean="0"/>
              <a:t> in 2015 - 2017: 5.15 M€</a:t>
            </a:r>
          </a:p>
          <a:p>
            <a:pPr lvl="1"/>
            <a:r>
              <a:rPr lang="de-DE" dirty="0" err="1" smtClean="0"/>
              <a:t>funding</a:t>
            </a:r>
            <a:r>
              <a:rPr lang="de-DE" dirty="0" smtClean="0"/>
              <a:t> was </a:t>
            </a:r>
            <a:r>
              <a:rPr lang="de-DE" dirty="0" err="1" smtClean="0"/>
              <a:t>based</a:t>
            </a:r>
            <a:r>
              <a:rPr lang="de-DE" dirty="0" smtClean="0"/>
              <a:t> on 1 € </a:t>
            </a:r>
            <a:r>
              <a:rPr lang="en-US" dirty="0" smtClean="0"/>
              <a:t>= 1.20 CHF,							       sufficient for (on average) </a:t>
            </a:r>
            <a:r>
              <a:rPr lang="de-DE" dirty="0" smtClean="0"/>
              <a:t>39 </a:t>
            </a:r>
            <a:r>
              <a:rPr lang="de-DE" dirty="0" err="1" smtClean="0"/>
              <a:t>Students</a:t>
            </a:r>
            <a:endParaRPr lang="de-DE" dirty="0" smtClean="0"/>
          </a:p>
          <a:p>
            <a:r>
              <a:rPr lang="de-DE" dirty="0" err="1" smtClean="0"/>
              <a:t>Consequences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discontinuation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smtClean="0"/>
              <a:t>CHF–EUR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 rate </a:t>
            </a:r>
            <a:r>
              <a:rPr lang="de-DE" dirty="0" err="1" smtClean="0"/>
              <a:t>by</a:t>
            </a:r>
            <a:r>
              <a:rPr lang="de-DE" dirty="0" smtClean="0"/>
              <a:t> Swiss National Bank </a:t>
            </a:r>
            <a:r>
              <a:rPr lang="de-DE" sz="1400" dirty="0" smtClean="0"/>
              <a:t>(</a:t>
            </a:r>
            <a:r>
              <a:rPr lang="de-DE" sz="1400" dirty="0" err="1" smtClean="0"/>
              <a:t>if</a:t>
            </a:r>
            <a:r>
              <a:rPr lang="de-DE" sz="1400" dirty="0" smtClean="0"/>
              <a:t> </a:t>
            </a:r>
            <a:r>
              <a:rPr lang="de-DE" sz="1400" dirty="0" err="1" smtClean="0"/>
              <a:t>continueing</a:t>
            </a:r>
            <a:r>
              <a:rPr lang="de-DE" sz="1400" dirty="0" smtClean="0"/>
              <a:t> on </a:t>
            </a:r>
            <a:r>
              <a:rPr lang="de-DE" sz="1400" dirty="0" err="1" smtClean="0"/>
              <a:t>present</a:t>
            </a:r>
            <a:r>
              <a:rPr lang="de-DE" sz="1400" dirty="0" smtClean="0"/>
              <a:t> </a:t>
            </a:r>
            <a:r>
              <a:rPr lang="de-DE" sz="1400" dirty="0" err="1" smtClean="0"/>
              <a:t>level</a:t>
            </a:r>
            <a:r>
              <a:rPr lang="de-DE" sz="1400" dirty="0" smtClean="0"/>
              <a:t>)</a:t>
            </a:r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extra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BMBF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mitigate</a:t>
            </a:r>
            <a:r>
              <a:rPr lang="de-DE" dirty="0"/>
              <a:t> </a:t>
            </a:r>
            <a:r>
              <a:rPr lang="de-DE" dirty="0" err="1" smtClean="0"/>
              <a:t>impact</a:t>
            </a:r>
            <a:endParaRPr lang="de-DE" dirty="0" smtClean="0"/>
          </a:p>
          <a:p>
            <a:pPr lvl="2"/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consequences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(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afraid</a:t>
            </a:r>
            <a:r>
              <a:rPr lang="de-DE" dirty="0"/>
              <a:t>):						   </a:t>
            </a:r>
            <a:r>
              <a:rPr lang="de-DE" dirty="0" err="1"/>
              <a:t>noone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„</a:t>
            </a:r>
            <a:r>
              <a:rPr lang="de-DE" dirty="0" err="1"/>
              <a:t>fired</a:t>
            </a:r>
            <a:r>
              <a:rPr lang="de-DE" dirty="0"/>
              <a:t>“, </a:t>
            </a:r>
            <a:r>
              <a:rPr lang="de-DE" dirty="0" err="1"/>
              <a:t>support</a:t>
            </a:r>
            <a:r>
              <a:rPr lang="de-DE" dirty="0"/>
              <a:t> </a:t>
            </a:r>
            <a:r>
              <a:rPr lang="de-DE" dirty="0" err="1"/>
              <a:t>continues</a:t>
            </a:r>
            <a:r>
              <a:rPr lang="de-DE" dirty="0"/>
              <a:t> on same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3 </a:t>
            </a:r>
            <a:r>
              <a:rPr lang="de-DE" dirty="0" err="1"/>
              <a:t>years</a:t>
            </a:r>
            <a:r>
              <a:rPr lang="de-DE" dirty="0"/>
              <a:t> max</a:t>
            </a:r>
            <a:r>
              <a:rPr lang="de-DE" dirty="0" smtClean="0"/>
              <a:t>.,			      also </a:t>
            </a:r>
            <a:r>
              <a:rPr lang="de-DE" dirty="0" err="1" smtClean="0"/>
              <a:t>beyond</a:t>
            </a:r>
            <a:r>
              <a:rPr lang="de-DE" dirty="0" smtClean="0"/>
              <a:t> end </a:t>
            </a:r>
            <a:r>
              <a:rPr lang="de-DE" dirty="0" err="1" smtClean="0"/>
              <a:t>of</a:t>
            </a:r>
            <a:r>
              <a:rPr lang="de-DE" dirty="0" smtClean="0"/>
              <a:t> 2017</a:t>
            </a:r>
            <a:endParaRPr lang="de-DE" dirty="0" smtClean="0"/>
          </a:p>
          <a:p>
            <a:pPr lvl="1"/>
            <a:r>
              <a:rPr lang="de-DE" dirty="0" err="1" smtClean="0"/>
              <a:t>long</a:t>
            </a:r>
            <a:r>
              <a:rPr lang="de-DE" dirty="0" smtClean="0"/>
              <a:t>-term</a:t>
            </a:r>
            <a:r>
              <a:rPr lang="de-DE" dirty="0" smtClean="0"/>
              <a:t>: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slightly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err="1" smtClean="0"/>
              <a:t>all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/>
          </a:p>
          <a:p>
            <a:pPr lvl="2"/>
            <a:r>
              <a:rPr lang="de-DE" dirty="0" err="1"/>
              <a:t>reduction</a:t>
            </a:r>
            <a:r>
              <a:rPr lang="de-DE" dirty="0"/>
              <a:t> </a:t>
            </a:r>
            <a:r>
              <a:rPr lang="de-DE" dirty="0" err="1" smtClean="0"/>
              <a:t>depends</a:t>
            </a:r>
            <a:r>
              <a:rPr lang="de-DE" dirty="0" smtClean="0"/>
              <a:t> on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smtClean="0"/>
              <a:t>CHF–EUR </a:t>
            </a:r>
            <a:r>
              <a:rPr lang="de-DE" dirty="0" err="1"/>
              <a:t>exchange</a:t>
            </a:r>
            <a:r>
              <a:rPr lang="de-DE" dirty="0"/>
              <a:t> rate</a:t>
            </a:r>
          </a:p>
          <a:p>
            <a:pPr lvl="1"/>
            <a:r>
              <a:rPr lang="de-DE" dirty="0" err="1" smtClean="0"/>
              <a:t>short</a:t>
            </a:r>
            <a:r>
              <a:rPr lang="de-DE" dirty="0" smtClean="0"/>
              <a:t>-term: </a:t>
            </a:r>
            <a:r>
              <a:rPr lang="de-DE" dirty="0" err="1" smtClean="0"/>
              <a:t>carefully</a:t>
            </a:r>
            <a:r>
              <a:rPr lang="de-DE" dirty="0" smtClean="0"/>
              <a:t> follow </a:t>
            </a:r>
            <a:r>
              <a:rPr lang="de-DE" dirty="0" err="1" smtClean="0"/>
              <a:t>situation</a:t>
            </a:r>
            <a:r>
              <a:rPr lang="de-DE" dirty="0" smtClean="0"/>
              <a:t> + </a:t>
            </a:r>
            <a:r>
              <a:rPr lang="de-DE" dirty="0" err="1" smtClean="0"/>
              <a:t>adapt</a:t>
            </a:r>
            <a:r>
              <a:rPr lang="de-DE" dirty="0" smtClean="0"/>
              <a:t> at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selection</a:t>
            </a:r>
            <a:r>
              <a:rPr lang="de-DE" dirty="0" smtClean="0"/>
              <a:t> </a:t>
            </a:r>
            <a:r>
              <a:rPr lang="de-DE" dirty="0" err="1" smtClean="0"/>
              <a:t>round</a:t>
            </a:r>
            <a:endParaRPr lang="de-DE" dirty="0" smtClean="0"/>
          </a:p>
          <a:p>
            <a:pPr lvl="2"/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deadline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: </a:t>
            </a:r>
            <a:r>
              <a:rPr lang="de-DE" dirty="0" smtClean="0"/>
              <a:t>30</a:t>
            </a:r>
            <a:r>
              <a:rPr lang="de-DE" dirty="0" smtClean="0"/>
              <a:t> </a:t>
            </a:r>
            <a:r>
              <a:rPr lang="de-DE" dirty="0" err="1" smtClean="0"/>
              <a:t>October</a:t>
            </a:r>
            <a:r>
              <a:rPr lang="de-DE" dirty="0" smtClean="0"/>
              <a:t>, </a:t>
            </a:r>
            <a:r>
              <a:rPr lang="de-DE" dirty="0" err="1"/>
              <a:t>s</a:t>
            </a:r>
            <a:r>
              <a:rPr lang="de-DE" dirty="0" err="1" smtClean="0"/>
              <a:t>election</a:t>
            </a:r>
            <a:r>
              <a:rPr lang="de-DE" dirty="0" smtClean="0"/>
              <a:t> </a:t>
            </a:r>
            <a:r>
              <a:rPr lang="de-DE" dirty="0" err="1"/>
              <a:t>b</a:t>
            </a:r>
            <a:r>
              <a:rPr lang="de-DE" dirty="0" err="1" smtClean="0"/>
              <a:t>oard</a:t>
            </a:r>
            <a:r>
              <a:rPr lang="de-DE" dirty="0" smtClean="0"/>
              <a:t>: </a:t>
            </a:r>
            <a:r>
              <a:rPr lang="de-DE" dirty="0" smtClean="0"/>
              <a:t>8 </a:t>
            </a:r>
            <a:r>
              <a:rPr lang="de-DE" dirty="0" err="1" smtClean="0"/>
              <a:t>December</a:t>
            </a:r>
            <a:r>
              <a:rPr lang="de-DE" dirty="0" smtClean="0"/>
              <a:t>,		        </a:t>
            </a:r>
            <a:r>
              <a:rPr lang="de-DE" dirty="0" err="1" smtClean="0"/>
              <a:t>earliest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smtClean="0"/>
              <a:t>1 </a:t>
            </a:r>
            <a:r>
              <a:rPr lang="de-DE" dirty="0" err="1" smtClean="0"/>
              <a:t>February</a:t>
            </a:r>
            <a:r>
              <a:rPr lang="de-DE" dirty="0" smtClean="0"/>
              <a:t> 2016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01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Webpage</a:t>
            </a:r>
          </a:p>
          <a:p>
            <a:pPr lvl="1"/>
            <a:r>
              <a:rPr lang="en-US" dirty="0" smtClean="0"/>
              <a:t>Some updates on FAQ: </a:t>
            </a:r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cern.ch/gentner/de/faq.php</a:t>
            </a:r>
            <a:endParaRPr lang="en-US" sz="1400" dirty="0" smtClean="0"/>
          </a:p>
          <a:p>
            <a:pPr lvl="1"/>
            <a:r>
              <a:rPr lang="en-US" dirty="0" smtClean="0"/>
              <a:t>Logos from BMBF for presentations/posters</a:t>
            </a:r>
            <a:r>
              <a:rPr lang="en-US" dirty="0"/>
              <a:t>: </a:t>
            </a:r>
            <a:r>
              <a:rPr lang="en-US" sz="1400" dirty="0" smtClean="0">
                <a:hlinkClick r:id="rId4"/>
              </a:rPr>
              <a:t>http://cern.ch/gentner/de/logos.php</a:t>
            </a:r>
            <a:endParaRPr lang="en-US" sz="1400" dirty="0"/>
          </a:p>
          <a:p>
            <a:r>
              <a:rPr lang="en-US" dirty="0" smtClean="0"/>
              <a:t>Next German Physical Society Spring Meetings (DPG </a:t>
            </a:r>
            <a:r>
              <a:rPr lang="en-US" dirty="0" err="1" smtClean="0"/>
              <a:t>Tagung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Physics Education </a:t>
            </a:r>
            <a:r>
              <a:rPr lang="en-US" dirty="0" smtClean="0">
                <a:sym typeface="Wingdings" panose="05000000000000000000" pitchFamily="2" charset="2"/>
              </a:rPr>
              <a:t>  </a:t>
            </a:r>
            <a:r>
              <a:rPr lang="en-US" dirty="0" smtClean="0"/>
              <a:t>Hannover</a:t>
            </a:r>
            <a:r>
              <a:rPr lang="en-US" dirty="0"/>
              <a:t>, 29 February - 4 March </a:t>
            </a:r>
            <a:r>
              <a:rPr lang="en-US" dirty="0" smtClean="0"/>
              <a:t>2016</a:t>
            </a:r>
          </a:p>
          <a:p>
            <a:pPr lvl="2"/>
            <a:r>
              <a:rPr lang="en-US" dirty="0"/>
              <a:t>Particle </a:t>
            </a:r>
            <a:r>
              <a:rPr lang="en-US" dirty="0" smtClean="0"/>
              <a:t>Physics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 Hamburg</a:t>
            </a:r>
            <a:r>
              <a:rPr lang="en-US" dirty="0">
                <a:sym typeface="Wingdings" panose="05000000000000000000" pitchFamily="2" charset="2"/>
              </a:rPr>
              <a:t>, 29 February - 4 March </a:t>
            </a:r>
            <a:r>
              <a:rPr lang="en-US" dirty="0" smtClean="0">
                <a:sym typeface="Wingdings" panose="05000000000000000000" pitchFamily="2" charset="2"/>
              </a:rPr>
              <a:t>2016</a:t>
            </a:r>
          </a:p>
          <a:p>
            <a:pPr lvl="2"/>
            <a:r>
              <a:rPr lang="en-US" dirty="0" smtClean="0"/>
              <a:t>Hadronic </a:t>
            </a:r>
            <a:r>
              <a:rPr lang="en-US" dirty="0"/>
              <a:t>and Nuclear </a:t>
            </a:r>
            <a:r>
              <a:rPr lang="en-US" dirty="0" smtClean="0"/>
              <a:t>Physics, Accelerator Physics </a:t>
            </a:r>
            <a:r>
              <a:rPr lang="en-US" dirty="0">
                <a:sym typeface="Wingdings" panose="05000000000000000000" pitchFamily="2" charset="2"/>
              </a:rPr>
              <a:t>  Darmstadt, 14 - 18 March </a:t>
            </a:r>
            <a:r>
              <a:rPr lang="en-US" dirty="0" smtClean="0">
                <a:sym typeface="Wingdings" panose="05000000000000000000" pitchFamily="2" charset="2"/>
              </a:rPr>
              <a:t>2016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deadline for abstracts: 1.12. (Hannover), 15.12. (Hamburg, Darmstadt)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please send abstracts for talks/posters, travel paid by </a:t>
            </a:r>
            <a:r>
              <a:rPr lang="en-US" dirty="0" err="1" smtClean="0">
                <a:sym typeface="Wingdings" panose="05000000000000000000" pitchFamily="2" charset="2"/>
              </a:rPr>
              <a:t>Gentner</a:t>
            </a:r>
            <a:r>
              <a:rPr lang="en-US" dirty="0" smtClean="0">
                <a:sym typeface="Wingdings" panose="05000000000000000000" pitchFamily="2" charset="2"/>
              </a:rPr>
              <a:t> Programme</a:t>
            </a:r>
            <a:endParaRPr lang="en-US" dirty="0"/>
          </a:p>
          <a:p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err="1" smtClean="0"/>
              <a:t>Broschure</a:t>
            </a:r>
            <a:r>
              <a:rPr lang="en-US" dirty="0" smtClean="0"/>
              <a:t> (in </a:t>
            </a:r>
            <a:r>
              <a:rPr lang="en-US" dirty="0"/>
              <a:t>G</a:t>
            </a:r>
            <a:r>
              <a:rPr lang="en-US" dirty="0" smtClean="0"/>
              <a:t>erman) from 2013 reprinted</a:t>
            </a:r>
          </a:p>
          <a:p>
            <a:pPr lvl="1"/>
            <a:r>
              <a:rPr lang="en-US" dirty="0" smtClean="0"/>
              <a:t>(many) copies available at my office + A3 poster</a:t>
            </a:r>
          </a:p>
          <a:p>
            <a:pPr lvl="2"/>
            <a:r>
              <a:rPr lang="en-US" dirty="0" smtClean="0"/>
              <a:t>please contact me and collect them whenever you travel							 to your home university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702" y="5365923"/>
            <a:ext cx="2504299" cy="176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 </a:t>
            </a:r>
            <a:r>
              <a:rPr lang="de-DE" err="1" smtClean="0"/>
              <a:t>Gentner</a:t>
            </a:r>
            <a:r>
              <a:rPr lang="de-DE" smtClean="0"/>
              <a:t> Programme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3" t="6802" r="26642" b="2664"/>
          <a:stretch/>
        </p:blipFill>
        <p:spPr>
          <a:xfrm>
            <a:off x="457200" y="821997"/>
            <a:ext cx="5447208" cy="63772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77831" y="5652045"/>
            <a:ext cx="3200300" cy="92948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CERN Fellows</a:t>
            </a:r>
          </a:p>
          <a:p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≈ 40%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German Applied Fellows</a:t>
            </a:r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          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are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former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endParaRPr lang="de-DE" sz="1600" b="1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16376" y="3721184"/>
            <a:ext cx="3459280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2014)</a:t>
            </a:r>
            <a:endParaRPr lang="de-DE" sz="1600" b="1" u="sng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30.7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smtClean="0"/>
              <a:t>Status </a:t>
            </a:r>
            <a:r>
              <a:rPr lang="en-US" err="1" smtClean="0"/>
              <a:t>Gentner</a:t>
            </a:r>
            <a:r>
              <a:rPr lang="en-US" smtClean="0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Presently</a:t>
            </a:r>
            <a:r>
              <a:rPr lang="de-DE" dirty="0" smtClean="0"/>
              <a:t> </a:t>
            </a:r>
            <a:r>
              <a:rPr lang="de-DE" dirty="0" smtClean="0"/>
              <a:t>38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sz="2000" dirty="0"/>
              <a:t>(</a:t>
            </a:r>
            <a:r>
              <a:rPr lang="de-DE" sz="2000" dirty="0" smtClean="0"/>
              <a:t>12 </a:t>
            </a:r>
            <a:r>
              <a:rPr lang="de-DE" sz="2000" dirty="0" err="1" smtClean="0"/>
              <a:t>female</a:t>
            </a:r>
            <a:r>
              <a:rPr lang="de-DE" sz="2000" dirty="0" smtClean="0"/>
              <a:t> = </a:t>
            </a:r>
            <a:r>
              <a:rPr lang="de-DE" sz="2000" dirty="0" smtClean="0"/>
              <a:t>32</a:t>
            </a:r>
            <a:r>
              <a:rPr lang="de-DE" sz="2000" dirty="0" smtClean="0"/>
              <a:t>%)</a:t>
            </a:r>
            <a:endParaRPr lang="de-DE" sz="2000" dirty="0"/>
          </a:p>
          <a:p>
            <a:pPr lvl="2"/>
            <a:r>
              <a:rPr lang="de-DE" dirty="0"/>
              <a:t>+ </a:t>
            </a:r>
            <a:r>
              <a:rPr lang="de-DE" dirty="0" smtClean="0"/>
              <a:t>10</a:t>
            </a:r>
            <a:r>
              <a:rPr lang="de-DE" dirty="0" smtClean="0"/>
              <a:t> </a:t>
            </a:r>
            <a:r>
              <a:rPr lang="de-DE" dirty="0" smtClean="0"/>
              <a:t>Germans in </a:t>
            </a:r>
            <a:r>
              <a:rPr lang="de-DE" dirty="0" err="1" smtClean="0"/>
              <a:t>regular</a:t>
            </a:r>
            <a:r>
              <a:rPr lang="de-DE" dirty="0" smtClean="0"/>
              <a:t> </a:t>
            </a:r>
            <a:r>
              <a:rPr lang="de-DE" dirty="0"/>
              <a:t>CERN </a:t>
            </a:r>
            <a:r>
              <a:rPr lang="de-DE" dirty="0" smtClean="0"/>
              <a:t>Programme</a:t>
            </a:r>
          </a:p>
          <a:p>
            <a:pPr lvl="2"/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~</a:t>
            </a:r>
            <a:r>
              <a:rPr lang="de-DE" dirty="0" err="1" smtClean="0"/>
              <a:t>stable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2011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" t="16566" r="11260" b="5956"/>
          <a:stretch/>
        </p:blipFill>
        <p:spPr>
          <a:xfrm>
            <a:off x="1367903" y="2477739"/>
            <a:ext cx="7132453" cy="47584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Nationalities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at CERN</a:t>
            </a:r>
          </a:p>
          <a:p>
            <a:pPr lvl="1"/>
            <a:r>
              <a:rPr lang="de-DE" dirty="0" smtClean="0"/>
              <a:t>Germany + </a:t>
            </a:r>
            <a:r>
              <a:rPr lang="de-DE" dirty="0" err="1" smtClean="0"/>
              <a:t>Italy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dominating</a:t>
            </a:r>
            <a:r>
              <a:rPr lang="de-DE" dirty="0" smtClean="0"/>
              <a:t> </a:t>
            </a:r>
            <a:r>
              <a:rPr lang="de-DE" dirty="0" smtClean="0"/>
              <a:t>(~</a:t>
            </a:r>
            <a:r>
              <a:rPr lang="en-US" dirty="0" smtClean="0"/>
              <a:t>23% </a:t>
            </a:r>
            <a:r>
              <a:rPr lang="en-US" dirty="0" smtClean="0"/>
              <a:t>each)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8" t="16594" r="10139" b="5754"/>
          <a:stretch/>
        </p:blipFill>
        <p:spPr>
          <a:xfrm>
            <a:off x="1069600" y="2191072"/>
            <a:ext cx="8147176" cy="51171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Institute Country </a:t>
            </a:r>
            <a:r>
              <a:rPr lang="de-DE" dirty="0" err="1" smtClean="0"/>
              <a:t>of</a:t>
            </a:r>
            <a:r>
              <a:rPr lang="de-DE" dirty="0" smtClean="0"/>
              <a:t> all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Germany </a:t>
            </a:r>
            <a:r>
              <a:rPr lang="de-DE" dirty="0" err="1" smtClean="0"/>
              <a:t>ahead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countries (</a:t>
            </a:r>
            <a:r>
              <a:rPr lang="en-US" dirty="0" smtClean="0"/>
              <a:t>~27% at an institute in Germany)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2" t="15814" r="9817" b="5617"/>
          <a:stretch/>
        </p:blipFill>
        <p:spPr>
          <a:xfrm>
            <a:off x="1120084" y="2123653"/>
            <a:ext cx="8096692" cy="50777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Gentner</a:t>
            </a:r>
            <a:r>
              <a:rPr lang="en-US" smtClean="0"/>
              <a:t>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 German States</a:t>
            </a:r>
          </a:p>
          <a:p>
            <a:pPr lvl="2"/>
            <a:r>
              <a:rPr lang="de-DE" dirty="0" smtClean="0"/>
              <a:t>NRW </a:t>
            </a:r>
            <a:r>
              <a:rPr lang="de-DE" dirty="0" err="1" smtClean="0"/>
              <a:t>and</a:t>
            </a:r>
            <a:r>
              <a:rPr lang="de-DE" dirty="0" smtClean="0"/>
              <a:t> BW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dominating</a:t>
            </a:r>
            <a:endParaRPr lang="de-DE" dirty="0" smtClean="0"/>
          </a:p>
          <a:p>
            <a:pPr lvl="2"/>
            <a:r>
              <a:rPr lang="de-DE" dirty="0" err="1" smtClean="0"/>
              <a:t>only</a:t>
            </a:r>
            <a:r>
              <a:rPr lang="de-DE" dirty="0" smtClean="0"/>
              <a:t>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(er) States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976416" y="1189038"/>
            <a:ext cx="3897834" cy="5942012"/>
          </a:xfrm>
        </p:spPr>
        <p:txBody>
          <a:bodyPr/>
          <a:lstStyle/>
          <a:p>
            <a:pPr lvl="1"/>
            <a:r>
              <a:rPr lang="en-US" dirty="0" smtClean="0"/>
              <a:t>coming from 28 different Universities in DE</a:t>
            </a:r>
          </a:p>
          <a:p>
            <a:pPr lvl="2"/>
            <a:r>
              <a:rPr lang="de-DE" dirty="0" smtClean="0"/>
              <a:t>also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university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had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CERN </a:t>
            </a:r>
            <a:r>
              <a:rPr lang="de-DE" dirty="0" err="1" smtClean="0"/>
              <a:t>contacts</a:t>
            </a:r>
            <a:endParaRPr lang="en-US" dirty="0" smtClean="0"/>
          </a:p>
          <a:p>
            <a:pPr marL="935037" lvl="3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43%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Technical </a:t>
            </a:r>
            <a:r>
              <a:rPr lang="de-DE" dirty="0" err="1" smtClean="0"/>
              <a:t>Universities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6" t="17242" r="11312" b="5173"/>
          <a:stretch/>
        </p:blipFill>
        <p:spPr>
          <a:xfrm>
            <a:off x="215776" y="971525"/>
            <a:ext cx="6192688" cy="421524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3" t="15742" r="10754" b="5550"/>
          <a:stretch/>
        </p:blipFill>
        <p:spPr>
          <a:xfrm>
            <a:off x="6119220" y="4427909"/>
            <a:ext cx="3817636" cy="260293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err="1" smtClean="0"/>
              <a:t>pre-Gentner</a:t>
            </a:r>
            <a:r>
              <a:rPr lang="de-DE" dirty="0" smtClean="0"/>
              <a:t> (</a:t>
            </a:r>
            <a:r>
              <a:rPr lang="de-DE" dirty="0" err="1" smtClean="0"/>
              <a:t>before</a:t>
            </a:r>
            <a:r>
              <a:rPr lang="de-DE" dirty="0" smtClean="0"/>
              <a:t> 2007) </a:t>
            </a:r>
            <a:r>
              <a:rPr lang="de-DE" dirty="0" err="1" smtClean="0"/>
              <a:t>about</a:t>
            </a:r>
            <a:r>
              <a:rPr lang="de-DE" dirty="0" smtClean="0"/>
              <a:t> 8% </a:t>
            </a:r>
            <a:r>
              <a:rPr lang="de-DE" dirty="0" err="1" smtClean="0"/>
              <a:t>from</a:t>
            </a:r>
            <a:r>
              <a:rPr lang="de-DE" dirty="0" smtClean="0"/>
              <a:t> Germany</a:t>
            </a:r>
          </a:p>
          <a:p>
            <a:pPr lvl="1"/>
            <a:r>
              <a:rPr lang="de-DE" dirty="0" smtClean="0"/>
              <a:t>post-</a:t>
            </a:r>
            <a:r>
              <a:rPr lang="de-DE" dirty="0" err="1" smtClean="0"/>
              <a:t>Gentner</a:t>
            </a:r>
            <a:r>
              <a:rPr lang="de-DE" dirty="0" smtClean="0"/>
              <a:t> (</a:t>
            </a:r>
            <a:r>
              <a:rPr lang="de-DE" dirty="0" err="1" smtClean="0"/>
              <a:t>since</a:t>
            </a:r>
            <a:r>
              <a:rPr lang="de-DE" dirty="0" smtClean="0"/>
              <a:t> 2008)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smtClean="0"/>
              <a:t>15% </a:t>
            </a:r>
            <a:r>
              <a:rPr lang="de-DE" dirty="0" err="1" smtClean="0"/>
              <a:t>from</a:t>
            </a:r>
            <a:r>
              <a:rPr lang="de-DE" dirty="0" smtClean="0"/>
              <a:t> Germany 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6" t="16239" r="9798" b="6110"/>
          <a:stretch/>
        </p:blipFill>
        <p:spPr>
          <a:xfrm>
            <a:off x="1079871" y="2100260"/>
            <a:ext cx="7795492" cy="51359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Thesis Topics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(</a:t>
            </a:r>
            <a:r>
              <a:rPr lang="de-DE" sz="2000" dirty="0" err="1" smtClean="0"/>
              <a:t>active</a:t>
            </a:r>
            <a:r>
              <a:rPr lang="de-DE" sz="2000" dirty="0" smtClean="0"/>
              <a:t> + </a:t>
            </a:r>
            <a:r>
              <a:rPr lang="de-DE" sz="2000" dirty="0" err="1" smtClean="0"/>
              <a:t>former</a:t>
            </a:r>
            <a:r>
              <a:rPr lang="de-DE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topics</a:t>
            </a:r>
            <a:r>
              <a:rPr lang="de-DE" dirty="0" smtClean="0"/>
              <a:t> in Instrumentation (</a:t>
            </a:r>
            <a:r>
              <a:rPr lang="de-DE" dirty="0" smtClean="0"/>
              <a:t>35%), </a:t>
            </a:r>
            <a:r>
              <a:rPr lang="de-DE" dirty="0" err="1" smtClean="0"/>
              <a:t>Accelerator</a:t>
            </a:r>
            <a:r>
              <a:rPr lang="de-DE" dirty="0" smtClean="0"/>
              <a:t> Technology (26%), Computing (16%) 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8894" r="8644" b="5498"/>
          <a:stretch/>
        </p:blipFill>
        <p:spPr>
          <a:xfrm>
            <a:off x="862877" y="2091587"/>
            <a:ext cx="8137875" cy="51446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Former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34 </a:t>
            </a:r>
            <a:r>
              <a:rPr lang="de-DE" dirty="0" err="1" smtClean="0"/>
              <a:t>PhDs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r>
              <a:rPr lang="de-DE" dirty="0" smtClean="0"/>
              <a:t> </a:t>
            </a:r>
            <a:r>
              <a:rPr lang="de-DE" dirty="0" smtClean="0"/>
              <a:t>(10 </a:t>
            </a:r>
            <a:r>
              <a:rPr lang="de-DE" dirty="0" err="1" smtClean="0"/>
              <a:t>female</a:t>
            </a:r>
            <a:r>
              <a:rPr lang="de-DE" dirty="0" smtClean="0"/>
              <a:t> = 29</a:t>
            </a:r>
            <a:r>
              <a:rPr lang="de-DE" sz="1800" dirty="0" smtClean="0"/>
              <a:t>%</a:t>
            </a:r>
            <a:r>
              <a:rPr lang="de-DE" dirty="0" smtClean="0"/>
              <a:t>),</a:t>
            </a:r>
            <a:r>
              <a:rPr lang="de-DE" sz="1800" dirty="0" smtClean="0"/>
              <a:t> 3 </a:t>
            </a:r>
            <a:r>
              <a:rPr lang="de-DE" sz="1800" dirty="0" err="1" smtClean="0"/>
              <a:t>Students</a:t>
            </a:r>
            <a:r>
              <a:rPr lang="de-DE" sz="1800" dirty="0" smtClean="0"/>
              <a:t>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cancelled</a:t>
            </a:r>
            <a:r>
              <a:rPr lang="de-DE" sz="1800" dirty="0" smtClean="0"/>
              <a:t> </a:t>
            </a:r>
            <a:r>
              <a:rPr lang="de-DE" sz="1800" dirty="0" err="1" smtClean="0"/>
              <a:t>their</a:t>
            </a:r>
            <a:r>
              <a:rPr lang="de-DE" sz="1800" dirty="0" smtClean="0"/>
              <a:t> </a:t>
            </a:r>
            <a:r>
              <a:rPr lang="de-DE" sz="1800" dirty="0" err="1" smtClean="0"/>
              <a:t>PhD</a:t>
            </a:r>
            <a:endParaRPr lang="de-DE" sz="1800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age</a:t>
            </a:r>
            <a:r>
              <a:rPr lang="de-DE" dirty="0" smtClean="0"/>
              <a:t> at </a:t>
            </a:r>
            <a:r>
              <a:rPr lang="de-DE" dirty="0" err="1" smtClean="0"/>
              <a:t>PhD</a:t>
            </a:r>
            <a:r>
              <a:rPr lang="de-DE" dirty="0" smtClean="0"/>
              <a:t> (</a:t>
            </a:r>
            <a:r>
              <a:rPr lang="de-DE" dirty="0" err="1" smtClean="0"/>
              <a:t>defense</a:t>
            </a:r>
            <a:r>
              <a:rPr lang="de-DE" dirty="0" smtClean="0"/>
              <a:t>): 30.7 </a:t>
            </a:r>
            <a:r>
              <a:rPr lang="de-DE" dirty="0" err="1" smtClean="0"/>
              <a:t>years</a:t>
            </a:r>
            <a:r>
              <a:rPr lang="de-DE" dirty="0" smtClean="0"/>
              <a:t> (median)</a:t>
            </a:r>
            <a:endParaRPr lang="de-DE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duration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PhD</a:t>
            </a:r>
            <a:r>
              <a:rPr lang="de-DE" dirty="0" smtClean="0"/>
              <a:t>: </a:t>
            </a:r>
            <a:r>
              <a:rPr lang="de-DE" dirty="0" smtClean="0"/>
              <a:t>41.2 </a:t>
            </a:r>
            <a:r>
              <a:rPr lang="de-DE" dirty="0" err="1" smtClean="0"/>
              <a:t>months</a:t>
            </a:r>
            <a:r>
              <a:rPr lang="de-DE" dirty="0" smtClean="0"/>
              <a:t> (median</a:t>
            </a:r>
            <a:r>
              <a:rPr lang="de-DE" dirty="0" smtClean="0"/>
              <a:t>) </a:t>
            </a:r>
            <a:r>
              <a:rPr lang="de-DE" sz="1200" dirty="0" smtClean="0"/>
              <a:t>=  5.2 </a:t>
            </a:r>
            <a:r>
              <a:rPr lang="de-DE" sz="1200" dirty="0" err="1" smtClean="0"/>
              <a:t>months</a:t>
            </a:r>
            <a:r>
              <a:rPr lang="de-DE" sz="1200" dirty="0" smtClean="0"/>
              <a:t> after end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smtClean="0"/>
              <a:t>CERN 3-years </a:t>
            </a:r>
            <a:r>
              <a:rPr lang="de-DE" sz="1200" dirty="0" err="1" smtClean="0"/>
              <a:t>contract</a:t>
            </a:r>
            <a:endParaRPr lang="de-DE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" t="15697" r="10216" b="4863"/>
          <a:stretch/>
        </p:blipFill>
        <p:spPr>
          <a:xfrm>
            <a:off x="1295897" y="2354475"/>
            <a:ext cx="7272807" cy="48817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405568" y="2771725"/>
            <a:ext cx="345928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2014)</a:t>
            </a:r>
            <a:endParaRPr lang="de-DE" sz="1600" b="1" u="sng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30.7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104208" y="2339677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3456136" y="2339677"/>
            <a:ext cx="0" cy="4536504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Whereabouts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First </a:t>
            </a:r>
            <a:r>
              <a:rPr lang="de-DE" dirty="0" err="1" smtClean="0"/>
              <a:t>employment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smtClean="0"/>
              <a:t>&gt;50%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: CERN Fellow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5" t="21549" r="12070" b="6796"/>
          <a:stretch/>
        </p:blipFill>
        <p:spPr>
          <a:xfrm>
            <a:off x="143767" y="1691605"/>
            <a:ext cx="4860541" cy="36724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1" t="20161" r="13643" b="6146"/>
          <a:stretch/>
        </p:blipFill>
        <p:spPr>
          <a:xfrm>
            <a:off x="5063171" y="3563813"/>
            <a:ext cx="4873685" cy="341158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888184" y="1930654"/>
            <a:ext cx="2428165" cy="40902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First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4520" y="2987749"/>
            <a:ext cx="2852256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</a:t>
            </a:r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2040" y="6516141"/>
            <a:ext cx="2988126" cy="30162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presently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5 CERN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Members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992640" y="3563814"/>
            <a:ext cx="1080120" cy="5760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87784" y="1547589"/>
            <a:ext cx="1080120" cy="5760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57823</TotalTime>
  <Words>653</Words>
  <Application>Microsoft Office PowerPoint</Application>
  <PresentationFormat>Custom</PresentationFormat>
  <Paragraphs>94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HG Mincho Light J</vt:lpstr>
      <vt:lpstr>Luxi Sans</vt:lpstr>
      <vt:lpstr>msmincho</vt:lpstr>
      <vt:lpstr>StarSymbol</vt:lpstr>
      <vt:lpstr>Times New Roman</vt:lpstr>
      <vt:lpstr>Wingdings</vt:lpstr>
      <vt:lpstr>Office Theme</vt:lpstr>
      <vt:lpstr>    Gentner Programme</vt:lpstr>
      <vt:lpstr>Status Gentner Programme</vt:lpstr>
      <vt:lpstr>CERN Doctoral Students</vt:lpstr>
      <vt:lpstr>CERN Doctoral Students</vt:lpstr>
      <vt:lpstr>Gentner Students</vt:lpstr>
      <vt:lpstr>Doctoral Student Applications</vt:lpstr>
      <vt:lpstr>Thesis Topics of Gentner Students (active + former)</vt:lpstr>
      <vt:lpstr>Former Gentner Students</vt:lpstr>
      <vt:lpstr>Whereabouts of Gentner Students</vt:lpstr>
      <vt:lpstr>Gentner Students  Fellows</vt:lpstr>
      <vt:lpstr>Gentner Doktoranden  Fellows</vt:lpstr>
      <vt:lpstr>Gentner Programme Continuation</vt:lpstr>
      <vt:lpstr>Misc</vt:lpstr>
      <vt:lpstr>Summary Gentner Programme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1186</cp:revision>
  <cp:lastPrinted>2003-07-02T12:30:06Z</cp:lastPrinted>
  <dcterms:created xsi:type="dcterms:W3CDTF">2003-03-07T08:03:06Z</dcterms:created>
  <dcterms:modified xsi:type="dcterms:W3CDTF">2015-10-27T15:59:32Z</dcterms:modified>
</cp:coreProperties>
</file>