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9"/>
  </p:notesMasterIdLst>
  <p:sldIdLst>
    <p:sldId id="256" r:id="rId2"/>
    <p:sldId id="398" r:id="rId3"/>
    <p:sldId id="468" r:id="rId4"/>
    <p:sldId id="469" r:id="rId5"/>
    <p:sldId id="374" r:id="rId6"/>
    <p:sldId id="493" r:id="rId7"/>
    <p:sldId id="490" r:id="rId8"/>
    <p:sldId id="491" r:id="rId9"/>
    <p:sldId id="447" r:id="rId10"/>
    <p:sldId id="400" r:id="rId11"/>
    <p:sldId id="480" r:id="rId12"/>
    <p:sldId id="481" r:id="rId13"/>
    <p:sldId id="445" r:id="rId14"/>
    <p:sldId id="466" r:id="rId15"/>
    <p:sldId id="484" r:id="rId16"/>
    <p:sldId id="467" r:id="rId17"/>
    <p:sldId id="479" r:id="rId18"/>
    <p:sldId id="487" r:id="rId19"/>
    <p:sldId id="470" r:id="rId20"/>
    <p:sldId id="477" r:id="rId21"/>
    <p:sldId id="492" r:id="rId22"/>
    <p:sldId id="475" r:id="rId23"/>
    <p:sldId id="473" r:id="rId24"/>
    <p:sldId id="486" r:id="rId25"/>
    <p:sldId id="489" r:id="rId26"/>
    <p:sldId id="488" r:id="rId27"/>
    <p:sldId id="485" r:id="rId28"/>
    <p:sldId id="471" r:id="rId29"/>
    <p:sldId id="302" r:id="rId30"/>
    <p:sldId id="399" r:id="rId31"/>
    <p:sldId id="369" r:id="rId32"/>
    <p:sldId id="437" r:id="rId33"/>
    <p:sldId id="440" r:id="rId34"/>
    <p:sldId id="482" r:id="rId35"/>
    <p:sldId id="434" r:id="rId36"/>
    <p:sldId id="483" r:id="rId37"/>
    <p:sldId id="436" r:id="rId38"/>
    <p:sldId id="356" r:id="rId39"/>
    <p:sldId id="357" r:id="rId40"/>
    <p:sldId id="443" r:id="rId41"/>
    <p:sldId id="383" r:id="rId42"/>
    <p:sldId id="384" r:id="rId43"/>
    <p:sldId id="444" r:id="rId44"/>
    <p:sldId id="385" r:id="rId45"/>
    <p:sldId id="386" r:id="rId46"/>
    <p:sldId id="451" r:id="rId47"/>
    <p:sldId id="371" r:id="rId48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D0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3659" autoAdjust="0"/>
  </p:normalViewPr>
  <p:slideViewPr>
    <p:cSldViewPr>
      <p:cViewPr varScale="1">
        <p:scale>
          <a:sx n="97" d="100"/>
          <a:sy n="97" d="100"/>
        </p:scale>
        <p:origin x="2004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3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55.wmf"/><Relationship Id="rId2" Type="http://schemas.openxmlformats.org/officeDocument/2006/relationships/image" Target="../media/image54.wmf"/><Relationship Id="rId1" Type="http://schemas.openxmlformats.org/officeDocument/2006/relationships/image" Target="../media/image53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57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2687B24-FBAB-4922-9238-80DA1F9BD7D3}" type="datetimeFigureOut">
              <a:rPr lang="de-DE" smtClean="0"/>
              <a:t>28.10.2015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A12765F-7870-4814-920E-01BE0BAFE1FD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612711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12765F-7870-4814-920E-01BE0BAFE1FD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2762094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12765F-7870-4814-920E-01BE0BAFE1FD}" type="slidenum">
              <a:rPr lang="de-DE" smtClean="0"/>
              <a:t>11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8199109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12765F-7870-4814-920E-01BE0BAFE1FD}" type="slidenum">
              <a:rPr lang="de-DE" smtClean="0"/>
              <a:t>13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3546268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12765F-7870-4814-920E-01BE0BAFE1FD}" type="slidenum">
              <a:rPr lang="de-DE" smtClean="0"/>
              <a:t>14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338761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12765F-7870-4814-920E-01BE0BAFE1FD}" type="slidenum">
              <a:rPr lang="de-DE" smtClean="0"/>
              <a:t>15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6268401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12765F-7870-4814-920E-01BE0BAFE1FD}" type="slidenum">
              <a:rPr lang="de-DE" smtClean="0"/>
              <a:t>16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1817987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12765F-7870-4814-920E-01BE0BAFE1FD}" type="slidenum">
              <a:rPr lang="de-DE" smtClean="0"/>
              <a:t>17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6298741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12765F-7870-4814-920E-01BE0BAFE1FD}" type="slidenum">
              <a:rPr lang="de-DE" smtClean="0"/>
              <a:t>18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3466957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12765F-7870-4814-920E-01BE0BAFE1FD}" type="slidenum">
              <a:rPr lang="de-DE" smtClean="0"/>
              <a:t>19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2736264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12765F-7870-4814-920E-01BE0BAFE1FD}" type="slidenum">
              <a:rPr lang="de-DE" smtClean="0"/>
              <a:t>20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0128225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12765F-7870-4814-920E-01BE0BAFE1FD}" type="slidenum">
              <a:rPr lang="de-DE" smtClean="0"/>
              <a:t>21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601588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12765F-7870-4814-920E-01BE0BAFE1FD}" type="slidenum">
              <a:rPr lang="de-DE" smtClean="0"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4165031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12765F-7870-4814-920E-01BE0BAFE1FD}" type="slidenum">
              <a:rPr lang="de-DE" smtClean="0"/>
              <a:t>22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2550218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12765F-7870-4814-920E-01BE0BAFE1FD}" type="slidenum">
              <a:rPr lang="de-DE" smtClean="0"/>
              <a:t>23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7239450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12765F-7870-4814-920E-01BE0BAFE1FD}" type="slidenum">
              <a:rPr lang="de-DE" smtClean="0"/>
              <a:t>24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08568976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12765F-7870-4814-920E-01BE0BAFE1FD}" type="slidenum">
              <a:rPr lang="de-DE" smtClean="0"/>
              <a:t>25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42283203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12765F-7870-4814-920E-01BE0BAFE1FD}" type="slidenum">
              <a:rPr lang="de-DE" smtClean="0"/>
              <a:t>26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9571268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12765F-7870-4814-920E-01BE0BAFE1FD}" type="slidenum">
              <a:rPr lang="de-DE" smtClean="0"/>
              <a:t>27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78073681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12765F-7870-4814-920E-01BE0BAFE1FD}" type="slidenum">
              <a:rPr lang="de-DE" smtClean="0"/>
              <a:t>28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70827518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12765F-7870-4814-920E-01BE0BAFE1FD}" type="slidenum">
              <a:rPr lang="de-DE" smtClean="0"/>
              <a:t>29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36560512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12765F-7870-4814-920E-01BE0BAFE1FD}" type="slidenum">
              <a:rPr lang="de-DE" smtClean="0"/>
              <a:t>30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04480482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06F3AF-FF0E-41AA-858C-707771EB6877}" type="slidenum">
              <a:rPr lang="de-DE" smtClean="0"/>
              <a:pPr/>
              <a:t>31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1410260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06F3AF-FF0E-41AA-858C-707771EB6877}" type="slidenum">
              <a:rPr lang="de-DE" smtClean="0"/>
              <a:pPr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74450582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022D7E-F41F-1843-8390-58EA09CA41BE}" type="slidenum">
              <a:rPr lang="en-GB" smtClean="0"/>
              <a:t>33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13123092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12765F-7870-4814-920E-01BE0BAFE1FD}" type="slidenum">
              <a:rPr lang="de-DE" smtClean="0"/>
              <a:t>34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28202683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Tx/>
              <a:buChar char="-"/>
            </a:pPr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06F3AF-FF0E-41AA-858C-707771EB6877}" type="slidenum">
              <a:rPr lang="de-DE" smtClean="0"/>
              <a:pPr/>
              <a:t>35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58780951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12765F-7870-4814-920E-01BE0BAFE1FD}" type="slidenum">
              <a:rPr lang="de-DE" smtClean="0"/>
              <a:t>36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54410607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06F3AF-FF0E-41AA-858C-707771EB6877}" type="slidenum">
              <a:rPr lang="de-DE" smtClean="0"/>
              <a:pPr/>
              <a:t>38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61343495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06F3AF-FF0E-41AA-858C-707771EB6877}" type="slidenum">
              <a:rPr lang="de-DE" smtClean="0"/>
              <a:pPr/>
              <a:t>39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53090136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Tx/>
              <a:buNone/>
            </a:pPr>
            <a:endParaRPr lang="en-US" baseline="0" dirty="0" smtClean="0">
              <a:sym typeface="Wingdings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06F3AF-FF0E-41AA-858C-707771EB6877}" type="slidenum">
              <a:rPr lang="de-DE" smtClean="0"/>
              <a:pPr/>
              <a:t>47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4695277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06F3AF-FF0E-41AA-858C-707771EB6877}" type="slidenum">
              <a:rPr lang="de-DE" smtClean="0"/>
              <a:pPr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9773806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de-DE" dirty="0" smtClean="0"/>
          </a:p>
        </p:txBody>
      </p:sp>
    </p:spTree>
    <p:extLst>
      <p:ext uri="{BB962C8B-B14F-4D97-AF65-F5344CB8AC3E}">
        <p14:creationId xmlns:p14="http://schemas.microsoft.com/office/powerpoint/2010/main" val="329389038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12765F-7870-4814-920E-01BE0BAFE1FD}" type="slidenum">
              <a:rPr lang="de-DE" smtClean="0"/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1378369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12765F-7870-4814-920E-01BE0BAFE1FD}" type="slidenum">
              <a:rPr lang="de-DE" smtClean="0"/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9868514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12765F-7870-4814-920E-01BE0BAFE1FD}" type="slidenum">
              <a:rPr lang="de-DE" smtClean="0"/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0796152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06F3AF-FF0E-41AA-858C-707771EB6877}" type="slidenum">
              <a:rPr lang="de-DE" smtClean="0"/>
              <a:pPr/>
              <a:t>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310817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55E1CE-F05E-4494-A572-F7F6C12134BD}" type="datetimeFigureOut">
              <a:rPr lang="de-DE" smtClean="0"/>
              <a:t>28.10.2015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0C8852-109F-48BA-A1B9-2E46A6B1D082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562816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55E1CE-F05E-4494-A572-F7F6C12134BD}" type="datetimeFigureOut">
              <a:rPr lang="de-DE" smtClean="0"/>
              <a:t>28.10.2015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0C8852-109F-48BA-A1B9-2E46A6B1D082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524117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55E1CE-F05E-4494-A572-F7F6C12134BD}" type="datetimeFigureOut">
              <a:rPr lang="de-DE" smtClean="0"/>
              <a:t>28.10.2015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0C8852-109F-48BA-A1B9-2E46A6B1D082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4818395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608" y="-8"/>
            <a:ext cx="7643192" cy="980736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4928" y="1340768"/>
            <a:ext cx="7653536" cy="4525963"/>
          </a:xfrm>
        </p:spPr>
        <p:txBody>
          <a:bodyPr/>
          <a:lstStyle>
            <a:lvl1pPr>
              <a:buFontTx/>
              <a:buBlip>
                <a:blip r:embed="rId2"/>
              </a:buBlip>
              <a:defRPr sz="1800"/>
            </a:lvl1pPr>
            <a:lvl2pPr>
              <a:buFont typeface="Wingdings" pitchFamily="2" charset="2"/>
              <a:buChar char="Ø"/>
              <a:defRPr sz="1600"/>
            </a:lvl2pPr>
            <a:lvl3pPr>
              <a:defRPr sz="1600"/>
            </a:lvl3pPr>
            <a:lvl5pPr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878560" y="6428358"/>
            <a:ext cx="2133600" cy="365125"/>
          </a:xfrm>
        </p:spPr>
        <p:txBody>
          <a:bodyPr/>
          <a:lstStyle/>
          <a:p>
            <a:fld id="{DCE4B40A-67BA-4787-801A-16EE65008C2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Parallelogram 6"/>
          <p:cNvSpPr/>
          <p:nvPr userDrawn="1"/>
        </p:nvSpPr>
        <p:spPr>
          <a:xfrm>
            <a:off x="36000" y="908720"/>
            <a:ext cx="9072000" cy="54000"/>
          </a:xfrm>
          <a:prstGeom prst="parallelogram">
            <a:avLst>
              <a:gd name="adj" fmla="val 162471"/>
            </a:avLst>
          </a:prstGeom>
          <a:solidFill>
            <a:srgbClr val="7BBA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 hasCustomPrompt="1"/>
          </p:nvPr>
        </p:nvSpPr>
        <p:spPr>
          <a:xfrm>
            <a:off x="1043608" y="6453013"/>
            <a:ext cx="2519362" cy="360363"/>
          </a:xfrm>
        </p:spPr>
        <p:txBody>
          <a:bodyPr>
            <a:noAutofit/>
          </a:bodyPr>
          <a:lstStyle>
            <a:lvl1pPr>
              <a:buFontTx/>
              <a:buNone/>
              <a:defRPr sz="1200"/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US" dirty="0" smtClean="0"/>
              <a:t>References</a:t>
            </a:r>
            <a:endParaRPr lang="en-US" dirty="0"/>
          </a:p>
        </p:txBody>
      </p:sp>
      <p:pic>
        <p:nvPicPr>
          <p:cNvPr id="8" name="Picture 2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39141" y="6381328"/>
            <a:ext cx="1697355" cy="369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11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53399" y="202072"/>
            <a:ext cx="783097" cy="562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894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55E1CE-F05E-4494-A572-F7F6C12134BD}" type="datetimeFigureOut">
              <a:rPr lang="de-DE" smtClean="0"/>
              <a:t>28.10.2015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0C8852-109F-48BA-A1B9-2E46A6B1D082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152420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55E1CE-F05E-4494-A572-F7F6C12134BD}" type="datetimeFigureOut">
              <a:rPr lang="de-DE" smtClean="0"/>
              <a:t>28.10.2015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0C8852-109F-48BA-A1B9-2E46A6B1D082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568019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55E1CE-F05E-4494-A572-F7F6C12134BD}" type="datetimeFigureOut">
              <a:rPr lang="de-DE" smtClean="0"/>
              <a:t>28.10.2015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0C8852-109F-48BA-A1B9-2E46A6B1D082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440368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55E1CE-F05E-4494-A572-F7F6C12134BD}" type="datetimeFigureOut">
              <a:rPr lang="de-DE" smtClean="0"/>
              <a:t>28.10.2015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0C8852-109F-48BA-A1B9-2E46A6B1D082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432015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55E1CE-F05E-4494-A572-F7F6C12134BD}" type="datetimeFigureOut">
              <a:rPr lang="de-DE" smtClean="0"/>
              <a:t>28.10.2015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0C8852-109F-48BA-A1B9-2E46A6B1D082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589576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55E1CE-F05E-4494-A572-F7F6C12134BD}" type="datetimeFigureOut">
              <a:rPr lang="de-DE" smtClean="0"/>
              <a:t>28.10.2015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0C8852-109F-48BA-A1B9-2E46A6B1D082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30196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55E1CE-F05E-4494-A572-F7F6C12134BD}" type="datetimeFigureOut">
              <a:rPr lang="de-DE" smtClean="0"/>
              <a:t>28.10.2015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0C8852-109F-48BA-A1B9-2E46A6B1D082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971858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55E1CE-F05E-4494-A572-F7F6C12134BD}" type="datetimeFigureOut">
              <a:rPr lang="de-DE" smtClean="0"/>
              <a:t>28.10.2015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0C8852-109F-48BA-A1B9-2E46A6B1D082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095600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55E1CE-F05E-4494-A572-F7F6C12134BD}" type="datetimeFigureOut">
              <a:rPr lang="de-DE" smtClean="0"/>
              <a:t>28.10.2015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0C8852-109F-48BA-A1B9-2E46A6B1D082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13535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8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jpeg"/><Relationship Id="rId3" Type="http://schemas.openxmlformats.org/officeDocument/2006/relationships/image" Target="../media/image9.png"/><Relationship Id="rId7" Type="http://schemas.openxmlformats.org/officeDocument/2006/relationships/image" Target="../media/image30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Relationship Id="rId9" Type="http://schemas.openxmlformats.org/officeDocument/2006/relationships/image" Target="../media/image21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png"/><Relationship Id="rId5" Type="http://schemas.openxmlformats.org/officeDocument/2006/relationships/image" Target="../media/image22.PNG"/><Relationship Id="rId4" Type="http://schemas.openxmlformats.org/officeDocument/2006/relationships/image" Target="../media/image9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7.png"/><Relationship Id="rId3" Type="http://schemas.openxmlformats.org/officeDocument/2006/relationships/notesSlide" Target="../notesSlides/notesSlide13.xml"/><Relationship Id="rId7" Type="http://schemas.openxmlformats.org/officeDocument/2006/relationships/image" Target="NUL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10.bin"/><Relationship Id="rId5" Type="http://schemas.openxmlformats.org/officeDocument/2006/relationships/image" Target="../media/image23.wmf"/><Relationship Id="rId4" Type="http://schemas.openxmlformats.org/officeDocument/2006/relationships/oleObject" Target="../embeddings/oleObject1.bin"/><Relationship Id="rId9" Type="http://schemas.openxmlformats.org/officeDocument/2006/relationships/image" Target="../media/image9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5.jpeg"/><Relationship Id="rId4" Type="http://schemas.openxmlformats.org/officeDocument/2006/relationships/image" Target="../media/image24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1.png"/><Relationship Id="rId5" Type="http://schemas.openxmlformats.org/officeDocument/2006/relationships/image" Target="../media/image27.jpg"/><Relationship Id="rId4" Type="http://schemas.openxmlformats.org/officeDocument/2006/relationships/image" Target="../media/image26.jp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3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7.jpg"/><Relationship Id="rId5" Type="http://schemas.openxmlformats.org/officeDocument/2006/relationships/image" Target="../media/image26.jpg"/><Relationship Id="rId4" Type="http://schemas.openxmlformats.org/officeDocument/2006/relationships/image" Target="../media/image32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png"/><Relationship Id="rId4" Type="http://schemas.openxmlformats.org/officeDocument/2006/relationships/image" Target="../media/image3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0.jpeg"/><Relationship Id="rId5" Type="http://schemas.openxmlformats.org/officeDocument/2006/relationships/image" Target="../media/image35.png"/><Relationship Id="rId4" Type="http://schemas.openxmlformats.org/officeDocument/2006/relationships/image" Target="../media/image31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0.jpeg"/><Relationship Id="rId5" Type="http://schemas.openxmlformats.org/officeDocument/2006/relationships/image" Target="../media/image35.png"/><Relationship Id="rId4" Type="http://schemas.openxmlformats.org/officeDocument/2006/relationships/image" Target="../media/image31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1.png"/><Relationship Id="rId5" Type="http://schemas.openxmlformats.org/officeDocument/2006/relationships/image" Target="../media/image9.png"/><Relationship Id="rId4" Type="http://schemas.openxmlformats.org/officeDocument/2006/relationships/image" Target="../media/image20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6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7.jpg"/><Relationship Id="rId4" Type="http://schemas.openxmlformats.org/officeDocument/2006/relationships/image" Target="../media/image9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8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8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9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0.PN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13" Type="http://schemas.openxmlformats.org/officeDocument/2006/relationships/image" Target="../media/image49.jpeg"/><Relationship Id="rId3" Type="http://schemas.openxmlformats.org/officeDocument/2006/relationships/image" Target="../media/image41.png"/><Relationship Id="rId7" Type="http://schemas.openxmlformats.org/officeDocument/2006/relationships/image" Target="../media/image45.jpeg"/><Relationship Id="rId12" Type="http://schemas.openxmlformats.org/officeDocument/2006/relationships/image" Target="../media/image48.wmf"/><Relationship Id="rId17" Type="http://schemas.openxmlformats.org/officeDocument/2006/relationships/hyperlink" Target="http://isoltrap.web.cern.ch/" TargetMode="External"/><Relationship Id="rId2" Type="http://schemas.openxmlformats.org/officeDocument/2006/relationships/notesSlide" Target="../notesSlides/notesSlide28.xml"/><Relationship Id="rId16" Type="http://schemas.openxmlformats.org/officeDocument/2006/relationships/image" Target="../media/image52.emf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44.png"/><Relationship Id="rId11" Type="http://schemas.openxmlformats.org/officeDocument/2006/relationships/image" Target="../media/image8.emf"/><Relationship Id="rId5" Type="http://schemas.openxmlformats.org/officeDocument/2006/relationships/image" Target="../media/image43.jpeg"/><Relationship Id="rId15" Type="http://schemas.openxmlformats.org/officeDocument/2006/relationships/image" Target="../media/image51.emf"/><Relationship Id="rId10" Type="http://schemas.openxmlformats.org/officeDocument/2006/relationships/image" Target="../media/image47.png"/><Relationship Id="rId4" Type="http://schemas.openxmlformats.org/officeDocument/2006/relationships/image" Target="../media/image42.png"/><Relationship Id="rId9" Type="http://schemas.openxmlformats.org/officeDocument/2006/relationships/image" Target="../media/image46.png"/><Relationship Id="rId14" Type="http://schemas.openxmlformats.org/officeDocument/2006/relationships/image" Target="../media/image50.png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.bin"/><Relationship Id="rId3" Type="http://schemas.openxmlformats.org/officeDocument/2006/relationships/image" Target="../media/image56.emf"/><Relationship Id="rId7" Type="http://schemas.openxmlformats.org/officeDocument/2006/relationships/image" Target="../media/image54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3.bin"/><Relationship Id="rId5" Type="http://schemas.openxmlformats.org/officeDocument/2006/relationships/image" Target="../media/image53.wmf"/><Relationship Id="rId4" Type="http://schemas.openxmlformats.org/officeDocument/2006/relationships/oleObject" Target="../embeddings/oleObject2.bin"/><Relationship Id="rId9" Type="http://schemas.openxmlformats.org/officeDocument/2006/relationships/image" Target="../media/image55.wmf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0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57.emf"/><Relationship Id="rId5" Type="http://schemas.openxmlformats.org/officeDocument/2006/relationships/oleObject" Target="../embeddings/oleObject5.bin"/><Relationship Id="rId4" Type="http://schemas.openxmlformats.org/officeDocument/2006/relationships/image" Target="../media/image58.emf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4.png"/><Relationship Id="rId5" Type="http://schemas.openxmlformats.org/officeDocument/2006/relationships/image" Target="../media/image60.emf"/><Relationship Id="rId4" Type="http://schemas.openxmlformats.org/officeDocument/2006/relationships/image" Target="../media/image19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60.emf"/><Relationship Id="rId4" Type="http://schemas.openxmlformats.org/officeDocument/2006/relationships/image" Target="../media/image19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2.PNG"/><Relationship Id="rId4" Type="http://schemas.openxmlformats.org/officeDocument/2006/relationships/image" Target="../media/image160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4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80.png"/><Relationship Id="rId3" Type="http://schemas.openxmlformats.org/officeDocument/2006/relationships/image" Target="../media/image64.jpg"/><Relationship Id="rId7" Type="http://schemas.openxmlformats.org/officeDocument/2006/relationships/image" Target="../media/image47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60.png"/><Relationship Id="rId11" Type="http://schemas.openxmlformats.org/officeDocument/2006/relationships/image" Target="../media/image66.jpg"/><Relationship Id="rId5" Type="http://schemas.openxmlformats.org/officeDocument/2006/relationships/image" Target="../media/image451.png"/><Relationship Id="rId10" Type="http://schemas.openxmlformats.org/officeDocument/2006/relationships/image" Target="../media/image20.jpeg"/><Relationship Id="rId4" Type="http://schemas.openxmlformats.org/officeDocument/2006/relationships/image" Target="../media/image65.jpg"/><Relationship Id="rId9" Type="http://schemas.openxmlformats.org/officeDocument/2006/relationships/image" Target="../media/image21.jpe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jp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80.png"/><Relationship Id="rId3" Type="http://schemas.openxmlformats.org/officeDocument/2006/relationships/image" Target="../media/image64.jpg"/><Relationship Id="rId7" Type="http://schemas.openxmlformats.org/officeDocument/2006/relationships/image" Target="../media/image47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60.png"/><Relationship Id="rId5" Type="http://schemas.openxmlformats.org/officeDocument/2006/relationships/image" Target="../media/image450.png"/><Relationship Id="rId4" Type="http://schemas.openxmlformats.org/officeDocument/2006/relationships/image" Target="../media/image65.jpg"/></Relationships>
</file>

<file path=ppt/slides/_rels/slide4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80.png"/><Relationship Id="rId3" Type="http://schemas.openxmlformats.org/officeDocument/2006/relationships/image" Target="../media/image64.jpg"/><Relationship Id="rId7" Type="http://schemas.openxmlformats.org/officeDocument/2006/relationships/image" Target="../media/image47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60.png"/><Relationship Id="rId11" Type="http://schemas.openxmlformats.org/officeDocument/2006/relationships/image" Target="../media/image66.jpg"/><Relationship Id="rId5" Type="http://schemas.openxmlformats.org/officeDocument/2006/relationships/image" Target="../media/image451.png"/><Relationship Id="rId10" Type="http://schemas.openxmlformats.org/officeDocument/2006/relationships/image" Target="../media/image20.jpeg"/><Relationship Id="rId4" Type="http://schemas.openxmlformats.org/officeDocument/2006/relationships/image" Target="../media/image65.jpg"/><Relationship Id="rId9" Type="http://schemas.openxmlformats.org/officeDocument/2006/relationships/image" Target="../media/image21.jpe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67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00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jp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1.jpg"/><Relationship Id="rId4" Type="http://schemas.openxmlformats.org/officeDocument/2006/relationships/image" Target="../media/image70.jp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70751" y="5329466"/>
            <a:ext cx="794102" cy="792780"/>
          </a:xfrm>
          <a:prstGeom prst="rect">
            <a:avLst/>
          </a:prstGeom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6290076"/>
            <a:ext cx="1695461" cy="3689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91362" y="598266"/>
            <a:ext cx="7772400" cy="1827635"/>
          </a:xfrm>
        </p:spPr>
        <p:txBody>
          <a:bodyPr>
            <a:noAutofit/>
          </a:bodyPr>
          <a:lstStyle/>
          <a:p>
            <a:r>
              <a:rPr lang="en-GB" sz="3200" dirty="0"/>
              <a:t>A novel technique at the leading Penning trap mass spectrometer ISOLTRAP</a:t>
            </a:r>
            <a:endParaRPr lang="de-DE" sz="3000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7162" y="2900536"/>
            <a:ext cx="6400800" cy="1176536"/>
          </a:xfrm>
        </p:spPr>
        <p:txBody>
          <a:bodyPr>
            <a:normAutofit/>
          </a:bodyPr>
          <a:lstStyle/>
          <a:p>
            <a:r>
              <a:rPr lang="de-DE" dirty="0" smtClean="0"/>
              <a:t>Andree Welker</a:t>
            </a:r>
          </a:p>
          <a:p>
            <a:r>
              <a:rPr lang="de-DE" dirty="0" smtClean="0"/>
              <a:t>28.10.2015</a:t>
            </a:r>
          </a:p>
          <a:p>
            <a:endParaRPr lang="de-DE" dirty="0" smtClean="0"/>
          </a:p>
          <a:p>
            <a:endParaRPr lang="de-DE" dirty="0" smtClean="0"/>
          </a:p>
        </p:txBody>
      </p:sp>
      <p:sp>
        <p:nvSpPr>
          <p:cNvPr id="6" name="Untertitel 2"/>
          <p:cNvSpPr txBox="1">
            <a:spLocks/>
          </p:cNvSpPr>
          <p:nvPr/>
        </p:nvSpPr>
        <p:spPr>
          <a:xfrm>
            <a:off x="1369368" y="4340696"/>
            <a:ext cx="6400800" cy="6724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 smtClean="0"/>
              <a:t>8th Gentner Day</a:t>
            </a:r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41317" y="5329466"/>
            <a:ext cx="1846707" cy="1328076"/>
          </a:xfrm>
          <a:prstGeom prst="rect">
            <a:avLst/>
          </a:prstGeom>
        </p:spPr>
      </p:pic>
      <p:pic>
        <p:nvPicPr>
          <p:cNvPr id="8194" name="Picture 2" descr="\\cern.ch\dfs\Experiments\ISOLTRAP\USER\Welker_Andree\DPG\Heidelberg 2015\logo_blau_2133x626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922" y="5788688"/>
            <a:ext cx="2264891" cy="6646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Bild 2" descr="BMBF_CMYK_Gef_M_e.eps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82" t="20789" r="9335" b="14313"/>
          <a:stretch>
            <a:fillRect/>
          </a:stretch>
        </p:blipFill>
        <p:spPr>
          <a:xfrm>
            <a:off x="7308304" y="5589240"/>
            <a:ext cx="1694065" cy="1026503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869252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uppieren 2"/>
          <p:cNvGrpSpPr/>
          <p:nvPr/>
        </p:nvGrpSpPr>
        <p:grpSpPr>
          <a:xfrm>
            <a:off x="972579" y="0"/>
            <a:ext cx="8207933" cy="6781800"/>
            <a:chOff x="972579" y="0"/>
            <a:chExt cx="8207933" cy="6781800"/>
          </a:xfrm>
        </p:grpSpPr>
        <p:grpSp>
          <p:nvGrpSpPr>
            <p:cNvPr id="27" name="Gruppieren 26"/>
            <p:cNvGrpSpPr/>
            <p:nvPr/>
          </p:nvGrpSpPr>
          <p:grpSpPr>
            <a:xfrm>
              <a:off x="972579" y="0"/>
              <a:ext cx="8207933" cy="6781800"/>
              <a:chOff x="972579" y="0"/>
              <a:chExt cx="8207933" cy="6781800"/>
            </a:xfrm>
          </p:grpSpPr>
          <p:pic>
            <p:nvPicPr>
              <p:cNvPr id="28" name="Picture 23"/>
              <p:cNvPicPr>
                <a:picLocks noChangeAspect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972579" y="704333"/>
                <a:ext cx="8207933" cy="6077467"/>
              </a:xfrm>
              <a:prstGeom prst="rect">
                <a:avLst/>
              </a:prstGeom>
            </p:spPr>
          </p:pic>
          <p:sp>
            <p:nvSpPr>
              <p:cNvPr id="29" name="Rechteck 28"/>
              <p:cNvSpPr/>
              <p:nvPr/>
            </p:nvSpPr>
            <p:spPr>
              <a:xfrm>
                <a:off x="5024135" y="0"/>
                <a:ext cx="4077417" cy="154314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3" name="Rechteck 32"/>
              <p:cNvSpPr/>
              <p:nvPr/>
            </p:nvSpPr>
            <p:spPr>
              <a:xfrm>
                <a:off x="5176535" y="152400"/>
                <a:ext cx="1555705" cy="154314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sp>
          <p:nvSpPr>
            <p:cNvPr id="2" name="Rechteck 1"/>
            <p:cNvSpPr/>
            <p:nvPr/>
          </p:nvSpPr>
          <p:spPr>
            <a:xfrm>
              <a:off x="6084168" y="4293096"/>
              <a:ext cx="1152128" cy="50405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sp>
        <p:nvSpPr>
          <p:cNvPr id="19" name="Text Placeholder 4"/>
          <p:cNvSpPr txBox="1">
            <a:spLocks/>
          </p:cNvSpPr>
          <p:nvPr/>
        </p:nvSpPr>
        <p:spPr>
          <a:xfrm>
            <a:off x="2" y="5949280"/>
            <a:ext cx="3767408" cy="50405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indent="-342900">
              <a:defRPr/>
            </a:pPr>
            <a:r>
              <a:rPr lang="de-DE" sz="1000" dirty="0" smtClean="0">
                <a:latin typeface="+mj-lt"/>
              </a:rPr>
              <a:t>F</a:t>
            </a:r>
            <a:r>
              <a:rPr lang="de-DE" sz="1000" dirty="0">
                <a:latin typeface="+mj-lt"/>
              </a:rPr>
              <a:t>. Herfurth </a:t>
            </a:r>
            <a:r>
              <a:rPr lang="de-DE" sz="1000" i="1" dirty="0">
                <a:latin typeface="+mj-lt"/>
              </a:rPr>
              <a:t>et al.</a:t>
            </a:r>
            <a:r>
              <a:rPr lang="de-DE" sz="1000" dirty="0">
                <a:latin typeface="+mj-lt"/>
              </a:rPr>
              <a:t>, </a:t>
            </a:r>
            <a:r>
              <a:rPr lang="en-US" sz="1000" dirty="0">
                <a:latin typeface="+mj-lt"/>
              </a:rPr>
              <a:t>NIM A </a:t>
            </a:r>
            <a:r>
              <a:rPr lang="en-US" sz="1000" b="1" dirty="0">
                <a:latin typeface="+mj-lt"/>
              </a:rPr>
              <a:t>469</a:t>
            </a:r>
            <a:r>
              <a:rPr lang="en-US" sz="1000" dirty="0">
                <a:latin typeface="+mj-lt"/>
              </a:rPr>
              <a:t>, 254 (2001</a:t>
            </a:r>
            <a:r>
              <a:rPr lang="en-US" sz="1000" dirty="0" smtClean="0">
                <a:latin typeface="+mj-lt"/>
              </a:rPr>
              <a:t>).</a:t>
            </a:r>
          </a:p>
          <a:p>
            <a:pPr marL="342900" lvl="0" indent="-342900">
              <a:defRPr/>
            </a:pPr>
            <a:r>
              <a:rPr lang="en-US" sz="1000" dirty="0" smtClean="0"/>
              <a:t>R</a:t>
            </a:r>
            <a:r>
              <a:rPr lang="en-US" sz="1000" dirty="0"/>
              <a:t>. N. Wolf </a:t>
            </a:r>
            <a:r>
              <a:rPr lang="en-US" sz="1000" i="1" dirty="0">
                <a:solidFill>
                  <a:srgbClr val="000000"/>
                </a:solidFill>
                <a:cs typeface="Calibri" pitchFamily="34" charset="0"/>
              </a:rPr>
              <a:t>et al.</a:t>
            </a:r>
            <a:r>
              <a:rPr lang="en-US" sz="1000" dirty="0">
                <a:solidFill>
                  <a:srgbClr val="000000"/>
                </a:solidFill>
                <a:cs typeface="Calibri" pitchFamily="34" charset="0"/>
              </a:rPr>
              <a:t>,</a:t>
            </a:r>
            <a:r>
              <a:rPr lang="en-US" sz="1000" dirty="0"/>
              <a:t> </a:t>
            </a:r>
            <a:r>
              <a:rPr lang="en-US" sz="1000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Int. J. Mass  Spectrom </a:t>
            </a:r>
            <a:r>
              <a:rPr lang="en-US" sz="1000" b="1" dirty="0" smtClean="0"/>
              <a:t>313</a:t>
            </a:r>
            <a:r>
              <a:rPr lang="en-US" sz="1000" dirty="0"/>
              <a:t>, 8 (2012</a:t>
            </a:r>
            <a:r>
              <a:rPr lang="en-US" sz="1000" dirty="0" smtClean="0"/>
              <a:t>).</a:t>
            </a:r>
          </a:p>
          <a:p>
            <a:pPr marL="342900" indent="-342900">
              <a:defRPr/>
            </a:pPr>
            <a:r>
              <a:rPr lang="de-DE" sz="1000" dirty="0"/>
              <a:t>G. Savard  </a:t>
            </a:r>
            <a:r>
              <a:rPr lang="de-DE" sz="1000" i="1" dirty="0"/>
              <a:t>et al.</a:t>
            </a:r>
            <a:r>
              <a:rPr lang="de-DE" sz="1000" dirty="0"/>
              <a:t>, </a:t>
            </a:r>
            <a:r>
              <a:rPr lang="en-US" sz="1000" dirty="0"/>
              <a:t>Phys. </a:t>
            </a:r>
            <a:r>
              <a:rPr lang="en-US" sz="1000" dirty="0" err="1"/>
              <a:t>Lett</a:t>
            </a:r>
            <a:r>
              <a:rPr lang="en-US" sz="1000" dirty="0"/>
              <a:t>. A </a:t>
            </a:r>
            <a:r>
              <a:rPr lang="en-US" sz="1000" b="1" dirty="0"/>
              <a:t>158</a:t>
            </a:r>
            <a:r>
              <a:rPr lang="en-US" sz="1000" dirty="0"/>
              <a:t>, 247 (1991</a:t>
            </a:r>
            <a:r>
              <a:rPr lang="en-US" sz="1000" dirty="0" smtClean="0"/>
              <a:t>). </a:t>
            </a:r>
          </a:p>
          <a:p>
            <a:pPr marL="342900" indent="-342900">
              <a:defRPr/>
            </a:pPr>
            <a:r>
              <a:rPr lang="en-US" sz="1000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M. </a:t>
            </a:r>
            <a:r>
              <a:rPr lang="en-US" sz="1000" dirty="0" err="1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König</a:t>
            </a:r>
            <a:r>
              <a:rPr lang="en-US" sz="1000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US" sz="1000" i="1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et al.</a:t>
            </a:r>
            <a:r>
              <a:rPr lang="en-US" sz="1000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, Int. J. Mass  Spectrom. </a:t>
            </a:r>
            <a:r>
              <a:rPr lang="en-US" sz="1000" b="1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142</a:t>
            </a:r>
            <a:r>
              <a:rPr lang="en-US" sz="1000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, 95 (1995</a:t>
            </a:r>
            <a:r>
              <a:rPr lang="en-US" sz="1000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).</a:t>
            </a:r>
            <a:endParaRPr lang="en-US" sz="1000" dirty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  <a:p>
            <a:pPr marL="342900" indent="-342900">
              <a:defRPr/>
            </a:pPr>
            <a:endParaRPr lang="en-US" sz="1000" dirty="0"/>
          </a:p>
          <a:p>
            <a:pPr marL="342900" lvl="0" indent="-342900">
              <a:defRPr/>
            </a:pPr>
            <a:endParaRPr lang="en-US" sz="1000" dirty="0">
              <a:solidFill>
                <a:srgbClr val="000000"/>
              </a:solidFill>
              <a:cs typeface="Calibri" pitchFamily="34" charset="0"/>
            </a:endParaRPr>
          </a:p>
          <a:p>
            <a:pPr marL="342900" indent="-342900">
              <a:defRPr/>
            </a:pPr>
            <a:endParaRPr lang="en-US" sz="1000" dirty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  <a:p>
            <a:pPr marL="342900" indent="-342900">
              <a:defRPr/>
            </a:pPr>
            <a:endParaRPr lang="en-US" sz="1000" dirty="0">
              <a:latin typeface="+mj-lt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j-lt"/>
              <a:cs typeface="Calibri" pitchFamily="34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j-lt"/>
              <a:cs typeface="Calibri" pitchFamily="34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20" name="Text Placeholder 4"/>
          <p:cNvSpPr txBox="1">
            <a:spLocks/>
          </p:cNvSpPr>
          <p:nvPr/>
        </p:nvSpPr>
        <p:spPr>
          <a:xfrm>
            <a:off x="2874377" y="6318230"/>
            <a:ext cx="3384376" cy="24312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endParaRPr kumimoji="0" lang="en-US" sz="1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21" name="Titel 1"/>
          <p:cNvSpPr txBox="1">
            <a:spLocks/>
          </p:cNvSpPr>
          <p:nvPr/>
        </p:nvSpPr>
        <p:spPr>
          <a:xfrm>
            <a:off x="685800" y="-99392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de-DE" sz="4300" dirty="0" smtClean="0">
                <a:solidFill>
                  <a:srgbClr val="0033CC"/>
                </a:solidFill>
              </a:rPr>
              <a:t>Tools </a:t>
            </a:r>
            <a:r>
              <a:rPr lang="de-DE" sz="4300" dirty="0" err="1" smtClean="0">
                <a:solidFill>
                  <a:srgbClr val="0033CC"/>
                </a:solidFill>
              </a:rPr>
              <a:t>of</a:t>
            </a:r>
            <a:r>
              <a:rPr lang="de-DE" sz="4300" dirty="0" smtClean="0">
                <a:solidFill>
                  <a:srgbClr val="0033CC"/>
                </a:solidFill>
              </a:rPr>
              <a:t> ISOLTRAP</a:t>
            </a:r>
            <a:endParaRPr lang="de-DE" sz="4300" dirty="0">
              <a:solidFill>
                <a:srgbClr val="0033CC"/>
              </a:solidFill>
            </a:endParaRPr>
          </a:p>
        </p:txBody>
      </p:sp>
      <p:sp>
        <p:nvSpPr>
          <p:cNvPr id="14" name="Textfeld 5"/>
          <p:cNvSpPr txBox="1"/>
          <p:nvPr/>
        </p:nvSpPr>
        <p:spPr>
          <a:xfrm>
            <a:off x="8719630" y="6505599"/>
            <a:ext cx="3168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0070C0"/>
                </a:solidFill>
              </a:rPr>
              <a:t>7</a:t>
            </a:r>
          </a:p>
        </p:txBody>
      </p:sp>
      <p:sp>
        <p:nvSpPr>
          <p:cNvPr id="15" name="Textfeld 9"/>
          <p:cNvSpPr txBox="1"/>
          <p:nvPr/>
        </p:nvSpPr>
        <p:spPr>
          <a:xfrm>
            <a:off x="107504" y="6505599"/>
            <a:ext cx="69847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0060A8"/>
                </a:solidFill>
              </a:rPr>
              <a:t>Andree Welker, 8</a:t>
            </a:r>
            <a:r>
              <a:rPr lang="en-US" sz="1400" baseline="30000" dirty="0" smtClean="0">
                <a:solidFill>
                  <a:srgbClr val="0060A8"/>
                </a:solidFill>
              </a:rPr>
              <a:t>th</a:t>
            </a:r>
            <a:r>
              <a:rPr lang="en-US" sz="1400" dirty="0" smtClean="0">
                <a:solidFill>
                  <a:srgbClr val="0060A8"/>
                </a:solidFill>
              </a:rPr>
              <a:t> </a:t>
            </a:r>
            <a:r>
              <a:rPr lang="en-US" sz="1400" dirty="0" err="1" smtClean="0">
                <a:solidFill>
                  <a:srgbClr val="0060A8"/>
                </a:solidFill>
              </a:rPr>
              <a:t>Gentner</a:t>
            </a:r>
            <a:r>
              <a:rPr lang="en-US" sz="1400" dirty="0" smtClean="0">
                <a:solidFill>
                  <a:srgbClr val="0060A8"/>
                </a:solidFill>
              </a:rPr>
              <a:t> Day 2015, CERN, 28.10.2015</a:t>
            </a:r>
            <a:endParaRPr lang="de-DE" sz="1400" dirty="0">
              <a:solidFill>
                <a:srgbClr val="0060A8"/>
              </a:solidFill>
            </a:endParaRPr>
          </a:p>
        </p:txBody>
      </p:sp>
      <p:pic>
        <p:nvPicPr>
          <p:cNvPr id="16" name="Grafik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56376" y="156185"/>
            <a:ext cx="1099939" cy="7910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8026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 Placeholder 4"/>
          <p:cNvSpPr txBox="1">
            <a:spLocks/>
          </p:cNvSpPr>
          <p:nvPr/>
        </p:nvSpPr>
        <p:spPr>
          <a:xfrm>
            <a:off x="2" y="5949280"/>
            <a:ext cx="3767408" cy="50405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indent="-342900">
              <a:defRPr/>
            </a:pPr>
            <a:r>
              <a:rPr lang="de-DE" sz="1000" dirty="0" smtClean="0">
                <a:latin typeface="+mj-lt"/>
              </a:rPr>
              <a:t>F</a:t>
            </a:r>
            <a:r>
              <a:rPr lang="de-DE" sz="1000" dirty="0">
                <a:latin typeface="+mj-lt"/>
              </a:rPr>
              <a:t>. Herfurth </a:t>
            </a:r>
            <a:r>
              <a:rPr lang="de-DE" sz="1000" i="1" dirty="0">
                <a:latin typeface="+mj-lt"/>
              </a:rPr>
              <a:t>et al.</a:t>
            </a:r>
            <a:r>
              <a:rPr lang="de-DE" sz="1000" dirty="0">
                <a:latin typeface="+mj-lt"/>
              </a:rPr>
              <a:t>, </a:t>
            </a:r>
            <a:r>
              <a:rPr lang="en-US" sz="1000" dirty="0">
                <a:latin typeface="+mj-lt"/>
              </a:rPr>
              <a:t>NIM A </a:t>
            </a:r>
            <a:r>
              <a:rPr lang="en-US" sz="1000" b="1" dirty="0">
                <a:latin typeface="+mj-lt"/>
              </a:rPr>
              <a:t>469</a:t>
            </a:r>
            <a:r>
              <a:rPr lang="en-US" sz="1000" dirty="0">
                <a:latin typeface="+mj-lt"/>
              </a:rPr>
              <a:t>, 254 (2001</a:t>
            </a:r>
            <a:r>
              <a:rPr lang="en-US" sz="1000" dirty="0" smtClean="0">
                <a:latin typeface="+mj-lt"/>
              </a:rPr>
              <a:t>).</a:t>
            </a:r>
          </a:p>
          <a:p>
            <a:pPr marL="342900" lvl="0" indent="-342900">
              <a:defRPr/>
            </a:pPr>
            <a:r>
              <a:rPr lang="en-US" sz="1000" dirty="0" smtClean="0"/>
              <a:t>R</a:t>
            </a:r>
            <a:r>
              <a:rPr lang="en-US" sz="1000" dirty="0"/>
              <a:t>. N. Wolf </a:t>
            </a:r>
            <a:r>
              <a:rPr lang="en-US" sz="1000" i="1" dirty="0">
                <a:solidFill>
                  <a:srgbClr val="000000"/>
                </a:solidFill>
                <a:cs typeface="Calibri" pitchFamily="34" charset="0"/>
              </a:rPr>
              <a:t>et al.</a:t>
            </a:r>
            <a:r>
              <a:rPr lang="en-US" sz="1000" dirty="0">
                <a:solidFill>
                  <a:srgbClr val="000000"/>
                </a:solidFill>
                <a:cs typeface="Calibri" pitchFamily="34" charset="0"/>
              </a:rPr>
              <a:t>,</a:t>
            </a:r>
            <a:r>
              <a:rPr lang="en-US" sz="1000" dirty="0"/>
              <a:t> </a:t>
            </a:r>
            <a:r>
              <a:rPr lang="en-US" sz="1000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Int. J. Mass  Spectrom </a:t>
            </a:r>
            <a:r>
              <a:rPr lang="en-US" sz="1000" b="1" dirty="0" smtClean="0"/>
              <a:t>313</a:t>
            </a:r>
            <a:r>
              <a:rPr lang="en-US" sz="1000" dirty="0"/>
              <a:t>, 8 (2012</a:t>
            </a:r>
            <a:r>
              <a:rPr lang="en-US" sz="1000" dirty="0" smtClean="0"/>
              <a:t>).</a:t>
            </a:r>
          </a:p>
          <a:p>
            <a:pPr marL="342900" indent="-342900">
              <a:defRPr/>
            </a:pPr>
            <a:r>
              <a:rPr lang="de-DE" sz="1000" dirty="0"/>
              <a:t>G. Savard  </a:t>
            </a:r>
            <a:r>
              <a:rPr lang="de-DE" sz="1000" i="1" dirty="0"/>
              <a:t>et al.</a:t>
            </a:r>
            <a:r>
              <a:rPr lang="de-DE" sz="1000" dirty="0"/>
              <a:t>, </a:t>
            </a:r>
            <a:r>
              <a:rPr lang="en-US" sz="1000" dirty="0"/>
              <a:t>Phys. </a:t>
            </a:r>
            <a:r>
              <a:rPr lang="en-US" sz="1000" dirty="0" err="1"/>
              <a:t>Lett</a:t>
            </a:r>
            <a:r>
              <a:rPr lang="en-US" sz="1000" dirty="0"/>
              <a:t>. A </a:t>
            </a:r>
            <a:r>
              <a:rPr lang="en-US" sz="1000" b="1" dirty="0"/>
              <a:t>158</a:t>
            </a:r>
            <a:r>
              <a:rPr lang="en-US" sz="1000" dirty="0"/>
              <a:t>, 247 (1991</a:t>
            </a:r>
            <a:r>
              <a:rPr lang="en-US" sz="1000" dirty="0" smtClean="0"/>
              <a:t>). </a:t>
            </a:r>
          </a:p>
          <a:p>
            <a:pPr marL="342900" indent="-342900">
              <a:defRPr/>
            </a:pPr>
            <a:r>
              <a:rPr lang="en-US" sz="1000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M. </a:t>
            </a:r>
            <a:r>
              <a:rPr lang="en-US" sz="1000" dirty="0" err="1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König</a:t>
            </a:r>
            <a:r>
              <a:rPr lang="en-US" sz="1000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US" sz="1000" i="1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et al.</a:t>
            </a:r>
            <a:r>
              <a:rPr lang="en-US" sz="1000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, Int. J. Mass  Spectrom. </a:t>
            </a:r>
            <a:r>
              <a:rPr lang="en-US" sz="1000" b="1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142</a:t>
            </a:r>
            <a:r>
              <a:rPr lang="en-US" sz="1000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, 95 (1995</a:t>
            </a:r>
            <a:r>
              <a:rPr lang="en-US" sz="1000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).</a:t>
            </a:r>
            <a:endParaRPr lang="en-US" sz="1000" dirty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  <a:p>
            <a:pPr marL="342900" indent="-342900">
              <a:defRPr/>
            </a:pPr>
            <a:endParaRPr lang="en-US" sz="1000" dirty="0"/>
          </a:p>
          <a:p>
            <a:pPr marL="342900" lvl="0" indent="-342900">
              <a:defRPr/>
            </a:pPr>
            <a:endParaRPr lang="en-US" sz="1000" dirty="0">
              <a:solidFill>
                <a:srgbClr val="000000"/>
              </a:solidFill>
              <a:cs typeface="Calibri" pitchFamily="34" charset="0"/>
            </a:endParaRPr>
          </a:p>
          <a:p>
            <a:pPr marL="342900" indent="-342900">
              <a:defRPr/>
            </a:pPr>
            <a:endParaRPr lang="en-US" sz="1000" dirty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  <a:p>
            <a:pPr marL="342900" indent="-342900">
              <a:defRPr/>
            </a:pPr>
            <a:endParaRPr lang="en-US" sz="1000" dirty="0">
              <a:latin typeface="+mj-lt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j-lt"/>
              <a:cs typeface="Calibri" pitchFamily="34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j-lt"/>
              <a:cs typeface="Calibri" pitchFamily="34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</a:endParaRPr>
          </a:p>
        </p:txBody>
      </p:sp>
      <p:grpSp>
        <p:nvGrpSpPr>
          <p:cNvPr id="3" name="Gruppieren 2"/>
          <p:cNvGrpSpPr/>
          <p:nvPr/>
        </p:nvGrpSpPr>
        <p:grpSpPr>
          <a:xfrm>
            <a:off x="972579" y="0"/>
            <a:ext cx="8207933" cy="6781800"/>
            <a:chOff x="972579" y="0"/>
            <a:chExt cx="8207933" cy="6781800"/>
          </a:xfrm>
        </p:grpSpPr>
        <p:grpSp>
          <p:nvGrpSpPr>
            <p:cNvPr id="27" name="Gruppieren 26"/>
            <p:cNvGrpSpPr/>
            <p:nvPr/>
          </p:nvGrpSpPr>
          <p:grpSpPr>
            <a:xfrm>
              <a:off x="972579" y="0"/>
              <a:ext cx="8207933" cy="6781800"/>
              <a:chOff x="972579" y="0"/>
              <a:chExt cx="8207933" cy="6781800"/>
            </a:xfrm>
          </p:grpSpPr>
          <p:pic>
            <p:nvPicPr>
              <p:cNvPr id="28" name="Picture 23"/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972579" y="704333"/>
                <a:ext cx="8207933" cy="6077467"/>
              </a:xfrm>
              <a:prstGeom prst="rect">
                <a:avLst/>
              </a:prstGeom>
            </p:spPr>
          </p:pic>
          <p:sp>
            <p:nvSpPr>
              <p:cNvPr id="29" name="Rechteck 28"/>
              <p:cNvSpPr/>
              <p:nvPr/>
            </p:nvSpPr>
            <p:spPr>
              <a:xfrm>
                <a:off x="5024135" y="0"/>
                <a:ext cx="4077417" cy="154314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3" name="Rechteck 32"/>
              <p:cNvSpPr/>
              <p:nvPr/>
            </p:nvSpPr>
            <p:spPr>
              <a:xfrm>
                <a:off x="5176535" y="152400"/>
                <a:ext cx="1555705" cy="154314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sp>
          <p:nvSpPr>
            <p:cNvPr id="2" name="Rechteck 1"/>
            <p:cNvSpPr/>
            <p:nvPr/>
          </p:nvSpPr>
          <p:spPr>
            <a:xfrm>
              <a:off x="6084168" y="4293096"/>
              <a:ext cx="1152128" cy="50405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sp>
        <p:nvSpPr>
          <p:cNvPr id="25" name="Rectangle 24"/>
          <p:cNvSpPr/>
          <p:nvPr/>
        </p:nvSpPr>
        <p:spPr>
          <a:xfrm>
            <a:off x="-13063" y="1006760"/>
            <a:ext cx="9193575" cy="5806615"/>
          </a:xfrm>
          <a:prstGeom prst="rect">
            <a:avLst/>
          </a:prstGeom>
          <a:solidFill>
            <a:schemeClr val="bg1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24316" y="4657038"/>
            <a:ext cx="2924564" cy="1783772"/>
          </a:xfrm>
          <a:prstGeom prst="rect">
            <a:avLst/>
          </a:prstGeom>
          <a:effectLst>
            <a:softEdge rad="177800"/>
          </a:effectLst>
        </p:spPr>
      </p:pic>
      <p:sp>
        <p:nvSpPr>
          <p:cNvPr id="20" name="Text Placeholder 4"/>
          <p:cNvSpPr txBox="1">
            <a:spLocks/>
          </p:cNvSpPr>
          <p:nvPr/>
        </p:nvSpPr>
        <p:spPr>
          <a:xfrm>
            <a:off x="2874377" y="6318230"/>
            <a:ext cx="3384376" cy="24312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endParaRPr kumimoji="0" lang="en-US" sz="1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21" name="Titel 1"/>
          <p:cNvSpPr txBox="1">
            <a:spLocks/>
          </p:cNvSpPr>
          <p:nvPr/>
        </p:nvSpPr>
        <p:spPr>
          <a:xfrm>
            <a:off x="685800" y="-99392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de-DE" sz="4300" dirty="0" smtClean="0">
                <a:solidFill>
                  <a:srgbClr val="0033CC"/>
                </a:solidFill>
              </a:rPr>
              <a:t>Tools of ISOLTRAP: MR-ToF</a:t>
            </a:r>
            <a:endParaRPr lang="de-DE" sz="4300" dirty="0">
              <a:solidFill>
                <a:srgbClr val="0033CC"/>
              </a:solidFill>
            </a:endParaRPr>
          </a:p>
        </p:txBody>
      </p:sp>
      <p:sp>
        <p:nvSpPr>
          <p:cNvPr id="16" name="Oval 15"/>
          <p:cNvSpPr/>
          <p:nvPr/>
        </p:nvSpPr>
        <p:spPr>
          <a:xfrm>
            <a:off x="4760912" y="5105400"/>
            <a:ext cx="1981201" cy="1143000"/>
          </a:xfrm>
          <a:prstGeom prst="ellipse">
            <a:avLst/>
          </a:prstGeom>
          <a:solidFill>
            <a:schemeClr val="accent1">
              <a:alpha val="25000"/>
            </a:schemeClr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7" name="Grafik 1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608" y="1595403"/>
            <a:ext cx="5394904" cy="1377477"/>
          </a:xfrm>
          <a:prstGeom prst="rect">
            <a:avLst/>
          </a:prstGeom>
        </p:spPr>
      </p:pic>
      <p:pic>
        <p:nvPicPr>
          <p:cNvPr id="24" name="Grafik 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56376" y="156185"/>
            <a:ext cx="1099939" cy="791031"/>
          </a:xfrm>
          <a:prstGeom prst="rect">
            <a:avLst/>
          </a:prstGeom>
        </p:spPr>
      </p:pic>
      <p:sp>
        <p:nvSpPr>
          <p:cNvPr id="39" name="Oval 38"/>
          <p:cNvSpPr/>
          <p:nvPr/>
        </p:nvSpPr>
        <p:spPr>
          <a:xfrm>
            <a:off x="4775526" y="5107488"/>
            <a:ext cx="1981201" cy="1143000"/>
          </a:xfrm>
          <a:prstGeom prst="ellipse">
            <a:avLst/>
          </a:prstGeom>
          <a:solidFill>
            <a:schemeClr val="accent1">
              <a:alpha val="25000"/>
            </a:schemeClr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5" name="Straight Connector 4"/>
          <p:cNvCxnSpPr>
            <a:stCxn id="16" idx="2"/>
          </p:cNvCxnSpPr>
          <p:nvPr/>
        </p:nvCxnSpPr>
        <p:spPr>
          <a:xfrm flipH="1" flipV="1">
            <a:off x="356608" y="2852936"/>
            <a:ext cx="4404304" cy="282396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 flipH="1" flipV="1">
            <a:off x="5733489" y="2699013"/>
            <a:ext cx="1008624" cy="29778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feld 9"/>
          <p:cNvSpPr txBox="1"/>
          <p:nvPr/>
        </p:nvSpPr>
        <p:spPr>
          <a:xfrm>
            <a:off x="107504" y="6505599"/>
            <a:ext cx="69847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0060A8"/>
                </a:solidFill>
              </a:rPr>
              <a:t>Andree Welker, 8</a:t>
            </a:r>
            <a:r>
              <a:rPr lang="en-US" sz="1400" baseline="30000" dirty="0" smtClean="0">
                <a:solidFill>
                  <a:srgbClr val="0060A8"/>
                </a:solidFill>
              </a:rPr>
              <a:t>th</a:t>
            </a:r>
            <a:r>
              <a:rPr lang="en-US" sz="1400" dirty="0" smtClean="0">
                <a:solidFill>
                  <a:srgbClr val="0060A8"/>
                </a:solidFill>
              </a:rPr>
              <a:t> </a:t>
            </a:r>
            <a:r>
              <a:rPr lang="en-US" sz="1400" dirty="0" err="1" smtClean="0">
                <a:solidFill>
                  <a:srgbClr val="0060A8"/>
                </a:solidFill>
              </a:rPr>
              <a:t>Gentner</a:t>
            </a:r>
            <a:r>
              <a:rPr lang="en-US" sz="1400" dirty="0" smtClean="0">
                <a:solidFill>
                  <a:srgbClr val="0060A8"/>
                </a:solidFill>
              </a:rPr>
              <a:t> Day 2015, CERN, 28.10.2015</a:t>
            </a:r>
            <a:endParaRPr lang="de-DE" sz="1400" dirty="0">
              <a:solidFill>
                <a:srgbClr val="0060A8"/>
              </a:solidFill>
            </a:endParaRPr>
          </a:p>
        </p:txBody>
      </p:sp>
      <p:sp>
        <p:nvSpPr>
          <p:cNvPr id="14" name="Textfeld 5"/>
          <p:cNvSpPr txBox="1"/>
          <p:nvPr/>
        </p:nvSpPr>
        <p:spPr>
          <a:xfrm>
            <a:off x="8719630" y="6505599"/>
            <a:ext cx="3168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0070C0"/>
                </a:solidFill>
              </a:rPr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161938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uppieren 2"/>
          <p:cNvGrpSpPr/>
          <p:nvPr/>
        </p:nvGrpSpPr>
        <p:grpSpPr>
          <a:xfrm>
            <a:off x="972579" y="0"/>
            <a:ext cx="8207933" cy="6781800"/>
            <a:chOff x="972579" y="0"/>
            <a:chExt cx="8207933" cy="6781800"/>
          </a:xfrm>
        </p:grpSpPr>
        <p:grpSp>
          <p:nvGrpSpPr>
            <p:cNvPr id="27" name="Gruppieren 26"/>
            <p:cNvGrpSpPr/>
            <p:nvPr/>
          </p:nvGrpSpPr>
          <p:grpSpPr>
            <a:xfrm>
              <a:off x="972579" y="0"/>
              <a:ext cx="8207933" cy="6781800"/>
              <a:chOff x="972579" y="0"/>
              <a:chExt cx="8207933" cy="6781800"/>
            </a:xfrm>
          </p:grpSpPr>
          <p:pic>
            <p:nvPicPr>
              <p:cNvPr id="28" name="Picture 23"/>
              <p:cNvPicPr>
                <a:picLocks noChangeAspect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972579" y="704333"/>
                <a:ext cx="8207933" cy="6077467"/>
              </a:xfrm>
              <a:prstGeom prst="rect">
                <a:avLst/>
              </a:prstGeom>
            </p:spPr>
          </p:pic>
          <p:sp>
            <p:nvSpPr>
              <p:cNvPr id="29" name="Rechteck 28"/>
              <p:cNvSpPr/>
              <p:nvPr/>
            </p:nvSpPr>
            <p:spPr>
              <a:xfrm>
                <a:off x="5024135" y="0"/>
                <a:ext cx="4077417" cy="154314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3" name="Rechteck 32"/>
              <p:cNvSpPr/>
              <p:nvPr/>
            </p:nvSpPr>
            <p:spPr>
              <a:xfrm>
                <a:off x="5176535" y="152400"/>
                <a:ext cx="1555705" cy="154314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sp>
          <p:nvSpPr>
            <p:cNvPr id="2" name="Rechteck 1"/>
            <p:cNvSpPr/>
            <p:nvPr/>
          </p:nvSpPr>
          <p:spPr>
            <a:xfrm>
              <a:off x="6084168" y="4293096"/>
              <a:ext cx="1152128" cy="50405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sp>
        <p:nvSpPr>
          <p:cNvPr id="19" name="Text Placeholder 4"/>
          <p:cNvSpPr txBox="1">
            <a:spLocks/>
          </p:cNvSpPr>
          <p:nvPr/>
        </p:nvSpPr>
        <p:spPr>
          <a:xfrm>
            <a:off x="2" y="5949280"/>
            <a:ext cx="3767408" cy="50405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indent="-342900">
              <a:defRPr/>
            </a:pPr>
            <a:r>
              <a:rPr lang="de-DE" sz="1000" dirty="0" smtClean="0">
                <a:latin typeface="+mj-lt"/>
              </a:rPr>
              <a:t>F</a:t>
            </a:r>
            <a:r>
              <a:rPr lang="de-DE" sz="1000" dirty="0">
                <a:latin typeface="+mj-lt"/>
              </a:rPr>
              <a:t>. Herfurth </a:t>
            </a:r>
            <a:r>
              <a:rPr lang="de-DE" sz="1000" i="1" dirty="0">
                <a:latin typeface="+mj-lt"/>
              </a:rPr>
              <a:t>et al.</a:t>
            </a:r>
            <a:r>
              <a:rPr lang="de-DE" sz="1000" dirty="0">
                <a:latin typeface="+mj-lt"/>
              </a:rPr>
              <a:t>, </a:t>
            </a:r>
            <a:r>
              <a:rPr lang="en-US" sz="1000" dirty="0">
                <a:latin typeface="+mj-lt"/>
              </a:rPr>
              <a:t>NIM A </a:t>
            </a:r>
            <a:r>
              <a:rPr lang="en-US" sz="1000" b="1" dirty="0">
                <a:latin typeface="+mj-lt"/>
              </a:rPr>
              <a:t>469</a:t>
            </a:r>
            <a:r>
              <a:rPr lang="en-US" sz="1000" dirty="0">
                <a:latin typeface="+mj-lt"/>
              </a:rPr>
              <a:t>, 254 (2001</a:t>
            </a:r>
            <a:r>
              <a:rPr lang="en-US" sz="1000" dirty="0" smtClean="0">
                <a:latin typeface="+mj-lt"/>
              </a:rPr>
              <a:t>).</a:t>
            </a:r>
          </a:p>
          <a:p>
            <a:pPr marL="342900" lvl="0" indent="-342900">
              <a:defRPr/>
            </a:pPr>
            <a:r>
              <a:rPr lang="en-US" sz="1000" dirty="0" smtClean="0"/>
              <a:t>R</a:t>
            </a:r>
            <a:r>
              <a:rPr lang="en-US" sz="1000" dirty="0"/>
              <a:t>. N. Wolf </a:t>
            </a:r>
            <a:r>
              <a:rPr lang="en-US" sz="1000" i="1" dirty="0">
                <a:solidFill>
                  <a:srgbClr val="000000"/>
                </a:solidFill>
                <a:cs typeface="Calibri" pitchFamily="34" charset="0"/>
              </a:rPr>
              <a:t>et al.</a:t>
            </a:r>
            <a:r>
              <a:rPr lang="en-US" sz="1000" dirty="0">
                <a:solidFill>
                  <a:srgbClr val="000000"/>
                </a:solidFill>
                <a:cs typeface="Calibri" pitchFamily="34" charset="0"/>
              </a:rPr>
              <a:t>,</a:t>
            </a:r>
            <a:r>
              <a:rPr lang="en-US" sz="1000" dirty="0"/>
              <a:t> </a:t>
            </a:r>
            <a:r>
              <a:rPr lang="en-US" sz="1000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Int. J. Mass  Spectrom </a:t>
            </a:r>
            <a:r>
              <a:rPr lang="en-US" sz="1000" b="1" dirty="0" smtClean="0"/>
              <a:t>313</a:t>
            </a:r>
            <a:r>
              <a:rPr lang="en-US" sz="1000" dirty="0"/>
              <a:t>, 8 (2012</a:t>
            </a:r>
            <a:r>
              <a:rPr lang="en-US" sz="1000" dirty="0" smtClean="0"/>
              <a:t>).</a:t>
            </a:r>
          </a:p>
          <a:p>
            <a:pPr marL="342900" indent="-342900">
              <a:defRPr/>
            </a:pPr>
            <a:r>
              <a:rPr lang="de-DE" sz="1000" dirty="0"/>
              <a:t>G. Savard  </a:t>
            </a:r>
            <a:r>
              <a:rPr lang="de-DE" sz="1000" i="1" dirty="0"/>
              <a:t>et al.</a:t>
            </a:r>
            <a:r>
              <a:rPr lang="de-DE" sz="1000" dirty="0"/>
              <a:t>, </a:t>
            </a:r>
            <a:r>
              <a:rPr lang="en-US" sz="1000" dirty="0"/>
              <a:t>Phys. </a:t>
            </a:r>
            <a:r>
              <a:rPr lang="en-US" sz="1000" dirty="0" err="1"/>
              <a:t>Lett</a:t>
            </a:r>
            <a:r>
              <a:rPr lang="en-US" sz="1000" dirty="0"/>
              <a:t>. A </a:t>
            </a:r>
            <a:r>
              <a:rPr lang="en-US" sz="1000" b="1" dirty="0"/>
              <a:t>158</a:t>
            </a:r>
            <a:r>
              <a:rPr lang="en-US" sz="1000" dirty="0"/>
              <a:t>, 247 (1991</a:t>
            </a:r>
            <a:r>
              <a:rPr lang="en-US" sz="1000" dirty="0" smtClean="0"/>
              <a:t>). </a:t>
            </a:r>
          </a:p>
          <a:p>
            <a:pPr marL="342900" indent="-342900">
              <a:defRPr/>
            </a:pPr>
            <a:r>
              <a:rPr lang="en-US" sz="1000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M. </a:t>
            </a:r>
            <a:r>
              <a:rPr lang="en-US" sz="1000" dirty="0" err="1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König</a:t>
            </a:r>
            <a:r>
              <a:rPr lang="en-US" sz="1000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US" sz="1000" i="1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et al.</a:t>
            </a:r>
            <a:r>
              <a:rPr lang="en-US" sz="1000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, Int. J. Mass  Spectrom. </a:t>
            </a:r>
            <a:r>
              <a:rPr lang="en-US" sz="1000" b="1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142</a:t>
            </a:r>
            <a:r>
              <a:rPr lang="en-US" sz="1000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, 95 (1995</a:t>
            </a:r>
            <a:r>
              <a:rPr lang="en-US" sz="1000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).</a:t>
            </a:r>
            <a:endParaRPr lang="en-US" sz="1000" dirty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  <a:p>
            <a:pPr marL="342900" indent="-342900">
              <a:defRPr/>
            </a:pPr>
            <a:endParaRPr lang="en-US" sz="1000" dirty="0"/>
          </a:p>
          <a:p>
            <a:pPr marL="342900" lvl="0" indent="-342900">
              <a:defRPr/>
            </a:pPr>
            <a:endParaRPr lang="en-US" sz="1000" dirty="0">
              <a:solidFill>
                <a:srgbClr val="000000"/>
              </a:solidFill>
              <a:cs typeface="Calibri" pitchFamily="34" charset="0"/>
            </a:endParaRPr>
          </a:p>
          <a:p>
            <a:pPr marL="342900" indent="-342900">
              <a:defRPr/>
            </a:pPr>
            <a:endParaRPr lang="en-US" sz="1000" dirty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  <a:p>
            <a:pPr marL="342900" indent="-342900">
              <a:defRPr/>
            </a:pPr>
            <a:endParaRPr lang="en-US" sz="1000" dirty="0">
              <a:latin typeface="+mj-lt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j-lt"/>
              <a:cs typeface="Calibri" pitchFamily="34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j-lt"/>
              <a:cs typeface="Calibri" pitchFamily="34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20" name="Text Placeholder 4"/>
          <p:cNvSpPr txBox="1">
            <a:spLocks/>
          </p:cNvSpPr>
          <p:nvPr/>
        </p:nvSpPr>
        <p:spPr>
          <a:xfrm>
            <a:off x="2874377" y="6318230"/>
            <a:ext cx="3384376" cy="24312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endParaRPr kumimoji="0" lang="en-US" sz="1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21" name="Titel 1"/>
          <p:cNvSpPr txBox="1">
            <a:spLocks/>
          </p:cNvSpPr>
          <p:nvPr/>
        </p:nvSpPr>
        <p:spPr>
          <a:xfrm>
            <a:off x="685800" y="-99392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de-DE" sz="4300" dirty="0" smtClean="0">
                <a:solidFill>
                  <a:srgbClr val="0033CC"/>
                </a:solidFill>
              </a:rPr>
              <a:t>Tools </a:t>
            </a:r>
            <a:r>
              <a:rPr lang="de-DE" sz="4300" dirty="0" err="1" smtClean="0">
                <a:solidFill>
                  <a:srgbClr val="0033CC"/>
                </a:solidFill>
              </a:rPr>
              <a:t>of</a:t>
            </a:r>
            <a:r>
              <a:rPr lang="de-DE" sz="4300" dirty="0" smtClean="0">
                <a:solidFill>
                  <a:srgbClr val="0033CC"/>
                </a:solidFill>
              </a:rPr>
              <a:t> ISOLTRAP</a:t>
            </a:r>
            <a:endParaRPr lang="de-DE" sz="4300" dirty="0">
              <a:solidFill>
                <a:srgbClr val="0033CC"/>
              </a:solidFill>
            </a:endParaRPr>
          </a:p>
        </p:txBody>
      </p:sp>
      <p:sp>
        <p:nvSpPr>
          <p:cNvPr id="14" name="Textfeld 5"/>
          <p:cNvSpPr txBox="1"/>
          <p:nvPr/>
        </p:nvSpPr>
        <p:spPr>
          <a:xfrm>
            <a:off x="8719630" y="6505599"/>
            <a:ext cx="3168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0070C0"/>
                </a:solidFill>
              </a:rPr>
              <a:t>9</a:t>
            </a:r>
          </a:p>
        </p:txBody>
      </p:sp>
      <p:sp>
        <p:nvSpPr>
          <p:cNvPr id="15" name="Textfeld 9"/>
          <p:cNvSpPr txBox="1"/>
          <p:nvPr/>
        </p:nvSpPr>
        <p:spPr>
          <a:xfrm>
            <a:off x="107504" y="6505599"/>
            <a:ext cx="69847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0060A8"/>
                </a:solidFill>
              </a:rPr>
              <a:t>Andree Welker, 8</a:t>
            </a:r>
            <a:r>
              <a:rPr lang="en-US" sz="1400" baseline="30000" dirty="0" smtClean="0">
                <a:solidFill>
                  <a:srgbClr val="0060A8"/>
                </a:solidFill>
              </a:rPr>
              <a:t>th</a:t>
            </a:r>
            <a:r>
              <a:rPr lang="en-US" sz="1400" dirty="0" smtClean="0">
                <a:solidFill>
                  <a:srgbClr val="0060A8"/>
                </a:solidFill>
              </a:rPr>
              <a:t> </a:t>
            </a:r>
            <a:r>
              <a:rPr lang="en-US" sz="1400" dirty="0" err="1" smtClean="0">
                <a:solidFill>
                  <a:srgbClr val="0060A8"/>
                </a:solidFill>
              </a:rPr>
              <a:t>Gentner</a:t>
            </a:r>
            <a:r>
              <a:rPr lang="en-US" sz="1400" dirty="0" smtClean="0">
                <a:solidFill>
                  <a:srgbClr val="0060A8"/>
                </a:solidFill>
              </a:rPr>
              <a:t> Day 2015, CERN, 28.10.2015</a:t>
            </a:r>
            <a:endParaRPr lang="de-DE" sz="1400" dirty="0">
              <a:solidFill>
                <a:srgbClr val="0060A8"/>
              </a:solidFill>
            </a:endParaRPr>
          </a:p>
        </p:txBody>
      </p:sp>
      <p:pic>
        <p:nvPicPr>
          <p:cNvPr id="16" name="Grafik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56376" y="156185"/>
            <a:ext cx="1099939" cy="7910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0571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feld 2"/>
          <p:cNvSpPr txBox="1"/>
          <p:nvPr/>
        </p:nvSpPr>
        <p:spPr>
          <a:xfrm>
            <a:off x="683568" y="1412776"/>
            <a:ext cx="792088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Eigen motions:</a:t>
            </a:r>
          </a:p>
          <a:p>
            <a:endParaRPr lang="en-US" b="1" dirty="0">
              <a:solidFill>
                <a:srgbClr val="0060A8"/>
              </a:solidFill>
            </a:endParaRPr>
          </a:p>
          <a:p>
            <a:endParaRPr lang="en-US" b="1" dirty="0" smtClean="0">
              <a:solidFill>
                <a:srgbClr val="0060A8"/>
              </a:solidFill>
            </a:endParaRPr>
          </a:p>
          <a:p>
            <a:r>
              <a:rPr lang="en-US" b="1" dirty="0" smtClean="0"/>
              <a:t>	</a:t>
            </a:r>
            <a:endParaRPr lang="en-US" dirty="0"/>
          </a:p>
        </p:txBody>
      </p:sp>
      <p:pic>
        <p:nvPicPr>
          <p:cNvPr id="9" name="Grafik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56376" y="156185"/>
            <a:ext cx="1099939" cy="791031"/>
          </a:xfrm>
          <a:prstGeom prst="rect">
            <a:avLst/>
          </a:prstGeom>
        </p:spPr>
      </p:pic>
      <p:cxnSp>
        <p:nvCxnSpPr>
          <p:cNvPr id="18" name="Gerade Verbindung mit Pfeil 17"/>
          <p:cNvCxnSpPr/>
          <p:nvPr/>
        </p:nvCxnSpPr>
        <p:spPr>
          <a:xfrm>
            <a:off x="6948264" y="3017007"/>
            <a:ext cx="0" cy="1296144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9" name="Textfeld 18"/>
          <p:cNvSpPr txBox="1"/>
          <p:nvPr/>
        </p:nvSpPr>
        <p:spPr>
          <a:xfrm>
            <a:off x="6948264" y="3418940"/>
            <a:ext cx="8114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2,5 cm</a:t>
            </a:r>
            <a:endParaRPr lang="de-DE" dirty="0"/>
          </a:p>
        </p:txBody>
      </p:sp>
      <p:sp>
        <p:nvSpPr>
          <p:cNvPr id="5" name="Textfeld 4"/>
          <p:cNvSpPr txBox="1"/>
          <p:nvPr/>
        </p:nvSpPr>
        <p:spPr>
          <a:xfrm>
            <a:off x="738745" y="4581128"/>
            <a:ext cx="27168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u="sng" dirty="0" smtClean="0"/>
              <a:t>Three harmonic oszillators:</a:t>
            </a:r>
            <a:endParaRPr lang="de-DE" u="sng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feld 14"/>
              <p:cNvSpPr txBox="1"/>
              <p:nvPr/>
            </p:nvSpPr>
            <p:spPr>
              <a:xfrm>
                <a:off x="2802782" y="4791541"/>
                <a:ext cx="2196692" cy="65601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i="1" smtClean="0">
                        <a:latin typeface="Cambria Math" panose="02040503050406030204" pitchFamily="18" charset="0"/>
                      </a:rPr>
                      <m:t>ω</m:t>
                    </m:r>
                    <m:r>
                      <a:rPr lang="de-DE" b="0" i="1" baseline="-25000" smtClean="0">
                        <a:latin typeface="Cambria Math" panose="02040503050406030204" pitchFamily="18" charset="0"/>
                      </a:rPr>
                      <m:t>±</m:t>
                    </m:r>
                    <m:r>
                      <a:rPr lang="de-DE" b="0" i="1" smtClean="0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de-DE" dirty="0" smtClean="0"/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de-DE" i="1" dirty="0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de-DE" i="1" dirty="0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l-GR" i="1" dirty="0" smtClean="0">
                                <a:latin typeface="Cambria Math" panose="02040503050406030204" pitchFamily="18" charset="0"/>
                              </a:rPr>
                              <m:t>ω</m:t>
                            </m:r>
                          </m:e>
                          <m:sub>
                            <m:r>
                              <a:rPr lang="de-DE" b="0" i="1" dirty="0" smtClean="0">
                                <a:latin typeface="Cambria Math" panose="02040503050406030204" pitchFamily="18" charset="0"/>
                              </a:rPr>
                              <m:t>𝑐</m:t>
                            </m:r>
                          </m:sub>
                        </m:sSub>
                      </m:num>
                      <m:den>
                        <m:r>
                          <a:rPr lang="de-DE" b="0" i="1" dirty="0" smtClean="0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  <m:r>
                      <a:rPr lang="de-DE" i="1" dirty="0" smtClean="0">
                        <a:latin typeface="Cambria Math" panose="02040503050406030204" pitchFamily="18" charset="0"/>
                      </a:rPr>
                      <m:t>±</m:t>
                    </m:r>
                    <m:rad>
                      <m:radPr>
                        <m:degHide m:val="on"/>
                        <m:ctrlPr>
                          <a:rPr lang="de-DE" i="1" dirty="0" smtClean="0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de-DE" i="1" dirty="0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Sup>
                              <m:sSubSupPr>
                                <m:ctrlPr>
                                  <a:rPr lang="de-DE" i="1" dirty="0" smtClean="0"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m:rPr>
                                    <m:sty m:val="p"/>
                                  </m:rPr>
                                  <a:rPr lang="el-GR" i="1" dirty="0" smtClean="0">
                                    <a:latin typeface="Cambria Math" panose="02040503050406030204" pitchFamily="18" charset="0"/>
                                  </a:rPr>
                                  <m:t>ω</m:t>
                                </m:r>
                              </m:e>
                              <m:sub>
                                <m:r>
                                  <a:rPr lang="de-DE" b="0" i="1" dirty="0" smtClean="0">
                                    <a:latin typeface="Cambria Math" panose="02040503050406030204" pitchFamily="18" charset="0"/>
                                  </a:rPr>
                                  <m:t>𝑐</m:t>
                                </m:r>
                              </m:sub>
                              <m:sup>
                                <m:r>
                                  <a:rPr lang="de-DE" b="0" i="1" dirty="0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bSup>
                          </m:num>
                          <m:den>
                            <m:r>
                              <a:rPr lang="de-DE" b="0" i="1" dirty="0" smtClean="0">
                                <a:latin typeface="Cambria Math" panose="02040503050406030204" pitchFamily="18" charset="0"/>
                              </a:rPr>
                              <m:t>4</m:t>
                            </m:r>
                          </m:den>
                        </m:f>
                        <m:r>
                          <a:rPr lang="de-DE" b="0" i="1" dirty="0" smtClean="0">
                            <a:latin typeface="Cambria Math" panose="02040503050406030204" pitchFamily="18" charset="0"/>
                          </a:rPr>
                          <m:t>−</m:t>
                        </m:r>
                        <m:f>
                          <m:fPr>
                            <m:ctrlPr>
                              <a:rPr lang="de-DE" i="1" dirty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Sup>
                              <m:sSubSupPr>
                                <m:ctrlPr>
                                  <a:rPr lang="de-DE" i="1" dirty="0"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m:rPr>
                                    <m:sty m:val="p"/>
                                  </m:rPr>
                                  <a:rPr lang="el-GR" i="1" dirty="0">
                                    <a:latin typeface="Cambria Math" panose="02040503050406030204" pitchFamily="18" charset="0"/>
                                  </a:rPr>
                                  <m:t>ω</m:t>
                                </m:r>
                              </m:e>
                              <m:sub>
                                <m:r>
                                  <a:rPr lang="de-DE" b="0" i="1" dirty="0" smtClean="0">
                                    <a:latin typeface="Cambria Math" panose="02040503050406030204" pitchFamily="18" charset="0"/>
                                  </a:rPr>
                                  <m:t>𝑧</m:t>
                                </m:r>
                              </m:sub>
                              <m:sup/>
                            </m:sSubSup>
                          </m:num>
                          <m:den>
                            <m:r>
                              <a:rPr lang="de-DE" b="0" i="1" dirty="0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den>
                        </m:f>
                      </m:e>
                    </m:rad>
                  </m:oMath>
                </a14:m>
                <a:endParaRPr lang="de-DE" dirty="0"/>
              </a:p>
            </p:txBody>
          </p:sp>
        </mc:Choice>
        <mc:Fallback xmlns="">
          <p:sp>
            <p:nvSpPr>
              <p:cNvPr id="15" name="Textfeld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02782" y="4791541"/>
                <a:ext cx="2196692" cy="656013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feld 5"/>
          <p:cNvSpPr txBox="1"/>
          <p:nvPr/>
        </p:nvSpPr>
        <p:spPr>
          <a:xfrm>
            <a:off x="756851" y="4918134"/>
            <a:ext cx="1996252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/>
              <a:t>+ : Magnetron frequency</a:t>
            </a:r>
          </a:p>
          <a:p>
            <a:r>
              <a:rPr lang="de-DE" sz="1400" dirty="0" smtClean="0"/>
              <a:t>- :  Modified Cyclotron</a:t>
            </a:r>
          </a:p>
          <a:p>
            <a:r>
              <a:rPr lang="de-DE" sz="1400" dirty="0" smtClean="0"/>
              <a:t>z : Axial </a:t>
            </a:r>
            <a:r>
              <a:rPr lang="de-DE" sz="1400" dirty="0"/>
              <a:t>frequency</a:t>
            </a:r>
          </a:p>
          <a:p>
            <a:endParaRPr lang="de-DE" sz="1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feld 20"/>
              <p:cNvSpPr txBox="1"/>
              <p:nvPr/>
            </p:nvSpPr>
            <p:spPr>
              <a:xfrm>
                <a:off x="2811835" y="5394348"/>
                <a:ext cx="1439176" cy="9106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l-GR" i="1" smtClean="0">
                          <a:latin typeface="Cambria Math" panose="02040503050406030204" pitchFamily="18" charset="0"/>
                        </a:rPr>
                        <m:t>ω</m:t>
                      </m:r>
                      <m:r>
                        <a:rPr lang="de-DE" b="0" i="1" baseline="-25000" smtClean="0">
                          <a:latin typeface="Cambria Math" panose="02040503050406030204" pitchFamily="18" charset="0"/>
                        </a:rPr>
                        <m:t>𝑧</m:t>
                      </m:r>
                      <m:r>
                        <a:rPr lang="de-DE" b="0" i="1" smtClean="0">
                          <a:latin typeface="Cambria Math" panose="02040503050406030204" pitchFamily="18" charset="0"/>
                        </a:rPr>
                        <m:t>= </m:t>
                      </m:r>
                      <m:rad>
                        <m:radPr>
                          <m:degHide m:val="on"/>
                          <m:ctrlPr>
                            <a:rPr lang="de-DE" b="0" i="1" smtClean="0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f>
                            <m:fPr>
                              <m:ctrlPr>
                                <a:rPr lang="de-DE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de-DE" b="0" i="1" smtClean="0">
                                  <a:latin typeface="Cambria Math" panose="02040503050406030204" pitchFamily="18" charset="0"/>
                                </a:rPr>
                                <m:t>𝑞𝑈</m:t>
                              </m:r>
                              <m:r>
                                <a:rPr lang="de-DE" b="0" i="1" baseline="-25000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num>
                            <m:den>
                              <m:r>
                                <a:rPr lang="de-DE" b="0" i="1" smtClean="0">
                                  <a:latin typeface="Cambria Math" panose="02040503050406030204" pitchFamily="18" charset="0"/>
                                </a:rPr>
                                <m:t>𝑚𝑑</m:t>
                              </m:r>
                              <m:r>
                                <a:rPr lang="de-DE" b="0" i="1" smtClean="0">
                                  <a:latin typeface="Cambria Math" panose="02040503050406030204" pitchFamily="18" charset="0"/>
                                </a:rPr>
                                <m:t>²</m:t>
                              </m:r>
                            </m:den>
                          </m:f>
                        </m:e>
                      </m:rad>
                    </m:oMath>
                  </m:oMathPara>
                </a14:m>
                <a:endParaRPr lang="de-DE" dirty="0"/>
              </a:p>
            </p:txBody>
          </p:sp>
        </mc:Choice>
        <mc:Fallback xmlns="">
          <p:sp>
            <p:nvSpPr>
              <p:cNvPr id="21" name="Textfeld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11835" y="5394348"/>
                <a:ext cx="1439176" cy="910699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Geschweifte Klammer rechts 9"/>
          <p:cNvSpPr/>
          <p:nvPr/>
        </p:nvSpPr>
        <p:spPr>
          <a:xfrm>
            <a:off x="5049154" y="4818323"/>
            <a:ext cx="184547" cy="1383582"/>
          </a:xfrm>
          <a:prstGeom prst="rightBrac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feld 21"/>
              <p:cNvSpPr txBox="1"/>
              <p:nvPr/>
            </p:nvSpPr>
            <p:spPr>
              <a:xfrm>
                <a:off x="5292080" y="5250332"/>
                <a:ext cx="2425344" cy="42774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sSubSup>
                      <m:sSubSupPr>
                        <m:ctrlPr>
                          <a:rPr lang="de-DE" i="1" dirty="0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l-GR" i="1" dirty="0">
                            <a:latin typeface="Cambria Math" panose="02040503050406030204" pitchFamily="18" charset="0"/>
                          </a:rPr>
                          <m:t>ω</m:t>
                        </m:r>
                      </m:e>
                      <m:sub>
                        <m:r>
                          <a:rPr lang="de-DE" i="1" dirty="0"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  <m:sup/>
                    </m:sSubSup>
                    <m:r>
                      <a:rPr lang="de-DE" b="0" i="1" smtClean="0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de-DE" dirty="0" smtClean="0"/>
                  <a:t>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de-DE" i="1" dirty="0" smtClean="0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sSubSup>
                          <m:sSubSupPr>
                            <m:ctrlPr>
                              <a:rPr lang="de-DE" i="1" dirty="0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l-GR" i="1" dirty="0">
                                <a:latin typeface="Cambria Math" panose="02040503050406030204" pitchFamily="18" charset="0"/>
                              </a:rPr>
                              <m:t>ω</m:t>
                            </m:r>
                          </m:e>
                          <m:sub>
                            <m:r>
                              <a:rPr lang="de-DE" b="0" i="1" dirty="0" smtClean="0">
                                <a:latin typeface="Cambria Math" panose="02040503050406030204" pitchFamily="18" charset="0"/>
                              </a:rPr>
                              <m:t>+</m:t>
                            </m:r>
                          </m:sub>
                          <m:sup>
                            <m:r>
                              <a:rPr lang="de-DE" i="1" dirty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bSup>
                        <m:r>
                          <a:rPr lang="de-DE" b="0" i="1" dirty="0" smtClean="0">
                            <a:latin typeface="Cambria Math" panose="02040503050406030204" pitchFamily="18" charset="0"/>
                          </a:rPr>
                          <m:t>+</m:t>
                        </m:r>
                        <m:sSubSup>
                          <m:sSubSupPr>
                            <m:ctrlPr>
                              <a:rPr lang="de-DE" i="1" dirty="0" smtClean="0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l-GR" i="1" dirty="0">
                                <a:latin typeface="Cambria Math" panose="02040503050406030204" pitchFamily="18" charset="0"/>
                              </a:rPr>
                              <m:t>ω</m:t>
                            </m:r>
                          </m:e>
                          <m:sub>
                            <m:r>
                              <a:rPr lang="de-DE" b="0" i="1" dirty="0" smtClean="0">
                                <a:latin typeface="Cambria Math" panose="02040503050406030204" pitchFamily="18" charset="0"/>
                              </a:rPr>
                              <m:t>−</m:t>
                            </m:r>
                          </m:sub>
                          <m:sup>
                            <m:r>
                              <a:rPr lang="de-DE" i="1" dirty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bSup>
                        <m:r>
                          <a:rPr lang="de-DE" b="0" i="1" dirty="0" smtClean="0">
                            <a:latin typeface="Cambria Math" panose="02040503050406030204" pitchFamily="18" charset="0"/>
                          </a:rPr>
                          <m:t>+</m:t>
                        </m:r>
                        <m:sSubSup>
                          <m:sSubSupPr>
                            <m:ctrlPr>
                              <a:rPr lang="de-DE" i="1" dirty="0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l-GR" i="1" dirty="0">
                                <a:latin typeface="Cambria Math" panose="02040503050406030204" pitchFamily="18" charset="0"/>
                              </a:rPr>
                              <m:t>ω</m:t>
                            </m:r>
                          </m:e>
                          <m:sub>
                            <m:r>
                              <a:rPr lang="de-DE" b="0" i="1" dirty="0" smtClean="0">
                                <a:latin typeface="Cambria Math" panose="02040503050406030204" pitchFamily="18" charset="0"/>
                              </a:rPr>
                              <m:t>𝑧</m:t>
                            </m:r>
                          </m:sub>
                          <m:sup>
                            <m:r>
                              <a:rPr lang="de-DE" i="1" dirty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bSup>
                      </m:e>
                    </m:rad>
                  </m:oMath>
                </a14:m>
                <a:endParaRPr lang="de-DE" dirty="0"/>
              </a:p>
            </p:txBody>
          </p:sp>
        </mc:Choice>
        <mc:Fallback xmlns="">
          <p:sp>
            <p:nvSpPr>
              <p:cNvPr id="22" name="Textfeld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92080" y="5250332"/>
                <a:ext cx="2425344" cy="427746"/>
              </a:xfrm>
              <a:prstGeom prst="rect">
                <a:avLst/>
              </a:prstGeom>
              <a:blipFill rotWithShape="0">
                <a:blip r:embed="rId6"/>
                <a:stretch>
                  <a:fillRect b="-142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feld 23"/>
              <p:cNvSpPr txBox="1"/>
              <p:nvPr/>
            </p:nvSpPr>
            <p:spPr>
              <a:xfrm>
                <a:off x="6992581" y="5964621"/>
                <a:ext cx="1279581" cy="61093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l-GR" i="1" smtClean="0">
                          <a:latin typeface="Cambria Math" panose="02040503050406030204" pitchFamily="18" charset="0"/>
                        </a:rPr>
                        <m:t>ν</m:t>
                      </m:r>
                      <m:r>
                        <a:rPr lang="de-DE" b="0" i="1" baseline="-25000" smtClean="0">
                          <a:latin typeface="Cambria Math" panose="02040503050406030204" pitchFamily="18" charset="0"/>
                        </a:rPr>
                        <m:t>𝑐</m:t>
                      </m:r>
                      <m:r>
                        <a:rPr lang="de-DE" b="0" i="1" smtClean="0">
                          <a:latin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de-DE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𝑞𝐵</m:t>
                          </m:r>
                        </m:num>
                        <m:den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m:rPr>
                              <m:sty m:val="p"/>
                            </m:rPr>
                            <a:rPr lang="el-GR" b="0" i="1" smtClean="0">
                              <a:latin typeface="Cambria Math" panose="02040503050406030204" pitchFamily="18" charset="0"/>
                            </a:rPr>
                            <m:t>π</m:t>
                          </m:r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den>
                      </m:f>
                    </m:oMath>
                  </m:oMathPara>
                </a14:m>
                <a:endParaRPr lang="de-DE" dirty="0"/>
              </a:p>
            </p:txBody>
          </p:sp>
        </mc:Choice>
        <mc:Fallback xmlns="">
          <p:sp>
            <p:nvSpPr>
              <p:cNvPr id="24" name="Textfeld 2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92581" y="5964621"/>
                <a:ext cx="1279581" cy="610936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7" name="Group 6"/>
          <p:cNvGrpSpPr>
            <a:grpSpLocks/>
          </p:cNvGrpSpPr>
          <p:nvPr/>
        </p:nvGrpSpPr>
        <p:grpSpPr bwMode="auto">
          <a:xfrm>
            <a:off x="5100210" y="2132856"/>
            <a:ext cx="1803025" cy="2313140"/>
            <a:chOff x="476" y="1897"/>
            <a:chExt cx="1842" cy="2213"/>
          </a:xfrm>
        </p:grpSpPr>
        <p:sp>
          <p:nvSpPr>
            <p:cNvPr id="28" name="Rectangle 7"/>
            <p:cNvSpPr>
              <a:spLocks noChangeArrowheads="1"/>
            </p:cNvSpPr>
            <p:nvPr/>
          </p:nvSpPr>
          <p:spPr bwMode="auto">
            <a:xfrm>
              <a:off x="494" y="1897"/>
              <a:ext cx="1824" cy="216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2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de-DE" altLang="de-DE" sz="2000"/>
            </a:p>
          </p:txBody>
        </p:sp>
        <p:sp>
          <p:nvSpPr>
            <p:cNvPr id="29" name="Rectangle 8"/>
            <p:cNvSpPr>
              <a:spLocks noChangeArrowheads="1"/>
            </p:cNvSpPr>
            <p:nvPr/>
          </p:nvSpPr>
          <p:spPr bwMode="auto">
            <a:xfrm>
              <a:off x="494" y="1897"/>
              <a:ext cx="1824" cy="216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2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de-DE" altLang="de-DE" sz="2000"/>
            </a:p>
          </p:txBody>
        </p:sp>
        <p:sp>
          <p:nvSpPr>
            <p:cNvPr id="30" name="Up Arrow 29"/>
            <p:cNvSpPr/>
            <p:nvPr/>
          </p:nvSpPr>
          <p:spPr>
            <a:xfrm>
              <a:off x="806" y="2063"/>
              <a:ext cx="119" cy="368"/>
            </a:xfrm>
            <a:prstGeom prst="upArrow">
              <a:avLst>
                <a:gd name="adj1" fmla="val 27778"/>
                <a:gd name="adj2" fmla="val 101613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9" tIns="45725" rIns="91449" bIns="45725" anchor="ctr"/>
            <a:lstStyle/>
            <a:p>
              <a:pPr algn="ctr" eaLnBrk="1" hangingPunct="1">
                <a:defRPr/>
              </a:pPr>
              <a:endParaRPr lang="en-US" sz="1800"/>
            </a:p>
          </p:txBody>
        </p:sp>
        <p:sp>
          <p:nvSpPr>
            <p:cNvPr id="31" name="Up Arrow 30"/>
            <p:cNvSpPr/>
            <p:nvPr/>
          </p:nvSpPr>
          <p:spPr>
            <a:xfrm>
              <a:off x="1210" y="2050"/>
              <a:ext cx="119" cy="367"/>
            </a:xfrm>
            <a:prstGeom prst="upArrow">
              <a:avLst>
                <a:gd name="adj1" fmla="val 27778"/>
                <a:gd name="adj2" fmla="val 101613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9" tIns="45725" rIns="91449" bIns="45725" anchor="ctr"/>
            <a:lstStyle/>
            <a:p>
              <a:pPr algn="ctr" eaLnBrk="1" hangingPunct="1">
                <a:defRPr/>
              </a:pPr>
              <a:endParaRPr lang="en-US" sz="1800"/>
            </a:p>
          </p:txBody>
        </p:sp>
        <p:sp>
          <p:nvSpPr>
            <p:cNvPr id="32" name="Up Arrow 31"/>
            <p:cNvSpPr/>
            <p:nvPr/>
          </p:nvSpPr>
          <p:spPr>
            <a:xfrm>
              <a:off x="1598" y="2050"/>
              <a:ext cx="120" cy="367"/>
            </a:xfrm>
            <a:prstGeom prst="upArrow">
              <a:avLst>
                <a:gd name="adj1" fmla="val 27778"/>
                <a:gd name="adj2" fmla="val 101613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9" tIns="45725" rIns="91449" bIns="45725" anchor="ctr"/>
            <a:lstStyle/>
            <a:p>
              <a:pPr algn="ctr" eaLnBrk="1" hangingPunct="1">
                <a:defRPr/>
              </a:pPr>
              <a:endParaRPr lang="en-US" sz="1800"/>
            </a:p>
          </p:txBody>
        </p:sp>
        <p:pic>
          <p:nvPicPr>
            <p:cNvPr id="33" name="Picture 16" descr="trap.jpg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8159" r="20409"/>
            <a:stretch>
              <a:fillRect/>
            </a:stretch>
          </p:blipFill>
          <p:spPr bwMode="auto">
            <a:xfrm>
              <a:off x="476" y="2435"/>
              <a:ext cx="1602" cy="16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4" name="TextBox 33"/>
            <p:cNvSpPr txBox="1"/>
            <p:nvPr/>
          </p:nvSpPr>
          <p:spPr>
            <a:xfrm>
              <a:off x="1738" y="2132"/>
              <a:ext cx="259" cy="266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eaLnBrk="1" hangingPunct="1">
                <a:defRPr/>
              </a:pPr>
              <a:r>
                <a:rPr lang="de-DE" sz="1800" dirty="0">
                  <a:solidFill>
                    <a:schemeClr val="accent1">
                      <a:lumMod val="50000"/>
                    </a:schemeClr>
                  </a:solidFill>
                  <a:cs typeface="Arial" charset="0"/>
                </a:rPr>
                <a:t>B</a:t>
              </a:r>
              <a:endParaRPr lang="en-US" sz="1800" dirty="0">
                <a:solidFill>
                  <a:schemeClr val="accent1">
                    <a:lumMod val="50000"/>
                  </a:schemeClr>
                </a:solidFill>
                <a:cs typeface="Arial" charset="0"/>
              </a:endParaRPr>
            </a:p>
          </p:txBody>
        </p:sp>
        <p:cxnSp>
          <p:nvCxnSpPr>
            <p:cNvPr id="35" name="Straight Arrow Connector 34"/>
            <p:cNvCxnSpPr/>
            <p:nvPr/>
          </p:nvCxnSpPr>
          <p:spPr>
            <a:xfrm>
              <a:off x="1803" y="2152"/>
              <a:ext cx="97" cy="1"/>
            </a:xfrm>
            <a:prstGeom prst="straightConnector1">
              <a:avLst/>
            </a:prstGeom>
            <a:ln w="15875">
              <a:solidFill>
                <a:schemeClr val="accent1">
                  <a:lumMod val="5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7" name="Titel 1"/>
          <p:cNvSpPr txBox="1">
            <a:spLocks/>
          </p:cNvSpPr>
          <p:nvPr/>
        </p:nvSpPr>
        <p:spPr>
          <a:xfrm>
            <a:off x="685800" y="-99392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de-DE" sz="4300" dirty="0" smtClean="0">
                <a:solidFill>
                  <a:srgbClr val="0033CC"/>
                </a:solidFill>
              </a:rPr>
              <a:t>Tools of ISOLTRAP: Penning trap</a:t>
            </a:r>
            <a:endParaRPr lang="de-DE" sz="4300" dirty="0">
              <a:solidFill>
                <a:srgbClr val="0033CC"/>
              </a:solidFill>
            </a:endParaRPr>
          </a:p>
        </p:txBody>
      </p:sp>
      <p:grpSp>
        <p:nvGrpSpPr>
          <p:cNvPr id="47" name="Group 46"/>
          <p:cNvGrpSpPr/>
          <p:nvPr/>
        </p:nvGrpSpPr>
        <p:grpSpPr>
          <a:xfrm>
            <a:off x="2349293" y="2470232"/>
            <a:ext cx="2607379" cy="1842919"/>
            <a:chOff x="2632214" y="2764032"/>
            <a:chExt cx="2607379" cy="1842919"/>
          </a:xfrm>
        </p:grpSpPr>
        <p:pic>
          <p:nvPicPr>
            <p:cNvPr id="20" name="Picture 15" descr="ThreeMotion_2"/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59832" y="3002119"/>
              <a:ext cx="1810891" cy="16048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42" name="Group 41"/>
            <p:cNvGrpSpPr/>
            <p:nvPr/>
          </p:nvGrpSpPr>
          <p:grpSpPr>
            <a:xfrm>
              <a:off x="2824910" y="2819323"/>
              <a:ext cx="2224244" cy="1497625"/>
              <a:chOff x="2824910" y="2819323"/>
              <a:chExt cx="2224244" cy="1497625"/>
            </a:xfrm>
          </p:grpSpPr>
          <p:cxnSp>
            <p:nvCxnSpPr>
              <p:cNvPr id="8" name="Straight Arrow Connector 7"/>
              <p:cNvCxnSpPr/>
              <p:nvPr/>
            </p:nvCxnSpPr>
            <p:spPr>
              <a:xfrm flipH="1" flipV="1">
                <a:off x="3948886" y="2819323"/>
                <a:ext cx="19999" cy="945281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8" name="Straight Arrow Connector 37"/>
              <p:cNvCxnSpPr/>
              <p:nvPr/>
            </p:nvCxnSpPr>
            <p:spPr>
              <a:xfrm flipH="1">
                <a:off x="2824910" y="3767410"/>
                <a:ext cx="1140367" cy="549538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9" name="Straight Arrow Connector 38"/>
              <p:cNvCxnSpPr/>
              <p:nvPr/>
            </p:nvCxnSpPr>
            <p:spPr>
              <a:xfrm>
                <a:off x="3965277" y="3764604"/>
                <a:ext cx="1083877" cy="537628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43" name="TextBox 42"/>
            <p:cNvSpPr txBox="1"/>
            <p:nvPr/>
          </p:nvSpPr>
          <p:spPr>
            <a:xfrm>
              <a:off x="3913512" y="2764032"/>
              <a:ext cx="23596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/>
                <a:t>z</a:t>
              </a:r>
              <a:endParaRPr lang="en-GB" sz="1000" dirty="0"/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4997219" y="4157322"/>
              <a:ext cx="24237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/>
                <a:t>y</a:t>
              </a:r>
              <a:endParaRPr lang="en-GB" sz="1000" dirty="0"/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2632214" y="4183130"/>
              <a:ext cx="24077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/>
                <a:t>x</a:t>
              </a:r>
              <a:endParaRPr lang="en-GB" sz="1000" dirty="0"/>
            </a:p>
          </p:txBody>
        </p:sp>
      </p:grpSp>
      <p:sp>
        <p:nvSpPr>
          <p:cNvPr id="46" name="TextBox 45"/>
          <p:cNvSpPr txBox="1"/>
          <p:nvPr/>
        </p:nvSpPr>
        <p:spPr>
          <a:xfrm>
            <a:off x="2397253" y="1414517"/>
            <a:ext cx="4876463" cy="646331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effectLst>
            <a:softEdge rad="63500"/>
          </a:effectLst>
        </p:spPr>
        <p:txBody>
          <a:bodyPr wrap="none" rtlCol="0">
            <a:spAutoFit/>
          </a:bodyPr>
          <a:lstStyle/>
          <a:p>
            <a:r>
              <a:rPr lang="en-US" dirty="0" smtClean="0"/>
              <a:t>Penning trap: Storage of ions by the superposition</a:t>
            </a:r>
          </a:p>
          <a:p>
            <a:r>
              <a:rPr lang="en-US" dirty="0" smtClean="0"/>
              <a:t>	       of electric and magnetic fields</a:t>
            </a:r>
            <a:endParaRPr lang="en-GB" dirty="0"/>
          </a:p>
        </p:txBody>
      </p:sp>
      <p:sp>
        <p:nvSpPr>
          <p:cNvPr id="12" name="Textfeld 11"/>
          <p:cNvSpPr txBox="1"/>
          <p:nvPr/>
        </p:nvSpPr>
        <p:spPr>
          <a:xfrm>
            <a:off x="6992581" y="4023148"/>
            <a:ext cx="111517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sz="1400" dirty="0" err="1" smtClean="0"/>
              <a:t>Hyperbolic</a:t>
            </a:r>
            <a:r>
              <a:rPr lang="de-DE" sz="1400" dirty="0" smtClean="0"/>
              <a:t> </a:t>
            </a:r>
          </a:p>
          <a:p>
            <a:pPr algn="ctr"/>
            <a:r>
              <a:rPr lang="de-DE" sz="1400" dirty="0" smtClean="0"/>
              <a:t>Penning trap</a:t>
            </a:r>
            <a:endParaRPr lang="de-DE" sz="1400" dirty="0"/>
          </a:p>
        </p:txBody>
      </p:sp>
      <p:sp>
        <p:nvSpPr>
          <p:cNvPr id="48" name="Right Arrow 47"/>
          <p:cNvSpPr/>
          <p:nvPr/>
        </p:nvSpPr>
        <p:spPr>
          <a:xfrm>
            <a:off x="5818679" y="6201904"/>
            <a:ext cx="985569" cy="18013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9" name="Textfeld 5"/>
          <p:cNvSpPr txBox="1"/>
          <p:nvPr/>
        </p:nvSpPr>
        <p:spPr>
          <a:xfrm>
            <a:off x="8719630" y="6505599"/>
            <a:ext cx="42437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0070C0"/>
                </a:solidFill>
              </a:rPr>
              <a:t>10</a:t>
            </a:r>
            <a:endParaRPr lang="en-US" sz="1400" dirty="0">
              <a:solidFill>
                <a:srgbClr val="0070C0"/>
              </a:solidFill>
            </a:endParaRPr>
          </a:p>
        </p:txBody>
      </p:sp>
      <p:sp>
        <p:nvSpPr>
          <p:cNvPr id="50" name="Textfeld 9"/>
          <p:cNvSpPr txBox="1"/>
          <p:nvPr/>
        </p:nvSpPr>
        <p:spPr>
          <a:xfrm>
            <a:off x="107504" y="6505599"/>
            <a:ext cx="69847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0060A8"/>
                </a:solidFill>
              </a:rPr>
              <a:t>Andree Welker, 8</a:t>
            </a:r>
            <a:r>
              <a:rPr lang="en-US" sz="1400" baseline="30000" dirty="0" smtClean="0">
                <a:solidFill>
                  <a:srgbClr val="0060A8"/>
                </a:solidFill>
              </a:rPr>
              <a:t>th</a:t>
            </a:r>
            <a:r>
              <a:rPr lang="en-US" sz="1400" dirty="0" smtClean="0">
                <a:solidFill>
                  <a:srgbClr val="0060A8"/>
                </a:solidFill>
              </a:rPr>
              <a:t> </a:t>
            </a:r>
            <a:r>
              <a:rPr lang="en-US" sz="1400" dirty="0" err="1" smtClean="0">
                <a:solidFill>
                  <a:srgbClr val="0060A8"/>
                </a:solidFill>
              </a:rPr>
              <a:t>Gentner</a:t>
            </a:r>
            <a:r>
              <a:rPr lang="en-US" sz="1400" dirty="0" smtClean="0">
                <a:solidFill>
                  <a:srgbClr val="0060A8"/>
                </a:solidFill>
              </a:rPr>
              <a:t> Day 2015, CERN, 28.10.2015</a:t>
            </a:r>
            <a:endParaRPr lang="de-DE" sz="1400" dirty="0">
              <a:solidFill>
                <a:srgbClr val="0060A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56530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 Placeholder 4"/>
          <p:cNvSpPr txBox="1">
            <a:spLocks/>
          </p:cNvSpPr>
          <p:nvPr/>
        </p:nvSpPr>
        <p:spPr>
          <a:xfrm>
            <a:off x="2" y="5949280"/>
            <a:ext cx="3767408" cy="50405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indent="-342900">
              <a:defRPr/>
            </a:pPr>
            <a:r>
              <a:rPr lang="de-DE" sz="1000" dirty="0" smtClean="0">
                <a:latin typeface="+mj-lt"/>
              </a:rPr>
              <a:t>F</a:t>
            </a:r>
            <a:r>
              <a:rPr lang="de-DE" sz="1000" dirty="0">
                <a:latin typeface="+mj-lt"/>
              </a:rPr>
              <a:t>. Herfurth </a:t>
            </a:r>
            <a:r>
              <a:rPr lang="de-DE" sz="1000" i="1" dirty="0">
                <a:latin typeface="+mj-lt"/>
              </a:rPr>
              <a:t>et al.</a:t>
            </a:r>
            <a:r>
              <a:rPr lang="de-DE" sz="1000" dirty="0">
                <a:latin typeface="+mj-lt"/>
              </a:rPr>
              <a:t>, </a:t>
            </a:r>
            <a:r>
              <a:rPr lang="en-US" sz="1000" dirty="0">
                <a:latin typeface="+mj-lt"/>
              </a:rPr>
              <a:t>NIM A </a:t>
            </a:r>
            <a:r>
              <a:rPr lang="en-US" sz="1000" b="1" dirty="0">
                <a:latin typeface="+mj-lt"/>
              </a:rPr>
              <a:t>469</a:t>
            </a:r>
            <a:r>
              <a:rPr lang="en-US" sz="1000" dirty="0">
                <a:latin typeface="+mj-lt"/>
              </a:rPr>
              <a:t>, 254 (2001</a:t>
            </a:r>
            <a:r>
              <a:rPr lang="en-US" sz="1000" dirty="0" smtClean="0">
                <a:latin typeface="+mj-lt"/>
              </a:rPr>
              <a:t>).</a:t>
            </a:r>
          </a:p>
          <a:p>
            <a:pPr marL="342900" lvl="0" indent="-342900">
              <a:defRPr/>
            </a:pPr>
            <a:r>
              <a:rPr lang="en-US" sz="1000" dirty="0" smtClean="0"/>
              <a:t>R</a:t>
            </a:r>
            <a:r>
              <a:rPr lang="en-US" sz="1000" dirty="0"/>
              <a:t>. N. Wolf </a:t>
            </a:r>
            <a:r>
              <a:rPr lang="en-US" sz="1000" i="1" dirty="0">
                <a:solidFill>
                  <a:srgbClr val="000000"/>
                </a:solidFill>
                <a:cs typeface="Calibri" pitchFamily="34" charset="0"/>
              </a:rPr>
              <a:t>et al.</a:t>
            </a:r>
            <a:r>
              <a:rPr lang="en-US" sz="1000" dirty="0">
                <a:solidFill>
                  <a:srgbClr val="000000"/>
                </a:solidFill>
                <a:cs typeface="Calibri" pitchFamily="34" charset="0"/>
              </a:rPr>
              <a:t>,</a:t>
            </a:r>
            <a:r>
              <a:rPr lang="en-US" sz="1000" dirty="0"/>
              <a:t> </a:t>
            </a:r>
            <a:r>
              <a:rPr lang="en-US" sz="1000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Int. J. Mass  Spectrom </a:t>
            </a:r>
            <a:r>
              <a:rPr lang="en-US" sz="1000" b="1" dirty="0" smtClean="0"/>
              <a:t>313</a:t>
            </a:r>
            <a:r>
              <a:rPr lang="en-US" sz="1000" dirty="0"/>
              <a:t>, 8 (2012</a:t>
            </a:r>
            <a:r>
              <a:rPr lang="en-US" sz="1000" dirty="0" smtClean="0"/>
              <a:t>).</a:t>
            </a:r>
          </a:p>
          <a:p>
            <a:pPr marL="342900" indent="-342900">
              <a:defRPr/>
            </a:pPr>
            <a:r>
              <a:rPr lang="de-DE" sz="1000" dirty="0"/>
              <a:t>G. Savard  </a:t>
            </a:r>
            <a:r>
              <a:rPr lang="de-DE" sz="1000" i="1" dirty="0"/>
              <a:t>et al.</a:t>
            </a:r>
            <a:r>
              <a:rPr lang="de-DE" sz="1000" dirty="0"/>
              <a:t>, </a:t>
            </a:r>
            <a:r>
              <a:rPr lang="en-US" sz="1000" dirty="0"/>
              <a:t>Phys. </a:t>
            </a:r>
            <a:r>
              <a:rPr lang="en-US" sz="1000" dirty="0" err="1"/>
              <a:t>Lett</a:t>
            </a:r>
            <a:r>
              <a:rPr lang="en-US" sz="1000" dirty="0"/>
              <a:t>. A </a:t>
            </a:r>
            <a:r>
              <a:rPr lang="en-US" sz="1000" b="1" dirty="0"/>
              <a:t>158</a:t>
            </a:r>
            <a:r>
              <a:rPr lang="en-US" sz="1000" dirty="0"/>
              <a:t>, 247 (1991</a:t>
            </a:r>
            <a:r>
              <a:rPr lang="en-US" sz="1000" dirty="0" smtClean="0"/>
              <a:t>). </a:t>
            </a:r>
          </a:p>
          <a:p>
            <a:pPr marL="342900" indent="-342900">
              <a:defRPr/>
            </a:pPr>
            <a:r>
              <a:rPr lang="en-US" sz="1000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M. </a:t>
            </a:r>
            <a:r>
              <a:rPr lang="en-US" sz="1000" dirty="0" err="1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König</a:t>
            </a:r>
            <a:r>
              <a:rPr lang="en-US" sz="1000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US" sz="1000" i="1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et al.</a:t>
            </a:r>
            <a:r>
              <a:rPr lang="en-US" sz="1000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, Int. J. Mass  Spectrom. </a:t>
            </a:r>
            <a:r>
              <a:rPr lang="en-US" sz="1000" b="1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142</a:t>
            </a:r>
            <a:r>
              <a:rPr lang="en-US" sz="1000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, 95 (1995</a:t>
            </a:r>
            <a:r>
              <a:rPr lang="en-US" sz="1000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).</a:t>
            </a:r>
            <a:endParaRPr lang="en-US" sz="1000" dirty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  <a:p>
            <a:pPr marL="342900" indent="-342900">
              <a:defRPr/>
            </a:pPr>
            <a:endParaRPr lang="en-US" sz="1000" dirty="0"/>
          </a:p>
          <a:p>
            <a:pPr marL="342900" lvl="0" indent="-342900">
              <a:defRPr/>
            </a:pPr>
            <a:endParaRPr lang="en-US" sz="1000" dirty="0">
              <a:solidFill>
                <a:srgbClr val="000000"/>
              </a:solidFill>
              <a:cs typeface="Calibri" pitchFamily="34" charset="0"/>
            </a:endParaRPr>
          </a:p>
          <a:p>
            <a:pPr marL="342900" indent="-342900">
              <a:defRPr/>
            </a:pPr>
            <a:endParaRPr lang="en-US" sz="1000" dirty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  <a:p>
            <a:pPr marL="342900" indent="-342900">
              <a:defRPr/>
            </a:pPr>
            <a:endParaRPr lang="en-US" sz="1000" dirty="0">
              <a:latin typeface="+mj-lt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j-lt"/>
              <a:cs typeface="Calibri" pitchFamily="34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j-lt"/>
              <a:cs typeface="Calibri" pitchFamily="34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</a:endParaRPr>
          </a:p>
        </p:txBody>
      </p:sp>
      <p:grpSp>
        <p:nvGrpSpPr>
          <p:cNvPr id="3" name="Gruppieren 2"/>
          <p:cNvGrpSpPr/>
          <p:nvPr/>
        </p:nvGrpSpPr>
        <p:grpSpPr>
          <a:xfrm>
            <a:off x="972579" y="0"/>
            <a:ext cx="8207933" cy="6781800"/>
            <a:chOff x="972579" y="0"/>
            <a:chExt cx="8207933" cy="6781800"/>
          </a:xfrm>
        </p:grpSpPr>
        <p:grpSp>
          <p:nvGrpSpPr>
            <p:cNvPr id="27" name="Gruppieren 26"/>
            <p:cNvGrpSpPr/>
            <p:nvPr/>
          </p:nvGrpSpPr>
          <p:grpSpPr>
            <a:xfrm>
              <a:off x="972579" y="0"/>
              <a:ext cx="8207933" cy="6781800"/>
              <a:chOff x="972579" y="0"/>
              <a:chExt cx="8207933" cy="6781800"/>
            </a:xfrm>
          </p:grpSpPr>
          <p:pic>
            <p:nvPicPr>
              <p:cNvPr id="28" name="Picture 23"/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972579" y="704333"/>
                <a:ext cx="8207933" cy="6077467"/>
              </a:xfrm>
              <a:prstGeom prst="rect">
                <a:avLst/>
              </a:prstGeom>
            </p:spPr>
          </p:pic>
          <p:sp>
            <p:nvSpPr>
              <p:cNvPr id="29" name="Rechteck 28"/>
              <p:cNvSpPr/>
              <p:nvPr/>
            </p:nvSpPr>
            <p:spPr>
              <a:xfrm>
                <a:off x="5024135" y="0"/>
                <a:ext cx="4077417" cy="154314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3" name="Rechteck 32"/>
              <p:cNvSpPr/>
              <p:nvPr/>
            </p:nvSpPr>
            <p:spPr>
              <a:xfrm>
                <a:off x="5176535" y="152400"/>
                <a:ext cx="1555705" cy="154314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sp>
          <p:nvSpPr>
            <p:cNvPr id="2" name="Rechteck 1"/>
            <p:cNvSpPr/>
            <p:nvPr/>
          </p:nvSpPr>
          <p:spPr>
            <a:xfrm>
              <a:off x="6084168" y="4293096"/>
              <a:ext cx="1152128" cy="50405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sp>
        <p:nvSpPr>
          <p:cNvPr id="25" name="Rectangle 24"/>
          <p:cNvSpPr/>
          <p:nvPr/>
        </p:nvSpPr>
        <p:spPr>
          <a:xfrm>
            <a:off x="-13063" y="1006760"/>
            <a:ext cx="9193575" cy="5806615"/>
          </a:xfrm>
          <a:prstGeom prst="rect">
            <a:avLst/>
          </a:prstGeom>
          <a:solidFill>
            <a:schemeClr val="bg1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Text Placeholder 4"/>
          <p:cNvSpPr txBox="1">
            <a:spLocks/>
          </p:cNvSpPr>
          <p:nvPr/>
        </p:nvSpPr>
        <p:spPr>
          <a:xfrm>
            <a:off x="2874377" y="6318230"/>
            <a:ext cx="3384376" cy="24312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endParaRPr kumimoji="0" lang="en-US" sz="1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21" name="Titel 1"/>
          <p:cNvSpPr txBox="1">
            <a:spLocks/>
          </p:cNvSpPr>
          <p:nvPr/>
        </p:nvSpPr>
        <p:spPr>
          <a:xfrm>
            <a:off x="685800" y="-99392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de-DE" sz="4300" dirty="0" smtClean="0">
                <a:solidFill>
                  <a:srgbClr val="0033CC"/>
                </a:solidFill>
              </a:rPr>
              <a:t>Tools of ISOLTRAP</a:t>
            </a:r>
            <a:r>
              <a:rPr lang="de-DE" sz="4300" dirty="0">
                <a:solidFill>
                  <a:srgbClr val="0033CC"/>
                </a:solidFill>
              </a:rPr>
              <a:t>: Penning </a:t>
            </a:r>
            <a:r>
              <a:rPr lang="de-DE" sz="4300" dirty="0" smtClean="0">
                <a:solidFill>
                  <a:srgbClr val="0033CC"/>
                </a:solidFill>
              </a:rPr>
              <a:t>trap</a:t>
            </a:r>
            <a:endParaRPr lang="de-DE" sz="4300" dirty="0">
              <a:solidFill>
                <a:srgbClr val="0033CC"/>
              </a:solidFill>
            </a:endParaRPr>
          </a:p>
        </p:txBody>
      </p:sp>
      <p:pic>
        <p:nvPicPr>
          <p:cNvPr id="24" name="Grafik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56376" y="156185"/>
            <a:ext cx="1099939" cy="791031"/>
          </a:xfrm>
          <a:prstGeom prst="rect">
            <a:avLst/>
          </a:prstGeom>
        </p:spPr>
      </p:pic>
      <p:sp>
        <p:nvSpPr>
          <p:cNvPr id="15" name="Textfeld 9"/>
          <p:cNvSpPr txBox="1"/>
          <p:nvPr/>
        </p:nvSpPr>
        <p:spPr>
          <a:xfrm>
            <a:off x="107504" y="6505599"/>
            <a:ext cx="69847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0060A8"/>
                </a:solidFill>
              </a:rPr>
              <a:t>Andree Welker, 8</a:t>
            </a:r>
            <a:r>
              <a:rPr lang="en-US" sz="1400" baseline="30000" dirty="0" smtClean="0">
                <a:solidFill>
                  <a:srgbClr val="0060A8"/>
                </a:solidFill>
              </a:rPr>
              <a:t>th</a:t>
            </a:r>
            <a:r>
              <a:rPr lang="en-US" sz="1400" dirty="0" smtClean="0">
                <a:solidFill>
                  <a:srgbClr val="0060A8"/>
                </a:solidFill>
              </a:rPr>
              <a:t> </a:t>
            </a:r>
            <a:r>
              <a:rPr lang="en-US" sz="1400" dirty="0" err="1" smtClean="0">
                <a:solidFill>
                  <a:srgbClr val="0060A8"/>
                </a:solidFill>
              </a:rPr>
              <a:t>Gentner</a:t>
            </a:r>
            <a:r>
              <a:rPr lang="en-US" sz="1400" dirty="0" smtClean="0">
                <a:solidFill>
                  <a:srgbClr val="0060A8"/>
                </a:solidFill>
              </a:rPr>
              <a:t> Day 2015, CERN, 28.10.2015</a:t>
            </a:r>
            <a:endParaRPr lang="de-DE" sz="1400" dirty="0">
              <a:solidFill>
                <a:srgbClr val="0060A8"/>
              </a:solidFill>
            </a:endParaRPr>
          </a:p>
        </p:txBody>
      </p:sp>
      <p:sp>
        <p:nvSpPr>
          <p:cNvPr id="14" name="Textfeld 5"/>
          <p:cNvSpPr txBox="1"/>
          <p:nvPr/>
        </p:nvSpPr>
        <p:spPr>
          <a:xfrm>
            <a:off x="8719630" y="6505599"/>
            <a:ext cx="42437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0070C0"/>
                </a:solidFill>
              </a:rPr>
              <a:t>11</a:t>
            </a:r>
            <a:endParaRPr lang="en-US" sz="1400" dirty="0">
              <a:solidFill>
                <a:srgbClr val="0070C0"/>
              </a:solidFill>
            </a:endParaRPr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889" t="14300" r="1984" b="58450"/>
          <a:stretch/>
        </p:blipFill>
        <p:spPr>
          <a:xfrm>
            <a:off x="5723103" y="1565502"/>
            <a:ext cx="3293639" cy="1656184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bg2">
                  <a:alpha val="10000"/>
                </a:schemeClr>
              </a:gs>
            </a:gsLst>
            <a:path path="circle">
              <a:fillToRect l="100000" t="100000"/>
            </a:path>
          </a:gradFill>
          <a:effectLst>
            <a:softEdge rad="190500"/>
          </a:effectLst>
        </p:spPr>
      </p:pic>
      <p:sp>
        <p:nvSpPr>
          <p:cNvPr id="26" name="Oval 25"/>
          <p:cNvSpPr/>
          <p:nvPr/>
        </p:nvSpPr>
        <p:spPr>
          <a:xfrm>
            <a:off x="6821666" y="1971422"/>
            <a:ext cx="1981201" cy="1143000"/>
          </a:xfrm>
          <a:prstGeom prst="ellipse">
            <a:avLst/>
          </a:prstGeom>
          <a:solidFill>
            <a:schemeClr val="accent1">
              <a:alpha val="25000"/>
            </a:schemeClr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TextBox 29"/>
          <p:cNvSpPr txBox="1"/>
          <p:nvPr/>
        </p:nvSpPr>
        <p:spPr>
          <a:xfrm>
            <a:off x="3374886" y="4151687"/>
            <a:ext cx="23833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First ToF-ICR of </a:t>
            </a:r>
            <a:r>
              <a:rPr lang="en-US" b="1" baseline="30000" dirty="0" smtClean="0">
                <a:solidFill>
                  <a:srgbClr val="FF0000"/>
                </a:solidFill>
              </a:rPr>
              <a:t>130</a:t>
            </a:r>
            <a:r>
              <a:rPr lang="en-US" b="1" dirty="0" smtClean="0">
                <a:solidFill>
                  <a:srgbClr val="FF0000"/>
                </a:solidFill>
              </a:rPr>
              <a:t>Cd</a:t>
            </a:r>
            <a:r>
              <a:rPr lang="en-US" b="1" baseline="30000" dirty="0" smtClean="0">
                <a:solidFill>
                  <a:srgbClr val="FF0000"/>
                </a:solidFill>
              </a:rPr>
              <a:t>+</a:t>
            </a:r>
            <a:endParaRPr lang="en-US" b="1" baseline="30000" dirty="0">
              <a:solidFill>
                <a:srgbClr val="FF0000"/>
              </a:solidFill>
            </a:endParaRPr>
          </a:p>
        </p:txBody>
      </p:sp>
      <p:pic>
        <p:nvPicPr>
          <p:cNvPr id="31" name="Grafik 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430" y="940000"/>
            <a:ext cx="3772090" cy="3076611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2" name="TextBox 31"/>
              <p:cNvSpPr txBox="1"/>
              <p:nvPr/>
            </p:nvSpPr>
            <p:spPr>
              <a:xfrm>
                <a:off x="3599892" y="2989143"/>
                <a:ext cx="1569965" cy="61093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  <a:ea typeface="Cambria Math"/>
                            </a:rPr>
                            <m:t>𝜈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𝑐</m:t>
                          </m:r>
                        </m:sub>
                      </m:sSub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𝑞𝐵</m:t>
                          </m:r>
                        </m:num>
                        <m:den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2</m:t>
                          </m:r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𝜋</m:t>
                          </m:r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 </m:t>
                          </m:r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𝑚</m:t>
                          </m:r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2" name="TextBox 3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99892" y="2989143"/>
                <a:ext cx="1569965" cy="610936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811589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29"/>
          <p:cNvSpPr/>
          <p:nvPr/>
        </p:nvSpPr>
        <p:spPr>
          <a:xfrm>
            <a:off x="4808984" y="6021288"/>
            <a:ext cx="400785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1000" dirty="0" smtClean="0"/>
              <a:t>R. Wolf et al. IJMS </a:t>
            </a:r>
            <a:r>
              <a:rPr lang="en-US" sz="1000" b="1" dirty="0" smtClean="0"/>
              <a:t>349-350</a:t>
            </a:r>
            <a:r>
              <a:rPr lang="en-US" sz="1000" dirty="0" smtClean="0"/>
              <a:t> (2013) 123-133</a:t>
            </a:r>
          </a:p>
          <a:p>
            <a:pPr algn="r"/>
            <a:r>
              <a:rPr lang="en-US" sz="1000" dirty="0" smtClean="0"/>
              <a:t>S</a:t>
            </a:r>
            <a:r>
              <a:rPr lang="en-US" sz="1000" dirty="0"/>
              <a:t>. </a:t>
            </a:r>
            <a:r>
              <a:rPr lang="en-US" sz="1000" dirty="0" err="1"/>
              <a:t>Eliseev</a:t>
            </a:r>
            <a:r>
              <a:rPr lang="en-US" sz="1000" dirty="0"/>
              <a:t> et al. Appl. Phys. B, </a:t>
            </a:r>
            <a:r>
              <a:rPr lang="en-US" sz="1000" b="1" dirty="0"/>
              <a:t>13</a:t>
            </a:r>
            <a:r>
              <a:rPr lang="en-US" sz="1000" dirty="0"/>
              <a:t> (2013)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1022648" y="1340768"/>
            <a:ext cx="6933728" cy="4896544"/>
            <a:chOff x="1355843" y="908720"/>
            <a:chExt cx="7197557" cy="5244426"/>
          </a:xfrm>
        </p:grpSpPr>
        <mc:AlternateContent xmlns:mc="http://schemas.openxmlformats.org/markup-compatibility/2006" xmlns:a14="http://schemas.microsoft.com/office/drawing/2010/main">
          <mc:Choice Requires="a14">
            <p:graphicFrame>
              <p:nvGraphicFramePr>
                <p:cNvPr id="7" name="Object 4"/>
                <p:cNvGraphicFramePr>
                  <a:graphicFrameLocks noChangeAspect="1"/>
                </p:cNvGraphicFramePr>
                <p:nvPr>
                  <p:extLst/>
                </p:nvPr>
              </p:nvGraphicFramePr>
              <p:xfrm>
                <a:off x="1355843" y="908720"/>
                <a:ext cx="7197557" cy="5244426"/>
              </p:xfrm>
              <a:graphic>
                <a:graphicData uri="http://schemas.openxmlformats.org/presentationml/2006/ole">
                  <mc:AlternateContent>
                    <mc:Choice xmlns:v="urn:schemas-microsoft-com:vml" Requires="v">
                      <p:oleObj spid="_x0000_s33826" name="Graph" r:id="rId4" imgW="3896280" imgH="2976480" progId="Origin50.Graph">
                        <p:embed/>
                      </p:oleObj>
                    </mc:Choice>
                    <mc:Fallback>
                      <p:oleObj name="Graph" r:id="rId4" imgW="3896280" imgH="2976480" progId="Origin50.Graph">
                        <p:embed/>
                        <p:pic>
                          <p:nvPicPr>
                            <p:cNvPr id="0" name="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5">
                              <a:extLst>
                                <a:ext uri="{28A0092B-C50C-407E-A947-70E740481C1C}">
                                  <a14:useLocalDpi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1355843" y="908720"/>
                              <a:ext cx="7197557" cy="5244426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noFill/>
                            </a:ln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</mc:Choice>
          <mc:Fallback xmlns="">
            <p:graphicFrame>
              <p:nvGraphicFramePr>
                <p:cNvPr id="7" name="Object 4"/>
                <p:cNvGraphicFramePr>
                  <a:graphicFrameLocks noChangeAspect="1"/>
                </p:cNvGraphicFramePr>
                <p:nvPr>
                  <p:extLst/>
                </p:nvPr>
              </p:nvGraphicFramePr>
              <p:xfrm>
                <a:off x="1355843" y="908720"/>
                <a:ext cx="7197557" cy="5244426"/>
              </p:xfrm>
              <a:graphic>
                <a:graphicData uri="http://schemas.openxmlformats.org/presentationml/2006/ole">
                  <mc:AlternateContent>
                    <mc:Choice xmlns:v="urn:schemas-microsoft-com:vml" Requires="v">
                      <p:oleObj spid="_x0000_s3089" name="Graph" r:id="rId6" imgW="3896280" imgH="2976480" progId="Origin50.Graph">
                        <p:embed/>
                      </p:oleObj>
                    </mc:Choice>
                    <mc:Fallback>
                      <p:oleObj name="Graph" r:id="rId6" imgW="3896280" imgH="2976480" progId="Origin50.Graph">
                        <p:embed/>
                        <p:pic>
                          <p:nvPicPr>
                            <p:cNvPr id="0" name="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7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1355843" y="908720"/>
                              <a:ext cx="7197557" cy="5244426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noFill/>
                            </a:ln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" name="TextBox 50"/>
                <p:cNvSpPr txBox="1"/>
                <p:nvPr/>
              </p:nvSpPr>
              <p:spPr>
                <a:xfrm>
                  <a:off x="6537176" y="3359894"/>
                  <a:ext cx="1512168" cy="107721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left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60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0" i="1" smtClean="0">
                                <a:latin typeface="Cambria Math"/>
                              </a:rPr>
                              <m:t>𝑣</m:t>
                            </m:r>
                          </m:e>
                          <m:sub>
                            <m:r>
                              <a:rPr lang="en-US" sz="1600" b="0" i="1" smtClean="0">
                                <a:latin typeface="Cambria Math"/>
                              </a:rPr>
                              <m:t>𝑐</m:t>
                            </m:r>
                          </m:sub>
                        </m:sSub>
                        <m:r>
                          <a:rPr lang="en-US" sz="1600" b="0" i="1" smtClean="0">
                            <a:latin typeface="Cambria Math"/>
                          </a:rPr>
                          <m:t>=1</m:t>
                        </m:r>
                        <m:r>
                          <a:rPr lang="en-US" sz="1600" b="0" i="0" smtClean="0">
                            <a:latin typeface="Cambria Math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 sz="1600" b="0" i="0" smtClean="0">
                            <a:latin typeface="Cambria Math"/>
                          </a:rPr>
                          <m:t>MHz</m:t>
                        </m:r>
                        <m:r>
                          <a:rPr lang="en-US" sz="1600" b="0" i="0" smtClean="0">
                            <a:latin typeface="Cambria Math"/>
                          </a:rPr>
                          <m:t>,</m:t>
                        </m:r>
                      </m:oMath>
                    </m:oMathPara>
                  </a14:m>
                  <a:endParaRPr lang="en-US" sz="1600" b="0" i="0" dirty="0" smtClean="0">
                    <a:latin typeface="Cambria Math"/>
                  </a:endParaRPr>
                </a:p>
                <a:p>
                  <a:pPr/>
                  <a14:m>
                    <m:oMathPara xmlns:m="http://schemas.openxmlformats.org/officeDocument/2006/math">
                      <m:oMathParaPr>
                        <m:jc m:val="left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0" i="1" smtClean="0">
                                <a:latin typeface="Cambria Math"/>
                              </a:rPr>
                              <m:t>𝑅</m:t>
                            </m:r>
                          </m:e>
                          <m:sub>
                            <m:r>
                              <a:rPr lang="en-US" sz="1600" b="0" i="1" smtClean="0">
                                <a:latin typeface="Cambria Math"/>
                              </a:rPr>
                              <m:t>0</m:t>
                            </m:r>
                          </m:sub>
                        </m:sSub>
                        <m:r>
                          <a:rPr lang="en-US" sz="1600" b="0" i="1" smtClean="0">
                            <a:latin typeface="Cambria Math"/>
                          </a:rPr>
                          <m:t>=1 </m:t>
                        </m:r>
                        <m:r>
                          <m:rPr>
                            <m:sty m:val="p"/>
                          </m:rPr>
                          <a:rPr lang="en-US" sz="1600" b="0" i="0" smtClean="0">
                            <a:latin typeface="Cambria Math"/>
                          </a:rPr>
                          <m:t>mm</m:t>
                        </m:r>
                        <m:r>
                          <a:rPr lang="en-US" sz="1600" b="0" i="0" smtClean="0">
                            <a:latin typeface="Cambria Math"/>
                          </a:rPr>
                          <m:t>,</m:t>
                        </m:r>
                      </m:oMath>
                    </m:oMathPara>
                  </a14:m>
                  <a:endParaRPr lang="en-US" sz="1600" b="0" i="0" dirty="0" smtClean="0">
                    <a:latin typeface="Cambria Math"/>
                  </a:endParaRPr>
                </a:p>
                <a:p>
                  <a:pPr/>
                  <a14:m>
                    <m:oMathPara xmlns:m="http://schemas.openxmlformats.org/officeDocument/2006/math">
                      <m:oMathParaPr>
                        <m:jc m:val="left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6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l-GR" sz="1600" i="1">
                                <a:latin typeface="Cambria Math"/>
                                <a:ea typeface="Cambria Math"/>
                              </a:rPr>
                              <m:t>Δ</m:t>
                            </m:r>
                            <m:r>
                              <a:rPr lang="en-US" sz="1600" b="0" i="1" smtClean="0">
                                <a:latin typeface="Cambria Math"/>
                                <a:ea typeface="Cambria Math"/>
                              </a:rPr>
                              <m:t>𝑟</m:t>
                            </m:r>
                          </m:e>
                          <m:sub>
                            <m:r>
                              <a:rPr lang="en-US" sz="1600" i="1">
                                <a:latin typeface="Cambria Math"/>
                              </a:rPr>
                              <m:t>0</m:t>
                            </m:r>
                          </m:sub>
                        </m:sSub>
                        <m:r>
                          <a:rPr lang="en-US" sz="1600" b="0" i="1" smtClean="0">
                            <a:latin typeface="Cambria Math"/>
                          </a:rPr>
                          <m:t>=50 </m:t>
                        </m:r>
                        <m:r>
                          <a:rPr lang="en-US" sz="1600" b="0" i="1" smtClean="0">
                            <a:latin typeface="Cambria Math"/>
                            <a:ea typeface="Cambria Math"/>
                          </a:rPr>
                          <m:t>𝜇</m:t>
                        </m:r>
                        <m:r>
                          <m:rPr>
                            <m:sty m:val="p"/>
                          </m:rPr>
                          <a:rPr lang="en-US" sz="1600" b="0" i="0" smtClean="0">
                            <a:latin typeface="Cambria Math"/>
                          </a:rPr>
                          <m:t>m</m:t>
                        </m:r>
                        <m:r>
                          <a:rPr lang="en-US" sz="1600" b="0" i="0" smtClean="0">
                            <a:latin typeface="Cambria Math"/>
                          </a:rPr>
                          <m:t>,</m:t>
                        </m:r>
                        <m:r>
                          <a:rPr lang="en-US" sz="1600" b="0" i="1" smtClean="0">
                            <a:latin typeface="Cambria Math"/>
                          </a:rPr>
                          <m:t> </m:t>
                        </m:r>
                      </m:oMath>
                    </m:oMathPara>
                  </a14:m>
                  <a:endParaRPr lang="en-US" sz="1600" b="0" i="1" dirty="0" smtClean="0">
                    <a:latin typeface="Cambria Math"/>
                  </a:endParaRPr>
                </a:p>
                <a:p>
                  <a:pPr/>
                  <a14:m>
                    <m:oMathPara xmlns:m="http://schemas.openxmlformats.org/officeDocument/2006/math">
                      <m:oMathParaPr>
                        <m:jc m:val="left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60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l-GR" sz="1600" i="1" smtClean="0">
                                <a:latin typeface="Cambria Math"/>
                                <a:ea typeface="Cambria Math"/>
                              </a:rPr>
                              <m:t>Δ</m:t>
                            </m:r>
                            <m:r>
                              <a:rPr lang="en-US" sz="1600" b="0" i="1" smtClean="0">
                                <a:latin typeface="Cambria Math"/>
                              </a:rPr>
                              <m:t>𝑡</m:t>
                            </m:r>
                          </m:e>
                          <m:sub>
                            <m:r>
                              <a:rPr lang="en-US" sz="1600" b="0" i="1" smtClean="0">
                                <a:latin typeface="Cambria Math"/>
                              </a:rPr>
                              <m:t>0</m:t>
                            </m:r>
                          </m:sub>
                        </m:sSub>
                        <m:r>
                          <a:rPr lang="en-US" sz="1600" b="0" i="1" smtClean="0">
                            <a:latin typeface="Cambria Math"/>
                          </a:rPr>
                          <m:t>=58 </m:t>
                        </m:r>
                        <m:r>
                          <a:rPr lang="en-US" sz="1600" b="0" i="1" smtClean="0">
                            <a:latin typeface="Cambria Math"/>
                          </a:rPr>
                          <m:t>𝑛𝑠</m:t>
                        </m:r>
                      </m:oMath>
                    </m:oMathPara>
                  </a14:m>
                  <a:endParaRPr lang="en-US" sz="1600" dirty="0"/>
                </a:p>
              </p:txBody>
            </p:sp>
          </mc:Choice>
          <mc:Fallback xmlns="">
            <p:sp>
              <p:nvSpPr>
                <p:cNvPr id="8" name="TextBox 50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537176" y="3359894"/>
                  <a:ext cx="1512168" cy="1077218"/>
                </a:xfrm>
                <a:prstGeom prst="rect">
                  <a:avLst/>
                </a:prstGeom>
                <a:blipFill rotWithShape="0">
                  <a:blip r:embed="rId8"/>
                  <a:stretch>
                    <a:fillRect b="-5455"/>
                  </a:stretch>
                </a:blipFill>
              </p:spPr>
              <p:txBody>
                <a:bodyPr/>
                <a:lstStyle/>
                <a:p>
                  <a:r>
                    <a:rPr lang="de-DE">
                      <a:noFill/>
                    </a:rPr>
                    <a:t> </a:t>
                  </a:r>
                </a:p>
              </p:txBody>
            </p:sp>
          </mc:Fallback>
        </mc:AlternateContent>
      </p:grpSp>
      <p:cxnSp>
        <p:nvCxnSpPr>
          <p:cNvPr id="9" name="Прямая со стрелкой 6"/>
          <p:cNvCxnSpPr/>
          <p:nvPr/>
        </p:nvCxnSpPr>
        <p:spPr>
          <a:xfrm flipV="1">
            <a:off x="2864768" y="3465352"/>
            <a:ext cx="0" cy="683728"/>
          </a:xfrm>
          <a:prstGeom prst="straightConnector1">
            <a:avLst/>
          </a:prstGeom>
          <a:ln w="28575">
            <a:solidFill>
              <a:schemeClr val="tx1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7"/>
          <p:cNvSpPr txBox="1"/>
          <p:nvPr/>
        </p:nvSpPr>
        <p:spPr>
          <a:xfrm>
            <a:off x="2864768" y="3573016"/>
            <a:ext cx="720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20</a:t>
            </a:r>
            <a:endParaRPr lang="en-US" b="1" dirty="0"/>
          </a:p>
        </p:txBody>
      </p:sp>
      <p:cxnSp>
        <p:nvCxnSpPr>
          <p:cNvPr id="11" name="Прямая со стрелкой 21"/>
          <p:cNvCxnSpPr/>
          <p:nvPr/>
        </p:nvCxnSpPr>
        <p:spPr>
          <a:xfrm flipV="1">
            <a:off x="3296816" y="3287886"/>
            <a:ext cx="0" cy="1419082"/>
          </a:xfrm>
          <a:prstGeom prst="straightConnector1">
            <a:avLst/>
          </a:prstGeom>
          <a:ln w="28575">
            <a:solidFill>
              <a:schemeClr val="tx1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23"/>
          <p:cNvSpPr txBox="1"/>
          <p:nvPr/>
        </p:nvSpPr>
        <p:spPr>
          <a:xfrm>
            <a:off x="3296816" y="3933919"/>
            <a:ext cx="720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50</a:t>
            </a:r>
            <a:endParaRPr lang="en-US" b="1" dirty="0"/>
          </a:p>
        </p:txBody>
      </p:sp>
      <p:sp>
        <p:nvSpPr>
          <p:cNvPr id="16" name="Titel 1"/>
          <p:cNvSpPr txBox="1">
            <a:spLocks/>
          </p:cNvSpPr>
          <p:nvPr/>
        </p:nvSpPr>
        <p:spPr>
          <a:xfrm>
            <a:off x="685800" y="-99392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de-DE" sz="4100" dirty="0" smtClean="0">
                <a:solidFill>
                  <a:srgbClr val="0033CC"/>
                </a:solidFill>
              </a:rPr>
              <a:t>Limits of different ICR techniques</a:t>
            </a:r>
            <a:endParaRPr lang="de-DE" sz="4100" dirty="0">
              <a:solidFill>
                <a:srgbClr val="0033CC"/>
              </a:solidFill>
            </a:endParaRPr>
          </a:p>
        </p:txBody>
      </p:sp>
      <p:pic>
        <p:nvPicPr>
          <p:cNvPr id="18" name="Grafik 8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92297" y="156185"/>
            <a:ext cx="1099939" cy="791031"/>
          </a:xfrm>
          <a:prstGeom prst="rect">
            <a:avLst/>
          </a:prstGeom>
        </p:spPr>
      </p:pic>
      <p:sp>
        <p:nvSpPr>
          <p:cNvPr id="19" name="Textfeld 9"/>
          <p:cNvSpPr txBox="1"/>
          <p:nvPr/>
        </p:nvSpPr>
        <p:spPr>
          <a:xfrm>
            <a:off x="107504" y="6505599"/>
            <a:ext cx="69847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0060A8"/>
                </a:solidFill>
              </a:rPr>
              <a:t>Andree Welker, 8</a:t>
            </a:r>
            <a:r>
              <a:rPr lang="en-US" sz="1400" baseline="30000" dirty="0" smtClean="0">
                <a:solidFill>
                  <a:srgbClr val="0060A8"/>
                </a:solidFill>
              </a:rPr>
              <a:t>th</a:t>
            </a:r>
            <a:r>
              <a:rPr lang="en-US" sz="1400" dirty="0" smtClean="0">
                <a:solidFill>
                  <a:srgbClr val="0060A8"/>
                </a:solidFill>
              </a:rPr>
              <a:t> </a:t>
            </a:r>
            <a:r>
              <a:rPr lang="en-US" sz="1400" dirty="0" err="1" smtClean="0">
                <a:solidFill>
                  <a:srgbClr val="0060A8"/>
                </a:solidFill>
              </a:rPr>
              <a:t>Gentner</a:t>
            </a:r>
            <a:r>
              <a:rPr lang="en-US" sz="1400" dirty="0" smtClean="0">
                <a:solidFill>
                  <a:srgbClr val="0060A8"/>
                </a:solidFill>
              </a:rPr>
              <a:t> Day 2015, CERN, 28.10.2015</a:t>
            </a:r>
            <a:endParaRPr lang="de-DE" sz="1400" dirty="0">
              <a:solidFill>
                <a:srgbClr val="0060A8"/>
              </a:solidFill>
            </a:endParaRPr>
          </a:p>
        </p:txBody>
      </p:sp>
      <p:sp>
        <p:nvSpPr>
          <p:cNvPr id="20" name="Textfeld 5"/>
          <p:cNvSpPr txBox="1"/>
          <p:nvPr/>
        </p:nvSpPr>
        <p:spPr>
          <a:xfrm>
            <a:off x="8719630" y="6505599"/>
            <a:ext cx="42437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0070C0"/>
                </a:solidFill>
              </a:rPr>
              <a:t>12</a:t>
            </a:r>
            <a:endParaRPr lang="en-US" sz="14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4292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rafik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92297" y="156185"/>
            <a:ext cx="1099939" cy="791031"/>
          </a:xfrm>
          <a:prstGeom prst="rect">
            <a:avLst/>
          </a:prstGeom>
        </p:spPr>
      </p:pic>
      <p:sp>
        <p:nvSpPr>
          <p:cNvPr id="19" name="Titel 1"/>
          <p:cNvSpPr>
            <a:spLocks noGrp="1"/>
          </p:cNvSpPr>
          <p:nvPr>
            <p:ph type="ctrTitle"/>
          </p:nvPr>
        </p:nvSpPr>
        <p:spPr>
          <a:xfrm>
            <a:off x="683568" y="-99392"/>
            <a:ext cx="7772400" cy="1470025"/>
          </a:xfrm>
        </p:spPr>
        <p:txBody>
          <a:bodyPr>
            <a:normAutofit/>
          </a:bodyPr>
          <a:lstStyle/>
          <a:p>
            <a:pPr algn="l"/>
            <a:r>
              <a:rPr lang="de-DE" sz="4300" dirty="0" smtClean="0">
                <a:solidFill>
                  <a:srgbClr val="0033CC"/>
                </a:solidFill>
              </a:rPr>
              <a:t>Position sensitive detector</a:t>
            </a:r>
            <a:endParaRPr lang="en-US" sz="4300" dirty="0">
              <a:solidFill>
                <a:srgbClr val="0033CC"/>
              </a:solidFill>
            </a:endParaRPr>
          </a:p>
        </p:txBody>
      </p:sp>
      <p:pic>
        <p:nvPicPr>
          <p:cNvPr id="20" name="Picture 102" descr="6eckund MCP_min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2960" y="3570914"/>
            <a:ext cx="3429000" cy="2205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22" name="Group 10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71929432"/>
              </p:ext>
            </p:extLst>
          </p:nvPr>
        </p:nvGraphicFramePr>
        <p:xfrm>
          <a:off x="625850" y="1514885"/>
          <a:ext cx="3733800" cy="1828800"/>
        </p:xfrm>
        <a:graphic>
          <a:graphicData uri="http://schemas.openxmlformats.org/drawingml/2006/table">
            <a:tbl>
              <a:tblPr/>
              <a:tblGrid>
                <a:gridCol w="2286000"/>
                <a:gridCol w="1447800"/>
              </a:tblGrid>
              <a:tr h="3048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de-DE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Active diameter</a:t>
                      </a:r>
                      <a:endParaRPr kumimoji="0" lang="en-US" altLang="de-DE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de-DE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42 mm</a:t>
                      </a:r>
                      <a:endParaRPr kumimoji="0" lang="en-US" altLang="de-DE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de-DE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Channel diameter</a:t>
                      </a:r>
                      <a:endParaRPr kumimoji="0" lang="en-US" altLang="de-DE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de-DE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25 </a:t>
                      </a:r>
                      <a:r>
                        <a:rPr kumimoji="0" lang="en-US" altLang="de-DE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ymbol" pitchFamily="18" charset="2"/>
                          <a:cs typeface="Times New Roman" pitchFamily="18" charset="0"/>
                        </a:rPr>
                        <a:t>m</a:t>
                      </a:r>
                      <a:r>
                        <a:rPr kumimoji="0" lang="en-US" altLang="de-DE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</a:t>
                      </a:r>
                      <a:endParaRPr kumimoji="0" lang="en-US" altLang="de-DE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de-DE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Open area ratio</a:t>
                      </a:r>
                      <a:endParaRPr kumimoji="0" lang="en-US" altLang="de-DE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de-DE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&gt;50 %</a:t>
                      </a:r>
                      <a:endParaRPr kumimoji="0" lang="en-US" altLang="de-DE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de-DE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      Position resolution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de-DE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       70 </a:t>
                      </a:r>
                      <a:r>
                        <a:rPr kumimoji="0" lang="en-US" altLang="de-DE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ymbol" pitchFamily="18" charset="2"/>
                        </a:rPr>
                        <a:t>m</a:t>
                      </a:r>
                      <a:r>
                        <a:rPr kumimoji="0" lang="en-US" altLang="de-DE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m</a:t>
                      </a:r>
                      <a:endParaRPr kumimoji="0" lang="en-US" altLang="de-DE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C33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de-DE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Max. B-field</a:t>
                      </a:r>
                      <a:endParaRPr kumimoji="0" lang="en-US" altLang="de-DE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de-DE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a few </a:t>
                      </a:r>
                      <a:r>
                        <a:rPr kumimoji="0" lang="en-US" altLang="de-DE" sz="1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mT</a:t>
                      </a:r>
                      <a:endParaRPr kumimoji="0" lang="en-US" altLang="de-DE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de-DE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Time resolution</a:t>
                      </a:r>
                      <a:endParaRPr kumimoji="0" lang="en-US" altLang="de-DE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de-DE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~ 10 ns</a:t>
                      </a:r>
                      <a:endParaRPr kumimoji="0" lang="en-US" altLang="de-DE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2" name="Textfeld 9"/>
          <p:cNvSpPr txBox="1"/>
          <p:nvPr/>
        </p:nvSpPr>
        <p:spPr>
          <a:xfrm>
            <a:off x="107504" y="6505599"/>
            <a:ext cx="69847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0060A8"/>
                </a:solidFill>
              </a:rPr>
              <a:t>Andree Welker, 8</a:t>
            </a:r>
            <a:r>
              <a:rPr lang="en-US" sz="1400" baseline="30000" dirty="0" smtClean="0">
                <a:solidFill>
                  <a:srgbClr val="0060A8"/>
                </a:solidFill>
              </a:rPr>
              <a:t>th</a:t>
            </a:r>
            <a:r>
              <a:rPr lang="en-US" sz="1400" dirty="0" smtClean="0">
                <a:solidFill>
                  <a:srgbClr val="0060A8"/>
                </a:solidFill>
              </a:rPr>
              <a:t> </a:t>
            </a:r>
            <a:r>
              <a:rPr lang="en-US" sz="1400" dirty="0" err="1" smtClean="0">
                <a:solidFill>
                  <a:srgbClr val="0060A8"/>
                </a:solidFill>
              </a:rPr>
              <a:t>Gentner</a:t>
            </a:r>
            <a:r>
              <a:rPr lang="en-US" sz="1400" dirty="0" smtClean="0">
                <a:solidFill>
                  <a:srgbClr val="0060A8"/>
                </a:solidFill>
              </a:rPr>
              <a:t> Day 2015, CERN, 28.10.2015</a:t>
            </a:r>
            <a:endParaRPr lang="de-DE" sz="1400" dirty="0">
              <a:solidFill>
                <a:srgbClr val="0060A8"/>
              </a:solidFill>
            </a:endParaRPr>
          </a:p>
        </p:txBody>
      </p:sp>
      <p:sp>
        <p:nvSpPr>
          <p:cNvPr id="13" name="Textfeld 5"/>
          <p:cNvSpPr txBox="1"/>
          <p:nvPr/>
        </p:nvSpPr>
        <p:spPr>
          <a:xfrm>
            <a:off x="8719630" y="6505599"/>
            <a:ext cx="42437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0070C0"/>
                </a:solidFill>
              </a:rPr>
              <a:t>13</a:t>
            </a:r>
            <a:endParaRPr lang="en-US" sz="1400" dirty="0">
              <a:solidFill>
                <a:srgbClr val="0070C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5547543" y="2627620"/>
            <a:ext cx="29084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Mounted on top of ISOLTRAP</a:t>
            </a:r>
            <a:endParaRPr lang="en-GB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78116" y="3127663"/>
            <a:ext cx="3531050" cy="26482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22924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rafik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92297" y="156185"/>
            <a:ext cx="1099939" cy="791031"/>
          </a:xfrm>
          <a:prstGeom prst="rect">
            <a:avLst/>
          </a:prstGeom>
        </p:spPr>
      </p:pic>
      <p:sp>
        <p:nvSpPr>
          <p:cNvPr id="19" name="Titel 1"/>
          <p:cNvSpPr>
            <a:spLocks noGrp="1"/>
          </p:cNvSpPr>
          <p:nvPr>
            <p:ph type="ctrTitle"/>
          </p:nvPr>
        </p:nvSpPr>
        <p:spPr>
          <a:xfrm>
            <a:off x="683568" y="-99392"/>
            <a:ext cx="7772400" cy="1470025"/>
          </a:xfrm>
        </p:spPr>
        <p:txBody>
          <a:bodyPr>
            <a:normAutofit/>
          </a:bodyPr>
          <a:lstStyle/>
          <a:p>
            <a:pPr algn="l"/>
            <a:r>
              <a:rPr lang="de-DE" sz="4300" dirty="0" smtClean="0">
                <a:solidFill>
                  <a:srgbClr val="0033CC"/>
                </a:solidFill>
              </a:rPr>
              <a:t>Position sensitive detector</a:t>
            </a:r>
            <a:endParaRPr lang="en-US" sz="4300" dirty="0">
              <a:solidFill>
                <a:srgbClr val="0033CC"/>
              </a:solidFill>
            </a:endParaRPr>
          </a:p>
        </p:txBody>
      </p:sp>
      <p:sp>
        <p:nvSpPr>
          <p:cNvPr id="12" name="Textfeld 9"/>
          <p:cNvSpPr txBox="1"/>
          <p:nvPr/>
        </p:nvSpPr>
        <p:spPr>
          <a:xfrm>
            <a:off x="107504" y="6505599"/>
            <a:ext cx="69847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0060A8"/>
                </a:solidFill>
              </a:rPr>
              <a:t>Andree Welker, 8</a:t>
            </a:r>
            <a:r>
              <a:rPr lang="en-US" sz="1400" baseline="30000" dirty="0" smtClean="0">
                <a:solidFill>
                  <a:srgbClr val="0060A8"/>
                </a:solidFill>
              </a:rPr>
              <a:t>th</a:t>
            </a:r>
            <a:r>
              <a:rPr lang="en-US" sz="1400" dirty="0" smtClean="0">
                <a:solidFill>
                  <a:srgbClr val="0060A8"/>
                </a:solidFill>
              </a:rPr>
              <a:t> </a:t>
            </a:r>
            <a:r>
              <a:rPr lang="en-US" sz="1400" dirty="0" err="1" smtClean="0">
                <a:solidFill>
                  <a:srgbClr val="0060A8"/>
                </a:solidFill>
              </a:rPr>
              <a:t>Gentner</a:t>
            </a:r>
            <a:r>
              <a:rPr lang="en-US" sz="1400" dirty="0" smtClean="0">
                <a:solidFill>
                  <a:srgbClr val="0060A8"/>
                </a:solidFill>
              </a:rPr>
              <a:t> Day 2015, CERN, 28.10.2015</a:t>
            </a:r>
            <a:endParaRPr lang="de-DE" sz="1400" dirty="0">
              <a:solidFill>
                <a:srgbClr val="0060A8"/>
              </a:solidFill>
            </a:endParaRPr>
          </a:p>
        </p:txBody>
      </p:sp>
      <p:sp>
        <p:nvSpPr>
          <p:cNvPr id="13" name="Textfeld 5"/>
          <p:cNvSpPr txBox="1"/>
          <p:nvPr/>
        </p:nvSpPr>
        <p:spPr>
          <a:xfrm>
            <a:off x="8719630" y="6505599"/>
            <a:ext cx="42437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0070C0"/>
                </a:solidFill>
              </a:rPr>
              <a:t>14</a:t>
            </a:r>
            <a:endParaRPr lang="en-US" sz="1400" dirty="0">
              <a:solidFill>
                <a:srgbClr val="0070C0"/>
              </a:solidFill>
            </a:endParaRPr>
          </a:p>
        </p:txBody>
      </p:sp>
      <p:grpSp>
        <p:nvGrpSpPr>
          <p:cNvPr id="23" name="Group 22"/>
          <p:cNvGrpSpPr/>
          <p:nvPr/>
        </p:nvGrpSpPr>
        <p:grpSpPr>
          <a:xfrm>
            <a:off x="395536" y="3140968"/>
            <a:ext cx="3528392" cy="3456384"/>
            <a:chOff x="395536" y="2924944"/>
            <a:chExt cx="3528392" cy="3456384"/>
          </a:xfrm>
        </p:grpSpPr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42105" y="3100172"/>
              <a:ext cx="3060272" cy="3122039"/>
            </a:xfrm>
            <a:prstGeom prst="rect">
              <a:avLst/>
            </a:prstGeom>
          </p:spPr>
        </p:pic>
        <p:sp>
          <p:nvSpPr>
            <p:cNvPr id="6" name="TextBox 5"/>
            <p:cNvSpPr txBox="1"/>
            <p:nvPr/>
          </p:nvSpPr>
          <p:spPr>
            <a:xfrm>
              <a:off x="2035381" y="2924944"/>
              <a:ext cx="42191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 smtClean="0"/>
                <a:t>X1</a:t>
              </a:r>
              <a:endParaRPr lang="en-GB" dirty="0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2035381" y="6011996"/>
              <a:ext cx="42191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 smtClean="0"/>
                <a:t>X2</a:t>
              </a:r>
              <a:endParaRPr lang="en-GB" dirty="0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395536" y="4371570"/>
              <a:ext cx="41389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/>
                <a:t>Y</a:t>
              </a:r>
              <a:r>
                <a:rPr lang="de-DE" dirty="0" smtClean="0"/>
                <a:t>1</a:t>
              </a:r>
              <a:endParaRPr lang="en-GB" dirty="0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3510032" y="4371570"/>
              <a:ext cx="41389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 smtClean="0"/>
                <a:t>Y2</a:t>
              </a:r>
              <a:endParaRPr lang="en-GB" dirty="0"/>
            </a:p>
          </p:txBody>
        </p:sp>
      </p:grpSp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336" y="1772816"/>
            <a:ext cx="4002039" cy="927539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79561" y="1148871"/>
            <a:ext cx="11324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u="sng" dirty="0" smtClean="0"/>
              <a:t>Side view:</a:t>
            </a:r>
            <a:endParaRPr lang="en-GB" u="sng" dirty="0"/>
          </a:p>
        </p:txBody>
      </p:sp>
      <p:sp>
        <p:nvSpPr>
          <p:cNvPr id="21" name="TextBox 20"/>
          <p:cNvSpPr txBox="1"/>
          <p:nvPr/>
        </p:nvSpPr>
        <p:spPr>
          <a:xfrm>
            <a:off x="672193" y="2900688"/>
            <a:ext cx="23753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u="sng" dirty="0" smtClean="0"/>
              <a:t>Back view (Delay lines):</a:t>
            </a:r>
            <a:endParaRPr lang="en-GB" u="sng" dirty="0"/>
          </a:p>
        </p:txBody>
      </p:sp>
      <p:sp>
        <p:nvSpPr>
          <p:cNvPr id="11" name="TextBox 10"/>
          <p:cNvSpPr txBox="1"/>
          <p:nvPr/>
        </p:nvSpPr>
        <p:spPr>
          <a:xfrm>
            <a:off x="395536" y="1548688"/>
            <a:ext cx="6238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MCP</a:t>
            </a:r>
            <a:endParaRPr lang="en-GB" dirty="0"/>
          </a:p>
        </p:txBody>
      </p:sp>
      <p:cxnSp>
        <p:nvCxnSpPr>
          <p:cNvPr id="18" name="Straight Arrow Connector 17"/>
          <p:cNvCxnSpPr/>
          <p:nvPr/>
        </p:nvCxnSpPr>
        <p:spPr>
          <a:xfrm>
            <a:off x="899592" y="1772816"/>
            <a:ext cx="576064" cy="104554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 flipV="1">
            <a:off x="2172241" y="2700355"/>
            <a:ext cx="1" cy="286791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pic>
        <p:nvPicPr>
          <p:cNvPr id="28" name="Picture 2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627784" y="1314961"/>
            <a:ext cx="172617" cy="178709"/>
          </a:xfrm>
          <a:prstGeom prst="rect">
            <a:avLst/>
          </a:prstGeom>
          <a:effectLst>
            <a:softEdge rad="50800"/>
          </a:effectLst>
        </p:spPr>
      </p:pic>
      <p:cxnSp>
        <p:nvCxnSpPr>
          <p:cNvPr id="30" name="Straight Arrow Connector 29"/>
          <p:cNvCxnSpPr/>
          <p:nvPr/>
        </p:nvCxnSpPr>
        <p:spPr>
          <a:xfrm flipH="1">
            <a:off x="2411760" y="1493670"/>
            <a:ext cx="256802" cy="319796"/>
          </a:xfrm>
          <a:prstGeom prst="straightConnector1">
            <a:avLst/>
          </a:prstGeom>
          <a:ln w="12700"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2718356" y="1151590"/>
            <a:ext cx="4860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8791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rafik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92297" y="156185"/>
            <a:ext cx="1099939" cy="791031"/>
          </a:xfrm>
          <a:prstGeom prst="rect">
            <a:avLst/>
          </a:prstGeom>
        </p:spPr>
      </p:pic>
      <p:sp>
        <p:nvSpPr>
          <p:cNvPr id="19" name="Titel 1"/>
          <p:cNvSpPr>
            <a:spLocks noGrp="1"/>
          </p:cNvSpPr>
          <p:nvPr>
            <p:ph type="ctrTitle"/>
          </p:nvPr>
        </p:nvSpPr>
        <p:spPr>
          <a:xfrm>
            <a:off x="683568" y="-99392"/>
            <a:ext cx="7772400" cy="1470025"/>
          </a:xfrm>
        </p:spPr>
        <p:txBody>
          <a:bodyPr>
            <a:normAutofit/>
          </a:bodyPr>
          <a:lstStyle/>
          <a:p>
            <a:pPr algn="l"/>
            <a:r>
              <a:rPr lang="de-DE" sz="4300" dirty="0" smtClean="0">
                <a:solidFill>
                  <a:srgbClr val="0033CC"/>
                </a:solidFill>
              </a:rPr>
              <a:t>Position sensitive detector</a:t>
            </a:r>
            <a:endParaRPr lang="en-US" sz="4300" dirty="0">
              <a:solidFill>
                <a:srgbClr val="0033CC"/>
              </a:solidFill>
            </a:endParaRPr>
          </a:p>
        </p:txBody>
      </p:sp>
      <p:sp>
        <p:nvSpPr>
          <p:cNvPr id="12" name="Textfeld 9"/>
          <p:cNvSpPr txBox="1"/>
          <p:nvPr/>
        </p:nvSpPr>
        <p:spPr>
          <a:xfrm>
            <a:off x="107504" y="6505599"/>
            <a:ext cx="69847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0060A8"/>
                </a:solidFill>
              </a:rPr>
              <a:t>Andree Welker, 8</a:t>
            </a:r>
            <a:r>
              <a:rPr lang="en-US" sz="1400" baseline="30000" dirty="0" smtClean="0">
                <a:solidFill>
                  <a:srgbClr val="0060A8"/>
                </a:solidFill>
              </a:rPr>
              <a:t>th</a:t>
            </a:r>
            <a:r>
              <a:rPr lang="en-US" sz="1400" dirty="0" smtClean="0">
                <a:solidFill>
                  <a:srgbClr val="0060A8"/>
                </a:solidFill>
              </a:rPr>
              <a:t> </a:t>
            </a:r>
            <a:r>
              <a:rPr lang="en-US" sz="1400" dirty="0" err="1" smtClean="0">
                <a:solidFill>
                  <a:srgbClr val="0060A8"/>
                </a:solidFill>
              </a:rPr>
              <a:t>Gentner</a:t>
            </a:r>
            <a:r>
              <a:rPr lang="en-US" sz="1400" dirty="0" smtClean="0">
                <a:solidFill>
                  <a:srgbClr val="0060A8"/>
                </a:solidFill>
              </a:rPr>
              <a:t> Day 2015, CERN, 28.10.2015</a:t>
            </a:r>
            <a:endParaRPr lang="de-DE" sz="1400" dirty="0">
              <a:solidFill>
                <a:srgbClr val="0060A8"/>
              </a:solidFill>
            </a:endParaRPr>
          </a:p>
        </p:txBody>
      </p:sp>
      <p:sp>
        <p:nvSpPr>
          <p:cNvPr id="13" name="Textfeld 5"/>
          <p:cNvSpPr txBox="1"/>
          <p:nvPr/>
        </p:nvSpPr>
        <p:spPr>
          <a:xfrm>
            <a:off x="8719630" y="6505599"/>
            <a:ext cx="42437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0070C0"/>
                </a:solidFill>
              </a:rPr>
              <a:t>14</a:t>
            </a:r>
            <a:endParaRPr lang="en-US" sz="1400" dirty="0">
              <a:solidFill>
                <a:srgbClr val="0070C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4317699" y="1628800"/>
            <a:ext cx="47493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Signal answer of the detector and the delay lines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2541" y="2052217"/>
            <a:ext cx="4399695" cy="3229246"/>
          </a:xfrm>
          <a:prstGeom prst="rect">
            <a:avLst/>
          </a:prstGeom>
        </p:spPr>
      </p:pic>
      <p:grpSp>
        <p:nvGrpSpPr>
          <p:cNvPr id="23" name="Group 22"/>
          <p:cNvGrpSpPr/>
          <p:nvPr/>
        </p:nvGrpSpPr>
        <p:grpSpPr>
          <a:xfrm>
            <a:off x="395536" y="3140968"/>
            <a:ext cx="3528392" cy="3456384"/>
            <a:chOff x="395536" y="2924944"/>
            <a:chExt cx="3528392" cy="3456384"/>
          </a:xfrm>
        </p:grpSpPr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42105" y="3100172"/>
              <a:ext cx="3060272" cy="3122039"/>
            </a:xfrm>
            <a:prstGeom prst="rect">
              <a:avLst/>
            </a:prstGeom>
          </p:spPr>
        </p:pic>
        <p:sp>
          <p:nvSpPr>
            <p:cNvPr id="6" name="TextBox 5"/>
            <p:cNvSpPr txBox="1"/>
            <p:nvPr/>
          </p:nvSpPr>
          <p:spPr>
            <a:xfrm>
              <a:off x="2035381" y="2924944"/>
              <a:ext cx="42191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 smtClean="0"/>
                <a:t>X1</a:t>
              </a:r>
              <a:endParaRPr lang="en-GB" dirty="0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2035381" y="6011996"/>
              <a:ext cx="42191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 smtClean="0"/>
                <a:t>X2</a:t>
              </a:r>
              <a:endParaRPr lang="en-GB" dirty="0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395536" y="4371570"/>
              <a:ext cx="41389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/>
                <a:t>Y</a:t>
              </a:r>
              <a:r>
                <a:rPr lang="de-DE" dirty="0" smtClean="0"/>
                <a:t>1</a:t>
              </a:r>
              <a:endParaRPr lang="en-GB" dirty="0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3510032" y="4371570"/>
              <a:ext cx="41389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 smtClean="0"/>
                <a:t>Y2</a:t>
              </a:r>
              <a:endParaRPr lang="en-GB" dirty="0"/>
            </a:p>
          </p:txBody>
        </p:sp>
      </p:grpSp>
      <p:pic>
        <p:nvPicPr>
          <p:cNvPr id="7" name="Picture 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336" y="1772816"/>
            <a:ext cx="4002039" cy="927539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79561" y="1148871"/>
            <a:ext cx="11324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u="sng" dirty="0" smtClean="0"/>
              <a:t>Side view:</a:t>
            </a:r>
            <a:endParaRPr lang="en-GB" u="sng" dirty="0"/>
          </a:p>
        </p:txBody>
      </p:sp>
      <p:sp>
        <p:nvSpPr>
          <p:cNvPr id="21" name="TextBox 20"/>
          <p:cNvSpPr txBox="1"/>
          <p:nvPr/>
        </p:nvSpPr>
        <p:spPr>
          <a:xfrm>
            <a:off x="672193" y="2900688"/>
            <a:ext cx="23753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u="sng" dirty="0" smtClean="0"/>
              <a:t>Back view (Delay lines):</a:t>
            </a:r>
            <a:endParaRPr lang="en-GB" u="sng" dirty="0"/>
          </a:p>
        </p:txBody>
      </p:sp>
      <p:sp>
        <p:nvSpPr>
          <p:cNvPr id="11" name="TextBox 10"/>
          <p:cNvSpPr txBox="1"/>
          <p:nvPr/>
        </p:nvSpPr>
        <p:spPr>
          <a:xfrm>
            <a:off x="395536" y="1548688"/>
            <a:ext cx="6238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MCP</a:t>
            </a:r>
            <a:endParaRPr lang="en-GB" dirty="0"/>
          </a:p>
        </p:txBody>
      </p:sp>
      <p:cxnSp>
        <p:nvCxnSpPr>
          <p:cNvPr id="18" name="Straight Arrow Connector 17"/>
          <p:cNvCxnSpPr/>
          <p:nvPr/>
        </p:nvCxnSpPr>
        <p:spPr>
          <a:xfrm>
            <a:off x="899592" y="1772816"/>
            <a:ext cx="576064" cy="104554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 flipV="1">
            <a:off x="2172241" y="2700355"/>
            <a:ext cx="1" cy="286791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pic>
        <p:nvPicPr>
          <p:cNvPr id="28" name="Picture 2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627784" y="1314961"/>
            <a:ext cx="172617" cy="178709"/>
          </a:xfrm>
          <a:prstGeom prst="rect">
            <a:avLst/>
          </a:prstGeom>
          <a:effectLst>
            <a:softEdge rad="50800"/>
          </a:effectLst>
        </p:spPr>
      </p:pic>
      <p:cxnSp>
        <p:nvCxnSpPr>
          <p:cNvPr id="30" name="Straight Arrow Connector 29"/>
          <p:cNvCxnSpPr/>
          <p:nvPr/>
        </p:nvCxnSpPr>
        <p:spPr>
          <a:xfrm flipH="1">
            <a:off x="2411760" y="1493670"/>
            <a:ext cx="256802" cy="319796"/>
          </a:xfrm>
          <a:prstGeom prst="straightConnector1">
            <a:avLst/>
          </a:prstGeom>
          <a:ln w="12700"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2718356" y="1151590"/>
            <a:ext cx="4860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004399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feld 2"/>
          <p:cNvSpPr txBox="1"/>
          <p:nvPr/>
        </p:nvSpPr>
        <p:spPr>
          <a:xfrm>
            <a:off x="683568" y="1412776"/>
            <a:ext cx="7920880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Phase Clock:</a:t>
            </a:r>
          </a:p>
          <a:p>
            <a:endParaRPr lang="en-US" b="1" dirty="0">
              <a:solidFill>
                <a:srgbClr val="0060A8"/>
              </a:solidFill>
            </a:endParaRPr>
          </a:p>
          <a:p>
            <a:endParaRPr lang="en-US" b="1" dirty="0" smtClean="0">
              <a:solidFill>
                <a:srgbClr val="0060A8"/>
              </a:solidFill>
            </a:endParaRPr>
          </a:p>
          <a:p>
            <a:r>
              <a:rPr lang="en-US" b="1" dirty="0" smtClean="0"/>
              <a:t>	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Прямоугольник 39"/>
              <p:cNvSpPr/>
              <p:nvPr/>
            </p:nvSpPr>
            <p:spPr>
              <a:xfrm>
                <a:off x="5014163" y="4936979"/>
                <a:ext cx="3888432" cy="898964"/>
              </a:xfrm>
              <a:prstGeom prst="rect">
                <a:avLst/>
              </a:prstGeom>
              <a:ln w="28575">
                <a:noFill/>
              </a:ln>
            </p:spPr>
            <p:txBody>
              <a:bodyPr wrap="square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d>
                      <m:dPr>
                        <m:begChr m:val=""/>
                        <m:endChr m:val="}"/>
                        <m:ctrlPr>
                          <a:rPr lang="en-US" sz="200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type m:val="noBar"/>
                            <m:ctrlPr>
                              <a:rPr lang="en-US" sz="200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US" sz="20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000" i="1">
                                    <a:latin typeface="Cambria Math"/>
                                    <a:ea typeface="Cambria Math"/>
                                  </a:rPr>
                                  <m:t>𝜈</m:t>
                                </m:r>
                              </m:e>
                              <m:sub>
                                <m:r>
                                  <a:rPr lang="en-US" sz="2000" b="0" i="1" smtClean="0">
                                    <a:latin typeface="Cambria Math"/>
                                    <a:ea typeface="Cambria Math"/>
                                  </a:rPr>
                                  <m:t>+</m:t>
                                </m:r>
                              </m:sub>
                            </m:sSub>
                            <m:r>
                              <a:rPr lang="en-US" sz="2000" i="1">
                                <a:latin typeface="Cambria Math"/>
                              </a:rPr>
                              <m:t>=</m:t>
                            </m:r>
                            <m:f>
                              <m:fPr>
                                <m:ctrlPr>
                                  <a:rPr lang="en-US" sz="2000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sSub>
                                  <m:sSubPr>
                                    <m:ctrlPr>
                                      <a:rPr lang="en-US" sz="2000" i="1">
                                        <a:latin typeface="Cambria Math" panose="02040503050406030204" pitchFamily="18" charset="0"/>
                                        <a:ea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000" i="1">
                                        <a:latin typeface="Cambria Math"/>
                                        <a:ea typeface="Cambria Math"/>
                                      </a:rPr>
                                      <m:t>𝜙</m:t>
                                    </m:r>
                                  </m:e>
                                  <m:sub>
                                    <m:r>
                                      <a:rPr lang="en-US" sz="2000" b="0" i="1" smtClean="0">
                                        <a:latin typeface="Cambria Math"/>
                                        <a:ea typeface="Cambria Math"/>
                                      </a:rPr>
                                      <m:t>+</m:t>
                                    </m:r>
                                  </m:sub>
                                </m:sSub>
                                <m:r>
                                  <a:rPr lang="en-US" sz="2000" i="1">
                                    <a:latin typeface="Cambria Math"/>
                                    <a:ea typeface="Cambria Math"/>
                                  </a:rPr>
                                  <m:t>+2</m:t>
                                </m:r>
                                <m:r>
                                  <a:rPr lang="en-US" sz="2000" i="1">
                                    <a:latin typeface="Cambria Math"/>
                                    <a:ea typeface="Cambria Math"/>
                                  </a:rPr>
                                  <m:t>𝜋</m:t>
                                </m:r>
                                <m:sSub>
                                  <m:sSubPr>
                                    <m:ctrlPr>
                                      <a:rPr lang="en-US" sz="2000" i="1" smtClean="0">
                                        <a:latin typeface="Cambria Math" panose="02040503050406030204" pitchFamily="18" charset="0"/>
                                        <a:ea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000" b="0" i="1" smtClean="0">
                                        <a:latin typeface="Cambria Math"/>
                                        <a:ea typeface="Cambria Math"/>
                                      </a:rPr>
                                      <m:t>𝑛</m:t>
                                    </m:r>
                                  </m:e>
                                  <m:sub>
                                    <m:r>
                                      <a:rPr lang="en-US" sz="2000" b="0" i="1" smtClean="0">
                                        <a:latin typeface="Cambria Math"/>
                                        <a:ea typeface="Cambria Math"/>
                                      </a:rPr>
                                      <m:t>+</m:t>
                                    </m:r>
                                  </m:sub>
                                </m:sSub>
                              </m:num>
                              <m:den>
                                <m:r>
                                  <a:rPr lang="en-US" sz="2000" i="1">
                                    <a:latin typeface="Cambria Math"/>
                                    <a:ea typeface="Cambria Math"/>
                                  </a:rPr>
                                  <m:t>2</m:t>
                                </m:r>
                                <m:r>
                                  <a:rPr lang="en-US" sz="2000" i="1">
                                    <a:latin typeface="Cambria Math"/>
                                    <a:ea typeface="Cambria Math"/>
                                  </a:rPr>
                                  <m:t>𝜋</m:t>
                                </m:r>
                                <m:sSub>
                                  <m:sSubPr>
                                    <m:ctrlPr>
                                      <a:rPr lang="en-US" sz="2000" i="1">
                                        <a:latin typeface="Cambria Math" panose="02040503050406030204" pitchFamily="18" charset="0"/>
                                        <a:ea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000" i="1">
                                        <a:latin typeface="Cambria Math"/>
                                        <a:ea typeface="Cambria Math"/>
                                      </a:rPr>
                                      <m:t>𝑡</m:t>
                                    </m:r>
                                  </m:e>
                                  <m:sub>
                                    <m:r>
                                      <a:rPr lang="en-US" sz="2000" b="0" i="1" smtClean="0">
                                        <a:latin typeface="Cambria Math"/>
                                        <a:ea typeface="Cambria Math"/>
                                      </a:rPr>
                                      <m:t>+</m:t>
                                    </m:r>
                                  </m:sub>
                                </m:sSub>
                              </m:den>
                            </m:f>
                          </m:num>
                          <m:den>
                            <m:sSub>
                              <m:sSubPr>
                                <m:ctrlPr>
                                  <a:rPr lang="en-US" sz="20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000" i="1">
                                    <a:latin typeface="Cambria Math"/>
                                    <a:ea typeface="Cambria Math"/>
                                  </a:rPr>
                                  <m:t>𝜈</m:t>
                                </m:r>
                              </m:e>
                              <m:sub>
                                <m:r>
                                  <a:rPr lang="en-US" sz="2000" b="0" i="1" smtClean="0">
                                    <a:latin typeface="Cambria Math"/>
                                    <a:ea typeface="Cambria Math"/>
                                  </a:rPr>
                                  <m:t>−</m:t>
                                </m:r>
                              </m:sub>
                            </m:sSub>
                            <m:r>
                              <a:rPr lang="en-US" sz="2000" i="1">
                                <a:latin typeface="Cambria Math"/>
                              </a:rPr>
                              <m:t>=</m:t>
                            </m:r>
                            <m:f>
                              <m:fPr>
                                <m:ctrlPr>
                                  <a:rPr lang="en-US" sz="2000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sSub>
                                  <m:sSubPr>
                                    <m:ctrlPr>
                                      <a:rPr lang="en-US" sz="2000" i="1">
                                        <a:latin typeface="Cambria Math" panose="02040503050406030204" pitchFamily="18" charset="0"/>
                                        <a:ea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000" i="1">
                                        <a:latin typeface="Cambria Math"/>
                                        <a:ea typeface="Cambria Math"/>
                                      </a:rPr>
                                      <m:t>𝜙</m:t>
                                    </m:r>
                                  </m:e>
                                  <m:sub>
                                    <m:r>
                                      <a:rPr lang="en-US" sz="2000" b="0" i="1" smtClean="0">
                                        <a:latin typeface="Cambria Math"/>
                                        <a:ea typeface="Cambria Math"/>
                                      </a:rPr>
                                      <m:t>−</m:t>
                                    </m:r>
                                  </m:sub>
                                </m:sSub>
                                <m:r>
                                  <a:rPr lang="en-US" sz="2000" i="1">
                                    <a:latin typeface="Cambria Math"/>
                                    <a:ea typeface="Cambria Math"/>
                                  </a:rPr>
                                  <m:t>+2</m:t>
                                </m:r>
                                <m:r>
                                  <a:rPr lang="en-US" sz="2000" i="1">
                                    <a:latin typeface="Cambria Math"/>
                                    <a:ea typeface="Cambria Math"/>
                                  </a:rPr>
                                  <m:t>𝜋</m:t>
                                </m:r>
                                <m:sSub>
                                  <m:sSubPr>
                                    <m:ctrlPr>
                                      <a:rPr lang="en-US" sz="2000" i="1">
                                        <a:latin typeface="Cambria Math" panose="02040503050406030204" pitchFamily="18" charset="0"/>
                                        <a:ea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000" i="1">
                                        <a:latin typeface="Cambria Math"/>
                                        <a:ea typeface="Cambria Math"/>
                                      </a:rPr>
                                      <m:t>𝑛</m:t>
                                    </m:r>
                                  </m:e>
                                  <m:sub>
                                    <m:r>
                                      <a:rPr lang="en-US" sz="2000" b="0" i="1" smtClean="0">
                                        <a:latin typeface="Cambria Math"/>
                                        <a:ea typeface="Cambria Math"/>
                                      </a:rPr>
                                      <m:t>−</m:t>
                                    </m:r>
                                  </m:sub>
                                </m:sSub>
                              </m:num>
                              <m:den>
                                <m:r>
                                  <a:rPr lang="en-US" sz="2000" i="1">
                                    <a:latin typeface="Cambria Math"/>
                                    <a:ea typeface="Cambria Math"/>
                                  </a:rPr>
                                  <m:t>2</m:t>
                                </m:r>
                                <m:r>
                                  <a:rPr lang="en-US" sz="2000" i="1">
                                    <a:latin typeface="Cambria Math"/>
                                    <a:ea typeface="Cambria Math"/>
                                  </a:rPr>
                                  <m:t>𝜋</m:t>
                                </m:r>
                                <m:sSub>
                                  <m:sSubPr>
                                    <m:ctrlPr>
                                      <a:rPr lang="en-US" sz="2000" i="1">
                                        <a:latin typeface="Cambria Math" panose="02040503050406030204" pitchFamily="18" charset="0"/>
                                        <a:ea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000" b="0" i="1" smtClean="0">
                                        <a:latin typeface="Cambria Math"/>
                                        <a:ea typeface="Cambria Math"/>
                                      </a:rPr>
                                      <m:t>𝑡</m:t>
                                    </m:r>
                                  </m:e>
                                  <m:sub>
                                    <m:r>
                                      <a:rPr lang="en-US" sz="2000" b="0" i="1" smtClean="0">
                                        <a:latin typeface="Cambria Math"/>
                                        <a:ea typeface="Cambria Math"/>
                                      </a:rPr>
                                      <m:t>−</m:t>
                                    </m:r>
                                  </m:sub>
                                </m:sSub>
                              </m:den>
                            </m:f>
                          </m:den>
                        </m:f>
                      </m:e>
                    </m:d>
                    <m:groupChr>
                      <m:groupChrPr>
                        <m:chr m:val="⇒"/>
                        <m:pos m:val="top"/>
                        <m:ctrlPr>
                          <a:rPr lang="en-US" sz="2000" i="1" smtClean="0">
                            <a:latin typeface="Cambria Math" panose="02040503050406030204" pitchFamily="18" charset="0"/>
                          </a:rPr>
                        </m:ctrlPr>
                      </m:groupChrPr>
                      <m:e/>
                    </m:groupChr>
                    <m:sSub>
                      <m:sSubPr>
                        <m:ctrlPr>
                          <a:rPr lang="en-US" sz="20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/>
                            <a:ea typeface="Cambria Math"/>
                          </a:rPr>
                          <m:t>𝜈</m:t>
                        </m:r>
                      </m:e>
                      <m:sub>
                        <m:r>
                          <a:rPr lang="en-US" sz="2000" i="1">
                            <a:latin typeface="Cambria Math"/>
                            <a:ea typeface="Cambria Math"/>
                          </a:rPr>
                          <m:t>𝑐</m:t>
                        </m:r>
                      </m:sub>
                    </m:sSub>
                    <m:r>
                      <a:rPr lang="en-US" sz="2000" i="1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/>
                            <a:ea typeface="Cambria Math"/>
                          </a:rPr>
                          <m:t>𝜈</m:t>
                        </m:r>
                      </m:e>
                      <m:sub>
                        <m:r>
                          <a:rPr lang="en-US" sz="2000" i="1">
                            <a:latin typeface="Cambria Math"/>
                            <a:ea typeface="Cambria Math"/>
                          </a:rPr>
                          <m:t>+</m:t>
                        </m:r>
                      </m:sub>
                    </m:sSub>
                    <m:r>
                      <a:rPr lang="en-US" sz="2000" i="1">
                        <a:latin typeface="Cambria Math"/>
                        <a:ea typeface="Cambria Math"/>
                      </a:rPr>
                      <m:t>+</m:t>
                    </m:r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/>
                            <a:ea typeface="Cambria Math"/>
                          </a:rPr>
                          <m:t>𝜈</m:t>
                        </m:r>
                      </m:e>
                      <m:sub>
                        <m:r>
                          <a:rPr lang="en-US" sz="2000" i="1">
                            <a:latin typeface="Cambria Math"/>
                            <a:ea typeface="Cambria Math"/>
                          </a:rPr>
                          <m:t>−</m:t>
                        </m:r>
                      </m:sub>
                    </m:sSub>
                  </m:oMath>
                </a14:m>
                <a:r>
                  <a:rPr lang="en-US" sz="2000" dirty="0" smtClean="0">
                    <a:solidFill>
                      <a:schemeClr val="bg1"/>
                    </a:solidFill>
                  </a:rPr>
                  <a:t>.</a:t>
                </a:r>
                <a:endParaRPr lang="en-US" sz="20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14" name="Прямоугольник 3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14163" y="4936979"/>
                <a:ext cx="3888432" cy="898964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  <a:ln w="28575"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Rechteck 4"/>
          <p:cNvSpPr/>
          <p:nvPr/>
        </p:nvSpPr>
        <p:spPr>
          <a:xfrm>
            <a:off x="611560" y="4766150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marL="174625" indent="-174625">
              <a:buFont typeface="Wingdings" panose="05000000000000000000" pitchFamily="2" charset="2"/>
              <a:buChar char="Ø"/>
            </a:pPr>
            <a:r>
              <a:rPr lang="en-US" dirty="0" smtClean="0"/>
              <a:t> Need </a:t>
            </a:r>
            <a:r>
              <a:rPr lang="en-US" dirty="0"/>
              <a:t>some “raw assumption” </a:t>
            </a:r>
          </a:p>
          <a:p>
            <a:pPr marL="174625"/>
            <a:r>
              <a:rPr lang="en-US" dirty="0"/>
              <a:t> of the mass</a:t>
            </a:r>
          </a:p>
          <a:p>
            <a:pPr marL="174625" indent="-174625">
              <a:buFont typeface="Wingdings" panose="05000000000000000000" pitchFamily="2" charset="2"/>
              <a:buChar char="Ø"/>
            </a:pPr>
            <a:r>
              <a:rPr lang="en-US" dirty="0"/>
              <a:t> 2 ions are enough </a:t>
            </a:r>
          </a:p>
          <a:p>
            <a:pPr marL="174625"/>
            <a:r>
              <a:rPr lang="en-US" dirty="0"/>
              <a:t> to determine a mass</a:t>
            </a:r>
          </a:p>
        </p:txBody>
      </p:sp>
      <p:grpSp>
        <p:nvGrpSpPr>
          <p:cNvPr id="21" name="Group 20"/>
          <p:cNvGrpSpPr/>
          <p:nvPr/>
        </p:nvGrpSpPr>
        <p:grpSpPr>
          <a:xfrm>
            <a:off x="2771800" y="1506246"/>
            <a:ext cx="4752528" cy="2858858"/>
            <a:chOff x="3131840" y="1484784"/>
            <a:chExt cx="4752528" cy="2858858"/>
          </a:xfrm>
        </p:grpSpPr>
        <p:grpSp>
          <p:nvGrpSpPr>
            <p:cNvPr id="20" name="Group 19"/>
            <p:cNvGrpSpPr/>
            <p:nvPr/>
          </p:nvGrpSpPr>
          <p:grpSpPr>
            <a:xfrm>
              <a:off x="3131840" y="1484784"/>
              <a:ext cx="4752528" cy="2858858"/>
              <a:chOff x="3131840" y="1484784"/>
              <a:chExt cx="4752528" cy="2858858"/>
            </a:xfrm>
          </p:grpSpPr>
          <p:pic>
            <p:nvPicPr>
              <p:cNvPr id="32772" name="Picture 4" descr="PI_ICR_Detailliert_2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131840" y="1484784"/>
                <a:ext cx="4356206" cy="285885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4" name="Rectangle 3"/>
              <p:cNvSpPr/>
              <p:nvPr/>
            </p:nvSpPr>
            <p:spPr>
              <a:xfrm>
                <a:off x="5868144" y="1658665"/>
                <a:ext cx="2016224" cy="474191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6" name="TextBox 5"/>
            <p:cNvSpPr txBox="1"/>
            <p:nvPr/>
          </p:nvSpPr>
          <p:spPr>
            <a:xfrm>
              <a:off x="6228184" y="1916832"/>
              <a:ext cx="144016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 smtClean="0"/>
                <a:t>No. of detected ions</a:t>
              </a:r>
              <a:endParaRPr lang="en-GB" sz="1000" dirty="0"/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611560" y="4437112"/>
            <a:ext cx="457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Only a small effort of information is needed:</a:t>
            </a:r>
            <a:endParaRPr lang="en-GB" dirty="0"/>
          </a:p>
        </p:txBody>
      </p:sp>
      <p:sp>
        <p:nvSpPr>
          <p:cNvPr id="15" name="Textfeld 9"/>
          <p:cNvSpPr txBox="1"/>
          <p:nvPr/>
        </p:nvSpPr>
        <p:spPr>
          <a:xfrm>
            <a:off x="107504" y="6505599"/>
            <a:ext cx="69847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0060A8"/>
                </a:solidFill>
              </a:rPr>
              <a:t>Andree Welker, 8</a:t>
            </a:r>
            <a:r>
              <a:rPr lang="en-US" sz="1400" baseline="30000" dirty="0" smtClean="0">
                <a:solidFill>
                  <a:srgbClr val="0060A8"/>
                </a:solidFill>
              </a:rPr>
              <a:t>th</a:t>
            </a:r>
            <a:r>
              <a:rPr lang="en-US" sz="1400" dirty="0" smtClean="0">
                <a:solidFill>
                  <a:srgbClr val="0060A8"/>
                </a:solidFill>
              </a:rPr>
              <a:t> </a:t>
            </a:r>
            <a:r>
              <a:rPr lang="en-US" sz="1400" dirty="0" err="1" smtClean="0">
                <a:solidFill>
                  <a:srgbClr val="0060A8"/>
                </a:solidFill>
              </a:rPr>
              <a:t>Gentner</a:t>
            </a:r>
            <a:r>
              <a:rPr lang="en-US" sz="1400" dirty="0" smtClean="0">
                <a:solidFill>
                  <a:srgbClr val="0060A8"/>
                </a:solidFill>
              </a:rPr>
              <a:t> Day 2015, CERN, 28.10.2015</a:t>
            </a:r>
            <a:endParaRPr lang="de-DE" sz="1400" dirty="0">
              <a:solidFill>
                <a:srgbClr val="0060A8"/>
              </a:solidFill>
            </a:endParaRPr>
          </a:p>
        </p:txBody>
      </p:sp>
      <p:sp>
        <p:nvSpPr>
          <p:cNvPr id="16" name="Textfeld 5"/>
          <p:cNvSpPr txBox="1"/>
          <p:nvPr/>
        </p:nvSpPr>
        <p:spPr>
          <a:xfrm>
            <a:off x="8719630" y="6505599"/>
            <a:ext cx="42437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0070C0"/>
                </a:solidFill>
              </a:rPr>
              <a:t>15</a:t>
            </a:r>
            <a:endParaRPr lang="en-US" sz="1400" dirty="0">
              <a:solidFill>
                <a:srgbClr val="0070C0"/>
              </a:solidFill>
            </a:endParaRPr>
          </a:p>
        </p:txBody>
      </p:sp>
      <p:pic>
        <p:nvPicPr>
          <p:cNvPr id="17" name="Grafik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92297" y="156185"/>
            <a:ext cx="1099939" cy="791031"/>
          </a:xfrm>
          <a:prstGeom prst="rect">
            <a:avLst/>
          </a:prstGeom>
        </p:spPr>
      </p:pic>
      <p:sp>
        <p:nvSpPr>
          <p:cNvPr id="18" name="Titel 1"/>
          <p:cNvSpPr txBox="1">
            <a:spLocks/>
          </p:cNvSpPr>
          <p:nvPr/>
        </p:nvSpPr>
        <p:spPr>
          <a:xfrm>
            <a:off x="685800" y="-99392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de-DE" sz="4300" dirty="0">
                <a:solidFill>
                  <a:srgbClr val="0033CC"/>
                </a:solidFill>
              </a:rPr>
              <a:t>Phase Imaging- ICR  (PI-ICR)</a:t>
            </a:r>
          </a:p>
        </p:txBody>
      </p:sp>
    </p:spTree>
    <p:extLst>
      <p:ext uri="{BB962C8B-B14F-4D97-AF65-F5344CB8AC3E}">
        <p14:creationId xmlns:p14="http://schemas.microsoft.com/office/powerpoint/2010/main" val="1257863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-99392"/>
            <a:ext cx="7772400" cy="1470025"/>
          </a:xfrm>
        </p:spPr>
        <p:txBody>
          <a:bodyPr>
            <a:normAutofit/>
          </a:bodyPr>
          <a:lstStyle/>
          <a:p>
            <a:pPr algn="l"/>
            <a:r>
              <a:rPr lang="de-DE" sz="4300" dirty="0" smtClean="0">
                <a:solidFill>
                  <a:srgbClr val="0033CC"/>
                </a:solidFill>
              </a:rPr>
              <a:t>Outline</a:t>
            </a:r>
            <a:endParaRPr lang="en-US" sz="4300" dirty="0">
              <a:solidFill>
                <a:srgbClr val="0033CC"/>
              </a:solidFill>
            </a:endParaRPr>
          </a:p>
        </p:txBody>
      </p:sp>
      <p:sp>
        <p:nvSpPr>
          <p:cNvPr id="3" name="Textfeld 2"/>
          <p:cNvSpPr txBox="1"/>
          <p:nvPr/>
        </p:nvSpPr>
        <p:spPr>
          <a:xfrm>
            <a:off x="683568" y="1412776"/>
            <a:ext cx="7920880" cy="49398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0070C0"/>
                </a:solidFill>
              </a:rPr>
              <a:t>Motivation</a:t>
            </a:r>
          </a:p>
          <a:p>
            <a:endParaRPr lang="en-US" sz="2000" b="1" dirty="0">
              <a:solidFill>
                <a:srgbClr val="0070C0"/>
              </a:solidFill>
            </a:endParaRPr>
          </a:p>
          <a:p>
            <a:r>
              <a:rPr lang="en-US" sz="2000" b="1" dirty="0" smtClean="0">
                <a:solidFill>
                  <a:srgbClr val="0070C0"/>
                </a:solidFill>
              </a:rPr>
              <a:t>Setup</a:t>
            </a:r>
            <a:r>
              <a:rPr lang="en-US" sz="2000" b="1" dirty="0" smtClean="0"/>
              <a:t> </a:t>
            </a:r>
          </a:p>
          <a:p>
            <a:pPr marL="342900" indent="-342900">
              <a:buFontTx/>
              <a:buChar char="-"/>
            </a:pPr>
            <a:endParaRPr lang="en-US" sz="1000" b="1" dirty="0" smtClean="0"/>
          </a:p>
          <a:p>
            <a:pPr marL="342900" indent="-342900">
              <a:buFontTx/>
              <a:buChar char="-"/>
            </a:pPr>
            <a:r>
              <a:rPr lang="en-US" sz="2000" b="1" dirty="0" smtClean="0"/>
              <a:t>Overview of ISOLDE</a:t>
            </a:r>
          </a:p>
          <a:p>
            <a:pPr marL="342900" indent="-342900">
              <a:buFontTx/>
              <a:buChar char="-"/>
            </a:pPr>
            <a:endParaRPr lang="en-US" sz="1000" b="1" dirty="0" smtClean="0"/>
          </a:p>
          <a:p>
            <a:pPr marL="342900" indent="-342900">
              <a:buFontTx/>
              <a:buChar char="-"/>
            </a:pPr>
            <a:r>
              <a:rPr lang="en-US" sz="2000" b="1" dirty="0" smtClean="0"/>
              <a:t>ISOLTRAP-Tools:</a:t>
            </a:r>
          </a:p>
          <a:p>
            <a:pPr marL="800100" lvl="2" indent="-342900">
              <a:buFont typeface="Arial" panose="020B0604020202020204" pitchFamily="34" charset="0"/>
              <a:buChar char="•"/>
            </a:pPr>
            <a:r>
              <a:rPr lang="en-US" sz="2000" b="1" dirty="0"/>
              <a:t>Multi Reflection Time-of-Flight </a:t>
            </a:r>
            <a:r>
              <a:rPr lang="en-US" sz="2000" b="1" dirty="0" smtClean="0"/>
              <a:t>Separator/Spectrometer (MR-ToF)</a:t>
            </a:r>
            <a:endParaRPr lang="en-US" sz="2000" b="1" dirty="0"/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b="1" dirty="0" smtClean="0"/>
              <a:t>Precision Penning-Traps</a:t>
            </a:r>
          </a:p>
          <a:p>
            <a:endParaRPr lang="en-US" sz="1500" b="1" dirty="0" smtClean="0">
              <a:solidFill>
                <a:srgbClr val="0070C0"/>
              </a:solidFill>
            </a:endParaRPr>
          </a:p>
          <a:p>
            <a:r>
              <a:rPr lang="en-US" sz="2000" b="1" dirty="0" smtClean="0">
                <a:solidFill>
                  <a:srgbClr val="0070C0"/>
                </a:solidFill>
              </a:rPr>
              <a:t>New technique</a:t>
            </a:r>
          </a:p>
          <a:p>
            <a:endParaRPr lang="en-US" sz="1500" b="1" dirty="0" smtClean="0"/>
          </a:p>
          <a:p>
            <a:pPr marL="342900" indent="-342900">
              <a:buFontTx/>
              <a:buChar char="-"/>
            </a:pPr>
            <a:r>
              <a:rPr lang="en-US" sz="2000" b="1" dirty="0" smtClean="0"/>
              <a:t>Phase Imaging-Ion Cyclotron Resonance Technique (PI-ICR)</a:t>
            </a:r>
          </a:p>
          <a:p>
            <a:pPr marL="342900" indent="-342900">
              <a:buFontTx/>
              <a:buChar char="-"/>
            </a:pPr>
            <a:endParaRPr lang="en-US" sz="1000" b="1" dirty="0" smtClean="0"/>
          </a:p>
          <a:p>
            <a:pPr marL="342900" indent="-342900">
              <a:buFontTx/>
              <a:buChar char="-"/>
            </a:pPr>
            <a:r>
              <a:rPr lang="de-DE" sz="2000" b="1" dirty="0" smtClean="0"/>
              <a:t>First results</a:t>
            </a:r>
            <a:endParaRPr lang="en-US" sz="2000" b="1" dirty="0"/>
          </a:p>
          <a:p>
            <a:pPr marL="342900" indent="-342900">
              <a:buFontTx/>
              <a:buChar char="-"/>
            </a:pPr>
            <a:endParaRPr lang="en-US" sz="1500" b="1" dirty="0" smtClean="0"/>
          </a:p>
          <a:p>
            <a:r>
              <a:rPr lang="en-GB" sz="2000" b="1" dirty="0" smtClean="0">
                <a:solidFill>
                  <a:srgbClr val="0070C0"/>
                </a:solidFill>
              </a:rPr>
              <a:t>Conclusion</a:t>
            </a:r>
            <a:endParaRPr lang="en-US" sz="2000" b="1" dirty="0">
              <a:solidFill>
                <a:srgbClr val="0070C0"/>
              </a:solidFill>
            </a:endParaRPr>
          </a:p>
          <a:p>
            <a:endParaRPr lang="en-US" sz="2000" dirty="0"/>
          </a:p>
        </p:txBody>
      </p:sp>
      <p:sp>
        <p:nvSpPr>
          <p:cNvPr id="7" name="Textfeld 5"/>
          <p:cNvSpPr txBox="1"/>
          <p:nvPr/>
        </p:nvSpPr>
        <p:spPr>
          <a:xfrm>
            <a:off x="8719630" y="6505599"/>
            <a:ext cx="3168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0070C0"/>
                </a:solidFill>
              </a:rPr>
              <a:t>1</a:t>
            </a:r>
            <a:endParaRPr lang="en-US" sz="1400" dirty="0">
              <a:solidFill>
                <a:srgbClr val="0070C0"/>
              </a:solidFill>
            </a:endParaRPr>
          </a:p>
        </p:txBody>
      </p:sp>
      <p:sp>
        <p:nvSpPr>
          <p:cNvPr id="8" name="Textfeld 9"/>
          <p:cNvSpPr txBox="1"/>
          <p:nvPr/>
        </p:nvSpPr>
        <p:spPr>
          <a:xfrm>
            <a:off x="107504" y="6505599"/>
            <a:ext cx="69847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0060A8"/>
                </a:solidFill>
              </a:rPr>
              <a:t>Andree Welker, 8</a:t>
            </a:r>
            <a:r>
              <a:rPr lang="en-US" sz="1400" baseline="30000" dirty="0" smtClean="0">
                <a:solidFill>
                  <a:srgbClr val="0060A8"/>
                </a:solidFill>
              </a:rPr>
              <a:t>th</a:t>
            </a:r>
            <a:r>
              <a:rPr lang="en-US" sz="1400" dirty="0" smtClean="0">
                <a:solidFill>
                  <a:srgbClr val="0060A8"/>
                </a:solidFill>
              </a:rPr>
              <a:t> </a:t>
            </a:r>
            <a:r>
              <a:rPr lang="en-US" sz="1400" dirty="0" err="1" smtClean="0">
                <a:solidFill>
                  <a:srgbClr val="0060A8"/>
                </a:solidFill>
              </a:rPr>
              <a:t>Gentner</a:t>
            </a:r>
            <a:r>
              <a:rPr lang="en-US" sz="1400" dirty="0" smtClean="0">
                <a:solidFill>
                  <a:srgbClr val="0060A8"/>
                </a:solidFill>
              </a:rPr>
              <a:t> Day 2015, CERN, 28.10.2015</a:t>
            </a:r>
            <a:endParaRPr lang="de-DE" sz="1400" dirty="0">
              <a:solidFill>
                <a:srgbClr val="0060A8"/>
              </a:solidFill>
            </a:endParaRPr>
          </a:p>
        </p:txBody>
      </p:sp>
      <p:pic>
        <p:nvPicPr>
          <p:cNvPr id="10" name="Grafik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56376" y="156185"/>
            <a:ext cx="1099939" cy="7910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3052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rafik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92297" y="156185"/>
            <a:ext cx="1099939" cy="791031"/>
          </a:xfrm>
          <a:prstGeom prst="rect">
            <a:avLst/>
          </a:prstGeom>
        </p:spPr>
      </p:pic>
      <p:sp>
        <p:nvSpPr>
          <p:cNvPr id="19" name="Titel 1"/>
          <p:cNvSpPr>
            <a:spLocks noGrp="1"/>
          </p:cNvSpPr>
          <p:nvPr>
            <p:ph type="ctrTitle"/>
          </p:nvPr>
        </p:nvSpPr>
        <p:spPr>
          <a:xfrm>
            <a:off x="683568" y="-99392"/>
            <a:ext cx="7772400" cy="1470025"/>
          </a:xfrm>
        </p:spPr>
        <p:txBody>
          <a:bodyPr>
            <a:normAutofit/>
          </a:bodyPr>
          <a:lstStyle/>
          <a:p>
            <a:pPr algn="l"/>
            <a:r>
              <a:rPr lang="de-DE" sz="4300" dirty="0">
                <a:solidFill>
                  <a:srgbClr val="0033CC"/>
                </a:solidFill>
              </a:rPr>
              <a:t>Phase Imaging- ICR  (PI-ICR)</a:t>
            </a:r>
          </a:p>
        </p:txBody>
      </p:sp>
      <p:sp>
        <p:nvSpPr>
          <p:cNvPr id="12" name="Textfeld 9"/>
          <p:cNvSpPr txBox="1"/>
          <p:nvPr/>
        </p:nvSpPr>
        <p:spPr>
          <a:xfrm>
            <a:off x="107504" y="6505599"/>
            <a:ext cx="69847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0060A8"/>
                </a:solidFill>
              </a:rPr>
              <a:t>Andree Welker, 8</a:t>
            </a:r>
            <a:r>
              <a:rPr lang="en-US" sz="1400" baseline="30000" dirty="0" smtClean="0">
                <a:solidFill>
                  <a:srgbClr val="0060A8"/>
                </a:solidFill>
              </a:rPr>
              <a:t>th</a:t>
            </a:r>
            <a:r>
              <a:rPr lang="en-US" sz="1400" dirty="0" smtClean="0">
                <a:solidFill>
                  <a:srgbClr val="0060A8"/>
                </a:solidFill>
              </a:rPr>
              <a:t> </a:t>
            </a:r>
            <a:r>
              <a:rPr lang="en-US" sz="1400" dirty="0" err="1" smtClean="0">
                <a:solidFill>
                  <a:srgbClr val="0060A8"/>
                </a:solidFill>
              </a:rPr>
              <a:t>Gentner</a:t>
            </a:r>
            <a:r>
              <a:rPr lang="en-US" sz="1400" dirty="0" smtClean="0">
                <a:solidFill>
                  <a:srgbClr val="0060A8"/>
                </a:solidFill>
              </a:rPr>
              <a:t> Day 2015, CERN, 28.10.2015</a:t>
            </a:r>
            <a:endParaRPr lang="de-DE" sz="1400" dirty="0">
              <a:solidFill>
                <a:srgbClr val="0060A8"/>
              </a:solidFill>
            </a:endParaRPr>
          </a:p>
        </p:txBody>
      </p:sp>
      <p:sp>
        <p:nvSpPr>
          <p:cNvPr id="13" name="Textfeld 5"/>
          <p:cNvSpPr txBox="1"/>
          <p:nvPr/>
        </p:nvSpPr>
        <p:spPr>
          <a:xfrm>
            <a:off x="8719630" y="6505599"/>
            <a:ext cx="42437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0070C0"/>
                </a:solidFill>
              </a:rPr>
              <a:t>16</a:t>
            </a:r>
            <a:endParaRPr lang="en-US" sz="1400" dirty="0">
              <a:solidFill>
                <a:srgbClr val="0070C0"/>
              </a:solidFill>
            </a:endParaRPr>
          </a:p>
        </p:txBody>
      </p:sp>
      <p:pic>
        <p:nvPicPr>
          <p:cNvPr id="34" name="Picture 3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68998" y="5624483"/>
            <a:ext cx="172617" cy="178709"/>
          </a:xfrm>
          <a:prstGeom prst="rect">
            <a:avLst/>
          </a:prstGeom>
          <a:effectLst>
            <a:softEdge rad="50800"/>
          </a:effectLst>
        </p:spPr>
      </p:pic>
      <p:sp>
        <p:nvSpPr>
          <p:cNvPr id="44" name="Textfeld 2"/>
          <p:cNvSpPr txBox="1"/>
          <p:nvPr/>
        </p:nvSpPr>
        <p:spPr>
          <a:xfrm>
            <a:off x="683568" y="1412776"/>
            <a:ext cx="7920880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Projecting:</a:t>
            </a:r>
          </a:p>
          <a:p>
            <a:endParaRPr lang="en-US" b="1" dirty="0">
              <a:solidFill>
                <a:srgbClr val="0060A8"/>
              </a:solidFill>
            </a:endParaRPr>
          </a:p>
          <a:p>
            <a:endParaRPr lang="en-US" b="1" dirty="0" smtClean="0">
              <a:solidFill>
                <a:srgbClr val="0060A8"/>
              </a:solidFill>
            </a:endParaRPr>
          </a:p>
          <a:p>
            <a:r>
              <a:rPr lang="en-US" b="1" dirty="0" smtClean="0"/>
              <a:t>	</a:t>
            </a:r>
            <a:endParaRPr lang="en-US" dirty="0"/>
          </a:p>
        </p:txBody>
      </p:sp>
      <p:grpSp>
        <p:nvGrpSpPr>
          <p:cNvPr id="17" name="Group 16"/>
          <p:cNvGrpSpPr/>
          <p:nvPr/>
        </p:nvGrpSpPr>
        <p:grpSpPr>
          <a:xfrm>
            <a:off x="2759600" y="1032389"/>
            <a:ext cx="2792207" cy="6174816"/>
            <a:chOff x="2759600" y="1032389"/>
            <a:chExt cx="2792207" cy="6174816"/>
          </a:xfrm>
        </p:grpSpPr>
        <p:pic>
          <p:nvPicPr>
            <p:cNvPr id="6" name="Grafik 5"/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1" t="16147" r="30965"/>
            <a:stretch/>
          </p:blipFill>
          <p:spPr>
            <a:xfrm rot="16704580">
              <a:off x="3054242" y="1142198"/>
              <a:ext cx="2467339" cy="2247721"/>
            </a:xfrm>
            <a:prstGeom prst="rect">
              <a:avLst/>
            </a:prstGeom>
            <a:effectLst>
              <a:softEdge rad="0"/>
            </a:effectLst>
          </p:spPr>
        </p:pic>
        <p:sp>
          <p:nvSpPr>
            <p:cNvPr id="41" name="Rectangle 7"/>
            <p:cNvSpPr>
              <a:spLocks noChangeArrowheads="1"/>
            </p:cNvSpPr>
            <p:nvPr/>
          </p:nvSpPr>
          <p:spPr bwMode="auto">
            <a:xfrm>
              <a:off x="3332167" y="4278574"/>
              <a:ext cx="1785406" cy="225774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2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de-DE" altLang="de-DE" sz="2000"/>
            </a:p>
          </p:txBody>
        </p:sp>
        <p:sp>
          <p:nvSpPr>
            <p:cNvPr id="42" name="Rectangle 8"/>
            <p:cNvSpPr>
              <a:spLocks noChangeArrowheads="1"/>
            </p:cNvSpPr>
            <p:nvPr/>
          </p:nvSpPr>
          <p:spPr bwMode="auto">
            <a:xfrm>
              <a:off x="3332167" y="4278574"/>
              <a:ext cx="1785406" cy="225774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2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de-DE" altLang="de-DE" sz="2000"/>
            </a:p>
          </p:txBody>
        </p:sp>
        <p:sp>
          <p:nvSpPr>
            <p:cNvPr id="5" name="Arc 4"/>
            <p:cNvSpPr/>
            <p:nvPr/>
          </p:nvSpPr>
          <p:spPr>
            <a:xfrm>
              <a:off x="2759600" y="2824562"/>
              <a:ext cx="791583" cy="4257984"/>
            </a:xfrm>
            <a:prstGeom prst="arc">
              <a:avLst>
                <a:gd name="adj1" fmla="val 16178661"/>
                <a:gd name="adj2" fmla="val 0"/>
              </a:avLst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9" name="Arc 48"/>
            <p:cNvSpPr/>
            <p:nvPr/>
          </p:nvSpPr>
          <p:spPr>
            <a:xfrm rot="180191">
              <a:off x="2922304" y="2824562"/>
              <a:ext cx="791583" cy="4257984"/>
            </a:xfrm>
            <a:prstGeom prst="arc">
              <a:avLst>
                <a:gd name="adj1" fmla="val 16178661"/>
                <a:gd name="adj2" fmla="val 0"/>
              </a:avLst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0" name="Straight Arrow Connector 9"/>
            <p:cNvCxnSpPr/>
            <p:nvPr/>
          </p:nvCxnSpPr>
          <p:spPr>
            <a:xfrm flipH="1" flipV="1">
              <a:off x="3057698" y="2824561"/>
              <a:ext cx="72128" cy="1187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Arrow Connector 52"/>
            <p:cNvCxnSpPr/>
            <p:nvPr/>
          </p:nvCxnSpPr>
          <p:spPr>
            <a:xfrm flipH="1" flipV="1">
              <a:off x="3332167" y="2797249"/>
              <a:ext cx="75932" cy="25381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40" name="Picture 16" descr="trap.jpg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8159" r="20409"/>
            <a:stretch>
              <a:fillRect/>
            </a:stretch>
          </p:blipFill>
          <p:spPr bwMode="auto">
            <a:xfrm>
              <a:off x="3361803" y="4840919"/>
              <a:ext cx="1568103" cy="17507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3" name="Group 2"/>
            <p:cNvGrpSpPr/>
            <p:nvPr/>
          </p:nvGrpSpPr>
          <p:grpSpPr>
            <a:xfrm>
              <a:off x="4569866" y="2842374"/>
              <a:ext cx="981941" cy="4364831"/>
              <a:chOff x="4703197" y="2842374"/>
              <a:chExt cx="981941" cy="4364831"/>
            </a:xfrm>
          </p:grpSpPr>
          <p:sp>
            <p:nvSpPr>
              <p:cNvPr id="52" name="Arc 51"/>
              <p:cNvSpPr/>
              <p:nvPr/>
            </p:nvSpPr>
            <p:spPr>
              <a:xfrm rot="180191">
                <a:off x="4893555" y="2949221"/>
                <a:ext cx="791583" cy="4257984"/>
              </a:xfrm>
              <a:prstGeom prst="arc">
                <a:avLst>
                  <a:gd name="adj1" fmla="val 11328208"/>
                  <a:gd name="adj2" fmla="val 16191293"/>
                </a:avLst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54" name="Straight Arrow Connector 53"/>
              <p:cNvCxnSpPr/>
              <p:nvPr/>
            </p:nvCxnSpPr>
            <p:spPr>
              <a:xfrm flipV="1">
                <a:off x="5172605" y="2846314"/>
                <a:ext cx="43559" cy="1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Straight Arrow Connector 55"/>
              <p:cNvCxnSpPr/>
              <p:nvPr/>
            </p:nvCxnSpPr>
            <p:spPr>
              <a:xfrm flipV="1">
                <a:off x="5392537" y="2959636"/>
                <a:ext cx="43559" cy="1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3" name="Arc 42"/>
              <p:cNvSpPr/>
              <p:nvPr/>
            </p:nvSpPr>
            <p:spPr>
              <a:xfrm rot="180191">
                <a:off x="4703197" y="2842374"/>
                <a:ext cx="791583" cy="4257984"/>
              </a:xfrm>
              <a:prstGeom prst="arc">
                <a:avLst>
                  <a:gd name="adj1" fmla="val 11328208"/>
                  <a:gd name="adj2" fmla="val 16191293"/>
                </a:avLst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7" name="Group 6"/>
            <p:cNvGrpSpPr/>
            <p:nvPr/>
          </p:nvGrpSpPr>
          <p:grpSpPr>
            <a:xfrm>
              <a:off x="3472977" y="4644039"/>
              <a:ext cx="253520" cy="278037"/>
              <a:chOff x="5332491" y="4699247"/>
              <a:chExt cx="253520" cy="278037"/>
            </a:xfrm>
          </p:grpSpPr>
          <p:sp>
            <p:nvSpPr>
              <p:cNvPr id="47" name="TextBox 46"/>
              <p:cNvSpPr txBox="1"/>
              <p:nvPr/>
            </p:nvSpPr>
            <p:spPr bwMode="auto">
              <a:xfrm>
                <a:off x="5332491" y="4699247"/>
                <a:ext cx="253520" cy="278037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/>
              <a:p>
                <a:pPr eaLnBrk="1" hangingPunct="1">
                  <a:defRPr/>
                </a:pPr>
                <a:r>
                  <a:rPr lang="de-DE" sz="1800" dirty="0">
                    <a:solidFill>
                      <a:schemeClr val="accent1">
                        <a:lumMod val="50000"/>
                      </a:schemeClr>
                    </a:solidFill>
                    <a:cs typeface="Arial" charset="0"/>
                  </a:rPr>
                  <a:t>B</a:t>
                </a:r>
                <a:endParaRPr lang="en-US" sz="1800" dirty="0">
                  <a:solidFill>
                    <a:schemeClr val="accent1">
                      <a:lumMod val="50000"/>
                    </a:schemeClr>
                  </a:solidFill>
                  <a:cs typeface="Arial" charset="0"/>
                </a:endParaRPr>
              </a:p>
            </p:txBody>
          </p:sp>
          <p:cxnSp>
            <p:nvCxnSpPr>
              <p:cNvPr id="48" name="Straight Arrow Connector 47"/>
              <p:cNvCxnSpPr/>
              <p:nvPr/>
            </p:nvCxnSpPr>
            <p:spPr bwMode="auto">
              <a:xfrm>
                <a:off x="5436096" y="4725144"/>
                <a:ext cx="94948" cy="1045"/>
              </a:xfrm>
              <a:prstGeom prst="straightConnector1">
                <a:avLst/>
              </a:prstGeom>
              <a:ln w="15875">
                <a:solidFill>
                  <a:schemeClr val="accent1">
                    <a:lumMod val="50000"/>
                  </a:schemeClr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8" name="TextBox 17"/>
          <p:cNvSpPr txBox="1"/>
          <p:nvPr/>
        </p:nvSpPr>
        <p:spPr>
          <a:xfrm>
            <a:off x="683568" y="1779214"/>
            <a:ext cx="267195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- Ions follow the magnetic </a:t>
            </a:r>
          </a:p>
          <a:p>
            <a:r>
              <a:rPr lang="de-DE" dirty="0" smtClean="0"/>
              <a:t>  field lines</a:t>
            </a:r>
          </a:p>
          <a:p>
            <a:r>
              <a:rPr lang="de-DE" dirty="0" smtClean="0"/>
              <a:t>- Hit the detector </a:t>
            </a:r>
          </a:p>
          <a:p>
            <a:r>
              <a:rPr lang="de-DE" dirty="0" smtClean="0"/>
              <a:t>  afterwards</a:t>
            </a:r>
            <a:endParaRPr lang="en-GB" dirty="0"/>
          </a:p>
        </p:txBody>
      </p:sp>
      <p:sp>
        <p:nvSpPr>
          <p:cNvPr id="57" name="TextBox 56"/>
          <p:cNvSpPr txBox="1"/>
          <p:nvPr/>
        </p:nvSpPr>
        <p:spPr bwMode="auto">
          <a:xfrm>
            <a:off x="1762956" y="2042797"/>
            <a:ext cx="253520" cy="27803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de-DE" sz="1800" dirty="0">
                <a:solidFill>
                  <a:schemeClr val="accent1">
                    <a:lumMod val="50000"/>
                  </a:schemeClr>
                </a:solidFill>
                <a:cs typeface="Arial" charset="0"/>
              </a:rPr>
              <a:t>B</a:t>
            </a:r>
            <a:endParaRPr lang="en-US" sz="1800" dirty="0">
              <a:solidFill>
                <a:schemeClr val="accent1">
                  <a:lumMod val="50000"/>
                </a:schemeClr>
              </a:solidFill>
              <a:cs typeface="Arial" charset="0"/>
            </a:endParaRPr>
          </a:p>
        </p:txBody>
      </p:sp>
      <p:cxnSp>
        <p:nvCxnSpPr>
          <p:cNvPr id="58" name="Straight Arrow Connector 57"/>
          <p:cNvCxnSpPr/>
          <p:nvPr/>
        </p:nvCxnSpPr>
        <p:spPr bwMode="auto">
          <a:xfrm>
            <a:off x="1884764" y="2093711"/>
            <a:ext cx="94948" cy="1045"/>
          </a:xfrm>
          <a:prstGeom prst="straightConnector1">
            <a:avLst/>
          </a:prstGeom>
          <a:ln w="15875">
            <a:solidFill>
              <a:schemeClr val="accent1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9" name="Picture 3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93966" y="5627486"/>
            <a:ext cx="172617" cy="178709"/>
          </a:xfrm>
          <a:prstGeom prst="rect">
            <a:avLst/>
          </a:prstGeom>
          <a:effectLst>
            <a:softEdge rad="50800"/>
          </a:effectLst>
        </p:spPr>
      </p:pic>
    </p:spTree>
    <p:extLst>
      <p:ext uri="{BB962C8B-B14F-4D97-AF65-F5344CB8AC3E}">
        <p14:creationId xmlns:p14="http://schemas.microsoft.com/office/powerpoint/2010/main" val="18988903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repeatCount="400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347 0.00348 C -0.00347 0.0044 -0.00018 0.00325 0.00104 0.00325 C 0.00243 0.00301 0.0026 0.00325 0.00416 0.00348 C 0.00989 0.00371 0.00677 0.00556 0.01041 0.00672 C 0.01059 0.00741 0.01128 0.00811 0.01111 0.00903 C 0.01024 0.01459 0.00972 0.0132 0.00694 0.01505 C 0.00364 0.01713 0.00903 0.01551 0.00208 0.01783 C 0.00104 0.01806 1.94444E-6 0.01806 -0.00087 0.01829 C -0.00156 0.01852 -0.00209 0.01852 -0.00261 0.01899 C -0.00643 0.01852 -0.01042 0.01852 -0.01424 0.01829 C -0.01476 0.01829 -0.01511 0.01806 -0.01545 0.01783 C -0.01597 0.01737 -0.01615 0.01667 -0.01632 0.01621 C -0.01684 0.01528 -0.01719 0.01436 -0.01754 0.01343 C -0.01754 0.0125 -0.01788 0.01181 -0.01788 0.01112 C -0.01823 0.01042 -0.0184 0.00973 -0.01875 0.00903 L -0.01875 0.00625 C -0.01459 0.00394 -0.01823 0.00533 -0.0092 0.00394 C -0.00504 0.00325 -0.00399 0.00325 -0.00347 0.00348 Z " pathEditMode="relative" rAng="0" ptsTypes="AAAAAAAAAAAAAAAAAA">
                                      <p:cBhvr>
                                        <p:cTn id="6" dur="2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500" y="74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rafik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92297" y="156185"/>
            <a:ext cx="1099939" cy="791031"/>
          </a:xfrm>
          <a:prstGeom prst="rect">
            <a:avLst/>
          </a:prstGeom>
        </p:spPr>
      </p:pic>
      <p:sp>
        <p:nvSpPr>
          <p:cNvPr id="19" name="Titel 1"/>
          <p:cNvSpPr>
            <a:spLocks noGrp="1"/>
          </p:cNvSpPr>
          <p:nvPr>
            <p:ph type="ctrTitle"/>
          </p:nvPr>
        </p:nvSpPr>
        <p:spPr>
          <a:xfrm>
            <a:off x="683568" y="-99392"/>
            <a:ext cx="7772400" cy="1470025"/>
          </a:xfrm>
        </p:spPr>
        <p:txBody>
          <a:bodyPr>
            <a:normAutofit/>
          </a:bodyPr>
          <a:lstStyle/>
          <a:p>
            <a:pPr algn="l"/>
            <a:r>
              <a:rPr lang="de-DE" sz="4300" dirty="0">
                <a:solidFill>
                  <a:srgbClr val="0033CC"/>
                </a:solidFill>
              </a:rPr>
              <a:t>Phase Imaging- ICR  (PI-ICR)</a:t>
            </a:r>
          </a:p>
        </p:txBody>
      </p:sp>
      <p:sp>
        <p:nvSpPr>
          <p:cNvPr id="12" name="Textfeld 9"/>
          <p:cNvSpPr txBox="1"/>
          <p:nvPr/>
        </p:nvSpPr>
        <p:spPr>
          <a:xfrm>
            <a:off x="107504" y="6505599"/>
            <a:ext cx="69847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0060A8"/>
                </a:solidFill>
              </a:rPr>
              <a:t>Andree Welker, 8</a:t>
            </a:r>
            <a:r>
              <a:rPr lang="en-US" sz="1400" baseline="30000" dirty="0" smtClean="0">
                <a:solidFill>
                  <a:srgbClr val="0060A8"/>
                </a:solidFill>
              </a:rPr>
              <a:t>th</a:t>
            </a:r>
            <a:r>
              <a:rPr lang="en-US" sz="1400" dirty="0" smtClean="0">
                <a:solidFill>
                  <a:srgbClr val="0060A8"/>
                </a:solidFill>
              </a:rPr>
              <a:t> </a:t>
            </a:r>
            <a:r>
              <a:rPr lang="en-US" sz="1400" dirty="0" err="1" smtClean="0">
                <a:solidFill>
                  <a:srgbClr val="0060A8"/>
                </a:solidFill>
              </a:rPr>
              <a:t>Gentner</a:t>
            </a:r>
            <a:r>
              <a:rPr lang="en-US" sz="1400" dirty="0" smtClean="0">
                <a:solidFill>
                  <a:srgbClr val="0060A8"/>
                </a:solidFill>
              </a:rPr>
              <a:t> Day 2015, CERN, 28.10.2015</a:t>
            </a:r>
            <a:endParaRPr lang="de-DE" sz="1400" dirty="0">
              <a:solidFill>
                <a:srgbClr val="0060A8"/>
              </a:solidFill>
            </a:endParaRPr>
          </a:p>
        </p:txBody>
      </p:sp>
      <p:sp>
        <p:nvSpPr>
          <p:cNvPr id="13" name="Textfeld 5"/>
          <p:cNvSpPr txBox="1"/>
          <p:nvPr/>
        </p:nvSpPr>
        <p:spPr>
          <a:xfrm>
            <a:off x="8719630" y="6505599"/>
            <a:ext cx="42437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0070C0"/>
                </a:solidFill>
              </a:rPr>
              <a:t>16</a:t>
            </a:r>
            <a:endParaRPr lang="en-US" sz="1400" dirty="0">
              <a:solidFill>
                <a:srgbClr val="0070C0"/>
              </a:solidFill>
            </a:endParaRPr>
          </a:p>
        </p:txBody>
      </p:sp>
      <p:pic>
        <p:nvPicPr>
          <p:cNvPr id="34" name="Picture 3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68998" y="5624483"/>
            <a:ext cx="172617" cy="178709"/>
          </a:xfrm>
          <a:prstGeom prst="rect">
            <a:avLst/>
          </a:prstGeom>
          <a:effectLst>
            <a:softEdge rad="50800"/>
          </a:effectLst>
        </p:spPr>
      </p:pic>
      <p:sp>
        <p:nvSpPr>
          <p:cNvPr id="44" name="Textfeld 2"/>
          <p:cNvSpPr txBox="1"/>
          <p:nvPr/>
        </p:nvSpPr>
        <p:spPr>
          <a:xfrm>
            <a:off x="683568" y="1412776"/>
            <a:ext cx="7920880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Projecting:</a:t>
            </a:r>
          </a:p>
          <a:p>
            <a:endParaRPr lang="en-US" b="1" dirty="0">
              <a:solidFill>
                <a:srgbClr val="0060A8"/>
              </a:solidFill>
            </a:endParaRPr>
          </a:p>
          <a:p>
            <a:endParaRPr lang="en-US" b="1" dirty="0" smtClean="0">
              <a:solidFill>
                <a:srgbClr val="0060A8"/>
              </a:solidFill>
            </a:endParaRPr>
          </a:p>
          <a:p>
            <a:r>
              <a:rPr lang="en-US" b="1" dirty="0" smtClean="0"/>
              <a:t>	</a:t>
            </a:r>
            <a:endParaRPr lang="en-US" dirty="0"/>
          </a:p>
        </p:txBody>
      </p:sp>
      <p:grpSp>
        <p:nvGrpSpPr>
          <p:cNvPr id="17" name="Group 16"/>
          <p:cNvGrpSpPr/>
          <p:nvPr/>
        </p:nvGrpSpPr>
        <p:grpSpPr>
          <a:xfrm>
            <a:off x="2759600" y="1032389"/>
            <a:ext cx="2792207" cy="6174816"/>
            <a:chOff x="2759600" y="1032389"/>
            <a:chExt cx="2792207" cy="6174816"/>
          </a:xfrm>
        </p:grpSpPr>
        <p:pic>
          <p:nvPicPr>
            <p:cNvPr id="6" name="Grafik 5"/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1" t="16147" r="30965"/>
            <a:stretch/>
          </p:blipFill>
          <p:spPr>
            <a:xfrm rot="16704580">
              <a:off x="3054242" y="1142198"/>
              <a:ext cx="2467339" cy="2247721"/>
            </a:xfrm>
            <a:prstGeom prst="rect">
              <a:avLst/>
            </a:prstGeom>
            <a:effectLst>
              <a:softEdge rad="0"/>
            </a:effectLst>
          </p:spPr>
        </p:pic>
        <p:sp>
          <p:nvSpPr>
            <p:cNvPr id="41" name="Rectangle 7"/>
            <p:cNvSpPr>
              <a:spLocks noChangeArrowheads="1"/>
            </p:cNvSpPr>
            <p:nvPr/>
          </p:nvSpPr>
          <p:spPr bwMode="auto">
            <a:xfrm>
              <a:off x="3332167" y="4278574"/>
              <a:ext cx="1785406" cy="225774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2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de-DE" altLang="de-DE" sz="2000"/>
            </a:p>
          </p:txBody>
        </p:sp>
        <p:sp>
          <p:nvSpPr>
            <p:cNvPr id="42" name="Rectangle 8"/>
            <p:cNvSpPr>
              <a:spLocks noChangeArrowheads="1"/>
            </p:cNvSpPr>
            <p:nvPr/>
          </p:nvSpPr>
          <p:spPr bwMode="auto">
            <a:xfrm>
              <a:off x="3332167" y="4278574"/>
              <a:ext cx="1785406" cy="225774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2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de-DE" altLang="de-DE" sz="2000"/>
            </a:p>
          </p:txBody>
        </p:sp>
        <p:sp>
          <p:nvSpPr>
            <p:cNvPr id="5" name="Arc 4"/>
            <p:cNvSpPr/>
            <p:nvPr/>
          </p:nvSpPr>
          <p:spPr>
            <a:xfrm>
              <a:off x="2759600" y="2824562"/>
              <a:ext cx="791583" cy="4257984"/>
            </a:xfrm>
            <a:prstGeom prst="arc">
              <a:avLst>
                <a:gd name="adj1" fmla="val 16178661"/>
                <a:gd name="adj2" fmla="val 0"/>
              </a:avLst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9" name="Arc 48"/>
            <p:cNvSpPr/>
            <p:nvPr/>
          </p:nvSpPr>
          <p:spPr>
            <a:xfrm rot="180191">
              <a:off x="2922304" y="2824562"/>
              <a:ext cx="791583" cy="4257984"/>
            </a:xfrm>
            <a:prstGeom prst="arc">
              <a:avLst>
                <a:gd name="adj1" fmla="val 16178661"/>
                <a:gd name="adj2" fmla="val 0"/>
              </a:avLst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0" name="Straight Arrow Connector 9"/>
            <p:cNvCxnSpPr/>
            <p:nvPr/>
          </p:nvCxnSpPr>
          <p:spPr>
            <a:xfrm flipH="1" flipV="1">
              <a:off x="3057698" y="2824561"/>
              <a:ext cx="72128" cy="1187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Arrow Connector 52"/>
            <p:cNvCxnSpPr/>
            <p:nvPr/>
          </p:nvCxnSpPr>
          <p:spPr>
            <a:xfrm flipH="1" flipV="1">
              <a:off x="3332167" y="2797249"/>
              <a:ext cx="75932" cy="25381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40" name="Picture 16" descr="trap.jpg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8159" r="20409"/>
            <a:stretch>
              <a:fillRect/>
            </a:stretch>
          </p:blipFill>
          <p:spPr bwMode="auto">
            <a:xfrm>
              <a:off x="3361803" y="4840919"/>
              <a:ext cx="1568103" cy="17507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3" name="Group 2"/>
            <p:cNvGrpSpPr/>
            <p:nvPr/>
          </p:nvGrpSpPr>
          <p:grpSpPr>
            <a:xfrm>
              <a:off x="4569866" y="2842374"/>
              <a:ext cx="981941" cy="4364831"/>
              <a:chOff x="4703197" y="2842374"/>
              <a:chExt cx="981941" cy="4364831"/>
            </a:xfrm>
          </p:grpSpPr>
          <p:sp>
            <p:nvSpPr>
              <p:cNvPr id="52" name="Arc 51"/>
              <p:cNvSpPr/>
              <p:nvPr/>
            </p:nvSpPr>
            <p:spPr>
              <a:xfrm rot="180191">
                <a:off x="4893555" y="2949221"/>
                <a:ext cx="791583" cy="4257984"/>
              </a:xfrm>
              <a:prstGeom prst="arc">
                <a:avLst>
                  <a:gd name="adj1" fmla="val 11328208"/>
                  <a:gd name="adj2" fmla="val 16191293"/>
                </a:avLst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54" name="Straight Arrow Connector 53"/>
              <p:cNvCxnSpPr/>
              <p:nvPr/>
            </p:nvCxnSpPr>
            <p:spPr>
              <a:xfrm flipV="1">
                <a:off x="5172605" y="2846314"/>
                <a:ext cx="43559" cy="1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Straight Arrow Connector 55"/>
              <p:cNvCxnSpPr/>
              <p:nvPr/>
            </p:nvCxnSpPr>
            <p:spPr>
              <a:xfrm flipV="1">
                <a:off x="5392537" y="2959636"/>
                <a:ext cx="43559" cy="1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3" name="Arc 42"/>
              <p:cNvSpPr/>
              <p:nvPr/>
            </p:nvSpPr>
            <p:spPr>
              <a:xfrm rot="180191">
                <a:off x="4703197" y="2842374"/>
                <a:ext cx="791583" cy="4257984"/>
              </a:xfrm>
              <a:prstGeom prst="arc">
                <a:avLst>
                  <a:gd name="adj1" fmla="val 11328208"/>
                  <a:gd name="adj2" fmla="val 16191293"/>
                </a:avLst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7" name="Group 6"/>
            <p:cNvGrpSpPr/>
            <p:nvPr/>
          </p:nvGrpSpPr>
          <p:grpSpPr>
            <a:xfrm>
              <a:off x="3472977" y="4644039"/>
              <a:ext cx="253520" cy="278037"/>
              <a:chOff x="5332491" y="4699247"/>
              <a:chExt cx="253520" cy="278037"/>
            </a:xfrm>
          </p:grpSpPr>
          <p:sp>
            <p:nvSpPr>
              <p:cNvPr id="47" name="TextBox 46"/>
              <p:cNvSpPr txBox="1"/>
              <p:nvPr/>
            </p:nvSpPr>
            <p:spPr bwMode="auto">
              <a:xfrm>
                <a:off x="5332491" y="4699247"/>
                <a:ext cx="253520" cy="278037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/>
              <a:p>
                <a:pPr eaLnBrk="1" hangingPunct="1">
                  <a:defRPr/>
                </a:pPr>
                <a:r>
                  <a:rPr lang="de-DE" sz="1800" dirty="0">
                    <a:solidFill>
                      <a:schemeClr val="accent1">
                        <a:lumMod val="50000"/>
                      </a:schemeClr>
                    </a:solidFill>
                    <a:cs typeface="Arial" charset="0"/>
                  </a:rPr>
                  <a:t>B</a:t>
                </a:r>
                <a:endParaRPr lang="en-US" sz="1800" dirty="0">
                  <a:solidFill>
                    <a:schemeClr val="accent1">
                      <a:lumMod val="50000"/>
                    </a:schemeClr>
                  </a:solidFill>
                  <a:cs typeface="Arial" charset="0"/>
                </a:endParaRPr>
              </a:p>
            </p:txBody>
          </p:sp>
          <p:cxnSp>
            <p:nvCxnSpPr>
              <p:cNvPr id="48" name="Straight Arrow Connector 47"/>
              <p:cNvCxnSpPr/>
              <p:nvPr/>
            </p:nvCxnSpPr>
            <p:spPr bwMode="auto">
              <a:xfrm>
                <a:off x="5436096" y="4725144"/>
                <a:ext cx="94948" cy="1045"/>
              </a:xfrm>
              <a:prstGeom prst="straightConnector1">
                <a:avLst/>
              </a:prstGeom>
              <a:ln w="15875">
                <a:solidFill>
                  <a:schemeClr val="accent1">
                    <a:lumMod val="50000"/>
                  </a:schemeClr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8" name="TextBox 17"/>
          <p:cNvSpPr txBox="1"/>
          <p:nvPr/>
        </p:nvSpPr>
        <p:spPr>
          <a:xfrm>
            <a:off x="683568" y="1779214"/>
            <a:ext cx="267195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- Ions follow the magnetic </a:t>
            </a:r>
          </a:p>
          <a:p>
            <a:r>
              <a:rPr lang="de-DE" dirty="0" smtClean="0"/>
              <a:t>  field lines</a:t>
            </a:r>
          </a:p>
          <a:p>
            <a:r>
              <a:rPr lang="de-DE" dirty="0" smtClean="0"/>
              <a:t>- Hit the detector </a:t>
            </a:r>
          </a:p>
          <a:p>
            <a:r>
              <a:rPr lang="de-DE" dirty="0" smtClean="0"/>
              <a:t>  afterwards</a:t>
            </a:r>
            <a:endParaRPr lang="en-GB" dirty="0"/>
          </a:p>
        </p:txBody>
      </p:sp>
      <p:sp>
        <p:nvSpPr>
          <p:cNvPr id="57" name="TextBox 56"/>
          <p:cNvSpPr txBox="1"/>
          <p:nvPr/>
        </p:nvSpPr>
        <p:spPr bwMode="auto">
          <a:xfrm>
            <a:off x="1762956" y="2042797"/>
            <a:ext cx="253520" cy="27803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de-DE" sz="1800" dirty="0">
                <a:solidFill>
                  <a:schemeClr val="accent1">
                    <a:lumMod val="50000"/>
                  </a:schemeClr>
                </a:solidFill>
                <a:cs typeface="Arial" charset="0"/>
              </a:rPr>
              <a:t>B</a:t>
            </a:r>
            <a:endParaRPr lang="en-US" sz="1800" dirty="0">
              <a:solidFill>
                <a:schemeClr val="accent1">
                  <a:lumMod val="50000"/>
                </a:schemeClr>
              </a:solidFill>
              <a:cs typeface="Arial" charset="0"/>
            </a:endParaRPr>
          </a:p>
        </p:txBody>
      </p:sp>
      <p:cxnSp>
        <p:nvCxnSpPr>
          <p:cNvPr id="58" name="Straight Arrow Connector 57"/>
          <p:cNvCxnSpPr/>
          <p:nvPr/>
        </p:nvCxnSpPr>
        <p:spPr bwMode="auto">
          <a:xfrm>
            <a:off x="1884764" y="2093711"/>
            <a:ext cx="94948" cy="1045"/>
          </a:xfrm>
          <a:prstGeom prst="straightConnector1">
            <a:avLst/>
          </a:prstGeom>
          <a:ln w="15875">
            <a:solidFill>
              <a:schemeClr val="accent1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1" name="Picture 3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80680" y="5516984"/>
            <a:ext cx="172617" cy="178709"/>
          </a:xfrm>
          <a:prstGeom prst="rect">
            <a:avLst/>
          </a:prstGeom>
          <a:effectLst>
            <a:softEdge rad="50800"/>
          </a:effectLst>
        </p:spPr>
      </p:pic>
      <p:pic>
        <p:nvPicPr>
          <p:cNvPr id="32" name="Picture 3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53662" y="5520379"/>
            <a:ext cx="172617" cy="178709"/>
          </a:xfrm>
          <a:prstGeom prst="rect">
            <a:avLst/>
          </a:prstGeom>
          <a:effectLst>
            <a:softEdge rad="50800"/>
          </a:effectLst>
        </p:spPr>
      </p:pic>
      <p:pic>
        <p:nvPicPr>
          <p:cNvPr id="33" name="Picture 3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53607" y="5492332"/>
            <a:ext cx="172617" cy="178709"/>
          </a:xfrm>
          <a:prstGeom prst="rect">
            <a:avLst/>
          </a:prstGeom>
          <a:effectLst>
            <a:softEdge rad="50800"/>
          </a:effectLst>
        </p:spPr>
      </p:pic>
      <p:sp>
        <p:nvSpPr>
          <p:cNvPr id="2" name="Rectangle 1"/>
          <p:cNvSpPr/>
          <p:nvPr/>
        </p:nvSpPr>
        <p:spPr>
          <a:xfrm>
            <a:off x="5039274" y="5373216"/>
            <a:ext cx="972886" cy="42997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893412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224 0.0132 L -0.1224 0.0132 C -0.12014 0.0125 -0.11806 0.01134 -0.11597 0.01158 C -0.11198 0.01227 -0.11233 0.01505 -0.11181 0.01852 C -0.11163 0.01968 -0.11146 0.02083 -0.11111 0.02176 C -0.11215 0.02245 -0.11302 0.02361 -0.11406 0.02408 C -0.11788 0.02639 -0.12743 0.02408 -0.1283 0.02408 C -0.12882 0.02338 -0.12952 0.02269 -0.13004 0.02176 C -0.13056 0.02037 -0.13108 0.01713 -0.13108 0.01713 C -0.12865 0.0007 -0.13229 0.01597 -0.12639 0.00533 C -0.1257 0.00394 -0.1257 0.00208 -0.12535 0.0007 C -0.125 -0.00069 -0.12448 -0.00208 -0.12413 -0.00324 C -0.12396 -0.00486 -0.12379 -0.00648 -0.12361 -0.0081 C -0.12327 -0.00972 -0.12257 -0.01111 -0.1224 -0.01273 C -0.1217 -0.01805 -0.12153 -0.02315 -0.12118 -0.02847 C -0.11979 -0.04722 -0.12136 -0.0294 -0.11997 -0.04491 C -0.11979 -0.0544 -0.11962 -0.06366 -0.11945 -0.07315 C -0.11893 -0.09699 -0.11945 -0.08866 -0.11823 -0.10208 C -0.11771 -0.11273 -0.11754 -0.11967 -0.11702 -0.13032 C -0.11649 -0.14884 -0.1158 -0.17315 -0.11528 -0.19005 C -0.11511 -0.20509 -0.11493 -0.22037 -0.11476 -0.23542 C -0.11459 -0.24051 -0.11424 -0.24537 -0.11406 -0.25046 C -0.11372 -0.31319 -0.11389 -0.37592 -0.11354 -0.43866 C -0.11354 -0.45393 -0.11667 -0.45347 -0.11233 -0.45347 L -0.11233 -0.45347 " pathEditMode="relative" ptsTypes="AAAAAAAAAAAAAAAAAAAAAAAAA">
                                      <p:cBhvr>
                                        <p:cTn id="6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3194 0.01505 L -0.13194 0.01505 C -0.13212 0.01737 -0.13177 0.01991 -0.13246 0.02199 C -0.13281 0.02292 -0.13403 0.02269 -0.13489 0.02269 C -0.13941 0.02269 -0.14392 0.02223 -0.14844 0.02199 C -0.14861 0.02061 -0.14965 0.01713 -0.14844 0.01574 C -0.14757 0.01482 -0.14653 0.01528 -0.14548 0.01505 C -0.14149 0.01389 -0.14219 0.01436 -0.13785 0.01343 C -0.13663 0.0132 -0.13541 0.01297 -0.1342 0.0125 C -0.13403 0.00625 -0.13403 -4.07407E-6 -0.13368 -0.00625 C -0.13351 -0.00833 -0.13333 -0.01041 -0.13316 -0.0125 C -0.13125 -0.03101 -0.13281 -0.01805 -0.13142 -0.02662 C -0.13073 -0.03032 -0.1309 -0.03426 -0.12951 -0.0375 L -0.12726 -0.04398 C -0.12691 -0.04884 -0.12656 -0.05393 -0.12604 -0.05879 C -0.12396 -0.07847 -0.12482 -0.07037 -0.12361 -0.0831 C -0.12344 -0.09513 -0.12344 -0.10717 -0.12309 -0.11921 C -0.12291 -0.12407 -0.12257 -0.12916 -0.12257 -0.13402 C -0.12222 -0.14444 -0.12205 -0.15486 -0.12187 -0.16551 C -0.12205 -0.19004 -0.12239 -0.21458 -0.12257 -0.23912 C -0.12274 -0.27523 -0.12274 -0.31134 -0.12309 -0.34745 C -0.12309 -0.35277 -0.12396 -0.39421 -0.1243 -0.40231 C -0.1243 -0.40532 -0.12465 -0.40856 -0.12482 -0.41157 C -0.12517 -0.41736 -0.12517 -0.42314 -0.12552 -0.42893 C -0.12517 -0.43263 -0.12552 -0.43634 -0.12482 -0.43981 C -0.12465 -0.44074 -0.12361 -0.44074 -0.12309 -0.44143 C -0.12222 -0.44282 -0.12066 -0.44606 -0.12066 -0.44606 L -0.12066 -0.44606 " pathEditMode="relative" ptsTypes="AAAAAAAAAAAAAAAAAAAAAAAAAAAA">
                                      <p:cBhvr>
                                        <p:cTn id="10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533 0.02361 L -0.1533 0.02361 C -0.15469 0.02523 -0.15591 0.02708 -0.15729 0.02824 C -0.15799 0.02893 -0.15886 0.02917 -0.15973 0.02917 C -0.16302 0.02917 -0.1665 0.02847 -0.16979 0.02824 C -0.17188 0.02384 -0.17396 0.02199 -0.17153 0.01574 C -0.17084 0.01412 -0.1691 0.01412 -0.16806 0.01342 C -0.16424 0.01389 -0.16042 0.01435 -0.15677 0.01505 C -0.15591 0.01505 -0.15521 0.0162 -0.15434 0.01574 C -0.15313 0.01505 -0.15104 0.00787 -0.15087 0.00717 C -0.15 0.00393 -0.14861 -0.00232 -0.14861 -0.00232 C -0.14757 -0.01111 -0.14792 -0.00671 -0.1474 -0.01875 C -0.1467 -0.0331 -0.1474 -0.02708 -0.14618 -0.03519 C -0.14584 -0.04607 -0.14566 -0.05671 -0.14497 -0.06736 C -0.14462 -0.07361 -0.14375 -0.07986 -0.14323 -0.08634 C -0.14167 -0.10486 -0.14202 -0.10695 -0.13907 -0.1294 C -0.1382 -0.13704 -0.13698 -0.14445 -0.13611 -0.15208 C -0.13455 -0.16574 -0.13143 -0.19283 -0.13143 -0.19283 C -0.12743 -0.28241 -0.13351 -0.15625 -0.12795 -0.24398 C -0.12709 -0.25695 -0.12674 -0.26991 -0.12604 -0.2831 C -0.12639 -0.30903 -0.12622 -0.33495 -0.12674 -0.36065 C -0.12691 -0.36945 -0.12813 -0.38611 -0.12969 -0.39514 C -0.13177 -0.40833 -0.13039 -0.40556 -0.13438 -0.41088 C -0.13455 -0.41204 -0.1349 -0.41296 -0.1349 -0.41412 C -0.13559 -0.41852 -0.13473 -0.41852 -0.13733 -0.42107 C -0.1375 -0.4213 -0.13768 -0.42107 -0.13785 -0.42107 L -0.13785 -0.42107 " pathEditMode="relative" ptsTypes="AAAAAAAAAAAAAAAAAAAAAAAAAAA">
                                      <p:cBhvr>
                                        <p:cTn id="14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3" name="Group 82"/>
          <p:cNvGrpSpPr/>
          <p:nvPr/>
        </p:nvGrpSpPr>
        <p:grpSpPr>
          <a:xfrm>
            <a:off x="2759600" y="1032389"/>
            <a:ext cx="2792207" cy="6174816"/>
            <a:chOff x="2759600" y="1032389"/>
            <a:chExt cx="2792207" cy="6174816"/>
          </a:xfrm>
        </p:grpSpPr>
        <p:pic>
          <p:nvPicPr>
            <p:cNvPr id="84" name="Grafik 5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1" t="16147" r="30965"/>
            <a:stretch/>
          </p:blipFill>
          <p:spPr>
            <a:xfrm rot="16704580">
              <a:off x="3054242" y="1142198"/>
              <a:ext cx="2467339" cy="2247721"/>
            </a:xfrm>
            <a:prstGeom prst="rect">
              <a:avLst/>
            </a:prstGeom>
            <a:effectLst>
              <a:softEdge rad="0"/>
            </a:effectLst>
          </p:spPr>
        </p:pic>
        <p:sp>
          <p:nvSpPr>
            <p:cNvPr id="85" name="Rectangle 7"/>
            <p:cNvSpPr>
              <a:spLocks noChangeArrowheads="1"/>
            </p:cNvSpPr>
            <p:nvPr/>
          </p:nvSpPr>
          <p:spPr bwMode="auto">
            <a:xfrm>
              <a:off x="3332167" y="4278574"/>
              <a:ext cx="1785406" cy="225774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2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de-DE" altLang="de-DE" sz="2000"/>
            </a:p>
          </p:txBody>
        </p:sp>
        <p:sp>
          <p:nvSpPr>
            <p:cNvPr id="86" name="Rectangle 8"/>
            <p:cNvSpPr>
              <a:spLocks noChangeArrowheads="1"/>
            </p:cNvSpPr>
            <p:nvPr/>
          </p:nvSpPr>
          <p:spPr bwMode="auto">
            <a:xfrm>
              <a:off x="3332167" y="4278574"/>
              <a:ext cx="1785406" cy="225774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2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de-DE" altLang="de-DE" sz="2000"/>
            </a:p>
          </p:txBody>
        </p:sp>
        <p:sp>
          <p:nvSpPr>
            <p:cNvPr id="87" name="Arc 86"/>
            <p:cNvSpPr/>
            <p:nvPr/>
          </p:nvSpPr>
          <p:spPr>
            <a:xfrm>
              <a:off x="2759600" y="2824562"/>
              <a:ext cx="791583" cy="4257984"/>
            </a:xfrm>
            <a:prstGeom prst="arc">
              <a:avLst>
                <a:gd name="adj1" fmla="val 16178661"/>
                <a:gd name="adj2" fmla="val 0"/>
              </a:avLst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8" name="Arc 87"/>
            <p:cNvSpPr/>
            <p:nvPr/>
          </p:nvSpPr>
          <p:spPr>
            <a:xfrm rot="180191">
              <a:off x="2922304" y="2824562"/>
              <a:ext cx="791583" cy="4257984"/>
            </a:xfrm>
            <a:prstGeom prst="arc">
              <a:avLst>
                <a:gd name="adj1" fmla="val 16178661"/>
                <a:gd name="adj2" fmla="val 0"/>
              </a:avLst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89" name="Straight Arrow Connector 88"/>
            <p:cNvCxnSpPr/>
            <p:nvPr/>
          </p:nvCxnSpPr>
          <p:spPr>
            <a:xfrm flipH="1" flipV="1">
              <a:off x="3057698" y="2824561"/>
              <a:ext cx="72128" cy="1187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Straight Arrow Connector 89"/>
            <p:cNvCxnSpPr/>
            <p:nvPr/>
          </p:nvCxnSpPr>
          <p:spPr>
            <a:xfrm flipH="1" flipV="1">
              <a:off x="3332167" y="2797249"/>
              <a:ext cx="75932" cy="25381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91" name="Picture 16" descr="trap.jpg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8159" r="20409"/>
            <a:stretch>
              <a:fillRect/>
            </a:stretch>
          </p:blipFill>
          <p:spPr bwMode="auto">
            <a:xfrm>
              <a:off x="3361803" y="4840919"/>
              <a:ext cx="1568103" cy="17507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92" name="Group 91"/>
            <p:cNvGrpSpPr/>
            <p:nvPr/>
          </p:nvGrpSpPr>
          <p:grpSpPr>
            <a:xfrm>
              <a:off x="4569866" y="2842374"/>
              <a:ext cx="981941" cy="4364831"/>
              <a:chOff x="4703197" y="2842374"/>
              <a:chExt cx="981941" cy="4364831"/>
            </a:xfrm>
          </p:grpSpPr>
          <p:sp>
            <p:nvSpPr>
              <p:cNvPr id="96" name="Arc 95"/>
              <p:cNvSpPr/>
              <p:nvPr/>
            </p:nvSpPr>
            <p:spPr>
              <a:xfrm rot="180191">
                <a:off x="4893555" y="2949221"/>
                <a:ext cx="791583" cy="4257984"/>
              </a:xfrm>
              <a:prstGeom prst="arc">
                <a:avLst>
                  <a:gd name="adj1" fmla="val 11328208"/>
                  <a:gd name="adj2" fmla="val 16191293"/>
                </a:avLst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97" name="Straight Arrow Connector 96"/>
              <p:cNvCxnSpPr/>
              <p:nvPr/>
            </p:nvCxnSpPr>
            <p:spPr>
              <a:xfrm flipV="1">
                <a:off x="5172605" y="2846314"/>
                <a:ext cx="43559" cy="1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8" name="Straight Arrow Connector 97"/>
              <p:cNvCxnSpPr/>
              <p:nvPr/>
            </p:nvCxnSpPr>
            <p:spPr>
              <a:xfrm flipV="1">
                <a:off x="5392537" y="2959636"/>
                <a:ext cx="43559" cy="1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9" name="Arc 98"/>
              <p:cNvSpPr/>
              <p:nvPr/>
            </p:nvSpPr>
            <p:spPr>
              <a:xfrm rot="180191">
                <a:off x="4703197" y="2842374"/>
                <a:ext cx="791583" cy="4257984"/>
              </a:xfrm>
              <a:prstGeom prst="arc">
                <a:avLst>
                  <a:gd name="adj1" fmla="val 11328208"/>
                  <a:gd name="adj2" fmla="val 16191293"/>
                </a:avLst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93" name="Group 92"/>
            <p:cNvGrpSpPr/>
            <p:nvPr/>
          </p:nvGrpSpPr>
          <p:grpSpPr>
            <a:xfrm>
              <a:off x="3472977" y="4644039"/>
              <a:ext cx="253520" cy="278037"/>
              <a:chOff x="5332491" y="4699247"/>
              <a:chExt cx="253520" cy="278037"/>
            </a:xfrm>
          </p:grpSpPr>
          <p:sp>
            <p:nvSpPr>
              <p:cNvPr id="94" name="TextBox 93"/>
              <p:cNvSpPr txBox="1"/>
              <p:nvPr/>
            </p:nvSpPr>
            <p:spPr bwMode="auto">
              <a:xfrm>
                <a:off x="5332491" y="4699247"/>
                <a:ext cx="253520" cy="278037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/>
              <a:p>
                <a:pPr eaLnBrk="1" hangingPunct="1">
                  <a:defRPr/>
                </a:pPr>
                <a:r>
                  <a:rPr lang="de-DE" sz="1800" dirty="0">
                    <a:solidFill>
                      <a:schemeClr val="accent1">
                        <a:lumMod val="50000"/>
                      </a:schemeClr>
                    </a:solidFill>
                    <a:cs typeface="Arial" charset="0"/>
                  </a:rPr>
                  <a:t>B</a:t>
                </a:r>
                <a:endParaRPr lang="en-US" sz="1800" dirty="0">
                  <a:solidFill>
                    <a:schemeClr val="accent1">
                      <a:lumMod val="50000"/>
                    </a:schemeClr>
                  </a:solidFill>
                  <a:cs typeface="Arial" charset="0"/>
                </a:endParaRPr>
              </a:p>
            </p:txBody>
          </p:sp>
          <p:cxnSp>
            <p:nvCxnSpPr>
              <p:cNvPr id="95" name="Straight Arrow Connector 94"/>
              <p:cNvCxnSpPr/>
              <p:nvPr/>
            </p:nvCxnSpPr>
            <p:spPr bwMode="auto">
              <a:xfrm>
                <a:off x="5436096" y="4725144"/>
                <a:ext cx="94948" cy="1045"/>
              </a:xfrm>
              <a:prstGeom prst="straightConnector1">
                <a:avLst/>
              </a:prstGeom>
              <a:ln w="15875">
                <a:solidFill>
                  <a:schemeClr val="accent1">
                    <a:lumMod val="50000"/>
                  </a:schemeClr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pic>
        <p:nvPicPr>
          <p:cNvPr id="9" name="Grafik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92297" y="156185"/>
            <a:ext cx="1099939" cy="791031"/>
          </a:xfrm>
          <a:prstGeom prst="rect">
            <a:avLst/>
          </a:prstGeom>
        </p:spPr>
      </p:pic>
      <p:sp>
        <p:nvSpPr>
          <p:cNvPr id="19" name="Titel 1"/>
          <p:cNvSpPr>
            <a:spLocks noGrp="1"/>
          </p:cNvSpPr>
          <p:nvPr>
            <p:ph type="ctrTitle"/>
          </p:nvPr>
        </p:nvSpPr>
        <p:spPr>
          <a:xfrm>
            <a:off x="683568" y="-99392"/>
            <a:ext cx="7772400" cy="1470025"/>
          </a:xfrm>
        </p:spPr>
        <p:txBody>
          <a:bodyPr>
            <a:normAutofit/>
          </a:bodyPr>
          <a:lstStyle/>
          <a:p>
            <a:pPr algn="l"/>
            <a:r>
              <a:rPr lang="de-DE" sz="4300" dirty="0">
                <a:solidFill>
                  <a:srgbClr val="0033CC"/>
                </a:solidFill>
              </a:rPr>
              <a:t>Phase Imaging- ICR  (PI-ICR)</a:t>
            </a:r>
          </a:p>
        </p:txBody>
      </p:sp>
      <p:sp>
        <p:nvSpPr>
          <p:cNvPr id="12" name="Textfeld 9"/>
          <p:cNvSpPr txBox="1"/>
          <p:nvPr/>
        </p:nvSpPr>
        <p:spPr>
          <a:xfrm>
            <a:off x="107504" y="6505599"/>
            <a:ext cx="69847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0060A8"/>
                </a:solidFill>
              </a:rPr>
              <a:t>Andree Welker, 8</a:t>
            </a:r>
            <a:r>
              <a:rPr lang="en-US" sz="1400" baseline="30000" dirty="0" smtClean="0">
                <a:solidFill>
                  <a:srgbClr val="0060A8"/>
                </a:solidFill>
              </a:rPr>
              <a:t>th</a:t>
            </a:r>
            <a:r>
              <a:rPr lang="en-US" sz="1400" dirty="0" smtClean="0">
                <a:solidFill>
                  <a:srgbClr val="0060A8"/>
                </a:solidFill>
              </a:rPr>
              <a:t> </a:t>
            </a:r>
            <a:r>
              <a:rPr lang="en-US" sz="1400" dirty="0" err="1" smtClean="0">
                <a:solidFill>
                  <a:srgbClr val="0060A8"/>
                </a:solidFill>
              </a:rPr>
              <a:t>Gentner</a:t>
            </a:r>
            <a:r>
              <a:rPr lang="en-US" sz="1400" dirty="0" smtClean="0">
                <a:solidFill>
                  <a:srgbClr val="0060A8"/>
                </a:solidFill>
              </a:rPr>
              <a:t> Day 2015, CERN, 28.10.2015</a:t>
            </a:r>
            <a:endParaRPr lang="de-DE" sz="1400" dirty="0">
              <a:solidFill>
                <a:srgbClr val="0060A8"/>
              </a:solidFill>
            </a:endParaRPr>
          </a:p>
        </p:txBody>
      </p:sp>
      <p:sp>
        <p:nvSpPr>
          <p:cNvPr id="13" name="Textfeld 5"/>
          <p:cNvSpPr txBox="1"/>
          <p:nvPr/>
        </p:nvSpPr>
        <p:spPr>
          <a:xfrm>
            <a:off x="8719630" y="6505599"/>
            <a:ext cx="42437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0070C0"/>
                </a:solidFill>
              </a:rPr>
              <a:t>16</a:t>
            </a:r>
            <a:endParaRPr lang="en-US" sz="1400" dirty="0">
              <a:solidFill>
                <a:srgbClr val="0070C0"/>
              </a:solidFill>
            </a:endParaRPr>
          </a:p>
        </p:txBody>
      </p:sp>
      <p:grpSp>
        <p:nvGrpSpPr>
          <p:cNvPr id="64" name="Group 63"/>
          <p:cNvGrpSpPr/>
          <p:nvPr/>
        </p:nvGrpSpPr>
        <p:grpSpPr>
          <a:xfrm>
            <a:off x="3968532" y="2403192"/>
            <a:ext cx="491279" cy="422898"/>
            <a:chOff x="3923928" y="2403192"/>
            <a:chExt cx="491279" cy="422898"/>
          </a:xfrm>
        </p:grpSpPr>
        <p:pic>
          <p:nvPicPr>
            <p:cNvPr id="24" name="Picture 23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4242590" y="2496699"/>
              <a:ext cx="172617" cy="178709"/>
            </a:xfrm>
            <a:prstGeom prst="rect">
              <a:avLst/>
            </a:prstGeom>
            <a:effectLst>
              <a:softEdge rad="50800"/>
            </a:effectLst>
          </p:spPr>
        </p:pic>
        <p:pic>
          <p:nvPicPr>
            <p:cNvPr id="28" name="Picture 27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4195931" y="2620867"/>
              <a:ext cx="172617" cy="178709"/>
            </a:xfrm>
            <a:prstGeom prst="rect">
              <a:avLst/>
            </a:prstGeom>
            <a:effectLst>
              <a:softEdge rad="50800"/>
            </a:effectLst>
          </p:spPr>
        </p:pic>
        <p:pic>
          <p:nvPicPr>
            <p:cNvPr id="29" name="Picture 28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4074341" y="2647381"/>
              <a:ext cx="172617" cy="178709"/>
            </a:xfrm>
            <a:prstGeom prst="rect">
              <a:avLst/>
            </a:prstGeom>
            <a:effectLst>
              <a:softEdge rad="50800"/>
            </a:effectLst>
          </p:spPr>
        </p:pic>
        <p:pic>
          <p:nvPicPr>
            <p:cNvPr id="30" name="Picture 29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3958419" y="2613834"/>
              <a:ext cx="172617" cy="178709"/>
            </a:xfrm>
            <a:prstGeom prst="rect">
              <a:avLst/>
            </a:prstGeom>
            <a:effectLst>
              <a:softEdge rad="50800"/>
            </a:effectLst>
          </p:spPr>
        </p:pic>
        <p:pic>
          <p:nvPicPr>
            <p:cNvPr id="31" name="Picture 30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3923928" y="2502909"/>
              <a:ext cx="172617" cy="178709"/>
            </a:xfrm>
            <a:prstGeom prst="rect">
              <a:avLst/>
            </a:prstGeom>
            <a:effectLst>
              <a:softEdge rad="50800"/>
            </a:effectLst>
          </p:spPr>
        </p:pic>
        <p:pic>
          <p:nvPicPr>
            <p:cNvPr id="32" name="Picture 31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4017347" y="2407273"/>
              <a:ext cx="172617" cy="178709"/>
            </a:xfrm>
            <a:prstGeom prst="rect">
              <a:avLst/>
            </a:prstGeom>
            <a:effectLst>
              <a:softEdge rad="50800"/>
            </a:effectLst>
          </p:spPr>
        </p:pic>
        <p:pic>
          <p:nvPicPr>
            <p:cNvPr id="33" name="Picture 32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4152684" y="2403192"/>
              <a:ext cx="172617" cy="178709"/>
            </a:xfrm>
            <a:prstGeom prst="rect">
              <a:avLst/>
            </a:prstGeom>
            <a:effectLst>
              <a:softEdge rad="50800"/>
            </a:effectLst>
          </p:spPr>
        </p:pic>
      </p:grpSp>
      <p:sp>
        <p:nvSpPr>
          <p:cNvPr id="100" name="Textfeld 2"/>
          <p:cNvSpPr txBox="1"/>
          <p:nvPr/>
        </p:nvSpPr>
        <p:spPr>
          <a:xfrm>
            <a:off x="683568" y="1412776"/>
            <a:ext cx="7920880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Projecting:</a:t>
            </a:r>
          </a:p>
          <a:p>
            <a:endParaRPr lang="en-US" b="1" dirty="0">
              <a:solidFill>
                <a:srgbClr val="0060A8"/>
              </a:solidFill>
            </a:endParaRPr>
          </a:p>
          <a:p>
            <a:endParaRPr lang="en-US" b="1" dirty="0" smtClean="0">
              <a:solidFill>
                <a:srgbClr val="0060A8"/>
              </a:solidFill>
            </a:endParaRPr>
          </a:p>
          <a:p>
            <a:r>
              <a:rPr lang="en-US" b="1" dirty="0" smtClean="0"/>
              <a:t>	</a:t>
            </a:r>
            <a:endParaRPr lang="en-US" dirty="0"/>
          </a:p>
        </p:txBody>
      </p:sp>
      <p:sp>
        <p:nvSpPr>
          <p:cNvPr id="101" name="TextBox 100"/>
          <p:cNvSpPr txBox="1"/>
          <p:nvPr/>
        </p:nvSpPr>
        <p:spPr>
          <a:xfrm>
            <a:off x="683568" y="1779214"/>
            <a:ext cx="267195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- Ions follow the magnetic </a:t>
            </a:r>
          </a:p>
          <a:p>
            <a:r>
              <a:rPr lang="de-DE" dirty="0" smtClean="0"/>
              <a:t>  field lines</a:t>
            </a:r>
          </a:p>
          <a:p>
            <a:r>
              <a:rPr lang="de-DE" dirty="0" smtClean="0"/>
              <a:t>- Hit the detector </a:t>
            </a:r>
          </a:p>
          <a:p>
            <a:r>
              <a:rPr lang="de-DE" dirty="0" smtClean="0"/>
              <a:t>  afterwards</a:t>
            </a:r>
            <a:endParaRPr lang="en-GB" dirty="0"/>
          </a:p>
        </p:txBody>
      </p:sp>
      <p:sp>
        <p:nvSpPr>
          <p:cNvPr id="102" name="TextBox 101"/>
          <p:cNvSpPr txBox="1"/>
          <p:nvPr/>
        </p:nvSpPr>
        <p:spPr bwMode="auto">
          <a:xfrm>
            <a:off x="1762956" y="2042797"/>
            <a:ext cx="253520" cy="27803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de-DE" sz="1800" dirty="0">
                <a:solidFill>
                  <a:schemeClr val="accent1">
                    <a:lumMod val="50000"/>
                  </a:schemeClr>
                </a:solidFill>
                <a:cs typeface="Arial" charset="0"/>
              </a:rPr>
              <a:t>B</a:t>
            </a:r>
            <a:endParaRPr lang="en-US" sz="1800" dirty="0">
              <a:solidFill>
                <a:schemeClr val="accent1">
                  <a:lumMod val="50000"/>
                </a:schemeClr>
              </a:solidFill>
              <a:cs typeface="Arial" charset="0"/>
            </a:endParaRPr>
          </a:p>
        </p:txBody>
      </p:sp>
      <p:cxnSp>
        <p:nvCxnSpPr>
          <p:cNvPr id="103" name="Straight Arrow Connector 102"/>
          <p:cNvCxnSpPr/>
          <p:nvPr/>
        </p:nvCxnSpPr>
        <p:spPr bwMode="auto">
          <a:xfrm>
            <a:off x="1884764" y="2093711"/>
            <a:ext cx="94948" cy="1045"/>
          </a:xfrm>
          <a:prstGeom prst="straightConnector1">
            <a:avLst/>
          </a:prstGeom>
          <a:ln w="15875">
            <a:solidFill>
              <a:schemeClr val="accent1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588981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5868144" y="1658665"/>
            <a:ext cx="2016224" cy="47419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Textfeld 9"/>
          <p:cNvSpPr txBox="1"/>
          <p:nvPr/>
        </p:nvSpPr>
        <p:spPr>
          <a:xfrm>
            <a:off x="107504" y="6505599"/>
            <a:ext cx="69847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0060A8"/>
                </a:solidFill>
              </a:rPr>
              <a:t>Andree Welker, 8</a:t>
            </a:r>
            <a:r>
              <a:rPr lang="en-US" sz="1400" baseline="30000" dirty="0" smtClean="0">
                <a:solidFill>
                  <a:srgbClr val="0060A8"/>
                </a:solidFill>
              </a:rPr>
              <a:t>th</a:t>
            </a:r>
            <a:r>
              <a:rPr lang="en-US" sz="1400" dirty="0" smtClean="0">
                <a:solidFill>
                  <a:srgbClr val="0060A8"/>
                </a:solidFill>
              </a:rPr>
              <a:t> </a:t>
            </a:r>
            <a:r>
              <a:rPr lang="en-US" sz="1400" dirty="0" err="1" smtClean="0">
                <a:solidFill>
                  <a:srgbClr val="0060A8"/>
                </a:solidFill>
              </a:rPr>
              <a:t>Gentner</a:t>
            </a:r>
            <a:r>
              <a:rPr lang="en-US" sz="1400" dirty="0" smtClean="0">
                <a:solidFill>
                  <a:srgbClr val="0060A8"/>
                </a:solidFill>
              </a:rPr>
              <a:t> Day 2015, CERN, 28.10.2015</a:t>
            </a:r>
            <a:endParaRPr lang="de-DE" sz="1400" dirty="0">
              <a:solidFill>
                <a:srgbClr val="0060A8"/>
              </a:solidFill>
            </a:endParaRPr>
          </a:p>
        </p:txBody>
      </p:sp>
      <p:sp>
        <p:nvSpPr>
          <p:cNvPr id="16" name="Textfeld 5"/>
          <p:cNvSpPr txBox="1"/>
          <p:nvPr/>
        </p:nvSpPr>
        <p:spPr>
          <a:xfrm>
            <a:off x="8719630" y="6505599"/>
            <a:ext cx="42437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0070C0"/>
                </a:solidFill>
              </a:rPr>
              <a:t>17</a:t>
            </a:r>
            <a:endParaRPr lang="en-US" sz="1400" dirty="0">
              <a:solidFill>
                <a:srgbClr val="0070C0"/>
              </a:solidFill>
            </a:endParaRPr>
          </a:p>
        </p:txBody>
      </p:sp>
      <p:pic>
        <p:nvPicPr>
          <p:cNvPr id="17" name="Grafik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92297" y="156185"/>
            <a:ext cx="1099939" cy="791031"/>
          </a:xfrm>
          <a:prstGeom prst="rect">
            <a:avLst/>
          </a:prstGeom>
        </p:spPr>
      </p:pic>
      <p:sp>
        <p:nvSpPr>
          <p:cNvPr id="18" name="Titel 1"/>
          <p:cNvSpPr txBox="1">
            <a:spLocks/>
          </p:cNvSpPr>
          <p:nvPr/>
        </p:nvSpPr>
        <p:spPr>
          <a:xfrm>
            <a:off x="685800" y="-99392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de-DE" sz="4300" dirty="0">
                <a:solidFill>
                  <a:srgbClr val="0033CC"/>
                </a:solidFill>
              </a:rPr>
              <a:t>Phase Imaging- ICR  (PI-ICR)</a:t>
            </a:r>
          </a:p>
        </p:txBody>
      </p:sp>
      <p:grpSp>
        <p:nvGrpSpPr>
          <p:cNvPr id="22" name="Group 21"/>
          <p:cNvGrpSpPr/>
          <p:nvPr/>
        </p:nvGrpSpPr>
        <p:grpSpPr>
          <a:xfrm>
            <a:off x="697236" y="1958034"/>
            <a:ext cx="2711544" cy="1975021"/>
            <a:chOff x="316432" y="1744184"/>
            <a:chExt cx="2079134" cy="1597616"/>
          </a:xfrm>
        </p:grpSpPr>
        <p:sp>
          <p:nvSpPr>
            <p:cNvPr id="23" name="Rectangle 22"/>
            <p:cNvSpPr/>
            <p:nvPr/>
          </p:nvSpPr>
          <p:spPr>
            <a:xfrm>
              <a:off x="1424809" y="2909752"/>
              <a:ext cx="469404" cy="432048"/>
            </a:xfrm>
            <a:prstGeom prst="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baseline="30000" dirty="0" smtClean="0"/>
                <a:t>129</a:t>
              </a:r>
              <a:r>
                <a:rPr lang="en-US" sz="1050" dirty="0" smtClean="0"/>
                <a:t>In</a:t>
              </a:r>
              <a:endParaRPr lang="en-GB" sz="1050" dirty="0"/>
            </a:p>
          </p:txBody>
        </p:sp>
        <p:sp>
          <p:nvSpPr>
            <p:cNvPr id="24" name="Rectangle 23"/>
            <p:cNvSpPr/>
            <p:nvPr/>
          </p:nvSpPr>
          <p:spPr>
            <a:xfrm>
              <a:off x="454053" y="2158443"/>
              <a:ext cx="469404" cy="432048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baseline="30000" dirty="0" smtClean="0">
                  <a:solidFill>
                    <a:schemeClr val="tx1"/>
                  </a:solidFill>
                </a:rPr>
                <a:t>129</a:t>
              </a:r>
              <a:r>
                <a:rPr lang="en-US" sz="1050" dirty="0" smtClean="0">
                  <a:solidFill>
                    <a:schemeClr val="tx1"/>
                  </a:solidFill>
                </a:rPr>
                <a:t>Cd</a:t>
              </a:r>
              <a:endParaRPr lang="en-GB" sz="1050" dirty="0">
                <a:solidFill>
                  <a:schemeClr val="tx1"/>
                </a:solidFill>
              </a:endParaRPr>
            </a:p>
          </p:txBody>
        </p:sp>
        <p:grpSp>
          <p:nvGrpSpPr>
            <p:cNvPr id="25" name="Group 24"/>
            <p:cNvGrpSpPr/>
            <p:nvPr/>
          </p:nvGrpSpPr>
          <p:grpSpPr>
            <a:xfrm>
              <a:off x="382045" y="2576800"/>
              <a:ext cx="934871" cy="374848"/>
              <a:chOff x="4546292" y="2708920"/>
              <a:chExt cx="934871" cy="374848"/>
            </a:xfrm>
          </p:grpSpPr>
          <p:sp>
            <p:nvSpPr>
              <p:cNvPr id="57" name="TextBox 56"/>
              <p:cNvSpPr txBox="1"/>
              <p:nvPr/>
            </p:nvSpPr>
            <p:spPr>
              <a:xfrm>
                <a:off x="4572000" y="2708920"/>
                <a:ext cx="896399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900" dirty="0" smtClean="0"/>
                  <a:t>g: T</a:t>
                </a:r>
                <a:r>
                  <a:rPr lang="en-US" sz="900" baseline="-25000" dirty="0" smtClean="0"/>
                  <a:t>1/2 </a:t>
                </a:r>
                <a:r>
                  <a:rPr lang="en-US" sz="900" dirty="0" smtClean="0"/>
                  <a:t>= 242 </a:t>
                </a:r>
                <a:r>
                  <a:rPr lang="en-US" sz="900" dirty="0" err="1" smtClean="0"/>
                  <a:t>ms</a:t>
                </a:r>
                <a:endParaRPr lang="en-GB" sz="900" dirty="0"/>
              </a:p>
            </p:txBody>
          </p:sp>
          <p:sp>
            <p:nvSpPr>
              <p:cNvPr id="58" name="TextBox 57"/>
              <p:cNvSpPr txBox="1"/>
              <p:nvPr/>
            </p:nvSpPr>
            <p:spPr>
              <a:xfrm>
                <a:off x="4546292" y="2852936"/>
                <a:ext cx="934871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900" dirty="0"/>
                  <a:t>m</a:t>
                </a:r>
                <a:r>
                  <a:rPr lang="en-US" sz="900" dirty="0" smtClean="0"/>
                  <a:t>: T</a:t>
                </a:r>
                <a:r>
                  <a:rPr lang="en-US" sz="900" baseline="-25000" dirty="0" smtClean="0"/>
                  <a:t>1/2 </a:t>
                </a:r>
                <a:r>
                  <a:rPr lang="en-US" sz="900" dirty="0" smtClean="0"/>
                  <a:t>= 104 </a:t>
                </a:r>
                <a:r>
                  <a:rPr lang="en-US" sz="900" dirty="0" err="1" smtClean="0"/>
                  <a:t>ms</a:t>
                </a:r>
                <a:endParaRPr lang="en-GB" sz="900" dirty="0"/>
              </a:p>
            </p:txBody>
          </p:sp>
        </p:grpSp>
        <p:grpSp>
          <p:nvGrpSpPr>
            <p:cNvPr id="26" name="Group 25"/>
            <p:cNvGrpSpPr/>
            <p:nvPr/>
          </p:nvGrpSpPr>
          <p:grpSpPr>
            <a:xfrm>
              <a:off x="1424809" y="2720816"/>
              <a:ext cx="970757" cy="95170"/>
              <a:chOff x="1942356" y="3384080"/>
              <a:chExt cx="970757" cy="95170"/>
            </a:xfrm>
          </p:grpSpPr>
          <p:cxnSp>
            <p:nvCxnSpPr>
              <p:cNvPr id="45" name="Straight Connector 44"/>
              <p:cNvCxnSpPr/>
              <p:nvPr/>
            </p:nvCxnSpPr>
            <p:spPr>
              <a:xfrm>
                <a:off x="1942356" y="3384080"/>
                <a:ext cx="970757" cy="0"/>
              </a:xfrm>
              <a:prstGeom prst="line">
                <a:avLst/>
              </a:prstGeom>
              <a:ln w="158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Straight Connector 45"/>
              <p:cNvCxnSpPr/>
              <p:nvPr/>
            </p:nvCxnSpPr>
            <p:spPr>
              <a:xfrm flipV="1">
                <a:off x="1960096" y="3412964"/>
                <a:ext cx="82302" cy="65584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Straight Connector 46"/>
              <p:cNvCxnSpPr/>
              <p:nvPr/>
            </p:nvCxnSpPr>
            <p:spPr>
              <a:xfrm flipV="1">
                <a:off x="2042398" y="3412263"/>
                <a:ext cx="82302" cy="65584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Straight Connector 47"/>
              <p:cNvCxnSpPr/>
              <p:nvPr/>
            </p:nvCxnSpPr>
            <p:spPr>
              <a:xfrm flipV="1">
                <a:off x="2135907" y="3412964"/>
                <a:ext cx="82302" cy="65584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Straight Connector 48"/>
              <p:cNvCxnSpPr/>
              <p:nvPr/>
            </p:nvCxnSpPr>
            <p:spPr>
              <a:xfrm flipV="1">
                <a:off x="2223237" y="3413666"/>
                <a:ext cx="82302" cy="65584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Straight Connector 49"/>
              <p:cNvCxnSpPr/>
              <p:nvPr/>
            </p:nvCxnSpPr>
            <p:spPr>
              <a:xfrm flipV="1">
                <a:off x="2302691" y="3411561"/>
                <a:ext cx="82302" cy="65584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Straight Connector 50"/>
              <p:cNvCxnSpPr/>
              <p:nvPr/>
            </p:nvCxnSpPr>
            <p:spPr>
              <a:xfrm flipV="1">
                <a:off x="2384993" y="3410860"/>
                <a:ext cx="82302" cy="65584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Straight Connector 51"/>
              <p:cNvCxnSpPr/>
              <p:nvPr/>
            </p:nvCxnSpPr>
            <p:spPr>
              <a:xfrm flipV="1">
                <a:off x="2478502" y="3411561"/>
                <a:ext cx="82302" cy="65584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Straight Connector 52"/>
              <p:cNvCxnSpPr/>
              <p:nvPr/>
            </p:nvCxnSpPr>
            <p:spPr>
              <a:xfrm flipV="1">
                <a:off x="2565832" y="3412263"/>
                <a:ext cx="82302" cy="65584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Straight Connector 53"/>
              <p:cNvCxnSpPr/>
              <p:nvPr/>
            </p:nvCxnSpPr>
            <p:spPr>
              <a:xfrm flipV="1">
                <a:off x="2640258" y="3410860"/>
                <a:ext cx="82302" cy="65584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" name="Straight Connector 54"/>
              <p:cNvCxnSpPr/>
              <p:nvPr/>
            </p:nvCxnSpPr>
            <p:spPr>
              <a:xfrm flipV="1">
                <a:off x="2733767" y="3411561"/>
                <a:ext cx="82302" cy="65584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Straight Connector 55"/>
              <p:cNvCxnSpPr/>
              <p:nvPr/>
            </p:nvCxnSpPr>
            <p:spPr>
              <a:xfrm flipV="1">
                <a:off x="2821097" y="3412263"/>
                <a:ext cx="82302" cy="65584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27" name="Straight Connector 26"/>
            <p:cNvCxnSpPr/>
            <p:nvPr/>
          </p:nvCxnSpPr>
          <p:spPr>
            <a:xfrm>
              <a:off x="486221" y="1916832"/>
              <a:ext cx="970757" cy="0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>
              <a:off x="486221" y="2060848"/>
              <a:ext cx="970757" cy="0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TextBox 28"/>
            <p:cNvSpPr txBox="1"/>
            <p:nvPr/>
          </p:nvSpPr>
          <p:spPr>
            <a:xfrm>
              <a:off x="316432" y="1751716"/>
              <a:ext cx="399468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 smtClean="0"/>
                <a:t>11/2</a:t>
              </a:r>
              <a:r>
                <a:rPr lang="en-US" sz="800" baseline="30000" dirty="0" smtClean="0"/>
                <a:t>-</a:t>
              </a:r>
              <a:endParaRPr lang="en-GB" sz="800" baseline="30000" dirty="0"/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323311" y="1889946"/>
              <a:ext cx="360996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 smtClean="0"/>
                <a:t>3/2</a:t>
              </a:r>
              <a:r>
                <a:rPr lang="en-US" sz="800" baseline="30000" dirty="0" smtClean="0"/>
                <a:t>+</a:t>
              </a:r>
              <a:endParaRPr lang="en-GB" sz="800" baseline="30000" dirty="0"/>
            </a:p>
          </p:txBody>
        </p:sp>
        <p:grpSp>
          <p:nvGrpSpPr>
            <p:cNvPr id="31" name="Group 30"/>
            <p:cNvGrpSpPr/>
            <p:nvPr/>
          </p:nvGrpSpPr>
          <p:grpSpPr>
            <a:xfrm>
              <a:off x="1456978" y="1916832"/>
              <a:ext cx="483042" cy="515228"/>
              <a:chOff x="1456978" y="1916832"/>
              <a:chExt cx="483042" cy="515228"/>
            </a:xfrm>
          </p:grpSpPr>
          <p:cxnSp>
            <p:nvCxnSpPr>
              <p:cNvPr id="41" name="Straight Connector 40"/>
              <p:cNvCxnSpPr/>
              <p:nvPr/>
            </p:nvCxnSpPr>
            <p:spPr>
              <a:xfrm flipV="1">
                <a:off x="1659039" y="2161162"/>
                <a:ext cx="82302" cy="65584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Straight Connector 41"/>
              <p:cNvCxnSpPr/>
              <p:nvPr/>
            </p:nvCxnSpPr>
            <p:spPr>
              <a:xfrm flipV="1">
                <a:off x="1683771" y="2176497"/>
                <a:ext cx="82302" cy="65584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Straight Connector 42"/>
              <p:cNvCxnSpPr/>
              <p:nvPr/>
            </p:nvCxnSpPr>
            <p:spPr>
              <a:xfrm>
                <a:off x="1456978" y="1916832"/>
                <a:ext cx="243684" cy="271241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44" name="Straight Arrow Connector 43"/>
              <p:cNvCxnSpPr/>
              <p:nvPr/>
            </p:nvCxnSpPr>
            <p:spPr>
              <a:xfrm>
                <a:off x="1731613" y="2209728"/>
                <a:ext cx="208407" cy="222332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32" name="Group 31"/>
            <p:cNvGrpSpPr/>
            <p:nvPr/>
          </p:nvGrpSpPr>
          <p:grpSpPr>
            <a:xfrm>
              <a:off x="1456978" y="2069592"/>
              <a:ext cx="483042" cy="515228"/>
              <a:chOff x="1456978" y="1916832"/>
              <a:chExt cx="483042" cy="515228"/>
            </a:xfrm>
          </p:grpSpPr>
          <p:cxnSp>
            <p:nvCxnSpPr>
              <p:cNvPr id="37" name="Straight Connector 36"/>
              <p:cNvCxnSpPr/>
              <p:nvPr/>
            </p:nvCxnSpPr>
            <p:spPr>
              <a:xfrm flipV="1">
                <a:off x="1659039" y="2161162"/>
                <a:ext cx="82302" cy="65584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Straight Connector 37"/>
              <p:cNvCxnSpPr/>
              <p:nvPr/>
            </p:nvCxnSpPr>
            <p:spPr>
              <a:xfrm flipV="1">
                <a:off x="1683771" y="2176497"/>
                <a:ext cx="82302" cy="65584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Straight Connector 38"/>
              <p:cNvCxnSpPr/>
              <p:nvPr/>
            </p:nvCxnSpPr>
            <p:spPr>
              <a:xfrm>
                <a:off x="1456978" y="1916832"/>
                <a:ext cx="243684" cy="271241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40" name="Straight Arrow Connector 39"/>
              <p:cNvCxnSpPr/>
              <p:nvPr/>
            </p:nvCxnSpPr>
            <p:spPr>
              <a:xfrm>
                <a:off x="1731613" y="2209728"/>
                <a:ext cx="208407" cy="222332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33" name="TextBox 32"/>
            <p:cNvSpPr txBox="1"/>
            <p:nvPr/>
          </p:nvSpPr>
          <p:spPr>
            <a:xfrm>
              <a:off x="1908444" y="2228978"/>
              <a:ext cx="269626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l-GR" sz="900" dirty="0" smtClean="0">
                  <a:latin typeface="Calibri" panose="020F0502020204030204" pitchFamily="34" charset="0"/>
                </a:rPr>
                <a:t>β</a:t>
              </a:r>
              <a:r>
                <a:rPr lang="en-US" sz="900" baseline="30000" dirty="0" smtClean="0">
                  <a:latin typeface="Calibri" panose="020F0502020204030204" pitchFamily="34" charset="0"/>
                </a:rPr>
                <a:t>-</a:t>
              </a:r>
              <a:endParaRPr lang="en-GB" sz="900" baseline="30000" dirty="0"/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1910352" y="2411112"/>
              <a:ext cx="269626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l-GR" sz="900" dirty="0" smtClean="0">
                  <a:latin typeface="Calibri" panose="020F0502020204030204" pitchFamily="34" charset="0"/>
                </a:rPr>
                <a:t>β</a:t>
              </a:r>
              <a:r>
                <a:rPr lang="en-US" sz="900" baseline="30000" dirty="0" smtClean="0">
                  <a:latin typeface="Calibri" panose="020F0502020204030204" pitchFamily="34" charset="0"/>
                </a:rPr>
                <a:t>-</a:t>
              </a:r>
              <a:endParaRPr lang="en-GB" sz="900" baseline="30000" dirty="0"/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687655" y="1744184"/>
              <a:ext cx="603050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 smtClean="0"/>
                <a:t>m: isomer</a:t>
              </a:r>
              <a:endParaRPr lang="en-GB" sz="800" dirty="0"/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688360" y="1898184"/>
              <a:ext cx="814647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/>
                <a:t>g</a:t>
              </a:r>
              <a:r>
                <a:rPr lang="en-US" sz="800" dirty="0" smtClean="0"/>
                <a:t>: ground state</a:t>
              </a:r>
              <a:endParaRPr lang="en-GB" sz="800" dirty="0"/>
            </a:p>
          </p:txBody>
        </p:sp>
      </p:grpSp>
      <p:pic>
        <p:nvPicPr>
          <p:cNvPr id="59" name="Picture 5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4255" y="1474057"/>
            <a:ext cx="5592751" cy="3953359"/>
          </a:xfrm>
          <a:prstGeom prst="rect">
            <a:avLst/>
          </a:prstGeom>
        </p:spPr>
      </p:pic>
      <p:sp>
        <p:nvSpPr>
          <p:cNvPr id="60" name="TextBox 59"/>
          <p:cNvSpPr txBox="1"/>
          <p:nvPr/>
        </p:nvSpPr>
        <p:spPr>
          <a:xfrm>
            <a:off x="5148064" y="1436562"/>
            <a:ext cx="25863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Unseparable with ToF-ICR</a:t>
            </a:r>
            <a:endParaRPr lang="en-GB" dirty="0"/>
          </a:p>
        </p:txBody>
      </p:sp>
      <p:sp>
        <p:nvSpPr>
          <p:cNvPr id="3" name="Textfeld 2"/>
          <p:cNvSpPr txBox="1"/>
          <p:nvPr/>
        </p:nvSpPr>
        <p:spPr>
          <a:xfrm>
            <a:off x="683568" y="1412776"/>
            <a:ext cx="7920880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Example of the limit of </a:t>
            </a:r>
            <a:r>
              <a:rPr lang="en-US" sz="2000" b="1" dirty="0" err="1" smtClean="0"/>
              <a:t>ToF</a:t>
            </a:r>
            <a:r>
              <a:rPr lang="en-US" sz="2000" b="1" dirty="0" smtClean="0"/>
              <a:t>-ICR:</a:t>
            </a:r>
          </a:p>
          <a:p>
            <a:endParaRPr lang="en-US" b="1" dirty="0">
              <a:solidFill>
                <a:srgbClr val="0060A8"/>
              </a:solidFill>
            </a:endParaRPr>
          </a:p>
          <a:p>
            <a:endParaRPr lang="en-US" b="1" dirty="0" smtClean="0">
              <a:solidFill>
                <a:srgbClr val="0060A8"/>
              </a:solidFill>
            </a:endParaRPr>
          </a:p>
          <a:p>
            <a:r>
              <a:rPr lang="en-US" b="1" dirty="0" smtClean="0"/>
              <a:t>	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19424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4646" y="2256658"/>
            <a:ext cx="5122022" cy="3620614"/>
          </a:xfrm>
          <a:prstGeom prst="rect">
            <a:avLst/>
          </a:prstGeom>
        </p:spPr>
      </p:pic>
      <p:sp>
        <p:nvSpPr>
          <p:cNvPr id="3" name="Textfeld 2"/>
          <p:cNvSpPr txBox="1"/>
          <p:nvPr/>
        </p:nvSpPr>
        <p:spPr>
          <a:xfrm>
            <a:off x="683568" y="1412776"/>
            <a:ext cx="7920880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Resolving differences in </a:t>
            </a:r>
            <a:r>
              <a:rPr lang="en-US" sz="2000" b="1" dirty="0" err="1" smtClean="0"/>
              <a:t>ToF</a:t>
            </a:r>
            <a:r>
              <a:rPr lang="en-US" sz="2000" b="1" dirty="0" smtClean="0"/>
              <a:t>-ICR and PI-ICR:</a:t>
            </a:r>
          </a:p>
          <a:p>
            <a:endParaRPr lang="en-US" b="1" dirty="0">
              <a:solidFill>
                <a:srgbClr val="0060A8"/>
              </a:solidFill>
            </a:endParaRPr>
          </a:p>
          <a:p>
            <a:endParaRPr lang="en-US" b="1" dirty="0" smtClean="0">
              <a:solidFill>
                <a:srgbClr val="0060A8"/>
              </a:solidFill>
            </a:endParaRPr>
          </a:p>
          <a:p>
            <a:r>
              <a:rPr lang="en-US" b="1" dirty="0" smtClean="0"/>
              <a:t>	</a:t>
            </a:r>
            <a:endParaRPr lang="en-US" dirty="0"/>
          </a:p>
        </p:txBody>
      </p:sp>
      <p:pic>
        <p:nvPicPr>
          <p:cNvPr id="9" name="Grafik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92297" y="156185"/>
            <a:ext cx="1099939" cy="791031"/>
          </a:xfrm>
          <a:prstGeom prst="rect">
            <a:avLst/>
          </a:prstGeom>
        </p:spPr>
      </p:pic>
      <p:sp>
        <p:nvSpPr>
          <p:cNvPr id="16" name="Textfeld 9"/>
          <p:cNvSpPr txBox="1"/>
          <p:nvPr/>
        </p:nvSpPr>
        <p:spPr>
          <a:xfrm>
            <a:off x="107504" y="6505599"/>
            <a:ext cx="69847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0060A8"/>
                </a:solidFill>
              </a:rPr>
              <a:t>Andree Welker, 8</a:t>
            </a:r>
            <a:r>
              <a:rPr lang="en-US" sz="1400" baseline="30000" dirty="0" smtClean="0">
                <a:solidFill>
                  <a:srgbClr val="0060A8"/>
                </a:solidFill>
              </a:rPr>
              <a:t>th</a:t>
            </a:r>
            <a:r>
              <a:rPr lang="en-US" sz="1400" dirty="0" smtClean="0">
                <a:solidFill>
                  <a:srgbClr val="0060A8"/>
                </a:solidFill>
              </a:rPr>
              <a:t> </a:t>
            </a:r>
            <a:r>
              <a:rPr lang="en-US" sz="1400" dirty="0" err="1" smtClean="0">
                <a:solidFill>
                  <a:srgbClr val="0060A8"/>
                </a:solidFill>
              </a:rPr>
              <a:t>Gentner</a:t>
            </a:r>
            <a:r>
              <a:rPr lang="en-US" sz="1400" dirty="0" smtClean="0">
                <a:solidFill>
                  <a:srgbClr val="0060A8"/>
                </a:solidFill>
              </a:rPr>
              <a:t> Day 2015, CERN, 28.10.2015</a:t>
            </a:r>
            <a:endParaRPr lang="de-DE" sz="1400" dirty="0">
              <a:solidFill>
                <a:srgbClr val="0060A8"/>
              </a:solidFill>
            </a:endParaRPr>
          </a:p>
        </p:txBody>
      </p:sp>
      <p:sp>
        <p:nvSpPr>
          <p:cNvPr id="17" name="Textfeld 5"/>
          <p:cNvSpPr txBox="1"/>
          <p:nvPr/>
        </p:nvSpPr>
        <p:spPr>
          <a:xfrm>
            <a:off x="8719630" y="6505599"/>
            <a:ext cx="42437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0070C0"/>
                </a:solidFill>
              </a:rPr>
              <a:t>18</a:t>
            </a:r>
            <a:endParaRPr lang="en-US" sz="1400" dirty="0">
              <a:solidFill>
                <a:srgbClr val="0070C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259632" y="2184650"/>
            <a:ext cx="25863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Unseparable with ToF-ICR</a:t>
            </a:r>
            <a:endParaRPr lang="en-GB" dirty="0"/>
          </a:p>
        </p:txBody>
      </p:sp>
      <p:sp>
        <p:nvSpPr>
          <p:cNvPr id="11" name="Titel 1"/>
          <p:cNvSpPr txBox="1">
            <a:spLocks/>
          </p:cNvSpPr>
          <p:nvPr/>
        </p:nvSpPr>
        <p:spPr>
          <a:xfrm>
            <a:off x="685800" y="-99392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de-DE" sz="4300" dirty="0">
                <a:solidFill>
                  <a:srgbClr val="0033CC"/>
                </a:solidFill>
              </a:rPr>
              <a:t>Phase Imaging- ICR  (PI-ICR)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6" y="2647495"/>
            <a:ext cx="4427983" cy="2900085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4932040" y="2157578"/>
            <a:ext cx="27158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Easy separable with PI-ICR</a:t>
            </a:r>
            <a:endParaRPr lang="en-GB" dirty="0"/>
          </a:p>
        </p:txBody>
      </p:sp>
      <p:sp>
        <p:nvSpPr>
          <p:cNvPr id="7" name="Oval 6"/>
          <p:cNvSpPr/>
          <p:nvPr/>
        </p:nvSpPr>
        <p:spPr>
          <a:xfrm>
            <a:off x="6842424" y="4011165"/>
            <a:ext cx="432048" cy="432048"/>
          </a:xfrm>
          <a:prstGeom prst="ellipse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Oval 14"/>
          <p:cNvSpPr/>
          <p:nvPr/>
        </p:nvSpPr>
        <p:spPr>
          <a:xfrm>
            <a:off x="6786912" y="3555613"/>
            <a:ext cx="432048" cy="43204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453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188640"/>
            <a:ext cx="7772400" cy="1470025"/>
          </a:xfrm>
        </p:spPr>
        <p:txBody>
          <a:bodyPr>
            <a:normAutofit/>
          </a:bodyPr>
          <a:lstStyle/>
          <a:p>
            <a:pPr algn="l"/>
            <a:r>
              <a:rPr lang="de-DE" sz="4300" dirty="0" smtClean="0">
                <a:solidFill>
                  <a:srgbClr val="0033CC"/>
                </a:solidFill>
              </a:rPr>
              <a:t>First results: Beam time</a:t>
            </a:r>
            <a:endParaRPr lang="en-US" sz="4300" dirty="0">
              <a:solidFill>
                <a:srgbClr val="0033CC"/>
              </a:solidFill>
            </a:endParaRPr>
          </a:p>
        </p:txBody>
      </p:sp>
      <p:sp>
        <p:nvSpPr>
          <p:cNvPr id="3" name="Textfeld 2"/>
          <p:cNvSpPr txBox="1"/>
          <p:nvPr/>
        </p:nvSpPr>
        <p:spPr>
          <a:xfrm>
            <a:off x="683568" y="1412776"/>
            <a:ext cx="7920880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First use in a beam time to suppress the background noise low ion yields:</a:t>
            </a:r>
          </a:p>
          <a:p>
            <a:endParaRPr lang="en-US" b="1" dirty="0">
              <a:solidFill>
                <a:srgbClr val="0060A8"/>
              </a:solidFill>
            </a:endParaRPr>
          </a:p>
          <a:p>
            <a:endParaRPr lang="en-US" b="1" dirty="0" smtClean="0">
              <a:solidFill>
                <a:srgbClr val="0060A8"/>
              </a:solidFill>
            </a:endParaRPr>
          </a:p>
          <a:p>
            <a:r>
              <a:rPr lang="en-US" b="1" dirty="0" smtClean="0"/>
              <a:t>	</a:t>
            </a:r>
            <a:endParaRPr lang="en-US" dirty="0"/>
          </a:p>
        </p:txBody>
      </p:sp>
      <p:pic>
        <p:nvPicPr>
          <p:cNvPr id="9" name="Grafik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92297" y="156185"/>
            <a:ext cx="1099939" cy="791031"/>
          </a:xfrm>
          <a:prstGeom prst="rect">
            <a:avLst/>
          </a:prstGeom>
        </p:spPr>
      </p:pic>
      <p:sp>
        <p:nvSpPr>
          <p:cNvPr id="16" name="Textfeld 9"/>
          <p:cNvSpPr txBox="1"/>
          <p:nvPr/>
        </p:nvSpPr>
        <p:spPr>
          <a:xfrm>
            <a:off x="107504" y="6505599"/>
            <a:ext cx="69847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0060A8"/>
                </a:solidFill>
              </a:rPr>
              <a:t>Andree Welker, 8</a:t>
            </a:r>
            <a:r>
              <a:rPr lang="en-US" sz="1400" baseline="30000" dirty="0" smtClean="0">
                <a:solidFill>
                  <a:srgbClr val="0060A8"/>
                </a:solidFill>
              </a:rPr>
              <a:t>th</a:t>
            </a:r>
            <a:r>
              <a:rPr lang="en-US" sz="1400" dirty="0" smtClean="0">
                <a:solidFill>
                  <a:srgbClr val="0060A8"/>
                </a:solidFill>
              </a:rPr>
              <a:t> </a:t>
            </a:r>
            <a:r>
              <a:rPr lang="en-US" sz="1400" dirty="0" err="1" smtClean="0">
                <a:solidFill>
                  <a:srgbClr val="0060A8"/>
                </a:solidFill>
              </a:rPr>
              <a:t>Gentner</a:t>
            </a:r>
            <a:r>
              <a:rPr lang="en-US" sz="1400" dirty="0" smtClean="0">
                <a:solidFill>
                  <a:srgbClr val="0060A8"/>
                </a:solidFill>
              </a:rPr>
              <a:t> Day 2015, CERN, 28.10.2015</a:t>
            </a:r>
            <a:endParaRPr lang="de-DE" sz="1400" dirty="0">
              <a:solidFill>
                <a:srgbClr val="0060A8"/>
              </a:solidFill>
            </a:endParaRPr>
          </a:p>
        </p:txBody>
      </p:sp>
      <p:sp>
        <p:nvSpPr>
          <p:cNvPr id="17" name="Textfeld 5"/>
          <p:cNvSpPr txBox="1"/>
          <p:nvPr/>
        </p:nvSpPr>
        <p:spPr>
          <a:xfrm>
            <a:off x="8719630" y="6505599"/>
            <a:ext cx="42437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0070C0"/>
                </a:solidFill>
              </a:rPr>
              <a:t>19</a:t>
            </a:r>
            <a:endParaRPr lang="en-US" sz="1400" dirty="0">
              <a:solidFill>
                <a:srgbClr val="0070C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83568" y="1843663"/>
            <a:ext cx="518270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de-DE" dirty="0" smtClean="0"/>
              <a:t>New detector makes the </a:t>
            </a:r>
            <a:r>
              <a:rPr lang="de-DE" baseline="30000" dirty="0" smtClean="0"/>
              <a:t>34</a:t>
            </a:r>
            <a:r>
              <a:rPr lang="de-DE" dirty="0" smtClean="0"/>
              <a:t>Al beam time possible: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de-DE" dirty="0" smtClean="0"/>
              <a:t>5 ions/h and 5 ions/h dark counts</a:t>
            </a:r>
            <a:endParaRPr lang="en-GB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9399"/>
          <a:stretch/>
        </p:blipFill>
        <p:spPr>
          <a:xfrm>
            <a:off x="1403648" y="2507943"/>
            <a:ext cx="6417863" cy="2073185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619672" y="2466345"/>
            <a:ext cx="106324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 smtClean="0"/>
              <a:t>Position [mm]</a:t>
            </a:r>
            <a:endParaRPr lang="en-GB" sz="1200" dirty="0"/>
          </a:p>
        </p:txBody>
      </p:sp>
      <p:sp>
        <p:nvSpPr>
          <p:cNvPr id="11" name="TextBox 10"/>
          <p:cNvSpPr txBox="1"/>
          <p:nvPr/>
        </p:nvSpPr>
        <p:spPr>
          <a:xfrm>
            <a:off x="4787006" y="2457545"/>
            <a:ext cx="66794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 smtClean="0"/>
              <a:t>ToF [us]</a:t>
            </a:r>
            <a:endParaRPr lang="en-GB" sz="1200" dirty="0"/>
          </a:p>
        </p:txBody>
      </p:sp>
      <p:sp>
        <p:nvSpPr>
          <p:cNvPr id="12" name="TextBox 11"/>
          <p:cNvSpPr txBox="1"/>
          <p:nvPr/>
        </p:nvSpPr>
        <p:spPr>
          <a:xfrm>
            <a:off x="3506528" y="4297741"/>
            <a:ext cx="106324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 smtClean="0"/>
              <a:t>Position [mm]</a:t>
            </a:r>
            <a:endParaRPr lang="en-GB" sz="1200" dirty="0"/>
          </a:p>
        </p:txBody>
      </p:sp>
      <p:sp>
        <p:nvSpPr>
          <p:cNvPr id="13" name="TextBox 12"/>
          <p:cNvSpPr txBox="1"/>
          <p:nvPr/>
        </p:nvSpPr>
        <p:spPr>
          <a:xfrm>
            <a:off x="6675711" y="4298615"/>
            <a:ext cx="112037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 smtClean="0"/>
              <a:t>Frequency [Hz]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25948833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188640"/>
            <a:ext cx="7772400" cy="1470025"/>
          </a:xfrm>
        </p:spPr>
        <p:txBody>
          <a:bodyPr>
            <a:normAutofit/>
          </a:bodyPr>
          <a:lstStyle/>
          <a:p>
            <a:pPr algn="l"/>
            <a:r>
              <a:rPr lang="de-DE" sz="4300" dirty="0" smtClean="0">
                <a:solidFill>
                  <a:srgbClr val="0033CC"/>
                </a:solidFill>
              </a:rPr>
              <a:t>First results: Beam time</a:t>
            </a:r>
            <a:endParaRPr lang="en-US" sz="4300" dirty="0">
              <a:solidFill>
                <a:srgbClr val="0033CC"/>
              </a:solidFill>
            </a:endParaRPr>
          </a:p>
        </p:txBody>
      </p:sp>
      <p:sp>
        <p:nvSpPr>
          <p:cNvPr id="3" name="Textfeld 2"/>
          <p:cNvSpPr txBox="1"/>
          <p:nvPr/>
        </p:nvSpPr>
        <p:spPr>
          <a:xfrm>
            <a:off x="683568" y="1412776"/>
            <a:ext cx="7920880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First use in a beam time to suppress the background noise low ion yields:</a:t>
            </a:r>
          </a:p>
          <a:p>
            <a:endParaRPr lang="en-US" b="1" dirty="0">
              <a:solidFill>
                <a:srgbClr val="0060A8"/>
              </a:solidFill>
            </a:endParaRPr>
          </a:p>
          <a:p>
            <a:endParaRPr lang="en-US" b="1" dirty="0" smtClean="0">
              <a:solidFill>
                <a:srgbClr val="0060A8"/>
              </a:solidFill>
            </a:endParaRPr>
          </a:p>
          <a:p>
            <a:r>
              <a:rPr lang="en-US" b="1" dirty="0" smtClean="0"/>
              <a:t>	</a:t>
            </a:r>
            <a:endParaRPr lang="en-US" dirty="0"/>
          </a:p>
        </p:txBody>
      </p:sp>
      <p:pic>
        <p:nvPicPr>
          <p:cNvPr id="9" name="Grafik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92297" y="156185"/>
            <a:ext cx="1099939" cy="791031"/>
          </a:xfrm>
          <a:prstGeom prst="rect">
            <a:avLst/>
          </a:prstGeom>
        </p:spPr>
      </p:pic>
      <p:sp>
        <p:nvSpPr>
          <p:cNvPr id="17" name="Textfeld 5"/>
          <p:cNvSpPr txBox="1"/>
          <p:nvPr/>
        </p:nvSpPr>
        <p:spPr>
          <a:xfrm>
            <a:off x="8719630" y="6505599"/>
            <a:ext cx="42437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0070C0"/>
                </a:solidFill>
              </a:rPr>
              <a:t>19</a:t>
            </a:r>
            <a:endParaRPr lang="en-US" sz="1400" dirty="0">
              <a:solidFill>
                <a:srgbClr val="0070C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83568" y="1843663"/>
            <a:ext cx="518270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de-DE" dirty="0" smtClean="0"/>
              <a:t>New detector makes the </a:t>
            </a:r>
            <a:r>
              <a:rPr lang="de-DE" baseline="30000" dirty="0" smtClean="0"/>
              <a:t>34</a:t>
            </a:r>
            <a:r>
              <a:rPr lang="de-DE" dirty="0" smtClean="0"/>
              <a:t>Al beam time possible: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de-DE" dirty="0" smtClean="0"/>
              <a:t>5 ions/h and 5 ions/h dark counts</a:t>
            </a:r>
            <a:endParaRPr lang="en-GB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3648" y="2507943"/>
            <a:ext cx="6417863" cy="4097118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619672" y="2466345"/>
            <a:ext cx="106324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 smtClean="0"/>
              <a:t>Position [mm]</a:t>
            </a:r>
            <a:endParaRPr lang="en-GB" sz="1200" dirty="0"/>
          </a:p>
        </p:txBody>
      </p:sp>
      <p:sp>
        <p:nvSpPr>
          <p:cNvPr id="11" name="TextBox 10"/>
          <p:cNvSpPr txBox="1"/>
          <p:nvPr/>
        </p:nvSpPr>
        <p:spPr>
          <a:xfrm>
            <a:off x="4787006" y="2457545"/>
            <a:ext cx="66794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 smtClean="0"/>
              <a:t>ToF [us]</a:t>
            </a:r>
            <a:endParaRPr lang="en-GB" sz="1200" dirty="0"/>
          </a:p>
        </p:txBody>
      </p:sp>
      <p:sp>
        <p:nvSpPr>
          <p:cNvPr id="12" name="TextBox 11"/>
          <p:cNvSpPr txBox="1"/>
          <p:nvPr/>
        </p:nvSpPr>
        <p:spPr>
          <a:xfrm>
            <a:off x="3506528" y="4297741"/>
            <a:ext cx="106324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 smtClean="0"/>
              <a:t>Position [mm]</a:t>
            </a:r>
            <a:endParaRPr lang="en-GB" sz="1200" dirty="0"/>
          </a:p>
        </p:txBody>
      </p:sp>
      <p:sp>
        <p:nvSpPr>
          <p:cNvPr id="13" name="TextBox 12"/>
          <p:cNvSpPr txBox="1"/>
          <p:nvPr/>
        </p:nvSpPr>
        <p:spPr>
          <a:xfrm>
            <a:off x="6675711" y="4298615"/>
            <a:ext cx="112037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 smtClean="0"/>
              <a:t>Frequency [Hz]</a:t>
            </a:r>
            <a:endParaRPr lang="en-GB" sz="1200" dirty="0"/>
          </a:p>
        </p:txBody>
      </p:sp>
      <p:sp>
        <p:nvSpPr>
          <p:cNvPr id="14" name="TextBox 13"/>
          <p:cNvSpPr txBox="1"/>
          <p:nvPr/>
        </p:nvSpPr>
        <p:spPr>
          <a:xfrm>
            <a:off x="1619672" y="4514615"/>
            <a:ext cx="106324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 smtClean="0"/>
              <a:t>Position [mm]</a:t>
            </a:r>
            <a:endParaRPr lang="en-GB" sz="1200" dirty="0"/>
          </a:p>
        </p:txBody>
      </p:sp>
      <p:sp>
        <p:nvSpPr>
          <p:cNvPr id="15" name="TextBox 14"/>
          <p:cNvSpPr txBox="1"/>
          <p:nvPr/>
        </p:nvSpPr>
        <p:spPr>
          <a:xfrm>
            <a:off x="3506528" y="6346011"/>
            <a:ext cx="106324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 smtClean="0"/>
              <a:t>Position [mm]</a:t>
            </a:r>
            <a:endParaRPr lang="en-GB" sz="1200" dirty="0"/>
          </a:p>
        </p:txBody>
      </p:sp>
      <p:sp>
        <p:nvSpPr>
          <p:cNvPr id="18" name="TextBox 17"/>
          <p:cNvSpPr txBox="1"/>
          <p:nvPr/>
        </p:nvSpPr>
        <p:spPr>
          <a:xfrm>
            <a:off x="4761577" y="4500065"/>
            <a:ext cx="66794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 smtClean="0"/>
              <a:t>ToF [us]</a:t>
            </a:r>
            <a:endParaRPr lang="en-GB" sz="1200" dirty="0"/>
          </a:p>
        </p:txBody>
      </p:sp>
      <p:sp>
        <p:nvSpPr>
          <p:cNvPr id="19" name="TextBox 18"/>
          <p:cNvSpPr txBox="1"/>
          <p:nvPr/>
        </p:nvSpPr>
        <p:spPr>
          <a:xfrm>
            <a:off x="6650282" y="6341135"/>
            <a:ext cx="112037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 smtClean="0"/>
              <a:t>Frequency [Hz]</a:t>
            </a:r>
            <a:endParaRPr lang="en-GB" sz="1200" dirty="0"/>
          </a:p>
        </p:txBody>
      </p:sp>
      <p:sp>
        <p:nvSpPr>
          <p:cNvPr id="16" name="Textfeld 9"/>
          <p:cNvSpPr txBox="1"/>
          <p:nvPr/>
        </p:nvSpPr>
        <p:spPr>
          <a:xfrm>
            <a:off x="107504" y="6505599"/>
            <a:ext cx="69847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0060A8"/>
                </a:solidFill>
              </a:rPr>
              <a:t>Andree Welker, 8</a:t>
            </a:r>
            <a:r>
              <a:rPr lang="en-US" sz="1400" baseline="30000" dirty="0" smtClean="0">
                <a:solidFill>
                  <a:srgbClr val="0060A8"/>
                </a:solidFill>
              </a:rPr>
              <a:t>th</a:t>
            </a:r>
            <a:r>
              <a:rPr lang="en-US" sz="1400" dirty="0" smtClean="0">
                <a:solidFill>
                  <a:srgbClr val="0060A8"/>
                </a:solidFill>
              </a:rPr>
              <a:t> </a:t>
            </a:r>
            <a:r>
              <a:rPr lang="en-US" sz="1400" dirty="0" err="1" smtClean="0">
                <a:solidFill>
                  <a:srgbClr val="0060A8"/>
                </a:solidFill>
              </a:rPr>
              <a:t>Gentner</a:t>
            </a:r>
            <a:r>
              <a:rPr lang="en-US" sz="1400" dirty="0" smtClean="0">
                <a:solidFill>
                  <a:srgbClr val="0060A8"/>
                </a:solidFill>
              </a:rPr>
              <a:t> Day 2015, CERN, 28.10.2015</a:t>
            </a:r>
            <a:endParaRPr lang="de-DE" sz="1400" dirty="0">
              <a:solidFill>
                <a:srgbClr val="0060A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08701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188640"/>
            <a:ext cx="7772400" cy="1470025"/>
          </a:xfrm>
        </p:spPr>
        <p:txBody>
          <a:bodyPr>
            <a:normAutofit/>
          </a:bodyPr>
          <a:lstStyle/>
          <a:p>
            <a:pPr algn="l"/>
            <a:r>
              <a:rPr lang="de-DE" sz="4300" dirty="0">
                <a:solidFill>
                  <a:srgbClr val="0033CC"/>
                </a:solidFill>
              </a:rPr>
              <a:t>First results: Beam time</a:t>
            </a:r>
            <a:endParaRPr lang="en-US" sz="4300" dirty="0">
              <a:solidFill>
                <a:srgbClr val="0033CC"/>
              </a:solidFill>
            </a:endParaRPr>
          </a:p>
        </p:txBody>
      </p:sp>
      <p:sp>
        <p:nvSpPr>
          <p:cNvPr id="3" name="Textfeld 2"/>
          <p:cNvSpPr txBox="1"/>
          <p:nvPr/>
        </p:nvSpPr>
        <p:spPr>
          <a:xfrm>
            <a:off x="683568" y="1412776"/>
            <a:ext cx="7920880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First use in a beam time to suppress the background noise low ion yields:</a:t>
            </a:r>
          </a:p>
          <a:p>
            <a:endParaRPr lang="en-US" b="1" dirty="0">
              <a:solidFill>
                <a:srgbClr val="0060A8"/>
              </a:solidFill>
            </a:endParaRPr>
          </a:p>
          <a:p>
            <a:endParaRPr lang="en-US" b="1" dirty="0" smtClean="0">
              <a:solidFill>
                <a:srgbClr val="0060A8"/>
              </a:solidFill>
            </a:endParaRPr>
          </a:p>
          <a:p>
            <a:r>
              <a:rPr lang="en-US" b="1" dirty="0" smtClean="0"/>
              <a:t>	</a:t>
            </a:r>
            <a:endParaRPr lang="en-US" dirty="0"/>
          </a:p>
        </p:txBody>
      </p:sp>
      <p:pic>
        <p:nvPicPr>
          <p:cNvPr id="9" name="Grafik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92297" y="156185"/>
            <a:ext cx="1099939" cy="791031"/>
          </a:xfrm>
          <a:prstGeom prst="rect">
            <a:avLst/>
          </a:prstGeom>
        </p:spPr>
      </p:pic>
      <p:sp>
        <p:nvSpPr>
          <p:cNvPr id="16" name="Textfeld 9"/>
          <p:cNvSpPr txBox="1"/>
          <p:nvPr/>
        </p:nvSpPr>
        <p:spPr>
          <a:xfrm>
            <a:off x="107504" y="6505599"/>
            <a:ext cx="69847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0060A8"/>
                </a:solidFill>
              </a:rPr>
              <a:t>Andree Welker, 8</a:t>
            </a:r>
            <a:r>
              <a:rPr lang="en-US" sz="1400" baseline="30000" dirty="0" smtClean="0">
                <a:solidFill>
                  <a:srgbClr val="0060A8"/>
                </a:solidFill>
              </a:rPr>
              <a:t>th</a:t>
            </a:r>
            <a:r>
              <a:rPr lang="en-US" sz="1400" dirty="0" smtClean="0">
                <a:solidFill>
                  <a:srgbClr val="0060A8"/>
                </a:solidFill>
              </a:rPr>
              <a:t> </a:t>
            </a:r>
            <a:r>
              <a:rPr lang="en-US" sz="1400" dirty="0" err="1" smtClean="0">
                <a:solidFill>
                  <a:srgbClr val="0060A8"/>
                </a:solidFill>
              </a:rPr>
              <a:t>Gentner</a:t>
            </a:r>
            <a:r>
              <a:rPr lang="en-US" sz="1400" dirty="0" smtClean="0">
                <a:solidFill>
                  <a:srgbClr val="0060A8"/>
                </a:solidFill>
              </a:rPr>
              <a:t> Day 2015, CERN, 28.10.2015</a:t>
            </a:r>
            <a:endParaRPr lang="de-DE" sz="1400" dirty="0">
              <a:solidFill>
                <a:srgbClr val="0060A8"/>
              </a:solidFill>
            </a:endParaRPr>
          </a:p>
        </p:txBody>
      </p:sp>
      <p:sp>
        <p:nvSpPr>
          <p:cNvPr id="17" name="Textfeld 5"/>
          <p:cNvSpPr txBox="1"/>
          <p:nvPr/>
        </p:nvSpPr>
        <p:spPr>
          <a:xfrm>
            <a:off x="8719630" y="6505599"/>
            <a:ext cx="42437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0070C0"/>
                </a:solidFill>
              </a:rPr>
              <a:t>20</a:t>
            </a:r>
            <a:endParaRPr lang="en-US" sz="1400" dirty="0">
              <a:solidFill>
                <a:srgbClr val="0070C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83568" y="1843663"/>
            <a:ext cx="516987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de-DE" dirty="0"/>
              <a:t>New detector makes the </a:t>
            </a:r>
            <a:r>
              <a:rPr lang="de-DE" baseline="30000" dirty="0"/>
              <a:t>34</a:t>
            </a:r>
            <a:r>
              <a:rPr lang="de-DE" dirty="0"/>
              <a:t>Al beam time possible: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de-DE" dirty="0" smtClean="0"/>
              <a:t>5 ions/h and 5 ions/h dark counts</a:t>
            </a:r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441"/>
          <a:stretch/>
        </p:blipFill>
        <p:spPr>
          <a:xfrm>
            <a:off x="1833314" y="2708920"/>
            <a:ext cx="5474990" cy="36793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95887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188640"/>
            <a:ext cx="7772400" cy="1470025"/>
          </a:xfrm>
        </p:spPr>
        <p:txBody>
          <a:bodyPr>
            <a:normAutofit/>
          </a:bodyPr>
          <a:lstStyle/>
          <a:p>
            <a:pPr algn="l"/>
            <a:r>
              <a:rPr lang="de-DE" sz="4300" dirty="0">
                <a:solidFill>
                  <a:srgbClr val="0033CC"/>
                </a:solidFill>
              </a:rPr>
              <a:t>First </a:t>
            </a:r>
            <a:r>
              <a:rPr lang="de-DE" sz="4300" dirty="0" smtClean="0">
                <a:solidFill>
                  <a:srgbClr val="0033CC"/>
                </a:solidFill>
              </a:rPr>
              <a:t>result: PI-ICR</a:t>
            </a:r>
            <a:endParaRPr lang="en-US" sz="4300" dirty="0">
              <a:solidFill>
                <a:srgbClr val="0033CC"/>
              </a:solidFill>
            </a:endParaRPr>
          </a:p>
        </p:txBody>
      </p:sp>
      <p:sp>
        <p:nvSpPr>
          <p:cNvPr id="3" name="Textfeld 2"/>
          <p:cNvSpPr txBox="1"/>
          <p:nvPr/>
        </p:nvSpPr>
        <p:spPr>
          <a:xfrm>
            <a:off x="683568" y="1412776"/>
            <a:ext cx="7920880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First result of an image:</a:t>
            </a:r>
          </a:p>
          <a:p>
            <a:endParaRPr lang="en-US" b="1" dirty="0">
              <a:solidFill>
                <a:srgbClr val="0060A8"/>
              </a:solidFill>
            </a:endParaRPr>
          </a:p>
          <a:p>
            <a:endParaRPr lang="en-US" b="1" dirty="0" smtClean="0">
              <a:solidFill>
                <a:srgbClr val="0060A8"/>
              </a:solidFill>
            </a:endParaRPr>
          </a:p>
          <a:p>
            <a:r>
              <a:rPr lang="en-US" b="1" dirty="0" smtClean="0"/>
              <a:t>	</a:t>
            </a:r>
            <a:endParaRPr lang="en-US" dirty="0"/>
          </a:p>
        </p:txBody>
      </p:sp>
      <p:pic>
        <p:nvPicPr>
          <p:cNvPr id="9" name="Grafik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92297" y="156185"/>
            <a:ext cx="1099939" cy="791031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5868144" y="1658665"/>
            <a:ext cx="2016224" cy="47419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xtBox 6"/>
          <p:cNvSpPr txBox="1"/>
          <p:nvPr/>
        </p:nvSpPr>
        <p:spPr>
          <a:xfrm>
            <a:off x="695212" y="5799839"/>
            <a:ext cx="76212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After some effort, we have good starting conditions, but still a long way to go.</a:t>
            </a:r>
            <a:endParaRPr lang="en-GB" dirty="0"/>
          </a:p>
        </p:txBody>
      </p:sp>
      <p:sp>
        <p:nvSpPr>
          <p:cNvPr id="16" name="Textfeld 9"/>
          <p:cNvSpPr txBox="1"/>
          <p:nvPr/>
        </p:nvSpPr>
        <p:spPr>
          <a:xfrm>
            <a:off x="107504" y="6505599"/>
            <a:ext cx="69847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0060A8"/>
                </a:solidFill>
              </a:rPr>
              <a:t>Andree Welker, 8</a:t>
            </a:r>
            <a:r>
              <a:rPr lang="en-US" sz="1400" baseline="30000" dirty="0" smtClean="0">
                <a:solidFill>
                  <a:srgbClr val="0060A8"/>
                </a:solidFill>
              </a:rPr>
              <a:t>th</a:t>
            </a:r>
            <a:r>
              <a:rPr lang="en-US" sz="1400" dirty="0" smtClean="0">
                <a:solidFill>
                  <a:srgbClr val="0060A8"/>
                </a:solidFill>
              </a:rPr>
              <a:t> </a:t>
            </a:r>
            <a:r>
              <a:rPr lang="en-US" sz="1400" dirty="0" err="1" smtClean="0">
                <a:solidFill>
                  <a:srgbClr val="0060A8"/>
                </a:solidFill>
              </a:rPr>
              <a:t>Gentner</a:t>
            </a:r>
            <a:r>
              <a:rPr lang="en-US" sz="1400" dirty="0" smtClean="0">
                <a:solidFill>
                  <a:srgbClr val="0060A8"/>
                </a:solidFill>
              </a:rPr>
              <a:t> Day 2015, CERN, 28.10.2015</a:t>
            </a:r>
            <a:endParaRPr lang="de-DE" sz="1400" dirty="0">
              <a:solidFill>
                <a:srgbClr val="0060A8"/>
              </a:solidFill>
            </a:endParaRPr>
          </a:p>
        </p:txBody>
      </p:sp>
      <p:sp>
        <p:nvSpPr>
          <p:cNvPr id="17" name="Textfeld 5"/>
          <p:cNvSpPr txBox="1"/>
          <p:nvPr/>
        </p:nvSpPr>
        <p:spPr>
          <a:xfrm>
            <a:off x="8719630" y="6505599"/>
            <a:ext cx="42437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0070C0"/>
                </a:solidFill>
              </a:rPr>
              <a:t>21</a:t>
            </a:r>
            <a:endParaRPr lang="en-US" sz="1400" dirty="0">
              <a:solidFill>
                <a:srgbClr val="0070C0"/>
              </a:solidFill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76" t="28398" r="61025" b="26972"/>
          <a:stretch/>
        </p:blipFill>
        <p:spPr>
          <a:xfrm>
            <a:off x="2339752" y="2028329"/>
            <a:ext cx="4122216" cy="34351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43889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-99392"/>
            <a:ext cx="7772400" cy="1470025"/>
          </a:xfrm>
        </p:spPr>
        <p:txBody>
          <a:bodyPr>
            <a:normAutofit/>
          </a:bodyPr>
          <a:lstStyle/>
          <a:p>
            <a:pPr algn="l"/>
            <a:r>
              <a:rPr lang="de-DE" sz="4300" dirty="0" smtClean="0">
                <a:solidFill>
                  <a:srgbClr val="0033CC"/>
                </a:solidFill>
              </a:rPr>
              <a:t>Summary</a:t>
            </a:r>
            <a:endParaRPr lang="en-US" sz="4300" dirty="0">
              <a:solidFill>
                <a:srgbClr val="0033CC"/>
              </a:solidFill>
            </a:endParaRPr>
          </a:p>
        </p:txBody>
      </p:sp>
      <p:sp>
        <p:nvSpPr>
          <p:cNvPr id="3" name="Textfeld 2"/>
          <p:cNvSpPr txBox="1"/>
          <p:nvPr/>
        </p:nvSpPr>
        <p:spPr>
          <a:xfrm>
            <a:off x="683568" y="1404059"/>
            <a:ext cx="7920880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0070C0"/>
                </a:solidFill>
              </a:rPr>
              <a:t>Setup:</a:t>
            </a:r>
          </a:p>
          <a:p>
            <a:endParaRPr lang="en-US" sz="1200" b="1" dirty="0"/>
          </a:p>
          <a:p>
            <a:pPr marL="342900" indent="-342900">
              <a:buFontTx/>
              <a:buChar char="-"/>
            </a:pPr>
            <a:r>
              <a:rPr lang="en-US" sz="2000" b="1" dirty="0" smtClean="0"/>
              <a:t>Presented the ISOLTRAP setup and possibilities.</a:t>
            </a:r>
            <a:endParaRPr lang="en-US" sz="2000" b="1" dirty="0"/>
          </a:p>
          <a:p>
            <a:pPr marL="342900" indent="-342900">
              <a:buFontTx/>
              <a:buChar char="-"/>
            </a:pPr>
            <a:endParaRPr lang="en-US" sz="1200" b="1" dirty="0" smtClean="0"/>
          </a:p>
          <a:p>
            <a:r>
              <a:rPr lang="en-US" sz="2000" b="1" dirty="0" smtClean="0">
                <a:solidFill>
                  <a:srgbClr val="0070C0"/>
                </a:solidFill>
              </a:rPr>
              <a:t>Technical part:</a:t>
            </a:r>
            <a:endParaRPr lang="en-US" sz="2000" b="1" dirty="0">
              <a:solidFill>
                <a:srgbClr val="0070C0"/>
              </a:solidFill>
            </a:endParaRPr>
          </a:p>
          <a:p>
            <a:endParaRPr lang="en-US" sz="1200" b="1" dirty="0" smtClean="0"/>
          </a:p>
          <a:p>
            <a:pPr marL="342900" indent="-342900">
              <a:buFontTx/>
              <a:buChar char="-"/>
            </a:pPr>
            <a:r>
              <a:rPr lang="en-US" sz="2000" b="1" dirty="0" smtClean="0"/>
              <a:t>Compared the main different image cyclotron resonance techniques.</a:t>
            </a:r>
          </a:p>
          <a:p>
            <a:pPr marL="342900" indent="-342900">
              <a:buFontTx/>
              <a:buChar char="-"/>
            </a:pPr>
            <a:endParaRPr lang="en-US" sz="2000" b="1" dirty="0" smtClean="0"/>
          </a:p>
          <a:p>
            <a:pPr marL="342900" indent="-342900">
              <a:buFontTx/>
              <a:buChar char="-"/>
            </a:pPr>
            <a:r>
              <a:rPr lang="en-US" sz="2000" b="1" dirty="0" smtClean="0"/>
              <a:t>Showed some interesting physic cases which will be accessible for the </a:t>
            </a:r>
            <a:r>
              <a:rPr lang="en-US" sz="2000" b="1" dirty="0"/>
              <a:t>first time with </a:t>
            </a:r>
            <a:r>
              <a:rPr lang="en-US" sz="2000" b="1" dirty="0" smtClean="0"/>
              <a:t>the PI-ICR technique.</a:t>
            </a:r>
            <a:endParaRPr lang="en-US" sz="2000" b="1" dirty="0"/>
          </a:p>
          <a:p>
            <a:endParaRPr lang="en-US" sz="1200" b="1" dirty="0"/>
          </a:p>
          <a:p>
            <a:r>
              <a:rPr lang="en-US" sz="2000" b="1" dirty="0" smtClean="0">
                <a:solidFill>
                  <a:srgbClr val="0070C0"/>
                </a:solidFill>
              </a:rPr>
              <a:t>Outlook:</a:t>
            </a:r>
            <a:endParaRPr lang="en-US" sz="2000" b="1" dirty="0">
              <a:solidFill>
                <a:srgbClr val="0070C0"/>
              </a:solidFill>
            </a:endParaRPr>
          </a:p>
          <a:p>
            <a:endParaRPr lang="en-US" sz="1200" b="1" dirty="0"/>
          </a:p>
          <a:p>
            <a:pPr marL="342900" indent="-342900">
              <a:buFontTx/>
              <a:buChar char="-"/>
            </a:pPr>
            <a:r>
              <a:rPr lang="en-US" sz="2000" b="1" dirty="0" smtClean="0"/>
              <a:t>The setup and the position sensitive detector will be configured, that we might be to use the new technique in the beginning of 2016.</a:t>
            </a:r>
          </a:p>
          <a:p>
            <a:pPr marL="342900" indent="-342900">
              <a:buFontTx/>
              <a:buChar char="-"/>
            </a:pPr>
            <a:endParaRPr lang="en-US" sz="2000" b="1" dirty="0" smtClean="0"/>
          </a:p>
        </p:txBody>
      </p:sp>
      <p:sp>
        <p:nvSpPr>
          <p:cNvPr id="6" name="Textfeld 9"/>
          <p:cNvSpPr txBox="1"/>
          <p:nvPr/>
        </p:nvSpPr>
        <p:spPr>
          <a:xfrm>
            <a:off x="107504" y="6505599"/>
            <a:ext cx="69847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0060A8"/>
                </a:solidFill>
              </a:rPr>
              <a:t>Andree Welker, 8</a:t>
            </a:r>
            <a:r>
              <a:rPr lang="en-US" sz="1400" baseline="30000" dirty="0" smtClean="0">
                <a:solidFill>
                  <a:srgbClr val="0060A8"/>
                </a:solidFill>
              </a:rPr>
              <a:t>th</a:t>
            </a:r>
            <a:r>
              <a:rPr lang="en-US" sz="1400" dirty="0" smtClean="0">
                <a:solidFill>
                  <a:srgbClr val="0060A8"/>
                </a:solidFill>
              </a:rPr>
              <a:t> </a:t>
            </a:r>
            <a:r>
              <a:rPr lang="en-US" sz="1400" dirty="0" err="1" smtClean="0">
                <a:solidFill>
                  <a:srgbClr val="0060A8"/>
                </a:solidFill>
              </a:rPr>
              <a:t>Gentner</a:t>
            </a:r>
            <a:r>
              <a:rPr lang="en-US" sz="1400" dirty="0" smtClean="0">
                <a:solidFill>
                  <a:srgbClr val="0060A8"/>
                </a:solidFill>
              </a:rPr>
              <a:t> Day 2015, CERN, 28.10.2015</a:t>
            </a:r>
            <a:endParaRPr lang="de-DE" sz="1400" dirty="0">
              <a:solidFill>
                <a:srgbClr val="0060A8"/>
              </a:solidFill>
            </a:endParaRPr>
          </a:p>
        </p:txBody>
      </p:sp>
      <p:sp>
        <p:nvSpPr>
          <p:cNvPr id="9" name="Textfeld 5"/>
          <p:cNvSpPr txBox="1"/>
          <p:nvPr/>
        </p:nvSpPr>
        <p:spPr>
          <a:xfrm>
            <a:off x="8719630" y="6505599"/>
            <a:ext cx="42437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0070C0"/>
                </a:solidFill>
              </a:rPr>
              <a:t>22</a:t>
            </a:r>
            <a:endParaRPr lang="en-US" sz="14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79295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4" descr="C:\Users\Robert\Documents\PhD\Vorträge\2011-05-05_IMPRS_Kolloquium\figures\AccComplex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2269"/>
          <a:stretch/>
        </p:blipFill>
        <p:spPr bwMode="auto">
          <a:xfrm>
            <a:off x="566555" y="1124744"/>
            <a:ext cx="8166810" cy="51305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itel 1"/>
          <p:cNvSpPr txBox="1">
            <a:spLocks/>
          </p:cNvSpPr>
          <p:nvPr/>
        </p:nvSpPr>
        <p:spPr>
          <a:xfrm>
            <a:off x="683568" y="-99392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de-DE" sz="4300" dirty="0">
                <a:solidFill>
                  <a:srgbClr val="0033CC"/>
                </a:solidFill>
              </a:rPr>
              <a:t>ISOLTRAP@ISOLDE@CERN</a:t>
            </a:r>
          </a:p>
        </p:txBody>
      </p:sp>
      <p:sp>
        <p:nvSpPr>
          <p:cNvPr id="9" name="Textfeld 5"/>
          <p:cNvSpPr txBox="1"/>
          <p:nvPr/>
        </p:nvSpPr>
        <p:spPr>
          <a:xfrm>
            <a:off x="8719630" y="6505599"/>
            <a:ext cx="3168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0070C0"/>
                </a:solidFill>
              </a:rPr>
              <a:t>2</a:t>
            </a:r>
            <a:endParaRPr lang="en-US" sz="1400" dirty="0">
              <a:solidFill>
                <a:srgbClr val="0070C0"/>
              </a:solidFill>
            </a:endParaRPr>
          </a:p>
        </p:txBody>
      </p:sp>
      <p:sp>
        <p:nvSpPr>
          <p:cNvPr id="11" name="Textfeld 9"/>
          <p:cNvSpPr txBox="1"/>
          <p:nvPr/>
        </p:nvSpPr>
        <p:spPr>
          <a:xfrm>
            <a:off x="107504" y="6505599"/>
            <a:ext cx="69847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0060A8"/>
                </a:solidFill>
              </a:rPr>
              <a:t>Andree Welker, 8</a:t>
            </a:r>
            <a:r>
              <a:rPr lang="en-US" sz="1400" baseline="30000" dirty="0" smtClean="0">
                <a:solidFill>
                  <a:srgbClr val="0060A8"/>
                </a:solidFill>
              </a:rPr>
              <a:t>th</a:t>
            </a:r>
            <a:r>
              <a:rPr lang="en-US" sz="1400" dirty="0" smtClean="0">
                <a:solidFill>
                  <a:srgbClr val="0060A8"/>
                </a:solidFill>
              </a:rPr>
              <a:t> </a:t>
            </a:r>
            <a:r>
              <a:rPr lang="en-US" sz="1400" dirty="0" err="1" smtClean="0">
                <a:solidFill>
                  <a:srgbClr val="0060A8"/>
                </a:solidFill>
              </a:rPr>
              <a:t>Gentner</a:t>
            </a:r>
            <a:r>
              <a:rPr lang="en-US" sz="1400" dirty="0" smtClean="0">
                <a:solidFill>
                  <a:srgbClr val="0060A8"/>
                </a:solidFill>
              </a:rPr>
              <a:t> Day 2015, CERN, 28.10.2015</a:t>
            </a:r>
            <a:endParaRPr lang="de-DE" sz="1400" dirty="0">
              <a:solidFill>
                <a:srgbClr val="0060A8"/>
              </a:solidFill>
            </a:endParaRPr>
          </a:p>
        </p:txBody>
      </p:sp>
      <p:pic>
        <p:nvPicPr>
          <p:cNvPr id="13" name="Grafik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56376" y="156185"/>
            <a:ext cx="1099939" cy="7910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7319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Box 18"/>
          <p:cNvSpPr txBox="1">
            <a:spLocks noChangeArrowheads="1"/>
          </p:cNvSpPr>
          <p:nvPr/>
        </p:nvSpPr>
        <p:spPr bwMode="auto">
          <a:xfrm>
            <a:off x="2322472" y="1010486"/>
            <a:ext cx="6821527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de-DE" sz="1600" dirty="0" smtClean="0">
                <a:solidFill>
                  <a:prstClr val="black"/>
                </a:solidFill>
              </a:rPr>
              <a:t>N. Althubiti, P. Ascher, </a:t>
            </a:r>
            <a:r>
              <a:rPr lang="de-DE" sz="1600" dirty="0">
                <a:solidFill>
                  <a:prstClr val="black"/>
                </a:solidFill>
              </a:rPr>
              <a:t>G. </a:t>
            </a:r>
            <a:r>
              <a:rPr lang="de-DE" sz="1600" dirty="0" smtClean="0">
                <a:solidFill>
                  <a:prstClr val="black"/>
                </a:solidFill>
              </a:rPr>
              <a:t>Audi, </a:t>
            </a:r>
            <a:r>
              <a:rPr lang="de-DE" sz="1600" b="1" dirty="0">
                <a:solidFill>
                  <a:srgbClr val="FF0000"/>
                </a:solidFill>
              </a:rPr>
              <a:t>D. </a:t>
            </a:r>
            <a:r>
              <a:rPr lang="de-DE" sz="1600" b="1" dirty="0" smtClean="0">
                <a:solidFill>
                  <a:srgbClr val="FF0000"/>
                </a:solidFill>
              </a:rPr>
              <a:t>Atanasov</a:t>
            </a:r>
            <a:r>
              <a:rPr lang="de-DE" sz="1600" dirty="0" smtClean="0"/>
              <a:t>,</a:t>
            </a:r>
            <a:r>
              <a:rPr lang="de-DE" sz="1600" b="1" dirty="0" smtClean="0">
                <a:solidFill>
                  <a:srgbClr val="FF0000"/>
                </a:solidFill>
              </a:rPr>
              <a:t> </a:t>
            </a:r>
            <a:r>
              <a:rPr lang="de-DE" sz="1600" dirty="0">
                <a:solidFill>
                  <a:prstClr val="black"/>
                </a:solidFill>
              </a:rPr>
              <a:t>D. </a:t>
            </a:r>
            <a:r>
              <a:rPr lang="de-DE" sz="1600" dirty="0" smtClean="0">
                <a:solidFill>
                  <a:prstClr val="black"/>
                </a:solidFill>
              </a:rPr>
              <a:t>Beck,</a:t>
            </a:r>
            <a:r>
              <a:rPr lang="de-DE" sz="1600" dirty="0" smtClean="0"/>
              <a:t> </a:t>
            </a:r>
            <a:r>
              <a:rPr lang="de-DE" sz="1600" dirty="0" smtClean="0">
                <a:solidFill>
                  <a:prstClr val="black"/>
                </a:solidFill>
              </a:rPr>
              <a:t>K. </a:t>
            </a:r>
            <a:r>
              <a:rPr lang="de-DE" sz="1600" dirty="0">
                <a:solidFill>
                  <a:prstClr val="black"/>
                </a:solidFill>
              </a:rPr>
              <a:t>Blaum, G. </a:t>
            </a:r>
            <a:r>
              <a:rPr lang="de-DE" sz="1600" dirty="0" smtClean="0">
                <a:solidFill>
                  <a:prstClr val="black"/>
                </a:solidFill>
              </a:rPr>
              <a:t>Bollen</a:t>
            </a:r>
            <a:r>
              <a:rPr lang="de-DE" sz="1600" dirty="0" smtClean="0"/>
              <a:t>,         Ch</a:t>
            </a:r>
            <a:r>
              <a:rPr lang="de-DE" sz="1600" dirty="0"/>
              <a:t>. </a:t>
            </a:r>
            <a:r>
              <a:rPr lang="de-DE" sz="1600" dirty="0" smtClean="0"/>
              <a:t>Borgmann, </a:t>
            </a:r>
            <a:r>
              <a:rPr lang="de-DE" sz="1600" dirty="0" smtClean="0">
                <a:solidFill>
                  <a:prstClr val="black"/>
                </a:solidFill>
              </a:rPr>
              <a:t>M</a:t>
            </a:r>
            <a:r>
              <a:rPr lang="de-DE" sz="1600" dirty="0">
                <a:solidFill>
                  <a:prstClr val="black"/>
                </a:solidFill>
              </a:rPr>
              <a:t>. Breitenfeldt, R. B. Cakirli, T. </a:t>
            </a:r>
            <a:r>
              <a:rPr lang="de-DE" sz="1600" dirty="0" smtClean="0">
                <a:solidFill>
                  <a:prstClr val="black"/>
                </a:solidFill>
              </a:rPr>
              <a:t>Cocolios, S. Eliseev, T. Eronen,             S. George</a:t>
            </a:r>
            <a:r>
              <a:rPr lang="de-DE" sz="1600" dirty="0"/>
              <a:t>, </a:t>
            </a:r>
            <a:r>
              <a:rPr lang="de-DE" sz="1600" dirty="0">
                <a:solidFill>
                  <a:prstClr val="black"/>
                </a:solidFill>
              </a:rPr>
              <a:t>F. Herfurth, </a:t>
            </a:r>
            <a:r>
              <a:rPr lang="de-DE" sz="1600" dirty="0" smtClean="0">
                <a:solidFill>
                  <a:prstClr val="black"/>
                </a:solidFill>
              </a:rPr>
              <a:t>A</a:t>
            </a:r>
            <a:r>
              <a:rPr lang="de-DE" sz="1600" dirty="0">
                <a:solidFill>
                  <a:prstClr val="black"/>
                </a:solidFill>
              </a:rPr>
              <a:t>. Herlert, </a:t>
            </a:r>
            <a:r>
              <a:rPr lang="de-DE" sz="1600" dirty="0" smtClean="0"/>
              <a:t>D</a:t>
            </a:r>
            <a:r>
              <a:rPr lang="de-DE" sz="1600" dirty="0"/>
              <a:t>. </a:t>
            </a:r>
            <a:r>
              <a:rPr lang="de-DE" sz="1600" dirty="0" smtClean="0"/>
              <a:t>Kisler,</a:t>
            </a:r>
            <a:r>
              <a:rPr lang="de-DE" sz="1600" dirty="0">
                <a:solidFill>
                  <a:prstClr val="black"/>
                </a:solidFill>
              </a:rPr>
              <a:t> M. Kowalska, </a:t>
            </a:r>
            <a:r>
              <a:rPr lang="de-DE" sz="1600" dirty="0" smtClean="0"/>
              <a:t>S</a:t>
            </a:r>
            <a:r>
              <a:rPr lang="de-DE" sz="1600" dirty="0"/>
              <a:t>. Kreim, </a:t>
            </a:r>
            <a:r>
              <a:rPr lang="de-DE" sz="1600" dirty="0" smtClean="0">
                <a:solidFill>
                  <a:prstClr val="black"/>
                </a:solidFill>
              </a:rPr>
              <a:t>J</a:t>
            </a:r>
            <a:r>
              <a:rPr lang="de-DE" sz="1600" dirty="0">
                <a:solidFill>
                  <a:prstClr val="black"/>
                </a:solidFill>
              </a:rPr>
              <a:t>. Kluge, </a:t>
            </a:r>
            <a:r>
              <a:rPr lang="de-DE" sz="1600" dirty="0" smtClean="0">
                <a:solidFill>
                  <a:prstClr val="black"/>
                </a:solidFill>
              </a:rPr>
              <a:t>      Yu</a:t>
            </a:r>
            <a:r>
              <a:rPr lang="de-DE" sz="1600" dirty="0">
                <a:solidFill>
                  <a:prstClr val="black"/>
                </a:solidFill>
              </a:rPr>
              <a:t>. A. </a:t>
            </a:r>
            <a:r>
              <a:rPr lang="de-DE" sz="1600" dirty="0" smtClean="0">
                <a:solidFill>
                  <a:prstClr val="black"/>
                </a:solidFill>
              </a:rPr>
              <a:t>Litvinov,  </a:t>
            </a:r>
            <a:r>
              <a:rPr lang="de-DE" sz="1600" dirty="0" smtClean="0"/>
              <a:t>D</a:t>
            </a:r>
            <a:r>
              <a:rPr lang="de-DE" sz="1600" dirty="0"/>
              <a:t>. Lunney</a:t>
            </a:r>
            <a:r>
              <a:rPr lang="de-DE" sz="1600" dirty="0">
                <a:solidFill>
                  <a:prstClr val="black"/>
                </a:solidFill>
              </a:rPr>
              <a:t>, </a:t>
            </a:r>
            <a:r>
              <a:rPr lang="de-DE" sz="1600" b="1" dirty="0">
                <a:solidFill>
                  <a:srgbClr val="FF0000"/>
                </a:solidFill>
              </a:rPr>
              <a:t>V. Manea</a:t>
            </a:r>
            <a:r>
              <a:rPr lang="de-DE" sz="1600" dirty="0"/>
              <a:t>,</a:t>
            </a:r>
            <a:r>
              <a:rPr lang="de-DE" sz="1600" dirty="0">
                <a:solidFill>
                  <a:srgbClr val="FF0000"/>
                </a:solidFill>
              </a:rPr>
              <a:t> </a:t>
            </a:r>
            <a:r>
              <a:rPr lang="de-DE" sz="1600" dirty="0">
                <a:solidFill>
                  <a:prstClr val="black"/>
                </a:solidFill>
              </a:rPr>
              <a:t>E. Minaya-Ramirez, </a:t>
            </a:r>
            <a:r>
              <a:rPr lang="de-DE" sz="1600" dirty="0" smtClean="0">
                <a:solidFill>
                  <a:prstClr val="black"/>
                </a:solidFill>
              </a:rPr>
              <a:t>M. Mougeot, S. Naimi,</a:t>
            </a:r>
            <a:r>
              <a:rPr lang="de-DE" sz="1600" dirty="0" smtClean="0"/>
              <a:t> </a:t>
            </a:r>
            <a:r>
              <a:rPr lang="de-DE" sz="1600" dirty="0">
                <a:solidFill>
                  <a:prstClr val="black"/>
                </a:solidFill>
              </a:rPr>
              <a:t>D. Neidherr, </a:t>
            </a:r>
            <a:r>
              <a:rPr lang="de-DE" sz="1600" dirty="0" smtClean="0"/>
              <a:t>M</a:t>
            </a:r>
            <a:r>
              <a:rPr lang="de-DE" sz="1600" dirty="0"/>
              <a:t>. Rosenbusch</a:t>
            </a:r>
            <a:r>
              <a:rPr lang="de-DE" sz="1600" dirty="0">
                <a:solidFill>
                  <a:prstClr val="black"/>
                </a:solidFill>
              </a:rPr>
              <a:t>, </a:t>
            </a:r>
            <a:r>
              <a:rPr lang="de-DE" sz="1600" dirty="0" smtClean="0">
                <a:solidFill>
                  <a:prstClr val="black"/>
                </a:solidFill>
              </a:rPr>
              <a:t> A. de Roubin, L</a:t>
            </a:r>
            <a:r>
              <a:rPr lang="de-DE" sz="1600" dirty="0">
                <a:solidFill>
                  <a:prstClr val="black"/>
                </a:solidFill>
              </a:rPr>
              <a:t>. </a:t>
            </a:r>
            <a:r>
              <a:rPr lang="de-DE" sz="1600" dirty="0" smtClean="0">
                <a:solidFill>
                  <a:prstClr val="black"/>
                </a:solidFill>
              </a:rPr>
              <a:t>Schweikhard</a:t>
            </a:r>
            <a:r>
              <a:rPr lang="de-DE" sz="1600" dirty="0" smtClean="0"/>
              <a:t>, </a:t>
            </a:r>
            <a:r>
              <a:rPr lang="de-DE" sz="1600" b="1" dirty="0" smtClean="0">
                <a:solidFill>
                  <a:srgbClr val="FF0000"/>
                </a:solidFill>
              </a:rPr>
              <a:t>F</a:t>
            </a:r>
            <a:r>
              <a:rPr lang="de-DE" sz="1600" b="1" dirty="0">
                <a:solidFill>
                  <a:srgbClr val="FF0000"/>
                </a:solidFill>
              </a:rPr>
              <a:t>. </a:t>
            </a:r>
            <a:r>
              <a:rPr lang="de-DE" sz="1600" b="1" dirty="0" smtClean="0">
                <a:solidFill>
                  <a:srgbClr val="FF0000"/>
                </a:solidFill>
              </a:rPr>
              <a:t>Wienholtz</a:t>
            </a:r>
            <a:r>
              <a:rPr lang="de-DE" sz="1600" dirty="0" smtClean="0"/>
              <a:t>,</a:t>
            </a:r>
            <a:r>
              <a:rPr lang="de-DE" sz="1600" b="1" dirty="0" smtClean="0">
                <a:solidFill>
                  <a:srgbClr val="FF0000"/>
                </a:solidFill>
              </a:rPr>
              <a:t> </a:t>
            </a:r>
            <a:r>
              <a:rPr lang="de-DE" sz="1600" dirty="0">
                <a:solidFill>
                  <a:prstClr val="black"/>
                </a:solidFill>
              </a:rPr>
              <a:t>M. </a:t>
            </a:r>
            <a:r>
              <a:rPr lang="de-DE" sz="1600" dirty="0" smtClean="0">
                <a:solidFill>
                  <a:prstClr val="black"/>
                </a:solidFill>
              </a:rPr>
              <a:t>Wang, </a:t>
            </a:r>
            <a:r>
              <a:rPr lang="de-DE" sz="1600" b="1" dirty="0" smtClean="0">
                <a:solidFill>
                  <a:srgbClr val="FF0000"/>
                </a:solidFill>
              </a:rPr>
              <a:t>A</a:t>
            </a:r>
            <a:r>
              <a:rPr lang="de-DE" sz="1600" b="1" dirty="0">
                <a:solidFill>
                  <a:srgbClr val="FF0000"/>
                </a:solidFill>
              </a:rPr>
              <a:t>. Welker</a:t>
            </a:r>
            <a:r>
              <a:rPr lang="de-DE" sz="1600" dirty="0">
                <a:solidFill>
                  <a:prstClr val="black"/>
                </a:solidFill>
              </a:rPr>
              <a:t>, </a:t>
            </a:r>
            <a:r>
              <a:rPr lang="de-DE" sz="1600" dirty="0" smtClean="0"/>
              <a:t>R</a:t>
            </a:r>
            <a:r>
              <a:rPr lang="de-DE" sz="1600" dirty="0"/>
              <a:t>. </a:t>
            </a:r>
            <a:r>
              <a:rPr lang="de-DE" sz="1600" dirty="0" smtClean="0"/>
              <a:t>Wolf</a:t>
            </a:r>
            <a:r>
              <a:rPr lang="de-DE" sz="1600" dirty="0" smtClean="0">
                <a:solidFill>
                  <a:prstClr val="black"/>
                </a:solidFill>
              </a:rPr>
              <a:t>, K</a:t>
            </a:r>
            <a:r>
              <a:rPr lang="de-DE" sz="1600" dirty="0">
                <a:solidFill>
                  <a:prstClr val="black"/>
                </a:solidFill>
              </a:rPr>
              <a:t>. </a:t>
            </a:r>
            <a:r>
              <a:rPr lang="de-DE" sz="1600" dirty="0" smtClean="0">
                <a:solidFill>
                  <a:prstClr val="black"/>
                </a:solidFill>
              </a:rPr>
              <a:t>Zuber, S. Schwarz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z="3000" b="1" dirty="0" smtClean="0"/>
              <a:t>Acknowledgements</a:t>
            </a:r>
            <a:endParaRPr lang="de-DE" sz="3000" b="1" dirty="0"/>
          </a:p>
        </p:txBody>
      </p:sp>
      <p:pic>
        <p:nvPicPr>
          <p:cNvPr id="6" name="Picture 9" descr="gsi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43200" y="3951045"/>
            <a:ext cx="1440350" cy="76818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</p:pic>
      <p:pic>
        <p:nvPicPr>
          <p:cNvPr id="7" name="Picture 10" descr="mpiktextbiglogo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70886" y="2979950"/>
            <a:ext cx="1143023" cy="9657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11" descr="MPG (gruen auf weiss, 200 Punkte)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013909" y="3049668"/>
            <a:ext cx="826282" cy="82628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pic>
        <p:nvPicPr>
          <p:cNvPr id="10" name="Picture 16"/>
          <p:cNvPicPr>
            <a:picLocks noChangeAspect="1" noChangeArrowheads="1"/>
          </p:cNvPicPr>
          <p:nvPr/>
        </p:nvPicPr>
        <p:blipFill>
          <a:blip r:embed="rId6" cstate="print"/>
          <a:srcRect l="749" t="22565" r="81543" b="68983"/>
          <a:stretch>
            <a:fillRect/>
          </a:stretch>
        </p:blipFill>
        <p:spPr bwMode="auto">
          <a:xfrm>
            <a:off x="4078959" y="3989686"/>
            <a:ext cx="1649532" cy="4613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Bild 2" descr="SignetFarbeneu"/>
          <p:cNvPicPr>
            <a:picLocks noChangeAspect="1" noChangeArrowheads="1"/>
          </p:cNvPicPr>
          <p:nvPr/>
        </p:nvPicPr>
        <p:blipFill>
          <a:blip r:embed="rId7" cstate="print"/>
          <a:srcRect r="16096"/>
          <a:stretch>
            <a:fillRect/>
          </a:stretch>
        </p:blipFill>
        <p:spPr bwMode="auto">
          <a:xfrm>
            <a:off x="4920526" y="3139865"/>
            <a:ext cx="1861274" cy="553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082" y="4898418"/>
            <a:ext cx="2316390" cy="5043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2"/>
          <p:cNvSpPr/>
          <p:nvPr/>
        </p:nvSpPr>
        <p:spPr>
          <a:xfrm>
            <a:off x="5029200" y="6444044"/>
            <a:ext cx="2375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 smtClean="0">
                <a:solidFill>
                  <a:prstClr val="black"/>
                </a:solidFill>
              </a:rPr>
              <a:t> </a:t>
            </a:r>
            <a:endParaRPr lang="en-GB" dirty="0"/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8491" y="3830121"/>
            <a:ext cx="1286637" cy="764338"/>
          </a:xfrm>
          <a:prstGeom prst="rect">
            <a:avLst/>
          </a:prstGeom>
        </p:spPr>
      </p:pic>
      <p:pic>
        <p:nvPicPr>
          <p:cNvPr id="21" name="Grafik 17" descr="ENSAR_Logo.png"/>
          <p:cNvPicPr>
            <a:picLocks noChangeAspect="1"/>
          </p:cNvPicPr>
          <p:nvPr/>
        </p:nvPicPr>
        <p:blipFill>
          <a:blip r:embed="rId10" cstate="print"/>
          <a:srcRect r="10314" b="59564"/>
          <a:stretch>
            <a:fillRect/>
          </a:stretch>
        </p:blipFill>
        <p:spPr>
          <a:xfrm>
            <a:off x="7391401" y="5837703"/>
            <a:ext cx="1601418" cy="405529"/>
          </a:xfrm>
          <a:prstGeom prst="rect">
            <a:avLst/>
          </a:prstGeom>
        </p:spPr>
      </p:pic>
      <p:pic>
        <p:nvPicPr>
          <p:cNvPr id="23" name="Bild 2" descr="BMBF_CMYK_Gef_M_e.eps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82" t="20789" r="9335" b="14313"/>
          <a:stretch>
            <a:fillRect/>
          </a:stretch>
        </p:blipFill>
        <p:spPr>
          <a:xfrm>
            <a:off x="7041149" y="3280107"/>
            <a:ext cx="1694065" cy="1026503"/>
          </a:xfrm>
          <a:prstGeom prst="rect">
            <a:avLst/>
          </a:prstGeom>
          <a:ln>
            <a:noFill/>
          </a:ln>
        </p:spPr>
      </p:pic>
      <p:pic>
        <p:nvPicPr>
          <p:cNvPr id="25" name="Picture 12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228600" y="152400"/>
            <a:ext cx="1066800" cy="1088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6" name="TextBox 25"/>
          <p:cNvSpPr txBox="1"/>
          <p:nvPr/>
        </p:nvSpPr>
        <p:spPr>
          <a:xfrm>
            <a:off x="130134" y="4233400"/>
            <a:ext cx="206828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i="1" dirty="0" smtClean="0"/>
              <a:t> </a:t>
            </a:r>
            <a:r>
              <a:rPr lang="en-US" sz="1600" i="1" dirty="0"/>
              <a:t>ISOLDE Target </a:t>
            </a:r>
            <a:endParaRPr lang="en-US" sz="1600" i="1" dirty="0" smtClean="0"/>
          </a:p>
          <a:p>
            <a:r>
              <a:rPr lang="en-US" sz="1600" i="1" dirty="0" smtClean="0"/>
              <a:t>and </a:t>
            </a:r>
            <a:r>
              <a:rPr lang="en-US" sz="1600" i="1" dirty="0"/>
              <a:t>Technical </a:t>
            </a:r>
            <a:r>
              <a:rPr lang="en-US" sz="1600" i="1" dirty="0" smtClean="0"/>
              <a:t>Group</a:t>
            </a:r>
            <a:endParaRPr lang="en-GB" sz="1600" i="1" dirty="0"/>
          </a:p>
        </p:txBody>
      </p:sp>
      <p:pic>
        <p:nvPicPr>
          <p:cNvPr id="1026" name="Picture 2" descr="F:\index.jpeg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8363" y="4918070"/>
            <a:ext cx="1327494" cy="7365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8356" y="5066016"/>
            <a:ext cx="1798557" cy="1293448"/>
          </a:xfrm>
          <a:prstGeom prst="rect">
            <a:avLst/>
          </a:prstGeom>
        </p:spPr>
      </p:pic>
      <p:sp>
        <p:nvSpPr>
          <p:cNvPr id="32" name="Textfeld 17"/>
          <p:cNvSpPr txBox="1"/>
          <p:nvPr/>
        </p:nvSpPr>
        <p:spPr>
          <a:xfrm>
            <a:off x="7645974" y="3956227"/>
            <a:ext cx="134684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b="1" dirty="0" smtClean="0"/>
              <a:t>Grants </a:t>
            </a:r>
            <a:r>
              <a:rPr lang="de-DE" sz="1600" b="1" dirty="0" err="1" smtClean="0"/>
              <a:t>No</a:t>
            </a:r>
            <a:r>
              <a:rPr lang="de-DE" sz="1600" b="1" dirty="0" smtClean="0"/>
              <a:t>.:</a:t>
            </a:r>
          </a:p>
          <a:p>
            <a:r>
              <a:rPr lang="de-DE" sz="1600" b="1" dirty="0" smtClean="0"/>
              <a:t>05P12HGCI1</a:t>
            </a:r>
          </a:p>
          <a:p>
            <a:r>
              <a:rPr lang="de-DE" sz="1600" b="1" dirty="0" smtClean="0"/>
              <a:t>05P12HGFNE </a:t>
            </a:r>
            <a:endParaRPr lang="en-US" sz="1600" b="1" dirty="0"/>
          </a:p>
        </p:txBody>
      </p:sp>
      <p:pic>
        <p:nvPicPr>
          <p:cNvPr id="34" name="Bild 2" descr="rilis_logo.pdf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2" y="3139865"/>
            <a:ext cx="1320553" cy="990414"/>
          </a:xfrm>
          <a:prstGeom prst="rect">
            <a:avLst/>
          </a:prstGeom>
        </p:spPr>
      </p:pic>
      <p:pic>
        <p:nvPicPr>
          <p:cNvPr id="35" name="Bild 3" descr="logo_windmill.pdf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6254" y="5439805"/>
            <a:ext cx="1295400" cy="1373571"/>
          </a:xfrm>
          <a:prstGeom prst="rect">
            <a:avLst/>
          </a:prstGeom>
        </p:spPr>
      </p:pic>
      <p:sp>
        <p:nvSpPr>
          <p:cNvPr id="39" name="Textfeld 28"/>
          <p:cNvSpPr txBox="1"/>
          <p:nvPr/>
        </p:nvSpPr>
        <p:spPr>
          <a:xfrm>
            <a:off x="3521703" y="6359464"/>
            <a:ext cx="25549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hlinkClick r:id="rId17"/>
              </a:rPr>
              <a:t>http://</a:t>
            </a:r>
            <a:r>
              <a:rPr lang="en-US" sz="1600" dirty="0" smtClean="0">
                <a:hlinkClick r:id="rId17"/>
              </a:rPr>
              <a:t>isoltrap.web.cern.ch</a:t>
            </a:r>
            <a:r>
              <a:rPr lang="en-US" sz="1600" dirty="0" smtClean="0"/>
              <a:t> 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136426" y="2615702"/>
            <a:ext cx="39821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 smtClean="0"/>
              <a:t>Thank you very much for your attention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619717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457200" y="278092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800" b="1" dirty="0" smtClean="0"/>
              <a:t>Backup</a:t>
            </a:r>
            <a:endParaRPr lang="en-GB" sz="3800" b="1" dirty="0"/>
          </a:p>
        </p:txBody>
      </p:sp>
    </p:spTree>
    <p:extLst>
      <p:ext uri="{BB962C8B-B14F-4D97-AF65-F5344CB8AC3E}">
        <p14:creationId xmlns:p14="http://schemas.microsoft.com/office/powerpoint/2010/main" val="3205803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ild 4" descr="2014-03-15_D2n_lin_max7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950" y="980729"/>
            <a:ext cx="8948788" cy="5616624"/>
          </a:xfrm>
          <a:prstGeom prst="rect">
            <a:avLst/>
          </a:prstGeom>
        </p:spPr>
      </p:pic>
      <p:graphicFrame>
        <p:nvGraphicFramePr>
          <p:cNvPr id="7" name="Objekt 6"/>
          <p:cNvGraphicFramePr>
            <a:graphicFrameLocks noChangeAspect="1"/>
          </p:cNvGraphicFramePr>
          <p:nvPr>
            <p:extLst/>
          </p:nvPr>
        </p:nvGraphicFramePr>
        <p:xfrm>
          <a:off x="5908675" y="95250"/>
          <a:ext cx="3100388" cy="358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53" name="Formel" r:id="rId4" imgW="2197080" imgH="253800" progId="Equation.3">
                  <p:embed/>
                </p:oleObj>
              </mc:Choice>
              <mc:Fallback>
                <p:oleObj name="Formel" r:id="rId4" imgW="2197080" imgH="2538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08675" y="95250"/>
                        <a:ext cx="3100388" cy="35877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3"/>
          <p:cNvGraphicFramePr>
            <a:graphicFrameLocks noChangeAspect="1"/>
          </p:cNvGraphicFramePr>
          <p:nvPr>
            <p:extLst/>
          </p:nvPr>
        </p:nvGraphicFramePr>
        <p:xfrm>
          <a:off x="5901240" y="388938"/>
          <a:ext cx="2568575" cy="3286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54" name="Formel" r:id="rId6" imgW="1777680" imgH="228600" progId="Equation.3">
                  <p:embed/>
                </p:oleObj>
              </mc:Choice>
              <mc:Fallback>
                <p:oleObj name="Formel" r:id="rId6" imgW="177768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01240" y="388938"/>
                        <a:ext cx="2568575" cy="3286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ct 3"/>
          <p:cNvGraphicFramePr>
            <a:graphicFrameLocks noChangeAspect="1"/>
          </p:cNvGraphicFramePr>
          <p:nvPr>
            <p:extLst/>
          </p:nvPr>
        </p:nvGraphicFramePr>
        <p:xfrm>
          <a:off x="5887600" y="669328"/>
          <a:ext cx="2954337" cy="3286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55" name="Formel" r:id="rId8" imgW="2044440" imgH="228600" progId="Equation.3">
                  <p:embed/>
                </p:oleObj>
              </mc:Choice>
              <mc:Fallback>
                <p:oleObj name="Formel" r:id="rId8" imgW="204444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87600" y="669328"/>
                        <a:ext cx="2954337" cy="3286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Textfeld 9"/>
          <p:cNvSpPr txBox="1"/>
          <p:nvPr/>
        </p:nvSpPr>
        <p:spPr>
          <a:xfrm>
            <a:off x="4658583" y="384919"/>
            <a:ext cx="128156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 smtClean="0"/>
              <a:t>Applied filters:</a:t>
            </a:r>
            <a:endParaRPr lang="en-GB" sz="1400" b="1" dirty="0"/>
          </a:p>
        </p:txBody>
      </p:sp>
      <p:sp>
        <p:nvSpPr>
          <p:cNvPr id="11" name="Textfeld 9"/>
          <p:cNvSpPr txBox="1"/>
          <p:nvPr/>
        </p:nvSpPr>
        <p:spPr>
          <a:xfrm>
            <a:off x="107504" y="6505599"/>
            <a:ext cx="69847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0060A8"/>
                </a:solidFill>
              </a:rPr>
              <a:t>André Welker for ISOLTRAP, </a:t>
            </a:r>
            <a:r>
              <a:rPr lang="en-US" sz="1400" dirty="0" err="1" smtClean="0">
                <a:solidFill>
                  <a:srgbClr val="0060A8"/>
                </a:solidFill>
              </a:rPr>
              <a:t>EuNPC</a:t>
            </a:r>
            <a:r>
              <a:rPr lang="en-US" sz="1400" dirty="0">
                <a:solidFill>
                  <a:srgbClr val="0060A8"/>
                </a:solidFill>
              </a:rPr>
              <a:t> </a:t>
            </a:r>
            <a:r>
              <a:rPr lang="en-US" sz="1400" dirty="0" smtClean="0">
                <a:solidFill>
                  <a:srgbClr val="0060A8"/>
                </a:solidFill>
              </a:rPr>
              <a:t>2015, Groningen, 31.08.2015</a:t>
            </a:r>
            <a:endParaRPr lang="de-DE" sz="1400" dirty="0">
              <a:solidFill>
                <a:srgbClr val="0060A8"/>
              </a:solidFill>
            </a:endParaRPr>
          </a:p>
        </p:txBody>
      </p:sp>
      <p:sp>
        <p:nvSpPr>
          <p:cNvPr id="12" name="Textfeld 5"/>
          <p:cNvSpPr txBox="1"/>
          <p:nvPr/>
        </p:nvSpPr>
        <p:spPr>
          <a:xfrm>
            <a:off x="8719630" y="6505599"/>
            <a:ext cx="3168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0070C0"/>
                </a:solidFill>
              </a:rPr>
              <a:t>2</a:t>
            </a:r>
            <a:endParaRPr lang="en-US" sz="1400" dirty="0">
              <a:solidFill>
                <a:srgbClr val="0070C0"/>
              </a:solidFill>
            </a:endParaRPr>
          </a:p>
        </p:txBody>
      </p:sp>
      <p:sp>
        <p:nvSpPr>
          <p:cNvPr id="13" name="Titel 1"/>
          <p:cNvSpPr txBox="1">
            <a:spLocks/>
          </p:cNvSpPr>
          <p:nvPr/>
        </p:nvSpPr>
        <p:spPr>
          <a:xfrm>
            <a:off x="685800" y="-99392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de-DE" sz="4300" dirty="0" smtClean="0">
                <a:solidFill>
                  <a:srgbClr val="0033CC"/>
                </a:solidFill>
              </a:rPr>
              <a:t>Table </a:t>
            </a:r>
            <a:r>
              <a:rPr lang="de-DE" sz="4300" dirty="0" err="1" smtClean="0">
                <a:solidFill>
                  <a:srgbClr val="0033CC"/>
                </a:solidFill>
              </a:rPr>
              <a:t>of</a:t>
            </a:r>
            <a:r>
              <a:rPr lang="de-DE" sz="4300" dirty="0" smtClean="0">
                <a:solidFill>
                  <a:srgbClr val="0033CC"/>
                </a:solidFill>
              </a:rPr>
              <a:t> </a:t>
            </a:r>
            <a:r>
              <a:rPr lang="de-DE" sz="4300" dirty="0" err="1" smtClean="0">
                <a:solidFill>
                  <a:srgbClr val="0033CC"/>
                </a:solidFill>
              </a:rPr>
              <a:t>Nuclides</a:t>
            </a:r>
            <a:endParaRPr lang="de-DE" sz="4300" dirty="0">
              <a:solidFill>
                <a:srgbClr val="0033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0708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 descr="2015-01-09_D2N_Overview_Ca_K_Zn_Cd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50575"/>
            <a:ext cx="9144000" cy="5342543"/>
          </a:xfrm>
          <a:prstGeom prst="rect">
            <a:avLst/>
          </a:prstGeom>
        </p:spPr>
      </p:pic>
      <p:graphicFrame>
        <p:nvGraphicFramePr>
          <p:cNvPr id="5" name="Object 3"/>
          <p:cNvGraphicFramePr>
            <a:graphicFrameLocks noChangeAspect="1"/>
          </p:cNvGraphicFramePr>
          <p:nvPr>
            <p:extLst/>
          </p:nvPr>
        </p:nvGraphicFramePr>
        <p:xfrm>
          <a:off x="1300732" y="970817"/>
          <a:ext cx="6256338" cy="3476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67" name="Formel" r:id="rId5" imgW="4330700" imgH="241300" progId="Equation.3">
                  <p:embed/>
                </p:oleObj>
              </mc:Choice>
              <mc:Fallback>
                <p:oleObj name="Formel" r:id="rId5" imgW="4330700" imgH="2413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00732" y="970817"/>
                        <a:ext cx="6256338" cy="3476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Oval 3"/>
          <p:cNvSpPr/>
          <p:nvPr/>
        </p:nvSpPr>
        <p:spPr>
          <a:xfrm>
            <a:off x="6464300" y="2095500"/>
            <a:ext cx="939800" cy="622300"/>
          </a:xfrm>
          <a:prstGeom prst="ellipse">
            <a:avLst/>
          </a:prstGeom>
          <a:noFill/>
          <a:ln w="3810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Oval 6"/>
          <p:cNvSpPr/>
          <p:nvPr/>
        </p:nvSpPr>
        <p:spPr>
          <a:xfrm>
            <a:off x="2915816" y="4005064"/>
            <a:ext cx="939800" cy="622300"/>
          </a:xfrm>
          <a:prstGeom prst="ellipse">
            <a:avLst/>
          </a:prstGeom>
          <a:noFill/>
          <a:ln w="3810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bg1"/>
              </a:solidFill>
            </a:endParaRPr>
          </a:p>
        </p:txBody>
      </p:sp>
      <p:sp>
        <p:nvSpPr>
          <p:cNvPr id="8" name="Oval 7"/>
          <p:cNvSpPr/>
          <p:nvPr/>
        </p:nvSpPr>
        <p:spPr>
          <a:xfrm>
            <a:off x="4712320" y="3140968"/>
            <a:ext cx="939800" cy="622300"/>
          </a:xfrm>
          <a:prstGeom prst="ellipse">
            <a:avLst/>
          </a:prstGeom>
          <a:noFill/>
          <a:ln w="3810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Textfeld 2"/>
          <p:cNvSpPr txBox="1"/>
          <p:nvPr/>
        </p:nvSpPr>
        <p:spPr>
          <a:xfrm>
            <a:off x="2654916" y="3118260"/>
            <a:ext cx="38183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b="1" dirty="0" err="1" smtClean="0">
                <a:solidFill>
                  <a:srgbClr val="FF0000"/>
                </a:solidFill>
              </a:rPr>
              <a:t>Rb</a:t>
            </a:r>
            <a:endParaRPr lang="de-DE" sz="1400" b="1" dirty="0">
              <a:solidFill>
                <a:srgbClr val="FF0000"/>
              </a:solidFill>
            </a:endParaRPr>
          </a:p>
        </p:txBody>
      </p:sp>
      <p:sp>
        <p:nvSpPr>
          <p:cNvPr id="9" name="Textfeld 8"/>
          <p:cNvSpPr txBox="1"/>
          <p:nvPr/>
        </p:nvSpPr>
        <p:spPr>
          <a:xfrm>
            <a:off x="2838711" y="3015937"/>
            <a:ext cx="33374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b="1" dirty="0" err="1" smtClean="0">
                <a:solidFill>
                  <a:srgbClr val="FF0000"/>
                </a:solidFill>
              </a:rPr>
              <a:t>Sr</a:t>
            </a:r>
            <a:endParaRPr lang="de-DE" sz="1400" b="1" dirty="0">
              <a:solidFill>
                <a:srgbClr val="FF0000"/>
              </a:solidFill>
            </a:endParaRPr>
          </a:p>
        </p:txBody>
      </p:sp>
      <p:sp>
        <p:nvSpPr>
          <p:cNvPr id="10" name="Textfeld 9"/>
          <p:cNvSpPr txBox="1"/>
          <p:nvPr/>
        </p:nvSpPr>
        <p:spPr>
          <a:xfrm>
            <a:off x="1505288" y="4150581"/>
            <a:ext cx="34336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b="1" dirty="0" err="1" smtClean="0">
                <a:solidFill>
                  <a:srgbClr val="FF0000"/>
                </a:solidFill>
              </a:rPr>
              <a:t>Cr</a:t>
            </a:r>
            <a:endParaRPr lang="de-DE" sz="1400" b="1" dirty="0">
              <a:solidFill>
                <a:srgbClr val="FF0000"/>
              </a:solidFill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2020100" y="3703763"/>
            <a:ext cx="185116" cy="19025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3" name="Textfeld 5"/>
          <p:cNvSpPr txBox="1"/>
          <p:nvPr/>
        </p:nvSpPr>
        <p:spPr>
          <a:xfrm>
            <a:off x="8719630" y="6505599"/>
            <a:ext cx="3168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0070C0"/>
                </a:solidFill>
              </a:rPr>
              <a:t>3</a:t>
            </a:r>
            <a:endParaRPr lang="en-US" sz="1400" dirty="0">
              <a:solidFill>
                <a:srgbClr val="0070C0"/>
              </a:solidFill>
            </a:endParaRPr>
          </a:p>
        </p:txBody>
      </p:sp>
      <p:sp>
        <p:nvSpPr>
          <p:cNvPr id="14" name="Textfeld 9"/>
          <p:cNvSpPr txBox="1"/>
          <p:nvPr/>
        </p:nvSpPr>
        <p:spPr>
          <a:xfrm>
            <a:off x="107504" y="6505599"/>
            <a:ext cx="69847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0060A8"/>
                </a:solidFill>
              </a:rPr>
              <a:t>André Welker for ISOLTRAP, </a:t>
            </a:r>
            <a:r>
              <a:rPr lang="en-US" sz="1400" dirty="0" err="1" smtClean="0">
                <a:solidFill>
                  <a:srgbClr val="0060A8"/>
                </a:solidFill>
              </a:rPr>
              <a:t>EuNPC</a:t>
            </a:r>
            <a:r>
              <a:rPr lang="en-US" sz="1400" dirty="0">
                <a:solidFill>
                  <a:srgbClr val="0060A8"/>
                </a:solidFill>
              </a:rPr>
              <a:t> </a:t>
            </a:r>
            <a:r>
              <a:rPr lang="en-US" sz="1400" dirty="0" smtClean="0">
                <a:solidFill>
                  <a:srgbClr val="0060A8"/>
                </a:solidFill>
              </a:rPr>
              <a:t>2015, Groningen, 31.08.2015</a:t>
            </a:r>
            <a:endParaRPr lang="de-DE" sz="1400" dirty="0">
              <a:solidFill>
                <a:srgbClr val="0060A8"/>
              </a:solidFill>
            </a:endParaRPr>
          </a:p>
        </p:txBody>
      </p:sp>
      <p:sp>
        <p:nvSpPr>
          <p:cNvPr id="15" name="Rechteck 14"/>
          <p:cNvSpPr/>
          <p:nvPr/>
        </p:nvSpPr>
        <p:spPr>
          <a:xfrm>
            <a:off x="1115616" y="4531472"/>
            <a:ext cx="185116" cy="28956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6" name="Rechteck 15"/>
          <p:cNvSpPr/>
          <p:nvPr/>
        </p:nvSpPr>
        <p:spPr>
          <a:xfrm>
            <a:off x="1253642" y="4417885"/>
            <a:ext cx="185116" cy="28956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18" name="Gerader Verbinder 17"/>
          <p:cNvCxnSpPr/>
          <p:nvPr/>
        </p:nvCxnSpPr>
        <p:spPr>
          <a:xfrm>
            <a:off x="764042" y="4665835"/>
            <a:ext cx="936104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itel 1"/>
          <p:cNvSpPr txBox="1">
            <a:spLocks/>
          </p:cNvSpPr>
          <p:nvPr/>
        </p:nvSpPr>
        <p:spPr>
          <a:xfrm>
            <a:off x="685800" y="-99392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de-DE" sz="4300" dirty="0" err="1" smtClean="0">
                <a:solidFill>
                  <a:srgbClr val="0033CC"/>
                </a:solidFill>
              </a:rPr>
              <a:t>Why</a:t>
            </a:r>
            <a:r>
              <a:rPr lang="de-DE" sz="4300" dirty="0" smtClean="0">
                <a:solidFill>
                  <a:srgbClr val="0033CC"/>
                </a:solidFill>
              </a:rPr>
              <a:t> </a:t>
            </a:r>
            <a:r>
              <a:rPr lang="de-DE" sz="4300" dirty="0" err="1" smtClean="0">
                <a:solidFill>
                  <a:srgbClr val="0033CC"/>
                </a:solidFill>
              </a:rPr>
              <a:t>neutron-rich</a:t>
            </a:r>
            <a:r>
              <a:rPr lang="de-DE" sz="4300" dirty="0" smtClean="0">
                <a:solidFill>
                  <a:srgbClr val="0033CC"/>
                </a:solidFill>
              </a:rPr>
              <a:t> </a:t>
            </a:r>
            <a:r>
              <a:rPr lang="de-DE" sz="4300" dirty="0" err="1" smtClean="0">
                <a:solidFill>
                  <a:srgbClr val="0033CC"/>
                </a:solidFill>
              </a:rPr>
              <a:t>nuclides</a:t>
            </a:r>
            <a:r>
              <a:rPr lang="de-DE" sz="4300" dirty="0" smtClean="0">
                <a:solidFill>
                  <a:srgbClr val="0033CC"/>
                </a:solidFill>
              </a:rPr>
              <a:t>?</a:t>
            </a:r>
            <a:endParaRPr lang="de-DE" sz="4300" dirty="0">
              <a:solidFill>
                <a:srgbClr val="0033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6147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" name="Gruppieren 32"/>
          <p:cNvGrpSpPr/>
          <p:nvPr/>
        </p:nvGrpSpPr>
        <p:grpSpPr>
          <a:xfrm>
            <a:off x="972579" y="0"/>
            <a:ext cx="8207933" cy="6781800"/>
            <a:chOff x="972579" y="0"/>
            <a:chExt cx="8207933" cy="6781800"/>
          </a:xfrm>
        </p:grpSpPr>
        <p:grpSp>
          <p:nvGrpSpPr>
            <p:cNvPr id="36" name="Gruppieren 35"/>
            <p:cNvGrpSpPr/>
            <p:nvPr/>
          </p:nvGrpSpPr>
          <p:grpSpPr>
            <a:xfrm>
              <a:off x="972579" y="0"/>
              <a:ext cx="8207933" cy="6781800"/>
              <a:chOff x="972579" y="0"/>
              <a:chExt cx="8207933" cy="6781800"/>
            </a:xfrm>
          </p:grpSpPr>
          <p:pic>
            <p:nvPicPr>
              <p:cNvPr id="39" name="Picture 23"/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972579" y="704333"/>
                <a:ext cx="8207933" cy="6077467"/>
              </a:xfrm>
              <a:prstGeom prst="rect">
                <a:avLst/>
              </a:prstGeom>
            </p:spPr>
          </p:pic>
          <p:sp>
            <p:nvSpPr>
              <p:cNvPr id="41" name="Rechteck 40"/>
              <p:cNvSpPr/>
              <p:nvPr/>
            </p:nvSpPr>
            <p:spPr>
              <a:xfrm>
                <a:off x="5024135" y="0"/>
                <a:ext cx="4077417" cy="154314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42" name="Rechteck 41"/>
              <p:cNvSpPr/>
              <p:nvPr/>
            </p:nvSpPr>
            <p:spPr>
              <a:xfrm>
                <a:off x="5176535" y="152400"/>
                <a:ext cx="1555705" cy="154314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sp>
          <p:nvSpPr>
            <p:cNvPr id="37" name="Rechteck 36"/>
            <p:cNvSpPr/>
            <p:nvPr/>
          </p:nvSpPr>
          <p:spPr>
            <a:xfrm>
              <a:off x="6084168" y="4293096"/>
              <a:ext cx="1152128" cy="50405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sp>
        <p:nvSpPr>
          <p:cNvPr id="17" name="Rectangle 16"/>
          <p:cNvSpPr/>
          <p:nvPr/>
        </p:nvSpPr>
        <p:spPr>
          <a:xfrm>
            <a:off x="4030457" y="2630083"/>
            <a:ext cx="1754839" cy="73866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pPr algn="just"/>
            <a:r>
              <a:rPr lang="en-US" sz="1400" b="1" dirty="0" smtClean="0">
                <a:solidFill>
                  <a:schemeClr val="accent1">
                    <a:lumMod val="75000"/>
                  </a:schemeClr>
                </a:solidFill>
              </a:rPr>
              <a:t>Beam purification: </a:t>
            </a:r>
          </a:p>
          <a:p>
            <a:pPr algn="just"/>
            <a:r>
              <a:rPr lang="en-US" sz="1400" b="1" dirty="0" smtClean="0"/>
              <a:t>200-300 ms trapping </a:t>
            </a:r>
          </a:p>
          <a:p>
            <a:pPr algn="just"/>
            <a:r>
              <a:rPr lang="en-US" sz="1400" b="1" dirty="0" smtClean="0"/>
              <a:t>for m/</a:t>
            </a:r>
            <a:r>
              <a:rPr lang="el-GR" sz="1400" b="1" dirty="0"/>
              <a:t>Δ</a:t>
            </a:r>
            <a:r>
              <a:rPr lang="en-US" sz="1400" b="1" dirty="0"/>
              <a:t>m =</a:t>
            </a:r>
            <a:r>
              <a:rPr lang="en-US" sz="1400" b="1" dirty="0" smtClean="0"/>
              <a:t>10</a:t>
            </a:r>
            <a:r>
              <a:rPr lang="en-US" sz="1400" b="1" baseline="30000" dirty="0" smtClean="0"/>
              <a:t>4</a:t>
            </a:r>
            <a:r>
              <a:rPr lang="en-US" sz="1400" b="1" dirty="0" smtClean="0"/>
              <a:t>-10</a:t>
            </a:r>
            <a:r>
              <a:rPr lang="en-US" sz="1400" b="1" baseline="30000" dirty="0" smtClean="0"/>
              <a:t>5</a:t>
            </a:r>
            <a:endParaRPr lang="en-GB" sz="1400" b="1" dirty="0"/>
          </a:p>
        </p:txBody>
      </p:sp>
      <p:sp>
        <p:nvSpPr>
          <p:cNvPr id="22" name="Rectangle 21"/>
          <p:cNvSpPr/>
          <p:nvPr/>
        </p:nvSpPr>
        <p:spPr>
          <a:xfrm>
            <a:off x="4022569" y="1694000"/>
            <a:ext cx="1754839" cy="73866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just"/>
            <a:r>
              <a:rPr lang="en-US" sz="1400" b="1" dirty="0" smtClean="0">
                <a:solidFill>
                  <a:schemeClr val="accent1">
                    <a:lumMod val="75000"/>
                  </a:schemeClr>
                </a:solidFill>
              </a:rPr>
              <a:t>Beam purification: </a:t>
            </a:r>
          </a:p>
          <a:p>
            <a:pPr algn="just"/>
            <a:r>
              <a:rPr lang="en-US" sz="1400" b="1" dirty="0" smtClean="0"/>
              <a:t>1 s trapping for </a:t>
            </a:r>
          </a:p>
          <a:p>
            <a:pPr algn="just"/>
            <a:r>
              <a:rPr lang="en-US" sz="1400" b="1" dirty="0" smtClean="0"/>
              <a:t>m/</a:t>
            </a:r>
            <a:r>
              <a:rPr lang="el-GR" sz="1400" b="1" dirty="0"/>
              <a:t>Δ</a:t>
            </a:r>
            <a:r>
              <a:rPr lang="en-US" sz="1400" b="1" dirty="0"/>
              <a:t>m =</a:t>
            </a:r>
            <a:r>
              <a:rPr lang="en-US" sz="1400" b="1" dirty="0" smtClean="0"/>
              <a:t>10</a:t>
            </a:r>
            <a:r>
              <a:rPr lang="en-US" sz="1400" b="1" baseline="30000" dirty="0" smtClean="0"/>
              <a:t>5</a:t>
            </a:r>
            <a:r>
              <a:rPr lang="en-US" sz="1400" b="1" dirty="0" smtClean="0"/>
              <a:t>-10</a:t>
            </a:r>
            <a:r>
              <a:rPr lang="en-US" sz="1400" b="1" baseline="30000" dirty="0"/>
              <a:t>6</a:t>
            </a:r>
            <a:endParaRPr lang="en-GB" sz="1400" b="1" dirty="0"/>
          </a:p>
        </p:txBody>
      </p:sp>
      <p:sp>
        <p:nvSpPr>
          <p:cNvPr id="25" name="Rectangle 24"/>
          <p:cNvSpPr/>
          <p:nvPr/>
        </p:nvSpPr>
        <p:spPr>
          <a:xfrm>
            <a:off x="2439891" y="867430"/>
            <a:ext cx="3337517" cy="523220"/>
          </a:xfrm>
          <a:prstGeom prst="rect">
            <a:avLst/>
          </a:prstGeom>
          <a:solidFill>
            <a:srgbClr val="00B050">
              <a:alpha val="25000"/>
            </a:srgbClr>
          </a:solidFill>
        </p:spPr>
        <p:txBody>
          <a:bodyPr wrap="none">
            <a:spAutoFit/>
          </a:bodyPr>
          <a:lstStyle/>
          <a:p>
            <a:r>
              <a:rPr lang="en-US" sz="1400" b="1" dirty="0" smtClean="0">
                <a:solidFill>
                  <a:srgbClr val="00B050"/>
                </a:solidFill>
              </a:rPr>
              <a:t>Measurement of cyclotron frequency: </a:t>
            </a:r>
          </a:p>
          <a:p>
            <a:pPr algn="just"/>
            <a:r>
              <a:rPr lang="en-US" sz="1400" b="1" dirty="0" smtClean="0"/>
              <a:t>100 ms – 1 s trapping for </a:t>
            </a:r>
            <a:r>
              <a:rPr lang="el-GR" sz="1400" b="1" dirty="0" smtClean="0">
                <a:latin typeface="Calibri"/>
              </a:rPr>
              <a:t>σ</a:t>
            </a:r>
            <a:r>
              <a:rPr lang="en-GB" sz="1400" b="1" baseline="-25000" dirty="0" smtClean="0">
                <a:latin typeface="Calibri"/>
              </a:rPr>
              <a:t>m</a:t>
            </a:r>
            <a:r>
              <a:rPr lang="en-GB" sz="1400" b="1" dirty="0" smtClean="0">
                <a:latin typeface="Calibri"/>
              </a:rPr>
              <a:t>/m = 10</a:t>
            </a:r>
            <a:r>
              <a:rPr lang="en-GB" sz="1400" b="1" baseline="30000" dirty="0" smtClean="0">
                <a:latin typeface="Calibri"/>
              </a:rPr>
              <a:t>-6</a:t>
            </a:r>
            <a:r>
              <a:rPr lang="en-GB" sz="1400" b="1" dirty="0" smtClean="0"/>
              <a:t>-10</a:t>
            </a:r>
            <a:r>
              <a:rPr lang="en-GB" sz="1400" b="1" baseline="30000" dirty="0" smtClean="0"/>
              <a:t>-8</a:t>
            </a:r>
            <a:r>
              <a:rPr lang="en-GB" sz="1400" b="1" dirty="0" smtClean="0">
                <a:latin typeface="Calibri"/>
              </a:rPr>
              <a:t> </a:t>
            </a:r>
            <a:r>
              <a:rPr lang="en-US" sz="1400" b="1" dirty="0" smtClean="0"/>
              <a:t> </a:t>
            </a:r>
            <a:endParaRPr lang="en-GB" sz="1400" b="1" dirty="0"/>
          </a:p>
        </p:txBody>
      </p:sp>
      <p:sp>
        <p:nvSpPr>
          <p:cNvPr id="32" name="Oval 31"/>
          <p:cNvSpPr/>
          <p:nvPr/>
        </p:nvSpPr>
        <p:spPr>
          <a:xfrm>
            <a:off x="6856411" y="3400425"/>
            <a:ext cx="1981201" cy="1143000"/>
          </a:xfrm>
          <a:prstGeom prst="ellipse">
            <a:avLst/>
          </a:prstGeom>
          <a:solidFill>
            <a:schemeClr val="accent1">
              <a:alpha val="25000"/>
            </a:schemeClr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Oval 33"/>
          <p:cNvSpPr/>
          <p:nvPr/>
        </p:nvSpPr>
        <p:spPr>
          <a:xfrm>
            <a:off x="6818312" y="1981200"/>
            <a:ext cx="1981201" cy="1143000"/>
          </a:xfrm>
          <a:prstGeom prst="ellipse">
            <a:avLst/>
          </a:prstGeom>
          <a:solidFill>
            <a:schemeClr val="accent1">
              <a:alpha val="25000"/>
            </a:schemeClr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8" name="Straight Arrow Connector 37"/>
          <p:cNvCxnSpPr/>
          <p:nvPr/>
        </p:nvCxnSpPr>
        <p:spPr>
          <a:xfrm flipH="1" flipV="1">
            <a:off x="5877633" y="2132856"/>
            <a:ext cx="1093081" cy="11514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/>
          <p:nvPr/>
        </p:nvCxnSpPr>
        <p:spPr>
          <a:xfrm flipH="1" flipV="1">
            <a:off x="5785296" y="1268760"/>
            <a:ext cx="1185416" cy="97923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/>
          <p:cNvCxnSpPr>
            <a:stCxn id="32" idx="1"/>
          </p:cNvCxnSpPr>
          <p:nvPr/>
        </p:nvCxnSpPr>
        <p:spPr>
          <a:xfrm flipH="1" flipV="1">
            <a:off x="5877633" y="3244922"/>
            <a:ext cx="1268918" cy="32289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Oval 42"/>
          <p:cNvSpPr/>
          <p:nvPr/>
        </p:nvSpPr>
        <p:spPr>
          <a:xfrm>
            <a:off x="4760912" y="5105400"/>
            <a:ext cx="1981201" cy="1143000"/>
          </a:xfrm>
          <a:prstGeom prst="ellipse">
            <a:avLst/>
          </a:prstGeom>
          <a:solidFill>
            <a:schemeClr val="accent1">
              <a:alpha val="25000"/>
            </a:schemeClr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ectangle 15"/>
          <p:cNvSpPr/>
          <p:nvPr/>
        </p:nvSpPr>
        <p:spPr>
          <a:xfrm>
            <a:off x="4180746" y="3559254"/>
            <a:ext cx="1608967" cy="73866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pPr algn="just"/>
            <a:r>
              <a:rPr lang="en-US" sz="1400" b="1" dirty="0" smtClean="0">
                <a:solidFill>
                  <a:schemeClr val="accent1">
                    <a:lumMod val="75000"/>
                  </a:schemeClr>
                </a:solidFill>
              </a:rPr>
              <a:t>Beam purification: </a:t>
            </a:r>
          </a:p>
          <a:p>
            <a:pPr algn="just"/>
            <a:r>
              <a:rPr lang="en-US" sz="1400" b="1" dirty="0" smtClean="0"/>
              <a:t>30 ms trapping </a:t>
            </a:r>
          </a:p>
          <a:p>
            <a:pPr algn="just"/>
            <a:r>
              <a:rPr lang="en-US" sz="1400" b="1" dirty="0" smtClean="0"/>
              <a:t>for m/</a:t>
            </a:r>
            <a:r>
              <a:rPr lang="el-GR" sz="1400" b="1" dirty="0"/>
              <a:t>Δ</a:t>
            </a:r>
            <a:r>
              <a:rPr lang="en-US" sz="1400" b="1" dirty="0"/>
              <a:t>m </a:t>
            </a:r>
            <a:r>
              <a:rPr lang="en-US" sz="1400" b="1" dirty="0" smtClean="0"/>
              <a:t>=</a:t>
            </a:r>
            <a:r>
              <a:rPr lang="en-US" sz="1400" b="1" dirty="0"/>
              <a:t> </a:t>
            </a:r>
            <a:r>
              <a:rPr lang="en-US" sz="1400" b="1" dirty="0" smtClean="0"/>
              <a:t>10</a:t>
            </a:r>
            <a:r>
              <a:rPr lang="en-US" sz="1400" b="1" baseline="30000" dirty="0" smtClean="0"/>
              <a:t>5</a:t>
            </a:r>
            <a:endParaRPr lang="en-GB" sz="1400" b="1" dirty="0"/>
          </a:p>
        </p:txBody>
      </p:sp>
      <p:cxnSp>
        <p:nvCxnSpPr>
          <p:cNvPr id="18" name="Straight Arrow Connector 17"/>
          <p:cNvCxnSpPr/>
          <p:nvPr/>
        </p:nvCxnSpPr>
        <p:spPr>
          <a:xfrm flipH="1" flipV="1">
            <a:off x="5129336" y="4437112"/>
            <a:ext cx="241177" cy="7444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 Placeholder 4"/>
          <p:cNvSpPr txBox="1">
            <a:spLocks/>
          </p:cNvSpPr>
          <p:nvPr/>
        </p:nvSpPr>
        <p:spPr>
          <a:xfrm>
            <a:off x="2" y="5949280"/>
            <a:ext cx="3767408" cy="50405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indent="-342900">
              <a:defRPr/>
            </a:pPr>
            <a:r>
              <a:rPr lang="de-DE" sz="1000" dirty="0" smtClean="0">
                <a:latin typeface="+mj-lt"/>
              </a:rPr>
              <a:t>F</a:t>
            </a:r>
            <a:r>
              <a:rPr lang="de-DE" sz="1000" dirty="0">
                <a:latin typeface="+mj-lt"/>
              </a:rPr>
              <a:t>. Herfurth </a:t>
            </a:r>
            <a:r>
              <a:rPr lang="de-DE" sz="1000" i="1" dirty="0">
                <a:latin typeface="+mj-lt"/>
              </a:rPr>
              <a:t>et al.</a:t>
            </a:r>
            <a:r>
              <a:rPr lang="de-DE" sz="1000" dirty="0">
                <a:latin typeface="+mj-lt"/>
              </a:rPr>
              <a:t>, </a:t>
            </a:r>
            <a:r>
              <a:rPr lang="en-US" sz="1000" dirty="0">
                <a:latin typeface="+mj-lt"/>
              </a:rPr>
              <a:t>NIM A </a:t>
            </a:r>
            <a:r>
              <a:rPr lang="en-US" sz="1000" b="1" dirty="0">
                <a:latin typeface="+mj-lt"/>
              </a:rPr>
              <a:t>469</a:t>
            </a:r>
            <a:r>
              <a:rPr lang="en-US" sz="1000" dirty="0">
                <a:latin typeface="+mj-lt"/>
              </a:rPr>
              <a:t>, 254 (2001</a:t>
            </a:r>
            <a:r>
              <a:rPr lang="en-US" sz="1000" dirty="0" smtClean="0">
                <a:latin typeface="+mj-lt"/>
              </a:rPr>
              <a:t>).</a:t>
            </a:r>
          </a:p>
          <a:p>
            <a:pPr marL="342900" lvl="0" indent="-342900">
              <a:defRPr/>
            </a:pPr>
            <a:r>
              <a:rPr lang="en-US" sz="1000" dirty="0" smtClean="0"/>
              <a:t>R</a:t>
            </a:r>
            <a:r>
              <a:rPr lang="en-US" sz="1000" dirty="0"/>
              <a:t>. N. Wolf </a:t>
            </a:r>
            <a:r>
              <a:rPr lang="en-US" sz="1000" i="1" dirty="0">
                <a:solidFill>
                  <a:srgbClr val="000000"/>
                </a:solidFill>
                <a:cs typeface="Calibri" pitchFamily="34" charset="0"/>
              </a:rPr>
              <a:t>et al.</a:t>
            </a:r>
            <a:r>
              <a:rPr lang="en-US" sz="1000" dirty="0">
                <a:solidFill>
                  <a:srgbClr val="000000"/>
                </a:solidFill>
                <a:cs typeface="Calibri" pitchFamily="34" charset="0"/>
              </a:rPr>
              <a:t>,</a:t>
            </a:r>
            <a:r>
              <a:rPr lang="en-US" sz="1000" dirty="0"/>
              <a:t> </a:t>
            </a:r>
            <a:r>
              <a:rPr lang="en-US" sz="1000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Int. J. Mass  Spectrom </a:t>
            </a:r>
            <a:r>
              <a:rPr lang="en-US" sz="1000" b="1" dirty="0" smtClean="0"/>
              <a:t>313</a:t>
            </a:r>
            <a:r>
              <a:rPr lang="en-US" sz="1000" dirty="0"/>
              <a:t>, 8 (2012</a:t>
            </a:r>
            <a:r>
              <a:rPr lang="en-US" sz="1000" dirty="0" smtClean="0"/>
              <a:t>).</a:t>
            </a:r>
          </a:p>
          <a:p>
            <a:pPr marL="342900" indent="-342900">
              <a:defRPr/>
            </a:pPr>
            <a:r>
              <a:rPr lang="de-DE" sz="1000" dirty="0"/>
              <a:t>G. Savard  </a:t>
            </a:r>
            <a:r>
              <a:rPr lang="de-DE" sz="1000" i="1" dirty="0"/>
              <a:t>et al.</a:t>
            </a:r>
            <a:r>
              <a:rPr lang="de-DE" sz="1000" dirty="0"/>
              <a:t>, </a:t>
            </a:r>
            <a:r>
              <a:rPr lang="en-US" sz="1000" dirty="0"/>
              <a:t>Phys. </a:t>
            </a:r>
            <a:r>
              <a:rPr lang="en-US" sz="1000" dirty="0" err="1"/>
              <a:t>Lett</a:t>
            </a:r>
            <a:r>
              <a:rPr lang="en-US" sz="1000" dirty="0"/>
              <a:t>. A </a:t>
            </a:r>
            <a:r>
              <a:rPr lang="en-US" sz="1000" b="1" dirty="0"/>
              <a:t>158</a:t>
            </a:r>
            <a:r>
              <a:rPr lang="en-US" sz="1000" dirty="0"/>
              <a:t>, 247 (1991</a:t>
            </a:r>
            <a:r>
              <a:rPr lang="en-US" sz="1000" dirty="0" smtClean="0"/>
              <a:t>). </a:t>
            </a:r>
          </a:p>
          <a:p>
            <a:pPr marL="342900" indent="-342900">
              <a:defRPr/>
            </a:pPr>
            <a:r>
              <a:rPr lang="en-US" sz="1000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M. </a:t>
            </a:r>
            <a:r>
              <a:rPr lang="en-US" sz="1000" dirty="0" err="1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König</a:t>
            </a:r>
            <a:r>
              <a:rPr lang="en-US" sz="1000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US" sz="1000" i="1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et al.</a:t>
            </a:r>
            <a:r>
              <a:rPr lang="en-US" sz="1000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, Int. J. Mass  Spectrom. </a:t>
            </a:r>
            <a:r>
              <a:rPr lang="en-US" sz="1000" b="1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142</a:t>
            </a:r>
            <a:r>
              <a:rPr lang="en-US" sz="1000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, 95 (1995</a:t>
            </a:r>
            <a:r>
              <a:rPr lang="en-US" sz="1000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).</a:t>
            </a:r>
            <a:endParaRPr lang="en-US" sz="1000" dirty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  <a:p>
            <a:pPr marL="342900" indent="-342900">
              <a:defRPr/>
            </a:pPr>
            <a:endParaRPr lang="en-US" sz="1000" dirty="0"/>
          </a:p>
          <a:p>
            <a:pPr marL="342900" lvl="0" indent="-342900">
              <a:defRPr/>
            </a:pPr>
            <a:endParaRPr lang="en-US" sz="1000" dirty="0">
              <a:solidFill>
                <a:srgbClr val="000000"/>
              </a:solidFill>
              <a:cs typeface="Calibri" pitchFamily="34" charset="0"/>
            </a:endParaRPr>
          </a:p>
          <a:p>
            <a:pPr marL="342900" indent="-342900">
              <a:defRPr/>
            </a:pPr>
            <a:endParaRPr lang="en-US" sz="1000" dirty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  <a:p>
            <a:pPr marL="342900" indent="-342900">
              <a:defRPr/>
            </a:pPr>
            <a:endParaRPr lang="en-US" sz="1000" dirty="0">
              <a:latin typeface="+mj-lt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j-lt"/>
              <a:cs typeface="Calibri" pitchFamily="34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j-lt"/>
              <a:cs typeface="Calibri" pitchFamily="34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20" name="Text Placeholder 4"/>
          <p:cNvSpPr txBox="1">
            <a:spLocks/>
          </p:cNvSpPr>
          <p:nvPr/>
        </p:nvSpPr>
        <p:spPr>
          <a:xfrm>
            <a:off x="2874377" y="6318230"/>
            <a:ext cx="3384376" cy="24312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endParaRPr kumimoji="0" lang="en-US" sz="1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21" name="Titel 1"/>
          <p:cNvSpPr txBox="1">
            <a:spLocks/>
          </p:cNvSpPr>
          <p:nvPr/>
        </p:nvSpPr>
        <p:spPr>
          <a:xfrm>
            <a:off x="685800" y="-99392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de-DE" sz="4300" dirty="0" smtClean="0">
                <a:solidFill>
                  <a:srgbClr val="0033CC"/>
                </a:solidFill>
              </a:rPr>
              <a:t>Tools </a:t>
            </a:r>
            <a:r>
              <a:rPr lang="de-DE" sz="4300" dirty="0" err="1" smtClean="0">
                <a:solidFill>
                  <a:srgbClr val="0033CC"/>
                </a:solidFill>
              </a:rPr>
              <a:t>of</a:t>
            </a:r>
            <a:r>
              <a:rPr lang="de-DE" sz="4300" dirty="0" smtClean="0">
                <a:solidFill>
                  <a:srgbClr val="0033CC"/>
                </a:solidFill>
              </a:rPr>
              <a:t> ISOLTRAP</a:t>
            </a:r>
            <a:endParaRPr lang="de-DE" sz="4300" dirty="0">
              <a:solidFill>
                <a:srgbClr val="0033CC"/>
              </a:solidFill>
            </a:endParaRPr>
          </a:p>
        </p:txBody>
      </p:sp>
      <p:sp>
        <p:nvSpPr>
          <p:cNvPr id="26" name="Textfeld 5"/>
          <p:cNvSpPr txBox="1"/>
          <p:nvPr/>
        </p:nvSpPr>
        <p:spPr>
          <a:xfrm>
            <a:off x="8719630" y="6505599"/>
            <a:ext cx="3168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0070C0"/>
                </a:solidFill>
              </a:rPr>
              <a:t>6</a:t>
            </a:r>
          </a:p>
        </p:txBody>
      </p:sp>
      <p:sp>
        <p:nvSpPr>
          <p:cNvPr id="27" name="Textfeld 9"/>
          <p:cNvSpPr txBox="1"/>
          <p:nvPr/>
        </p:nvSpPr>
        <p:spPr>
          <a:xfrm>
            <a:off x="107504" y="6505599"/>
            <a:ext cx="69847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0060A8"/>
                </a:solidFill>
              </a:rPr>
              <a:t>Andree Welker, 8</a:t>
            </a:r>
            <a:r>
              <a:rPr lang="en-US" sz="1400" baseline="30000" dirty="0" smtClean="0">
                <a:solidFill>
                  <a:srgbClr val="0060A8"/>
                </a:solidFill>
              </a:rPr>
              <a:t>th</a:t>
            </a:r>
            <a:r>
              <a:rPr lang="en-US" sz="1400" dirty="0" smtClean="0">
                <a:solidFill>
                  <a:srgbClr val="0060A8"/>
                </a:solidFill>
              </a:rPr>
              <a:t> </a:t>
            </a:r>
            <a:r>
              <a:rPr lang="en-US" sz="1400" dirty="0" err="1" smtClean="0">
                <a:solidFill>
                  <a:srgbClr val="0060A8"/>
                </a:solidFill>
              </a:rPr>
              <a:t>Gentner</a:t>
            </a:r>
            <a:r>
              <a:rPr lang="en-US" sz="1400" dirty="0" smtClean="0">
                <a:solidFill>
                  <a:srgbClr val="0060A8"/>
                </a:solidFill>
              </a:rPr>
              <a:t> Day 2015, CERN, 28.10.2015</a:t>
            </a:r>
            <a:endParaRPr lang="de-DE" sz="1400" dirty="0">
              <a:solidFill>
                <a:srgbClr val="0060A8"/>
              </a:solidFill>
            </a:endParaRPr>
          </a:p>
        </p:txBody>
      </p:sp>
      <p:pic>
        <p:nvPicPr>
          <p:cNvPr id="28" name="Grafik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56376" y="156185"/>
            <a:ext cx="1099939" cy="7910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065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hteck 21"/>
          <p:cNvSpPr/>
          <p:nvPr/>
        </p:nvSpPr>
        <p:spPr>
          <a:xfrm>
            <a:off x="7020272" y="834894"/>
            <a:ext cx="2123728" cy="144016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Abgerundetes Rechteck 18"/>
          <p:cNvSpPr/>
          <p:nvPr/>
        </p:nvSpPr>
        <p:spPr>
          <a:xfrm>
            <a:off x="4949379" y="762000"/>
            <a:ext cx="3981094" cy="1730964"/>
          </a:xfrm>
          <a:prstGeom prst="roundRect">
            <a:avLst/>
          </a:prstGeom>
          <a:solidFill>
            <a:schemeClr val="bg1"/>
          </a:solidFill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5" name="Textfeld 24"/>
          <p:cNvSpPr txBox="1"/>
          <p:nvPr/>
        </p:nvSpPr>
        <p:spPr>
          <a:xfrm>
            <a:off x="683568" y="4365104"/>
            <a:ext cx="4845687" cy="1200329"/>
          </a:xfrm>
          <a:prstGeom prst="rect">
            <a:avLst/>
          </a:prstGeom>
          <a:noFill/>
          <a:ln w="25400">
            <a:noFill/>
          </a:ln>
          <a:effectLst>
            <a:softEdge rad="12700"/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lvl="0"/>
            <a:r>
              <a:rPr lang="en-US" b="1" dirty="0" smtClean="0">
                <a:solidFill>
                  <a:srgbClr val="FF0000"/>
                </a:solidFill>
                <a:latin typeface="Calibri" pitchFamily="34" charset="0"/>
              </a:rPr>
              <a:t>Mass determination:</a:t>
            </a:r>
          </a:p>
          <a:p>
            <a:pPr marL="33750" lvl="0" indent="-285750">
              <a:buFont typeface="Arial" panose="020B0604020202020204" pitchFamily="34" charset="0"/>
              <a:buChar char="•"/>
            </a:pPr>
            <a:r>
              <a:rPr lang="en-US" dirty="0" smtClean="0">
                <a:latin typeface="Calibri" pitchFamily="34" charset="0"/>
              </a:rPr>
              <a:t> relative precision better than 10</a:t>
            </a:r>
            <a:r>
              <a:rPr lang="en-US" baseline="30000" dirty="0" smtClean="0">
                <a:latin typeface="Calibri" pitchFamily="34" charset="0"/>
              </a:rPr>
              <a:t>-6</a:t>
            </a:r>
            <a:endParaRPr lang="en-US" dirty="0" smtClean="0">
              <a:latin typeface="Calibri" pitchFamily="34" charset="0"/>
            </a:endParaRPr>
          </a:p>
          <a:p>
            <a:endParaRPr lang="en-US" dirty="0" smtClean="0">
              <a:latin typeface="Calibri" pitchFamily="34" charset="0"/>
            </a:endParaRPr>
          </a:p>
          <a:p>
            <a:r>
              <a:rPr lang="en-US" dirty="0" smtClean="0">
                <a:latin typeface="Calibri" pitchFamily="34" charset="0"/>
              </a:rPr>
              <a:t>Result: mass of </a:t>
            </a:r>
            <a:r>
              <a:rPr lang="en-US" baseline="30000" dirty="0" smtClean="0">
                <a:latin typeface="Calibri" pitchFamily="34" charset="0"/>
              </a:rPr>
              <a:t>54</a:t>
            </a:r>
            <a:r>
              <a:rPr lang="en-US" dirty="0" smtClean="0">
                <a:latin typeface="Calibri" pitchFamily="34" charset="0"/>
              </a:rPr>
              <a:t>Ca</a:t>
            </a:r>
          </a:p>
        </p:txBody>
      </p:sp>
      <p:sp>
        <p:nvSpPr>
          <p:cNvPr id="28" name="Textfeld 27"/>
          <p:cNvSpPr txBox="1"/>
          <p:nvPr/>
        </p:nvSpPr>
        <p:spPr>
          <a:xfrm>
            <a:off x="4752020" y="1342509"/>
            <a:ext cx="15121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0000"/>
                </a:solidFill>
                <a:latin typeface="Calibri" pitchFamily="34" charset="0"/>
              </a:rPr>
              <a:t>mass</a:t>
            </a:r>
          </a:p>
          <a:p>
            <a:pPr algn="ctr"/>
            <a:r>
              <a:rPr lang="en-US" b="1" dirty="0" smtClean="0">
                <a:solidFill>
                  <a:srgbClr val="FF0000"/>
                </a:solidFill>
                <a:latin typeface="Calibri" pitchFamily="34" charset="0"/>
              </a:rPr>
              <a:t>separator</a:t>
            </a:r>
            <a:endParaRPr lang="en-US" b="1" dirty="0">
              <a:solidFill>
                <a:srgbClr val="FF0000"/>
              </a:solidFill>
              <a:latin typeface="Calibri" pitchFamily="34" charset="0"/>
            </a:endParaRPr>
          </a:p>
        </p:txBody>
      </p:sp>
      <p:pic>
        <p:nvPicPr>
          <p:cNvPr id="30" name="Grafik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04411" y="858913"/>
            <a:ext cx="2817335" cy="1526926"/>
          </a:xfrm>
          <a:prstGeom prst="rect">
            <a:avLst/>
          </a:prstGeom>
        </p:spPr>
      </p:pic>
      <p:sp>
        <p:nvSpPr>
          <p:cNvPr id="18" name="Textfeld 5"/>
          <p:cNvSpPr txBox="1"/>
          <p:nvPr/>
        </p:nvSpPr>
        <p:spPr>
          <a:xfrm>
            <a:off x="8719630" y="6505599"/>
            <a:ext cx="3168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0070C0"/>
                </a:solidFill>
              </a:rPr>
              <a:t>2</a:t>
            </a:r>
            <a:endParaRPr lang="en-US" sz="1400" dirty="0">
              <a:solidFill>
                <a:srgbClr val="0070C0"/>
              </a:solidFill>
            </a:endParaRPr>
          </a:p>
        </p:txBody>
      </p:sp>
      <p:sp>
        <p:nvSpPr>
          <p:cNvPr id="20" name="Textfeld 9"/>
          <p:cNvSpPr txBox="1"/>
          <p:nvPr/>
        </p:nvSpPr>
        <p:spPr>
          <a:xfrm>
            <a:off x="107504" y="6505599"/>
            <a:ext cx="69847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0060A8"/>
                </a:solidFill>
              </a:rPr>
              <a:t>André Welker for ISOLTRAP, </a:t>
            </a:r>
            <a:r>
              <a:rPr lang="en-US" sz="1400" dirty="0" err="1" smtClean="0">
                <a:solidFill>
                  <a:srgbClr val="0060A8"/>
                </a:solidFill>
              </a:rPr>
              <a:t>EuNPC</a:t>
            </a:r>
            <a:r>
              <a:rPr lang="en-US" sz="1400" dirty="0">
                <a:solidFill>
                  <a:srgbClr val="0060A8"/>
                </a:solidFill>
              </a:rPr>
              <a:t> </a:t>
            </a:r>
            <a:r>
              <a:rPr lang="en-US" sz="1400" dirty="0" smtClean="0">
                <a:solidFill>
                  <a:srgbClr val="0060A8"/>
                </a:solidFill>
              </a:rPr>
              <a:t>2015, Groningen, 31.08.2015</a:t>
            </a:r>
            <a:endParaRPr lang="de-DE" sz="1400" dirty="0">
              <a:solidFill>
                <a:srgbClr val="0060A8"/>
              </a:solidFill>
            </a:endParaRPr>
          </a:p>
        </p:txBody>
      </p:sp>
      <p:sp>
        <p:nvSpPr>
          <p:cNvPr id="21" name="Abgerundetes Rechteck 16"/>
          <p:cNvSpPr/>
          <p:nvPr/>
        </p:nvSpPr>
        <p:spPr>
          <a:xfrm>
            <a:off x="4949379" y="4365104"/>
            <a:ext cx="3981094" cy="1730964"/>
          </a:xfrm>
          <a:prstGeom prst="roundRect">
            <a:avLst/>
          </a:prstGeom>
          <a:solidFill>
            <a:schemeClr val="bg1"/>
          </a:solidFill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31" name="Grafik 1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2636912"/>
            <a:ext cx="6038602" cy="1541832"/>
          </a:xfrm>
          <a:prstGeom prst="rect">
            <a:avLst/>
          </a:prstGeom>
        </p:spPr>
      </p:pic>
      <p:sp>
        <p:nvSpPr>
          <p:cNvPr id="32" name="Textfeld 25"/>
          <p:cNvSpPr txBox="1"/>
          <p:nvPr/>
        </p:nvSpPr>
        <p:spPr>
          <a:xfrm>
            <a:off x="4842030" y="4881124"/>
            <a:ext cx="16561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0000"/>
                </a:solidFill>
                <a:latin typeface="Calibri" pitchFamily="34" charset="0"/>
              </a:rPr>
              <a:t>mass</a:t>
            </a:r>
          </a:p>
          <a:p>
            <a:pPr algn="ctr"/>
            <a:r>
              <a:rPr lang="en-US" b="1" dirty="0" smtClean="0">
                <a:solidFill>
                  <a:srgbClr val="FF0000"/>
                </a:solidFill>
                <a:latin typeface="Calibri" pitchFamily="34" charset="0"/>
              </a:rPr>
              <a:t>spectrometer</a:t>
            </a:r>
            <a:endParaRPr lang="en-US" b="1" dirty="0">
              <a:solidFill>
                <a:srgbClr val="FF0000"/>
              </a:solidFill>
              <a:latin typeface="Calibri" pitchFamily="34" charset="0"/>
            </a:endParaRPr>
          </a:p>
        </p:txBody>
      </p:sp>
      <p:cxnSp>
        <p:nvCxnSpPr>
          <p:cNvPr id="33" name="Gerade Verbindung mit Pfeil 34"/>
          <p:cNvCxnSpPr/>
          <p:nvPr/>
        </p:nvCxnSpPr>
        <p:spPr>
          <a:xfrm flipV="1">
            <a:off x="8397425" y="2554962"/>
            <a:ext cx="0" cy="1712238"/>
          </a:xfrm>
          <a:prstGeom prst="straightConnector1">
            <a:avLst/>
          </a:prstGeom>
          <a:ln w="28575">
            <a:solidFill>
              <a:srgbClr val="FF0000"/>
            </a:solidFill>
            <a:prstDash val="sysDot"/>
            <a:headEnd type="stealth" w="lg" len="lg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Gerade Verbindung mit Pfeil 35"/>
          <p:cNvCxnSpPr/>
          <p:nvPr/>
        </p:nvCxnSpPr>
        <p:spPr>
          <a:xfrm>
            <a:off x="7711586" y="3429000"/>
            <a:ext cx="676838" cy="0"/>
          </a:xfrm>
          <a:prstGeom prst="straightConnector1">
            <a:avLst/>
          </a:prstGeom>
          <a:ln w="28575">
            <a:solidFill>
              <a:srgbClr val="FF0000"/>
            </a:solidFill>
            <a:prstDash val="sysDot"/>
            <a:headEnd type="none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Rectangle 37"/>
          <p:cNvSpPr/>
          <p:nvPr/>
        </p:nvSpPr>
        <p:spPr>
          <a:xfrm>
            <a:off x="4920170" y="6181343"/>
            <a:ext cx="3846512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000" dirty="0" err="1" smtClean="0"/>
              <a:t>Wollnik</a:t>
            </a:r>
            <a:r>
              <a:rPr lang="en-GB" sz="1000" dirty="0" smtClean="0"/>
              <a:t> &amp; </a:t>
            </a:r>
            <a:r>
              <a:rPr lang="en-GB" sz="1000" dirty="0" err="1" smtClean="0"/>
              <a:t>Przewloka</a:t>
            </a:r>
            <a:r>
              <a:rPr lang="en-GB" sz="1000" dirty="0" smtClean="0"/>
              <a:t>, Int. J. Mass </a:t>
            </a:r>
            <a:r>
              <a:rPr lang="en-GB" sz="1000" dirty="0" err="1" smtClean="0"/>
              <a:t>Spectrom</a:t>
            </a:r>
            <a:r>
              <a:rPr lang="en-GB" sz="1000" dirty="0" smtClean="0"/>
              <a:t>. Ion Proc. </a:t>
            </a:r>
            <a:r>
              <a:rPr lang="en-GB" sz="1000" b="1" dirty="0" smtClean="0"/>
              <a:t>96</a:t>
            </a:r>
            <a:r>
              <a:rPr lang="en-GB" sz="1000" dirty="0" smtClean="0"/>
              <a:t>, 267 (1990) 	</a:t>
            </a:r>
          </a:p>
          <a:p>
            <a:r>
              <a:rPr lang="en-GB" sz="1000" dirty="0" smtClean="0"/>
              <a:t>Wolf </a:t>
            </a:r>
            <a:r>
              <a:rPr lang="en-GB" sz="1000" i="1" dirty="0" smtClean="0"/>
              <a:t>et al.</a:t>
            </a:r>
            <a:r>
              <a:rPr lang="en-GB" sz="1000" dirty="0" smtClean="0"/>
              <a:t>, IJMS </a:t>
            </a:r>
            <a:r>
              <a:rPr lang="en-GB" sz="1000" b="1" dirty="0" smtClean="0"/>
              <a:t>349-350</a:t>
            </a:r>
            <a:r>
              <a:rPr lang="en-GB" sz="1000" dirty="0" smtClean="0"/>
              <a:t>, 123 (2013)   </a:t>
            </a:r>
          </a:p>
          <a:p>
            <a:r>
              <a:rPr lang="en-GB" sz="1000" dirty="0" smtClean="0"/>
              <a:t>Wienholtz et al., Nature 498, 346-349 (2013)</a:t>
            </a:r>
            <a:endParaRPr lang="en-GB" sz="1000" dirty="0">
              <a:solidFill>
                <a:srgbClr val="000000"/>
              </a:solidFill>
              <a:cs typeface="Calibri" pitchFamily="34" charset="0"/>
            </a:endParaRPr>
          </a:p>
        </p:txBody>
      </p:sp>
      <p:pic>
        <p:nvPicPr>
          <p:cNvPr id="23" name="Bild 1" descr="Sc-run349_b_xROI_binall_lin.pdf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6966" y="4430511"/>
            <a:ext cx="2017513" cy="1662785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feld 23"/>
              <p:cNvSpPr txBox="1"/>
              <p:nvPr/>
            </p:nvSpPr>
            <p:spPr>
              <a:xfrm>
                <a:off x="683568" y="1124744"/>
                <a:ext cx="7920880" cy="175432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b="1" dirty="0" smtClean="0">
                    <a:solidFill>
                      <a:srgbClr val="FF0000"/>
                    </a:solidFill>
                  </a:rPr>
                  <a:t>Contamination suppression (with BNG):</a:t>
                </a:r>
              </a:p>
              <a:p>
                <a:pPr marL="33750" lvl="0" indent="-285750">
                  <a:buFont typeface="Arial" panose="020B0604020202020204" pitchFamily="34" charset="0"/>
                  <a:buChar char="•"/>
                </a:pPr>
                <a:r>
                  <a:rPr lang="en-US" dirty="0">
                    <a:latin typeface="+mj-lt"/>
                  </a:rPr>
                  <a:t> mass resolving power </a:t>
                </a:r>
                <a14:m>
                  <m:oMath xmlns:m="http://schemas.openxmlformats.org/officeDocument/2006/math">
                    <m:f>
                      <m:fPr>
                        <m:type m:val="lin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de-DE" i="1">
                            <a:latin typeface="Cambria Math" panose="02040503050406030204" pitchFamily="18" charset="0"/>
                          </a:rPr>
                          <m:t>𝑚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∆</m:t>
                        </m:r>
                        <m:r>
                          <a:rPr lang="de-DE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𝑚</m:t>
                        </m:r>
                        <m:r>
                          <a:rPr lang="de-DE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≥105</m:t>
                        </m:r>
                      </m:den>
                    </m:f>
                  </m:oMath>
                </a14:m>
                <a:endParaRPr lang="de-DE" dirty="0">
                  <a:latin typeface="+mj-lt"/>
                </a:endParaRPr>
              </a:p>
              <a:p>
                <a:pPr marL="33750" lvl="0" indent="-285750">
                  <a:buFont typeface="Arial" panose="020B0604020202020204" pitchFamily="34" charset="0"/>
                  <a:buChar char="•"/>
                </a:pPr>
                <a:r>
                  <a:rPr lang="en-US" dirty="0">
                    <a:latin typeface="+mj-lt"/>
                  </a:rPr>
                  <a:t> fast separation </a:t>
                </a:r>
                <a14:m>
                  <m:oMath xmlns:m="http://schemas.openxmlformats.org/officeDocument/2006/math">
                    <m:r>
                      <a:rPr lang="de-DE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</m:t>
                    </m:r>
                    <m:r>
                      <a:rPr lang="de-DE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10</m:t>
                    </m:r>
                    <m:r>
                      <m:rPr>
                        <m:nor/>
                      </m:rPr>
                      <a:rPr lang="de-DE">
                        <a:latin typeface="+mj-lt"/>
                        <a:ea typeface="Cambria Math" panose="02040503050406030204" pitchFamily="18" charset="0"/>
                      </a:rPr>
                      <m:t>ms</m:t>
                    </m:r>
                  </m:oMath>
                </a14:m>
                <a:endParaRPr lang="de-DE" dirty="0" smtClean="0">
                  <a:latin typeface="+mj-lt"/>
                  <a:ea typeface="Cambria Math" panose="02040503050406030204" pitchFamily="18" charset="0"/>
                </a:endParaRPr>
              </a:p>
              <a:p>
                <a:endParaRPr lang="en-US" dirty="0" smtClean="0">
                  <a:latin typeface="Calibri" pitchFamily="34" charset="0"/>
                </a:endParaRPr>
              </a:p>
              <a:p>
                <a:r>
                  <a:rPr lang="en-US" dirty="0" smtClean="0">
                    <a:latin typeface="Calibri" pitchFamily="34" charset="0"/>
                  </a:rPr>
                  <a:t>Result</a:t>
                </a:r>
                <a:r>
                  <a:rPr lang="en-US" dirty="0">
                    <a:latin typeface="Calibri" pitchFamily="34" charset="0"/>
                  </a:rPr>
                  <a:t>: mass of </a:t>
                </a:r>
                <a:r>
                  <a:rPr lang="en-US" baseline="30000" dirty="0">
                    <a:latin typeface="Calibri" pitchFamily="34" charset="0"/>
                  </a:rPr>
                  <a:t>82</a:t>
                </a:r>
                <a:r>
                  <a:rPr lang="en-US" dirty="0">
                    <a:latin typeface="Calibri" pitchFamily="34" charset="0"/>
                  </a:rPr>
                  <a:t>Zn</a:t>
                </a:r>
              </a:p>
              <a:p>
                <a:pPr marL="33750" lvl="0" indent="-285750">
                  <a:buFont typeface="Arial" panose="020B0604020202020204" pitchFamily="34" charset="0"/>
                  <a:buChar char="•"/>
                </a:pPr>
                <a:endParaRPr lang="en-US" dirty="0">
                  <a:latin typeface="+mj-lt"/>
                </a:endParaRPr>
              </a:p>
            </p:txBody>
          </p:sp>
        </mc:Choice>
        <mc:Fallback xmlns="">
          <p:sp>
            <p:nvSpPr>
              <p:cNvPr id="24" name="Textfeld 2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3568" y="1124744"/>
                <a:ext cx="7920880" cy="1754326"/>
              </a:xfrm>
              <a:prstGeom prst="rect">
                <a:avLst/>
              </a:prstGeom>
              <a:blipFill rotWithShape="0">
                <a:blip r:embed="rId6"/>
                <a:stretch>
                  <a:fillRect l="-616" t="-9059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6" name="Titel 1"/>
          <p:cNvSpPr txBox="1">
            <a:spLocks/>
          </p:cNvSpPr>
          <p:nvPr/>
        </p:nvSpPr>
        <p:spPr>
          <a:xfrm>
            <a:off x="685800" y="-99392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de-DE" sz="4300" dirty="0" smtClean="0">
                <a:solidFill>
                  <a:srgbClr val="0033CC"/>
                </a:solidFill>
              </a:rPr>
              <a:t>The MR-ToF MS</a:t>
            </a:r>
            <a:endParaRPr lang="de-DE" sz="4300" dirty="0">
              <a:solidFill>
                <a:srgbClr val="0033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9237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uppieren 2"/>
          <p:cNvGrpSpPr/>
          <p:nvPr/>
        </p:nvGrpSpPr>
        <p:grpSpPr>
          <a:xfrm>
            <a:off x="972579" y="0"/>
            <a:ext cx="8207933" cy="6781800"/>
            <a:chOff x="972579" y="0"/>
            <a:chExt cx="8207933" cy="6781800"/>
          </a:xfrm>
        </p:grpSpPr>
        <p:grpSp>
          <p:nvGrpSpPr>
            <p:cNvPr id="27" name="Gruppieren 26"/>
            <p:cNvGrpSpPr/>
            <p:nvPr/>
          </p:nvGrpSpPr>
          <p:grpSpPr>
            <a:xfrm>
              <a:off x="972579" y="0"/>
              <a:ext cx="8207933" cy="6781800"/>
              <a:chOff x="972579" y="0"/>
              <a:chExt cx="8207933" cy="6781800"/>
            </a:xfrm>
          </p:grpSpPr>
          <p:pic>
            <p:nvPicPr>
              <p:cNvPr id="28" name="Picture 23"/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972579" y="704333"/>
                <a:ext cx="8207933" cy="6077467"/>
              </a:xfrm>
              <a:prstGeom prst="rect">
                <a:avLst/>
              </a:prstGeom>
            </p:spPr>
          </p:pic>
          <p:sp>
            <p:nvSpPr>
              <p:cNvPr id="29" name="Rechteck 28"/>
              <p:cNvSpPr/>
              <p:nvPr/>
            </p:nvSpPr>
            <p:spPr>
              <a:xfrm>
                <a:off x="5024135" y="0"/>
                <a:ext cx="4077417" cy="154314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3" name="Rechteck 32"/>
              <p:cNvSpPr/>
              <p:nvPr/>
            </p:nvSpPr>
            <p:spPr>
              <a:xfrm>
                <a:off x="5176535" y="152400"/>
                <a:ext cx="1555705" cy="154314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sp>
          <p:nvSpPr>
            <p:cNvPr id="2" name="Rechteck 1"/>
            <p:cNvSpPr/>
            <p:nvPr/>
          </p:nvSpPr>
          <p:spPr>
            <a:xfrm>
              <a:off x="6084168" y="4293096"/>
              <a:ext cx="1152128" cy="50405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sp>
        <p:nvSpPr>
          <p:cNvPr id="19" name="Text Placeholder 4"/>
          <p:cNvSpPr txBox="1">
            <a:spLocks/>
          </p:cNvSpPr>
          <p:nvPr/>
        </p:nvSpPr>
        <p:spPr>
          <a:xfrm>
            <a:off x="2" y="5949280"/>
            <a:ext cx="3767408" cy="50405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indent="-342900">
              <a:defRPr/>
            </a:pPr>
            <a:r>
              <a:rPr lang="de-DE" sz="1000" dirty="0" smtClean="0">
                <a:latin typeface="+mj-lt"/>
              </a:rPr>
              <a:t>F</a:t>
            </a:r>
            <a:r>
              <a:rPr lang="de-DE" sz="1000" dirty="0">
                <a:latin typeface="+mj-lt"/>
              </a:rPr>
              <a:t>. Herfurth </a:t>
            </a:r>
            <a:r>
              <a:rPr lang="de-DE" sz="1000" i="1" dirty="0">
                <a:latin typeface="+mj-lt"/>
              </a:rPr>
              <a:t>et al.</a:t>
            </a:r>
            <a:r>
              <a:rPr lang="de-DE" sz="1000" dirty="0">
                <a:latin typeface="+mj-lt"/>
              </a:rPr>
              <a:t>, </a:t>
            </a:r>
            <a:r>
              <a:rPr lang="en-US" sz="1000" dirty="0">
                <a:latin typeface="+mj-lt"/>
              </a:rPr>
              <a:t>NIM A </a:t>
            </a:r>
            <a:r>
              <a:rPr lang="en-US" sz="1000" b="1" dirty="0">
                <a:latin typeface="+mj-lt"/>
              </a:rPr>
              <a:t>469</a:t>
            </a:r>
            <a:r>
              <a:rPr lang="en-US" sz="1000" dirty="0">
                <a:latin typeface="+mj-lt"/>
              </a:rPr>
              <a:t>, 254 (2001</a:t>
            </a:r>
            <a:r>
              <a:rPr lang="en-US" sz="1000" dirty="0" smtClean="0">
                <a:latin typeface="+mj-lt"/>
              </a:rPr>
              <a:t>).</a:t>
            </a:r>
          </a:p>
          <a:p>
            <a:pPr marL="342900" lvl="0" indent="-342900">
              <a:defRPr/>
            </a:pPr>
            <a:r>
              <a:rPr lang="en-US" sz="1000" dirty="0" smtClean="0"/>
              <a:t>R</a:t>
            </a:r>
            <a:r>
              <a:rPr lang="en-US" sz="1000" dirty="0"/>
              <a:t>. N. Wolf </a:t>
            </a:r>
            <a:r>
              <a:rPr lang="en-US" sz="1000" i="1" dirty="0">
                <a:solidFill>
                  <a:srgbClr val="000000"/>
                </a:solidFill>
                <a:cs typeface="Calibri" pitchFamily="34" charset="0"/>
              </a:rPr>
              <a:t>et al.</a:t>
            </a:r>
            <a:r>
              <a:rPr lang="en-US" sz="1000" dirty="0">
                <a:solidFill>
                  <a:srgbClr val="000000"/>
                </a:solidFill>
                <a:cs typeface="Calibri" pitchFamily="34" charset="0"/>
              </a:rPr>
              <a:t>,</a:t>
            </a:r>
            <a:r>
              <a:rPr lang="en-US" sz="1000" dirty="0"/>
              <a:t> </a:t>
            </a:r>
            <a:r>
              <a:rPr lang="en-US" sz="1000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Int. J. Mass  Spectrom </a:t>
            </a:r>
            <a:r>
              <a:rPr lang="en-US" sz="1000" b="1" dirty="0" smtClean="0"/>
              <a:t>313</a:t>
            </a:r>
            <a:r>
              <a:rPr lang="en-US" sz="1000" dirty="0"/>
              <a:t>, 8 (2012</a:t>
            </a:r>
            <a:r>
              <a:rPr lang="en-US" sz="1000" dirty="0" smtClean="0"/>
              <a:t>).</a:t>
            </a:r>
          </a:p>
          <a:p>
            <a:pPr marL="342900" indent="-342900">
              <a:defRPr/>
            </a:pPr>
            <a:r>
              <a:rPr lang="de-DE" sz="1000" dirty="0"/>
              <a:t>G. Savard  </a:t>
            </a:r>
            <a:r>
              <a:rPr lang="de-DE" sz="1000" i="1" dirty="0"/>
              <a:t>et al.</a:t>
            </a:r>
            <a:r>
              <a:rPr lang="de-DE" sz="1000" dirty="0"/>
              <a:t>, </a:t>
            </a:r>
            <a:r>
              <a:rPr lang="en-US" sz="1000" dirty="0"/>
              <a:t>Phys. </a:t>
            </a:r>
            <a:r>
              <a:rPr lang="en-US" sz="1000" dirty="0" err="1"/>
              <a:t>Lett</a:t>
            </a:r>
            <a:r>
              <a:rPr lang="en-US" sz="1000" dirty="0"/>
              <a:t>. A </a:t>
            </a:r>
            <a:r>
              <a:rPr lang="en-US" sz="1000" b="1" dirty="0"/>
              <a:t>158</a:t>
            </a:r>
            <a:r>
              <a:rPr lang="en-US" sz="1000" dirty="0"/>
              <a:t>, 247 (1991</a:t>
            </a:r>
            <a:r>
              <a:rPr lang="en-US" sz="1000" dirty="0" smtClean="0"/>
              <a:t>). </a:t>
            </a:r>
          </a:p>
          <a:p>
            <a:pPr marL="342900" indent="-342900">
              <a:defRPr/>
            </a:pPr>
            <a:r>
              <a:rPr lang="en-US" sz="1000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M. </a:t>
            </a:r>
            <a:r>
              <a:rPr lang="en-US" sz="1000" dirty="0" err="1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König</a:t>
            </a:r>
            <a:r>
              <a:rPr lang="en-US" sz="1000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US" sz="1000" i="1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et al.</a:t>
            </a:r>
            <a:r>
              <a:rPr lang="en-US" sz="1000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, Int. J. Mass  Spectrom. </a:t>
            </a:r>
            <a:r>
              <a:rPr lang="en-US" sz="1000" b="1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142</a:t>
            </a:r>
            <a:r>
              <a:rPr lang="en-US" sz="1000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, 95 (1995</a:t>
            </a:r>
            <a:r>
              <a:rPr lang="en-US" sz="1000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).</a:t>
            </a:r>
            <a:endParaRPr lang="en-US" sz="1000" dirty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  <a:p>
            <a:pPr marL="342900" indent="-342900">
              <a:defRPr/>
            </a:pPr>
            <a:endParaRPr lang="en-US" sz="1000" dirty="0"/>
          </a:p>
          <a:p>
            <a:pPr marL="342900" lvl="0" indent="-342900">
              <a:defRPr/>
            </a:pPr>
            <a:endParaRPr lang="en-US" sz="1000" dirty="0">
              <a:solidFill>
                <a:srgbClr val="000000"/>
              </a:solidFill>
              <a:cs typeface="Calibri" pitchFamily="34" charset="0"/>
            </a:endParaRPr>
          </a:p>
          <a:p>
            <a:pPr marL="342900" indent="-342900">
              <a:defRPr/>
            </a:pPr>
            <a:endParaRPr lang="en-US" sz="1000" dirty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  <a:p>
            <a:pPr marL="342900" indent="-342900">
              <a:defRPr/>
            </a:pPr>
            <a:endParaRPr lang="en-US" sz="1000" dirty="0">
              <a:latin typeface="+mj-lt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j-lt"/>
              <a:cs typeface="Calibri" pitchFamily="34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j-lt"/>
              <a:cs typeface="Calibri" pitchFamily="34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20" name="Text Placeholder 4"/>
          <p:cNvSpPr txBox="1">
            <a:spLocks/>
          </p:cNvSpPr>
          <p:nvPr/>
        </p:nvSpPr>
        <p:spPr>
          <a:xfrm>
            <a:off x="2874377" y="6318230"/>
            <a:ext cx="3384376" cy="24312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endParaRPr kumimoji="0" lang="en-US" sz="1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21" name="Titel 1"/>
          <p:cNvSpPr txBox="1">
            <a:spLocks/>
          </p:cNvSpPr>
          <p:nvPr/>
        </p:nvSpPr>
        <p:spPr>
          <a:xfrm>
            <a:off x="685800" y="-99392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de-DE" sz="4300" dirty="0" smtClean="0">
                <a:solidFill>
                  <a:srgbClr val="0033CC"/>
                </a:solidFill>
              </a:rPr>
              <a:t>Tools of ISOLTRAP: MR-ToF</a:t>
            </a:r>
            <a:endParaRPr lang="de-DE" sz="4300" dirty="0">
              <a:solidFill>
                <a:srgbClr val="0033CC"/>
              </a:solidFill>
            </a:endParaRPr>
          </a:p>
        </p:txBody>
      </p:sp>
      <p:sp>
        <p:nvSpPr>
          <p:cNvPr id="16" name="Oval 15"/>
          <p:cNvSpPr/>
          <p:nvPr/>
        </p:nvSpPr>
        <p:spPr>
          <a:xfrm>
            <a:off x="4760912" y="5105400"/>
            <a:ext cx="1981201" cy="1143000"/>
          </a:xfrm>
          <a:prstGeom prst="ellipse">
            <a:avLst/>
          </a:prstGeom>
          <a:solidFill>
            <a:schemeClr val="accent1">
              <a:alpha val="25000"/>
            </a:schemeClr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Rectangle 23"/>
          <p:cNvSpPr/>
          <p:nvPr/>
        </p:nvSpPr>
        <p:spPr>
          <a:xfrm>
            <a:off x="-13063" y="1006760"/>
            <a:ext cx="9193575" cy="5806615"/>
          </a:xfrm>
          <a:prstGeom prst="rect">
            <a:avLst/>
          </a:prstGeom>
          <a:solidFill>
            <a:schemeClr val="bg1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7" name="Grafik 1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608" y="1595403"/>
            <a:ext cx="5394904" cy="1377477"/>
          </a:xfrm>
          <a:prstGeom prst="rect">
            <a:avLst/>
          </a:prstGeom>
        </p:spPr>
      </p:pic>
      <p:cxnSp>
        <p:nvCxnSpPr>
          <p:cNvPr id="5" name="Straight Connector 4"/>
          <p:cNvCxnSpPr>
            <a:stCxn id="16" idx="2"/>
          </p:cNvCxnSpPr>
          <p:nvPr/>
        </p:nvCxnSpPr>
        <p:spPr>
          <a:xfrm flipH="1" flipV="1">
            <a:off x="356608" y="2852936"/>
            <a:ext cx="4404304" cy="282396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 flipH="1" flipV="1">
            <a:off x="5733489" y="2699013"/>
            <a:ext cx="1008624" cy="29778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Bild 1" descr="Sc-run349_b_xROI_binall_lin.pdf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6094" y="3124846"/>
            <a:ext cx="4437105" cy="3656954"/>
          </a:xfrm>
          <a:prstGeom prst="rect">
            <a:avLst/>
          </a:prstGeom>
        </p:spPr>
      </p:pic>
      <p:pic>
        <p:nvPicPr>
          <p:cNvPr id="23" name="Grafik 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56376" y="156185"/>
            <a:ext cx="1099939" cy="791031"/>
          </a:xfrm>
          <a:prstGeom prst="rect">
            <a:avLst/>
          </a:prstGeom>
        </p:spPr>
      </p:pic>
      <p:sp>
        <p:nvSpPr>
          <p:cNvPr id="14" name="Textfeld 5"/>
          <p:cNvSpPr txBox="1"/>
          <p:nvPr/>
        </p:nvSpPr>
        <p:spPr>
          <a:xfrm>
            <a:off x="8719630" y="6505599"/>
            <a:ext cx="3168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0070C0"/>
                </a:solidFill>
              </a:rPr>
              <a:t>7</a:t>
            </a:r>
            <a:endParaRPr lang="en-US" sz="1400" dirty="0">
              <a:solidFill>
                <a:srgbClr val="0070C0"/>
              </a:solidFill>
            </a:endParaRPr>
          </a:p>
        </p:txBody>
      </p:sp>
      <p:sp>
        <p:nvSpPr>
          <p:cNvPr id="15" name="Textfeld 9"/>
          <p:cNvSpPr txBox="1"/>
          <p:nvPr/>
        </p:nvSpPr>
        <p:spPr>
          <a:xfrm>
            <a:off x="107504" y="6505599"/>
            <a:ext cx="69847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0060A8"/>
                </a:solidFill>
              </a:rPr>
              <a:t>Andree Welker, 8</a:t>
            </a:r>
            <a:r>
              <a:rPr lang="en-US" sz="1400" baseline="30000" dirty="0" smtClean="0">
                <a:solidFill>
                  <a:srgbClr val="0060A8"/>
                </a:solidFill>
              </a:rPr>
              <a:t>th</a:t>
            </a:r>
            <a:r>
              <a:rPr lang="en-US" sz="1400" dirty="0" smtClean="0">
                <a:solidFill>
                  <a:srgbClr val="0060A8"/>
                </a:solidFill>
              </a:rPr>
              <a:t> </a:t>
            </a:r>
            <a:r>
              <a:rPr lang="en-US" sz="1400" dirty="0" err="1" smtClean="0">
                <a:solidFill>
                  <a:srgbClr val="0060A8"/>
                </a:solidFill>
              </a:rPr>
              <a:t>Gentner</a:t>
            </a:r>
            <a:r>
              <a:rPr lang="en-US" sz="1400" dirty="0" smtClean="0">
                <a:solidFill>
                  <a:srgbClr val="0060A8"/>
                </a:solidFill>
              </a:rPr>
              <a:t> Day 2015, CERN, 28.10.2015</a:t>
            </a:r>
            <a:endParaRPr lang="de-DE" sz="1400" dirty="0">
              <a:solidFill>
                <a:srgbClr val="0060A8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835696" y="3071233"/>
            <a:ext cx="2817068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aseline="30000" dirty="0" smtClean="0">
                <a:solidFill>
                  <a:srgbClr val="FF0000"/>
                </a:solidFill>
              </a:rPr>
              <a:t>102</a:t>
            </a:r>
            <a:r>
              <a:rPr lang="en-US" dirty="0" smtClean="0">
                <a:solidFill>
                  <a:srgbClr val="FF0000"/>
                </a:solidFill>
              </a:rPr>
              <a:t>Sr,</a:t>
            </a:r>
            <a:r>
              <a:rPr lang="en-US" baseline="30000" dirty="0" smtClean="0">
                <a:solidFill>
                  <a:srgbClr val="FF0000"/>
                </a:solidFill>
              </a:rPr>
              <a:t>102</a:t>
            </a:r>
            <a:r>
              <a:rPr lang="en-US" dirty="0" smtClean="0">
                <a:solidFill>
                  <a:srgbClr val="FF0000"/>
                </a:solidFill>
              </a:rPr>
              <a:t>Rb measurement</a:t>
            </a:r>
          </a:p>
          <a:p>
            <a:pPr marL="285750" indent="-285750">
              <a:buFontTx/>
              <a:buChar char="-"/>
            </a:pPr>
            <a:r>
              <a:rPr lang="en-US" sz="1400" dirty="0" smtClean="0"/>
              <a:t>Hints for nucleus deformation, </a:t>
            </a:r>
          </a:p>
          <a:p>
            <a:pPr marL="285750" indent="-285750">
              <a:buFontTx/>
              <a:buChar char="-"/>
            </a:pPr>
            <a:r>
              <a:rPr lang="en-US" sz="1400" dirty="0" smtClean="0"/>
              <a:t>impact in theory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1097908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2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2579" y="704333"/>
            <a:ext cx="8207933" cy="6077467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4030457" y="2630083"/>
            <a:ext cx="1754839" cy="73866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pPr algn="just"/>
            <a:r>
              <a:rPr lang="en-US" sz="1400" b="1" dirty="0" smtClean="0">
                <a:solidFill>
                  <a:schemeClr val="accent1">
                    <a:lumMod val="75000"/>
                  </a:schemeClr>
                </a:solidFill>
              </a:rPr>
              <a:t>Beam purification: </a:t>
            </a:r>
          </a:p>
          <a:p>
            <a:pPr algn="just"/>
            <a:r>
              <a:rPr lang="en-US" sz="1400" b="1" dirty="0" smtClean="0"/>
              <a:t>200-300 ms trapping </a:t>
            </a:r>
          </a:p>
          <a:p>
            <a:pPr algn="just"/>
            <a:r>
              <a:rPr lang="en-US" sz="1400" b="1" dirty="0" smtClean="0"/>
              <a:t>for m/</a:t>
            </a:r>
            <a:r>
              <a:rPr lang="el-GR" sz="1400" b="1" dirty="0"/>
              <a:t>Δ</a:t>
            </a:r>
            <a:r>
              <a:rPr lang="en-US" sz="1400" b="1" dirty="0"/>
              <a:t>m =</a:t>
            </a:r>
            <a:r>
              <a:rPr lang="en-US" sz="1400" b="1" dirty="0" smtClean="0"/>
              <a:t>10</a:t>
            </a:r>
            <a:r>
              <a:rPr lang="en-US" sz="1400" b="1" baseline="30000" dirty="0" smtClean="0"/>
              <a:t>4</a:t>
            </a:r>
            <a:r>
              <a:rPr lang="en-US" sz="1400" b="1" dirty="0" smtClean="0"/>
              <a:t>-10</a:t>
            </a:r>
            <a:r>
              <a:rPr lang="en-US" sz="1400" b="1" baseline="30000" dirty="0" smtClean="0"/>
              <a:t>5</a:t>
            </a:r>
            <a:endParaRPr lang="en-GB" sz="1400" b="1" dirty="0"/>
          </a:p>
        </p:txBody>
      </p:sp>
      <p:sp>
        <p:nvSpPr>
          <p:cNvPr id="22" name="Rectangle 21"/>
          <p:cNvSpPr/>
          <p:nvPr/>
        </p:nvSpPr>
        <p:spPr>
          <a:xfrm>
            <a:off x="4022569" y="1694000"/>
            <a:ext cx="1754839" cy="73866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just"/>
            <a:r>
              <a:rPr lang="en-US" sz="1400" b="1" dirty="0" smtClean="0">
                <a:solidFill>
                  <a:schemeClr val="accent1">
                    <a:lumMod val="75000"/>
                  </a:schemeClr>
                </a:solidFill>
              </a:rPr>
              <a:t>Beam purification: </a:t>
            </a:r>
          </a:p>
          <a:p>
            <a:pPr algn="just"/>
            <a:r>
              <a:rPr lang="en-US" sz="1400" b="1" dirty="0" smtClean="0"/>
              <a:t>1 s trapping for </a:t>
            </a:r>
          </a:p>
          <a:p>
            <a:pPr algn="just"/>
            <a:r>
              <a:rPr lang="en-US" sz="1400" b="1" dirty="0" smtClean="0"/>
              <a:t>m/</a:t>
            </a:r>
            <a:r>
              <a:rPr lang="el-GR" sz="1400" b="1" dirty="0"/>
              <a:t>Δ</a:t>
            </a:r>
            <a:r>
              <a:rPr lang="en-US" sz="1400" b="1" dirty="0"/>
              <a:t>m =</a:t>
            </a:r>
            <a:r>
              <a:rPr lang="en-US" sz="1400" b="1" dirty="0" smtClean="0"/>
              <a:t>10</a:t>
            </a:r>
            <a:r>
              <a:rPr lang="en-US" sz="1400" b="1" baseline="30000" dirty="0" smtClean="0"/>
              <a:t>5</a:t>
            </a:r>
            <a:r>
              <a:rPr lang="en-US" sz="1400" b="1" dirty="0" smtClean="0"/>
              <a:t>-10</a:t>
            </a:r>
            <a:r>
              <a:rPr lang="en-US" sz="1400" b="1" baseline="30000" dirty="0"/>
              <a:t>6</a:t>
            </a:r>
            <a:endParaRPr lang="en-GB" sz="1400" b="1" dirty="0"/>
          </a:p>
        </p:txBody>
      </p:sp>
      <p:sp>
        <p:nvSpPr>
          <p:cNvPr id="25" name="Rectangle 24"/>
          <p:cNvSpPr/>
          <p:nvPr/>
        </p:nvSpPr>
        <p:spPr>
          <a:xfrm>
            <a:off x="2439891" y="867430"/>
            <a:ext cx="3337517" cy="523220"/>
          </a:xfrm>
          <a:prstGeom prst="rect">
            <a:avLst/>
          </a:prstGeom>
          <a:solidFill>
            <a:srgbClr val="00B050">
              <a:alpha val="25000"/>
            </a:srgbClr>
          </a:solidFill>
        </p:spPr>
        <p:txBody>
          <a:bodyPr wrap="none">
            <a:spAutoFit/>
          </a:bodyPr>
          <a:lstStyle/>
          <a:p>
            <a:r>
              <a:rPr lang="en-US" sz="1400" b="1" dirty="0" smtClean="0">
                <a:solidFill>
                  <a:srgbClr val="00B050"/>
                </a:solidFill>
              </a:rPr>
              <a:t>Measurement of cyclotron frequency: </a:t>
            </a:r>
          </a:p>
          <a:p>
            <a:pPr algn="just"/>
            <a:r>
              <a:rPr lang="en-US" sz="1400" b="1" dirty="0" smtClean="0"/>
              <a:t>100 ms – 1 s trapping for </a:t>
            </a:r>
            <a:r>
              <a:rPr lang="el-GR" sz="1400" b="1" dirty="0" smtClean="0">
                <a:latin typeface="Calibri"/>
              </a:rPr>
              <a:t>σ</a:t>
            </a:r>
            <a:r>
              <a:rPr lang="en-GB" sz="1400" b="1" baseline="-25000" dirty="0" smtClean="0">
                <a:latin typeface="Calibri"/>
              </a:rPr>
              <a:t>m</a:t>
            </a:r>
            <a:r>
              <a:rPr lang="en-GB" sz="1400" b="1" dirty="0" smtClean="0">
                <a:latin typeface="Calibri"/>
              </a:rPr>
              <a:t>/m = 10</a:t>
            </a:r>
            <a:r>
              <a:rPr lang="en-GB" sz="1400" b="1" baseline="30000" dirty="0" smtClean="0">
                <a:latin typeface="Calibri"/>
              </a:rPr>
              <a:t>-6</a:t>
            </a:r>
            <a:r>
              <a:rPr lang="en-GB" sz="1400" b="1" dirty="0" smtClean="0"/>
              <a:t>-10</a:t>
            </a:r>
            <a:r>
              <a:rPr lang="en-GB" sz="1400" b="1" baseline="30000" dirty="0" smtClean="0"/>
              <a:t>-8</a:t>
            </a:r>
            <a:r>
              <a:rPr lang="en-GB" sz="1400" b="1" dirty="0" smtClean="0">
                <a:latin typeface="Calibri"/>
              </a:rPr>
              <a:t> </a:t>
            </a:r>
            <a:r>
              <a:rPr lang="en-US" sz="1400" b="1" dirty="0" smtClean="0"/>
              <a:t> </a:t>
            </a:r>
            <a:endParaRPr lang="en-GB" sz="1400" b="1" dirty="0"/>
          </a:p>
        </p:txBody>
      </p:sp>
      <p:sp>
        <p:nvSpPr>
          <p:cNvPr id="32" name="Oval 31"/>
          <p:cNvSpPr/>
          <p:nvPr/>
        </p:nvSpPr>
        <p:spPr>
          <a:xfrm>
            <a:off x="6856411" y="3400425"/>
            <a:ext cx="1981201" cy="1143000"/>
          </a:xfrm>
          <a:prstGeom prst="ellipse">
            <a:avLst/>
          </a:prstGeom>
          <a:solidFill>
            <a:schemeClr val="accent1">
              <a:alpha val="25000"/>
            </a:schemeClr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Oval 33"/>
          <p:cNvSpPr/>
          <p:nvPr/>
        </p:nvSpPr>
        <p:spPr>
          <a:xfrm>
            <a:off x="6818312" y="1981200"/>
            <a:ext cx="1981201" cy="1143000"/>
          </a:xfrm>
          <a:prstGeom prst="ellipse">
            <a:avLst/>
          </a:prstGeom>
          <a:solidFill>
            <a:schemeClr val="accent1">
              <a:alpha val="25000"/>
            </a:schemeClr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8" name="Straight Arrow Connector 37"/>
          <p:cNvCxnSpPr/>
          <p:nvPr/>
        </p:nvCxnSpPr>
        <p:spPr>
          <a:xfrm flipH="1" flipV="1">
            <a:off x="5877633" y="2132856"/>
            <a:ext cx="1093081" cy="11514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/>
          <p:nvPr/>
        </p:nvCxnSpPr>
        <p:spPr>
          <a:xfrm flipH="1" flipV="1">
            <a:off x="5785296" y="1268760"/>
            <a:ext cx="1185416" cy="97923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/>
          <p:cNvCxnSpPr>
            <a:stCxn id="32" idx="1"/>
          </p:cNvCxnSpPr>
          <p:nvPr/>
        </p:nvCxnSpPr>
        <p:spPr>
          <a:xfrm flipH="1" flipV="1">
            <a:off x="5877633" y="3244922"/>
            <a:ext cx="1268918" cy="32289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Oval 42"/>
          <p:cNvSpPr/>
          <p:nvPr/>
        </p:nvSpPr>
        <p:spPr>
          <a:xfrm>
            <a:off x="4760912" y="5105400"/>
            <a:ext cx="1981201" cy="1143000"/>
          </a:xfrm>
          <a:prstGeom prst="ellipse">
            <a:avLst/>
          </a:prstGeom>
          <a:solidFill>
            <a:schemeClr val="accent1">
              <a:alpha val="25000"/>
            </a:schemeClr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ectangle 15"/>
          <p:cNvSpPr/>
          <p:nvPr/>
        </p:nvSpPr>
        <p:spPr>
          <a:xfrm>
            <a:off x="4180746" y="3559254"/>
            <a:ext cx="1608967" cy="73866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pPr algn="just"/>
            <a:r>
              <a:rPr lang="en-US" sz="1400" b="1" dirty="0" smtClean="0">
                <a:solidFill>
                  <a:schemeClr val="accent1">
                    <a:lumMod val="75000"/>
                  </a:schemeClr>
                </a:solidFill>
              </a:rPr>
              <a:t>Beam purification: </a:t>
            </a:r>
          </a:p>
          <a:p>
            <a:pPr algn="just"/>
            <a:r>
              <a:rPr lang="en-US" sz="1400" b="1" dirty="0" smtClean="0"/>
              <a:t>30 ms trapping </a:t>
            </a:r>
          </a:p>
          <a:p>
            <a:pPr algn="just"/>
            <a:r>
              <a:rPr lang="en-US" sz="1400" b="1" dirty="0" smtClean="0"/>
              <a:t>for m/</a:t>
            </a:r>
            <a:r>
              <a:rPr lang="el-GR" sz="1400" b="1" dirty="0"/>
              <a:t>Δ</a:t>
            </a:r>
            <a:r>
              <a:rPr lang="en-US" sz="1400" b="1" dirty="0"/>
              <a:t>m </a:t>
            </a:r>
            <a:r>
              <a:rPr lang="en-US" sz="1400" b="1" dirty="0" smtClean="0"/>
              <a:t>=</a:t>
            </a:r>
            <a:r>
              <a:rPr lang="en-US" sz="1400" b="1" dirty="0"/>
              <a:t> </a:t>
            </a:r>
            <a:r>
              <a:rPr lang="en-US" sz="1400" b="1" dirty="0" smtClean="0"/>
              <a:t>10</a:t>
            </a:r>
            <a:r>
              <a:rPr lang="en-US" sz="1400" b="1" baseline="30000" dirty="0" smtClean="0"/>
              <a:t>5</a:t>
            </a:r>
            <a:endParaRPr lang="en-GB" sz="1400" b="1" dirty="0"/>
          </a:p>
        </p:txBody>
      </p:sp>
      <p:cxnSp>
        <p:nvCxnSpPr>
          <p:cNvPr id="18" name="Straight Arrow Connector 17"/>
          <p:cNvCxnSpPr/>
          <p:nvPr/>
        </p:nvCxnSpPr>
        <p:spPr>
          <a:xfrm flipH="1" flipV="1">
            <a:off x="5129336" y="4437112"/>
            <a:ext cx="241177" cy="7444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 Placeholder 4"/>
          <p:cNvSpPr txBox="1">
            <a:spLocks/>
          </p:cNvSpPr>
          <p:nvPr/>
        </p:nvSpPr>
        <p:spPr>
          <a:xfrm>
            <a:off x="2" y="5949280"/>
            <a:ext cx="3767408" cy="50405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indent="-342900">
              <a:defRPr/>
            </a:pPr>
            <a:r>
              <a:rPr lang="de-DE" sz="1000" dirty="0" smtClean="0">
                <a:latin typeface="+mj-lt"/>
              </a:rPr>
              <a:t>F</a:t>
            </a:r>
            <a:r>
              <a:rPr lang="de-DE" sz="1000" dirty="0">
                <a:latin typeface="+mj-lt"/>
              </a:rPr>
              <a:t>. Herfurth </a:t>
            </a:r>
            <a:r>
              <a:rPr lang="de-DE" sz="1000" i="1" dirty="0">
                <a:latin typeface="+mj-lt"/>
              </a:rPr>
              <a:t>et al.</a:t>
            </a:r>
            <a:r>
              <a:rPr lang="de-DE" sz="1000" dirty="0">
                <a:latin typeface="+mj-lt"/>
              </a:rPr>
              <a:t>, </a:t>
            </a:r>
            <a:r>
              <a:rPr lang="en-US" sz="1000" dirty="0">
                <a:latin typeface="+mj-lt"/>
              </a:rPr>
              <a:t>NIM A </a:t>
            </a:r>
            <a:r>
              <a:rPr lang="en-US" sz="1000" b="1" dirty="0">
                <a:latin typeface="+mj-lt"/>
              </a:rPr>
              <a:t>469</a:t>
            </a:r>
            <a:r>
              <a:rPr lang="en-US" sz="1000" dirty="0">
                <a:latin typeface="+mj-lt"/>
              </a:rPr>
              <a:t>, 254 (2001</a:t>
            </a:r>
            <a:r>
              <a:rPr lang="en-US" sz="1000" dirty="0" smtClean="0">
                <a:latin typeface="+mj-lt"/>
              </a:rPr>
              <a:t>).</a:t>
            </a:r>
          </a:p>
          <a:p>
            <a:pPr marL="342900" lvl="0" indent="-342900">
              <a:defRPr/>
            </a:pPr>
            <a:r>
              <a:rPr lang="en-US" sz="1000" dirty="0" smtClean="0"/>
              <a:t>R</a:t>
            </a:r>
            <a:r>
              <a:rPr lang="en-US" sz="1000" dirty="0"/>
              <a:t>. N. Wolf </a:t>
            </a:r>
            <a:r>
              <a:rPr lang="en-US" sz="1000" i="1" dirty="0">
                <a:solidFill>
                  <a:srgbClr val="000000"/>
                </a:solidFill>
                <a:cs typeface="Calibri" pitchFamily="34" charset="0"/>
              </a:rPr>
              <a:t>et al.</a:t>
            </a:r>
            <a:r>
              <a:rPr lang="en-US" sz="1000" dirty="0">
                <a:solidFill>
                  <a:srgbClr val="000000"/>
                </a:solidFill>
                <a:cs typeface="Calibri" pitchFamily="34" charset="0"/>
              </a:rPr>
              <a:t>,</a:t>
            </a:r>
            <a:r>
              <a:rPr lang="en-US" sz="1000" dirty="0"/>
              <a:t> </a:t>
            </a:r>
            <a:r>
              <a:rPr lang="en-US" sz="1000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Int. J. Mass  Spectrom </a:t>
            </a:r>
            <a:r>
              <a:rPr lang="en-US" sz="1000" b="1" dirty="0" smtClean="0"/>
              <a:t>313</a:t>
            </a:r>
            <a:r>
              <a:rPr lang="en-US" sz="1000" dirty="0"/>
              <a:t>, 8 (2012</a:t>
            </a:r>
            <a:r>
              <a:rPr lang="en-US" sz="1000" dirty="0" smtClean="0"/>
              <a:t>).</a:t>
            </a:r>
          </a:p>
          <a:p>
            <a:pPr marL="342900" indent="-342900">
              <a:defRPr/>
            </a:pPr>
            <a:r>
              <a:rPr lang="de-DE" sz="1000" dirty="0"/>
              <a:t>G. Savard  </a:t>
            </a:r>
            <a:r>
              <a:rPr lang="de-DE" sz="1000" i="1" dirty="0"/>
              <a:t>et al.</a:t>
            </a:r>
            <a:r>
              <a:rPr lang="de-DE" sz="1000" dirty="0"/>
              <a:t>, </a:t>
            </a:r>
            <a:r>
              <a:rPr lang="en-US" sz="1000" dirty="0"/>
              <a:t>Phys. </a:t>
            </a:r>
            <a:r>
              <a:rPr lang="en-US" sz="1000" dirty="0" err="1"/>
              <a:t>Lett</a:t>
            </a:r>
            <a:r>
              <a:rPr lang="en-US" sz="1000" dirty="0"/>
              <a:t>. A </a:t>
            </a:r>
            <a:r>
              <a:rPr lang="en-US" sz="1000" b="1" dirty="0"/>
              <a:t>158</a:t>
            </a:r>
            <a:r>
              <a:rPr lang="en-US" sz="1000" dirty="0"/>
              <a:t>, 247 (1991</a:t>
            </a:r>
            <a:r>
              <a:rPr lang="en-US" sz="1000" dirty="0" smtClean="0"/>
              <a:t>). </a:t>
            </a:r>
          </a:p>
          <a:p>
            <a:pPr marL="342900" indent="-342900">
              <a:defRPr/>
            </a:pPr>
            <a:r>
              <a:rPr lang="en-US" sz="1000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M. </a:t>
            </a:r>
            <a:r>
              <a:rPr lang="en-US" sz="1000" dirty="0" err="1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König</a:t>
            </a:r>
            <a:r>
              <a:rPr lang="en-US" sz="1000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US" sz="1000" i="1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et al.</a:t>
            </a:r>
            <a:r>
              <a:rPr lang="en-US" sz="1000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, Int. J. Mass  Spectrom. </a:t>
            </a:r>
            <a:r>
              <a:rPr lang="en-US" sz="1000" b="1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142</a:t>
            </a:r>
            <a:r>
              <a:rPr lang="en-US" sz="1000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, 95 (1995</a:t>
            </a:r>
            <a:r>
              <a:rPr lang="en-US" sz="1000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).</a:t>
            </a:r>
            <a:endParaRPr lang="en-US" sz="1000" dirty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  <a:p>
            <a:pPr marL="342900" indent="-342900">
              <a:defRPr/>
            </a:pPr>
            <a:endParaRPr lang="en-US" sz="1000" dirty="0"/>
          </a:p>
          <a:p>
            <a:pPr marL="342900" lvl="0" indent="-342900">
              <a:defRPr/>
            </a:pPr>
            <a:endParaRPr lang="en-US" sz="1000" dirty="0">
              <a:solidFill>
                <a:srgbClr val="000000"/>
              </a:solidFill>
              <a:cs typeface="Calibri" pitchFamily="34" charset="0"/>
            </a:endParaRPr>
          </a:p>
          <a:p>
            <a:pPr marL="342900" indent="-342900">
              <a:defRPr/>
            </a:pPr>
            <a:endParaRPr lang="en-US" sz="1000" dirty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  <a:p>
            <a:pPr marL="342900" indent="-342900">
              <a:defRPr/>
            </a:pPr>
            <a:endParaRPr lang="en-US" sz="1000" dirty="0">
              <a:latin typeface="+mj-lt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j-lt"/>
              <a:cs typeface="Calibri" pitchFamily="34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j-lt"/>
              <a:cs typeface="Calibri" pitchFamily="34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20" name="Text Placeholder 4"/>
          <p:cNvSpPr txBox="1">
            <a:spLocks/>
          </p:cNvSpPr>
          <p:nvPr/>
        </p:nvSpPr>
        <p:spPr>
          <a:xfrm>
            <a:off x="2874377" y="6318230"/>
            <a:ext cx="3384376" cy="24312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endParaRPr kumimoji="0" lang="en-US" sz="1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30" name="Textfeld 5"/>
          <p:cNvSpPr txBox="1"/>
          <p:nvPr/>
        </p:nvSpPr>
        <p:spPr>
          <a:xfrm>
            <a:off x="8719630" y="6505599"/>
            <a:ext cx="3168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0070C0"/>
                </a:solidFill>
              </a:rPr>
              <a:t>2</a:t>
            </a:r>
            <a:endParaRPr lang="en-US" sz="1400" dirty="0">
              <a:solidFill>
                <a:srgbClr val="0070C0"/>
              </a:solidFill>
            </a:endParaRPr>
          </a:p>
        </p:txBody>
      </p:sp>
      <p:sp>
        <p:nvSpPr>
          <p:cNvPr id="31" name="Textfeld 9"/>
          <p:cNvSpPr txBox="1"/>
          <p:nvPr/>
        </p:nvSpPr>
        <p:spPr>
          <a:xfrm>
            <a:off x="107504" y="6505599"/>
            <a:ext cx="69847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0060A8"/>
                </a:solidFill>
              </a:rPr>
              <a:t>André Welker for ISOLTRAP, </a:t>
            </a:r>
            <a:r>
              <a:rPr lang="en-US" sz="1400" dirty="0" err="1" smtClean="0">
                <a:solidFill>
                  <a:srgbClr val="0060A8"/>
                </a:solidFill>
              </a:rPr>
              <a:t>EuNPC</a:t>
            </a:r>
            <a:r>
              <a:rPr lang="en-US" sz="1400" dirty="0">
                <a:solidFill>
                  <a:srgbClr val="0060A8"/>
                </a:solidFill>
              </a:rPr>
              <a:t> </a:t>
            </a:r>
            <a:r>
              <a:rPr lang="en-US" sz="1400" dirty="0" smtClean="0">
                <a:solidFill>
                  <a:srgbClr val="0060A8"/>
                </a:solidFill>
              </a:rPr>
              <a:t>2015, Groningen, 31.08.2015</a:t>
            </a:r>
            <a:endParaRPr lang="de-DE" sz="1400" dirty="0">
              <a:solidFill>
                <a:srgbClr val="0060A8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-13063" y="736241"/>
            <a:ext cx="9505056" cy="7210530"/>
          </a:xfrm>
          <a:prstGeom prst="rect">
            <a:avLst/>
          </a:prstGeom>
          <a:solidFill>
            <a:schemeClr val="bg1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TextBox 25"/>
          <p:cNvSpPr txBox="1"/>
          <p:nvPr/>
        </p:nvSpPr>
        <p:spPr>
          <a:xfrm>
            <a:off x="2989067" y="4279329"/>
            <a:ext cx="23833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First ToF-ICR of 2014</a:t>
            </a:r>
            <a:endParaRPr lang="en-US" b="1" dirty="0">
              <a:solidFill>
                <a:srgbClr val="FF0000"/>
              </a:solidFill>
            </a:endParaRPr>
          </a:p>
        </p:txBody>
      </p:sp>
      <p:pic>
        <p:nvPicPr>
          <p:cNvPr id="28" name="Picture 27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889" t="14300" r="1984" b="58450"/>
          <a:stretch/>
        </p:blipFill>
        <p:spPr>
          <a:xfrm>
            <a:off x="5723103" y="1565502"/>
            <a:ext cx="3293639" cy="1656184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bg2">
                  <a:alpha val="10000"/>
                </a:schemeClr>
              </a:gs>
            </a:gsLst>
            <a:path path="circle">
              <a:fillToRect l="100000" t="100000"/>
            </a:path>
          </a:gradFill>
          <a:effectLst>
            <a:softEdge rad="190500"/>
          </a:effectLst>
        </p:spPr>
      </p:pic>
      <p:sp>
        <p:nvSpPr>
          <p:cNvPr id="29" name="Oval 28"/>
          <p:cNvSpPr/>
          <p:nvPr/>
        </p:nvSpPr>
        <p:spPr>
          <a:xfrm>
            <a:off x="6821666" y="1971422"/>
            <a:ext cx="1981201" cy="1143000"/>
          </a:xfrm>
          <a:prstGeom prst="ellipse">
            <a:avLst/>
          </a:prstGeom>
          <a:solidFill>
            <a:schemeClr val="accent1">
              <a:alpha val="25000"/>
            </a:schemeClr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430" y="946391"/>
            <a:ext cx="3772090" cy="3063828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Box 26"/>
              <p:cNvSpPr txBox="1"/>
              <p:nvPr/>
            </p:nvSpPr>
            <p:spPr>
              <a:xfrm>
                <a:off x="-184982" y="3995791"/>
                <a:ext cx="1569965" cy="61093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  <a:ea typeface="Cambria Math"/>
                            </a:rPr>
                            <m:t>𝜈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𝑐</m:t>
                          </m:r>
                        </m:sub>
                      </m:sSub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𝑞𝐵</m:t>
                          </m:r>
                        </m:num>
                        <m:den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2</m:t>
                          </m:r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𝜋</m:t>
                          </m:r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 </m:t>
                          </m:r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𝑚</m:t>
                          </m:r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7" name="TextBox 2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184982" y="3995791"/>
                <a:ext cx="1569965" cy="610936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Grafik 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90331" y="3861048"/>
            <a:ext cx="3640763" cy="2983350"/>
          </a:xfrm>
          <a:prstGeom prst="rect">
            <a:avLst/>
          </a:prstGeom>
        </p:spPr>
      </p:pic>
      <p:sp>
        <p:nvSpPr>
          <p:cNvPr id="33" name="Titel 1"/>
          <p:cNvSpPr txBox="1">
            <a:spLocks/>
          </p:cNvSpPr>
          <p:nvPr/>
        </p:nvSpPr>
        <p:spPr>
          <a:xfrm>
            <a:off x="685800" y="-99392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de-DE" sz="4300" dirty="0" smtClean="0">
                <a:solidFill>
                  <a:srgbClr val="0033CC"/>
                </a:solidFill>
              </a:rPr>
              <a:t>Tools </a:t>
            </a:r>
            <a:r>
              <a:rPr lang="de-DE" sz="4300" dirty="0" err="1" smtClean="0">
                <a:solidFill>
                  <a:srgbClr val="0033CC"/>
                </a:solidFill>
              </a:rPr>
              <a:t>of</a:t>
            </a:r>
            <a:r>
              <a:rPr lang="de-DE" sz="4300" dirty="0" smtClean="0">
                <a:solidFill>
                  <a:srgbClr val="0033CC"/>
                </a:solidFill>
              </a:rPr>
              <a:t> ISOLTRAP</a:t>
            </a:r>
            <a:endParaRPr lang="de-DE" sz="4300" dirty="0">
              <a:solidFill>
                <a:srgbClr val="0033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3119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pieren 11"/>
          <p:cNvGrpSpPr>
            <a:grpSpLocks noChangeAspect="1"/>
          </p:cNvGrpSpPr>
          <p:nvPr/>
        </p:nvGrpSpPr>
        <p:grpSpPr>
          <a:xfrm>
            <a:off x="1169243" y="805297"/>
            <a:ext cx="6931149" cy="5466268"/>
            <a:chOff x="2428875" y="1157436"/>
            <a:chExt cx="6715125" cy="5295900"/>
          </a:xfrm>
        </p:grpSpPr>
        <p:pic>
          <p:nvPicPr>
            <p:cNvPr id="845830" name="Picture 6" descr="E:\PhD\Bilder\Figures\ISOLTRAP_photo_05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428875" y="1157436"/>
              <a:ext cx="6715125" cy="5295900"/>
            </a:xfrm>
            <a:prstGeom prst="rect">
              <a:avLst/>
            </a:prstGeom>
            <a:noFill/>
          </p:spPr>
        </p:pic>
        <p:sp>
          <p:nvSpPr>
            <p:cNvPr id="14" name="Textfeld 13"/>
            <p:cNvSpPr txBox="1"/>
            <p:nvPr/>
          </p:nvSpPr>
          <p:spPr>
            <a:xfrm>
              <a:off x="7797817" y="1455167"/>
              <a:ext cx="80663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400" b="1" smtClean="0">
                  <a:solidFill>
                    <a:srgbClr val="FFFF00"/>
                  </a:solidFill>
                </a:rPr>
                <a:t>1987</a:t>
              </a:r>
              <a:endParaRPr lang="en-GB" sz="2400" b="1">
                <a:solidFill>
                  <a:srgbClr val="FFFF00"/>
                </a:solidFill>
              </a:endParaRPr>
            </a:p>
          </p:txBody>
        </p:sp>
        <p:sp>
          <p:nvSpPr>
            <p:cNvPr id="15" name="Textfeld 14"/>
            <p:cNvSpPr txBox="1"/>
            <p:nvPr/>
          </p:nvSpPr>
          <p:spPr>
            <a:xfrm>
              <a:off x="7884368" y="5703639"/>
              <a:ext cx="80663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400" b="1" smtClean="0">
                  <a:solidFill>
                    <a:srgbClr val="FFFF00"/>
                  </a:solidFill>
                </a:rPr>
                <a:t>1994</a:t>
              </a:r>
              <a:endParaRPr lang="en-GB" sz="2400" b="1">
                <a:solidFill>
                  <a:srgbClr val="FFFF00"/>
                </a:solidFill>
              </a:endParaRPr>
            </a:p>
          </p:txBody>
        </p:sp>
        <p:sp>
          <p:nvSpPr>
            <p:cNvPr id="16" name="Textfeld 15"/>
            <p:cNvSpPr txBox="1"/>
            <p:nvPr/>
          </p:nvSpPr>
          <p:spPr>
            <a:xfrm>
              <a:off x="3765369" y="5229200"/>
              <a:ext cx="80663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400" b="1" smtClean="0">
                  <a:solidFill>
                    <a:srgbClr val="FFFF00"/>
                  </a:solidFill>
                </a:rPr>
                <a:t>1999</a:t>
              </a:r>
              <a:endParaRPr lang="en-GB" sz="2400" b="1">
                <a:solidFill>
                  <a:srgbClr val="FFFF00"/>
                </a:solidFill>
              </a:endParaRPr>
            </a:p>
          </p:txBody>
        </p:sp>
        <p:sp>
          <p:nvSpPr>
            <p:cNvPr id="18" name="Textfeld 17"/>
            <p:cNvSpPr txBox="1"/>
            <p:nvPr/>
          </p:nvSpPr>
          <p:spPr>
            <a:xfrm>
              <a:off x="3765369" y="1700808"/>
              <a:ext cx="80663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400" b="1" smtClean="0">
                  <a:solidFill>
                    <a:srgbClr val="FFFF00"/>
                  </a:solidFill>
                </a:rPr>
                <a:t>2010</a:t>
              </a:r>
              <a:endParaRPr lang="en-GB" sz="2400" b="1">
                <a:solidFill>
                  <a:srgbClr val="FFFF00"/>
                </a:solidFill>
              </a:endParaRPr>
            </a:p>
          </p:txBody>
        </p:sp>
      </p:grpSp>
      <p:sp>
        <p:nvSpPr>
          <p:cNvPr id="10" name="Title 1"/>
          <p:cNvSpPr txBox="1">
            <a:spLocks/>
          </p:cNvSpPr>
          <p:nvPr/>
        </p:nvSpPr>
        <p:spPr>
          <a:xfrm>
            <a:off x="457200" y="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500" b="1" dirty="0" smtClean="0"/>
              <a:t>ISOLTRAP@ISOLDE@CERN</a:t>
            </a:r>
            <a:endParaRPr lang="en-GB" sz="2500" b="1" dirty="0"/>
          </a:p>
        </p:txBody>
      </p:sp>
      <p:sp>
        <p:nvSpPr>
          <p:cNvPr id="11" name="Rectangle 10"/>
          <p:cNvSpPr/>
          <p:nvPr/>
        </p:nvSpPr>
        <p:spPr>
          <a:xfrm>
            <a:off x="0" y="6451997"/>
            <a:ext cx="3177473" cy="61555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lvl="0" indent="-342900">
              <a:spcBef>
                <a:spcPct val="20000"/>
              </a:spcBef>
              <a:defRPr/>
            </a:pPr>
            <a:r>
              <a:rPr lang="ro-RO" sz="1000" dirty="0" smtClean="0"/>
              <a:t>M. Mukherjee </a:t>
            </a:r>
            <a:r>
              <a:rPr lang="ro-RO" sz="1000" i="1" dirty="0" smtClean="0"/>
              <a:t>et al.</a:t>
            </a:r>
            <a:r>
              <a:rPr lang="ro-RO" sz="1000" dirty="0" smtClean="0"/>
              <a:t>, </a:t>
            </a:r>
            <a:r>
              <a:rPr lang="en-GB" sz="1000" dirty="0"/>
              <a:t>Eur. Phys. J. A </a:t>
            </a:r>
            <a:r>
              <a:rPr lang="en-GB" sz="1000" b="1" dirty="0"/>
              <a:t>35</a:t>
            </a:r>
            <a:r>
              <a:rPr lang="en-GB" sz="1000" dirty="0"/>
              <a:t>, 1 (2008</a:t>
            </a:r>
            <a:r>
              <a:rPr lang="en-GB" sz="1000" dirty="0" smtClean="0"/>
              <a:t>)</a:t>
            </a:r>
            <a:r>
              <a:rPr lang="ro-RO" sz="1000" dirty="0" smtClean="0"/>
              <a:t>.</a:t>
            </a:r>
          </a:p>
          <a:p>
            <a:pPr marL="342900" lvl="0" indent="-342900">
              <a:spcBef>
                <a:spcPct val="20000"/>
              </a:spcBef>
              <a:defRPr/>
            </a:pPr>
            <a:r>
              <a:rPr lang="ro-RO" sz="1000" dirty="0" smtClean="0"/>
              <a:t>S. Kreim </a:t>
            </a:r>
            <a:r>
              <a:rPr lang="ro-RO" sz="1000" i="1" dirty="0" smtClean="0"/>
              <a:t>et al.</a:t>
            </a:r>
            <a:r>
              <a:rPr lang="ro-RO" sz="1000" dirty="0" smtClean="0"/>
              <a:t>, Nucl. Instrum. Methods B </a:t>
            </a:r>
            <a:r>
              <a:rPr lang="en-US" sz="1000" b="1" dirty="0" smtClean="0"/>
              <a:t>317</a:t>
            </a:r>
            <a:r>
              <a:rPr lang="en-US" sz="1000" dirty="0" smtClean="0"/>
              <a:t>, 492 (2013)</a:t>
            </a:r>
            <a:r>
              <a:rPr lang="ro-RO" sz="1000" dirty="0" smtClean="0"/>
              <a:t>.</a:t>
            </a:r>
          </a:p>
          <a:p>
            <a:pPr marL="342900" lvl="0" indent="-342900">
              <a:spcBef>
                <a:spcPct val="20000"/>
              </a:spcBef>
              <a:defRPr/>
            </a:pPr>
            <a:r>
              <a:rPr lang="ro-RO" sz="1000" dirty="0" smtClean="0"/>
              <a:t> </a:t>
            </a:r>
            <a:endParaRPr lang="en-US" sz="1000" dirty="0">
              <a:solidFill>
                <a:srgbClr val="000000"/>
              </a:solidFill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19124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pieren 11"/>
          <p:cNvGrpSpPr>
            <a:grpSpLocks noChangeAspect="1"/>
          </p:cNvGrpSpPr>
          <p:nvPr/>
        </p:nvGrpSpPr>
        <p:grpSpPr>
          <a:xfrm>
            <a:off x="1169243" y="805297"/>
            <a:ext cx="6931149" cy="5466268"/>
            <a:chOff x="2428875" y="1157436"/>
            <a:chExt cx="6715125" cy="5295900"/>
          </a:xfrm>
        </p:grpSpPr>
        <p:pic>
          <p:nvPicPr>
            <p:cNvPr id="845830" name="Picture 6" descr="E:\PhD\Bilder\Figures\ISOLTRAP_photo_05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428875" y="1157436"/>
              <a:ext cx="6715125" cy="5295900"/>
            </a:xfrm>
            <a:prstGeom prst="rect">
              <a:avLst/>
            </a:prstGeom>
            <a:noFill/>
          </p:spPr>
        </p:pic>
        <p:sp>
          <p:nvSpPr>
            <p:cNvPr id="14" name="Textfeld 13"/>
            <p:cNvSpPr txBox="1"/>
            <p:nvPr/>
          </p:nvSpPr>
          <p:spPr>
            <a:xfrm>
              <a:off x="7797817" y="1455167"/>
              <a:ext cx="80663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400" b="1" dirty="0" smtClean="0">
                  <a:solidFill>
                    <a:srgbClr val="FFFF00"/>
                  </a:solidFill>
                </a:rPr>
                <a:t>1987</a:t>
              </a:r>
              <a:endParaRPr lang="en-GB" sz="2400" b="1" dirty="0">
                <a:solidFill>
                  <a:srgbClr val="FFFF00"/>
                </a:solidFill>
              </a:endParaRPr>
            </a:p>
          </p:txBody>
        </p:sp>
        <p:sp>
          <p:nvSpPr>
            <p:cNvPr id="15" name="Textfeld 14"/>
            <p:cNvSpPr txBox="1"/>
            <p:nvPr/>
          </p:nvSpPr>
          <p:spPr>
            <a:xfrm>
              <a:off x="7884368" y="5703639"/>
              <a:ext cx="80663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400" b="1" smtClean="0">
                  <a:solidFill>
                    <a:srgbClr val="FFFF00"/>
                  </a:solidFill>
                </a:rPr>
                <a:t>1994</a:t>
              </a:r>
              <a:endParaRPr lang="en-GB" sz="2400" b="1">
                <a:solidFill>
                  <a:srgbClr val="FFFF00"/>
                </a:solidFill>
              </a:endParaRPr>
            </a:p>
          </p:txBody>
        </p:sp>
        <p:sp>
          <p:nvSpPr>
            <p:cNvPr id="16" name="Textfeld 15"/>
            <p:cNvSpPr txBox="1"/>
            <p:nvPr/>
          </p:nvSpPr>
          <p:spPr>
            <a:xfrm>
              <a:off x="3765369" y="5229200"/>
              <a:ext cx="80663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400" b="1" smtClean="0">
                  <a:solidFill>
                    <a:srgbClr val="FFFF00"/>
                  </a:solidFill>
                </a:rPr>
                <a:t>1999</a:t>
              </a:r>
              <a:endParaRPr lang="en-GB" sz="2400" b="1">
                <a:solidFill>
                  <a:srgbClr val="FFFF00"/>
                </a:solidFill>
              </a:endParaRPr>
            </a:p>
          </p:txBody>
        </p:sp>
        <p:sp>
          <p:nvSpPr>
            <p:cNvPr id="18" name="Textfeld 17"/>
            <p:cNvSpPr txBox="1"/>
            <p:nvPr/>
          </p:nvSpPr>
          <p:spPr>
            <a:xfrm>
              <a:off x="3765369" y="1700808"/>
              <a:ext cx="80663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400" b="1" dirty="0" smtClean="0">
                  <a:solidFill>
                    <a:srgbClr val="FFFF00"/>
                  </a:solidFill>
                </a:rPr>
                <a:t>2010</a:t>
              </a:r>
              <a:endParaRPr lang="en-GB" sz="2400" b="1" dirty="0">
                <a:solidFill>
                  <a:srgbClr val="FFFF00"/>
                </a:solidFill>
              </a:endParaRPr>
            </a:p>
          </p:txBody>
        </p:sp>
      </p:grpSp>
      <p:sp>
        <p:nvSpPr>
          <p:cNvPr id="10" name="Title 1"/>
          <p:cNvSpPr txBox="1">
            <a:spLocks/>
          </p:cNvSpPr>
          <p:nvPr/>
        </p:nvSpPr>
        <p:spPr>
          <a:xfrm>
            <a:off x="457200" y="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500" b="1" dirty="0" smtClean="0"/>
              <a:t>ISOLTRAP@ISOLDE@CERN</a:t>
            </a:r>
            <a:endParaRPr lang="en-GB" sz="2500" b="1" dirty="0"/>
          </a:p>
        </p:txBody>
      </p:sp>
      <p:pic>
        <p:nvPicPr>
          <p:cNvPr id="11" name="Bild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69242" y="805296"/>
            <a:ext cx="3453677" cy="4604903"/>
          </a:xfrm>
          <a:prstGeom prst="rect">
            <a:avLst/>
          </a:prstGeom>
        </p:spPr>
      </p:pic>
      <p:cxnSp>
        <p:nvCxnSpPr>
          <p:cNvPr id="4" name="Straight Arrow Connector 3"/>
          <p:cNvCxnSpPr/>
          <p:nvPr/>
        </p:nvCxnSpPr>
        <p:spPr>
          <a:xfrm>
            <a:off x="5610225" y="1752600"/>
            <a:ext cx="0" cy="3493707"/>
          </a:xfrm>
          <a:prstGeom prst="straightConnector1">
            <a:avLst/>
          </a:prstGeom>
          <a:ln w="57150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Explosion 1 4"/>
          <p:cNvSpPr/>
          <p:nvPr/>
        </p:nvSpPr>
        <p:spPr>
          <a:xfrm>
            <a:off x="1295400" y="1828800"/>
            <a:ext cx="2937668" cy="2424534"/>
          </a:xfrm>
          <a:prstGeom prst="irregularSeal1">
            <a:avLst/>
          </a:prstGeom>
          <a:noFill/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2590800" y="2590800"/>
            <a:ext cx="1066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>
                <a:solidFill>
                  <a:srgbClr val="FFFF00"/>
                </a:solidFill>
              </a:rPr>
              <a:t>!</a:t>
            </a:r>
            <a:endParaRPr lang="en-US" sz="4000" b="1" dirty="0">
              <a:solidFill>
                <a:srgbClr val="FFFF00"/>
              </a:solidFill>
            </a:endParaRPr>
          </a:p>
        </p:txBody>
      </p:sp>
      <p:sp>
        <p:nvSpPr>
          <p:cNvPr id="17" name="Textfeld 13"/>
          <p:cNvSpPr txBox="1"/>
          <p:nvPr/>
        </p:nvSpPr>
        <p:spPr>
          <a:xfrm>
            <a:off x="2347944" y="1366149"/>
            <a:ext cx="8066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 smtClean="0">
                <a:solidFill>
                  <a:srgbClr val="FFFF00"/>
                </a:solidFill>
              </a:rPr>
              <a:t>2013</a:t>
            </a:r>
            <a:endParaRPr lang="en-GB" sz="2400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6433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4" descr="C:\Users\Robert\Documents\PhD\Vorträge\2011-05-05_IMPRS_Kolloquium\figures\AccComplex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2269"/>
          <a:stretch/>
        </p:blipFill>
        <p:spPr bwMode="auto">
          <a:xfrm>
            <a:off x="566555" y="1124744"/>
            <a:ext cx="8166810" cy="51305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itel 1"/>
          <p:cNvSpPr txBox="1">
            <a:spLocks/>
          </p:cNvSpPr>
          <p:nvPr/>
        </p:nvSpPr>
        <p:spPr>
          <a:xfrm>
            <a:off x="683568" y="-99392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de-DE" sz="4300" dirty="0">
                <a:solidFill>
                  <a:srgbClr val="0033CC"/>
                </a:solidFill>
              </a:rPr>
              <a:t>ISOLTRAP@ISOLDE@CERN</a:t>
            </a:r>
          </a:p>
        </p:txBody>
      </p:sp>
      <p:sp>
        <p:nvSpPr>
          <p:cNvPr id="11" name="Oval 1"/>
          <p:cNvSpPr/>
          <p:nvPr/>
        </p:nvSpPr>
        <p:spPr>
          <a:xfrm rot="20787304">
            <a:off x="5172042" y="4437426"/>
            <a:ext cx="1909865" cy="525958"/>
          </a:xfrm>
          <a:prstGeom prst="ellipse">
            <a:avLst/>
          </a:prstGeom>
          <a:solidFill>
            <a:srgbClr val="33CC33">
              <a:alpha val="2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feld 5"/>
          <p:cNvSpPr txBox="1"/>
          <p:nvPr/>
        </p:nvSpPr>
        <p:spPr>
          <a:xfrm>
            <a:off x="8719630" y="6505599"/>
            <a:ext cx="3168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0070C0"/>
                </a:solidFill>
              </a:rPr>
              <a:t>2</a:t>
            </a:r>
            <a:endParaRPr lang="en-US" sz="1400" dirty="0">
              <a:solidFill>
                <a:srgbClr val="0070C0"/>
              </a:solidFill>
            </a:endParaRPr>
          </a:p>
        </p:txBody>
      </p:sp>
      <p:sp>
        <p:nvSpPr>
          <p:cNvPr id="13" name="Textfeld 9"/>
          <p:cNvSpPr txBox="1"/>
          <p:nvPr/>
        </p:nvSpPr>
        <p:spPr>
          <a:xfrm>
            <a:off x="107504" y="6505599"/>
            <a:ext cx="69847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0060A8"/>
                </a:solidFill>
              </a:rPr>
              <a:t>Andree Welker, 8</a:t>
            </a:r>
            <a:r>
              <a:rPr lang="en-US" sz="1400" baseline="30000" dirty="0" smtClean="0">
                <a:solidFill>
                  <a:srgbClr val="0060A8"/>
                </a:solidFill>
              </a:rPr>
              <a:t>th</a:t>
            </a:r>
            <a:r>
              <a:rPr lang="en-US" sz="1400" dirty="0" smtClean="0">
                <a:solidFill>
                  <a:srgbClr val="0060A8"/>
                </a:solidFill>
              </a:rPr>
              <a:t> </a:t>
            </a:r>
            <a:r>
              <a:rPr lang="en-US" sz="1400" dirty="0" err="1" smtClean="0">
                <a:solidFill>
                  <a:srgbClr val="0060A8"/>
                </a:solidFill>
              </a:rPr>
              <a:t>Gentner</a:t>
            </a:r>
            <a:r>
              <a:rPr lang="en-US" sz="1400" dirty="0" smtClean="0">
                <a:solidFill>
                  <a:srgbClr val="0060A8"/>
                </a:solidFill>
              </a:rPr>
              <a:t> Day 2015, CERN, 28.10.2015</a:t>
            </a:r>
            <a:endParaRPr lang="de-DE" sz="1400" dirty="0">
              <a:solidFill>
                <a:srgbClr val="0060A8"/>
              </a:solidFill>
            </a:endParaRPr>
          </a:p>
        </p:txBody>
      </p:sp>
      <p:pic>
        <p:nvPicPr>
          <p:cNvPr id="14" name="Grafik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56376" y="156185"/>
            <a:ext cx="1099939" cy="7910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7102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feld 2"/>
          <p:cNvSpPr txBox="1"/>
          <p:nvPr/>
        </p:nvSpPr>
        <p:spPr>
          <a:xfrm>
            <a:off x="683568" y="1412776"/>
            <a:ext cx="7920880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Motions:</a:t>
            </a:r>
          </a:p>
          <a:p>
            <a:endParaRPr lang="en-US" b="1" dirty="0">
              <a:solidFill>
                <a:srgbClr val="0060A8"/>
              </a:solidFill>
            </a:endParaRPr>
          </a:p>
          <a:p>
            <a:endParaRPr lang="en-US" b="1" dirty="0" smtClean="0">
              <a:solidFill>
                <a:srgbClr val="0060A8"/>
              </a:solidFill>
            </a:endParaRPr>
          </a:p>
          <a:p>
            <a:r>
              <a:rPr lang="en-US" b="1" dirty="0" smtClean="0"/>
              <a:t>	</a:t>
            </a:r>
            <a:endParaRPr lang="en-US" dirty="0"/>
          </a:p>
        </p:txBody>
      </p:sp>
      <p:sp>
        <p:nvSpPr>
          <p:cNvPr id="11" name="Textfeld 10"/>
          <p:cNvSpPr txBox="1"/>
          <p:nvPr/>
        </p:nvSpPr>
        <p:spPr>
          <a:xfrm>
            <a:off x="8575370" y="6351532"/>
            <a:ext cx="38911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0070C0"/>
                </a:solidFill>
              </a:rPr>
              <a:t>16</a:t>
            </a:r>
            <a:endParaRPr lang="en-US" sz="1400" dirty="0">
              <a:solidFill>
                <a:srgbClr val="0070C0"/>
              </a:solidFill>
            </a:endParaRPr>
          </a:p>
        </p:txBody>
      </p:sp>
      <p:pic>
        <p:nvPicPr>
          <p:cNvPr id="9" name="Grafik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92297" y="156185"/>
            <a:ext cx="1099939" cy="791031"/>
          </a:xfrm>
          <a:prstGeom prst="rect">
            <a:avLst/>
          </a:prstGeom>
        </p:spPr>
      </p:pic>
      <p:pic>
        <p:nvPicPr>
          <p:cNvPr id="7" name="Grafik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16227" y="1812252"/>
            <a:ext cx="4920069" cy="2980257"/>
          </a:xfrm>
          <a:prstGeom prst="rect">
            <a:avLst/>
          </a:prstGeom>
        </p:spPr>
      </p:pic>
      <p:sp>
        <p:nvSpPr>
          <p:cNvPr id="12" name="Textfeld 11"/>
          <p:cNvSpPr txBox="1"/>
          <p:nvPr/>
        </p:nvSpPr>
        <p:spPr>
          <a:xfrm>
            <a:off x="5814575" y="1136888"/>
            <a:ext cx="141776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dirty="0" err="1" smtClean="0"/>
              <a:t>Hyperbolic</a:t>
            </a:r>
            <a:r>
              <a:rPr lang="de-DE" dirty="0" smtClean="0"/>
              <a:t> </a:t>
            </a:r>
          </a:p>
          <a:p>
            <a:pPr algn="ctr"/>
            <a:r>
              <a:rPr lang="de-DE" dirty="0" err="1" smtClean="0"/>
              <a:t>Penning</a:t>
            </a:r>
            <a:r>
              <a:rPr lang="de-DE" dirty="0" smtClean="0"/>
              <a:t>-Trap</a:t>
            </a:r>
            <a:endParaRPr lang="de-DE" dirty="0"/>
          </a:p>
        </p:txBody>
      </p:sp>
      <p:cxnSp>
        <p:nvCxnSpPr>
          <p:cNvPr id="18" name="Gerade Verbindung mit Pfeil 17"/>
          <p:cNvCxnSpPr/>
          <p:nvPr/>
        </p:nvCxnSpPr>
        <p:spPr>
          <a:xfrm>
            <a:off x="7380312" y="3068960"/>
            <a:ext cx="0" cy="1296144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9" name="Textfeld 18"/>
          <p:cNvSpPr txBox="1"/>
          <p:nvPr/>
        </p:nvSpPr>
        <p:spPr>
          <a:xfrm>
            <a:off x="7386576" y="3498686"/>
            <a:ext cx="8114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2,5 cm</a:t>
            </a:r>
            <a:endParaRPr lang="de-DE" dirty="0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4071" y="2819323"/>
            <a:ext cx="2569630" cy="1727728"/>
          </a:xfrm>
          <a:prstGeom prst="rect">
            <a:avLst/>
          </a:prstGeom>
        </p:spPr>
      </p:pic>
      <p:sp>
        <p:nvSpPr>
          <p:cNvPr id="5" name="Textfeld 4"/>
          <p:cNvSpPr txBox="1"/>
          <p:nvPr/>
        </p:nvSpPr>
        <p:spPr>
          <a:xfrm>
            <a:off x="738745" y="4730755"/>
            <a:ext cx="21770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 smtClean="0"/>
              <a:t>Three</a:t>
            </a:r>
            <a:r>
              <a:rPr lang="de-DE" dirty="0" smtClean="0"/>
              <a:t> </a:t>
            </a:r>
            <a:r>
              <a:rPr lang="de-DE" dirty="0" err="1" smtClean="0"/>
              <a:t>eigenmotions</a:t>
            </a:r>
            <a:r>
              <a:rPr lang="de-DE" dirty="0" smtClean="0"/>
              <a:t>:</a:t>
            </a:r>
            <a:endParaRPr lang="de-DE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feld 14"/>
              <p:cNvSpPr txBox="1"/>
              <p:nvPr/>
            </p:nvSpPr>
            <p:spPr>
              <a:xfrm>
                <a:off x="2802782" y="4941168"/>
                <a:ext cx="2196692" cy="65601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i="1" smtClean="0">
                        <a:latin typeface="Cambria Math" panose="02040503050406030204" pitchFamily="18" charset="0"/>
                      </a:rPr>
                      <m:t>ω</m:t>
                    </m:r>
                    <m:r>
                      <a:rPr lang="de-DE" b="0" i="1" baseline="-25000" smtClean="0">
                        <a:latin typeface="Cambria Math" panose="02040503050406030204" pitchFamily="18" charset="0"/>
                      </a:rPr>
                      <m:t>±</m:t>
                    </m:r>
                    <m:r>
                      <a:rPr lang="de-DE" b="0" i="1" smtClean="0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de-DE" dirty="0" smtClean="0"/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de-DE" i="1" dirty="0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de-DE" i="1" dirty="0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l-GR" i="1" dirty="0" smtClean="0">
                                <a:latin typeface="Cambria Math" panose="02040503050406030204" pitchFamily="18" charset="0"/>
                              </a:rPr>
                              <m:t>ω</m:t>
                            </m:r>
                          </m:e>
                          <m:sub>
                            <m:r>
                              <a:rPr lang="de-DE" b="0" i="1" dirty="0" smtClean="0">
                                <a:latin typeface="Cambria Math" panose="02040503050406030204" pitchFamily="18" charset="0"/>
                              </a:rPr>
                              <m:t>𝑐</m:t>
                            </m:r>
                          </m:sub>
                        </m:sSub>
                      </m:num>
                      <m:den>
                        <m:r>
                          <a:rPr lang="de-DE" b="0" i="1" dirty="0" smtClean="0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  <m:r>
                      <a:rPr lang="de-DE" i="1" dirty="0" smtClean="0">
                        <a:latin typeface="Cambria Math" panose="02040503050406030204" pitchFamily="18" charset="0"/>
                      </a:rPr>
                      <m:t>±</m:t>
                    </m:r>
                    <m:rad>
                      <m:radPr>
                        <m:degHide m:val="on"/>
                        <m:ctrlPr>
                          <a:rPr lang="de-DE" i="1" dirty="0" smtClean="0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de-DE" i="1" dirty="0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Sup>
                              <m:sSubSupPr>
                                <m:ctrlPr>
                                  <a:rPr lang="de-DE" i="1" dirty="0" smtClean="0"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m:rPr>
                                    <m:sty m:val="p"/>
                                  </m:rPr>
                                  <a:rPr lang="el-GR" i="1" dirty="0" smtClean="0">
                                    <a:latin typeface="Cambria Math" panose="02040503050406030204" pitchFamily="18" charset="0"/>
                                  </a:rPr>
                                  <m:t>ω</m:t>
                                </m:r>
                              </m:e>
                              <m:sub>
                                <m:r>
                                  <a:rPr lang="de-DE" b="0" i="1" dirty="0" smtClean="0">
                                    <a:latin typeface="Cambria Math" panose="02040503050406030204" pitchFamily="18" charset="0"/>
                                  </a:rPr>
                                  <m:t>𝑐</m:t>
                                </m:r>
                              </m:sub>
                              <m:sup>
                                <m:r>
                                  <a:rPr lang="de-DE" b="0" i="1" dirty="0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bSup>
                          </m:num>
                          <m:den>
                            <m:r>
                              <a:rPr lang="de-DE" b="0" i="1" dirty="0" smtClean="0">
                                <a:latin typeface="Cambria Math" panose="02040503050406030204" pitchFamily="18" charset="0"/>
                              </a:rPr>
                              <m:t>4</m:t>
                            </m:r>
                          </m:den>
                        </m:f>
                        <m:r>
                          <a:rPr lang="de-DE" b="0" i="1" dirty="0" smtClean="0">
                            <a:latin typeface="Cambria Math" panose="02040503050406030204" pitchFamily="18" charset="0"/>
                          </a:rPr>
                          <m:t>−</m:t>
                        </m:r>
                        <m:f>
                          <m:fPr>
                            <m:ctrlPr>
                              <a:rPr lang="de-DE" i="1" dirty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Sup>
                              <m:sSubSupPr>
                                <m:ctrlPr>
                                  <a:rPr lang="de-DE" i="1" dirty="0"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m:rPr>
                                    <m:sty m:val="p"/>
                                  </m:rPr>
                                  <a:rPr lang="el-GR" i="1" dirty="0">
                                    <a:latin typeface="Cambria Math" panose="02040503050406030204" pitchFamily="18" charset="0"/>
                                  </a:rPr>
                                  <m:t>ω</m:t>
                                </m:r>
                              </m:e>
                              <m:sub>
                                <m:r>
                                  <a:rPr lang="de-DE" b="0" i="1" dirty="0" smtClean="0">
                                    <a:latin typeface="Cambria Math" panose="02040503050406030204" pitchFamily="18" charset="0"/>
                                  </a:rPr>
                                  <m:t>𝑧</m:t>
                                </m:r>
                              </m:sub>
                              <m:sup/>
                            </m:sSubSup>
                          </m:num>
                          <m:den>
                            <m:r>
                              <a:rPr lang="de-DE" b="0" i="1" dirty="0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den>
                        </m:f>
                      </m:e>
                    </m:rad>
                  </m:oMath>
                </a14:m>
                <a:endParaRPr lang="de-DE" dirty="0"/>
              </a:p>
            </p:txBody>
          </p:sp>
        </mc:Choice>
        <mc:Fallback xmlns="">
          <p:sp>
            <p:nvSpPr>
              <p:cNvPr id="15" name="Textfeld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02782" y="4941168"/>
                <a:ext cx="2196692" cy="656013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feld 5"/>
          <p:cNvSpPr txBox="1"/>
          <p:nvPr/>
        </p:nvSpPr>
        <p:spPr>
          <a:xfrm>
            <a:off x="756851" y="5067761"/>
            <a:ext cx="1996252" cy="1169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 smtClean="0"/>
              <a:t>- :  </a:t>
            </a:r>
            <a:r>
              <a:rPr lang="de-DE" sz="1400" dirty="0" err="1" smtClean="0"/>
              <a:t>Modified</a:t>
            </a:r>
            <a:r>
              <a:rPr lang="de-DE" sz="1400" dirty="0" smtClean="0"/>
              <a:t> </a:t>
            </a:r>
            <a:r>
              <a:rPr lang="de-DE" sz="1400" dirty="0" err="1" smtClean="0"/>
              <a:t>Cyclotron</a:t>
            </a:r>
            <a:r>
              <a:rPr lang="de-DE" sz="1400" dirty="0" smtClean="0"/>
              <a:t>/</a:t>
            </a:r>
          </a:p>
          <a:p>
            <a:r>
              <a:rPr lang="de-DE" sz="1400" dirty="0" smtClean="0"/>
              <a:t>+ : </a:t>
            </a:r>
            <a:r>
              <a:rPr lang="de-DE" sz="1400" dirty="0" err="1" smtClean="0"/>
              <a:t>Magnetron</a:t>
            </a:r>
            <a:r>
              <a:rPr lang="de-DE" sz="1400" dirty="0" smtClean="0"/>
              <a:t> </a:t>
            </a:r>
            <a:r>
              <a:rPr lang="de-DE" sz="1400" dirty="0" err="1"/>
              <a:t>f</a:t>
            </a:r>
            <a:r>
              <a:rPr lang="de-DE" sz="1400" dirty="0" err="1" smtClean="0"/>
              <a:t>requency</a:t>
            </a:r>
            <a:endParaRPr lang="de-DE" sz="1400" dirty="0" smtClean="0"/>
          </a:p>
          <a:p>
            <a:endParaRPr lang="de-DE" sz="1400" dirty="0"/>
          </a:p>
          <a:p>
            <a:r>
              <a:rPr lang="de-DE" sz="1400" dirty="0"/>
              <a:t>z </a:t>
            </a:r>
            <a:r>
              <a:rPr lang="de-DE" sz="1400" dirty="0" smtClean="0"/>
              <a:t>: Axial </a:t>
            </a:r>
            <a:r>
              <a:rPr lang="de-DE" sz="1400" dirty="0" err="1"/>
              <a:t>frequency</a:t>
            </a:r>
            <a:endParaRPr lang="de-DE" sz="1400" dirty="0"/>
          </a:p>
          <a:p>
            <a:endParaRPr lang="de-DE" sz="1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feld 20"/>
              <p:cNvSpPr txBox="1"/>
              <p:nvPr/>
            </p:nvSpPr>
            <p:spPr>
              <a:xfrm>
                <a:off x="2811835" y="5543975"/>
                <a:ext cx="1439176" cy="9106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l-GR" i="1" smtClean="0">
                          <a:latin typeface="Cambria Math" panose="02040503050406030204" pitchFamily="18" charset="0"/>
                        </a:rPr>
                        <m:t>ω</m:t>
                      </m:r>
                      <m:r>
                        <a:rPr lang="de-DE" b="0" i="1" baseline="-25000" smtClean="0">
                          <a:latin typeface="Cambria Math" panose="02040503050406030204" pitchFamily="18" charset="0"/>
                        </a:rPr>
                        <m:t>𝑧</m:t>
                      </m:r>
                      <m:r>
                        <a:rPr lang="de-DE" b="0" i="1" smtClean="0">
                          <a:latin typeface="Cambria Math" panose="02040503050406030204" pitchFamily="18" charset="0"/>
                        </a:rPr>
                        <m:t>= </m:t>
                      </m:r>
                      <m:rad>
                        <m:radPr>
                          <m:degHide m:val="on"/>
                          <m:ctrlPr>
                            <a:rPr lang="de-DE" b="0" i="1" smtClean="0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f>
                            <m:fPr>
                              <m:ctrlPr>
                                <a:rPr lang="de-DE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de-DE" b="0" i="1" smtClean="0">
                                  <a:latin typeface="Cambria Math" panose="02040503050406030204" pitchFamily="18" charset="0"/>
                                </a:rPr>
                                <m:t>𝑞𝑈</m:t>
                              </m:r>
                              <m:r>
                                <a:rPr lang="de-DE" b="0" i="1" baseline="-25000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num>
                            <m:den>
                              <m:r>
                                <a:rPr lang="de-DE" b="0" i="1" smtClean="0">
                                  <a:latin typeface="Cambria Math" panose="02040503050406030204" pitchFamily="18" charset="0"/>
                                </a:rPr>
                                <m:t>𝑚𝑑</m:t>
                              </m:r>
                              <m:r>
                                <a:rPr lang="de-DE" b="0" i="1" smtClean="0">
                                  <a:latin typeface="Cambria Math" panose="02040503050406030204" pitchFamily="18" charset="0"/>
                                </a:rPr>
                                <m:t>²</m:t>
                              </m:r>
                            </m:den>
                          </m:f>
                        </m:e>
                      </m:rad>
                    </m:oMath>
                  </m:oMathPara>
                </a14:m>
                <a:endParaRPr lang="de-DE" dirty="0"/>
              </a:p>
            </p:txBody>
          </p:sp>
        </mc:Choice>
        <mc:Fallback xmlns="">
          <p:sp>
            <p:nvSpPr>
              <p:cNvPr id="21" name="Textfeld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11835" y="5543975"/>
                <a:ext cx="1439176" cy="910699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Geschweifte Klammer rechts 9"/>
          <p:cNvSpPr/>
          <p:nvPr/>
        </p:nvSpPr>
        <p:spPr>
          <a:xfrm>
            <a:off x="5049154" y="4967950"/>
            <a:ext cx="184547" cy="1383582"/>
          </a:xfrm>
          <a:prstGeom prst="rightBrac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feld 21"/>
              <p:cNvSpPr txBox="1"/>
              <p:nvPr/>
            </p:nvSpPr>
            <p:spPr>
              <a:xfrm>
                <a:off x="5292080" y="5399959"/>
                <a:ext cx="2425344" cy="42774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sSubSup>
                      <m:sSubSupPr>
                        <m:ctrlPr>
                          <a:rPr lang="de-DE" i="1" dirty="0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l-GR" i="1" dirty="0">
                            <a:latin typeface="Cambria Math" panose="02040503050406030204" pitchFamily="18" charset="0"/>
                          </a:rPr>
                          <m:t>ω</m:t>
                        </m:r>
                      </m:e>
                      <m:sub>
                        <m:r>
                          <a:rPr lang="de-DE" i="1" dirty="0"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  <m:sup/>
                    </m:sSubSup>
                    <m:r>
                      <a:rPr lang="de-DE" b="0" i="1" smtClean="0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de-DE" dirty="0" smtClean="0"/>
                  <a:t>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de-DE" i="1" dirty="0" smtClean="0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sSubSup>
                          <m:sSubSupPr>
                            <m:ctrlPr>
                              <a:rPr lang="de-DE" i="1" dirty="0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l-GR" i="1" dirty="0">
                                <a:latin typeface="Cambria Math" panose="02040503050406030204" pitchFamily="18" charset="0"/>
                              </a:rPr>
                              <m:t>ω</m:t>
                            </m:r>
                          </m:e>
                          <m:sub>
                            <m:r>
                              <a:rPr lang="de-DE" b="0" i="1" dirty="0" smtClean="0">
                                <a:latin typeface="Cambria Math" panose="02040503050406030204" pitchFamily="18" charset="0"/>
                              </a:rPr>
                              <m:t>+</m:t>
                            </m:r>
                          </m:sub>
                          <m:sup>
                            <m:r>
                              <a:rPr lang="de-DE" i="1" dirty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bSup>
                        <m:r>
                          <a:rPr lang="de-DE" b="0" i="1" dirty="0" smtClean="0">
                            <a:latin typeface="Cambria Math" panose="02040503050406030204" pitchFamily="18" charset="0"/>
                          </a:rPr>
                          <m:t>+</m:t>
                        </m:r>
                        <m:sSubSup>
                          <m:sSubSupPr>
                            <m:ctrlPr>
                              <a:rPr lang="de-DE" i="1" dirty="0" smtClean="0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l-GR" i="1" dirty="0">
                                <a:latin typeface="Cambria Math" panose="02040503050406030204" pitchFamily="18" charset="0"/>
                              </a:rPr>
                              <m:t>ω</m:t>
                            </m:r>
                          </m:e>
                          <m:sub>
                            <m:r>
                              <a:rPr lang="de-DE" b="0" i="1" dirty="0" smtClean="0">
                                <a:latin typeface="Cambria Math" panose="02040503050406030204" pitchFamily="18" charset="0"/>
                              </a:rPr>
                              <m:t>−</m:t>
                            </m:r>
                          </m:sub>
                          <m:sup>
                            <m:r>
                              <a:rPr lang="de-DE" i="1" dirty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bSup>
                        <m:r>
                          <a:rPr lang="de-DE" b="0" i="1" dirty="0" smtClean="0">
                            <a:latin typeface="Cambria Math" panose="02040503050406030204" pitchFamily="18" charset="0"/>
                          </a:rPr>
                          <m:t>+</m:t>
                        </m:r>
                        <m:sSubSup>
                          <m:sSubSupPr>
                            <m:ctrlPr>
                              <a:rPr lang="de-DE" i="1" dirty="0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l-GR" i="1" dirty="0">
                                <a:latin typeface="Cambria Math" panose="02040503050406030204" pitchFamily="18" charset="0"/>
                              </a:rPr>
                              <m:t>ω</m:t>
                            </m:r>
                          </m:e>
                          <m:sub>
                            <m:r>
                              <a:rPr lang="de-DE" b="0" i="1" dirty="0" smtClean="0">
                                <a:latin typeface="Cambria Math" panose="02040503050406030204" pitchFamily="18" charset="0"/>
                              </a:rPr>
                              <m:t>𝑧</m:t>
                            </m:r>
                          </m:sub>
                          <m:sup>
                            <m:r>
                              <a:rPr lang="de-DE" i="1" dirty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bSup>
                      </m:e>
                    </m:rad>
                  </m:oMath>
                </a14:m>
                <a:endParaRPr lang="de-DE" dirty="0"/>
              </a:p>
            </p:txBody>
          </p:sp>
        </mc:Choice>
        <mc:Fallback xmlns="">
          <p:sp>
            <p:nvSpPr>
              <p:cNvPr id="22" name="Textfeld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92080" y="5399959"/>
                <a:ext cx="2425344" cy="427746"/>
              </a:xfrm>
              <a:prstGeom prst="rect">
                <a:avLst/>
              </a:prstGeom>
              <a:blipFill rotWithShape="0">
                <a:blip r:embed="rId7"/>
                <a:stretch>
                  <a:fillRect b="-1429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3" name="Titel 1"/>
          <p:cNvSpPr txBox="1">
            <a:spLocks/>
          </p:cNvSpPr>
          <p:nvPr/>
        </p:nvSpPr>
        <p:spPr>
          <a:xfrm>
            <a:off x="683568" y="188640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de-DE" sz="4300" smtClean="0">
                <a:solidFill>
                  <a:srgbClr val="0033CC"/>
                </a:solidFill>
              </a:rPr>
              <a:t>Penning-Trap</a:t>
            </a:r>
            <a:endParaRPr lang="en-US" sz="4300" dirty="0">
              <a:solidFill>
                <a:srgbClr val="0033CC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feld 23"/>
              <p:cNvSpPr txBox="1"/>
              <p:nvPr/>
            </p:nvSpPr>
            <p:spPr>
              <a:xfrm>
                <a:off x="683568" y="1809952"/>
                <a:ext cx="1279581" cy="61093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l-GR" i="1" smtClean="0">
                          <a:latin typeface="Cambria Math" panose="02040503050406030204" pitchFamily="18" charset="0"/>
                        </a:rPr>
                        <m:t>ν</m:t>
                      </m:r>
                      <m:r>
                        <a:rPr lang="de-DE" b="0" i="1" baseline="-25000" smtClean="0">
                          <a:latin typeface="Cambria Math" panose="02040503050406030204" pitchFamily="18" charset="0"/>
                        </a:rPr>
                        <m:t>𝑐</m:t>
                      </m:r>
                      <m:r>
                        <a:rPr lang="de-DE" b="0" i="1" smtClean="0">
                          <a:latin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de-DE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𝑞𝐵</m:t>
                          </m:r>
                        </m:num>
                        <m:den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m:rPr>
                              <m:sty m:val="p"/>
                            </m:rPr>
                            <a:rPr lang="el-GR" b="0" i="1" smtClean="0">
                              <a:latin typeface="Cambria Math" panose="02040503050406030204" pitchFamily="18" charset="0"/>
                            </a:rPr>
                            <m:t>π</m:t>
                          </m:r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den>
                      </m:f>
                    </m:oMath>
                  </m:oMathPara>
                </a14:m>
                <a:endParaRPr lang="de-DE" dirty="0"/>
              </a:p>
            </p:txBody>
          </p:sp>
        </mc:Choice>
        <mc:Fallback xmlns="">
          <p:sp>
            <p:nvSpPr>
              <p:cNvPr id="24" name="Textfeld 2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3568" y="1809952"/>
                <a:ext cx="1279581" cy="610936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5" name="Textfeld 24"/>
          <p:cNvSpPr txBox="1"/>
          <p:nvPr/>
        </p:nvSpPr>
        <p:spPr>
          <a:xfrm>
            <a:off x="6660232" y="4725144"/>
            <a:ext cx="64312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000" dirty="0" smtClean="0"/>
              <a:t>K. Blaum</a:t>
            </a:r>
            <a:endParaRPr lang="de-DE" sz="1000" dirty="0"/>
          </a:p>
        </p:txBody>
      </p:sp>
      <p:sp>
        <p:nvSpPr>
          <p:cNvPr id="26" name="Textfeld 25"/>
          <p:cNvSpPr txBox="1"/>
          <p:nvPr/>
        </p:nvSpPr>
        <p:spPr>
          <a:xfrm>
            <a:off x="251520" y="6351532"/>
            <a:ext cx="69847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0060A8"/>
                </a:solidFill>
              </a:rPr>
              <a:t>André Welker, Group Meeting, IKTP Dresden, Oct. 25, 2014</a:t>
            </a:r>
            <a:endParaRPr lang="de-DE" sz="1400" dirty="0">
              <a:solidFill>
                <a:srgbClr val="0060A8"/>
              </a:solidFill>
            </a:endParaRPr>
          </a:p>
        </p:txBody>
      </p:sp>
      <p:pic>
        <p:nvPicPr>
          <p:cNvPr id="20" name="Picture 15" descr="ThreeMotion_2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3002119"/>
            <a:ext cx="1810891" cy="1604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7" name="Group 6"/>
          <p:cNvGrpSpPr>
            <a:grpSpLocks/>
          </p:cNvGrpSpPr>
          <p:nvPr/>
        </p:nvGrpSpPr>
        <p:grpSpPr bwMode="auto">
          <a:xfrm>
            <a:off x="5383131" y="2426656"/>
            <a:ext cx="1803025" cy="2313140"/>
            <a:chOff x="476" y="1897"/>
            <a:chExt cx="1842" cy="2213"/>
          </a:xfrm>
        </p:grpSpPr>
        <p:sp>
          <p:nvSpPr>
            <p:cNvPr id="28" name="Rectangle 7"/>
            <p:cNvSpPr>
              <a:spLocks noChangeArrowheads="1"/>
            </p:cNvSpPr>
            <p:nvPr/>
          </p:nvSpPr>
          <p:spPr bwMode="auto">
            <a:xfrm>
              <a:off x="494" y="1897"/>
              <a:ext cx="1824" cy="216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2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de-DE" altLang="de-DE" sz="2000"/>
            </a:p>
          </p:txBody>
        </p:sp>
        <p:sp>
          <p:nvSpPr>
            <p:cNvPr id="29" name="Rectangle 8"/>
            <p:cNvSpPr>
              <a:spLocks noChangeArrowheads="1"/>
            </p:cNvSpPr>
            <p:nvPr/>
          </p:nvSpPr>
          <p:spPr bwMode="auto">
            <a:xfrm>
              <a:off x="494" y="1897"/>
              <a:ext cx="1824" cy="216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2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de-DE" altLang="de-DE" sz="2000"/>
            </a:p>
          </p:txBody>
        </p:sp>
        <p:sp>
          <p:nvSpPr>
            <p:cNvPr id="30" name="Up Arrow 29"/>
            <p:cNvSpPr/>
            <p:nvPr/>
          </p:nvSpPr>
          <p:spPr>
            <a:xfrm>
              <a:off x="806" y="2063"/>
              <a:ext cx="119" cy="368"/>
            </a:xfrm>
            <a:prstGeom prst="upArrow">
              <a:avLst>
                <a:gd name="adj1" fmla="val 27778"/>
                <a:gd name="adj2" fmla="val 101613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9" tIns="45725" rIns="91449" bIns="45725" anchor="ctr"/>
            <a:lstStyle/>
            <a:p>
              <a:pPr algn="ctr" eaLnBrk="1" hangingPunct="1">
                <a:defRPr/>
              </a:pPr>
              <a:endParaRPr lang="en-US" sz="1800"/>
            </a:p>
          </p:txBody>
        </p:sp>
        <p:sp>
          <p:nvSpPr>
            <p:cNvPr id="31" name="Up Arrow 30"/>
            <p:cNvSpPr/>
            <p:nvPr/>
          </p:nvSpPr>
          <p:spPr>
            <a:xfrm>
              <a:off x="1210" y="2050"/>
              <a:ext cx="119" cy="367"/>
            </a:xfrm>
            <a:prstGeom prst="upArrow">
              <a:avLst>
                <a:gd name="adj1" fmla="val 27778"/>
                <a:gd name="adj2" fmla="val 101613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9" tIns="45725" rIns="91449" bIns="45725" anchor="ctr"/>
            <a:lstStyle/>
            <a:p>
              <a:pPr algn="ctr" eaLnBrk="1" hangingPunct="1">
                <a:defRPr/>
              </a:pPr>
              <a:endParaRPr lang="en-US" sz="1800"/>
            </a:p>
          </p:txBody>
        </p:sp>
        <p:sp>
          <p:nvSpPr>
            <p:cNvPr id="32" name="Up Arrow 31"/>
            <p:cNvSpPr/>
            <p:nvPr/>
          </p:nvSpPr>
          <p:spPr>
            <a:xfrm>
              <a:off x="1598" y="2050"/>
              <a:ext cx="120" cy="367"/>
            </a:xfrm>
            <a:prstGeom prst="upArrow">
              <a:avLst>
                <a:gd name="adj1" fmla="val 27778"/>
                <a:gd name="adj2" fmla="val 101613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9" tIns="45725" rIns="91449" bIns="45725" anchor="ctr"/>
            <a:lstStyle/>
            <a:p>
              <a:pPr algn="ctr" eaLnBrk="1" hangingPunct="1">
                <a:defRPr/>
              </a:pPr>
              <a:endParaRPr lang="en-US" sz="1800"/>
            </a:p>
          </p:txBody>
        </p:sp>
        <p:pic>
          <p:nvPicPr>
            <p:cNvPr id="33" name="Picture 16" descr="trap.jpg"/>
            <p:cNvPicPr>
              <a:picLocks noChangeAspect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8159" r="20409"/>
            <a:stretch>
              <a:fillRect/>
            </a:stretch>
          </p:blipFill>
          <p:spPr bwMode="auto">
            <a:xfrm>
              <a:off x="476" y="2435"/>
              <a:ext cx="1602" cy="16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4" name="TextBox 33"/>
            <p:cNvSpPr txBox="1"/>
            <p:nvPr/>
          </p:nvSpPr>
          <p:spPr>
            <a:xfrm>
              <a:off x="1738" y="2132"/>
              <a:ext cx="259" cy="266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eaLnBrk="1" hangingPunct="1">
                <a:defRPr/>
              </a:pPr>
              <a:r>
                <a:rPr lang="de-DE" sz="1800" dirty="0">
                  <a:solidFill>
                    <a:schemeClr val="accent1">
                      <a:lumMod val="50000"/>
                    </a:schemeClr>
                  </a:solidFill>
                  <a:cs typeface="Arial" charset="0"/>
                </a:rPr>
                <a:t>B</a:t>
              </a:r>
              <a:endParaRPr lang="en-US" sz="1800" dirty="0">
                <a:solidFill>
                  <a:schemeClr val="accent1">
                    <a:lumMod val="50000"/>
                  </a:schemeClr>
                </a:solidFill>
                <a:cs typeface="Arial" charset="0"/>
              </a:endParaRPr>
            </a:p>
          </p:txBody>
        </p:sp>
        <p:cxnSp>
          <p:nvCxnSpPr>
            <p:cNvPr id="35" name="Straight Arrow Connector 34"/>
            <p:cNvCxnSpPr/>
            <p:nvPr/>
          </p:nvCxnSpPr>
          <p:spPr>
            <a:xfrm>
              <a:off x="1803" y="2152"/>
              <a:ext cx="97" cy="1"/>
            </a:xfrm>
            <a:prstGeom prst="straightConnector1">
              <a:avLst/>
            </a:prstGeom>
            <a:ln w="15875">
              <a:solidFill>
                <a:schemeClr val="accent1">
                  <a:lumMod val="5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36" name="Grafik 2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215" y="4895013"/>
            <a:ext cx="2477120" cy="17002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55542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188640"/>
            <a:ext cx="7772400" cy="1470025"/>
          </a:xfrm>
        </p:spPr>
        <p:txBody>
          <a:bodyPr>
            <a:normAutofit/>
          </a:bodyPr>
          <a:lstStyle/>
          <a:p>
            <a:pPr algn="l"/>
            <a:r>
              <a:rPr lang="de-DE" sz="4300" dirty="0" err="1" smtClean="0">
                <a:solidFill>
                  <a:srgbClr val="0033CC"/>
                </a:solidFill>
              </a:rPr>
              <a:t>Penning</a:t>
            </a:r>
            <a:r>
              <a:rPr lang="de-DE" sz="4300" dirty="0" smtClean="0">
                <a:solidFill>
                  <a:srgbClr val="0033CC"/>
                </a:solidFill>
              </a:rPr>
              <a:t>-Trap</a:t>
            </a:r>
            <a:endParaRPr lang="en-US" sz="4300" dirty="0">
              <a:solidFill>
                <a:srgbClr val="0033CC"/>
              </a:solidFill>
            </a:endParaRPr>
          </a:p>
        </p:txBody>
      </p:sp>
      <p:sp>
        <p:nvSpPr>
          <p:cNvPr id="3" name="Textfeld 2"/>
          <p:cNvSpPr txBox="1"/>
          <p:nvPr/>
        </p:nvSpPr>
        <p:spPr>
          <a:xfrm>
            <a:off x="683568" y="1412776"/>
            <a:ext cx="7920880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Function:</a:t>
            </a:r>
          </a:p>
          <a:p>
            <a:endParaRPr lang="en-US" b="1" dirty="0">
              <a:solidFill>
                <a:srgbClr val="0060A8"/>
              </a:solidFill>
            </a:endParaRPr>
          </a:p>
          <a:p>
            <a:endParaRPr lang="en-US" b="1" dirty="0" smtClean="0">
              <a:solidFill>
                <a:srgbClr val="0060A8"/>
              </a:solidFill>
            </a:endParaRPr>
          </a:p>
          <a:p>
            <a:r>
              <a:rPr lang="en-US" b="1" dirty="0" smtClean="0"/>
              <a:t>	</a:t>
            </a:r>
            <a:endParaRPr lang="en-US" dirty="0"/>
          </a:p>
        </p:txBody>
      </p:sp>
      <p:sp>
        <p:nvSpPr>
          <p:cNvPr id="11" name="Textfeld 10"/>
          <p:cNvSpPr txBox="1"/>
          <p:nvPr/>
        </p:nvSpPr>
        <p:spPr>
          <a:xfrm>
            <a:off x="8575370" y="6351532"/>
            <a:ext cx="38911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0070C0"/>
                </a:solidFill>
              </a:rPr>
              <a:t>16</a:t>
            </a:r>
            <a:endParaRPr lang="en-US" sz="1400" dirty="0">
              <a:solidFill>
                <a:srgbClr val="0070C0"/>
              </a:solidFill>
            </a:endParaRPr>
          </a:p>
        </p:txBody>
      </p:sp>
      <p:pic>
        <p:nvPicPr>
          <p:cNvPr id="9" name="Grafik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92297" y="156185"/>
            <a:ext cx="1099939" cy="791031"/>
          </a:xfrm>
          <a:prstGeom prst="rect">
            <a:avLst/>
          </a:prstGeom>
        </p:spPr>
      </p:pic>
      <p:pic>
        <p:nvPicPr>
          <p:cNvPr id="7" name="Grafik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16227" y="1812252"/>
            <a:ext cx="4920069" cy="2980257"/>
          </a:xfrm>
          <a:prstGeom prst="rect">
            <a:avLst/>
          </a:prstGeom>
        </p:spPr>
      </p:pic>
      <p:sp>
        <p:nvSpPr>
          <p:cNvPr id="12" name="Textfeld 11"/>
          <p:cNvSpPr txBox="1"/>
          <p:nvPr/>
        </p:nvSpPr>
        <p:spPr>
          <a:xfrm>
            <a:off x="5814575" y="1136888"/>
            <a:ext cx="141776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dirty="0" err="1" smtClean="0"/>
              <a:t>Hyperbolic</a:t>
            </a:r>
            <a:r>
              <a:rPr lang="de-DE" dirty="0" smtClean="0"/>
              <a:t> </a:t>
            </a:r>
          </a:p>
          <a:p>
            <a:pPr algn="ctr"/>
            <a:r>
              <a:rPr lang="de-DE" dirty="0" err="1" smtClean="0"/>
              <a:t>Penning</a:t>
            </a:r>
            <a:r>
              <a:rPr lang="de-DE" dirty="0" smtClean="0"/>
              <a:t>-Trap</a:t>
            </a:r>
            <a:endParaRPr lang="de-DE" dirty="0"/>
          </a:p>
        </p:txBody>
      </p:sp>
      <p:cxnSp>
        <p:nvCxnSpPr>
          <p:cNvPr id="18" name="Gerade Verbindung mit Pfeil 17"/>
          <p:cNvCxnSpPr/>
          <p:nvPr/>
        </p:nvCxnSpPr>
        <p:spPr>
          <a:xfrm>
            <a:off x="7380312" y="3068960"/>
            <a:ext cx="0" cy="1296144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9" name="Textfeld 18"/>
          <p:cNvSpPr txBox="1"/>
          <p:nvPr/>
        </p:nvSpPr>
        <p:spPr>
          <a:xfrm>
            <a:off x="7386576" y="3498686"/>
            <a:ext cx="8114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2,5 cm</a:t>
            </a:r>
            <a:endParaRPr lang="de-DE" dirty="0"/>
          </a:p>
        </p:txBody>
      </p:sp>
      <p:sp>
        <p:nvSpPr>
          <p:cNvPr id="13" name="Textfeld 12"/>
          <p:cNvSpPr txBox="1"/>
          <p:nvPr/>
        </p:nvSpPr>
        <p:spPr>
          <a:xfrm>
            <a:off x="6660232" y="4725144"/>
            <a:ext cx="64312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000" dirty="0" smtClean="0"/>
              <a:t>K. Blaum</a:t>
            </a:r>
            <a:endParaRPr lang="de-DE" sz="1000" dirty="0"/>
          </a:p>
        </p:txBody>
      </p:sp>
      <p:sp>
        <p:nvSpPr>
          <p:cNvPr id="15" name="Textfeld 14"/>
          <p:cNvSpPr txBox="1"/>
          <p:nvPr/>
        </p:nvSpPr>
        <p:spPr>
          <a:xfrm>
            <a:off x="251520" y="6351532"/>
            <a:ext cx="69847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0060A8"/>
                </a:solidFill>
              </a:rPr>
              <a:t>André Welker, Group Meeting, IKTP Dresden, Oct. 25, 2014</a:t>
            </a:r>
            <a:endParaRPr lang="de-DE" sz="1400" dirty="0">
              <a:solidFill>
                <a:srgbClr val="0060A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17751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feld 2"/>
          <p:cNvSpPr txBox="1"/>
          <p:nvPr/>
        </p:nvSpPr>
        <p:spPr>
          <a:xfrm>
            <a:off x="683568" y="1412776"/>
            <a:ext cx="7920880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Motions:</a:t>
            </a:r>
          </a:p>
          <a:p>
            <a:endParaRPr lang="en-US" b="1" dirty="0">
              <a:solidFill>
                <a:srgbClr val="0060A8"/>
              </a:solidFill>
            </a:endParaRPr>
          </a:p>
          <a:p>
            <a:endParaRPr lang="en-US" b="1" dirty="0" smtClean="0">
              <a:solidFill>
                <a:srgbClr val="0060A8"/>
              </a:solidFill>
            </a:endParaRPr>
          </a:p>
          <a:p>
            <a:r>
              <a:rPr lang="en-US" b="1" dirty="0" smtClean="0"/>
              <a:t>	</a:t>
            </a:r>
            <a:endParaRPr lang="en-US" dirty="0"/>
          </a:p>
        </p:txBody>
      </p:sp>
      <p:sp>
        <p:nvSpPr>
          <p:cNvPr id="11" name="Textfeld 10"/>
          <p:cNvSpPr txBox="1"/>
          <p:nvPr/>
        </p:nvSpPr>
        <p:spPr>
          <a:xfrm>
            <a:off x="8575370" y="6351532"/>
            <a:ext cx="38911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0070C0"/>
                </a:solidFill>
              </a:rPr>
              <a:t>16</a:t>
            </a:r>
            <a:endParaRPr lang="en-US" sz="1400" dirty="0">
              <a:solidFill>
                <a:srgbClr val="0070C0"/>
              </a:solidFill>
            </a:endParaRPr>
          </a:p>
        </p:txBody>
      </p:sp>
      <p:pic>
        <p:nvPicPr>
          <p:cNvPr id="9" name="Grafik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92297" y="156185"/>
            <a:ext cx="1099939" cy="791031"/>
          </a:xfrm>
          <a:prstGeom prst="rect">
            <a:avLst/>
          </a:prstGeom>
        </p:spPr>
      </p:pic>
      <p:pic>
        <p:nvPicPr>
          <p:cNvPr id="7" name="Grafik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16227" y="1812252"/>
            <a:ext cx="4920069" cy="2980257"/>
          </a:xfrm>
          <a:prstGeom prst="rect">
            <a:avLst/>
          </a:prstGeom>
        </p:spPr>
      </p:pic>
      <p:sp>
        <p:nvSpPr>
          <p:cNvPr id="12" name="Textfeld 11"/>
          <p:cNvSpPr txBox="1"/>
          <p:nvPr/>
        </p:nvSpPr>
        <p:spPr>
          <a:xfrm>
            <a:off x="5814575" y="1136888"/>
            <a:ext cx="141776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dirty="0" err="1" smtClean="0"/>
              <a:t>Hyperbolic</a:t>
            </a:r>
            <a:r>
              <a:rPr lang="de-DE" dirty="0" smtClean="0"/>
              <a:t> </a:t>
            </a:r>
          </a:p>
          <a:p>
            <a:pPr algn="ctr"/>
            <a:r>
              <a:rPr lang="de-DE" dirty="0" err="1" smtClean="0"/>
              <a:t>Penning</a:t>
            </a:r>
            <a:r>
              <a:rPr lang="de-DE" dirty="0" smtClean="0"/>
              <a:t>-Trap</a:t>
            </a:r>
            <a:endParaRPr lang="de-DE" dirty="0"/>
          </a:p>
        </p:txBody>
      </p:sp>
      <p:cxnSp>
        <p:nvCxnSpPr>
          <p:cNvPr id="18" name="Gerade Verbindung mit Pfeil 17"/>
          <p:cNvCxnSpPr/>
          <p:nvPr/>
        </p:nvCxnSpPr>
        <p:spPr>
          <a:xfrm>
            <a:off x="7380312" y="3068960"/>
            <a:ext cx="0" cy="1296144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9" name="Textfeld 18"/>
          <p:cNvSpPr txBox="1"/>
          <p:nvPr/>
        </p:nvSpPr>
        <p:spPr>
          <a:xfrm>
            <a:off x="7386576" y="3498686"/>
            <a:ext cx="8114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2,5 cm</a:t>
            </a:r>
            <a:endParaRPr lang="de-DE" dirty="0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4071" y="2819323"/>
            <a:ext cx="2569630" cy="1727728"/>
          </a:xfrm>
          <a:prstGeom prst="rect">
            <a:avLst/>
          </a:prstGeom>
        </p:spPr>
      </p:pic>
      <p:sp>
        <p:nvSpPr>
          <p:cNvPr id="5" name="Textfeld 4"/>
          <p:cNvSpPr txBox="1"/>
          <p:nvPr/>
        </p:nvSpPr>
        <p:spPr>
          <a:xfrm>
            <a:off x="738745" y="4730755"/>
            <a:ext cx="21770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 smtClean="0"/>
              <a:t>Three</a:t>
            </a:r>
            <a:r>
              <a:rPr lang="de-DE" dirty="0" smtClean="0"/>
              <a:t> </a:t>
            </a:r>
            <a:r>
              <a:rPr lang="de-DE" dirty="0" err="1" smtClean="0"/>
              <a:t>eigenmotions</a:t>
            </a:r>
            <a:r>
              <a:rPr lang="de-DE" dirty="0" smtClean="0"/>
              <a:t>:</a:t>
            </a:r>
            <a:endParaRPr lang="de-DE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feld 14"/>
              <p:cNvSpPr txBox="1"/>
              <p:nvPr/>
            </p:nvSpPr>
            <p:spPr>
              <a:xfrm>
                <a:off x="2802782" y="4941168"/>
                <a:ext cx="2196692" cy="65601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i="1" smtClean="0">
                        <a:latin typeface="Cambria Math" panose="02040503050406030204" pitchFamily="18" charset="0"/>
                      </a:rPr>
                      <m:t>ω</m:t>
                    </m:r>
                    <m:r>
                      <a:rPr lang="de-DE" b="0" i="1" baseline="-25000" smtClean="0">
                        <a:latin typeface="Cambria Math" panose="02040503050406030204" pitchFamily="18" charset="0"/>
                      </a:rPr>
                      <m:t>±</m:t>
                    </m:r>
                    <m:r>
                      <a:rPr lang="de-DE" b="0" i="1" smtClean="0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de-DE" dirty="0" smtClean="0"/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de-DE" i="1" dirty="0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de-DE" i="1" dirty="0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l-GR" i="1" dirty="0" smtClean="0">
                                <a:latin typeface="Cambria Math" panose="02040503050406030204" pitchFamily="18" charset="0"/>
                              </a:rPr>
                              <m:t>ω</m:t>
                            </m:r>
                          </m:e>
                          <m:sub>
                            <m:r>
                              <a:rPr lang="de-DE" b="0" i="1" dirty="0" smtClean="0">
                                <a:latin typeface="Cambria Math" panose="02040503050406030204" pitchFamily="18" charset="0"/>
                              </a:rPr>
                              <m:t>𝑐</m:t>
                            </m:r>
                          </m:sub>
                        </m:sSub>
                      </m:num>
                      <m:den>
                        <m:r>
                          <a:rPr lang="de-DE" b="0" i="1" dirty="0" smtClean="0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  <m:r>
                      <a:rPr lang="de-DE" i="1" dirty="0" smtClean="0">
                        <a:latin typeface="Cambria Math" panose="02040503050406030204" pitchFamily="18" charset="0"/>
                      </a:rPr>
                      <m:t>±</m:t>
                    </m:r>
                    <m:rad>
                      <m:radPr>
                        <m:degHide m:val="on"/>
                        <m:ctrlPr>
                          <a:rPr lang="de-DE" i="1" dirty="0" smtClean="0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de-DE" i="1" dirty="0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Sup>
                              <m:sSubSupPr>
                                <m:ctrlPr>
                                  <a:rPr lang="de-DE" i="1" dirty="0" smtClean="0"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m:rPr>
                                    <m:sty m:val="p"/>
                                  </m:rPr>
                                  <a:rPr lang="el-GR" i="1" dirty="0" smtClean="0">
                                    <a:latin typeface="Cambria Math" panose="02040503050406030204" pitchFamily="18" charset="0"/>
                                  </a:rPr>
                                  <m:t>ω</m:t>
                                </m:r>
                              </m:e>
                              <m:sub>
                                <m:r>
                                  <a:rPr lang="de-DE" b="0" i="1" dirty="0" smtClean="0">
                                    <a:latin typeface="Cambria Math" panose="02040503050406030204" pitchFamily="18" charset="0"/>
                                  </a:rPr>
                                  <m:t>𝑐</m:t>
                                </m:r>
                              </m:sub>
                              <m:sup>
                                <m:r>
                                  <a:rPr lang="de-DE" b="0" i="1" dirty="0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bSup>
                          </m:num>
                          <m:den>
                            <m:r>
                              <a:rPr lang="de-DE" b="0" i="1" dirty="0" smtClean="0">
                                <a:latin typeface="Cambria Math" panose="02040503050406030204" pitchFamily="18" charset="0"/>
                              </a:rPr>
                              <m:t>4</m:t>
                            </m:r>
                          </m:den>
                        </m:f>
                        <m:r>
                          <a:rPr lang="de-DE" b="0" i="1" dirty="0" smtClean="0">
                            <a:latin typeface="Cambria Math" panose="02040503050406030204" pitchFamily="18" charset="0"/>
                          </a:rPr>
                          <m:t>−</m:t>
                        </m:r>
                        <m:f>
                          <m:fPr>
                            <m:ctrlPr>
                              <a:rPr lang="de-DE" i="1" dirty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Sup>
                              <m:sSubSupPr>
                                <m:ctrlPr>
                                  <a:rPr lang="de-DE" i="1" dirty="0"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m:rPr>
                                    <m:sty m:val="p"/>
                                  </m:rPr>
                                  <a:rPr lang="el-GR" i="1" dirty="0">
                                    <a:latin typeface="Cambria Math" panose="02040503050406030204" pitchFamily="18" charset="0"/>
                                  </a:rPr>
                                  <m:t>ω</m:t>
                                </m:r>
                              </m:e>
                              <m:sub>
                                <m:r>
                                  <a:rPr lang="de-DE" b="0" i="1" dirty="0" smtClean="0">
                                    <a:latin typeface="Cambria Math" panose="02040503050406030204" pitchFamily="18" charset="0"/>
                                  </a:rPr>
                                  <m:t>𝑧</m:t>
                                </m:r>
                              </m:sub>
                              <m:sup/>
                            </m:sSubSup>
                          </m:num>
                          <m:den>
                            <m:r>
                              <a:rPr lang="de-DE" b="0" i="1" dirty="0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den>
                        </m:f>
                      </m:e>
                    </m:rad>
                  </m:oMath>
                </a14:m>
                <a:endParaRPr lang="de-DE" dirty="0"/>
              </a:p>
            </p:txBody>
          </p:sp>
        </mc:Choice>
        <mc:Fallback xmlns="">
          <p:sp>
            <p:nvSpPr>
              <p:cNvPr id="15" name="Textfeld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02782" y="4941168"/>
                <a:ext cx="2196692" cy="656013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feld 5"/>
          <p:cNvSpPr txBox="1"/>
          <p:nvPr/>
        </p:nvSpPr>
        <p:spPr>
          <a:xfrm>
            <a:off x="756851" y="5067761"/>
            <a:ext cx="1996252" cy="1169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 smtClean="0"/>
              <a:t>- :  </a:t>
            </a:r>
            <a:r>
              <a:rPr lang="de-DE" sz="1400" dirty="0" err="1" smtClean="0"/>
              <a:t>Modified</a:t>
            </a:r>
            <a:r>
              <a:rPr lang="de-DE" sz="1400" dirty="0" smtClean="0"/>
              <a:t> </a:t>
            </a:r>
            <a:r>
              <a:rPr lang="de-DE" sz="1400" dirty="0" err="1" smtClean="0"/>
              <a:t>Cyclotron</a:t>
            </a:r>
            <a:r>
              <a:rPr lang="de-DE" sz="1400" dirty="0" smtClean="0"/>
              <a:t>/</a:t>
            </a:r>
          </a:p>
          <a:p>
            <a:r>
              <a:rPr lang="de-DE" sz="1400" dirty="0" smtClean="0"/>
              <a:t>+ : </a:t>
            </a:r>
            <a:r>
              <a:rPr lang="de-DE" sz="1400" dirty="0" err="1" smtClean="0"/>
              <a:t>Magnetron</a:t>
            </a:r>
            <a:r>
              <a:rPr lang="de-DE" sz="1400" dirty="0" smtClean="0"/>
              <a:t> </a:t>
            </a:r>
            <a:r>
              <a:rPr lang="de-DE" sz="1400" dirty="0" err="1"/>
              <a:t>f</a:t>
            </a:r>
            <a:r>
              <a:rPr lang="de-DE" sz="1400" dirty="0" err="1" smtClean="0"/>
              <a:t>requency</a:t>
            </a:r>
            <a:endParaRPr lang="de-DE" sz="1400" dirty="0" smtClean="0"/>
          </a:p>
          <a:p>
            <a:endParaRPr lang="de-DE" sz="1400" dirty="0"/>
          </a:p>
          <a:p>
            <a:r>
              <a:rPr lang="de-DE" sz="1400" dirty="0"/>
              <a:t>z </a:t>
            </a:r>
            <a:r>
              <a:rPr lang="de-DE" sz="1400" dirty="0" smtClean="0"/>
              <a:t>: Axial </a:t>
            </a:r>
            <a:r>
              <a:rPr lang="de-DE" sz="1400" dirty="0" err="1"/>
              <a:t>frequency</a:t>
            </a:r>
            <a:endParaRPr lang="de-DE" sz="1400" dirty="0"/>
          </a:p>
          <a:p>
            <a:endParaRPr lang="de-DE" sz="1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feld 20"/>
              <p:cNvSpPr txBox="1"/>
              <p:nvPr/>
            </p:nvSpPr>
            <p:spPr>
              <a:xfrm>
                <a:off x="2811835" y="5543975"/>
                <a:ext cx="1439176" cy="9106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l-GR" i="1" smtClean="0">
                          <a:latin typeface="Cambria Math" panose="02040503050406030204" pitchFamily="18" charset="0"/>
                        </a:rPr>
                        <m:t>ω</m:t>
                      </m:r>
                      <m:r>
                        <a:rPr lang="de-DE" b="0" i="1" baseline="-25000" smtClean="0">
                          <a:latin typeface="Cambria Math" panose="02040503050406030204" pitchFamily="18" charset="0"/>
                        </a:rPr>
                        <m:t>𝑧</m:t>
                      </m:r>
                      <m:r>
                        <a:rPr lang="de-DE" b="0" i="1" smtClean="0">
                          <a:latin typeface="Cambria Math" panose="02040503050406030204" pitchFamily="18" charset="0"/>
                        </a:rPr>
                        <m:t>= </m:t>
                      </m:r>
                      <m:rad>
                        <m:radPr>
                          <m:degHide m:val="on"/>
                          <m:ctrlPr>
                            <a:rPr lang="de-DE" b="0" i="1" smtClean="0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f>
                            <m:fPr>
                              <m:ctrlPr>
                                <a:rPr lang="de-DE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de-DE" b="0" i="1" smtClean="0">
                                  <a:latin typeface="Cambria Math" panose="02040503050406030204" pitchFamily="18" charset="0"/>
                                </a:rPr>
                                <m:t>𝑞𝑈</m:t>
                              </m:r>
                              <m:r>
                                <a:rPr lang="de-DE" b="0" i="1" baseline="-25000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num>
                            <m:den>
                              <m:r>
                                <a:rPr lang="de-DE" b="0" i="1" smtClean="0">
                                  <a:latin typeface="Cambria Math" panose="02040503050406030204" pitchFamily="18" charset="0"/>
                                </a:rPr>
                                <m:t>𝑚𝑑</m:t>
                              </m:r>
                              <m:r>
                                <a:rPr lang="de-DE" b="0" i="1" smtClean="0">
                                  <a:latin typeface="Cambria Math" panose="02040503050406030204" pitchFamily="18" charset="0"/>
                                </a:rPr>
                                <m:t>²</m:t>
                              </m:r>
                            </m:den>
                          </m:f>
                        </m:e>
                      </m:rad>
                    </m:oMath>
                  </m:oMathPara>
                </a14:m>
                <a:endParaRPr lang="de-DE" dirty="0"/>
              </a:p>
            </p:txBody>
          </p:sp>
        </mc:Choice>
        <mc:Fallback xmlns="">
          <p:sp>
            <p:nvSpPr>
              <p:cNvPr id="21" name="Textfeld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11835" y="5543975"/>
                <a:ext cx="1439176" cy="910699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Geschweifte Klammer rechts 9"/>
          <p:cNvSpPr/>
          <p:nvPr/>
        </p:nvSpPr>
        <p:spPr>
          <a:xfrm>
            <a:off x="5049154" y="4967950"/>
            <a:ext cx="184547" cy="1383582"/>
          </a:xfrm>
          <a:prstGeom prst="rightBrac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feld 21"/>
              <p:cNvSpPr txBox="1"/>
              <p:nvPr/>
            </p:nvSpPr>
            <p:spPr>
              <a:xfrm>
                <a:off x="5292080" y="5399959"/>
                <a:ext cx="2425344" cy="42774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sSubSup>
                      <m:sSubSupPr>
                        <m:ctrlPr>
                          <a:rPr lang="de-DE" i="1" dirty="0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l-GR" i="1" dirty="0">
                            <a:latin typeface="Cambria Math" panose="02040503050406030204" pitchFamily="18" charset="0"/>
                          </a:rPr>
                          <m:t>ω</m:t>
                        </m:r>
                      </m:e>
                      <m:sub>
                        <m:r>
                          <a:rPr lang="de-DE" i="1" dirty="0"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  <m:sup/>
                    </m:sSubSup>
                    <m:r>
                      <a:rPr lang="de-DE" b="0" i="1" smtClean="0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de-DE" dirty="0" smtClean="0"/>
                  <a:t>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de-DE" i="1" dirty="0" smtClean="0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sSubSup>
                          <m:sSubSupPr>
                            <m:ctrlPr>
                              <a:rPr lang="de-DE" i="1" dirty="0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l-GR" i="1" dirty="0">
                                <a:latin typeface="Cambria Math" panose="02040503050406030204" pitchFamily="18" charset="0"/>
                              </a:rPr>
                              <m:t>ω</m:t>
                            </m:r>
                          </m:e>
                          <m:sub>
                            <m:r>
                              <a:rPr lang="de-DE" b="0" i="1" dirty="0" smtClean="0">
                                <a:latin typeface="Cambria Math" panose="02040503050406030204" pitchFamily="18" charset="0"/>
                              </a:rPr>
                              <m:t>+</m:t>
                            </m:r>
                          </m:sub>
                          <m:sup>
                            <m:r>
                              <a:rPr lang="de-DE" i="1" dirty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bSup>
                        <m:r>
                          <a:rPr lang="de-DE" b="0" i="1" dirty="0" smtClean="0">
                            <a:latin typeface="Cambria Math" panose="02040503050406030204" pitchFamily="18" charset="0"/>
                          </a:rPr>
                          <m:t>+</m:t>
                        </m:r>
                        <m:sSubSup>
                          <m:sSubSupPr>
                            <m:ctrlPr>
                              <a:rPr lang="de-DE" i="1" dirty="0" smtClean="0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l-GR" i="1" dirty="0">
                                <a:latin typeface="Cambria Math" panose="02040503050406030204" pitchFamily="18" charset="0"/>
                              </a:rPr>
                              <m:t>ω</m:t>
                            </m:r>
                          </m:e>
                          <m:sub>
                            <m:r>
                              <a:rPr lang="de-DE" b="0" i="1" dirty="0" smtClean="0">
                                <a:latin typeface="Cambria Math" panose="02040503050406030204" pitchFamily="18" charset="0"/>
                              </a:rPr>
                              <m:t>−</m:t>
                            </m:r>
                          </m:sub>
                          <m:sup>
                            <m:r>
                              <a:rPr lang="de-DE" i="1" dirty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bSup>
                        <m:r>
                          <a:rPr lang="de-DE" b="0" i="1" dirty="0" smtClean="0">
                            <a:latin typeface="Cambria Math" panose="02040503050406030204" pitchFamily="18" charset="0"/>
                          </a:rPr>
                          <m:t>+</m:t>
                        </m:r>
                        <m:sSubSup>
                          <m:sSubSupPr>
                            <m:ctrlPr>
                              <a:rPr lang="de-DE" i="1" dirty="0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l-GR" i="1" dirty="0">
                                <a:latin typeface="Cambria Math" panose="02040503050406030204" pitchFamily="18" charset="0"/>
                              </a:rPr>
                              <m:t>ω</m:t>
                            </m:r>
                          </m:e>
                          <m:sub>
                            <m:r>
                              <a:rPr lang="de-DE" b="0" i="1" dirty="0" smtClean="0">
                                <a:latin typeface="Cambria Math" panose="02040503050406030204" pitchFamily="18" charset="0"/>
                              </a:rPr>
                              <m:t>𝑧</m:t>
                            </m:r>
                          </m:sub>
                          <m:sup>
                            <m:r>
                              <a:rPr lang="de-DE" i="1" dirty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bSup>
                      </m:e>
                    </m:rad>
                  </m:oMath>
                </a14:m>
                <a:endParaRPr lang="de-DE" dirty="0"/>
              </a:p>
            </p:txBody>
          </p:sp>
        </mc:Choice>
        <mc:Fallback xmlns="">
          <p:sp>
            <p:nvSpPr>
              <p:cNvPr id="22" name="Textfeld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92080" y="5399959"/>
                <a:ext cx="2425344" cy="427746"/>
              </a:xfrm>
              <a:prstGeom prst="rect">
                <a:avLst/>
              </a:prstGeom>
              <a:blipFill rotWithShape="0">
                <a:blip r:embed="rId7"/>
                <a:stretch>
                  <a:fillRect b="-1429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3" name="Titel 1"/>
          <p:cNvSpPr txBox="1">
            <a:spLocks/>
          </p:cNvSpPr>
          <p:nvPr/>
        </p:nvSpPr>
        <p:spPr>
          <a:xfrm>
            <a:off x="683568" y="188640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de-DE" sz="4300" smtClean="0">
                <a:solidFill>
                  <a:srgbClr val="0033CC"/>
                </a:solidFill>
              </a:rPr>
              <a:t>Penning-Trap</a:t>
            </a:r>
            <a:endParaRPr lang="en-US" sz="4300" dirty="0">
              <a:solidFill>
                <a:srgbClr val="0033CC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feld 23"/>
              <p:cNvSpPr txBox="1"/>
              <p:nvPr/>
            </p:nvSpPr>
            <p:spPr>
              <a:xfrm>
                <a:off x="683568" y="1809952"/>
                <a:ext cx="1279581" cy="61093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l-GR" i="1" smtClean="0">
                          <a:latin typeface="Cambria Math" panose="02040503050406030204" pitchFamily="18" charset="0"/>
                        </a:rPr>
                        <m:t>ν</m:t>
                      </m:r>
                      <m:r>
                        <a:rPr lang="de-DE" b="0" i="1" baseline="-25000" smtClean="0">
                          <a:latin typeface="Cambria Math" panose="02040503050406030204" pitchFamily="18" charset="0"/>
                        </a:rPr>
                        <m:t>𝑐</m:t>
                      </m:r>
                      <m:r>
                        <a:rPr lang="de-DE" b="0" i="1" smtClean="0">
                          <a:latin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de-DE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𝑞𝐵</m:t>
                          </m:r>
                        </m:num>
                        <m:den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m:rPr>
                              <m:sty m:val="p"/>
                            </m:rPr>
                            <a:rPr lang="el-GR" b="0" i="1" smtClean="0">
                              <a:latin typeface="Cambria Math" panose="02040503050406030204" pitchFamily="18" charset="0"/>
                            </a:rPr>
                            <m:t>π</m:t>
                          </m:r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den>
                      </m:f>
                    </m:oMath>
                  </m:oMathPara>
                </a14:m>
                <a:endParaRPr lang="de-DE" dirty="0"/>
              </a:p>
            </p:txBody>
          </p:sp>
        </mc:Choice>
        <mc:Fallback xmlns="">
          <p:sp>
            <p:nvSpPr>
              <p:cNvPr id="24" name="Textfeld 2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3568" y="1809952"/>
                <a:ext cx="1279581" cy="610936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5" name="Textfeld 24"/>
          <p:cNvSpPr txBox="1"/>
          <p:nvPr/>
        </p:nvSpPr>
        <p:spPr>
          <a:xfrm>
            <a:off x="6660232" y="4725144"/>
            <a:ext cx="64312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000" dirty="0" smtClean="0"/>
              <a:t>K. Blaum</a:t>
            </a:r>
            <a:endParaRPr lang="de-DE" sz="1000" dirty="0"/>
          </a:p>
        </p:txBody>
      </p:sp>
      <p:sp>
        <p:nvSpPr>
          <p:cNvPr id="26" name="Textfeld 25"/>
          <p:cNvSpPr txBox="1"/>
          <p:nvPr/>
        </p:nvSpPr>
        <p:spPr>
          <a:xfrm>
            <a:off x="251520" y="6351532"/>
            <a:ext cx="69847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0060A8"/>
                </a:solidFill>
              </a:rPr>
              <a:t>André Welker, Group Meeting, IKTP Dresden, Oct. 25, 2014</a:t>
            </a:r>
            <a:endParaRPr lang="de-DE" sz="1400" dirty="0">
              <a:solidFill>
                <a:srgbClr val="0060A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55934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feld 2"/>
          <p:cNvSpPr txBox="1"/>
          <p:nvPr/>
        </p:nvSpPr>
        <p:spPr>
          <a:xfrm>
            <a:off x="683568" y="1412776"/>
            <a:ext cx="7920880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Motions:</a:t>
            </a:r>
          </a:p>
          <a:p>
            <a:endParaRPr lang="en-US" b="1" dirty="0">
              <a:solidFill>
                <a:srgbClr val="0060A8"/>
              </a:solidFill>
            </a:endParaRPr>
          </a:p>
          <a:p>
            <a:endParaRPr lang="en-US" b="1" dirty="0" smtClean="0">
              <a:solidFill>
                <a:srgbClr val="0060A8"/>
              </a:solidFill>
            </a:endParaRPr>
          </a:p>
          <a:p>
            <a:r>
              <a:rPr lang="en-US" b="1" dirty="0" smtClean="0"/>
              <a:t>	</a:t>
            </a:r>
            <a:endParaRPr lang="en-US" dirty="0"/>
          </a:p>
        </p:txBody>
      </p:sp>
      <p:sp>
        <p:nvSpPr>
          <p:cNvPr id="11" name="Textfeld 10"/>
          <p:cNvSpPr txBox="1"/>
          <p:nvPr/>
        </p:nvSpPr>
        <p:spPr>
          <a:xfrm>
            <a:off x="8575370" y="6351532"/>
            <a:ext cx="38911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0070C0"/>
                </a:solidFill>
              </a:rPr>
              <a:t>16</a:t>
            </a:r>
            <a:endParaRPr lang="en-US" sz="1400" dirty="0">
              <a:solidFill>
                <a:srgbClr val="0070C0"/>
              </a:solidFill>
            </a:endParaRPr>
          </a:p>
        </p:txBody>
      </p:sp>
      <p:pic>
        <p:nvPicPr>
          <p:cNvPr id="9" name="Grafik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92297" y="156185"/>
            <a:ext cx="1099939" cy="791031"/>
          </a:xfrm>
          <a:prstGeom prst="rect">
            <a:avLst/>
          </a:prstGeom>
        </p:spPr>
      </p:pic>
      <p:pic>
        <p:nvPicPr>
          <p:cNvPr id="7" name="Grafik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16227" y="1812252"/>
            <a:ext cx="4920069" cy="2980257"/>
          </a:xfrm>
          <a:prstGeom prst="rect">
            <a:avLst/>
          </a:prstGeom>
        </p:spPr>
      </p:pic>
      <p:sp>
        <p:nvSpPr>
          <p:cNvPr id="12" name="Textfeld 11"/>
          <p:cNvSpPr txBox="1"/>
          <p:nvPr/>
        </p:nvSpPr>
        <p:spPr>
          <a:xfrm>
            <a:off x="5814575" y="1136888"/>
            <a:ext cx="141776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dirty="0" err="1" smtClean="0"/>
              <a:t>Hyperbolic</a:t>
            </a:r>
            <a:r>
              <a:rPr lang="de-DE" dirty="0" smtClean="0"/>
              <a:t> </a:t>
            </a:r>
          </a:p>
          <a:p>
            <a:pPr algn="ctr"/>
            <a:r>
              <a:rPr lang="de-DE" dirty="0" err="1" smtClean="0"/>
              <a:t>Penning</a:t>
            </a:r>
            <a:r>
              <a:rPr lang="de-DE" dirty="0" smtClean="0"/>
              <a:t>-Trap</a:t>
            </a:r>
            <a:endParaRPr lang="de-DE" dirty="0"/>
          </a:p>
        </p:txBody>
      </p:sp>
      <p:cxnSp>
        <p:nvCxnSpPr>
          <p:cNvPr id="18" name="Gerade Verbindung mit Pfeil 17"/>
          <p:cNvCxnSpPr/>
          <p:nvPr/>
        </p:nvCxnSpPr>
        <p:spPr>
          <a:xfrm>
            <a:off x="7380312" y="3068960"/>
            <a:ext cx="0" cy="1296144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9" name="Textfeld 18"/>
          <p:cNvSpPr txBox="1"/>
          <p:nvPr/>
        </p:nvSpPr>
        <p:spPr>
          <a:xfrm>
            <a:off x="7386576" y="3498686"/>
            <a:ext cx="8114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2,5 cm</a:t>
            </a:r>
            <a:endParaRPr lang="de-DE" dirty="0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4071" y="2819323"/>
            <a:ext cx="2569630" cy="1727728"/>
          </a:xfrm>
          <a:prstGeom prst="rect">
            <a:avLst/>
          </a:prstGeom>
        </p:spPr>
      </p:pic>
      <p:sp>
        <p:nvSpPr>
          <p:cNvPr id="5" name="Textfeld 4"/>
          <p:cNvSpPr txBox="1"/>
          <p:nvPr/>
        </p:nvSpPr>
        <p:spPr>
          <a:xfrm>
            <a:off x="738745" y="4730755"/>
            <a:ext cx="21770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 smtClean="0"/>
              <a:t>Three</a:t>
            </a:r>
            <a:r>
              <a:rPr lang="de-DE" dirty="0" smtClean="0"/>
              <a:t> </a:t>
            </a:r>
            <a:r>
              <a:rPr lang="de-DE" dirty="0" err="1" smtClean="0"/>
              <a:t>eigenmotions</a:t>
            </a:r>
            <a:r>
              <a:rPr lang="de-DE" dirty="0" smtClean="0"/>
              <a:t>:</a:t>
            </a:r>
            <a:endParaRPr lang="de-DE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feld 14"/>
              <p:cNvSpPr txBox="1"/>
              <p:nvPr/>
            </p:nvSpPr>
            <p:spPr>
              <a:xfrm>
                <a:off x="2802782" y="4941168"/>
                <a:ext cx="2196692" cy="65601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i="1" smtClean="0">
                        <a:latin typeface="Cambria Math" panose="02040503050406030204" pitchFamily="18" charset="0"/>
                      </a:rPr>
                      <m:t>ω</m:t>
                    </m:r>
                    <m:r>
                      <a:rPr lang="de-DE" b="0" i="1" baseline="-25000" smtClean="0">
                        <a:latin typeface="Cambria Math" panose="02040503050406030204" pitchFamily="18" charset="0"/>
                      </a:rPr>
                      <m:t>±</m:t>
                    </m:r>
                    <m:r>
                      <a:rPr lang="de-DE" b="0" i="1" smtClean="0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de-DE" dirty="0" smtClean="0"/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de-DE" i="1" dirty="0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de-DE" i="1" dirty="0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l-GR" i="1" dirty="0" smtClean="0">
                                <a:latin typeface="Cambria Math" panose="02040503050406030204" pitchFamily="18" charset="0"/>
                              </a:rPr>
                              <m:t>ω</m:t>
                            </m:r>
                          </m:e>
                          <m:sub>
                            <m:r>
                              <a:rPr lang="de-DE" b="0" i="1" dirty="0" smtClean="0">
                                <a:latin typeface="Cambria Math" panose="02040503050406030204" pitchFamily="18" charset="0"/>
                              </a:rPr>
                              <m:t>𝑐</m:t>
                            </m:r>
                          </m:sub>
                        </m:sSub>
                      </m:num>
                      <m:den>
                        <m:r>
                          <a:rPr lang="de-DE" b="0" i="1" dirty="0" smtClean="0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  <m:r>
                      <a:rPr lang="de-DE" i="1" dirty="0" smtClean="0">
                        <a:latin typeface="Cambria Math" panose="02040503050406030204" pitchFamily="18" charset="0"/>
                      </a:rPr>
                      <m:t>±</m:t>
                    </m:r>
                    <m:rad>
                      <m:radPr>
                        <m:degHide m:val="on"/>
                        <m:ctrlPr>
                          <a:rPr lang="de-DE" i="1" dirty="0" smtClean="0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de-DE" i="1" dirty="0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Sup>
                              <m:sSubSupPr>
                                <m:ctrlPr>
                                  <a:rPr lang="de-DE" i="1" dirty="0" smtClean="0"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m:rPr>
                                    <m:sty m:val="p"/>
                                  </m:rPr>
                                  <a:rPr lang="el-GR" i="1" dirty="0" smtClean="0">
                                    <a:latin typeface="Cambria Math" panose="02040503050406030204" pitchFamily="18" charset="0"/>
                                  </a:rPr>
                                  <m:t>ω</m:t>
                                </m:r>
                              </m:e>
                              <m:sub>
                                <m:r>
                                  <a:rPr lang="de-DE" b="0" i="1" dirty="0" smtClean="0">
                                    <a:latin typeface="Cambria Math" panose="02040503050406030204" pitchFamily="18" charset="0"/>
                                  </a:rPr>
                                  <m:t>𝑐</m:t>
                                </m:r>
                              </m:sub>
                              <m:sup>
                                <m:r>
                                  <a:rPr lang="de-DE" b="0" i="1" dirty="0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bSup>
                          </m:num>
                          <m:den>
                            <m:r>
                              <a:rPr lang="de-DE" b="0" i="1" dirty="0" smtClean="0">
                                <a:latin typeface="Cambria Math" panose="02040503050406030204" pitchFamily="18" charset="0"/>
                              </a:rPr>
                              <m:t>4</m:t>
                            </m:r>
                          </m:den>
                        </m:f>
                        <m:r>
                          <a:rPr lang="de-DE" b="0" i="1" dirty="0" smtClean="0">
                            <a:latin typeface="Cambria Math" panose="02040503050406030204" pitchFamily="18" charset="0"/>
                          </a:rPr>
                          <m:t>−</m:t>
                        </m:r>
                        <m:f>
                          <m:fPr>
                            <m:ctrlPr>
                              <a:rPr lang="de-DE" i="1" dirty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Sup>
                              <m:sSubSupPr>
                                <m:ctrlPr>
                                  <a:rPr lang="de-DE" i="1" dirty="0"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m:rPr>
                                    <m:sty m:val="p"/>
                                  </m:rPr>
                                  <a:rPr lang="el-GR" i="1" dirty="0">
                                    <a:latin typeface="Cambria Math" panose="02040503050406030204" pitchFamily="18" charset="0"/>
                                  </a:rPr>
                                  <m:t>ω</m:t>
                                </m:r>
                              </m:e>
                              <m:sub>
                                <m:r>
                                  <a:rPr lang="de-DE" b="0" i="1" dirty="0" smtClean="0">
                                    <a:latin typeface="Cambria Math" panose="02040503050406030204" pitchFamily="18" charset="0"/>
                                  </a:rPr>
                                  <m:t>𝑧</m:t>
                                </m:r>
                              </m:sub>
                              <m:sup/>
                            </m:sSubSup>
                          </m:num>
                          <m:den>
                            <m:r>
                              <a:rPr lang="de-DE" b="0" i="1" dirty="0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den>
                        </m:f>
                      </m:e>
                    </m:rad>
                  </m:oMath>
                </a14:m>
                <a:endParaRPr lang="de-DE" dirty="0"/>
              </a:p>
            </p:txBody>
          </p:sp>
        </mc:Choice>
        <mc:Fallback xmlns="">
          <p:sp>
            <p:nvSpPr>
              <p:cNvPr id="15" name="Textfeld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02782" y="4941168"/>
                <a:ext cx="2196692" cy="656013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feld 5"/>
          <p:cNvSpPr txBox="1"/>
          <p:nvPr/>
        </p:nvSpPr>
        <p:spPr>
          <a:xfrm>
            <a:off x="756851" y="5067761"/>
            <a:ext cx="1996252" cy="1169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 smtClean="0"/>
              <a:t>- :  </a:t>
            </a:r>
            <a:r>
              <a:rPr lang="de-DE" sz="1400" dirty="0" err="1" smtClean="0"/>
              <a:t>Modified</a:t>
            </a:r>
            <a:r>
              <a:rPr lang="de-DE" sz="1400" dirty="0" smtClean="0"/>
              <a:t> </a:t>
            </a:r>
            <a:r>
              <a:rPr lang="de-DE" sz="1400" dirty="0" err="1" smtClean="0"/>
              <a:t>Cyclotron</a:t>
            </a:r>
            <a:r>
              <a:rPr lang="de-DE" sz="1400" dirty="0" smtClean="0"/>
              <a:t>/</a:t>
            </a:r>
          </a:p>
          <a:p>
            <a:r>
              <a:rPr lang="de-DE" sz="1400" dirty="0" smtClean="0"/>
              <a:t>+ : </a:t>
            </a:r>
            <a:r>
              <a:rPr lang="de-DE" sz="1400" dirty="0" err="1" smtClean="0"/>
              <a:t>Magnetron</a:t>
            </a:r>
            <a:r>
              <a:rPr lang="de-DE" sz="1400" dirty="0" smtClean="0"/>
              <a:t> </a:t>
            </a:r>
            <a:r>
              <a:rPr lang="de-DE" sz="1400" dirty="0" err="1"/>
              <a:t>f</a:t>
            </a:r>
            <a:r>
              <a:rPr lang="de-DE" sz="1400" dirty="0" err="1" smtClean="0"/>
              <a:t>requency</a:t>
            </a:r>
            <a:endParaRPr lang="de-DE" sz="1400" dirty="0" smtClean="0"/>
          </a:p>
          <a:p>
            <a:endParaRPr lang="de-DE" sz="1400" dirty="0"/>
          </a:p>
          <a:p>
            <a:r>
              <a:rPr lang="de-DE" sz="1400" dirty="0"/>
              <a:t>z </a:t>
            </a:r>
            <a:r>
              <a:rPr lang="de-DE" sz="1400" dirty="0" smtClean="0"/>
              <a:t>: Axial </a:t>
            </a:r>
            <a:r>
              <a:rPr lang="de-DE" sz="1400" dirty="0" err="1"/>
              <a:t>frequency</a:t>
            </a:r>
            <a:endParaRPr lang="de-DE" sz="1400" dirty="0"/>
          </a:p>
          <a:p>
            <a:endParaRPr lang="de-DE" sz="1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feld 20"/>
              <p:cNvSpPr txBox="1"/>
              <p:nvPr/>
            </p:nvSpPr>
            <p:spPr>
              <a:xfrm>
                <a:off x="2811835" y="5543975"/>
                <a:ext cx="1439176" cy="9106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l-GR" i="1" smtClean="0">
                          <a:latin typeface="Cambria Math" panose="02040503050406030204" pitchFamily="18" charset="0"/>
                        </a:rPr>
                        <m:t>ω</m:t>
                      </m:r>
                      <m:r>
                        <a:rPr lang="de-DE" b="0" i="1" baseline="-25000" smtClean="0">
                          <a:latin typeface="Cambria Math" panose="02040503050406030204" pitchFamily="18" charset="0"/>
                        </a:rPr>
                        <m:t>𝑧</m:t>
                      </m:r>
                      <m:r>
                        <a:rPr lang="de-DE" b="0" i="1" smtClean="0">
                          <a:latin typeface="Cambria Math" panose="02040503050406030204" pitchFamily="18" charset="0"/>
                        </a:rPr>
                        <m:t>= </m:t>
                      </m:r>
                      <m:rad>
                        <m:radPr>
                          <m:degHide m:val="on"/>
                          <m:ctrlPr>
                            <a:rPr lang="de-DE" b="0" i="1" smtClean="0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f>
                            <m:fPr>
                              <m:ctrlPr>
                                <a:rPr lang="de-DE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de-DE" b="0" i="1" smtClean="0">
                                  <a:latin typeface="Cambria Math" panose="02040503050406030204" pitchFamily="18" charset="0"/>
                                </a:rPr>
                                <m:t>𝑞𝑈</m:t>
                              </m:r>
                              <m:r>
                                <a:rPr lang="de-DE" b="0" i="1" baseline="-25000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num>
                            <m:den>
                              <m:r>
                                <a:rPr lang="de-DE" b="0" i="1" smtClean="0">
                                  <a:latin typeface="Cambria Math" panose="02040503050406030204" pitchFamily="18" charset="0"/>
                                </a:rPr>
                                <m:t>𝑚𝑑</m:t>
                              </m:r>
                              <m:r>
                                <a:rPr lang="de-DE" b="0" i="1" smtClean="0">
                                  <a:latin typeface="Cambria Math" panose="02040503050406030204" pitchFamily="18" charset="0"/>
                                </a:rPr>
                                <m:t>²</m:t>
                              </m:r>
                            </m:den>
                          </m:f>
                        </m:e>
                      </m:rad>
                    </m:oMath>
                  </m:oMathPara>
                </a14:m>
                <a:endParaRPr lang="de-DE" dirty="0"/>
              </a:p>
            </p:txBody>
          </p:sp>
        </mc:Choice>
        <mc:Fallback xmlns="">
          <p:sp>
            <p:nvSpPr>
              <p:cNvPr id="21" name="Textfeld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11835" y="5543975"/>
                <a:ext cx="1439176" cy="910699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Geschweifte Klammer rechts 9"/>
          <p:cNvSpPr/>
          <p:nvPr/>
        </p:nvSpPr>
        <p:spPr>
          <a:xfrm>
            <a:off x="5049154" y="4967950"/>
            <a:ext cx="184547" cy="1383582"/>
          </a:xfrm>
          <a:prstGeom prst="rightBrac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feld 21"/>
              <p:cNvSpPr txBox="1"/>
              <p:nvPr/>
            </p:nvSpPr>
            <p:spPr>
              <a:xfrm>
                <a:off x="5292080" y="5399959"/>
                <a:ext cx="2425344" cy="42774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sSubSup>
                      <m:sSubSupPr>
                        <m:ctrlPr>
                          <a:rPr lang="de-DE" i="1" dirty="0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l-GR" i="1" dirty="0">
                            <a:latin typeface="Cambria Math" panose="02040503050406030204" pitchFamily="18" charset="0"/>
                          </a:rPr>
                          <m:t>ω</m:t>
                        </m:r>
                      </m:e>
                      <m:sub>
                        <m:r>
                          <a:rPr lang="de-DE" i="1" dirty="0"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  <m:sup/>
                    </m:sSubSup>
                    <m:r>
                      <a:rPr lang="de-DE" b="0" i="1" smtClean="0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de-DE" dirty="0" smtClean="0"/>
                  <a:t>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de-DE" i="1" dirty="0" smtClean="0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sSubSup>
                          <m:sSubSupPr>
                            <m:ctrlPr>
                              <a:rPr lang="de-DE" i="1" dirty="0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l-GR" i="1" dirty="0">
                                <a:latin typeface="Cambria Math" panose="02040503050406030204" pitchFamily="18" charset="0"/>
                              </a:rPr>
                              <m:t>ω</m:t>
                            </m:r>
                          </m:e>
                          <m:sub>
                            <m:r>
                              <a:rPr lang="de-DE" b="0" i="1" dirty="0" smtClean="0">
                                <a:latin typeface="Cambria Math" panose="02040503050406030204" pitchFamily="18" charset="0"/>
                              </a:rPr>
                              <m:t>+</m:t>
                            </m:r>
                          </m:sub>
                          <m:sup>
                            <m:r>
                              <a:rPr lang="de-DE" i="1" dirty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bSup>
                        <m:r>
                          <a:rPr lang="de-DE" b="0" i="1" dirty="0" smtClean="0">
                            <a:latin typeface="Cambria Math" panose="02040503050406030204" pitchFamily="18" charset="0"/>
                          </a:rPr>
                          <m:t>+</m:t>
                        </m:r>
                        <m:sSubSup>
                          <m:sSubSupPr>
                            <m:ctrlPr>
                              <a:rPr lang="de-DE" i="1" dirty="0" smtClean="0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l-GR" i="1" dirty="0">
                                <a:latin typeface="Cambria Math" panose="02040503050406030204" pitchFamily="18" charset="0"/>
                              </a:rPr>
                              <m:t>ω</m:t>
                            </m:r>
                          </m:e>
                          <m:sub>
                            <m:r>
                              <a:rPr lang="de-DE" b="0" i="1" dirty="0" smtClean="0">
                                <a:latin typeface="Cambria Math" panose="02040503050406030204" pitchFamily="18" charset="0"/>
                              </a:rPr>
                              <m:t>−</m:t>
                            </m:r>
                          </m:sub>
                          <m:sup>
                            <m:r>
                              <a:rPr lang="de-DE" i="1" dirty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bSup>
                        <m:r>
                          <a:rPr lang="de-DE" b="0" i="1" dirty="0" smtClean="0">
                            <a:latin typeface="Cambria Math" panose="02040503050406030204" pitchFamily="18" charset="0"/>
                          </a:rPr>
                          <m:t>+</m:t>
                        </m:r>
                        <m:sSubSup>
                          <m:sSubSupPr>
                            <m:ctrlPr>
                              <a:rPr lang="de-DE" i="1" dirty="0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l-GR" i="1" dirty="0">
                                <a:latin typeface="Cambria Math" panose="02040503050406030204" pitchFamily="18" charset="0"/>
                              </a:rPr>
                              <m:t>ω</m:t>
                            </m:r>
                          </m:e>
                          <m:sub>
                            <m:r>
                              <a:rPr lang="de-DE" b="0" i="1" dirty="0" smtClean="0">
                                <a:latin typeface="Cambria Math" panose="02040503050406030204" pitchFamily="18" charset="0"/>
                              </a:rPr>
                              <m:t>𝑧</m:t>
                            </m:r>
                          </m:sub>
                          <m:sup>
                            <m:r>
                              <a:rPr lang="de-DE" i="1" dirty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bSup>
                      </m:e>
                    </m:rad>
                  </m:oMath>
                </a14:m>
                <a:endParaRPr lang="de-DE" dirty="0"/>
              </a:p>
            </p:txBody>
          </p:sp>
        </mc:Choice>
        <mc:Fallback xmlns="">
          <p:sp>
            <p:nvSpPr>
              <p:cNvPr id="22" name="Textfeld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92080" y="5399959"/>
                <a:ext cx="2425344" cy="427746"/>
              </a:xfrm>
              <a:prstGeom prst="rect">
                <a:avLst/>
              </a:prstGeom>
              <a:blipFill rotWithShape="0">
                <a:blip r:embed="rId7"/>
                <a:stretch>
                  <a:fillRect b="-1429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3" name="Titel 1"/>
          <p:cNvSpPr txBox="1">
            <a:spLocks/>
          </p:cNvSpPr>
          <p:nvPr/>
        </p:nvSpPr>
        <p:spPr>
          <a:xfrm>
            <a:off x="683568" y="188640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de-DE" sz="4300" smtClean="0">
                <a:solidFill>
                  <a:srgbClr val="0033CC"/>
                </a:solidFill>
              </a:rPr>
              <a:t>Penning-Trap</a:t>
            </a:r>
            <a:endParaRPr lang="en-US" sz="4300" dirty="0">
              <a:solidFill>
                <a:srgbClr val="0033CC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feld 23"/>
              <p:cNvSpPr txBox="1"/>
              <p:nvPr/>
            </p:nvSpPr>
            <p:spPr>
              <a:xfrm>
                <a:off x="683568" y="1809952"/>
                <a:ext cx="1279581" cy="61093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l-GR" i="1" smtClean="0">
                          <a:latin typeface="Cambria Math" panose="02040503050406030204" pitchFamily="18" charset="0"/>
                        </a:rPr>
                        <m:t>ν</m:t>
                      </m:r>
                      <m:r>
                        <a:rPr lang="de-DE" b="0" i="1" baseline="-25000" smtClean="0">
                          <a:latin typeface="Cambria Math" panose="02040503050406030204" pitchFamily="18" charset="0"/>
                        </a:rPr>
                        <m:t>𝑐</m:t>
                      </m:r>
                      <m:r>
                        <a:rPr lang="de-DE" b="0" i="1" smtClean="0">
                          <a:latin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de-DE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𝑞𝐵</m:t>
                          </m:r>
                        </m:num>
                        <m:den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m:rPr>
                              <m:sty m:val="p"/>
                            </m:rPr>
                            <a:rPr lang="el-GR" b="0" i="1" smtClean="0">
                              <a:latin typeface="Cambria Math" panose="02040503050406030204" pitchFamily="18" charset="0"/>
                            </a:rPr>
                            <m:t>π</m:t>
                          </m:r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den>
                      </m:f>
                    </m:oMath>
                  </m:oMathPara>
                </a14:m>
                <a:endParaRPr lang="de-DE" dirty="0"/>
              </a:p>
            </p:txBody>
          </p:sp>
        </mc:Choice>
        <mc:Fallback xmlns="">
          <p:sp>
            <p:nvSpPr>
              <p:cNvPr id="24" name="Textfeld 2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3568" y="1809952"/>
                <a:ext cx="1279581" cy="610936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5" name="Textfeld 24"/>
          <p:cNvSpPr txBox="1"/>
          <p:nvPr/>
        </p:nvSpPr>
        <p:spPr>
          <a:xfrm>
            <a:off x="6660232" y="4725144"/>
            <a:ext cx="64312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000" dirty="0" smtClean="0"/>
              <a:t>K. Blaum</a:t>
            </a:r>
            <a:endParaRPr lang="de-DE" sz="1000" dirty="0"/>
          </a:p>
        </p:txBody>
      </p:sp>
      <p:sp>
        <p:nvSpPr>
          <p:cNvPr id="26" name="Textfeld 25"/>
          <p:cNvSpPr txBox="1"/>
          <p:nvPr/>
        </p:nvSpPr>
        <p:spPr>
          <a:xfrm>
            <a:off x="251520" y="6351532"/>
            <a:ext cx="69847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0060A8"/>
                </a:solidFill>
              </a:rPr>
              <a:t>André Welker, Group Meeting, IKTP Dresden, Oct. 25, 2014</a:t>
            </a:r>
            <a:endParaRPr lang="de-DE" sz="1400" dirty="0">
              <a:solidFill>
                <a:srgbClr val="0060A8"/>
              </a:solidFill>
            </a:endParaRPr>
          </a:p>
        </p:txBody>
      </p:sp>
      <p:pic>
        <p:nvPicPr>
          <p:cNvPr id="20" name="Picture 15" descr="ThreeMotion_2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3002119"/>
            <a:ext cx="1810891" cy="1604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7" name="Group 6"/>
          <p:cNvGrpSpPr>
            <a:grpSpLocks/>
          </p:cNvGrpSpPr>
          <p:nvPr/>
        </p:nvGrpSpPr>
        <p:grpSpPr bwMode="auto">
          <a:xfrm>
            <a:off x="5383131" y="2426656"/>
            <a:ext cx="1803025" cy="2313140"/>
            <a:chOff x="476" y="1897"/>
            <a:chExt cx="1842" cy="2213"/>
          </a:xfrm>
        </p:grpSpPr>
        <p:sp>
          <p:nvSpPr>
            <p:cNvPr id="28" name="Rectangle 7"/>
            <p:cNvSpPr>
              <a:spLocks noChangeArrowheads="1"/>
            </p:cNvSpPr>
            <p:nvPr/>
          </p:nvSpPr>
          <p:spPr bwMode="auto">
            <a:xfrm>
              <a:off x="494" y="1897"/>
              <a:ext cx="1824" cy="216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2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de-DE" altLang="de-DE" sz="2000"/>
            </a:p>
          </p:txBody>
        </p:sp>
        <p:sp>
          <p:nvSpPr>
            <p:cNvPr id="29" name="Rectangle 8"/>
            <p:cNvSpPr>
              <a:spLocks noChangeArrowheads="1"/>
            </p:cNvSpPr>
            <p:nvPr/>
          </p:nvSpPr>
          <p:spPr bwMode="auto">
            <a:xfrm>
              <a:off x="494" y="1897"/>
              <a:ext cx="1824" cy="216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2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de-DE" altLang="de-DE" sz="2000"/>
            </a:p>
          </p:txBody>
        </p:sp>
        <p:sp>
          <p:nvSpPr>
            <p:cNvPr id="30" name="Up Arrow 29"/>
            <p:cNvSpPr/>
            <p:nvPr/>
          </p:nvSpPr>
          <p:spPr>
            <a:xfrm>
              <a:off x="806" y="2063"/>
              <a:ext cx="119" cy="368"/>
            </a:xfrm>
            <a:prstGeom prst="upArrow">
              <a:avLst>
                <a:gd name="adj1" fmla="val 27778"/>
                <a:gd name="adj2" fmla="val 101613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9" tIns="45725" rIns="91449" bIns="45725" anchor="ctr"/>
            <a:lstStyle/>
            <a:p>
              <a:pPr algn="ctr" eaLnBrk="1" hangingPunct="1">
                <a:defRPr/>
              </a:pPr>
              <a:endParaRPr lang="en-US" sz="1800"/>
            </a:p>
          </p:txBody>
        </p:sp>
        <p:sp>
          <p:nvSpPr>
            <p:cNvPr id="31" name="Up Arrow 30"/>
            <p:cNvSpPr/>
            <p:nvPr/>
          </p:nvSpPr>
          <p:spPr>
            <a:xfrm>
              <a:off x="1210" y="2050"/>
              <a:ext cx="119" cy="367"/>
            </a:xfrm>
            <a:prstGeom prst="upArrow">
              <a:avLst>
                <a:gd name="adj1" fmla="val 27778"/>
                <a:gd name="adj2" fmla="val 101613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9" tIns="45725" rIns="91449" bIns="45725" anchor="ctr"/>
            <a:lstStyle/>
            <a:p>
              <a:pPr algn="ctr" eaLnBrk="1" hangingPunct="1">
                <a:defRPr/>
              </a:pPr>
              <a:endParaRPr lang="en-US" sz="1800"/>
            </a:p>
          </p:txBody>
        </p:sp>
        <p:sp>
          <p:nvSpPr>
            <p:cNvPr id="32" name="Up Arrow 31"/>
            <p:cNvSpPr/>
            <p:nvPr/>
          </p:nvSpPr>
          <p:spPr>
            <a:xfrm>
              <a:off x="1598" y="2050"/>
              <a:ext cx="120" cy="367"/>
            </a:xfrm>
            <a:prstGeom prst="upArrow">
              <a:avLst>
                <a:gd name="adj1" fmla="val 27778"/>
                <a:gd name="adj2" fmla="val 101613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9" tIns="45725" rIns="91449" bIns="45725" anchor="ctr"/>
            <a:lstStyle/>
            <a:p>
              <a:pPr algn="ctr" eaLnBrk="1" hangingPunct="1">
                <a:defRPr/>
              </a:pPr>
              <a:endParaRPr lang="en-US" sz="1800"/>
            </a:p>
          </p:txBody>
        </p:sp>
        <p:pic>
          <p:nvPicPr>
            <p:cNvPr id="33" name="Picture 16" descr="trap.jpg"/>
            <p:cNvPicPr>
              <a:picLocks noChangeAspect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8159" r="20409"/>
            <a:stretch>
              <a:fillRect/>
            </a:stretch>
          </p:blipFill>
          <p:spPr bwMode="auto">
            <a:xfrm>
              <a:off x="476" y="2435"/>
              <a:ext cx="1602" cy="16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4" name="TextBox 33"/>
            <p:cNvSpPr txBox="1"/>
            <p:nvPr/>
          </p:nvSpPr>
          <p:spPr>
            <a:xfrm>
              <a:off x="1738" y="2132"/>
              <a:ext cx="259" cy="266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eaLnBrk="1" hangingPunct="1">
                <a:defRPr/>
              </a:pPr>
              <a:r>
                <a:rPr lang="de-DE" sz="1800" dirty="0">
                  <a:solidFill>
                    <a:schemeClr val="accent1">
                      <a:lumMod val="50000"/>
                    </a:schemeClr>
                  </a:solidFill>
                  <a:cs typeface="Arial" charset="0"/>
                </a:rPr>
                <a:t>B</a:t>
              </a:r>
              <a:endParaRPr lang="en-US" sz="1800" dirty="0">
                <a:solidFill>
                  <a:schemeClr val="accent1">
                    <a:lumMod val="50000"/>
                  </a:schemeClr>
                </a:solidFill>
                <a:cs typeface="Arial" charset="0"/>
              </a:endParaRPr>
            </a:p>
          </p:txBody>
        </p:sp>
        <p:cxnSp>
          <p:nvCxnSpPr>
            <p:cNvPr id="35" name="Straight Arrow Connector 34"/>
            <p:cNvCxnSpPr/>
            <p:nvPr/>
          </p:nvCxnSpPr>
          <p:spPr>
            <a:xfrm>
              <a:off x="1803" y="2152"/>
              <a:ext cx="97" cy="1"/>
            </a:xfrm>
            <a:prstGeom prst="straightConnector1">
              <a:avLst/>
            </a:prstGeom>
            <a:ln w="15875">
              <a:solidFill>
                <a:schemeClr val="accent1">
                  <a:lumMod val="5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36" name="Grafik 2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215" y="4895013"/>
            <a:ext cx="2477120" cy="17002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01045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1964" y="1691120"/>
            <a:ext cx="5615608" cy="2734645"/>
          </a:xfrm>
          <a:prstGeom prst="rect">
            <a:avLst/>
          </a:prstGeom>
        </p:spPr>
      </p:pic>
      <p:sp>
        <p:nvSpPr>
          <p:cNvPr id="3" name="Textfeld 2"/>
          <p:cNvSpPr txBox="1"/>
          <p:nvPr/>
        </p:nvSpPr>
        <p:spPr>
          <a:xfrm>
            <a:off x="683568" y="1412776"/>
            <a:ext cx="7920880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Motions:</a:t>
            </a:r>
          </a:p>
          <a:p>
            <a:endParaRPr lang="en-US" b="1" dirty="0">
              <a:solidFill>
                <a:srgbClr val="0060A8"/>
              </a:solidFill>
            </a:endParaRPr>
          </a:p>
          <a:p>
            <a:endParaRPr lang="en-US" b="1" dirty="0" smtClean="0">
              <a:solidFill>
                <a:srgbClr val="0060A8"/>
              </a:solidFill>
            </a:endParaRPr>
          </a:p>
          <a:p>
            <a:r>
              <a:rPr lang="en-US" b="1" dirty="0" smtClean="0"/>
              <a:t>	</a:t>
            </a:r>
            <a:endParaRPr lang="en-US" dirty="0"/>
          </a:p>
        </p:txBody>
      </p:sp>
      <p:sp>
        <p:nvSpPr>
          <p:cNvPr id="11" name="Textfeld 10"/>
          <p:cNvSpPr txBox="1"/>
          <p:nvPr/>
        </p:nvSpPr>
        <p:spPr>
          <a:xfrm>
            <a:off x="8575370" y="6351532"/>
            <a:ext cx="46112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0070C0"/>
                </a:solidFill>
              </a:rPr>
              <a:t>17</a:t>
            </a:r>
            <a:endParaRPr lang="en-US" sz="1400" dirty="0">
              <a:solidFill>
                <a:srgbClr val="0070C0"/>
              </a:solidFill>
            </a:endParaRPr>
          </a:p>
        </p:txBody>
      </p:sp>
      <p:pic>
        <p:nvPicPr>
          <p:cNvPr id="9" name="Grafik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92297" y="156185"/>
            <a:ext cx="1099939" cy="791031"/>
          </a:xfrm>
          <a:prstGeom prst="rect">
            <a:avLst/>
          </a:prstGeom>
        </p:spPr>
      </p:pic>
      <p:sp>
        <p:nvSpPr>
          <p:cNvPr id="23" name="Titel 1"/>
          <p:cNvSpPr txBox="1">
            <a:spLocks/>
          </p:cNvSpPr>
          <p:nvPr/>
        </p:nvSpPr>
        <p:spPr>
          <a:xfrm>
            <a:off x="683568" y="188640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de-DE" sz="4300" smtClean="0">
                <a:solidFill>
                  <a:srgbClr val="0033CC"/>
                </a:solidFill>
              </a:rPr>
              <a:t>Penning-Trap</a:t>
            </a:r>
            <a:endParaRPr lang="en-US" sz="4300" dirty="0">
              <a:solidFill>
                <a:srgbClr val="0033CC"/>
              </a:solidFill>
            </a:endParaRPr>
          </a:p>
        </p:txBody>
      </p:sp>
      <p:sp>
        <p:nvSpPr>
          <p:cNvPr id="26" name="Textfeld 25"/>
          <p:cNvSpPr txBox="1"/>
          <p:nvPr/>
        </p:nvSpPr>
        <p:spPr>
          <a:xfrm>
            <a:off x="251520" y="6351532"/>
            <a:ext cx="69847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0060A8"/>
                </a:solidFill>
              </a:rPr>
              <a:t>André Welker, Group Meeting, IKTP Dresden, Oct. 25, 2014</a:t>
            </a:r>
            <a:endParaRPr lang="de-DE" sz="1400" dirty="0">
              <a:solidFill>
                <a:srgbClr val="0060A8"/>
              </a:solidFill>
            </a:endParaRPr>
          </a:p>
        </p:txBody>
      </p:sp>
      <p:sp>
        <p:nvSpPr>
          <p:cNvPr id="4" name="Textfeld 3"/>
          <p:cNvSpPr txBox="1"/>
          <p:nvPr/>
        </p:nvSpPr>
        <p:spPr>
          <a:xfrm>
            <a:off x="1761964" y="1412776"/>
            <a:ext cx="23938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 smtClean="0"/>
              <a:t>With</a:t>
            </a:r>
            <a:r>
              <a:rPr lang="de-DE" dirty="0" smtClean="0"/>
              <a:t> </a:t>
            </a:r>
            <a:r>
              <a:rPr lang="de-DE" dirty="0" err="1" smtClean="0"/>
              <a:t>cooling</a:t>
            </a:r>
            <a:r>
              <a:rPr lang="de-DE" dirty="0" smtClean="0"/>
              <a:t> gas in </a:t>
            </a:r>
            <a:r>
              <a:rPr lang="de-DE" dirty="0" err="1" smtClean="0"/>
              <a:t>trap</a:t>
            </a:r>
            <a:endParaRPr lang="de-DE" dirty="0"/>
          </a:p>
        </p:txBody>
      </p:sp>
      <p:sp>
        <p:nvSpPr>
          <p:cNvPr id="5" name="Ellipse 4"/>
          <p:cNvSpPr/>
          <p:nvPr/>
        </p:nvSpPr>
        <p:spPr>
          <a:xfrm>
            <a:off x="2982562" y="4799406"/>
            <a:ext cx="360040" cy="36004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/>
              <a:t>-</a:t>
            </a:r>
            <a:endParaRPr lang="de-DE" dirty="0"/>
          </a:p>
        </p:txBody>
      </p:sp>
      <p:sp>
        <p:nvSpPr>
          <p:cNvPr id="12" name="Ellipse 11"/>
          <p:cNvSpPr/>
          <p:nvPr/>
        </p:nvSpPr>
        <p:spPr>
          <a:xfrm>
            <a:off x="3419872" y="5257810"/>
            <a:ext cx="360040" cy="360040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/>
              <a:t>+</a:t>
            </a:r>
            <a:endParaRPr lang="de-DE" dirty="0"/>
          </a:p>
        </p:txBody>
      </p:sp>
      <p:sp>
        <p:nvSpPr>
          <p:cNvPr id="13" name="Ellipse 12"/>
          <p:cNvSpPr/>
          <p:nvPr/>
        </p:nvSpPr>
        <p:spPr>
          <a:xfrm>
            <a:off x="2982562" y="5247947"/>
            <a:ext cx="360040" cy="36004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/>
              <a:t>-</a:t>
            </a:r>
            <a:endParaRPr lang="de-DE" dirty="0"/>
          </a:p>
        </p:txBody>
      </p:sp>
      <p:sp>
        <p:nvSpPr>
          <p:cNvPr id="14" name="Ellipse 13"/>
          <p:cNvSpPr/>
          <p:nvPr/>
        </p:nvSpPr>
        <p:spPr>
          <a:xfrm>
            <a:off x="3419872" y="4799406"/>
            <a:ext cx="360040" cy="360040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/>
              <a:t>+</a:t>
            </a:r>
            <a:endParaRPr lang="de-DE" dirty="0"/>
          </a:p>
        </p:txBody>
      </p:sp>
      <p:sp>
        <p:nvSpPr>
          <p:cNvPr id="15" name="Ellipse 14"/>
          <p:cNvSpPr/>
          <p:nvPr/>
        </p:nvSpPr>
        <p:spPr>
          <a:xfrm>
            <a:off x="5868144" y="4796332"/>
            <a:ext cx="360040" cy="36004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/>
              <a:t>-</a:t>
            </a:r>
            <a:endParaRPr lang="de-DE" dirty="0"/>
          </a:p>
        </p:txBody>
      </p:sp>
      <p:sp>
        <p:nvSpPr>
          <p:cNvPr id="16" name="Ellipse 15"/>
          <p:cNvSpPr/>
          <p:nvPr/>
        </p:nvSpPr>
        <p:spPr>
          <a:xfrm>
            <a:off x="6305454" y="5254736"/>
            <a:ext cx="360040" cy="36004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/>
              <a:t>-</a:t>
            </a:r>
            <a:endParaRPr lang="de-DE" dirty="0"/>
          </a:p>
        </p:txBody>
      </p:sp>
      <p:sp>
        <p:nvSpPr>
          <p:cNvPr id="17" name="Ellipse 16"/>
          <p:cNvSpPr/>
          <p:nvPr/>
        </p:nvSpPr>
        <p:spPr>
          <a:xfrm>
            <a:off x="5868144" y="5244873"/>
            <a:ext cx="360040" cy="360040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/>
              <a:t>+</a:t>
            </a:r>
            <a:endParaRPr lang="de-DE" dirty="0"/>
          </a:p>
        </p:txBody>
      </p:sp>
      <p:sp>
        <p:nvSpPr>
          <p:cNvPr id="18" name="Ellipse 17"/>
          <p:cNvSpPr/>
          <p:nvPr/>
        </p:nvSpPr>
        <p:spPr>
          <a:xfrm>
            <a:off x="6305454" y="4796332"/>
            <a:ext cx="360040" cy="360040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/>
              <a:t>+</a:t>
            </a:r>
            <a:endParaRPr lang="de-DE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feld 18"/>
              <p:cNvSpPr txBox="1"/>
              <p:nvPr/>
            </p:nvSpPr>
            <p:spPr>
              <a:xfrm>
                <a:off x="251520" y="5919244"/>
                <a:ext cx="1869166" cy="42774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sSubSup>
                      <m:sSubSupPr>
                        <m:ctrlPr>
                          <a:rPr lang="de-DE" i="1" dirty="0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l-GR" i="1" dirty="0">
                            <a:latin typeface="Cambria Math" panose="02040503050406030204" pitchFamily="18" charset="0"/>
                          </a:rPr>
                          <m:t>ω</m:t>
                        </m:r>
                      </m:e>
                      <m:sub>
                        <m:r>
                          <a:rPr lang="de-DE" i="1" dirty="0"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  <m:sup/>
                    </m:sSubSup>
                    <m:r>
                      <a:rPr lang="de-DE" b="0" i="1" smtClean="0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de-DE" dirty="0" smtClean="0"/>
                  <a:t>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de-DE" i="1" dirty="0" smtClean="0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sSubSup>
                          <m:sSubSupPr>
                            <m:ctrlPr>
                              <a:rPr lang="de-DE" i="1" dirty="0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l-GR" i="1" dirty="0">
                                <a:latin typeface="Cambria Math" panose="02040503050406030204" pitchFamily="18" charset="0"/>
                              </a:rPr>
                              <m:t>ω</m:t>
                            </m:r>
                          </m:e>
                          <m:sub>
                            <m:r>
                              <a:rPr lang="de-DE" b="0" i="1" dirty="0" smtClean="0">
                                <a:latin typeface="Cambria Math" panose="02040503050406030204" pitchFamily="18" charset="0"/>
                              </a:rPr>
                              <m:t>+</m:t>
                            </m:r>
                          </m:sub>
                          <m:sup>
                            <m:r>
                              <a:rPr lang="de-DE" i="1" dirty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bSup>
                        <m:r>
                          <a:rPr lang="de-DE" b="0" i="1" dirty="0" smtClean="0">
                            <a:latin typeface="Cambria Math" panose="02040503050406030204" pitchFamily="18" charset="0"/>
                          </a:rPr>
                          <m:t>+</m:t>
                        </m:r>
                        <m:sSubSup>
                          <m:sSubSupPr>
                            <m:ctrlPr>
                              <a:rPr lang="de-DE" i="1" dirty="0" smtClean="0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l-GR" i="1" dirty="0">
                                <a:latin typeface="Cambria Math" panose="02040503050406030204" pitchFamily="18" charset="0"/>
                              </a:rPr>
                              <m:t>ω</m:t>
                            </m:r>
                          </m:e>
                          <m:sub>
                            <m:r>
                              <a:rPr lang="de-DE" b="0" i="1" dirty="0" smtClean="0">
                                <a:latin typeface="Cambria Math" panose="02040503050406030204" pitchFamily="18" charset="0"/>
                              </a:rPr>
                              <m:t>−</m:t>
                            </m:r>
                          </m:sub>
                          <m:sup>
                            <m:r>
                              <a:rPr lang="de-DE" i="1" dirty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bSup>
                      </m:e>
                    </m:rad>
                  </m:oMath>
                </a14:m>
                <a:endParaRPr lang="de-DE" dirty="0"/>
              </a:p>
            </p:txBody>
          </p:sp>
        </mc:Choice>
        <mc:Fallback xmlns="">
          <p:sp>
            <p:nvSpPr>
              <p:cNvPr id="19" name="Textfeld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1520" y="5919244"/>
                <a:ext cx="1869166" cy="427746"/>
              </a:xfrm>
              <a:prstGeom prst="rect">
                <a:avLst/>
              </a:prstGeom>
              <a:blipFill rotWithShape="0">
                <a:blip r:embed="rId4"/>
                <a:stretch>
                  <a:fillRect b="-1429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8303785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feld 2"/>
          <p:cNvSpPr txBox="1"/>
          <p:nvPr/>
        </p:nvSpPr>
        <p:spPr>
          <a:xfrm>
            <a:off x="683568" y="1412776"/>
            <a:ext cx="7920880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Motions:</a:t>
            </a:r>
          </a:p>
          <a:p>
            <a:endParaRPr lang="en-US" b="1" dirty="0">
              <a:solidFill>
                <a:srgbClr val="0060A8"/>
              </a:solidFill>
            </a:endParaRPr>
          </a:p>
          <a:p>
            <a:endParaRPr lang="en-US" b="1" dirty="0" smtClean="0">
              <a:solidFill>
                <a:srgbClr val="0060A8"/>
              </a:solidFill>
            </a:endParaRPr>
          </a:p>
          <a:p>
            <a:r>
              <a:rPr lang="en-US" b="1" dirty="0" smtClean="0"/>
              <a:t>	</a:t>
            </a:r>
            <a:endParaRPr lang="en-US" dirty="0"/>
          </a:p>
        </p:txBody>
      </p:sp>
      <p:sp>
        <p:nvSpPr>
          <p:cNvPr id="11" name="Textfeld 10"/>
          <p:cNvSpPr txBox="1"/>
          <p:nvPr/>
        </p:nvSpPr>
        <p:spPr>
          <a:xfrm>
            <a:off x="8575370" y="6351532"/>
            <a:ext cx="46112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0070C0"/>
                </a:solidFill>
              </a:rPr>
              <a:t>18</a:t>
            </a:r>
            <a:endParaRPr lang="en-US" sz="1400" dirty="0">
              <a:solidFill>
                <a:srgbClr val="0070C0"/>
              </a:solidFill>
            </a:endParaRPr>
          </a:p>
        </p:txBody>
      </p:sp>
      <p:pic>
        <p:nvPicPr>
          <p:cNvPr id="9" name="Grafik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92297" y="156185"/>
            <a:ext cx="1099939" cy="791031"/>
          </a:xfrm>
          <a:prstGeom prst="rect">
            <a:avLst/>
          </a:prstGeom>
        </p:spPr>
      </p:pic>
      <p:sp>
        <p:nvSpPr>
          <p:cNvPr id="23" name="Titel 1"/>
          <p:cNvSpPr txBox="1">
            <a:spLocks/>
          </p:cNvSpPr>
          <p:nvPr/>
        </p:nvSpPr>
        <p:spPr>
          <a:xfrm>
            <a:off x="683568" y="188640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de-DE" sz="4300" smtClean="0">
                <a:solidFill>
                  <a:srgbClr val="0033CC"/>
                </a:solidFill>
              </a:rPr>
              <a:t>Penning-Trap</a:t>
            </a:r>
            <a:endParaRPr lang="en-US" sz="4300" dirty="0">
              <a:solidFill>
                <a:srgbClr val="0033CC"/>
              </a:solidFill>
            </a:endParaRPr>
          </a:p>
        </p:txBody>
      </p:sp>
      <p:sp>
        <p:nvSpPr>
          <p:cNvPr id="26" name="Textfeld 25"/>
          <p:cNvSpPr txBox="1"/>
          <p:nvPr/>
        </p:nvSpPr>
        <p:spPr>
          <a:xfrm>
            <a:off x="251520" y="6351532"/>
            <a:ext cx="69847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0060A8"/>
                </a:solidFill>
              </a:rPr>
              <a:t>André Welker, Group Meeting, IKTP Dresden, Oct. 25, 2014</a:t>
            </a:r>
            <a:endParaRPr lang="de-DE" sz="1400" dirty="0">
              <a:solidFill>
                <a:srgbClr val="0060A8"/>
              </a:solidFill>
            </a:endParaRPr>
          </a:p>
        </p:txBody>
      </p:sp>
      <p:sp>
        <p:nvSpPr>
          <p:cNvPr id="4" name="Textfeld 3"/>
          <p:cNvSpPr txBox="1"/>
          <p:nvPr/>
        </p:nvSpPr>
        <p:spPr>
          <a:xfrm>
            <a:off x="1761964" y="1412776"/>
            <a:ext cx="27144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 smtClean="0"/>
              <a:t>Without</a:t>
            </a:r>
            <a:r>
              <a:rPr lang="de-DE" dirty="0" smtClean="0"/>
              <a:t> </a:t>
            </a:r>
            <a:r>
              <a:rPr lang="de-DE" dirty="0" err="1" smtClean="0"/>
              <a:t>cooling</a:t>
            </a:r>
            <a:r>
              <a:rPr lang="de-DE" dirty="0" smtClean="0"/>
              <a:t> gas in </a:t>
            </a:r>
            <a:r>
              <a:rPr lang="de-DE" dirty="0" err="1" smtClean="0"/>
              <a:t>trap</a:t>
            </a:r>
            <a:endParaRPr lang="de-DE" dirty="0"/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8357" y="1916832"/>
            <a:ext cx="5796136" cy="2840539"/>
          </a:xfrm>
          <a:prstGeom prst="rect">
            <a:avLst/>
          </a:prstGeom>
        </p:spPr>
      </p:pic>
      <p:sp>
        <p:nvSpPr>
          <p:cNvPr id="10" name="Ellipse 9"/>
          <p:cNvSpPr/>
          <p:nvPr/>
        </p:nvSpPr>
        <p:spPr>
          <a:xfrm>
            <a:off x="2982562" y="5160266"/>
            <a:ext cx="360040" cy="36004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/>
              <a:t>-</a:t>
            </a:r>
            <a:endParaRPr lang="de-DE" dirty="0"/>
          </a:p>
        </p:txBody>
      </p:sp>
      <p:sp>
        <p:nvSpPr>
          <p:cNvPr id="12" name="Ellipse 11"/>
          <p:cNvSpPr/>
          <p:nvPr/>
        </p:nvSpPr>
        <p:spPr>
          <a:xfrm>
            <a:off x="3419872" y="5618670"/>
            <a:ext cx="360040" cy="360040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/>
              <a:t>+</a:t>
            </a:r>
            <a:endParaRPr lang="de-DE" dirty="0"/>
          </a:p>
        </p:txBody>
      </p:sp>
      <p:sp>
        <p:nvSpPr>
          <p:cNvPr id="13" name="Ellipse 12"/>
          <p:cNvSpPr/>
          <p:nvPr/>
        </p:nvSpPr>
        <p:spPr>
          <a:xfrm>
            <a:off x="2982562" y="5608807"/>
            <a:ext cx="360040" cy="36004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/>
              <a:t>-</a:t>
            </a:r>
            <a:endParaRPr lang="de-DE" dirty="0"/>
          </a:p>
        </p:txBody>
      </p:sp>
      <p:sp>
        <p:nvSpPr>
          <p:cNvPr id="14" name="Ellipse 13"/>
          <p:cNvSpPr/>
          <p:nvPr/>
        </p:nvSpPr>
        <p:spPr>
          <a:xfrm>
            <a:off x="3419872" y="5160266"/>
            <a:ext cx="360040" cy="360040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/>
              <a:t>+</a:t>
            </a:r>
            <a:endParaRPr lang="de-DE" dirty="0"/>
          </a:p>
        </p:txBody>
      </p:sp>
      <p:sp>
        <p:nvSpPr>
          <p:cNvPr id="15" name="Ellipse 14"/>
          <p:cNvSpPr/>
          <p:nvPr/>
        </p:nvSpPr>
        <p:spPr>
          <a:xfrm>
            <a:off x="5868144" y="5157192"/>
            <a:ext cx="360040" cy="36004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/>
              <a:t>-</a:t>
            </a:r>
            <a:endParaRPr lang="de-DE" dirty="0"/>
          </a:p>
        </p:txBody>
      </p:sp>
      <p:sp>
        <p:nvSpPr>
          <p:cNvPr id="16" name="Ellipse 15"/>
          <p:cNvSpPr/>
          <p:nvPr/>
        </p:nvSpPr>
        <p:spPr>
          <a:xfrm>
            <a:off x="6305454" y="5615596"/>
            <a:ext cx="360040" cy="36004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/>
              <a:t>-</a:t>
            </a:r>
            <a:endParaRPr lang="de-DE" dirty="0"/>
          </a:p>
        </p:txBody>
      </p:sp>
      <p:sp>
        <p:nvSpPr>
          <p:cNvPr id="17" name="Ellipse 16"/>
          <p:cNvSpPr/>
          <p:nvPr/>
        </p:nvSpPr>
        <p:spPr>
          <a:xfrm>
            <a:off x="5868144" y="5605733"/>
            <a:ext cx="360040" cy="360040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/>
              <a:t>+</a:t>
            </a:r>
            <a:endParaRPr lang="de-DE" dirty="0"/>
          </a:p>
        </p:txBody>
      </p:sp>
      <p:sp>
        <p:nvSpPr>
          <p:cNvPr id="18" name="Ellipse 17"/>
          <p:cNvSpPr/>
          <p:nvPr/>
        </p:nvSpPr>
        <p:spPr>
          <a:xfrm>
            <a:off x="6305454" y="5157192"/>
            <a:ext cx="360040" cy="360040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/>
              <a:t>+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392403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feld 2"/>
          <p:cNvSpPr txBox="1"/>
          <p:nvPr/>
        </p:nvSpPr>
        <p:spPr>
          <a:xfrm>
            <a:off x="683568" y="1412776"/>
            <a:ext cx="7920880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Motions conversion:</a:t>
            </a:r>
          </a:p>
          <a:p>
            <a:endParaRPr lang="en-US" b="1" dirty="0">
              <a:solidFill>
                <a:srgbClr val="0060A8"/>
              </a:solidFill>
            </a:endParaRPr>
          </a:p>
          <a:p>
            <a:endParaRPr lang="en-US" b="1" dirty="0" smtClean="0">
              <a:solidFill>
                <a:srgbClr val="0060A8"/>
              </a:solidFill>
            </a:endParaRPr>
          </a:p>
          <a:p>
            <a:r>
              <a:rPr lang="en-US" b="1" dirty="0" smtClean="0"/>
              <a:t>	</a:t>
            </a:r>
            <a:endParaRPr lang="en-US" dirty="0"/>
          </a:p>
        </p:txBody>
      </p:sp>
      <p:sp>
        <p:nvSpPr>
          <p:cNvPr id="11" name="Textfeld 10"/>
          <p:cNvSpPr txBox="1"/>
          <p:nvPr/>
        </p:nvSpPr>
        <p:spPr>
          <a:xfrm>
            <a:off x="8575370" y="6351532"/>
            <a:ext cx="38911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0070C0"/>
                </a:solidFill>
              </a:rPr>
              <a:t>18</a:t>
            </a:r>
            <a:endParaRPr lang="en-US" sz="1400" dirty="0">
              <a:solidFill>
                <a:srgbClr val="0070C0"/>
              </a:solidFill>
            </a:endParaRPr>
          </a:p>
        </p:txBody>
      </p:sp>
      <p:pic>
        <p:nvPicPr>
          <p:cNvPr id="9" name="Grafik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92297" y="156185"/>
            <a:ext cx="1099939" cy="791031"/>
          </a:xfrm>
          <a:prstGeom prst="rect">
            <a:avLst/>
          </a:prstGeom>
        </p:spPr>
      </p:pic>
      <p:sp>
        <p:nvSpPr>
          <p:cNvPr id="23" name="Titel 1"/>
          <p:cNvSpPr txBox="1">
            <a:spLocks/>
          </p:cNvSpPr>
          <p:nvPr/>
        </p:nvSpPr>
        <p:spPr>
          <a:xfrm>
            <a:off x="683568" y="188640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de-DE" sz="4300" smtClean="0">
                <a:solidFill>
                  <a:srgbClr val="0033CC"/>
                </a:solidFill>
              </a:rPr>
              <a:t>Penning-Trap</a:t>
            </a:r>
            <a:endParaRPr lang="en-US" sz="4300" dirty="0">
              <a:solidFill>
                <a:srgbClr val="0033CC"/>
              </a:solidFill>
            </a:endParaRPr>
          </a:p>
        </p:txBody>
      </p:sp>
      <p:pic>
        <p:nvPicPr>
          <p:cNvPr id="20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3358621" y="1825177"/>
            <a:ext cx="1911561" cy="33746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Grafik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93285" y="1920355"/>
            <a:ext cx="3042235" cy="678089"/>
          </a:xfrm>
          <a:prstGeom prst="rect">
            <a:avLst/>
          </a:prstGeom>
        </p:spPr>
      </p:pic>
      <p:pic>
        <p:nvPicPr>
          <p:cNvPr id="8" name="Grafik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9710" y="5029537"/>
            <a:ext cx="4669382" cy="673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14228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Box 17"/>
          <p:cNvSpPr txBox="1"/>
          <p:nvPr/>
        </p:nvSpPr>
        <p:spPr>
          <a:xfrm>
            <a:off x="0" y="0"/>
            <a:ext cx="9144000" cy="461665"/>
          </a:xfrm>
          <a:prstGeom prst="rect">
            <a:avLst/>
          </a:prstGeom>
          <a:gradFill flip="none" rotWithShape="1">
            <a:gsLst>
              <a:gs pos="0">
                <a:schemeClr val="accent1">
                  <a:shade val="51000"/>
                  <a:satMod val="130000"/>
                </a:schemeClr>
              </a:gs>
              <a:gs pos="80000">
                <a:schemeClr val="accent1">
                  <a:shade val="93000"/>
                  <a:satMod val="130000"/>
                </a:schemeClr>
              </a:gs>
              <a:gs pos="100000">
                <a:schemeClr val="accent1">
                  <a:shade val="94000"/>
                  <a:satMod val="135000"/>
                </a:schemeClr>
              </a:gs>
            </a:gsLst>
            <a:lin ang="1080000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GB" sz="2400" b="1" dirty="0" smtClean="0">
                <a:solidFill>
                  <a:schemeClr val="bg1"/>
                </a:solidFill>
              </a:rPr>
              <a:t>129Cd, 130Cd – Mass measurement</a:t>
            </a:r>
            <a:endParaRPr lang="en-GB" sz="2400" b="1" dirty="0">
              <a:solidFill>
                <a:schemeClr val="bg1"/>
              </a:solidFill>
            </a:endParaRPr>
          </a:p>
        </p:txBody>
      </p:sp>
      <p:sp>
        <p:nvSpPr>
          <p:cNvPr id="6" name="Textfeld 5"/>
          <p:cNvSpPr txBox="1"/>
          <p:nvPr/>
        </p:nvSpPr>
        <p:spPr>
          <a:xfrm>
            <a:off x="166391" y="5150456"/>
            <a:ext cx="4301177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charset="2"/>
              <a:buChar char="Ø"/>
            </a:pPr>
            <a:r>
              <a:rPr lang="en-GB" sz="2000" dirty="0" smtClean="0"/>
              <a:t>≈6300 ions/</a:t>
            </a:r>
            <a:r>
              <a:rPr lang="en-GB" sz="2000" dirty="0"/>
              <a:t>s from </a:t>
            </a:r>
            <a:r>
              <a:rPr lang="en-GB" sz="2000" dirty="0" smtClean="0"/>
              <a:t>ISOLDE; 1539 </a:t>
            </a:r>
            <a:r>
              <a:rPr lang="en-GB" sz="2000" dirty="0"/>
              <a:t>ions</a:t>
            </a:r>
          </a:p>
          <a:p>
            <a:pPr marL="285750" indent="-285750">
              <a:buFont typeface="Wingdings" charset="2"/>
              <a:buChar char="Ø"/>
            </a:pPr>
            <a:r>
              <a:rPr lang="en-GB" sz="2000" dirty="0"/>
              <a:t>4 </a:t>
            </a:r>
            <a:r>
              <a:rPr lang="en-GB" sz="2000" dirty="0" err="1"/>
              <a:t>ToF</a:t>
            </a:r>
            <a:r>
              <a:rPr lang="en-GB" sz="2000" dirty="0"/>
              <a:t>-ICR resonances </a:t>
            </a:r>
          </a:p>
          <a:p>
            <a:pPr marL="742950" lvl="1" indent="-285750">
              <a:buFont typeface="Wingdings" charset="2"/>
              <a:buChar char="Ø"/>
            </a:pPr>
            <a:r>
              <a:rPr lang="en-GB" sz="2000" dirty="0"/>
              <a:t>1 normal, 3 </a:t>
            </a:r>
            <a:r>
              <a:rPr lang="en-GB" sz="2000" dirty="0" smtClean="0"/>
              <a:t>Ramsey</a:t>
            </a:r>
          </a:p>
          <a:p>
            <a:pPr marL="742950" lvl="1" indent="-285750">
              <a:buFont typeface="Wingdings" charset="2"/>
              <a:buChar char="Ø"/>
            </a:pPr>
            <a:endParaRPr lang="en-GB" sz="2000" dirty="0"/>
          </a:p>
          <a:p>
            <a:pPr algn="ctr"/>
            <a:r>
              <a:rPr lang="en-GB" sz="2000" dirty="0">
                <a:sym typeface="Wingdings"/>
              </a:rPr>
              <a:t> </a:t>
            </a:r>
            <a:r>
              <a:rPr lang="en-GB" sz="2000" b="1" dirty="0" err="1">
                <a:sym typeface="Wingdings"/>
              </a:rPr>
              <a:t>Δm</a:t>
            </a:r>
            <a:r>
              <a:rPr lang="en-GB" sz="2000" b="1" dirty="0">
                <a:sym typeface="Wingdings"/>
              </a:rPr>
              <a:t>/m≈1.2E-7</a:t>
            </a:r>
            <a:endParaRPr lang="en-GB" sz="2000" b="1" dirty="0"/>
          </a:p>
          <a:p>
            <a:pPr marL="285750" indent="-285750">
              <a:buFont typeface="Wingdings" charset="2"/>
              <a:buChar char="Ø"/>
            </a:pPr>
            <a:endParaRPr lang="en-GB" sz="2000" dirty="0"/>
          </a:p>
        </p:txBody>
      </p:sp>
      <p:sp>
        <p:nvSpPr>
          <p:cNvPr id="16" name="Textfeld 15"/>
          <p:cNvSpPr txBox="1"/>
          <p:nvPr/>
        </p:nvSpPr>
        <p:spPr>
          <a:xfrm>
            <a:off x="4529187" y="5150456"/>
            <a:ext cx="4416594" cy="22467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charset="2"/>
              <a:buChar char="Ø"/>
            </a:pPr>
            <a:r>
              <a:rPr lang="en-GB" sz="2000" dirty="0" smtClean="0"/>
              <a:t>≈625 ions/</a:t>
            </a:r>
            <a:r>
              <a:rPr lang="en-GB" sz="2000" dirty="0"/>
              <a:t>s from ISOLDE; </a:t>
            </a:r>
            <a:r>
              <a:rPr lang="en-GB" sz="2000" dirty="0" smtClean="0"/>
              <a:t> 588ions</a:t>
            </a:r>
          </a:p>
          <a:p>
            <a:pPr marL="285750" indent="-285750">
              <a:buFont typeface="Wingdings" charset="2"/>
              <a:buChar char="Ø"/>
            </a:pPr>
            <a:r>
              <a:rPr lang="en-GB" sz="2000" baseline="30000" dirty="0" smtClean="0"/>
              <a:t>130</a:t>
            </a:r>
            <a:r>
              <a:rPr lang="en-GB" sz="2000" dirty="0" smtClean="0"/>
              <a:t>Cd/cont. ≈ 0.2; only </a:t>
            </a:r>
            <a:r>
              <a:rPr lang="en-GB" sz="2000" i="1" dirty="0" smtClean="0"/>
              <a:t>R </a:t>
            </a:r>
            <a:r>
              <a:rPr lang="en-GB" sz="2000" i="1" dirty="0"/>
              <a:t>≈</a:t>
            </a:r>
            <a:r>
              <a:rPr lang="en-GB" sz="2000" dirty="0" smtClean="0"/>
              <a:t> 15k needed</a:t>
            </a:r>
          </a:p>
          <a:p>
            <a:pPr marL="285750" indent="-285750">
              <a:buFont typeface="Wingdings" charset="2"/>
              <a:buChar char="Ø"/>
            </a:pPr>
            <a:r>
              <a:rPr lang="en-GB" sz="2000" dirty="0"/>
              <a:t>3 </a:t>
            </a:r>
            <a:r>
              <a:rPr lang="en-GB" sz="2000" dirty="0" err="1"/>
              <a:t>ToF</a:t>
            </a:r>
            <a:r>
              <a:rPr lang="en-GB" sz="2000" dirty="0"/>
              <a:t>-ICR resonances </a:t>
            </a:r>
          </a:p>
          <a:p>
            <a:pPr marL="742950" lvl="1" indent="-285750">
              <a:buFont typeface="Wingdings" charset="2"/>
              <a:buChar char="Ø"/>
            </a:pPr>
            <a:r>
              <a:rPr lang="en-GB" sz="2000" dirty="0"/>
              <a:t>1 normal, 2 </a:t>
            </a:r>
            <a:r>
              <a:rPr lang="en-GB" sz="2000" dirty="0" smtClean="0"/>
              <a:t>Ramsey</a:t>
            </a:r>
          </a:p>
          <a:p>
            <a:r>
              <a:rPr lang="en-GB" sz="2000" dirty="0">
                <a:sym typeface="Wingdings"/>
              </a:rPr>
              <a:t></a:t>
            </a:r>
            <a:r>
              <a:rPr lang="en-GB" sz="2000" b="1" dirty="0" err="1" smtClean="0">
                <a:sym typeface="Wingdings"/>
              </a:rPr>
              <a:t>Δm</a:t>
            </a:r>
            <a:r>
              <a:rPr lang="en-GB" sz="2000" b="1" dirty="0">
                <a:sym typeface="Wingdings"/>
              </a:rPr>
              <a:t>/m≈1.6E-7</a:t>
            </a:r>
            <a:endParaRPr lang="en-GB" sz="2000" b="1" dirty="0"/>
          </a:p>
          <a:p>
            <a:pPr marL="285750" indent="-285750">
              <a:buFont typeface="Wingdings" charset="2"/>
              <a:buChar char="Ø"/>
            </a:pPr>
            <a:endParaRPr lang="en-GB" sz="2000" dirty="0" smtClean="0"/>
          </a:p>
          <a:p>
            <a:pPr algn="ctr"/>
            <a:r>
              <a:rPr lang="en-GB" sz="2000" dirty="0" smtClean="0">
                <a:sym typeface="Wingdings"/>
              </a:rPr>
              <a:t> </a:t>
            </a:r>
            <a:endParaRPr lang="en-GB" sz="2000" dirty="0"/>
          </a:p>
        </p:txBody>
      </p:sp>
      <p:pic>
        <p:nvPicPr>
          <p:cNvPr id="25" name="Picture 8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76" t="9212" r="12686" b="4294"/>
          <a:stretch/>
        </p:blipFill>
        <p:spPr>
          <a:xfrm>
            <a:off x="280394" y="1684866"/>
            <a:ext cx="3985625" cy="3340334"/>
          </a:xfrm>
          <a:prstGeom prst="rect">
            <a:avLst/>
          </a:prstGeom>
        </p:spPr>
      </p:pic>
      <p:sp>
        <p:nvSpPr>
          <p:cNvPr id="2" name="Rechteck 1"/>
          <p:cNvSpPr/>
          <p:nvPr/>
        </p:nvSpPr>
        <p:spPr>
          <a:xfrm>
            <a:off x="939800" y="643701"/>
            <a:ext cx="3111500" cy="646331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en-GB" baseline="30000" dirty="0"/>
              <a:t>129</a:t>
            </a:r>
            <a:r>
              <a:rPr lang="en-GB" dirty="0"/>
              <a:t>Cd Ramsey-type resonance</a:t>
            </a:r>
          </a:p>
          <a:p>
            <a:pPr algn="ctr"/>
            <a:r>
              <a:rPr lang="en-GB" dirty="0"/>
              <a:t>20ms – 160ms – 20ms</a:t>
            </a:r>
          </a:p>
        </p:txBody>
      </p:sp>
      <p:pic>
        <p:nvPicPr>
          <p:cNvPr id="26" name="Bild 25" descr="130Cd_121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7295" y="1618062"/>
            <a:ext cx="4293615" cy="3228282"/>
          </a:xfrm>
          <a:prstGeom prst="rect">
            <a:avLst/>
          </a:prstGeom>
        </p:spPr>
      </p:pic>
      <p:sp>
        <p:nvSpPr>
          <p:cNvPr id="27" name="Textfeld 26"/>
          <p:cNvSpPr txBox="1"/>
          <p:nvPr/>
        </p:nvSpPr>
        <p:spPr>
          <a:xfrm>
            <a:off x="5334540" y="653526"/>
            <a:ext cx="326706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000" baseline="30000" dirty="0" smtClean="0"/>
              <a:t>130</a:t>
            </a:r>
            <a:r>
              <a:rPr lang="en-GB" sz="2000" dirty="0" smtClean="0"/>
              <a:t>Cd Ramsey-type resonance</a:t>
            </a:r>
          </a:p>
          <a:p>
            <a:pPr algn="ctr"/>
            <a:r>
              <a:rPr lang="en-GB" sz="2000" dirty="0"/>
              <a:t>1</a:t>
            </a:r>
            <a:r>
              <a:rPr lang="en-GB" sz="2000" dirty="0" smtClean="0"/>
              <a:t>0ms – 80ms – 10ms</a:t>
            </a:r>
          </a:p>
        </p:txBody>
      </p:sp>
      <p:sp>
        <p:nvSpPr>
          <p:cNvPr id="28" name="Textfeld 27"/>
          <p:cNvSpPr txBox="1"/>
          <p:nvPr/>
        </p:nvSpPr>
        <p:spPr>
          <a:xfrm>
            <a:off x="889000" y="1835267"/>
            <a:ext cx="2098313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baseline="30000" dirty="0" smtClean="0"/>
              <a:t>129</a:t>
            </a:r>
            <a:r>
              <a:rPr lang="en-GB" dirty="0" smtClean="0"/>
              <a:t>Cd, T</a:t>
            </a:r>
            <a:r>
              <a:rPr lang="en-GB" baseline="-25000" dirty="0" smtClean="0"/>
              <a:t>1/2</a:t>
            </a:r>
            <a:r>
              <a:rPr lang="en-GB" dirty="0" smtClean="0"/>
              <a:t>=242(8)</a:t>
            </a:r>
            <a:r>
              <a:rPr lang="en-GB" dirty="0" err="1" smtClean="0"/>
              <a:t>ms</a:t>
            </a:r>
            <a:endParaRPr lang="en-GB" dirty="0"/>
          </a:p>
        </p:txBody>
      </p:sp>
      <p:sp>
        <p:nvSpPr>
          <p:cNvPr id="29" name="Textfeld 28"/>
          <p:cNvSpPr txBox="1"/>
          <p:nvPr/>
        </p:nvSpPr>
        <p:spPr>
          <a:xfrm>
            <a:off x="5423440" y="1773367"/>
            <a:ext cx="2098313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baseline="30000" dirty="0" smtClean="0"/>
              <a:t>130</a:t>
            </a:r>
            <a:r>
              <a:rPr lang="en-GB" dirty="0" smtClean="0"/>
              <a:t>Cd, T</a:t>
            </a:r>
            <a:r>
              <a:rPr lang="en-GB" baseline="-25000" dirty="0" smtClean="0"/>
              <a:t>1/2</a:t>
            </a:r>
            <a:r>
              <a:rPr lang="en-GB" dirty="0" smtClean="0"/>
              <a:t>=162(7)</a:t>
            </a:r>
            <a:r>
              <a:rPr lang="en-GB" dirty="0" err="1" smtClean="0"/>
              <a:t>ms</a:t>
            </a:r>
            <a:endParaRPr lang="en-GB" dirty="0"/>
          </a:p>
        </p:txBody>
      </p:sp>
      <p:sp>
        <p:nvSpPr>
          <p:cNvPr id="12" name="TextBox 11"/>
          <p:cNvSpPr txBox="1"/>
          <p:nvPr/>
        </p:nvSpPr>
        <p:spPr>
          <a:xfrm>
            <a:off x="6210020" y="6516052"/>
            <a:ext cx="30425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Frank </a:t>
            </a:r>
            <a:r>
              <a:rPr lang="de-DE" dirty="0" err="1" smtClean="0"/>
              <a:t>Wienholtz</a:t>
            </a:r>
            <a:r>
              <a:rPr lang="de-DE" dirty="0" smtClean="0"/>
              <a:t> NUSTAR 2015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06170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itel 1"/>
          <p:cNvSpPr txBox="1">
            <a:spLocks/>
          </p:cNvSpPr>
          <p:nvPr/>
        </p:nvSpPr>
        <p:spPr>
          <a:xfrm>
            <a:off x="685800" y="-99392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de-DE" sz="4300" dirty="0">
                <a:solidFill>
                  <a:srgbClr val="0033CC"/>
                </a:solidFill>
              </a:rPr>
              <a:t>ISOLTRAP@ISOLDE@CERN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368934" y="1211177"/>
            <a:ext cx="8595554" cy="5170151"/>
            <a:chOff x="685800" y="1802434"/>
            <a:chExt cx="7743150" cy="4410749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85800" y="1802434"/>
              <a:ext cx="7509102" cy="4089285"/>
            </a:xfrm>
            <a:prstGeom prst="round2DiagRect">
              <a:avLst>
                <a:gd name="adj1" fmla="val 16667"/>
                <a:gd name="adj2" fmla="val 7604"/>
              </a:avLst>
            </a:prstGeom>
            <a:ln w="88900" cap="sq">
              <a:solidFill>
                <a:srgbClr val="FFFFFF"/>
              </a:solidFill>
              <a:miter lim="800000"/>
            </a:ln>
            <a:effectLst/>
          </p:spPr>
        </p:pic>
        <p:sp>
          <p:nvSpPr>
            <p:cNvPr id="7" name="TextBox 6"/>
            <p:cNvSpPr txBox="1"/>
            <p:nvPr/>
          </p:nvSpPr>
          <p:spPr>
            <a:xfrm>
              <a:off x="3516022" y="5843851"/>
              <a:ext cx="109748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rgbClr val="FF0000"/>
                  </a:solidFill>
                </a:rPr>
                <a:t>ISOLTRAP</a:t>
              </a:r>
              <a:endParaRPr lang="en-US" b="1" dirty="0">
                <a:solidFill>
                  <a:srgbClr val="FF0000"/>
                </a:solidFill>
              </a:endParaRPr>
            </a:p>
          </p:txBody>
        </p:sp>
        <p:sp>
          <p:nvSpPr>
            <p:cNvPr id="16" name="Oval 15"/>
            <p:cNvSpPr/>
            <p:nvPr/>
          </p:nvSpPr>
          <p:spPr>
            <a:xfrm>
              <a:off x="3608388" y="4887018"/>
              <a:ext cx="924328" cy="928501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" name="Freeform 2"/>
            <p:cNvSpPr/>
            <p:nvPr/>
          </p:nvSpPr>
          <p:spPr>
            <a:xfrm>
              <a:off x="5836330" y="3631119"/>
              <a:ext cx="2527753" cy="763814"/>
            </a:xfrm>
            <a:custGeom>
              <a:avLst/>
              <a:gdLst>
                <a:gd name="connsiteX0" fmla="*/ 2670628 w 2670628"/>
                <a:gd name="connsiteY0" fmla="*/ 725714 h 725714"/>
                <a:gd name="connsiteX1" fmla="*/ 1407885 w 2670628"/>
                <a:gd name="connsiteY1" fmla="*/ 595086 h 725714"/>
                <a:gd name="connsiteX2" fmla="*/ 0 w 2670628"/>
                <a:gd name="connsiteY2" fmla="*/ 0 h 725714"/>
                <a:gd name="connsiteX0" fmla="*/ 2670628 w 2670628"/>
                <a:gd name="connsiteY0" fmla="*/ 725714 h 725714"/>
                <a:gd name="connsiteX1" fmla="*/ 1407885 w 2670628"/>
                <a:gd name="connsiteY1" fmla="*/ 537029 h 725714"/>
                <a:gd name="connsiteX2" fmla="*/ 0 w 2670628"/>
                <a:gd name="connsiteY2" fmla="*/ 0 h 725714"/>
                <a:gd name="connsiteX0" fmla="*/ 2584903 w 2584903"/>
                <a:gd name="connsiteY0" fmla="*/ 744764 h 744764"/>
                <a:gd name="connsiteX1" fmla="*/ 1407885 w 2584903"/>
                <a:gd name="connsiteY1" fmla="*/ 537029 h 744764"/>
                <a:gd name="connsiteX2" fmla="*/ 0 w 2584903"/>
                <a:gd name="connsiteY2" fmla="*/ 0 h 744764"/>
                <a:gd name="connsiteX0" fmla="*/ 2527753 w 2527753"/>
                <a:gd name="connsiteY0" fmla="*/ 763814 h 763814"/>
                <a:gd name="connsiteX1" fmla="*/ 1407885 w 2527753"/>
                <a:gd name="connsiteY1" fmla="*/ 537029 h 763814"/>
                <a:gd name="connsiteX2" fmla="*/ 0 w 2527753"/>
                <a:gd name="connsiteY2" fmla="*/ 0 h 763814"/>
                <a:gd name="connsiteX0" fmla="*/ 2527753 w 2527753"/>
                <a:gd name="connsiteY0" fmla="*/ 763814 h 763814"/>
                <a:gd name="connsiteX1" fmla="*/ 1407885 w 2527753"/>
                <a:gd name="connsiteY1" fmla="*/ 537029 h 763814"/>
                <a:gd name="connsiteX2" fmla="*/ 0 w 2527753"/>
                <a:gd name="connsiteY2" fmla="*/ 0 h 7638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527753" h="763814">
                  <a:moveTo>
                    <a:pt x="2527753" y="763814"/>
                  </a:moveTo>
                  <a:cubicBezTo>
                    <a:pt x="2118934" y="692301"/>
                    <a:pt x="1829177" y="664331"/>
                    <a:pt x="1407885" y="537029"/>
                  </a:cubicBezTo>
                  <a:cubicBezTo>
                    <a:pt x="986593" y="409727"/>
                    <a:pt x="481390" y="237067"/>
                    <a:pt x="0" y="0"/>
                  </a:cubicBezTo>
                </a:path>
              </a:pathLst>
            </a:custGeom>
            <a:noFill/>
            <a:ln w="57150">
              <a:solidFill>
                <a:srgbClr val="FFC000"/>
              </a:solidFill>
              <a:headEnd type="none" w="med" len="med"/>
              <a:tailEnd type="arrow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" name="Freeform 19"/>
            <p:cNvSpPr/>
            <p:nvPr/>
          </p:nvSpPr>
          <p:spPr>
            <a:xfrm>
              <a:off x="6518501" y="4146375"/>
              <a:ext cx="1829254" cy="237218"/>
            </a:xfrm>
            <a:custGeom>
              <a:avLst/>
              <a:gdLst>
                <a:gd name="connsiteX0" fmla="*/ 2670628 w 2670628"/>
                <a:gd name="connsiteY0" fmla="*/ 725714 h 725714"/>
                <a:gd name="connsiteX1" fmla="*/ 1407885 w 2670628"/>
                <a:gd name="connsiteY1" fmla="*/ 595086 h 725714"/>
                <a:gd name="connsiteX2" fmla="*/ 0 w 2670628"/>
                <a:gd name="connsiteY2" fmla="*/ 0 h 725714"/>
                <a:gd name="connsiteX0" fmla="*/ 2670628 w 2670628"/>
                <a:gd name="connsiteY0" fmla="*/ 725714 h 725714"/>
                <a:gd name="connsiteX1" fmla="*/ 1407885 w 2670628"/>
                <a:gd name="connsiteY1" fmla="*/ 537029 h 725714"/>
                <a:gd name="connsiteX2" fmla="*/ 0 w 2670628"/>
                <a:gd name="connsiteY2" fmla="*/ 0 h 725714"/>
                <a:gd name="connsiteX0" fmla="*/ 2507675 w 2507675"/>
                <a:gd name="connsiteY0" fmla="*/ 493486 h 564278"/>
                <a:gd name="connsiteX1" fmla="*/ 1407885 w 2507675"/>
                <a:gd name="connsiteY1" fmla="*/ 537029 h 564278"/>
                <a:gd name="connsiteX2" fmla="*/ 0 w 2507675"/>
                <a:gd name="connsiteY2" fmla="*/ 0 h 564278"/>
                <a:gd name="connsiteX0" fmla="*/ 2507675 w 2507675"/>
                <a:gd name="connsiteY0" fmla="*/ 493486 h 493486"/>
                <a:gd name="connsiteX1" fmla="*/ 1136296 w 2507675"/>
                <a:gd name="connsiteY1" fmla="*/ 159658 h 493486"/>
                <a:gd name="connsiteX2" fmla="*/ 0 w 2507675"/>
                <a:gd name="connsiteY2" fmla="*/ 0 h 493486"/>
                <a:gd name="connsiteX0" fmla="*/ 2436383 w 2436383"/>
                <a:gd name="connsiteY0" fmla="*/ 455386 h 455386"/>
                <a:gd name="connsiteX1" fmla="*/ 1136296 w 2436383"/>
                <a:gd name="connsiteY1" fmla="*/ 159658 h 455386"/>
                <a:gd name="connsiteX2" fmla="*/ 0 w 2436383"/>
                <a:gd name="connsiteY2" fmla="*/ 0 h 455386"/>
                <a:gd name="connsiteX0" fmla="*/ 2376973 w 2376973"/>
                <a:gd name="connsiteY0" fmla="*/ 436336 h 436336"/>
                <a:gd name="connsiteX1" fmla="*/ 1136296 w 2376973"/>
                <a:gd name="connsiteY1" fmla="*/ 159658 h 436336"/>
                <a:gd name="connsiteX2" fmla="*/ 0 w 2376973"/>
                <a:gd name="connsiteY2" fmla="*/ 0 h 436336"/>
                <a:gd name="connsiteX0" fmla="*/ 2376973 w 2376973"/>
                <a:gd name="connsiteY0" fmla="*/ 436336 h 436336"/>
                <a:gd name="connsiteX1" fmla="*/ 1136296 w 2376973"/>
                <a:gd name="connsiteY1" fmla="*/ 159658 h 436336"/>
                <a:gd name="connsiteX2" fmla="*/ 0 w 2376973"/>
                <a:gd name="connsiteY2" fmla="*/ 0 h 436336"/>
                <a:gd name="connsiteX0" fmla="*/ 2281917 w 2281917"/>
                <a:gd name="connsiteY0" fmla="*/ 474436 h 474436"/>
                <a:gd name="connsiteX1" fmla="*/ 1136296 w 2281917"/>
                <a:gd name="connsiteY1" fmla="*/ 159658 h 474436"/>
                <a:gd name="connsiteX2" fmla="*/ 0 w 2281917"/>
                <a:gd name="connsiteY2" fmla="*/ 0 h 474436"/>
                <a:gd name="connsiteX0" fmla="*/ 2281917 w 2281917"/>
                <a:gd name="connsiteY0" fmla="*/ 474436 h 474436"/>
                <a:gd name="connsiteX1" fmla="*/ 1136296 w 2281917"/>
                <a:gd name="connsiteY1" fmla="*/ 159658 h 474436"/>
                <a:gd name="connsiteX2" fmla="*/ 0 w 2281917"/>
                <a:gd name="connsiteY2" fmla="*/ 0 h 474436"/>
                <a:gd name="connsiteX0" fmla="*/ 2281917 w 2281917"/>
                <a:gd name="connsiteY0" fmla="*/ 474436 h 474436"/>
                <a:gd name="connsiteX1" fmla="*/ 1136296 w 2281917"/>
                <a:gd name="connsiteY1" fmla="*/ 159658 h 474436"/>
                <a:gd name="connsiteX2" fmla="*/ 0 w 2281917"/>
                <a:gd name="connsiteY2" fmla="*/ 0 h 4744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81917" h="474436">
                  <a:moveTo>
                    <a:pt x="2281917" y="474436"/>
                  </a:moveTo>
                  <a:cubicBezTo>
                    <a:pt x="1849334" y="412448"/>
                    <a:pt x="1516616" y="238731"/>
                    <a:pt x="1136296" y="159658"/>
                  </a:cubicBezTo>
                  <a:cubicBezTo>
                    <a:pt x="755977" y="80585"/>
                    <a:pt x="528918" y="46568"/>
                    <a:pt x="0" y="0"/>
                  </a:cubicBezTo>
                </a:path>
              </a:pathLst>
            </a:custGeom>
            <a:noFill/>
            <a:ln w="57150">
              <a:solidFill>
                <a:srgbClr val="FFC000"/>
              </a:solidFill>
              <a:headEnd type="none" w="med" len="med"/>
              <a:tailEnd type="arrow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" name="Freeform 5"/>
            <p:cNvSpPr/>
            <p:nvPr/>
          </p:nvSpPr>
          <p:spPr>
            <a:xfrm>
              <a:off x="4384903" y="3672394"/>
              <a:ext cx="1501874" cy="1600200"/>
            </a:xfrm>
            <a:custGeom>
              <a:avLst/>
              <a:gdLst>
                <a:gd name="connsiteX0" fmla="*/ 1362075 w 1486361"/>
                <a:gd name="connsiteY0" fmla="*/ 0 h 1600200"/>
                <a:gd name="connsiteX1" fmla="*/ 1047750 w 1486361"/>
                <a:gd name="connsiteY1" fmla="*/ 352425 h 1600200"/>
                <a:gd name="connsiteX2" fmla="*/ 1352550 w 1486361"/>
                <a:gd name="connsiteY2" fmla="*/ 600075 h 1600200"/>
                <a:gd name="connsiteX3" fmla="*/ 1381125 w 1486361"/>
                <a:gd name="connsiteY3" fmla="*/ 971550 h 1600200"/>
                <a:gd name="connsiteX4" fmla="*/ 0 w 1486361"/>
                <a:gd name="connsiteY4" fmla="*/ 1600200 h 1600200"/>
                <a:gd name="connsiteX5" fmla="*/ 0 w 1486361"/>
                <a:gd name="connsiteY5" fmla="*/ 1600200 h 1600200"/>
                <a:gd name="connsiteX0" fmla="*/ 1362075 w 1487111"/>
                <a:gd name="connsiteY0" fmla="*/ 0 h 1600200"/>
                <a:gd name="connsiteX1" fmla="*/ 1028700 w 1487111"/>
                <a:gd name="connsiteY1" fmla="*/ 409575 h 1600200"/>
                <a:gd name="connsiteX2" fmla="*/ 1352550 w 1487111"/>
                <a:gd name="connsiteY2" fmla="*/ 600075 h 1600200"/>
                <a:gd name="connsiteX3" fmla="*/ 1381125 w 1487111"/>
                <a:gd name="connsiteY3" fmla="*/ 971550 h 1600200"/>
                <a:gd name="connsiteX4" fmla="*/ 0 w 1487111"/>
                <a:gd name="connsiteY4" fmla="*/ 1600200 h 1600200"/>
                <a:gd name="connsiteX5" fmla="*/ 0 w 1487111"/>
                <a:gd name="connsiteY5" fmla="*/ 1600200 h 1600200"/>
                <a:gd name="connsiteX0" fmla="*/ 1362075 w 1501874"/>
                <a:gd name="connsiteY0" fmla="*/ 0 h 1600200"/>
                <a:gd name="connsiteX1" fmla="*/ 1028700 w 1501874"/>
                <a:gd name="connsiteY1" fmla="*/ 409575 h 1600200"/>
                <a:gd name="connsiteX2" fmla="*/ 1352550 w 1501874"/>
                <a:gd name="connsiteY2" fmla="*/ 600075 h 1600200"/>
                <a:gd name="connsiteX3" fmla="*/ 1381125 w 1501874"/>
                <a:gd name="connsiteY3" fmla="*/ 971550 h 1600200"/>
                <a:gd name="connsiteX4" fmla="*/ 0 w 1501874"/>
                <a:gd name="connsiteY4" fmla="*/ 1600200 h 1600200"/>
                <a:gd name="connsiteX5" fmla="*/ 0 w 1501874"/>
                <a:gd name="connsiteY5" fmla="*/ 1600200 h 1600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501874" h="1600200">
                  <a:moveTo>
                    <a:pt x="1362075" y="0"/>
                  </a:moveTo>
                  <a:cubicBezTo>
                    <a:pt x="1205706" y="126206"/>
                    <a:pt x="1030287" y="309563"/>
                    <a:pt x="1028700" y="409575"/>
                  </a:cubicBezTo>
                  <a:cubicBezTo>
                    <a:pt x="1027113" y="509587"/>
                    <a:pt x="1236663" y="506413"/>
                    <a:pt x="1352550" y="600075"/>
                  </a:cubicBezTo>
                  <a:cubicBezTo>
                    <a:pt x="1468437" y="693737"/>
                    <a:pt x="1606550" y="804863"/>
                    <a:pt x="1381125" y="971550"/>
                  </a:cubicBezTo>
                  <a:cubicBezTo>
                    <a:pt x="1155700" y="1138237"/>
                    <a:pt x="0" y="1600200"/>
                    <a:pt x="0" y="1600200"/>
                  </a:cubicBezTo>
                  <a:lnTo>
                    <a:pt x="0" y="1600200"/>
                  </a:lnTo>
                </a:path>
              </a:pathLst>
            </a:custGeom>
            <a:noFill/>
            <a:ln w="57150">
              <a:solidFill>
                <a:srgbClr val="33CC33"/>
              </a:solidFill>
              <a:headEnd type="none" w="med" len="med"/>
              <a:tailEnd type="arrow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" name="TextBox 1"/>
            <p:cNvSpPr txBox="1"/>
            <p:nvPr/>
          </p:nvSpPr>
          <p:spPr>
            <a:xfrm>
              <a:off x="6631920" y="3355325"/>
              <a:ext cx="1797030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rgbClr val="FFC000"/>
                  </a:solidFill>
                </a:rPr>
                <a:t>1.4-GeV protons </a:t>
              </a:r>
            </a:p>
            <a:p>
              <a:r>
                <a:rPr lang="en-US" b="1" dirty="0" smtClean="0">
                  <a:solidFill>
                    <a:srgbClr val="FFC000"/>
                  </a:solidFill>
                </a:rPr>
                <a:t>from PSB</a:t>
              </a:r>
              <a:endParaRPr lang="en-US" b="1" dirty="0">
                <a:solidFill>
                  <a:srgbClr val="FFC000"/>
                </a:solidFill>
              </a:endParaRPr>
            </a:p>
          </p:txBody>
        </p:sp>
        <p:sp>
          <p:nvSpPr>
            <p:cNvPr id="5" name="Oval 4"/>
            <p:cNvSpPr/>
            <p:nvPr/>
          </p:nvSpPr>
          <p:spPr>
            <a:xfrm>
              <a:off x="5705702" y="3552652"/>
              <a:ext cx="152400" cy="152400"/>
            </a:xfrm>
            <a:prstGeom prst="ellipse">
              <a:avLst/>
            </a:prstGeom>
            <a:solidFill>
              <a:srgbClr val="33CC33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Oval 10"/>
            <p:cNvSpPr/>
            <p:nvPr/>
          </p:nvSpPr>
          <p:spPr>
            <a:xfrm>
              <a:off x="6344328" y="4073803"/>
              <a:ext cx="152400" cy="152400"/>
            </a:xfrm>
            <a:prstGeom prst="ellipse">
              <a:avLst/>
            </a:prstGeom>
            <a:solidFill>
              <a:srgbClr val="33CC33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Freeform 9"/>
            <p:cNvSpPr/>
            <p:nvPr/>
          </p:nvSpPr>
          <p:spPr>
            <a:xfrm>
              <a:off x="5854473" y="4235728"/>
              <a:ext cx="566055" cy="371475"/>
            </a:xfrm>
            <a:custGeom>
              <a:avLst/>
              <a:gdLst>
                <a:gd name="connsiteX0" fmla="*/ 522514 w 626623"/>
                <a:gd name="connsiteY0" fmla="*/ 0 h 457200"/>
                <a:gd name="connsiteX1" fmla="*/ 587829 w 626623"/>
                <a:gd name="connsiteY1" fmla="*/ 326572 h 457200"/>
                <a:gd name="connsiteX2" fmla="*/ 0 w 626623"/>
                <a:gd name="connsiteY2" fmla="*/ 457200 h 457200"/>
                <a:gd name="connsiteX0" fmla="*/ 522514 w 589794"/>
                <a:gd name="connsiteY0" fmla="*/ 0 h 457200"/>
                <a:gd name="connsiteX1" fmla="*/ 533400 w 589794"/>
                <a:gd name="connsiteY1" fmla="*/ 315686 h 457200"/>
                <a:gd name="connsiteX2" fmla="*/ 0 w 589794"/>
                <a:gd name="connsiteY2" fmla="*/ 457200 h 457200"/>
                <a:gd name="connsiteX0" fmla="*/ 522514 w 565227"/>
                <a:gd name="connsiteY0" fmla="*/ 0 h 457200"/>
                <a:gd name="connsiteX1" fmla="*/ 478972 w 565227"/>
                <a:gd name="connsiteY1" fmla="*/ 304801 h 457200"/>
                <a:gd name="connsiteX2" fmla="*/ 0 w 565227"/>
                <a:gd name="connsiteY2" fmla="*/ 457200 h 457200"/>
                <a:gd name="connsiteX0" fmla="*/ 522514 w 603267"/>
                <a:gd name="connsiteY0" fmla="*/ 0 h 457200"/>
                <a:gd name="connsiteX1" fmla="*/ 555172 w 603267"/>
                <a:gd name="connsiteY1" fmla="*/ 333376 h 457200"/>
                <a:gd name="connsiteX2" fmla="*/ 0 w 603267"/>
                <a:gd name="connsiteY2" fmla="*/ 457200 h 457200"/>
                <a:gd name="connsiteX0" fmla="*/ 560614 w 621528"/>
                <a:gd name="connsiteY0" fmla="*/ 0 h 361950"/>
                <a:gd name="connsiteX1" fmla="*/ 555172 w 621528"/>
                <a:gd name="connsiteY1" fmla="*/ 238126 h 361950"/>
                <a:gd name="connsiteX2" fmla="*/ 0 w 621528"/>
                <a:gd name="connsiteY2" fmla="*/ 361950 h 361950"/>
                <a:gd name="connsiteX0" fmla="*/ 560614 w 599102"/>
                <a:gd name="connsiteY0" fmla="*/ 0 h 361950"/>
                <a:gd name="connsiteX1" fmla="*/ 498022 w 599102"/>
                <a:gd name="connsiteY1" fmla="*/ 238126 h 361950"/>
                <a:gd name="connsiteX2" fmla="*/ 0 w 599102"/>
                <a:gd name="connsiteY2" fmla="*/ 361950 h 361950"/>
                <a:gd name="connsiteX0" fmla="*/ 608239 w 637549"/>
                <a:gd name="connsiteY0" fmla="*/ 0 h 371475"/>
                <a:gd name="connsiteX1" fmla="*/ 498022 w 637549"/>
                <a:gd name="connsiteY1" fmla="*/ 247651 h 371475"/>
                <a:gd name="connsiteX2" fmla="*/ 0 w 637549"/>
                <a:gd name="connsiteY2" fmla="*/ 371475 h 371475"/>
                <a:gd name="connsiteX0" fmla="*/ 608239 w 608239"/>
                <a:gd name="connsiteY0" fmla="*/ 0 h 371475"/>
                <a:gd name="connsiteX1" fmla="*/ 498022 w 608239"/>
                <a:gd name="connsiteY1" fmla="*/ 247651 h 371475"/>
                <a:gd name="connsiteX2" fmla="*/ 0 w 608239"/>
                <a:gd name="connsiteY2" fmla="*/ 371475 h 371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08239" h="371475">
                  <a:moveTo>
                    <a:pt x="608239" y="0"/>
                  </a:moveTo>
                  <a:cubicBezTo>
                    <a:pt x="598714" y="144236"/>
                    <a:pt x="599395" y="185739"/>
                    <a:pt x="498022" y="247651"/>
                  </a:cubicBezTo>
                  <a:cubicBezTo>
                    <a:pt x="396649" y="309563"/>
                    <a:pt x="250371" y="344261"/>
                    <a:pt x="0" y="371475"/>
                  </a:cubicBezTo>
                </a:path>
              </a:pathLst>
            </a:custGeom>
            <a:noFill/>
            <a:ln w="57150">
              <a:solidFill>
                <a:srgbClr val="33CC3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4990993" y="5291713"/>
              <a:ext cx="1787544" cy="31508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rgbClr val="33CC33"/>
                  </a:solidFill>
                </a:rPr>
                <a:t>Radioactive beams</a:t>
              </a:r>
              <a:endParaRPr lang="en-US" b="1" dirty="0">
                <a:solidFill>
                  <a:srgbClr val="33CC33"/>
                </a:solidFill>
              </a:endParaRPr>
            </a:p>
          </p:txBody>
        </p:sp>
        <p:sp>
          <p:nvSpPr>
            <p:cNvPr id="23" name="TextBox 16"/>
            <p:cNvSpPr txBox="1"/>
            <p:nvPr/>
          </p:nvSpPr>
          <p:spPr>
            <a:xfrm>
              <a:off x="5178812" y="3288956"/>
              <a:ext cx="56714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rgbClr val="33CC33"/>
                  </a:solidFill>
                </a:rPr>
                <a:t>HRS</a:t>
              </a:r>
              <a:endParaRPr lang="en-US" b="1" dirty="0">
                <a:solidFill>
                  <a:srgbClr val="33CC33"/>
                </a:solidFill>
              </a:endParaRPr>
            </a:p>
          </p:txBody>
        </p:sp>
        <p:sp>
          <p:nvSpPr>
            <p:cNvPr id="25" name="TextBox 16"/>
            <p:cNvSpPr txBox="1"/>
            <p:nvPr/>
          </p:nvSpPr>
          <p:spPr>
            <a:xfrm>
              <a:off x="5810928" y="3806525"/>
              <a:ext cx="56457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rgbClr val="33CC33"/>
                  </a:solidFill>
                </a:rPr>
                <a:t>GPS</a:t>
              </a:r>
              <a:endParaRPr lang="en-US" b="1" dirty="0">
                <a:solidFill>
                  <a:srgbClr val="33CC33"/>
                </a:solidFill>
              </a:endParaRPr>
            </a:p>
          </p:txBody>
        </p:sp>
      </p:grpSp>
      <p:sp>
        <p:nvSpPr>
          <p:cNvPr id="27" name="Textfeld 5"/>
          <p:cNvSpPr txBox="1"/>
          <p:nvPr/>
        </p:nvSpPr>
        <p:spPr>
          <a:xfrm>
            <a:off x="8719630" y="6505599"/>
            <a:ext cx="3168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0070C0"/>
                </a:solidFill>
              </a:rPr>
              <a:t>3</a:t>
            </a:r>
            <a:endParaRPr lang="en-US" sz="1400" dirty="0">
              <a:solidFill>
                <a:srgbClr val="0070C0"/>
              </a:solidFill>
            </a:endParaRPr>
          </a:p>
        </p:txBody>
      </p:sp>
      <p:sp>
        <p:nvSpPr>
          <p:cNvPr id="31" name="Textfeld 9"/>
          <p:cNvSpPr txBox="1"/>
          <p:nvPr/>
        </p:nvSpPr>
        <p:spPr>
          <a:xfrm>
            <a:off x="107504" y="6505599"/>
            <a:ext cx="69847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0060A8"/>
                </a:solidFill>
              </a:rPr>
              <a:t>Andree Welker, 8</a:t>
            </a:r>
            <a:r>
              <a:rPr lang="en-US" sz="1400" baseline="30000" dirty="0" smtClean="0">
                <a:solidFill>
                  <a:srgbClr val="0060A8"/>
                </a:solidFill>
              </a:rPr>
              <a:t>th</a:t>
            </a:r>
            <a:r>
              <a:rPr lang="en-US" sz="1400" dirty="0" smtClean="0">
                <a:solidFill>
                  <a:srgbClr val="0060A8"/>
                </a:solidFill>
              </a:rPr>
              <a:t> </a:t>
            </a:r>
            <a:r>
              <a:rPr lang="en-US" sz="1400" dirty="0" err="1" smtClean="0">
                <a:solidFill>
                  <a:srgbClr val="0060A8"/>
                </a:solidFill>
              </a:rPr>
              <a:t>Gentner</a:t>
            </a:r>
            <a:r>
              <a:rPr lang="en-US" sz="1400" dirty="0" smtClean="0">
                <a:solidFill>
                  <a:srgbClr val="0060A8"/>
                </a:solidFill>
              </a:rPr>
              <a:t> Day 2015, CERN, 28.10.2015</a:t>
            </a:r>
            <a:endParaRPr lang="de-DE" sz="1400" dirty="0">
              <a:solidFill>
                <a:srgbClr val="0060A8"/>
              </a:solidFill>
            </a:endParaRPr>
          </a:p>
        </p:txBody>
      </p:sp>
      <p:pic>
        <p:nvPicPr>
          <p:cNvPr id="32" name="Grafik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56376" y="156185"/>
            <a:ext cx="1099939" cy="7910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487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el 1"/>
          <p:cNvSpPr txBox="1">
            <a:spLocks/>
          </p:cNvSpPr>
          <p:nvPr/>
        </p:nvSpPr>
        <p:spPr>
          <a:xfrm>
            <a:off x="685800" y="-99392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de-DE" sz="4300" dirty="0" smtClean="0">
                <a:solidFill>
                  <a:srgbClr val="0033CC"/>
                </a:solidFill>
              </a:rPr>
              <a:t>Nuclides</a:t>
            </a:r>
            <a:endParaRPr lang="de-DE" sz="4300" dirty="0">
              <a:solidFill>
                <a:srgbClr val="0033CC"/>
              </a:solidFill>
            </a:endParaRPr>
          </a:p>
        </p:txBody>
      </p:sp>
      <p:sp>
        <p:nvSpPr>
          <p:cNvPr id="16" name="Textfeld 5"/>
          <p:cNvSpPr txBox="1"/>
          <p:nvPr/>
        </p:nvSpPr>
        <p:spPr>
          <a:xfrm>
            <a:off x="8719630" y="6505599"/>
            <a:ext cx="3168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0070C0"/>
                </a:solidFill>
              </a:rPr>
              <a:t>4</a:t>
            </a:r>
          </a:p>
        </p:txBody>
      </p:sp>
      <p:sp>
        <p:nvSpPr>
          <p:cNvPr id="17" name="Textfeld 9"/>
          <p:cNvSpPr txBox="1"/>
          <p:nvPr/>
        </p:nvSpPr>
        <p:spPr>
          <a:xfrm>
            <a:off x="107504" y="6505599"/>
            <a:ext cx="69847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0060A8"/>
                </a:solidFill>
              </a:rPr>
              <a:t>Andree Welker, 8</a:t>
            </a:r>
            <a:r>
              <a:rPr lang="en-US" sz="1400" baseline="30000" dirty="0" smtClean="0">
                <a:solidFill>
                  <a:srgbClr val="0060A8"/>
                </a:solidFill>
              </a:rPr>
              <a:t>th</a:t>
            </a:r>
            <a:r>
              <a:rPr lang="en-US" sz="1400" dirty="0" smtClean="0">
                <a:solidFill>
                  <a:srgbClr val="0060A8"/>
                </a:solidFill>
              </a:rPr>
              <a:t> </a:t>
            </a:r>
            <a:r>
              <a:rPr lang="en-US" sz="1400" dirty="0" err="1" smtClean="0">
                <a:solidFill>
                  <a:srgbClr val="0060A8"/>
                </a:solidFill>
              </a:rPr>
              <a:t>Gentner</a:t>
            </a:r>
            <a:r>
              <a:rPr lang="en-US" sz="1400" dirty="0" smtClean="0">
                <a:solidFill>
                  <a:srgbClr val="0060A8"/>
                </a:solidFill>
              </a:rPr>
              <a:t> Day 2015, CERN, 28.10.2015</a:t>
            </a:r>
            <a:endParaRPr lang="de-DE" sz="1400" dirty="0">
              <a:solidFill>
                <a:srgbClr val="0060A8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32315" y="1196752"/>
            <a:ext cx="7079369" cy="5003463"/>
          </a:xfrm>
          <a:prstGeom prst="rect">
            <a:avLst/>
          </a:prstGeom>
        </p:spPr>
      </p:pic>
      <p:sp>
        <p:nvSpPr>
          <p:cNvPr id="15" name="Text Placeholder 4"/>
          <p:cNvSpPr txBox="1">
            <a:spLocks/>
          </p:cNvSpPr>
          <p:nvPr/>
        </p:nvSpPr>
        <p:spPr>
          <a:xfrm>
            <a:off x="7380312" y="6100879"/>
            <a:ext cx="3767408" cy="50405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indent="-342900">
              <a:defRPr/>
            </a:pPr>
            <a:r>
              <a:rPr lang="en-US" sz="1000" dirty="0" err="1" smtClean="0">
                <a:latin typeface="+mj-lt"/>
              </a:rPr>
              <a:t>K.Blaum</a:t>
            </a:r>
            <a:endParaRPr lang="en-US" sz="1000" dirty="0" smtClean="0">
              <a:latin typeface="+mj-lt"/>
            </a:endParaRPr>
          </a:p>
          <a:p>
            <a:pPr marL="342900" indent="-342900">
              <a:defRPr/>
            </a:pP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499918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el 1"/>
          <p:cNvSpPr txBox="1">
            <a:spLocks/>
          </p:cNvSpPr>
          <p:nvPr/>
        </p:nvSpPr>
        <p:spPr>
          <a:xfrm>
            <a:off x="685800" y="-99392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de-DE" sz="4300" dirty="0" smtClean="0">
                <a:solidFill>
                  <a:srgbClr val="0033CC"/>
                </a:solidFill>
              </a:rPr>
              <a:t>Table </a:t>
            </a:r>
            <a:r>
              <a:rPr lang="de-DE" sz="4300" dirty="0" err="1" smtClean="0">
                <a:solidFill>
                  <a:srgbClr val="0033CC"/>
                </a:solidFill>
              </a:rPr>
              <a:t>of</a:t>
            </a:r>
            <a:r>
              <a:rPr lang="de-DE" sz="4300" dirty="0" smtClean="0">
                <a:solidFill>
                  <a:srgbClr val="0033CC"/>
                </a:solidFill>
              </a:rPr>
              <a:t> </a:t>
            </a:r>
            <a:r>
              <a:rPr lang="de-DE" sz="4300" dirty="0" err="1" smtClean="0">
                <a:solidFill>
                  <a:srgbClr val="0033CC"/>
                </a:solidFill>
              </a:rPr>
              <a:t>Nuclides</a:t>
            </a:r>
            <a:endParaRPr lang="de-DE" sz="4300" dirty="0">
              <a:solidFill>
                <a:srgbClr val="0033CC"/>
              </a:solidFill>
            </a:endParaRPr>
          </a:p>
        </p:txBody>
      </p:sp>
      <p:sp>
        <p:nvSpPr>
          <p:cNvPr id="15" name="Text Placeholder 4"/>
          <p:cNvSpPr txBox="1">
            <a:spLocks/>
          </p:cNvSpPr>
          <p:nvPr/>
        </p:nvSpPr>
        <p:spPr>
          <a:xfrm>
            <a:off x="7067250" y="6415409"/>
            <a:ext cx="3767408" cy="50405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indent="-342900">
              <a:defRPr/>
            </a:pPr>
            <a:r>
              <a:rPr lang="en-US" sz="1000" dirty="0" smtClean="0">
                <a:latin typeface="+mj-lt"/>
              </a:rPr>
              <a:t>Nucleonica.net</a:t>
            </a:r>
          </a:p>
          <a:p>
            <a:pPr marL="342900" indent="-342900">
              <a:defRPr/>
            </a:pP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16" name="Textfeld 5"/>
          <p:cNvSpPr txBox="1"/>
          <p:nvPr/>
        </p:nvSpPr>
        <p:spPr>
          <a:xfrm>
            <a:off x="8719630" y="6505599"/>
            <a:ext cx="3168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0070C0"/>
                </a:solidFill>
              </a:rPr>
              <a:t>4</a:t>
            </a:r>
          </a:p>
        </p:txBody>
      </p:sp>
      <p:sp>
        <p:nvSpPr>
          <p:cNvPr id="17" name="Textfeld 9"/>
          <p:cNvSpPr txBox="1"/>
          <p:nvPr/>
        </p:nvSpPr>
        <p:spPr>
          <a:xfrm>
            <a:off x="107504" y="6505599"/>
            <a:ext cx="69847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0060A8"/>
                </a:solidFill>
              </a:rPr>
              <a:t>Andree Welker, 8</a:t>
            </a:r>
            <a:r>
              <a:rPr lang="en-US" sz="1400" baseline="30000" dirty="0" smtClean="0">
                <a:solidFill>
                  <a:srgbClr val="0060A8"/>
                </a:solidFill>
              </a:rPr>
              <a:t>th</a:t>
            </a:r>
            <a:r>
              <a:rPr lang="en-US" sz="1400" dirty="0" smtClean="0">
                <a:solidFill>
                  <a:srgbClr val="0060A8"/>
                </a:solidFill>
              </a:rPr>
              <a:t> </a:t>
            </a:r>
            <a:r>
              <a:rPr lang="en-US" sz="1400" dirty="0" err="1" smtClean="0">
                <a:solidFill>
                  <a:srgbClr val="0060A8"/>
                </a:solidFill>
              </a:rPr>
              <a:t>Gentner</a:t>
            </a:r>
            <a:r>
              <a:rPr lang="en-US" sz="1400" dirty="0" smtClean="0">
                <a:solidFill>
                  <a:srgbClr val="0060A8"/>
                </a:solidFill>
              </a:rPr>
              <a:t> Day 2015, CERN, 28.10.2015</a:t>
            </a:r>
            <a:endParaRPr lang="de-DE" sz="1400" dirty="0">
              <a:solidFill>
                <a:srgbClr val="0060A8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702" y="950249"/>
            <a:ext cx="8352928" cy="55102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1983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702" y="950249"/>
            <a:ext cx="8352928" cy="5510255"/>
          </a:xfrm>
          <a:prstGeom prst="rect">
            <a:avLst/>
          </a:prstGeom>
        </p:spPr>
      </p:pic>
      <p:sp>
        <p:nvSpPr>
          <p:cNvPr id="10" name="Textfeld 9"/>
          <p:cNvSpPr txBox="1"/>
          <p:nvPr/>
        </p:nvSpPr>
        <p:spPr>
          <a:xfrm>
            <a:off x="4658583" y="384919"/>
            <a:ext cx="224170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 smtClean="0"/>
              <a:t>Masses help to understand:</a:t>
            </a:r>
            <a:endParaRPr lang="en-GB" sz="1400" b="1" dirty="0"/>
          </a:p>
        </p:txBody>
      </p:sp>
      <p:sp>
        <p:nvSpPr>
          <p:cNvPr id="13" name="Titel 1"/>
          <p:cNvSpPr txBox="1">
            <a:spLocks/>
          </p:cNvSpPr>
          <p:nvPr/>
        </p:nvSpPr>
        <p:spPr>
          <a:xfrm>
            <a:off x="685800" y="-99392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de-DE" sz="4300" dirty="0" smtClean="0">
                <a:solidFill>
                  <a:srgbClr val="0033CC"/>
                </a:solidFill>
              </a:rPr>
              <a:t>Table </a:t>
            </a:r>
            <a:r>
              <a:rPr lang="de-DE" sz="4300" dirty="0" err="1" smtClean="0">
                <a:solidFill>
                  <a:srgbClr val="0033CC"/>
                </a:solidFill>
              </a:rPr>
              <a:t>of</a:t>
            </a:r>
            <a:r>
              <a:rPr lang="de-DE" sz="4300" dirty="0" smtClean="0">
                <a:solidFill>
                  <a:srgbClr val="0033CC"/>
                </a:solidFill>
              </a:rPr>
              <a:t> </a:t>
            </a:r>
            <a:r>
              <a:rPr lang="de-DE" sz="4300" dirty="0" err="1" smtClean="0">
                <a:solidFill>
                  <a:srgbClr val="0033CC"/>
                </a:solidFill>
              </a:rPr>
              <a:t>Nuclides</a:t>
            </a:r>
            <a:endParaRPr lang="de-DE" sz="4300" dirty="0">
              <a:solidFill>
                <a:srgbClr val="0033CC"/>
              </a:solidFill>
            </a:endParaRPr>
          </a:p>
        </p:txBody>
      </p:sp>
      <p:pic>
        <p:nvPicPr>
          <p:cNvPr id="12290" name="Picture 2" descr="http://www.baader-planetarium.de/tec/kunden/bilder/Ha-Sonne_2012-04-28_32x34cm_beschriftet_COLOR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4275275"/>
            <a:ext cx="1839408" cy="19671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5" name="Picture 7" descr="http://de.academic.ru/pictures/dewiki/67/Crab_Nebula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399720"/>
            <a:ext cx="2096817" cy="20866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331640" y="3189050"/>
            <a:ext cx="1728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Crab Nebula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228184" y="4205191"/>
            <a:ext cx="1728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Our Sun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838955" y="121740"/>
            <a:ext cx="2135763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Tx/>
              <a:buChar char="-"/>
            </a:pPr>
            <a:r>
              <a:rPr lang="en-US" sz="1100" dirty="0" smtClean="0"/>
              <a:t>Evolution of Universe</a:t>
            </a:r>
          </a:p>
          <a:p>
            <a:pPr marL="171450" indent="-171450">
              <a:buFontTx/>
              <a:buChar char="-"/>
            </a:pPr>
            <a:r>
              <a:rPr lang="en-US" sz="1100" dirty="0" smtClean="0"/>
              <a:t>Shell structure of Nuclides</a:t>
            </a:r>
          </a:p>
          <a:p>
            <a:pPr marL="171450" indent="-171450">
              <a:buFontTx/>
              <a:buChar char="-"/>
            </a:pPr>
            <a:r>
              <a:rPr lang="en-US" sz="1100" dirty="0" smtClean="0"/>
              <a:t>Possible Neutrino masses</a:t>
            </a:r>
          </a:p>
          <a:p>
            <a:pPr marL="171450" indent="-171450">
              <a:buFontTx/>
              <a:buChar char="-"/>
            </a:pPr>
            <a:r>
              <a:rPr lang="en-US" sz="1100" dirty="0" smtClean="0"/>
              <a:t>CKM matrix element calculation</a:t>
            </a:r>
          </a:p>
          <a:p>
            <a:pPr marL="171450" indent="-171450">
              <a:buFontTx/>
              <a:buChar char="-"/>
            </a:pPr>
            <a:endParaRPr lang="en-GB" sz="1100" dirty="0"/>
          </a:p>
        </p:txBody>
      </p:sp>
      <p:sp>
        <p:nvSpPr>
          <p:cNvPr id="16" name="Textfeld 5"/>
          <p:cNvSpPr txBox="1"/>
          <p:nvPr/>
        </p:nvSpPr>
        <p:spPr>
          <a:xfrm>
            <a:off x="8719630" y="6505599"/>
            <a:ext cx="3168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0070C0"/>
                </a:solidFill>
              </a:rPr>
              <a:t>5</a:t>
            </a:r>
            <a:endParaRPr lang="en-US" sz="1400" dirty="0">
              <a:solidFill>
                <a:srgbClr val="0070C0"/>
              </a:solidFill>
            </a:endParaRPr>
          </a:p>
        </p:txBody>
      </p:sp>
      <p:sp>
        <p:nvSpPr>
          <p:cNvPr id="17" name="Textfeld 9"/>
          <p:cNvSpPr txBox="1"/>
          <p:nvPr/>
        </p:nvSpPr>
        <p:spPr>
          <a:xfrm>
            <a:off x="107504" y="6505599"/>
            <a:ext cx="69847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0060A8"/>
                </a:solidFill>
              </a:rPr>
              <a:t>Andree Welker, 8</a:t>
            </a:r>
            <a:r>
              <a:rPr lang="en-US" sz="1400" baseline="30000" dirty="0" smtClean="0">
                <a:solidFill>
                  <a:srgbClr val="0060A8"/>
                </a:solidFill>
              </a:rPr>
              <a:t>th</a:t>
            </a:r>
            <a:r>
              <a:rPr lang="en-US" sz="1400" dirty="0" smtClean="0">
                <a:solidFill>
                  <a:srgbClr val="0060A8"/>
                </a:solidFill>
              </a:rPr>
              <a:t> </a:t>
            </a:r>
            <a:r>
              <a:rPr lang="en-US" sz="1400" dirty="0" err="1" smtClean="0">
                <a:solidFill>
                  <a:srgbClr val="0060A8"/>
                </a:solidFill>
              </a:rPr>
              <a:t>Gentner</a:t>
            </a:r>
            <a:r>
              <a:rPr lang="en-US" sz="1400" dirty="0" smtClean="0">
                <a:solidFill>
                  <a:srgbClr val="0060A8"/>
                </a:solidFill>
              </a:rPr>
              <a:t> Day 2015, CERN, 28.10.2015</a:t>
            </a:r>
            <a:endParaRPr lang="de-DE" sz="1400" dirty="0">
              <a:solidFill>
                <a:srgbClr val="0060A8"/>
              </a:solidFill>
            </a:endParaRPr>
          </a:p>
        </p:txBody>
      </p:sp>
      <p:sp>
        <p:nvSpPr>
          <p:cNvPr id="19" name="Text Placeholder 4"/>
          <p:cNvSpPr txBox="1">
            <a:spLocks/>
          </p:cNvSpPr>
          <p:nvPr/>
        </p:nvSpPr>
        <p:spPr>
          <a:xfrm>
            <a:off x="7067250" y="6415409"/>
            <a:ext cx="3767408" cy="50405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indent="-342900">
              <a:defRPr/>
            </a:pPr>
            <a:r>
              <a:rPr lang="en-US" sz="1000" dirty="0" smtClean="0">
                <a:latin typeface="+mj-lt"/>
              </a:rPr>
              <a:t>Nucleonica.net</a:t>
            </a:r>
          </a:p>
          <a:p>
            <a:pPr marL="342900" indent="-342900">
              <a:defRPr/>
            </a:pPr>
            <a:r>
              <a:rPr lang="en-GB" sz="1000" dirty="0"/>
              <a:t>sdo.gsfc.nasa.gov</a:t>
            </a:r>
            <a:endParaRPr lang="en-US" sz="1000" dirty="0"/>
          </a:p>
          <a:p>
            <a:pPr marL="342900" indent="-342900">
              <a:defRPr/>
            </a:pPr>
            <a:endParaRPr lang="en-US" sz="1000" dirty="0" smtClean="0">
              <a:latin typeface="+mj-lt"/>
            </a:endParaRPr>
          </a:p>
          <a:p>
            <a:pPr marL="342900" indent="-342900">
              <a:defRPr/>
            </a:pP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16795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pieren 11"/>
          <p:cNvGrpSpPr>
            <a:grpSpLocks noChangeAspect="1"/>
          </p:cNvGrpSpPr>
          <p:nvPr/>
        </p:nvGrpSpPr>
        <p:grpSpPr>
          <a:xfrm>
            <a:off x="1169243" y="915060"/>
            <a:ext cx="6931149" cy="5466268"/>
            <a:chOff x="2428875" y="1157436"/>
            <a:chExt cx="6715125" cy="5295900"/>
          </a:xfrm>
        </p:grpSpPr>
        <p:pic>
          <p:nvPicPr>
            <p:cNvPr id="845830" name="Picture 6" descr="E:\PhD\Bilder\Figures\ISOLTRAP_photo_05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428875" y="1157436"/>
              <a:ext cx="6715125" cy="5295900"/>
            </a:xfrm>
            <a:prstGeom prst="rect">
              <a:avLst/>
            </a:prstGeom>
            <a:noFill/>
          </p:spPr>
        </p:pic>
        <p:sp>
          <p:nvSpPr>
            <p:cNvPr id="14" name="Textfeld 13"/>
            <p:cNvSpPr txBox="1"/>
            <p:nvPr/>
          </p:nvSpPr>
          <p:spPr>
            <a:xfrm>
              <a:off x="7797817" y="1455167"/>
              <a:ext cx="80663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400" b="1" smtClean="0">
                  <a:solidFill>
                    <a:srgbClr val="FFFF00"/>
                  </a:solidFill>
                </a:rPr>
                <a:t>1987</a:t>
              </a:r>
              <a:endParaRPr lang="en-GB" sz="2400" b="1">
                <a:solidFill>
                  <a:srgbClr val="FFFF00"/>
                </a:solidFill>
              </a:endParaRPr>
            </a:p>
          </p:txBody>
        </p:sp>
        <p:sp>
          <p:nvSpPr>
            <p:cNvPr id="15" name="Textfeld 14"/>
            <p:cNvSpPr txBox="1"/>
            <p:nvPr/>
          </p:nvSpPr>
          <p:spPr>
            <a:xfrm>
              <a:off x="7884368" y="5703639"/>
              <a:ext cx="80663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400" b="1" smtClean="0">
                  <a:solidFill>
                    <a:srgbClr val="FFFF00"/>
                  </a:solidFill>
                </a:rPr>
                <a:t>1994</a:t>
              </a:r>
              <a:endParaRPr lang="en-GB" sz="2400" b="1">
                <a:solidFill>
                  <a:srgbClr val="FFFF00"/>
                </a:solidFill>
              </a:endParaRPr>
            </a:p>
          </p:txBody>
        </p:sp>
        <p:sp>
          <p:nvSpPr>
            <p:cNvPr id="16" name="Textfeld 15"/>
            <p:cNvSpPr txBox="1"/>
            <p:nvPr/>
          </p:nvSpPr>
          <p:spPr>
            <a:xfrm>
              <a:off x="3765369" y="5229200"/>
              <a:ext cx="80663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400" b="1" smtClean="0">
                  <a:solidFill>
                    <a:srgbClr val="FFFF00"/>
                  </a:solidFill>
                </a:rPr>
                <a:t>1999</a:t>
              </a:r>
              <a:endParaRPr lang="en-GB" sz="2400" b="1">
                <a:solidFill>
                  <a:srgbClr val="FFFF00"/>
                </a:solidFill>
              </a:endParaRPr>
            </a:p>
          </p:txBody>
        </p:sp>
        <p:sp>
          <p:nvSpPr>
            <p:cNvPr id="18" name="Textfeld 17"/>
            <p:cNvSpPr txBox="1"/>
            <p:nvPr/>
          </p:nvSpPr>
          <p:spPr>
            <a:xfrm>
              <a:off x="3765369" y="1700808"/>
              <a:ext cx="80663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400" b="1" smtClean="0">
                  <a:solidFill>
                    <a:srgbClr val="FFFF00"/>
                  </a:solidFill>
                </a:rPr>
                <a:t>2010</a:t>
              </a:r>
              <a:endParaRPr lang="en-GB" sz="2400" b="1">
                <a:solidFill>
                  <a:srgbClr val="FFFF00"/>
                </a:solidFill>
              </a:endParaRPr>
            </a:p>
          </p:txBody>
        </p:sp>
      </p:grpSp>
      <p:sp>
        <p:nvSpPr>
          <p:cNvPr id="11" name="Rectangle 10"/>
          <p:cNvSpPr/>
          <p:nvPr/>
        </p:nvSpPr>
        <p:spPr>
          <a:xfrm>
            <a:off x="1937028" y="6314534"/>
            <a:ext cx="5695790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lvl="0" indent="-342900">
              <a:spcBef>
                <a:spcPct val="20000"/>
              </a:spcBef>
              <a:defRPr/>
            </a:pPr>
            <a:r>
              <a:rPr lang="ro-RO" sz="1000" dirty="0" smtClean="0"/>
              <a:t>M. Mukherjee </a:t>
            </a:r>
            <a:r>
              <a:rPr lang="ro-RO" sz="1000" i="1" dirty="0" smtClean="0"/>
              <a:t>et al.</a:t>
            </a:r>
            <a:r>
              <a:rPr lang="ro-RO" sz="1000" dirty="0" smtClean="0"/>
              <a:t>, </a:t>
            </a:r>
            <a:r>
              <a:rPr lang="en-GB" sz="1000" dirty="0"/>
              <a:t>Eur. Phys. J. A </a:t>
            </a:r>
            <a:r>
              <a:rPr lang="en-GB" sz="1000" b="1" dirty="0"/>
              <a:t>35</a:t>
            </a:r>
            <a:r>
              <a:rPr lang="en-GB" sz="1000" dirty="0"/>
              <a:t>, 1 (</a:t>
            </a:r>
            <a:r>
              <a:rPr lang="en-GB" sz="1000" dirty="0" smtClean="0"/>
              <a:t>2008), </a:t>
            </a:r>
            <a:r>
              <a:rPr lang="ro-RO" sz="1000" dirty="0" smtClean="0"/>
              <a:t>S. Kreim </a:t>
            </a:r>
            <a:r>
              <a:rPr lang="ro-RO" sz="1000" i="1" dirty="0" smtClean="0"/>
              <a:t>et al.</a:t>
            </a:r>
            <a:r>
              <a:rPr lang="ro-RO" sz="1000" dirty="0" smtClean="0"/>
              <a:t>, Nucl. Instrum. Methods B </a:t>
            </a:r>
            <a:r>
              <a:rPr lang="en-US" sz="1000" b="1" dirty="0" smtClean="0"/>
              <a:t>317</a:t>
            </a:r>
            <a:r>
              <a:rPr lang="en-US" sz="1000" dirty="0" smtClean="0"/>
              <a:t>, 492 (2013)</a:t>
            </a:r>
            <a:r>
              <a:rPr lang="ro-RO" sz="1000" dirty="0" smtClean="0"/>
              <a:t>.</a:t>
            </a:r>
          </a:p>
          <a:p>
            <a:pPr marL="342900" lvl="0" indent="-342900">
              <a:spcBef>
                <a:spcPct val="20000"/>
              </a:spcBef>
              <a:defRPr/>
            </a:pPr>
            <a:r>
              <a:rPr lang="ro-RO" sz="1000" dirty="0" smtClean="0"/>
              <a:t> </a:t>
            </a:r>
            <a:endParaRPr lang="en-US" sz="1000" dirty="0">
              <a:solidFill>
                <a:srgbClr val="000000"/>
              </a:solidFill>
              <a:cs typeface="Calibri" pitchFamily="34" charset="0"/>
            </a:endParaRPr>
          </a:p>
        </p:txBody>
      </p:sp>
      <p:pic>
        <p:nvPicPr>
          <p:cNvPr id="12" name="Grafik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56376" y="156185"/>
            <a:ext cx="1099939" cy="791031"/>
          </a:xfrm>
          <a:prstGeom prst="rect">
            <a:avLst/>
          </a:prstGeom>
        </p:spPr>
      </p:pic>
      <p:sp>
        <p:nvSpPr>
          <p:cNvPr id="13" name="Titel 1"/>
          <p:cNvSpPr txBox="1">
            <a:spLocks/>
          </p:cNvSpPr>
          <p:nvPr/>
        </p:nvSpPr>
        <p:spPr>
          <a:xfrm>
            <a:off x="685800" y="-99392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de-DE" sz="4300" dirty="0">
                <a:solidFill>
                  <a:srgbClr val="0033CC"/>
                </a:solidFill>
              </a:rPr>
              <a:t>ISOLTRAP@ISOLDE@CERN</a:t>
            </a:r>
          </a:p>
        </p:txBody>
      </p:sp>
      <p:sp>
        <p:nvSpPr>
          <p:cNvPr id="19" name="Textfeld 5"/>
          <p:cNvSpPr txBox="1"/>
          <p:nvPr/>
        </p:nvSpPr>
        <p:spPr>
          <a:xfrm>
            <a:off x="8719630" y="6505599"/>
            <a:ext cx="3168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0070C0"/>
                </a:solidFill>
              </a:rPr>
              <a:t>6</a:t>
            </a:r>
            <a:endParaRPr lang="en-US" sz="1400" dirty="0">
              <a:solidFill>
                <a:srgbClr val="0070C0"/>
              </a:solidFill>
            </a:endParaRPr>
          </a:p>
        </p:txBody>
      </p:sp>
      <p:sp>
        <p:nvSpPr>
          <p:cNvPr id="20" name="Textfeld 9"/>
          <p:cNvSpPr txBox="1"/>
          <p:nvPr/>
        </p:nvSpPr>
        <p:spPr>
          <a:xfrm>
            <a:off x="107504" y="6505599"/>
            <a:ext cx="69847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0060A8"/>
                </a:solidFill>
              </a:rPr>
              <a:t>Andree Welker, 8</a:t>
            </a:r>
            <a:r>
              <a:rPr lang="en-US" sz="1400" baseline="30000" dirty="0" smtClean="0">
                <a:solidFill>
                  <a:srgbClr val="0060A8"/>
                </a:solidFill>
              </a:rPr>
              <a:t>th</a:t>
            </a:r>
            <a:r>
              <a:rPr lang="en-US" sz="1400" dirty="0" smtClean="0">
                <a:solidFill>
                  <a:srgbClr val="0060A8"/>
                </a:solidFill>
              </a:rPr>
              <a:t> </a:t>
            </a:r>
            <a:r>
              <a:rPr lang="en-US" sz="1400" dirty="0" err="1" smtClean="0">
                <a:solidFill>
                  <a:srgbClr val="0060A8"/>
                </a:solidFill>
              </a:rPr>
              <a:t>Gentner</a:t>
            </a:r>
            <a:r>
              <a:rPr lang="en-US" sz="1400" dirty="0" smtClean="0">
                <a:solidFill>
                  <a:srgbClr val="0060A8"/>
                </a:solidFill>
              </a:rPr>
              <a:t> Day 2015, CERN, 28.10.2015</a:t>
            </a:r>
            <a:endParaRPr lang="de-DE" sz="1400" dirty="0">
              <a:solidFill>
                <a:srgbClr val="0060A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9142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2292</TotalTime>
  <Words>2447</Words>
  <Application>Microsoft Office PowerPoint</Application>
  <PresentationFormat>On-screen Show (4:3)</PresentationFormat>
  <Paragraphs>623</Paragraphs>
  <Slides>47</Slides>
  <Notes>36</Notes>
  <HiddenSlides>0</HiddenSlides>
  <MMClips>0</MMClips>
  <ScaleCrop>false</ScaleCrop>
  <HeadingPairs>
    <vt:vector size="8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47</vt:i4>
      </vt:variant>
    </vt:vector>
  </HeadingPairs>
  <TitlesOfParts>
    <vt:vector size="56" baseType="lpstr">
      <vt:lpstr>Arial</vt:lpstr>
      <vt:lpstr>Calibri</vt:lpstr>
      <vt:lpstr>Cambria Math</vt:lpstr>
      <vt:lpstr>Symbol</vt:lpstr>
      <vt:lpstr>Times New Roman</vt:lpstr>
      <vt:lpstr>Wingdings</vt:lpstr>
      <vt:lpstr>Larissa</vt:lpstr>
      <vt:lpstr>Graph</vt:lpstr>
      <vt:lpstr>Formel</vt:lpstr>
      <vt:lpstr>A novel technique at the leading Penning trap mass spectrometer ISOLTRAP</vt:lpstr>
      <vt:lpstr>Outline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Position sensitive detector</vt:lpstr>
      <vt:lpstr>Position sensitive detector</vt:lpstr>
      <vt:lpstr>Position sensitive detector</vt:lpstr>
      <vt:lpstr>PowerPoint Presentation</vt:lpstr>
      <vt:lpstr>Phase Imaging- ICR  (PI-ICR)</vt:lpstr>
      <vt:lpstr>Phase Imaging- ICR  (PI-ICR)</vt:lpstr>
      <vt:lpstr>Phase Imaging- ICR  (PI-ICR)</vt:lpstr>
      <vt:lpstr>PowerPoint Presentation</vt:lpstr>
      <vt:lpstr>PowerPoint Presentation</vt:lpstr>
      <vt:lpstr>First results: Beam time</vt:lpstr>
      <vt:lpstr>First results: Beam time</vt:lpstr>
      <vt:lpstr>First results: Beam time</vt:lpstr>
      <vt:lpstr>First result: PI-ICR</vt:lpstr>
      <vt:lpstr>Summary</vt:lpstr>
      <vt:lpstr>Acknowledgements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Penning-Trap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ECAL Testbeam DESY</dc:title>
  <dc:creator>AEWE</dc:creator>
  <cp:lastModifiedBy>Andree Welker</cp:lastModifiedBy>
  <cp:revision>836</cp:revision>
  <dcterms:created xsi:type="dcterms:W3CDTF">2012-07-21T15:51:59Z</dcterms:created>
  <dcterms:modified xsi:type="dcterms:W3CDTF">2015-10-28T06:33:00Z</dcterms:modified>
</cp:coreProperties>
</file>