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Microsoft_Equation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513" r:id="rId2"/>
    <p:sldId id="518" r:id="rId3"/>
    <p:sldId id="504" r:id="rId4"/>
    <p:sldId id="502" r:id="rId5"/>
    <p:sldId id="522" r:id="rId6"/>
    <p:sldId id="505" r:id="rId7"/>
    <p:sldId id="525" r:id="rId8"/>
    <p:sldId id="520" r:id="rId9"/>
    <p:sldId id="521" r:id="rId10"/>
    <p:sldId id="508" r:id="rId11"/>
    <p:sldId id="510" r:id="rId12"/>
    <p:sldId id="511" r:id="rId13"/>
    <p:sldId id="534" r:id="rId14"/>
    <p:sldId id="516" r:id="rId15"/>
    <p:sldId id="517" r:id="rId16"/>
    <p:sldId id="528" r:id="rId17"/>
    <p:sldId id="529" r:id="rId18"/>
    <p:sldId id="523" r:id="rId19"/>
    <p:sldId id="533" r:id="rId20"/>
    <p:sldId id="532" r:id="rId21"/>
    <p:sldId id="527" r:id="rId22"/>
    <p:sldId id="514" r:id="rId23"/>
    <p:sldId id="49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DE13"/>
    <a:srgbClr val="4AFF7F"/>
    <a:srgbClr val="FF19FA"/>
    <a:srgbClr val="DBD8FF"/>
    <a:srgbClr val="C4BDFF"/>
    <a:srgbClr val="E60000"/>
    <a:srgbClr val="FFBE15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8" autoAdjust="0"/>
    <p:restoredTop sz="91234" autoAdjust="0"/>
  </p:normalViewPr>
  <p:slideViewPr>
    <p:cSldViewPr snapToGrid="0" snapToObjects="1">
      <p:cViewPr varScale="1">
        <p:scale>
          <a:sx n="85" d="100"/>
          <a:sy n="85" d="100"/>
        </p:scale>
        <p:origin x="-10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DF7F1-AF0D-CA45-8512-7C91B9F5D320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1E6B-72B5-2144-BFB1-BB697C2A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DB98-6093-9247-8DD6-D8E2C3345EF0}" type="datetimeFigureOut">
              <a:rPr lang="en-US" smtClean="0"/>
              <a:t>10/26/15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99CF-5353-4C4C-BA62-1EC054AF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13905"/>
            <a:ext cx="2520000" cy="2494674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211295" y="4624155"/>
            <a:ext cx="4755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Thank you for your attention!</a:t>
            </a:r>
            <a:endParaRPr lang="en-US" sz="28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BAE8D-7843-5A47-80B1-07247F5B2CEA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2D3C-361C-4B4B-8874-FD03ACA38068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1E0A-07A2-C348-A0FF-BF83480007E9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>
            <a:lvl2pPr marL="790575" indent="-314325">
              <a:buFontTx/>
              <a:buBlip>
                <a:blip r:embed="rId2"/>
              </a:buBlip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142106" y="6517084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‹#›</a:t>
            </a:fld>
            <a:endParaRPr lang="de-DE" sz="900" b="1" dirty="0"/>
          </a:p>
        </p:txBody>
      </p:sp>
    </p:spTree>
    <p:extLst>
      <p:ext uri="{BB962C8B-B14F-4D97-AF65-F5344CB8AC3E}">
        <p14:creationId xmlns:p14="http://schemas.microsoft.com/office/powerpoint/2010/main" val="400057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B50A-5E6B-5C4A-9C40-F591BEE4434F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8861E0EB-4546-EA4D-9A8F-E04087090DC4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33C28848-7621-0243-983B-E86B6339D3BF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C1CF82AD-3247-EE47-8CF7-EEF15FA44ABE}" type="datetime3">
              <a:rPr lang="en-US" smtClean="0"/>
              <a:t>26 October 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9601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899481" y="63335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Gentner</a:t>
            </a:r>
            <a:r>
              <a:rPr lang="en-US" dirty="0" smtClean="0"/>
              <a:t> Day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28 October </a:t>
            </a:r>
            <a:r>
              <a:rPr lang="en-US" dirty="0" smtClean="0"/>
              <a:t>2015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2933952" y="6333591"/>
            <a:ext cx="5719624" cy="38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Lattice Design for</a:t>
            </a:r>
            <a:r>
              <a:rPr lang="en-US" baseline="0" dirty="0" smtClean="0"/>
              <a:t> </a:t>
            </a:r>
            <a:r>
              <a:rPr lang="en-US" baseline="0" dirty="0" smtClean="0"/>
              <a:t>FCC-</a:t>
            </a:r>
            <a:r>
              <a:rPr lang="en-US" baseline="0" dirty="0" err="1" smtClean="0"/>
              <a:t>ee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3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Relationship Id="rId3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32.emf"/><Relationship Id="rId6" Type="http://schemas.openxmlformats.org/officeDocument/2006/relationships/image" Target="../media/image3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Relationship Id="rId3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4.emf"/><Relationship Id="rId6" Type="http://schemas.openxmlformats.org/officeDocument/2006/relationships/image" Target="../media/image17.emf"/><Relationship Id="rId7" Type="http://schemas.openxmlformats.org/officeDocument/2006/relationships/oleObject" Target="../embeddings/Microsoft_Equation2.bin"/><Relationship Id="rId8" Type="http://schemas.openxmlformats.org/officeDocument/2006/relationships/image" Target="../media/image15.emf"/><Relationship Id="rId9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0" y="-14986"/>
            <a:ext cx="9353183" cy="6161917"/>
            <a:chOff x="323528" y="2516649"/>
            <a:chExt cx="5966079" cy="4063709"/>
          </a:xfrm>
        </p:grpSpPr>
        <p:pic>
          <p:nvPicPr>
            <p:cNvPr id="20" name="Picture 15" descr="DSCF429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11" t="12075" r="546" b="9933"/>
            <a:stretch/>
          </p:blipFill>
          <p:spPr bwMode="auto">
            <a:xfrm>
              <a:off x="323528" y="2516649"/>
              <a:ext cx="5832648" cy="4063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Freeform 17"/>
            <p:cNvSpPr>
              <a:spLocks/>
            </p:cNvSpPr>
            <p:nvPr/>
          </p:nvSpPr>
          <p:spPr bwMode="auto">
            <a:xfrm rot="10800000">
              <a:off x="961017" y="4424686"/>
              <a:ext cx="5328590" cy="936104"/>
            </a:xfrm>
            <a:custGeom>
              <a:avLst/>
              <a:gdLst>
                <a:gd name="T0" fmla="*/ 0 w 3168"/>
                <a:gd name="T1" fmla="*/ 2147483647 h 624"/>
                <a:gd name="T2" fmla="*/ 2147483647 w 3168"/>
                <a:gd name="T3" fmla="*/ 2147483647 h 624"/>
                <a:gd name="T4" fmla="*/ 2147483647 w 3168"/>
                <a:gd name="T5" fmla="*/ 2147483647 h 624"/>
                <a:gd name="T6" fmla="*/ 2147483647 w 3168"/>
                <a:gd name="T7" fmla="*/ 2147483647 h 624"/>
                <a:gd name="T8" fmla="*/ 2147483647 w 3168"/>
                <a:gd name="T9" fmla="*/ 0 h 624"/>
                <a:gd name="T10" fmla="*/ 2147483647 w 3168"/>
                <a:gd name="T11" fmla="*/ 2147483647 h 624"/>
                <a:gd name="T12" fmla="*/ 2147483647 w 3168"/>
                <a:gd name="T13" fmla="*/ 2147483647 h 624"/>
                <a:gd name="T14" fmla="*/ 2147483647 w 3168"/>
                <a:gd name="T15" fmla="*/ 2147483647 h 624"/>
                <a:gd name="T16" fmla="*/ 2147483647 w 3168"/>
                <a:gd name="T17" fmla="*/ 2147483647 h 624"/>
                <a:gd name="T18" fmla="*/ 2147483647 w 3168"/>
                <a:gd name="T19" fmla="*/ 2147483647 h 624"/>
                <a:gd name="T20" fmla="*/ 2147483647 w 3168"/>
                <a:gd name="T21" fmla="*/ 2147483647 h 624"/>
                <a:gd name="T22" fmla="*/ 2147483647 w 3168"/>
                <a:gd name="T23" fmla="*/ 2147483647 h 624"/>
                <a:gd name="T24" fmla="*/ 2147483647 w 3168"/>
                <a:gd name="T25" fmla="*/ 2147483647 h 624"/>
                <a:gd name="T26" fmla="*/ 2147483647 w 3168"/>
                <a:gd name="T27" fmla="*/ 2147483647 h 6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68"/>
                <a:gd name="T43" fmla="*/ 0 h 624"/>
                <a:gd name="T44" fmla="*/ 3168 w 3168"/>
                <a:gd name="T45" fmla="*/ 624 h 6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68" h="624">
                  <a:moveTo>
                    <a:pt x="0" y="156"/>
                  </a:moveTo>
                  <a:cubicBezTo>
                    <a:pt x="55" y="145"/>
                    <a:pt x="214" y="108"/>
                    <a:pt x="333" y="87"/>
                  </a:cubicBezTo>
                  <a:cubicBezTo>
                    <a:pt x="452" y="66"/>
                    <a:pt x="591" y="46"/>
                    <a:pt x="714" y="33"/>
                  </a:cubicBezTo>
                  <a:cubicBezTo>
                    <a:pt x="837" y="20"/>
                    <a:pt x="958" y="12"/>
                    <a:pt x="1071" y="6"/>
                  </a:cubicBezTo>
                  <a:cubicBezTo>
                    <a:pt x="1184" y="0"/>
                    <a:pt x="1274" y="0"/>
                    <a:pt x="1392" y="0"/>
                  </a:cubicBezTo>
                  <a:cubicBezTo>
                    <a:pt x="1510" y="0"/>
                    <a:pt x="1661" y="0"/>
                    <a:pt x="1782" y="6"/>
                  </a:cubicBezTo>
                  <a:cubicBezTo>
                    <a:pt x="1903" y="12"/>
                    <a:pt x="1976" y="17"/>
                    <a:pt x="2118" y="36"/>
                  </a:cubicBezTo>
                  <a:cubicBezTo>
                    <a:pt x="2260" y="55"/>
                    <a:pt x="2494" y="89"/>
                    <a:pt x="2637" y="123"/>
                  </a:cubicBezTo>
                  <a:cubicBezTo>
                    <a:pt x="2780" y="157"/>
                    <a:pt x="2896" y="205"/>
                    <a:pt x="2976" y="240"/>
                  </a:cubicBezTo>
                  <a:cubicBezTo>
                    <a:pt x="3056" y="275"/>
                    <a:pt x="3088" y="304"/>
                    <a:pt x="3120" y="336"/>
                  </a:cubicBezTo>
                  <a:cubicBezTo>
                    <a:pt x="3152" y="368"/>
                    <a:pt x="3168" y="400"/>
                    <a:pt x="3168" y="432"/>
                  </a:cubicBezTo>
                  <a:cubicBezTo>
                    <a:pt x="3168" y="464"/>
                    <a:pt x="3139" y="503"/>
                    <a:pt x="3120" y="528"/>
                  </a:cubicBezTo>
                  <a:cubicBezTo>
                    <a:pt x="3101" y="553"/>
                    <a:pt x="3078" y="566"/>
                    <a:pt x="3054" y="582"/>
                  </a:cubicBezTo>
                  <a:cubicBezTo>
                    <a:pt x="3030" y="598"/>
                    <a:pt x="2989" y="617"/>
                    <a:pt x="2976" y="62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56030"/>
            <a:ext cx="8226854" cy="140770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Lattice design for FCC-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ee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87081" y="1090210"/>
            <a:ext cx="7357035" cy="41965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A50"/>
                </a:solidFill>
              </a:rPr>
              <a:t>Bastian </a:t>
            </a:r>
            <a:r>
              <a:rPr lang="en-US" b="1" dirty="0" err="1">
                <a:solidFill>
                  <a:srgbClr val="002A50"/>
                </a:solidFill>
              </a:rPr>
              <a:t>Haerer</a:t>
            </a:r>
            <a:r>
              <a:rPr lang="en-US" b="1" dirty="0">
                <a:solidFill>
                  <a:srgbClr val="002A50"/>
                </a:solidFill>
              </a:rPr>
              <a:t> (</a:t>
            </a:r>
            <a:r>
              <a:rPr lang="en-US" b="1" dirty="0" smtClean="0">
                <a:solidFill>
                  <a:srgbClr val="002A50"/>
                </a:solidFill>
              </a:rPr>
              <a:t>CERN BE-ABP-LAT, Karlsruhe Institute of Technology (KIT))</a:t>
            </a:r>
            <a:endParaRPr lang="en-US" dirty="0">
              <a:solidFill>
                <a:srgbClr val="002A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" y="5967183"/>
            <a:ext cx="9143996" cy="894713"/>
            <a:chOff x="4" y="5880877"/>
            <a:chExt cx="10659290" cy="1042980"/>
          </a:xfrm>
        </p:grpSpPr>
        <p:sp>
          <p:nvSpPr>
            <p:cNvPr id="3" name="Rectangle 2"/>
            <p:cNvSpPr/>
            <p:nvPr/>
          </p:nvSpPr>
          <p:spPr>
            <a:xfrm>
              <a:off x="4" y="5880877"/>
              <a:ext cx="10659290" cy="10429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176" y="6105180"/>
              <a:ext cx="1511724" cy="632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 descr="LogoBadge-04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237" y="6016913"/>
              <a:ext cx="767151" cy="767151"/>
            </a:xfrm>
            <a:prstGeom prst="rect">
              <a:avLst/>
            </a:prstGeom>
          </p:spPr>
        </p:pic>
        <p:pic>
          <p:nvPicPr>
            <p:cNvPr id="16" name="Picture 13" descr="KIT-Logo-rgb_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144000" y="6091032"/>
              <a:ext cx="1315983" cy="60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 descr="bmbf-logo-englisch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846974" y="5980440"/>
              <a:ext cx="984522" cy="750540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2741455" y="6245294"/>
            <a:ext cx="378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8</a:t>
            </a:r>
            <a:r>
              <a:rPr lang="en-US" b="1" baseline="30000" dirty="0" smtClean="0">
                <a:solidFill>
                  <a:schemeClr val="tx1">
                    <a:lumMod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50000"/>
                  </a:schemeClr>
                </a:solidFill>
              </a:rPr>
              <a:t>Gentner</a:t>
            </a:r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 Day, 28 October 2015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7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dos-10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12" y="2228545"/>
            <a:ext cx="7150100" cy="22098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8212262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1) </a:t>
            </a:r>
            <a:r>
              <a:rPr lang="en-US" dirty="0" err="1" smtClean="0"/>
              <a:t>Emittance</a:t>
            </a:r>
            <a:r>
              <a:rPr lang="en-US" dirty="0" smtClean="0"/>
              <a:t> tuning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435754" y="4098687"/>
            <a:ext cx="142698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191919"/>
                </a:solidFill>
              </a:rPr>
              <a:t>L</a:t>
            </a:r>
            <a:r>
              <a:rPr lang="en-US" i="1" baseline="-25000" dirty="0" err="1" smtClean="0">
                <a:solidFill>
                  <a:srgbClr val="191919"/>
                </a:solidFill>
              </a:rPr>
              <a:t>cell</a:t>
            </a:r>
            <a:r>
              <a:rPr lang="en-US" i="1" baseline="-25000" dirty="0" smtClean="0">
                <a:solidFill>
                  <a:srgbClr val="191919"/>
                </a:solidFill>
              </a:rPr>
              <a:t> </a:t>
            </a:r>
            <a:r>
              <a:rPr lang="en-US" i="1" dirty="0" smtClean="0">
                <a:solidFill>
                  <a:srgbClr val="191919"/>
                </a:solidFill>
              </a:rPr>
              <a:t>= 100m</a:t>
            </a:r>
            <a:endParaRPr lang="en-US" i="1" dirty="0">
              <a:solidFill>
                <a:srgbClr val="19191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5754" y="3001501"/>
            <a:ext cx="129860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en-US" i="1" baseline="-25000" dirty="0" err="1" smtClean="0">
                <a:solidFill>
                  <a:schemeClr val="bg2">
                    <a:lumMod val="10000"/>
                  </a:schemeClr>
                </a:solidFill>
              </a:rPr>
              <a:t>cell</a:t>
            </a:r>
            <a:r>
              <a:rPr lang="en-US" i="1" baseline="-25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</a:rPr>
              <a:t>= 50m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Content Placeholder 10" descr="fodos-150.pdf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23" r="396" b="1107"/>
          <a:stretch/>
        </p:blipFill>
        <p:spPr>
          <a:xfrm>
            <a:off x="716112" y="4478430"/>
            <a:ext cx="7150100" cy="1155581"/>
          </a:xfrm>
          <a:effectLst/>
        </p:spPr>
      </p:pic>
      <p:sp>
        <p:nvSpPr>
          <p:cNvPr id="32" name="TextBox 31"/>
          <p:cNvSpPr txBox="1"/>
          <p:nvPr/>
        </p:nvSpPr>
        <p:spPr>
          <a:xfrm>
            <a:off x="6435754" y="5722512"/>
            <a:ext cx="142698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191919"/>
                </a:solidFill>
              </a:rPr>
              <a:t>L</a:t>
            </a:r>
            <a:r>
              <a:rPr lang="en-US" i="1" baseline="-25000" dirty="0" err="1" smtClean="0">
                <a:solidFill>
                  <a:srgbClr val="191919"/>
                </a:solidFill>
              </a:rPr>
              <a:t>cell</a:t>
            </a:r>
            <a:r>
              <a:rPr lang="en-US" i="1" baseline="-25000" dirty="0" smtClean="0">
                <a:solidFill>
                  <a:srgbClr val="191919"/>
                </a:solidFill>
              </a:rPr>
              <a:t> </a:t>
            </a:r>
            <a:r>
              <a:rPr lang="en-US" i="1" dirty="0" smtClean="0">
                <a:solidFill>
                  <a:srgbClr val="191919"/>
                </a:solidFill>
              </a:rPr>
              <a:t>= 150m</a:t>
            </a:r>
            <a:endParaRPr lang="en-US" i="1" dirty="0">
              <a:solidFill>
                <a:srgbClr val="191919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56103" y="2157422"/>
            <a:ext cx="2739094" cy="940576"/>
            <a:chOff x="2956103" y="1749623"/>
            <a:chExt cx="2739094" cy="940576"/>
          </a:xfrm>
          <a:effectLst/>
        </p:grpSpPr>
        <p:grpSp>
          <p:nvGrpSpPr>
            <p:cNvPr id="23" name="Group 22"/>
            <p:cNvGrpSpPr/>
            <p:nvPr/>
          </p:nvGrpSpPr>
          <p:grpSpPr>
            <a:xfrm>
              <a:off x="5167781" y="1749623"/>
              <a:ext cx="527416" cy="913609"/>
              <a:chOff x="5167781" y="1749623"/>
              <a:chExt cx="527416" cy="913609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4974684" y="1942720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4952437" y="1995206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2956103" y="1776589"/>
              <a:ext cx="527416" cy="913610"/>
              <a:chOff x="2956103" y="1776589"/>
              <a:chExt cx="527416" cy="91361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rot="16200000" flipH="1">
                <a:off x="2763006" y="1969686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2762949" y="2022175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3318511" y="2664264"/>
            <a:ext cx="4723872" cy="1089845"/>
            <a:chOff x="3318511" y="2256465"/>
            <a:chExt cx="4723872" cy="1089845"/>
          </a:xfrm>
          <a:effectLst/>
        </p:grpSpPr>
        <p:sp>
          <p:nvSpPr>
            <p:cNvPr id="18" name="Freeform 17"/>
            <p:cNvSpPr/>
            <p:nvPr/>
          </p:nvSpPr>
          <p:spPr>
            <a:xfrm rot="510348">
              <a:off x="3318511" y="2256466"/>
              <a:ext cx="392982" cy="1089844"/>
            </a:xfrm>
            <a:custGeom>
              <a:avLst/>
              <a:gdLst>
                <a:gd name="connsiteX0" fmla="*/ 0 w 500303"/>
                <a:gd name="connsiteY0" fmla="*/ 0 h 1166091"/>
                <a:gd name="connsiteX1" fmla="*/ 473364 w 500303"/>
                <a:gd name="connsiteY1" fmla="*/ 542636 h 1166091"/>
                <a:gd name="connsiteX2" fmla="*/ 161636 w 500303"/>
                <a:gd name="connsiteY2" fmla="*/ 1166091 h 116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03" h="1166091">
                  <a:moveTo>
                    <a:pt x="0" y="0"/>
                  </a:moveTo>
                  <a:cubicBezTo>
                    <a:pt x="223212" y="174143"/>
                    <a:pt x="446425" y="348287"/>
                    <a:pt x="473364" y="542636"/>
                  </a:cubicBezTo>
                  <a:cubicBezTo>
                    <a:pt x="500303" y="736985"/>
                    <a:pt x="161636" y="1166091"/>
                    <a:pt x="161636" y="1166091"/>
                  </a:cubicBezTo>
                </a:path>
              </a:pathLst>
            </a:custGeom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rot="510348">
              <a:off x="7649401" y="2256465"/>
              <a:ext cx="392982" cy="1089844"/>
            </a:xfrm>
            <a:custGeom>
              <a:avLst/>
              <a:gdLst>
                <a:gd name="connsiteX0" fmla="*/ 0 w 500303"/>
                <a:gd name="connsiteY0" fmla="*/ 0 h 1166091"/>
                <a:gd name="connsiteX1" fmla="*/ 473364 w 500303"/>
                <a:gd name="connsiteY1" fmla="*/ 542636 h 1166091"/>
                <a:gd name="connsiteX2" fmla="*/ 161636 w 500303"/>
                <a:gd name="connsiteY2" fmla="*/ 1166091 h 116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03" h="1166091">
                  <a:moveTo>
                    <a:pt x="0" y="0"/>
                  </a:moveTo>
                  <a:cubicBezTo>
                    <a:pt x="223212" y="174143"/>
                    <a:pt x="446425" y="348287"/>
                    <a:pt x="473364" y="542636"/>
                  </a:cubicBezTo>
                  <a:cubicBezTo>
                    <a:pt x="500303" y="736985"/>
                    <a:pt x="161636" y="1166091"/>
                    <a:pt x="161636" y="1166091"/>
                  </a:cubicBezTo>
                </a:path>
              </a:pathLst>
            </a:custGeom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17043" y="2157419"/>
            <a:ext cx="4975434" cy="913613"/>
            <a:chOff x="1817043" y="1749620"/>
            <a:chExt cx="4975434" cy="913613"/>
          </a:xfrm>
          <a:effectLst/>
        </p:grpSpPr>
        <p:grpSp>
          <p:nvGrpSpPr>
            <p:cNvPr id="14" name="Group 13"/>
            <p:cNvGrpSpPr/>
            <p:nvPr/>
          </p:nvGrpSpPr>
          <p:grpSpPr>
            <a:xfrm>
              <a:off x="1817043" y="1749623"/>
              <a:ext cx="527416" cy="913610"/>
              <a:chOff x="1817043" y="1749623"/>
              <a:chExt cx="527416" cy="91361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16200000" flipH="1">
                <a:off x="1623946" y="1942720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623889" y="1995209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6265061" y="1749620"/>
              <a:ext cx="527416" cy="913609"/>
              <a:chOff x="6265061" y="1749620"/>
              <a:chExt cx="527416" cy="913609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rot="16200000" flipH="1">
                <a:off x="6071964" y="1942717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6049717" y="1995203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/>
          <p:cNvGrpSpPr/>
          <p:nvPr/>
        </p:nvGrpSpPr>
        <p:grpSpPr>
          <a:xfrm>
            <a:off x="4058868" y="2157425"/>
            <a:ext cx="527416" cy="913609"/>
            <a:chOff x="4058868" y="1749626"/>
            <a:chExt cx="527416" cy="913609"/>
          </a:xfrm>
          <a:effectLst/>
        </p:grpSpPr>
        <p:cxnSp>
          <p:nvCxnSpPr>
            <p:cNvPr id="49" name="Straight Connector 48"/>
            <p:cNvCxnSpPr/>
            <p:nvPr/>
          </p:nvCxnSpPr>
          <p:spPr>
            <a:xfrm rot="16200000" flipH="1">
              <a:off x="3865771" y="1942723"/>
              <a:ext cx="913609" cy="527416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3843524" y="1995209"/>
              <a:ext cx="913607" cy="422441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Left Arrow 67"/>
          <p:cNvSpPr/>
          <p:nvPr/>
        </p:nvSpPr>
        <p:spPr>
          <a:xfrm>
            <a:off x="8090341" y="3550533"/>
            <a:ext cx="579120" cy="412649"/>
          </a:xfrm>
          <a:prstGeom prst="leftArrow">
            <a:avLst>
              <a:gd name="adj1" fmla="val 37421"/>
              <a:gd name="adj2" fmla="val 68868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eft Arrow 68"/>
          <p:cNvSpPr/>
          <p:nvPr/>
        </p:nvSpPr>
        <p:spPr>
          <a:xfrm>
            <a:off x="8090341" y="4739253"/>
            <a:ext cx="579120" cy="412649"/>
          </a:xfrm>
          <a:prstGeom prst="leftArrow">
            <a:avLst>
              <a:gd name="adj1" fmla="val 37421"/>
              <a:gd name="adj2" fmla="val 68868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50439" y="3370833"/>
            <a:ext cx="7285043" cy="10971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6950305"/>
              </p:ext>
            </p:extLst>
          </p:nvPr>
        </p:nvGraphicFramePr>
        <p:xfrm>
          <a:off x="4197350" y="1234996"/>
          <a:ext cx="4489450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5" imgW="2425700" imgH="444500" progId="Equation.3">
                  <p:embed/>
                </p:oleObj>
              </mc:Choice>
              <mc:Fallback>
                <p:oleObj name="Equation" r:id="rId5" imgW="2425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97350" y="1234996"/>
                        <a:ext cx="4489450" cy="82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328082"/>
              </p:ext>
            </p:extLst>
          </p:nvPr>
        </p:nvGraphicFramePr>
        <p:xfrm>
          <a:off x="635215" y="1188526"/>
          <a:ext cx="3313395" cy="817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7" imgW="1905000" imgH="469900" progId="Equation.3">
                  <p:embed/>
                </p:oleObj>
              </mc:Choice>
              <mc:Fallback>
                <p:oleObj name="Equation" r:id="rId7" imgW="1905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215" y="1188526"/>
                        <a:ext cx="3313395" cy="8173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Oval 41"/>
          <p:cNvSpPr/>
          <p:nvPr/>
        </p:nvSpPr>
        <p:spPr>
          <a:xfrm>
            <a:off x="4586284" y="1188526"/>
            <a:ext cx="691728" cy="578432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8" grpId="0" animBg="1"/>
      <p:bldP spid="68" grpId="1" animBg="1"/>
      <p:bldP spid="69" grpId="0" animBg="1"/>
      <p:bldP spid="3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Lattices for </a:t>
            </a:r>
            <a:r>
              <a:rPr lang="en-US" dirty="0" smtClean="0"/>
              <a:t>80 and 45.5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781" y="2153337"/>
            <a:ext cx="6552299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55848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347879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064976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493456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280375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706224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134704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917887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559143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987624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770806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198266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628522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414935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839520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052804" y="2070517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444984" y="206591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002574" y="207051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665850" y="206591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263901" y="2070517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689145" y="207051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478429" y="2070517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901916" y="207051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118733" y="207051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556416" y="206591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338677" y="2065915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779053" y="207051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225281" y="207051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625781" y="3431177"/>
            <a:ext cx="6552299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855848" y="3348357"/>
            <a:ext cx="383979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280375" y="3348357"/>
            <a:ext cx="387932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1706224" y="3348357"/>
            <a:ext cx="386514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2134704" y="3348357"/>
            <a:ext cx="388026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2559143" y="3348357"/>
            <a:ext cx="386514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2987624" y="3348357"/>
            <a:ext cx="385493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414935" y="3343755"/>
            <a:ext cx="388438" cy="179445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3839520" y="3348357"/>
            <a:ext cx="388135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444984" y="334375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002574" y="334835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6665850" y="334375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263901" y="3348357"/>
            <a:ext cx="389379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4689145" y="334835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901916" y="334835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118733" y="3348357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5556416" y="334375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338677" y="3343755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779053" y="334835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6225281" y="3348357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625781" y="1552704"/>
            <a:ext cx="5201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175 </a:t>
            </a:r>
            <a:r>
              <a:rPr lang="en-US" b="1" dirty="0" err="1" smtClean="0">
                <a:solidFill>
                  <a:schemeClr val="accent6"/>
                </a:solidFill>
              </a:rPr>
              <a:t>GeV</a:t>
            </a:r>
            <a:r>
              <a:rPr lang="en-US" b="1" dirty="0" smtClean="0">
                <a:solidFill>
                  <a:schemeClr val="accent6"/>
                </a:solidFill>
              </a:rPr>
              <a:t> and 120 </a:t>
            </a:r>
            <a:r>
              <a:rPr lang="en-US" b="1" dirty="0" err="1" smtClean="0">
                <a:solidFill>
                  <a:schemeClr val="accent6"/>
                </a:solidFill>
              </a:rPr>
              <a:t>GeV</a:t>
            </a:r>
            <a:r>
              <a:rPr lang="en-US" b="1" dirty="0" smtClean="0">
                <a:solidFill>
                  <a:schemeClr val="accent6"/>
                </a:solidFill>
              </a:rPr>
              <a:t>: </a:t>
            </a:r>
            <a:r>
              <a:rPr lang="en-US" b="1" dirty="0" err="1" smtClean="0">
                <a:solidFill>
                  <a:schemeClr val="accent6"/>
                </a:solidFill>
              </a:rPr>
              <a:t>L</a:t>
            </a:r>
            <a:r>
              <a:rPr lang="en-US" b="1" baseline="-25000" dirty="0" err="1" smtClean="0">
                <a:solidFill>
                  <a:schemeClr val="accent6"/>
                </a:solidFill>
              </a:rPr>
              <a:t>cell</a:t>
            </a:r>
            <a:r>
              <a:rPr lang="en-US" b="1" dirty="0" smtClean="0">
                <a:solidFill>
                  <a:schemeClr val="accent6"/>
                </a:solidFill>
              </a:rPr>
              <a:t> = 50 m</a:t>
            </a:r>
            <a:r>
              <a:rPr lang="en-US" b="1" dirty="0">
                <a:solidFill>
                  <a:schemeClr val="accent6"/>
                </a:solidFill>
              </a:rPr>
              <a:t>, </a:t>
            </a:r>
            <a:r>
              <a:rPr lang="en-US" b="1" dirty="0" err="1">
                <a:solidFill>
                  <a:schemeClr val="accent6"/>
                </a:solidFill>
              </a:rPr>
              <a:t>Ψ</a:t>
            </a:r>
            <a:r>
              <a:rPr lang="en-US" b="1" dirty="0">
                <a:solidFill>
                  <a:schemeClr val="accent6"/>
                </a:solidFill>
              </a:rPr>
              <a:t> = 90°/60°</a:t>
            </a:r>
          </a:p>
          <a:p>
            <a:endParaRPr lang="en-US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625781" y="2836958"/>
            <a:ext cx="412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D4D4D"/>
                </a:solidFill>
              </a:rPr>
              <a:t>80 </a:t>
            </a:r>
            <a:r>
              <a:rPr lang="en-US" b="1" dirty="0" err="1" smtClean="0">
                <a:solidFill>
                  <a:srgbClr val="4D4D4D"/>
                </a:solidFill>
              </a:rPr>
              <a:t>GeV</a:t>
            </a:r>
            <a:r>
              <a:rPr lang="en-US" b="1" dirty="0" smtClean="0">
                <a:solidFill>
                  <a:srgbClr val="4D4D4D"/>
                </a:solidFill>
              </a:rPr>
              <a:t>: </a:t>
            </a:r>
            <a:r>
              <a:rPr lang="en-US" b="1" dirty="0" err="1" smtClean="0">
                <a:solidFill>
                  <a:srgbClr val="4D4D4D"/>
                </a:solidFill>
              </a:rPr>
              <a:t>L</a:t>
            </a:r>
            <a:r>
              <a:rPr lang="en-US" b="1" baseline="-25000" dirty="0" err="1" smtClean="0">
                <a:solidFill>
                  <a:srgbClr val="4D4D4D"/>
                </a:solidFill>
              </a:rPr>
              <a:t>cell</a:t>
            </a:r>
            <a:r>
              <a:rPr lang="en-US" b="1" dirty="0" smtClean="0">
                <a:solidFill>
                  <a:srgbClr val="4D4D4D"/>
                </a:solidFill>
              </a:rPr>
              <a:t> = 100 m, </a:t>
            </a:r>
            <a:r>
              <a:rPr lang="en-US" b="1" dirty="0" err="1">
                <a:solidFill>
                  <a:srgbClr val="4D4D4D"/>
                </a:solidFill>
              </a:rPr>
              <a:t>Ψ</a:t>
            </a:r>
            <a:r>
              <a:rPr lang="en-US" b="1" dirty="0">
                <a:solidFill>
                  <a:srgbClr val="4D4D4D"/>
                </a:solidFill>
              </a:rPr>
              <a:t> = </a:t>
            </a:r>
            <a:r>
              <a:rPr lang="en-US" b="1" dirty="0" smtClean="0">
                <a:solidFill>
                  <a:srgbClr val="4D4D4D"/>
                </a:solidFill>
              </a:rPr>
              <a:t>90°/60°</a:t>
            </a:r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130161" y="5651339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Dispersion Suppressor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35631" y="5217693"/>
            <a:ext cx="933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Arc cells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855848" y="5284175"/>
            <a:ext cx="174851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855848" y="5724955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3827212" y="5284175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3839520" y="572495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4112093" y="5217693"/>
            <a:ext cx="320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Straight matching section (with RF)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112093" y="5651339"/>
            <a:ext cx="2129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Straight cells (with RF)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1762502" y="2325276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</a:rPr>
              <a:t>Half-bend dispersion suppressor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96555" y="3563548"/>
            <a:ext cx="4105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</a:rPr>
              <a:t>Dispersion suppressor based on </a:t>
            </a:r>
            <a:r>
              <a:rPr lang="en-US" sz="1400" b="1" dirty="0" err="1" smtClean="0">
                <a:solidFill>
                  <a:srgbClr val="FF6600"/>
                </a:solidFill>
              </a:rPr>
              <a:t>quadrupoles</a:t>
            </a:r>
            <a:endParaRPr lang="en-US" sz="1400" b="1" dirty="0">
              <a:solidFill>
                <a:srgbClr val="FF6600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796555" y="4696868"/>
            <a:ext cx="70308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1315161" y="4614048"/>
            <a:ext cx="1236890" cy="174843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3649991" y="4614048"/>
            <a:ext cx="810953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492911" y="4614048"/>
            <a:ext cx="815749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591904" y="4614048"/>
            <a:ext cx="1018684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7094297" y="4609446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315163" y="4609446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661088" y="4046196"/>
            <a:ext cx="3943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D4D4D"/>
                </a:solidFill>
              </a:rPr>
              <a:t>45.5 </a:t>
            </a:r>
            <a:r>
              <a:rPr lang="en-US" b="1" dirty="0" err="1" smtClean="0">
                <a:solidFill>
                  <a:srgbClr val="4D4D4D"/>
                </a:solidFill>
              </a:rPr>
              <a:t>GeV</a:t>
            </a:r>
            <a:r>
              <a:rPr lang="en-US" b="1" dirty="0" smtClean="0">
                <a:solidFill>
                  <a:srgbClr val="4D4D4D"/>
                </a:solidFill>
              </a:rPr>
              <a:t>: </a:t>
            </a:r>
            <a:r>
              <a:rPr lang="en-US" b="1" dirty="0" err="1" smtClean="0">
                <a:solidFill>
                  <a:srgbClr val="4D4D4D"/>
                </a:solidFill>
              </a:rPr>
              <a:t>L</a:t>
            </a:r>
            <a:r>
              <a:rPr lang="en-US" b="1" baseline="-25000" dirty="0" err="1" smtClean="0">
                <a:solidFill>
                  <a:srgbClr val="4D4D4D"/>
                </a:solidFill>
              </a:rPr>
              <a:t>cell</a:t>
            </a:r>
            <a:r>
              <a:rPr lang="en-US" b="1" dirty="0" smtClean="0">
                <a:solidFill>
                  <a:srgbClr val="4D4D4D"/>
                </a:solidFill>
              </a:rPr>
              <a:t> = 300 m, </a:t>
            </a:r>
            <a:r>
              <a:rPr lang="en-US" b="1" dirty="0" err="1">
                <a:solidFill>
                  <a:srgbClr val="4D4D4D"/>
                </a:solidFill>
              </a:rPr>
              <a:t>Ψ</a:t>
            </a:r>
            <a:r>
              <a:rPr lang="en-US" b="1" dirty="0">
                <a:solidFill>
                  <a:srgbClr val="4D4D4D"/>
                </a:solidFill>
              </a:rPr>
              <a:t> = </a:t>
            </a:r>
            <a:r>
              <a:rPr lang="en-US" b="1" dirty="0" smtClean="0">
                <a:solidFill>
                  <a:srgbClr val="4D4D4D"/>
                </a:solidFill>
              </a:rPr>
              <a:t>90</a:t>
            </a:r>
            <a:r>
              <a:rPr lang="en-US" b="1" dirty="0">
                <a:solidFill>
                  <a:srgbClr val="4D4D4D"/>
                </a:solidFill>
              </a:rPr>
              <a:t>°/60</a:t>
            </a:r>
            <a:r>
              <a:rPr lang="en-US" b="1" dirty="0" smtClean="0">
                <a:solidFill>
                  <a:srgbClr val="4D4D4D"/>
                </a:solidFill>
              </a:rPr>
              <a:t>°</a:t>
            </a:r>
            <a:endParaRPr lang="en-US" b="1" dirty="0">
              <a:solidFill>
                <a:srgbClr val="4D4D4D"/>
              </a:solidFill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880788" y="4614047"/>
            <a:ext cx="399047" cy="174843"/>
            <a:chOff x="7450205" y="820060"/>
            <a:chExt cx="1160030" cy="630046"/>
          </a:xfrm>
          <a:solidFill>
            <a:schemeClr val="accent6"/>
          </a:solidFill>
          <a:effectLst/>
        </p:grpSpPr>
        <p:sp>
          <p:nvSpPr>
            <p:cNvPr id="119" name="Right Triangle 118"/>
            <p:cNvSpPr/>
            <p:nvPr/>
          </p:nvSpPr>
          <p:spPr>
            <a:xfrm rot="16200000">
              <a:off x="7405901" y="864364"/>
              <a:ext cx="630046" cy="541438"/>
            </a:xfrm>
            <a:prstGeom prst="rt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989633" y="820060"/>
              <a:ext cx="620602" cy="630046"/>
            </a:xfrm>
            <a:prstGeom prst="rect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4604934" y="4795870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200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822902" y="4800637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250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764338" y="4795870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200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659075" y="460726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5345646" y="4607260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5558417" y="4607260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5775234" y="4607260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212917" y="4602658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5995178" y="4602658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6435554" y="460726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6881782" y="460726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9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Optics with larger cell lengths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4" name="Picture 23" descr="gnu_80GeV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" y="1644205"/>
            <a:ext cx="4549849" cy="3025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162" y="1624783"/>
            <a:ext cx="4354278" cy="304799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43443" y="4883968"/>
            <a:ext cx="3624301" cy="10330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chemeClr val="accent6"/>
                </a:solidFill>
              </a:rPr>
              <a:t>80 </a:t>
            </a:r>
            <a:r>
              <a:rPr lang="en-US" sz="2200" dirty="0" err="1" smtClean="0">
                <a:solidFill>
                  <a:schemeClr val="accent6"/>
                </a:solidFill>
              </a:rPr>
              <a:t>GeV</a:t>
            </a:r>
            <a:r>
              <a:rPr lang="en-US" sz="2200" dirty="0" smtClean="0">
                <a:solidFill>
                  <a:schemeClr val="accent6"/>
                </a:solidFill>
              </a:rPr>
              <a:t> beam energy</a:t>
            </a:r>
          </a:p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rgbClr val="FF6600"/>
                </a:solidFill>
              </a:rPr>
              <a:t>MADX Emit:	</a:t>
            </a:r>
            <a:r>
              <a:rPr lang="en-US" sz="2200" dirty="0" err="1" smtClean="0">
                <a:solidFill>
                  <a:srgbClr val="FF66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FF6600"/>
                </a:solidFill>
              </a:rPr>
              <a:t>x</a:t>
            </a:r>
            <a:r>
              <a:rPr lang="en-US" sz="2200" dirty="0" smtClean="0">
                <a:solidFill>
                  <a:srgbClr val="FF6600"/>
                </a:solidFill>
              </a:rPr>
              <a:t> </a:t>
            </a:r>
            <a:r>
              <a:rPr lang="en-US" sz="2200" dirty="0">
                <a:solidFill>
                  <a:srgbClr val="FF6600"/>
                </a:solidFill>
              </a:rPr>
              <a:t>= </a:t>
            </a:r>
            <a:r>
              <a:rPr lang="en-US" sz="2200" dirty="0" smtClean="0">
                <a:solidFill>
                  <a:srgbClr val="FF6600"/>
                </a:solidFill>
              </a:rPr>
              <a:t>1.70 nm</a:t>
            </a:r>
            <a:endParaRPr lang="en-US" sz="2200" dirty="0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059753" y="4855252"/>
            <a:ext cx="3624301" cy="10330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chemeClr val="accent6"/>
                </a:solidFill>
              </a:rPr>
              <a:t>45.5</a:t>
            </a:r>
            <a:r>
              <a:rPr lang="en-US" sz="2200" dirty="0" smtClean="0">
                <a:solidFill>
                  <a:schemeClr val="accent6"/>
                </a:solidFill>
              </a:rPr>
              <a:t> </a:t>
            </a:r>
            <a:r>
              <a:rPr lang="en-US" sz="2200" dirty="0" err="1" smtClean="0">
                <a:solidFill>
                  <a:schemeClr val="accent6"/>
                </a:solidFill>
              </a:rPr>
              <a:t>GeV</a:t>
            </a:r>
            <a:r>
              <a:rPr lang="en-US" sz="2200" dirty="0" smtClean="0">
                <a:solidFill>
                  <a:schemeClr val="accent6"/>
                </a:solidFill>
              </a:rPr>
              <a:t> beam energy</a:t>
            </a:r>
          </a:p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rgbClr val="FF6600"/>
                </a:solidFill>
              </a:rPr>
              <a:t>MADX Emit:	</a:t>
            </a:r>
            <a:r>
              <a:rPr lang="en-US" sz="2200" dirty="0" err="1" smtClean="0">
                <a:solidFill>
                  <a:srgbClr val="FF66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FF6600"/>
                </a:solidFill>
              </a:rPr>
              <a:t>x</a:t>
            </a:r>
            <a:r>
              <a:rPr lang="en-US" sz="2200" dirty="0" smtClean="0">
                <a:solidFill>
                  <a:srgbClr val="FF6600"/>
                </a:solidFill>
              </a:rPr>
              <a:t> </a:t>
            </a:r>
            <a:r>
              <a:rPr lang="en-US" sz="2200" dirty="0">
                <a:solidFill>
                  <a:srgbClr val="FF6600"/>
                </a:solidFill>
              </a:rPr>
              <a:t>= </a:t>
            </a:r>
            <a:r>
              <a:rPr lang="en-US" sz="2200" dirty="0" smtClean="0">
                <a:solidFill>
                  <a:srgbClr val="FF6600"/>
                </a:solidFill>
              </a:rPr>
              <a:t>14.2 </a:t>
            </a:r>
            <a:r>
              <a:rPr lang="en-US" sz="2200" dirty="0" smtClean="0">
                <a:solidFill>
                  <a:srgbClr val="FF6600"/>
                </a:solidFill>
              </a:rPr>
              <a:t>nm</a:t>
            </a:r>
            <a:endParaRPr lang="en-US" sz="22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3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Optics with larger cell lengths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4" name="Picture 23" descr="gnu_80GeV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6" y="1644205"/>
            <a:ext cx="4549849" cy="30258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4222" t="11161" r="10864" b="18867"/>
          <a:stretch/>
        </p:blipFill>
        <p:spPr>
          <a:xfrm rot="5400000">
            <a:off x="4952639" y="1058380"/>
            <a:ext cx="3860090" cy="411638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43443" y="4883968"/>
            <a:ext cx="3624301" cy="10330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chemeClr val="accent6"/>
                </a:solidFill>
              </a:rPr>
              <a:t>80 </a:t>
            </a:r>
            <a:r>
              <a:rPr lang="en-US" sz="2200" dirty="0" err="1" smtClean="0">
                <a:solidFill>
                  <a:schemeClr val="accent6"/>
                </a:solidFill>
              </a:rPr>
              <a:t>GeV</a:t>
            </a:r>
            <a:r>
              <a:rPr lang="en-US" sz="2200" dirty="0" smtClean="0">
                <a:solidFill>
                  <a:schemeClr val="accent6"/>
                </a:solidFill>
              </a:rPr>
              <a:t> beam energy</a:t>
            </a:r>
          </a:p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rgbClr val="FF6600"/>
                </a:solidFill>
              </a:rPr>
              <a:t>MADX Emit:	</a:t>
            </a:r>
            <a:r>
              <a:rPr lang="en-US" sz="2200" dirty="0" err="1" smtClean="0">
                <a:solidFill>
                  <a:srgbClr val="FF6600"/>
                </a:solidFill>
              </a:rPr>
              <a:t>ε</a:t>
            </a:r>
            <a:r>
              <a:rPr lang="en-US" sz="2200" baseline="-25000" dirty="0" err="1" smtClean="0">
                <a:solidFill>
                  <a:srgbClr val="FF6600"/>
                </a:solidFill>
              </a:rPr>
              <a:t>x</a:t>
            </a:r>
            <a:r>
              <a:rPr lang="en-US" sz="2200" dirty="0" smtClean="0">
                <a:solidFill>
                  <a:srgbClr val="FF6600"/>
                </a:solidFill>
              </a:rPr>
              <a:t> </a:t>
            </a:r>
            <a:r>
              <a:rPr lang="en-US" sz="2200" dirty="0">
                <a:solidFill>
                  <a:srgbClr val="FF6600"/>
                </a:solidFill>
              </a:rPr>
              <a:t>= </a:t>
            </a:r>
            <a:r>
              <a:rPr lang="en-US" sz="2200" dirty="0" smtClean="0">
                <a:solidFill>
                  <a:srgbClr val="FF6600"/>
                </a:solidFill>
              </a:rPr>
              <a:t>1.70 nm</a:t>
            </a:r>
            <a:endParaRPr lang="en-US" sz="2200" dirty="0">
              <a:solidFill>
                <a:srgbClr val="FF66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71625" y="1165468"/>
            <a:ext cx="3328908" cy="571874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54699" y="5021427"/>
            <a:ext cx="3406589" cy="10330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7050" algn="l"/>
              </a:tabLst>
            </a:pPr>
            <a:r>
              <a:rPr lang="en-US" sz="2200" dirty="0" smtClean="0">
                <a:solidFill>
                  <a:schemeClr val="accent6"/>
                </a:solidFill>
              </a:rPr>
              <a:t>Re-matched    Dispersion Suppressor</a:t>
            </a:r>
            <a:endParaRPr lang="en-US" sz="22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38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Chromaticity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t="3560" b="3560"/>
          <a:stretch>
            <a:fillRect/>
          </a:stretch>
        </p:blipFill>
        <p:spPr>
          <a:xfrm>
            <a:off x="979968" y="1882395"/>
            <a:ext cx="4826727" cy="27383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81312" y="2249502"/>
            <a:ext cx="983616" cy="3252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81312" y="3567934"/>
            <a:ext cx="983616" cy="23505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81312" y="2975269"/>
            <a:ext cx="983616" cy="23505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1177197"/>
            <a:ext cx="7917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Dispersion in the </a:t>
            </a:r>
            <a:r>
              <a:rPr lang="en-US" sz="2400" dirty="0" err="1" smtClean="0"/>
              <a:t>quadrupoles</a:t>
            </a:r>
            <a:r>
              <a:rPr lang="en-US" sz="2400" dirty="0" smtClean="0"/>
              <a:t> modifies focusing strength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30810" y="3997327"/>
            <a:ext cx="1525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accent5"/>
                </a:solidFill>
              </a:rPr>
              <a:t>Quadrupole</a:t>
            </a: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1312" y="2249502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 &gt; 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1312" y="3517138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1EDE13"/>
                </a:solidFill>
              </a:rPr>
              <a:t>δ</a:t>
            </a:r>
            <a:r>
              <a:rPr lang="en-US" dirty="0" smtClean="0">
                <a:solidFill>
                  <a:srgbClr val="1EDE13"/>
                </a:solidFill>
              </a:rPr>
              <a:t> &lt; 0</a:t>
            </a:r>
            <a:endParaRPr lang="en-US" dirty="0">
              <a:solidFill>
                <a:srgbClr val="1EDE1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1312" y="2909255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δ</a:t>
            </a:r>
            <a:r>
              <a:rPr lang="en-US" dirty="0" smtClean="0">
                <a:solidFill>
                  <a:srgbClr val="FF0000"/>
                </a:solidFill>
              </a:rPr>
              <a:t> = 0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1123392"/>
              </p:ext>
            </p:extLst>
          </p:nvPr>
        </p:nvGraphicFramePr>
        <p:xfrm>
          <a:off x="724516" y="4620789"/>
          <a:ext cx="5656730" cy="935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Equation" r:id="rId4" imgW="2590800" imgH="406400" progId="Equation.3">
                  <p:embed/>
                </p:oleObj>
              </mc:Choice>
              <mc:Fallback>
                <p:oleObj name="Equation" r:id="rId4" imgW="2590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4516" y="4620789"/>
                        <a:ext cx="5656730" cy="935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24516" y="5609636"/>
            <a:ext cx="702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20448" y="5625126"/>
            <a:ext cx="103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order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45130" y="5625126"/>
            <a:ext cx="108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41258" y="5609636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chromaticity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9442" y="1834004"/>
            <a:ext cx="39545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0"/>
              <a:buChar char="à"/>
            </a:pP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Tune shift </a:t>
            </a:r>
            <a:r>
              <a:rPr lang="en-US" sz="2400" dirty="0" smtClean="0">
                <a:sym typeface="Wingdings"/>
              </a:rPr>
              <a:t>for particles with energy deviation     </a:t>
            </a:r>
            <a:r>
              <a:rPr lang="en-US" sz="2400" dirty="0" err="1" smtClean="0"/>
              <a:t>δ</a:t>
            </a:r>
            <a:r>
              <a:rPr lang="en-US" sz="2400" dirty="0" smtClean="0"/>
              <a:t> </a:t>
            </a:r>
            <a:r>
              <a:rPr lang="en-US" sz="2400" dirty="0"/>
              <a:t>=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l-GR" sz="2400" dirty="0">
                <a:solidFill>
                  <a:schemeClr val="tx2"/>
                </a:solidFill>
              </a:rPr>
              <a:t>Δ</a:t>
            </a:r>
            <a:r>
              <a:rPr lang="de-DE" sz="2400" dirty="0">
                <a:solidFill>
                  <a:schemeClr val="tx2"/>
                </a:solidFill>
              </a:rPr>
              <a:t>p/</a:t>
            </a:r>
            <a:r>
              <a:rPr lang="de-DE" sz="2400" dirty="0" smtClean="0">
                <a:solidFill>
                  <a:schemeClr val="tx2"/>
                </a:solidFill>
              </a:rPr>
              <a:t>p</a:t>
            </a:r>
          </a:p>
          <a:p>
            <a:pPr marL="342900" indent="-342900">
              <a:buFont typeface="Wingdings" charset="0"/>
              <a:buChar char="à"/>
            </a:pPr>
            <a:endParaRPr lang="de-DE" sz="2400" dirty="0">
              <a:solidFill>
                <a:schemeClr val="tx2"/>
              </a:solidFill>
            </a:endParaRPr>
          </a:p>
          <a:p>
            <a:pPr marL="342900" indent="-342900">
              <a:buFont typeface="Wingdings" charset="0"/>
              <a:buChar char="à"/>
            </a:pPr>
            <a:endParaRPr lang="de-DE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Wingdings" charset="0"/>
              <a:buChar char="à"/>
            </a:pPr>
            <a:r>
              <a:rPr lang="de-DE" sz="2400" dirty="0" err="1" smtClean="0">
                <a:solidFill>
                  <a:schemeClr val="tx2"/>
                </a:solidFill>
              </a:rPr>
              <a:t>Particles</a:t>
            </a:r>
            <a:r>
              <a:rPr lang="de-DE" sz="2400" dirty="0" smtClean="0">
                <a:solidFill>
                  <a:schemeClr val="tx2"/>
                </a:solidFill>
              </a:rPr>
              <a:t> </a:t>
            </a:r>
            <a:r>
              <a:rPr lang="de-DE" sz="2400" dirty="0" err="1" smtClean="0">
                <a:solidFill>
                  <a:schemeClr val="tx2"/>
                </a:solidFill>
              </a:rPr>
              <a:t>hit</a:t>
            </a:r>
            <a:r>
              <a:rPr lang="de-DE" sz="2400" dirty="0" smtClean="0">
                <a:solidFill>
                  <a:schemeClr val="tx2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resonances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get</a:t>
            </a:r>
            <a:r>
              <a:rPr lang="de-DE" sz="2400" dirty="0" smtClean="0"/>
              <a:t> lost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912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 correction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t="1609" b="1609"/>
          <a:stretch>
            <a:fillRect/>
          </a:stretch>
        </p:blipFill>
        <p:spPr>
          <a:xfrm>
            <a:off x="999296" y="1719340"/>
            <a:ext cx="5542323" cy="314438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1312" y="2249502"/>
            <a:ext cx="1076544" cy="3252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81312" y="3698877"/>
            <a:ext cx="1076544" cy="23505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15180" y="2992203"/>
            <a:ext cx="1042676" cy="23505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81312" y="2218839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 &gt; 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1312" y="3630566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1EDE13"/>
                </a:solidFill>
              </a:rPr>
              <a:t>δ</a:t>
            </a:r>
            <a:r>
              <a:rPr lang="en-US" dirty="0" smtClean="0">
                <a:solidFill>
                  <a:srgbClr val="1EDE13"/>
                </a:solidFill>
              </a:rPr>
              <a:t> &lt; 0</a:t>
            </a:r>
            <a:endParaRPr lang="en-US" dirty="0">
              <a:solidFill>
                <a:srgbClr val="1EDE1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1312" y="2946783"/>
            <a:ext cx="70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δ</a:t>
            </a:r>
            <a:r>
              <a:rPr lang="en-US" dirty="0" smtClean="0">
                <a:solidFill>
                  <a:srgbClr val="FF0000"/>
                </a:solidFill>
              </a:rPr>
              <a:t> = 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1177197"/>
            <a:ext cx="8413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55A0"/>
                </a:solidFill>
              </a:rPr>
              <a:t>Correction with </a:t>
            </a:r>
            <a:r>
              <a:rPr lang="en-US" sz="2400" dirty="0" err="1" smtClean="0">
                <a:solidFill>
                  <a:srgbClr val="FF0000"/>
                </a:solidFill>
              </a:rPr>
              <a:t>sextupole</a:t>
            </a:r>
            <a:r>
              <a:rPr lang="en-US" sz="2400" dirty="0" smtClean="0">
                <a:solidFill>
                  <a:srgbClr val="FF0000"/>
                </a:solidFill>
              </a:rPr>
              <a:t> magnets </a:t>
            </a:r>
            <a:r>
              <a:rPr lang="en-US" sz="2400" dirty="0" smtClean="0">
                <a:solidFill>
                  <a:schemeClr val="tx2"/>
                </a:solidFill>
              </a:rPr>
              <a:t>in non-dispersive regions</a:t>
            </a:r>
            <a:endParaRPr lang="en-US" sz="2400" dirty="0">
              <a:solidFill>
                <a:schemeClr val="tx2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001392"/>
              </p:ext>
            </p:extLst>
          </p:nvPr>
        </p:nvGraphicFramePr>
        <p:xfrm>
          <a:off x="4040754" y="3966030"/>
          <a:ext cx="1053540" cy="456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Equation" r:id="rId4" imgW="381000" imgH="165100" progId="Equation.3">
                  <p:embed/>
                </p:oleObj>
              </mc:Choice>
              <mc:Fallback>
                <p:oleObj name="Equation" r:id="rId4" imgW="3810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40754" y="3966030"/>
                        <a:ext cx="1053540" cy="4565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298823" y="4679054"/>
            <a:ext cx="1525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accent4"/>
                </a:solidFill>
              </a:rPr>
              <a:t>Quadrupole</a:t>
            </a:r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1598" y="4679054"/>
            <a:ext cx="1325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accent6"/>
                </a:solidFill>
              </a:rPr>
              <a:t>Sextupole</a:t>
            </a:r>
            <a:endParaRPr lang="en-US" sz="2000" dirty="0">
              <a:solidFill>
                <a:schemeClr val="accent6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t="56135"/>
          <a:stretch/>
        </p:blipFill>
        <p:spPr>
          <a:xfrm>
            <a:off x="4911227" y="5189000"/>
            <a:ext cx="3484730" cy="78532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b="55197"/>
          <a:stretch/>
        </p:blipFill>
        <p:spPr>
          <a:xfrm>
            <a:off x="4911227" y="4462662"/>
            <a:ext cx="3484730" cy="80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7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Content Placeholder 3" descr="fodo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9" t="-4722" r="56875" b="-9315"/>
          <a:stretch/>
        </p:blipFill>
        <p:spPr>
          <a:xfrm>
            <a:off x="1425575" y="2255600"/>
            <a:ext cx="2289175" cy="103716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Phase advance FD –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Sext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3046304" y="3624792"/>
            <a:ext cx="4240709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762124" y="4655014"/>
            <a:ext cx="4285589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70142" y="5214045"/>
            <a:ext cx="1381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n*</a:t>
            </a:r>
            <a:r>
              <a:rPr lang="en-US" sz="2400" b="1" dirty="0"/>
              <a:t>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22475" y="4168775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m*π</a:t>
            </a:r>
            <a:endParaRPr lang="en-US" sz="2400" b="1" dirty="0"/>
          </a:p>
        </p:txBody>
      </p:sp>
      <p:pic>
        <p:nvPicPr>
          <p:cNvPr id="30" name="Content Placeholder 3" descr="fodo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89" t="-4722" r="14918" b="-9315"/>
          <a:stretch/>
        </p:blipFill>
        <p:spPr>
          <a:xfrm>
            <a:off x="5796083" y="2255600"/>
            <a:ext cx="3093916" cy="10371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457202" y="2698750"/>
            <a:ext cx="8432797" cy="0"/>
          </a:xfrm>
          <a:prstGeom prst="line">
            <a:avLst/>
          </a:prstGeom>
          <a:ln w="28575" cmpd="sng"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71625" y="182562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Final doublet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41162" y="1825625"/>
            <a:ext cx="227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First arc FODO cell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45718" y="3081461"/>
            <a:ext cx="108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MQDIR1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93493" y="3081461"/>
            <a:ext cx="105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MQFIR1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28813" y="2393709"/>
            <a:ext cx="583874" cy="610081"/>
            <a:chOff x="533563" y="2393709"/>
            <a:chExt cx="583874" cy="610081"/>
          </a:xfrm>
        </p:grpSpPr>
        <p:sp>
          <p:nvSpPr>
            <p:cNvPr id="23" name="Explosion 2 22"/>
            <p:cNvSpPr/>
            <p:nvPr/>
          </p:nvSpPr>
          <p:spPr>
            <a:xfrm>
              <a:off x="533563" y="2393709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19191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7441" y="2514084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5400000">
            <a:off x="3678633" y="2618424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6" name="Freeform 25"/>
          <p:cNvSpPr/>
          <p:nvPr/>
        </p:nvSpPr>
        <p:spPr>
          <a:xfrm rot="16200000">
            <a:off x="4507748" y="2602548"/>
            <a:ext cx="610078" cy="19240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191919"/>
            </a:solidFill>
            <a:headEnd type="none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79876" y="2514084"/>
            <a:ext cx="63670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047713" y="5372795"/>
            <a:ext cx="2048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(</a:t>
            </a:r>
            <a:r>
              <a:rPr lang="en-US" sz="2400" b="1" dirty="0" err="1" smtClean="0"/>
              <a:t>m,n</a:t>
            </a:r>
            <a:r>
              <a:rPr lang="en-US" sz="2400" b="1" dirty="0" smtClean="0"/>
              <a:t> integer)</a:t>
            </a:r>
            <a:endParaRPr 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127500" y="2286000"/>
            <a:ext cx="5693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solidFill>
                  <a:srgbClr val="191919"/>
                </a:solidFill>
              </a:rPr>
              <a:t>…</a:t>
            </a:r>
            <a:endParaRPr lang="en-US" sz="3000" dirty="0">
              <a:solidFill>
                <a:srgbClr val="191919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679004" y="2568657"/>
            <a:ext cx="1365261" cy="902018"/>
            <a:chOff x="6679004" y="2568657"/>
            <a:chExt cx="1365261" cy="902018"/>
          </a:xfrm>
        </p:grpSpPr>
        <p:grpSp>
          <p:nvGrpSpPr>
            <p:cNvPr id="33" name="Group 32"/>
            <p:cNvGrpSpPr/>
            <p:nvPr/>
          </p:nvGrpSpPr>
          <p:grpSpPr>
            <a:xfrm>
              <a:off x="6679004" y="2568657"/>
              <a:ext cx="608009" cy="902018"/>
              <a:chOff x="8020586" y="4400234"/>
              <a:chExt cx="608009" cy="902018"/>
            </a:xfrm>
          </p:grpSpPr>
          <p:sp>
            <p:nvSpPr>
              <p:cNvPr id="15" name="Isosceles Triangle 14"/>
              <p:cNvSpPr/>
              <p:nvPr/>
            </p:nvSpPr>
            <p:spPr>
              <a:xfrm rot="10800000">
                <a:off x="8082612" y="4400234"/>
                <a:ext cx="395862" cy="346405"/>
              </a:xfrm>
              <a:prstGeom prst="triangle">
                <a:avLst/>
              </a:prstGeom>
              <a:solidFill>
                <a:srgbClr val="FF6600"/>
              </a:solidFill>
              <a:ln>
                <a:solidFill>
                  <a:srgbClr val="4D4D4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020586" y="4932920"/>
                <a:ext cx="60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SF1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7436256" y="2568657"/>
              <a:ext cx="608009" cy="902018"/>
              <a:chOff x="9151523" y="2927687"/>
              <a:chExt cx="608009" cy="902018"/>
            </a:xfrm>
          </p:grpSpPr>
          <p:sp>
            <p:nvSpPr>
              <p:cNvPr id="31" name="Isosceles Triangle 30"/>
              <p:cNvSpPr/>
              <p:nvPr/>
            </p:nvSpPr>
            <p:spPr>
              <a:xfrm rot="10800000">
                <a:off x="9213549" y="2927687"/>
                <a:ext cx="395862" cy="346405"/>
              </a:xfrm>
              <a:prstGeom prst="triangle">
                <a:avLst/>
              </a:prstGeom>
              <a:solidFill>
                <a:srgbClr val="FF6600"/>
              </a:solidFill>
              <a:ln>
                <a:solidFill>
                  <a:srgbClr val="4D4D4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9151523" y="3460373"/>
                <a:ext cx="60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6600"/>
                    </a:solidFill>
                  </a:rPr>
                  <a:t>SF1</a:t>
                </a:r>
                <a:endParaRPr lang="en-US" b="1" dirty="0">
                  <a:solidFill>
                    <a:srgbClr val="FF6600"/>
                  </a:solidFill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5329630" y="2500763"/>
            <a:ext cx="1411400" cy="969912"/>
            <a:chOff x="5329630" y="2500763"/>
            <a:chExt cx="1411400" cy="969912"/>
          </a:xfrm>
        </p:grpSpPr>
        <p:grpSp>
          <p:nvGrpSpPr>
            <p:cNvPr id="36" name="Group 35"/>
            <p:cNvGrpSpPr/>
            <p:nvPr/>
          </p:nvGrpSpPr>
          <p:grpSpPr>
            <a:xfrm>
              <a:off x="5329630" y="2500763"/>
              <a:ext cx="633707" cy="969912"/>
              <a:chOff x="9239295" y="4404908"/>
              <a:chExt cx="633707" cy="969912"/>
            </a:xfrm>
          </p:grpSpPr>
          <p:sp>
            <p:nvSpPr>
              <p:cNvPr id="37" name="Isosceles Triangle 36"/>
              <p:cNvSpPr/>
              <p:nvPr/>
            </p:nvSpPr>
            <p:spPr>
              <a:xfrm>
                <a:off x="9356622" y="4404908"/>
                <a:ext cx="395862" cy="346405"/>
              </a:xfrm>
              <a:prstGeom prst="triangle">
                <a:avLst/>
              </a:prstGeom>
              <a:solidFill>
                <a:schemeClr val="accent6"/>
              </a:solidFill>
              <a:ln>
                <a:solidFill>
                  <a:srgbClr val="4D4D4D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9239295" y="5005488"/>
                <a:ext cx="633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SD1</a:t>
                </a:r>
                <a:endParaRPr lang="en-US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107323" y="2500763"/>
              <a:ext cx="633707" cy="969912"/>
              <a:chOff x="9265809" y="4404908"/>
              <a:chExt cx="633707" cy="969912"/>
            </a:xfrm>
          </p:grpSpPr>
          <p:sp>
            <p:nvSpPr>
              <p:cNvPr id="14" name="Isosceles Triangle 13"/>
              <p:cNvSpPr/>
              <p:nvPr/>
            </p:nvSpPr>
            <p:spPr>
              <a:xfrm>
                <a:off x="9356622" y="4404908"/>
                <a:ext cx="395862" cy="346405"/>
              </a:xfrm>
              <a:prstGeom prst="triangle">
                <a:avLst/>
              </a:prstGeom>
              <a:solidFill>
                <a:schemeClr val="accent6"/>
              </a:solidFill>
              <a:ln>
                <a:solidFill>
                  <a:srgbClr val="4D4D4D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265809" y="5005488"/>
                <a:ext cx="633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SD1</a:t>
                </a:r>
                <a:endParaRPr lang="en-US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812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err="1" smtClean="0"/>
              <a:t>sextupole</a:t>
            </a:r>
            <a:r>
              <a:rPr lang="en-US" dirty="0" smtClean="0"/>
              <a:t> scheme</a:t>
            </a:r>
            <a:endParaRPr lang="en-US" dirty="0"/>
          </a:p>
        </p:txBody>
      </p:sp>
      <p:pic>
        <p:nvPicPr>
          <p:cNvPr id="6" name="Content Placeholder 3" descr="fodo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82" t="-4722" r="11809" b="-9315"/>
          <a:stretch/>
        </p:blipFill>
        <p:spPr>
          <a:xfrm>
            <a:off x="7270535" y="1755300"/>
            <a:ext cx="1564399" cy="1037167"/>
          </a:xfrm>
        </p:spPr>
      </p:pic>
      <p:sp>
        <p:nvSpPr>
          <p:cNvPr id="20" name="Freeform 19"/>
          <p:cNvSpPr/>
          <p:nvPr/>
        </p:nvSpPr>
        <p:spPr>
          <a:xfrm>
            <a:off x="2092609" y="4307417"/>
            <a:ext cx="5001670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86963" y="3109384"/>
            <a:ext cx="2365548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092250" y="3109384"/>
            <a:ext cx="2529194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90786" y="365125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90° = π/2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998842" y="365254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60° = π/3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049573" y="4909840"/>
            <a:ext cx="5183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180° = π (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n-US" sz="2400" b="1" dirty="0" smtClean="0"/>
              <a:t>-I transformation)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39520" y="5615543"/>
            <a:ext cx="41107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Even number of </a:t>
            </a:r>
            <a:r>
              <a:rPr lang="en-US" dirty="0" err="1" smtClean="0"/>
              <a:t>sextupoles</a:t>
            </a:r>
            <a:r>
              <a:rPr lang="en-US" dirty="0" smtClean="0"/>
              <a:t> per family!</a:t>
            </a:r>
            <a:endParaRPr lang="en-US" dirty="0"/>
          </a:p>
        </p:txBody>
      </p:sp>
      <p:pic>
        <p:nvPicPr>
          <p:cNvPr id="27" name="Content Placeholder 3" descr="fodo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5" t="-4722" b="-9315"/>
          <a:stretch/>
        </p:blipFill>
        <p:spPr>
          <a:xfrm>
            <a:off x="544286" y="1755300"/>
            <a:ext cx="6899244" cy="1037167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182575" y="2077604"/>
            <a:ext cx="608009" cy="897345"/>
            <a:chOff x="3139216" y="4626366"/>
            <a:chExt cx="608009" cy="897345"/>
          </a:xfrm>
        </p:grpSpPr>
        <p:sp>
          <p:nvSpPr>
            <p:cNvPr id="29" name="Isosceles Triangle 28"/>
            <p:cNvSpPr/>
            <p:nvPr/>
          </p:nvSpPr>
          <p:spPr>
            <a:xfrm rot="10800000">
              <a:off x="3188700" y="4626366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9216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24334" y="2077604"/>
            <a:ext cx="608009" cy="897345"/>
            <a:chOff x="5721715" y="4626366"/>
            <a:chExt cx="608009" cy="897345"/>
          </a:xfrm>
        </p:grpSpPr>
        <p:sp>
          <p:nvSpPr>
            <p:cNvPr id="32" name="Isosceles Triangle 31"/>
            <p:cNvSpPr/>
            <p:nvPr/>
          </p:nvSpPr>
          <p:spPr>
            <a:xfrm rot="10800000">
              <a:off x="5773659" y="4626366"/>
              <a:ext cx="395862" cy="346405"/>
            </a:xfrm>
            <a:prstGeom prst="triangle">
              <a:avLst/>
            </a:prstGeom>
            <a:solidFill>
              <a:srgbClr val="FF9E3E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21715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SF2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484599" y="2077604"/>
            <a:ext cx="608009" cy="897345"/>
            <a:chOff x="3139216" y="4626366"/>
            <a:chExt cx="608009" cy="897345"/>
          </a:xfrm>
        </p:grpSpPr>
        <p:sp>
          <p:nvSpPr>
            <p:cNvPr id="8" name="Isosceles Triangle 7"/>
            <p:cNvSpPr/>
            <p:nvPr/>
          </p:nvSpPr>
          <p:spPr>
            <a:xfrm rot="10800000">
              <a:off x="3188700" y="4626366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39216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184245" y="2077604"/>
            <a:ext cx="608009" cy="897345"/>
            <a:chOff x="3139216" y="4626366"/>
            <a:chExt cx="608009" cy="897345"/>
          </a:xfrm>
        </p:grpSpPr>
        <p:sp>
          <p:nvSpPr>
            <p:cNvPr id="35" name="Isosceles Triangle 34"/>
            <p:cNvSpPr/>
            <p:nvPr/>
          </p:nvSpPr>
          <p:spPr>
            <a:xfrm rot="10800000">
              <a:off x="3188700" y="4626366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39216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486269" y="2077604"/>
            <a:ext cx="608009" cy="897345"/>
            <a:chOff x="3139216" y="4626366"/>
            <a:chExt cx="608009" cy="897345"/>
          </a:xfrm>
        </p:grpSpPr>
        <p:sp>
          <p:nvSpPr>
            <p:cNvPr id="38" name="Isosceles Triangle 37"/>
            <p:cNvSpPr/>
            <p:nvPr/>
          </p:nvSpPr>
          <p:spPr>
            <a:xfrm rot="10800000">
              <a:off x="3188700" y="4626366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39216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013434" y="2077604"/>
            <a:ext cx="608009" cy="897345"/>
            <a:chOff x="5721715" y="4626366"/>
            <a:chExt cx="608009" cy="897345"/>
          </a:xfrm>
        </p:grpSpPr>
        <p:sp>
          <p:nvSpPr>
            <p:cNvPr id="11" name="Isosceles Triangle 10"/>
            <p:cNvSpPr/>
            <p:nvPr/>
          </p:nvSpPr>
          <p:spPr>
            <a:xfrm rot="10800000">
              <a:off x="5773659" y="4626366"/>
              <a:ext cx="395862" cy="346405"/>
            </a:xfrm>
            <a:prstGeom prst="triangle">
              <a:avLst/>
            </a:prstGeom>
            <a:solidFill>
              <a:srgbClr val="FF9E3E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21715" y="5154379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SF2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51632" y="2006052"/>
            <a:ext cx="556275" cy="968897"/>
            <a:chOff x="4394784" y="4626367"/>
            <a:chExt cx="556275" cy="968897"/>
          </a:xfrm>
        </p:grpSpPr>
        <p:sp>
          <p:nvSpPr>
            <p:cNvPr id="42" name="Isosceles Triangle 41"/>
            <p:cNvSpPr/>
            <p:nvPr/>
          </p:nvSpPr>
          <p:spPr>
            <a:xfrm>
              <a:off x="4478517" y="4626367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94784" y="5225932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79062" y="2002169"/>
            <a:ext cx="556275" cy="968897"/>
            <a:chOff x="4394784" y="4626367"/>
            <a:chExt cx="556275" cy="968897"/>
          </a:xfrm>
        </p:grpSpPr>
        <p:sp>
          <p:nvSpPr>
            <p:cNvPr id="45" name="Isosceles Triangle 44"/>
            <p:cNvSpPr/>
            <p:nvPr/>
          </p:nvSpPr>
          <p:spPr>
            <a:xfrm>
              <a:off x="4478517" y="4626367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394784" y="5225932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754858" y="2006052"/>
            <a:ext cx="556563" cy="965014"/>
            <a:chOff x="6965198" y="4621693"/>
            <a:chExt cx="556563" cy="965014"/>
          </a:xfrm>
        </p:grpSpPr>
        <p:sp>
          <p:nvSpPr>
            <p:cNvPr id="12" name="Isosceles Triangle 11"/>
            <p:cNvSpPr/>
            <p:nvPr/>
          </p:nvSpPr>
          <p:spPr>
            <a:xfrm>
              <a:off x="7047668" y="4621693"/>
              <a:ext cx="395862" cy="346405"/>
            </a:xfrm>
            <a:prstGeom prst="triangle">
              <a:avLst/>
            </a:prstGeom>
            <a:solidFill>
              <a:srgbClr val="808080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65198" y="5217375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SD2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409517" y="2006052"/>
            <a:ext cx="556563" cy="965014"/>
            <a:chOff x="6965198" y="4621693"/>
            <a:chExt cx="556563" cy="965014"/>
          </a:xfrm>
        </p:grpSpPr>
        <p:sp>
          <p:nvSpPr>
            <p:cNvPr id="49" name="Isosceles Triangle 48"/>
            <p:cNvSpPr/>
            <p:nvPr/>
          </p:nvSpPr>
          <p:spPr>
            <a:xfrm>
              <a:off x="7047668" y="4621693"/>
              <a:ext cx="395862" cy="346405"/>
            </a:xfrm>
            <a:prstGeom prst="triangle">
              <a:avLst/>
            </a:prstGeom>
            <a:solidFill>
              <a:srgbClr val="808080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965198" y="5217375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SD2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311793" y="2006052"/>
            <a:ext cx="556563" cy="971081"/>
            <a:chOff x="9502789" y="4626367"/>
            <a:chExt cx="556563" cy="971081"/>
          </a:xfrm>
        </p:grpSpPr>
        <p:sp>
          <p:nvSpPr>
            <p:cNvPr id="9" name="Isosceles Triangle 8"/>
            <p:cNvSpPr/>
            <p:nvPr/>
          </p:nvSpPr>
          <p:spPr>
            <a:xfrm>
              <a:off x="9583832" y="4626367"/>
              <a:ext cx="395862" cy="346405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502789" y="5228116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SD3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949204" y="2006052"/>
            <a:ext cx="556563" cy="971081"/>
            <a:chOff x="9502789" y="4626367"/>
            <a:chExt cx="556563" cy="971081"/>
          </a:xfrm>
        </p:grpSpPr>
        <p:sp>
          <p:nvSpPr>
            <p:cNvPr id="53" name="Isosceles Triangle 52"/>
            <p:cNvSpPr/>
            <p:nvPr/>
          </p:nvSpPr>
          <p:spPr>
            <a:xfrm>
              <a:off x="9583832" y="4626367"/>
              <a:ext cx="395862" cy="346405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502789" y="5228116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SD3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329011" y="2006052"/>
            <a:ext cx="556275" cy="968897"/>
            <a:chOff x="4394784" y="4626367"/>
            <a:chExt cx="556275" cy="968897"/>
          </a:xfrm>
        </p:grpSpPr>
        <p:sp>
          <p:nvSpPr>
            <p:cNvPr id="56" name="Isosceles Triangle 55"/>
            <p:cNvSpPr/>
            <p:nvPr/>
          </p:nvSpPr>
          <p:spPr>
            <a:xfrm>
              <a:off x="4478517" y="4626367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94784" y="5225932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56441" y="2002169"/>
            <a:ext cx="556275" cy="968897"/>
            <a:chOff x="4394784" y="4626367"/>
            <a:chExt cx="556275" cy="968897"/>
          </a:xfrm>
        </p:grpSpPr>
        <p:sp>
          <p:nvSpPr>
            <p:cNvPr id="59" name="Isosceles Triangle 58"/>
            <p:cNvSpPr/>
            <p:nvPr/>
          </p:nvSpPr>
          <p:spPr>
            <a:xfrm>
              <a:off x="4478517" y="4626367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394784" y="5225932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691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 functions in the half-ring</a:t>
            </a:r>
            <a:endParaRPr lang="en-US" dirty="0"/>
          </a:p>
        </p:txBody>
      </p:sp>
      <p:pic>
        <p:nvPicPr>
          <p:cNvPr id="31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68" y="1380815"/>
            <a:ext cx="6427858" cy="42881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035783" y="5410522"/>
            <a:ext cx="583874" cy="610081"/>
            <a:chOff x="1692442" y="5410522"/>
            <a:chExt cx="583874" cy="610081"/>
          </a:xfrm>
        </p:grpSpPr>
        <p:sp>
          <p:nvSpPr>
            <p:cNvPr id="7" name="Explosion 2 6"/>
            <p:cNvSpPr/>
            <p:nvPr/>
          </p:nvSpPr>
          <p:spPr>
            <a:xfrm>
              <a:off x="1692442" y="5410522"/>
              <a:ext cx="583874" cy="610081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77213" y="5538923"/>
              <a:ext cx="4841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83014" y="5396266"/>
            <a:ext cx="535802" cy="664879"/>
            <a:chOff x="6948847" y="5336502"/>
            <a:chExt cx="535802" cy="664879"/>
          </a:xfrm>
        </p:grpSpPr>
        <p:sp>
          <p:nvSpPr>
            <p:cNvPr id="6" name="Explosion 1 5"/>
            <p:cNvSpPr/>
            <p:nvPr/>
          </p:nvSpPr>
          <p:spPr>
            <a:xfrm>
              <a:off x="6948847" y="5336502"/>
              <a:ext cx="535802" cy="664879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28243" y="5481737"/>
              <a:ext cx="398592" cy="385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pic>
        <p:nvPicPr>
          <p:cNvPr id="33" name="Picture 32" descr="Untitled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3"/>
          <a:stretch/>
        </p:blipFill>
        <p:spPr>
          <a:xfrm>
            <a:off x="7200333" y="1519676"/>
            <a:ext cx="1546233" cy="2742767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28451" y="1545166"/>
            <a:ext cx="1223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2">
                    <a:lumMod val="10000"/>
                  </a:schemeClr>
                </a:solidFill>
              </a:rPr>
              <a:t>V17_RT9060_1m1mm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200333" y="1519676"/>
            <a:ext cx="0" cy="2742767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32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700" dirty="0" err="1"/>
              <a:t>Optimising</a:t>
            </a:r>
            <a:r>
              <a:rPr lang="en-US" sz="3700" dirty="0"/>
              <a:t> the momentum acceptance</a:t>
            </a:r>
            <a:endParaRPr lang="en-US" sz="37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3" y="1315561"/>
            <a:ext cx="4338576" cy="30370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733133" y="2355816"/>
            <a:ext cx="3205113" cy="386560"/>
            <a:chOff x="-135114" y="1007279"/>
            <a:chExt cx="4228552" cy="499042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-135114" y="1506321"/>
              <a:ext cx="4228552" cy="0"/>
            </a:xfrm>
            <a:prstGeom prst="line">
              <a:avLst/>
            </a:prstGeom>
            <a:ln w="38100" cmpd="sng">
              <a:solidFill>
                <a:srgbClr val="0055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349935" y="1007279"/>
              <a:ext cx="1339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</a:t>
              </a:r>
              <a:r>
                <a:rPr lang="en-US" dirty="0" smtClean="0"/>
                <a:t>alf-integer</a:t>
              </a:r>
              <a:endParaRPr lang="en-US" dirty="0"/>
            </a:p>
          </p:txBody>
        </p:sp>
      </p:grpSp>
      <p:cxnSp>
        <p:nvCxnSpPr>
          <p:cNvPr id="19" name="Straight Connector 18"/>
          <p:cNvCxnSpPr/>
          <p:nvPr/>
        </p:nvCxnSpPr>
        <p:spPr>
          <a:xfrm flipV="1">
            <a:off x="1411245" y="3105215"/>
            <a:ext cx="2516418" cy="969228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20431" y="4376865"/>
            <a:ext cx="2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add </a:t>
            </a:r>
            <a:r>
              <a:rPr lang="en-US" dirty="0" smtClean="0">
                <a:solidFill>
                  <a:srgbClr val="FF0000"/>
                </a:solidFill>
              </a:rPr>
              <a:t>linear chromaticity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682569" y="1565332"/>
            <a:ext cx="0" cy="561132"/>
          </a:xfrm>
          <a:prstGeom prst="straightConnector1">
            <a:avLst/>
          </a:prstGeom>
          <a:ln w="66675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244981" y="3448923"/>
            <a:ext cx="1" cy="583188"/>
          </a:xfrm>
          <a:prstGeom prst="straightConnector1">
            <a:avLst/>
          </a:prstGeom>
          <a:ln w="66675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370916" y="1415137"/>
            <a:ext cx="10655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err="1" smtClean="0"/>
              <a:t>Q’</a:t>
            </a:r>
            <a:r>
              <a:rPr lang="en-US" sz="2200" b="1" baseline="-25000" dirty="0" err="1" smtClean="0"/>
              <a:t>y</a:t>
            </a:r>
            <a:r>
              <a:rPr lang="en-US" sz="2200" b="1" dirty="0" smtClean="0"/>
              <a:t> = 0</a:t>
            </a:r>
            <a:endParaRPr lang="en-US" sz="2200" b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3506885" y="2955510"/>
            <a:ext cx="5497365" cy="3054378"/>
            <a:chOff x="3506885" y="2955510"/>
            <a:chExt cx="5497365" cy="3054378"/>
          </a:xfrm>
        </p:grpSpPr>
        <p:sp>
          <p:nvSpPr>
            <p:cNvPr id="35" name="TextBox 34"/>
            <p:cNvSpPr txBox="1"/>
            <p:nvPr/>
          </p:nvSpPr>
          <p:spPr>
            <a:xfrm>
              <a:off x="3506885" y="5400650"/>
              <a:ext cx="122244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 err="1" smtClean="0"/>
                <a:t>Q’</a:t>
              </a:r>
              <a:r>
                <a:rPr lang="en-US" sz="2200" b="1" baseline="-25000" dirty="0" err="1" smtClean="0"/>
                <a:t>y</a:t>
              </a:r>
              <a:r>
                <a:rPr lang="en-US" sz="2200" b="1" dirty="0" smtClean="0"/>
                <a:t> = 15</a:t>
              </a:r>
              <a:endParaRPr lang="en-US" sz="2200" b="1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640853" y="2955510"/>
              <a:ext cx="4363397" cy="3054378"/>
              <a:chOff x="4640853" y="2955510"/>
              <a:chExt cx="4363397" cy="3054378"/>
            </a:xfrm>
          </p:grpSpPr>
          <p:pic>
            <p:nvPicPr>
              <p:cNvPr id="32" name="Content Placeholder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0853" y="2955510"/>
                <a:ext cx="4363397" cy="3054378"/>
              </a:xfrm>
              <a:prstGeom prst="rect">
                <a:avLst/>
              </a:prstGeom>
            </p:spPr>
          </p:pic>
          <p:grpSp>
            <p:nvGrpSpPr>
              <p:cNvPr id="36" name="Group 35"/>
              <p:cNvGrpSpPr/>
              <p:nvPr/>
            </p:nvGrpSpPr>
            <p:grpSpPr>
              <a:xfrm>
                <a:off x="5150616" y="4021528"/>
                <a:ext cx="3205113" cy="386560"/>
                <a:chOff x="-121152" y="1007279"/>
                <a:chExt cx="4228552" cy="499042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-121152" y="1506321"/>
                  <a:ext cx="4228552" cy="0"/>
                </a:xfrm>
                <a:prstGeom prst="line">
                  <a:avLst/>
                </a:prstGeom>
                <a:ln w="38100" cmpd="sng">
                  <a:solidFill>
                    <a:srgbClr val="0055A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2349935" y="1007279"/>
                  <a:ext cx="13395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h</a:t>
                  </a:r>
                  <a:r>
                    <a:rPr lang="en-US" dirty="0" smtClean="0"/>
                    <a:t>alf-integer</a:t>
                  </a:r>
                  <a:endParaRPr lang="en-US" dirty="0"/>
                </a:p>
              </p:txBody>
            </p:sp>
          </p:grpSp>
        </p:grpSp>
      </p:grpSp>
      <p:sp>
        <p:nvSpPr>
          <p:cNvPr id="39" name="TextBox 38"/>
          <p:cNvSpPr txBox="1"/>
          <p:nvPr/>
        </p:nvSpPr>
        <p:spPr>
          <a:xfrm>
            <a:off x="5482917" y="1384359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[-0.15%, 0.07%]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845520" y="2742376"/>
            <a:ext cx="0" cy="134342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941711" y="5400650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[-0.21%, 0.07%]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6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9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Circular Collider Study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248" y="1483418"/>
            <a:ext cx="4791222" cy="4509609"/>
          </a:xfrm>
        </p:spPr>
        <p:txBody>
          <a:bodyPr>
            <a:normAutofit fontScale="70000" lnSpcReduction="20000"/>
          </a:bodyPr>
          <a:lstStyle/>
          <a:p>
            <a:pPr marL="360363" indent="-323850">
              <a:buClrTx/>
              <a:buSzPct val="100000"/>
            </a:pPr>
            <a:r>
              <a:rPr lang="en-US" dirty="0" smtClean="0">
                <a:solidFill>
                  <a:schemeClr val="accent6"/>
                </a:solidFill>
              </a:rPr>
              <a:t>100 </a:t>
            </a:r>
            <a:r>
              <a:rPr lang="en-US" dirty="0">
                <a:solidFill>
                  <a:schemeClr val="accent6"/>
                </a:solidFill>
              </a:rPr>
              <a:t>km storage ring</a:t>
            </a:r>
          </a:p>
          <a:p>
            <a:pPr marL="360363" indent="-323850">
              <a:buClrTx/>
              <a:buSzPct val="100000"/>
            </a:pPr>
            <a:endParaRPr lang="en-US" dirty="0">
              <a:solidFill>
                <a:srgbClr val="0055A0"/>
              </a:solidFill>
            </a:endParaRPr>
          </a:p>
          <a:p>
            <a:pPr marL="360363" indent="-323850">
              <a:buClrTx/>
              <a:buSzPct val="100000"/>
            </a:pPr>
            <a:r>
              <a:rPr lang="en-GB" b="1" dirty="0">
                <a:solidFill>
                  <a:srgbClr val="0055A0"/>
                </a:solidFill>
              </a:rPr>
              <a:t>FCC-</a:t>
            </a:r>
            <a:r>
              <a:rPr lang="en-GB" b="1" dirty="0" err="1">
                <a:solidFill>
                  <a:srgbClr val="0055A0"/>
                </a:solidFill>
              </a:rPr>
              <a:t>hh</a:t>
            </a:r>
            <a:r>
              <a:rPr lang="en-GB" dirty="0">
                <a:solidFill>
                  <a:srgbClr val="0055A0"/>
                </a:solidFill>
              </a:rPr>
              <a:t> (=long-term goal):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r>
              <a:rPr lang="en-GB" dirty="0">
                <a:solidFill>
                  <a:srgbClr val="4D4D4D"/>
                </a:solidFill>
              </a:rPr>
              <a:t>High-energy hadron collider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r>
              <a:rPr lang="en-GB" dirty="0">
                <a:solidFill>
                  <a:srgbClr val="4D4D4D"/>
                </a:solidFill>
              </a:rPr>
              <a:t>Push the energy frontier to 100 </a:t>
            </a:r>
            <a:r>
              <a:rPr lang="en-GB" dirty="0" err="1">
                <a:solidFill>
                  <a:srgbClr val="4D4D4D"/>
                </a:solidFill>
              </a:rPr>
              <a:t>TeV</a:t>
            </a:r>
            <a:endParaRPr lang="en-GB" dirty="0">
              <a:solidFill>
                <a:srgbClr val="4D4D4D"/>
              </a:solidFill>
            </a:endParaRPr>
          </a:p>
          <a:p>
            <a:pPr marL="360363" indent="-323850">
              <a:buNone/>
            </a:pPr>
            <a:endParaRPr lang="en-GB" dirty="0">
              <a:solidFill>
                <a:srgbClr val="0055A0"/>
              </a:solidFill>
            </a:endParaRPr>
          </a:p>
          <a:p>
            <a:pPr marL="360363" indent="-323850">
              <a:buClrTx/>
              <a:buSzPct val="100000"/>
            </a:pPr>
            <a:r>
              <a:rPr lang="en-GB" b="1" dirty="0">
                <a:solidFill>
                  <a:srgbClr val="0055A0"/>
                </a:solidFill>
              </a:rPr>
              <a:t>FCC-</a:t>
            </a:r>
            <a:r>
              <a:rPr lang="en-GB" b="1" dirty="0" err="1">
                <a:solidFill>
                  <a:srgbClr val="0055A0"/>
                </a:solidFill>
              </a:rPr>
              <a:t>ee</a:t>
            </a:r>
            <a:r>
              <a:rPr lang="en-GB" b="1" dirty="0">
                <a:solidFill>
                  <a:srgbClr val="0055A0"/>
                </a:solidFill>
              </a:rPr>
              <a:t> (TLEP):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r>
              <a:rPr lang="en-GB" dirty="0">
                <a:solidFill>
                  <a:srgbClr val="4D4D4D"/>
                </a:solidFill>
              </a:rPr>
              <a:t>e</a:t>
            </a:r>
            <a:r>
              <a:rPr lang="en-GB" baseline="30000" dirty="0">
                <a:solidFill>
                  <a:srgbClr val="4D4D4D"/>
                </a:solidFill>
              </a:rPr>
              <a:t>+</a:t>
            </a:r>
            <a:r>
              <a:rPr lang="en-GB" dirty="0">
                <a:solidFill>
                  <a:srgbClr val="4D4D4D"/>
                </a:solidFill>
              </a:rPr>
              <a:t>/e</a:t>
            </a:r>
            <a:r>
              <a:rPr lang="en-GB" baseline="30000" dirty="0">
                <a:solidFill>
                  <a:srgbClr val="4D4D4D"/>
                </a:solidFill>
              </a:rPr>
              <a:t>-</a:t>
            </a:r>
            <a:r>
              <a:rPr lang="en-GB" dirty="0">
                <a:solidFill>
                  <a:srgbClr val="4D4D4D"/>
                </a:solidFill>
              </a:rPr>
              <a:t>-collider as intermediate step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endParaRPr lang="en-GB" dirty="0">
              <a:solidFill>
                <a:srgbClr val="0055A0"/>
              </a:solidFill>
            </a:endParaRPr>
          </a:p>
          <a:p>
            <a:pPr marL="360363" indent="-323850">
              <a:buClrTx/>
              <a:buSzPct val="100000"/>
            </a:pPr>
            <a:r>
              <a:rPr lang="en-GB" b="1" dirty="0">
                <a:solidFill>
                  <a:srgbClr val="0055A0"/>
                </a:solidFill>
              </a:rPr>
              <a:t>FCC-he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r>
              <a:rPr lang="en-GB" dirty="0">
                <a:solidFill>
                  <a:srgbClr val="4D4D4D"/>
                </a:solidFill>
              </a:rPr>
              <a:t>Hadron-lepton collider option</a:t>
            </a:r>
          </a:p>
          <a:p>
            <a:pPr marL="360363" indent="-323850">
              <a:buClrTx/>
              <a:buSzPct val="100000"/>
              <a:buFont typeface="Wingdings" charset="0"/>
              <a:buChar char="à"/>
            </a:pPr>
            <a:r>
              <a:rPr lang="en-GB" dirty="0">
                <a:solidFill>
                  <a:srgbClr val="4D4D4D"/>
                </a:solidFill>
              </a:rPr>
              <a:t>Deep inelastic scattering</a:t>
            </a:r>
            <a:endParaRPr lang="de-DE" dirty="0">
              <a:solidFill>
                <a:srgbClr val="4D4D4D"/>
              </a:solidFill>
            </a:endParaRPr>
          </a:p>
          <a:p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59595" y="3263226"/>
            <a:ext cx="4742822" cy="916276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5292888" y="1501945"/>
            <a:ext cx="3657076" cy="38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5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 smtClean="0"/>
              <a:t>Mom. acceptance </a:t>
            </a:r>
            <a:r>
              <a:rPr lang="en-US" sz="4100" dirty="0" smtClean="0"/>
              <a:t>for different</a:t>
            </a:r>
            <a:r>
              <a:rPr lang="en-US" sz="4100" dirty="0" smtClean="0">
                <a:solidFill>
                  <a:schemeClr val="tx2"/>
                </a:solidFill>
              </a:rPr>
              <a:t> </a:t>
            </a:r>
            <a:r>
              <a:rPr lang="en-US" sz="4100" dirty="0" smtClean="0">
                <a:solidFill>
                  <a:schemeClr val="tx2"/>
                </a:solidFill>
              </a:rPr>
              <a:t>β</a:t>
            </a:r>
            <a:r>
              <a:rPr lang="en-US" sz="4100" baseline="30000" dirty="0" smtClean="0">
                <a:solidFill>
                  <a:schemeClr val="tx2"/>
                </a:solidFill>
              </a:rPr>
              <a:t>*</a:t>
            </a:r>
            <a:endParaRPr lang="en-US" sz="4100" dirty="0">
              <a:solidFill>
                <a:schemeClr val="tx2"/>
              </a:solidFill>
            </a:endParaRPr>
          </a:p>
        </p:txBody>
      </p:sp>
      <p:pic>
        <p:nvPicPr>
          <p:cNvPr id="5" name="Content Placeholder 4" descr="gnu_tune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1" r="-11691"/>
          <a:stretch>
            <a:fillRect/>
          </a:stretch>
        </p:blipFill>
        <p:spPr>
          <a:xfrm>
            <a:off x="-289864" y="1385371"/>
            <a:ext cx="7491511" cy="42502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08932" y="2269896"/>
            <a:ext cx="240853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/>
                </a:solidFill>
              </a:rPr>
              <a:t>β</a:t>
            </a:r>
            <a:r>
              <a:rPr lang="en-US" sz="2400" b="1" dirty="0">
                <a:solidFill>
                  <a:schemeClr val="accent6"/>
                </a:solidFill>
              </a:rPr>
              <a:t>*</a:t>
            </a:r>
            <a:r>
              <a:rPr lang="en-US" sz="2400" b="1" baseline="-25000" dirty="0">
                <a:solidFill>
                  <a:schemeClr val="accent6"/>
                </a:solidFill>
              </a:rPr>
              <a:t>y </a:t>
            </a:r>
            <a:r>
              <a:rPr lang="en-US" sz="2400" b="1" dirty="0">
                <a:solidFill>
                  <a:schemeClr val="accent6"/>
                </a:solidFill>
              </a:rPr>
              <a:t>= </a:t>
            </a:r>
            <a:r>
              <a:rPr lang="en-US" sz="2400" b="1" dirty="0" smtClean="0">
                <a:solidFill>
                  <a:schemeClr val="accent6"/>
                </a:solidFill>
              </a:rPr>
              <a:t>1 mm: </a:t>
            </a:r>
          </a:p>
          <a:p>
            <a:endParaRPr lang="en-US" sz="1000" b="1" dirty="0" smtClean="0">
              <a:solidFill>
                <a:schemeClr val="accent6"/>
              </a:solidFill>
            </a:endParaRPr>
          </a:p>
          <a:p>
            <a:r>
              <a:rPr lang="en-US" sz="2400" b="1" dirty="0" smtClean="0">
                <a:solidFill>
                  <a:srgbClr val="FF6600"/>
                </a:solidFill>
              </a:rPr>
              <a:t>[-0.21%, 0.07%]</a:t>
            </a:r>
          </a:p>
          <a:p>
            <a:endParaRPr lang="en-US" sz="2400" b="1" dirty="0">
              <a:solidFill>
                <a:schemeClr val="accent6"/>
              </a:solidFill>
            </a:endParaRPr>
          </a:p>
          <a:p>
            <a:r>
              <a:rPr lang="en-US" sz="2400" b="1" dirty="0" smtClean="0">
                <a:solidFill>
                  <a:schemeClr val="accent6"/>
                </a:solidFill>
              </a:rPr>
              <a:t>β</a:t>
            </a:r>
            <a:r>
              <a:rPr lang="en-US" sz="2400" b="1" dirty="0">
                <a:solidFill>
                  <a:schemeClr val="accent6"/>
                </a:solidFill>
              </a:rPr>
              <a:t>*</a:t>
            </a:r>
            <a:r>
              <a:rPr lang="en-US" sz="2400" b="1" baseline="-25000" dirty="0">
                <a:solidFill>
                  <a:schemeClr val="accent6"/>
                </a:solidFill>
              </a:rPr>
              <a:t>y </a:t>
            </a:r>
            <a:r>
              <a:rPr lang="en-US" sz="2400" b="1" dirty="0">
                <a:solidFill>
                  <a:schemeClr val="accent6"/>
                </a:solidFill>
              </a:rPr>
              <a:t>= </a:t>
            </a:r>
            <a:r>
              <a:rPr lang="en-US" sz="2400" b="1" dirty="0" smtClean="0">
                <a:solidFill>
                  <a:schemeClr val="accent6"/>
                </a:solidFill>
              </a:rPr>
              <a:t>2 </a:t>
            </a:r>
            <a:r>
              <a:rPr lang="en-US" sz="2400" b="1" dirty="0">
                <a:solidFill>
                  <a:schemeClr val="accent6"/>
                </a:solidFill>
              </a:rPr>
              <a:t>mm: </a:t>
            </a:r>
            <a:endParaRPr lang="en-US" sz="2400" b="1" dirty="0" smtClean="0">
              <a:solidFill>
                <a:schemeClr val="accent6"/>
              </a:solidFill>
            </a:endParaRPr>
          </a:p>
          <a:p>
            <a:endParaRPr lang="en-US" sz="1000" b="1" dirty="0">
              <a:solidFill>
                <a:schemeClr val="accent6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[-</a:t>
            </a:r>
            <a:r>
              <a:rPr lang="en-US" sz="2400" b="1" dirty="0" smtClean="0">
                <a:solidFill>
                  <a:srgbClr val="FF0000"/>
                </a:solidFill>
              </a:rPr>
              <a:t>0.29%</a:t>
            </a:r>
            <a:r>
              <a:rPr lang="en-US" sz="2400" b="1" dirty="0">
                <a:solidFill>
                  <a:srgbClr val="FF0000"/>
                </a:solidFill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0.11%]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221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800" y="2800344"/>
            <a:ext cx="4603801" cy="322266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4847" y="5376674"/>
            <a:ext cx="4815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6 </a:t>
            </a:r>
            <a:r>
              <a:rPr lang="en-US" dirty="0" err="1"/>
              <a:t>sextupole</a:t>
            </a:r>
            <a:r>
              <a:rPr lang="en-US" dirty="0"/>
              <a:t> families </a:t>
            </a:r>
            <a:r>
              <a:rPr lang="en-US" dirty="0" smtClean="0"/>
              <a:t>+ 12 free </a:t>
            </a:r>
            <a:r>
              <a:rPr lang="en-US" dirty="0" err="1" smtClean="0"/>
              <a:t>sextupole</a:t>
            </a:r>
            <a:r>
              <a:rPr lang="en-US" dirty="0" smtClean="0"/>
              <a:t> pairs </a:t>
            </a:r>
          </a:p>
          <a:p>
            <a:pPr algn="r"/>
            <a:r>
              <a:rPr lang="en-US" dirty="0" smtClean="0"/>
              <a:t>per </a:t>
            </a:r>
            <a:r>
              <a:rPr lang="en-US" dirty="0"/>
              <a:t>arc per </a:t>
            </a:r>
            <a:r>
              <a:rPr lang="en-US" dirty="0" smtClean="0"/>
              <a:t>plane</a:t>
            </a:r>
            <a:endParaRPr lang="en-US" dirty="0"/>
          </a:p>
        </p:txBody>
      </p:sp>
      <p:pic>
        <p:nvPicPr>
          <p:cNvPr id="18" name="Picture 17" descr="gnu_tune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44" y="1866208"/>
            <a:ext cx="4572000" cy="320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45188" y="1863789"/>
            <a:ext cx="402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</a:t>
            </a:r>
            <a:r>
              <a:rPr lang="en-US" dirty="0" err="1" smtClean="0"/>
              <a:t>sextupole</a:t>
            </a:r>
            <a:r>
              <a:rPr lang="en-US" dirty="0" smtClean="0"/>
              <a:t> families per arc per plane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178413"/>
            <a:ext cx="6748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Vary individual </a:t>
            </a:r>
            <a:r>
              <a:rPr lang="en-US" sz="2400" dirty="0" err="1" smtClean="0">
                <a:solidFill>
                  <a:schemeClr val="accent6"/>
                </a:solidFill>
              </a:rPr>
              <a:t>sextupole</a:t>
            </a:r>
            <a:r>
              <a:rPr lang="en-US" sz="2400" dirty="0" smtClean="0">
                <a:solidFill>
                  <a:schemeClr val="accent6"/>
                </a:solidFill>
              </a:rPr>
              <a:t> pairs to flatten Q(</a:t>
            </a:r>
            <a:r>
              <a:rPr lang="el-GR" sz="2400" dirty="0">
                <a:solidFill>
                  <a:schemeClr val="accent6"/>
                </a:solidFill>
              </a:rPr>
              <a:t>Δ</a:t>
            </a:r>
            <a:r>
              <a:rPr lang="de-DE" sz="2400" dirty="0">
                <a:solidFill>
                  <a:schemeClr val="accent6"/>
                </a:solidFill>
              </a:rPr>
              <a:t>p/</a:t>
            </a:r>
            <a:r>
              <a:rPr lang="de-DE" sz="2400" dirty="0" smtClean="0">
                <a:solidFill>
                  <a:schemeClr val="accent6"/>
                </a:solidFill>
              </a:rPr>
              <a:t>p)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939800"/>
          </a:xfrm>
        </p:spPr>
        <p:txBody>
          <a:bodyPr>
            <a:normAutofit/>
          </a:bodyPr>
          <a:lstStyle/>
          <a:p>
            <a:r>
              <a:rPr lang="en-US" sz="4100" dirty="0" smtClean="0"/>
              <a:t>Different </a:t>
            </a:r>
            <a:r>
              <a:rPr lang="en-US" sz="4100" dirty="0" err="1" smtClean="0"/>
              <a:t>sextupole</a:t>
            </a:r>
            <a:r>
              <a:rPr lang="en-US" sz="4100" dirty="0" smtClean="0"/>
              <a:t> scheme</a:t>
            </a:r>
            <a:endParaRPr lang="en-US" sz="41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76844" y="3398001"/>
            <a:ext cx="240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[-</a:t>
            </a:r>
            <a:r>
              <a:rPr lang="en-US" sz="2400" b="1" dirty="0" smtClean="0">
                <a:solidFill>
                  <a:srgbClr val="FF0000"/>
                </a:solidFill>
              </a:rPr>
              <a:t>0.49%</a:t>
            </a:r>
            <a:r>
              <a:rPr lang="en-US" sz="2400" b="1" dirty="0" smtClean="0">
                <a:solidFill>
                  <a:srgbClr val="FF0000"/>
                </a:solidFill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0.69%</a:t>
            </a:r>
            <a:r>
              <a:rPr lang="en-US" sz="2400" b="1" dirty="0" smtClean="0">
                <a:solidFill>
                  <a:srgbClr val="FF0000"/>
                </a:solidFill>
              </a:rPr>
              <a:t>]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97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Lattice design for a future e+/e- collider</a:t>
            </a:r>
          </a:p>
          <a:p>
            <a:endParaRPr lang="en-US" sz="1500" dirty="0" smtClean="0">
              <a:solidFill>
                <a:srgbClr val="4D4D4D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4D4D4D"/>
                </a:solidFill>
              </a:rPr>
              <a:t>Linear lattice design</a:t>
            </a:r>
          </a:p>
          <a:p>
            <a:pPr marL="36576" indent="0">
              <a:buNone/>
            </a:pPr>
            <a:r>
              <a:rPr lang="en-US" dirty="0" smtClean="0">
                <a:sym typeface="Wingdings"/>
              </a:rPr>
              <a:t> Horizontal </a:t>
            </a:r>
            <a:r>
              <a:rPr lang="en-US" dirty="0" err="1" smtClean="0">
                <a:sym typeface="Wingdings"/>
              </a:rPr>
              <a:t>emittance</a:t>
            </a:r>
            <a:r>
              <a:rPr lang="en-US" dirty="0" smtClean="0">
                <a:sym typeface="Wingdings"/>
              </a:rPr>
              <a:t> tuning</a:t>
            </a:r>
          </a:p>
          <a:p>
            <a:pPr marL="36576" indent="0">
              <a:buNone/>
            </a:pPr>
            <a:endParaRPr lang="en-US" dirty="0">
              <a:sym typeface="Wingdings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Non-linear dynamics</a:t>
            </a:r>
          </a:p>
          <a:p>
            <a:pPr marL="36576" indent="0">
              <a:buNone/>
            </a:pPr>
            <a:r>
              <a:rPr lang="en-US" dirty="0" smtClean="0">
                <a:sym typeface="Wingdings"/>
              </a:rPr>
              <a:t> Higher order chromaticity correction </a:t>
            </a:r>
          </a:p>
          <a:p>
            <a:pPr marL="36576" indent="0">
              <a:buNone/>
            </a:pPr>
            <a:r>
              <a:rPr lang="en-US" dirty="0" smtClean="0">
                <a:sym typeface="Wingdings"/>
              </a:rPr>
              <a:t> Momentum acceptance </a:t>
            </a:r>
            <a:r>
              <a:rPr lang="en-US" dirty="0" err="1" smtClean="0">
                <a:sym typeface="Wingdings"/>
              </a:rPr>
              <a:t>optimisation</a:t>
            </a:r>
            <a:endParaRPr lang="en-US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90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0" y="1"/>
            <a:ext cx="9144000" cy="6161917"/>
            <a:chOff x="323528" y="2063411"/>
            <a:chExt cx="5832648" cy="4063709"/>
          </a:xfrm>
        </p:grpSpPr>
        <p:pic>
          <p:nvPicPr>
            <p:cNvPr id="5" name="Picture 15" descr="DSCF429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11" t="12075" r="546" b="9933"/>
            <a:stretch/>
          </p:blipFill>
          <p:spPr bwMode="auto">
            <a:xfrm>
              <a:off x="323528" y="2063411"/>
              <a:ext cx="5832648" cy="4063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17"/>
            <p:cNvSpPr>
              <a:spLocks/>
            </p:cNvSpPr>
            <p:nvPr/>
          </p:nvSpPr>
          <p:spPr bwMode="auto">
            <a:xfrm rot="10800000">
              <a:off x="827584" y="4079810"/>
              <a:ext cx="5328590" cy="936104"/>
            </a:xfrm>
            <a:custGeom>
              <a:avLst/>
              <a:gdLst>
                <a:gd name="T0" fmla="*/ 0 w 3168"/>
                <a:gd name="T1" fmla="*/ 2147483647 h 624"/>
                <a:gd name="T2" fmla="*/ 2147483647 w 3168"/>
                <a:gd name="T3" fmla="*/ 2147483647 h 624"/>
                <a:gd name="T4" fmla="*/ 2147483647 w 3168"/>
                <a:gd name="T5" fmla="*/ 2147483647 h 624"/>
                <a:gd name="T6" fmla="*/ 2147483647 w 3168"/>
                <a:gd name="T7" fmla="*/ 2147483647 h 624"/>
                <a:gd name="T8" fmla="*/ 2147483647 w 3168"/>
                <a:gd name="T9" fmla="*/ 0 h 624"/>
                <a:gd name="T10" fmla="*/ 2147483647 w 3168"/>
                <a:gd name="T11" fmla="*/ 2147483647 h 624"/>
                <a:gd name="T12" fmla="*/ 2147483647 w 3168"/>
                <a:gd name="T13" fmla="*/ 2147483647 h 624"/>
                <a:gd name="T14" fmla="*/ 2147483647 w 3168"/>
                <a:gd name="T15" fmla="*/ 2147483647 h 624"/>
                <a:gd name="T16" fmla="*/ 2147483647 w 3168"/>
                <a:gd name="T17" fmla="*/ 2147483647 h 624"/>
                <a:gd name="T18" fmla="*/ 2147483647 w 3168"/>
                <a:gd name="T19" fmla="*/ 2147483647 h 624"/>
                <a:gd name="T20" fmla="*/ 2147483647 w 3168"/>
                <a:gd name="T21" fmla="*/ 2147483647 h 624"/>
                <a:gd name="T22" fmla="*/ 2147483647 w 3168"/>
                <a:gd name="T23" fmla="*/ 2147483647 h 624"/>
                <a:gd name="T24" fmla="*/ 2147483647 w 3168"/>
                <a:gd name="T25" fmla="*/ 2147483647 h 624"/>
                <a:gd name="T26" fmla="*/ 2147483647 w 3168"/>
                <a:gd name="T27" fmla="*/ 2147483647 h 6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68"/>
                <a:gd name="T43" fmla="*/ 0 h 624"/>
                <a:gd name="T44" fmla="*/ 3168 w 3168"/>
                <a:gd name="T45" fmla="*/ 624 h 6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68" h="624">
                  <a:moveTo>
                    <a:pt x="0" y="156"/>
                  </a:moveTo>
                  <a:cubicBezTo>
                    <a:pt x="55" y="145"/>
                    <a:pt x="214" y="108"/>
                    <a:pt x="333" y="87"/>
                  </a:cubicBezTo>
                  <a:cubicBezTo>
                    <a:pt x="452" y="66"/>
                    <a:pt x="591" y="46"/>
                    <a:pt x="714" y="33"/>
                  </a:cubicBezTo>
                  <a:cubicBezTo>
                    <a:pt x="837" y="20"/>
                    <a:pt x="958" y="12"/>
                    <a:pt x="1071" y="6"/>
                  </a:cubicBezTo>
                  <a:cubicBezTo>
                    <a:pt x="1184" y="0"/>
                    <a:pt x="1274" y="0"/>
                    <a:pt x="1392" y="0"/>
                  </a:cubicBezTo>
                  <a:cubicBezTo>
                    <a:pt x="1510" y="0"/>
                    <a:pt x="1661" y="0"/>
                    <a:pt x="1782" y="6"/>
                  </a:cubicBezTo>
                  <a:cubicBezTo>
                    <a:pt x="1903" y="12"/>
                    <a:pt x="1976" y="17"/>
                    <a:pt x="2118" y="36"/>
                  </a:cubicBezTo>
                  <a:cubicBezTo>
                    <a:pt x="2260" y="55"/>
                    <a:pt x="2494" y="89"/>
                    <a:pt x="2637" y="123"/>
                  </a:cubicBezTo>
                  <a:cubicBezTo>
                    <a:pt x="2780" y="157"/>
                    <a:pt x="2896" y="205"/>
                    <a:pt x="2976" y="240"/>
                  </a:cubicBezTo>
                  <a:cubicBezTo>
                    <a:pt x="3056" y="275"/>
                    <a:pt x="3088" y="304"/>
                    <a:pt x="3120" y="336"/>
                  </a:cubicBezTo>
                  <a:cubicBezTo>
                    <a:pt x="3152" y="368"/>
                    <a:pt x="3168" y="400"/>
                    <a:pt x="3168" y="432"/>
                  </a:cubicBezTo>
                  <a:cubicBezTo>
                    <a:pt x="3168" y="464"/>
                    <a:pt x="3139" y="503"/>
                    <a:pt x="3120" y="528"/>
                  </a:cubicBezTo>
                  <a:cubicBezTo>
                    <a:pt x="3101" y="553"/>
                    <a:pt x="3078" y="566"/>
                    <a:pt x="3054" y="582"/>
                  </a:cubicBezTo>
                  <a:cubicBezTo>
                    <a:pt x="3030" y="598"/>
                    <a:pt x="2989" y="617"/>
                    <a:pt x="2976" y="624"/>
                  </a:cubicBezTo>
                </a:path>
              </a:pathLst>
            </a:cu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41473" y="816839"/>
            <a:ext cx="4475817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b="1" kern="0" dirty="0" smtClean="0">
                <a:solidFill>
                  <a:schemeClr val="accent6"/>
                </a:solidFill>
                <a:latin typeface="+mn-lt"/>
              </a:rPr>
              <a:t>Thank you for your attention!</a:t>
            </a:r>
            <a:endParaRPr lang="en-GB" sz="2400" b="1" kern="0" dirty="0" smtClean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45" y="251008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39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Physics goals of FCC</a:t>
            </a:r>
            <a:r>
              <a:rPr lang="en-US" dirty="0" smtClean="0">
                <a:solidFill>
                  <a:schemeClr val="tx2"/>
                </a:solidFill>
              </a:rPr>
              <a:t>-</a:t>
            </a:r>
            <a:r>
              <a:rPr lang="en-US" dirty="0" err="1" smtClean="0">
                <a:solidFill>
                  <a:schemeClr val="tx2"/>
                </a:solidFill>
              </a:rPr>
              <a:t>ee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endParaRPr lang="en-US" sz="2000" dirty="0" smtClean="0">
              <a:solidFill>
                <a:srgbClr val="000000"/>
              </a:solidFill>
            </a:endParaRPr>
          </a:p>
          <a:p>
            <a:pPr marL="36576" indent="0">
              <a:buClr>
                <a:schemeClr val="accent6"/>
              </a:buClr>
              <a:buSzPct val="100000"/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Provide highest possible luminosity</a:t>
            </a:r>
            <a:r>
              <a:rPr lang="en-GB" sz="2000" dirty="0" smtClean="0">
                <a:solidFill>
                  <a:schemeClr val="accent6"/>
                </a:solidFill>
              </a:rPr>
              <a:t> for a wide physics program ranging from the Z pole to the </a:t>
            </a:r>
            <a:r>
              <a:rPr lang="en-GB" sz="2000" dirty="0" err="1" smtClean="0">
                <a:solidFill>
                  <a:schemeClr val="accent6"/>
                </a:solidFill>
              </a:rPr>
              <a:t>tt</a:t>
            </a:r>
            <a:r>
              <a:rPr lang="en-GB" sz="2000" dirty="0" smtClean="0">
                <a:solidFill>
                  <a:schemeClr val="accent6"/>
                </a:solidFill>
              </a:rPr>
              <a:t> production threshold.</a:t>
            </a:r>
            <a:endParaRPr lang="de-DE" sz="2000" dirty="0">
              <a:solidFill>
                <a:schemeClr val="accent6"/>
              </a:solidFill>
            </a:endParaRPr>
          </a:p>
          <a:p>
            <a:pPr marL="898525" lvl="1" indent="-276225">
              <a:buFont typeface="Wingdings" charset="2"/>
              <a:buChar char="Ø"/>
              <a:tabLst>
                <a:tab pos="898525" algn="l"/>
              </a:tabLst>
            </a:pPr>
            <a:endParaRPr lang="de-DE" sz="1100" dirty="0" smtClean="0">
              <a:solidFill>
                <a:srgbClr val="FF6600"/>
              </a:solidFill>
            </a:endParaRPr>
          </a:p>
          <a:p>
            <a:pPr marL="898525" lvl="1" indent="-276225">
              <a:buClrTx/>
              <a:buFont typeface="Wingdings" charset="2"/>
              <a:buChar char="Ø"/>
              <a:tabLst>
                <a:tab pos="898525" algn="l"/>
              </a:tabLst>
            </a:pPr>
            <a:r>
              <a:rPr lang="de-DE" sz="2000" dirty="0" smtClean="0">
                <a:solidFill>
                  <a:srgbClr val="FF6600"/>
                </a:solidFill>
              </a:rPr>
              <a:t>Beam </a:t>
            </a:r>
            <a:r>
              <a:rPr lang="de-DE" sz="2000" dirty="0" err="1" smtClean="0">
                <a:solidFill>
                  <a:srgbClr val="FF6600"/>
                </a:solidFill>
              </a:rPr>
              <a:t>energy</a:t>
            </a:r>
            <a:r>
              <a:rPr lang="de-DE" sz="2000" dirty="0" smtClean="0">
                <a:solidFill>
                  <a:srgbClr val="FF6600"/>
                </a:solidFill>
              </a:rPr>
              <a:t> </a:t>
            </a:r>
            <a:r>
              <a:rPr lang="de-DE" sz="2000" dirty="0" err="1" smtClean="0">
                <a:solidFill>
                  <a:srgbClr val="FF6600"/>
                </a:solidFill>
              </a:rPr>
              <a:t>range</a:t>
            </a:r>
            <a:r>
              <a:rPr lang="de-DE" sz="2000" dirty="0">
                <a:solidFill>
                  <a:srgbClr val="FF6600"/>
                </a:solidFill>
              </a:rPr>
              <a:t> </a:t>
            </a:r>
            <a:r>
              <a:rPr lang="de-DE" sz="2000" dirty="0" err="1" smtClean="0">
                <a:solidFill>
                  <a:srgbClr val="FF6600"/>
                </a:solidFill>
              </a:rPr>
              <a:t>from</a:t>
            </a:r>
            <a:r>
              <a:rPr lang="de-DE" sz="2000" dirty="0" smtClean="0">
                <a:solidFill>
                  <a:srgbClr val="FF6600"/>
                </a:solidFill>
              </a:rPr>
              <a:t> 45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 </a:t>
            </a:r>
            <a:r>
              <a:rPr lang="de-DE" sz="2000" dirty="0" err="1" smtClean="0">
                <a:solidFill>
                  <a:srgbClr val="FF6600"/>
                </a:solidFill>
              </a:rPr>
              <a:t>to</a:t>
            </a:r>
            <a:r>
              <a:rPr lang="de-DE" sz="2000" dirty="0" smtClean="0">
                <a:solidFill>
                  <a:srgbClr val="FF6600"/>
                </a:solidFill>
              </a:rPr>
              <a:t> 175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endParaRPr lang="de-DE" sz="2000" dirty="0" smtClean="0">
              <a:solidFill>
                <a:srgbClr val="FF6600"/>
              </a:solidFill>
            </a:endParaRPr>
          </a:p>
          <a:p>
            <a:endParaRPr lang="de-DE" sz="2000" dirty="0">
              <a:solidFill>
                <a:schemeClr val="accent1"/>
              </a:solidFill>
            </a:endParaRPr>
          </a:p>
          <a:p>
            <a:pPr marL="36576" indent="0">
              <a:buClrTx/>
              <a:buSzPct val="100000"/>
              <a:buNone/>
            </a:pPr>
            <a:r>
              <a:rPr lang="de-DE" sz="2000" dirty="0" smtClean="0">
                <a:solidFill>
                  <a:schemeClr val="accent6"/>
                </a:solidFill>
              </a:rPr>
              <a:t>Main </a:t>
            </a:r>
            <a:r>
              <a:rPr lang="de-DE" sz="2000" dirty="0" err="1" smtClean="0">
                <a:solidFill>
                  <a:schemeClr val="accent6"/>
                </a:solidFill>
              </a:rPr>
              <a:t>physics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programs</a:t>
            </a:r>
            <a:r>
              <a:rPr lang="de-DE" sz="2000" dirty="0" smtClean="0">
                <a:solidFill>
                  <a:schemeClr val="accent6"/>
                </a:solidFill>
              </a:rPr>
              <a:t> / </a:t>
            </a:r>
            <a:r>
              <a:rPr lang="de-DE" sz="2000" dirty="0" err="1" smtClean="0">
                <a:solidFill>
                  <a:schemeClr val="accent6"/>
                </a:solidFill>
              </a:rPr>
              <a:t>energies</a:t>
            </a:r>
            <a:r>
              <a:rPr lang="de-DE" sz="2000" dirty="0" smtClean="0">
                <a:solidFill>
                  <a:schemeClr val="accent6"/>
                </a:solidFill>
              </a:rPr>
              <a:t> (+ </a:t>
            </a:r>
            <a:r>
              <a:rPr lang="de-DE" sz="2000" dirty="0" err="1" smtClean="0">
                <a:solidFill>
                  <a:schemeClr val="accent6"/>
                </a:solidFill>
              </a:rPr>
              <a:t>scan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around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central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values</a:t>
            </a:r>
            <a:r>
              <a:rPr lang="de-DE" sz="2000" dirty="0" smtClean="0">
                <a:solidFill>
                  <a:schemeClr val="accent6"/>
                </a:solidFill>
              </a:rPr>
              <a:t>):</a:t>
            </a:r>
          </a:p>
          <a:p>
            <a:pPr marL="908050" lvl="1" indent="-285750">
              <a:buFont typeface="Wingdings" charset="2"/>
              <a:buChar char="Ø"/>
            </a:pPr>
            <a:endParaRPr lang="de-DE" sz="1100" dirty="0" smtClean="0">
              <a:solidFill>
                <a:schemeClr val="accent1"/>
              </a:solidFill>
            </a:endParaRPr>
          </a:p>
          <a:p>
            <a:pPr marL="908050" lvl="1" indent="-285750">
              <a:buClr>
                <a:srgbClr val="FF6600"/>
              </a:buClr>
              <a:buFont typeface="Wingdings" charset="2"/>
              <a:buChar char="Ø"/>
            </a:pPr>
            <a:r>
              <a:rPr lang="de-DE" sz="2000" dirty="0" smtClean="0">
                <a:solidFill>
                  <a:srgbClr val="FF6600"/>
                </a:solidFill>
              </a:rPr>
              <a:t>Z (45.5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Z pole, high </a:t>
            </a:r>
            <a:r>
              <a:rPr lang="de-DE" sz="2000" dirty="0" err="1" smtClean="0"/>
              <a:t>precision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M</a:t>
            </a:r>
            <a:r>
              <a:rPr lang="de-DE" sz="2000" baseline="-25000" dirty="0" smtClean="0"/>
              <a:t>Z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Γ</a:t>
            </a:r>
            <a:r>
              <a:rPr lang="de-DE" sz="2000" baseline="-25000" dirty="0" smtClean="0"/>
              <a:t>Z,</a:t>
            </a:r>
            <a:endParaRPr lang="de-DE" sz="2000" dirty="0" smtClean="0"/>
          </a:p>
          <a:p>
            <a:pPr marL="908050" lvl="1" indent="-285750">
              <a:buClr>
                <a:srgbClr val="FF6600"/>
              </a:buClr>
              <a:buFont typeface="Wingdings" charset="2"/>
              <a:buChar char="Ø"/>
            </a:pPr>
            <a:r>
              <a:rPr lang="de-DE" sz="2000" dirty="0" smtClean="0">
                <a:solidFill>
                  <a:srgbClr val="FF6600"/>
                </a:solidFill>
              </a:rPr>
              <a:t>W (80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W pair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 </a:t>
            </a:r>
            <a:r>
              <a:rPr lang="de-DE" sz="2000" dirty="0" err="1" smtClean="0"/>
              <a:t>threshold</a:t>
            </a:r>
            <a:r>
              <a:rPr lang="de-DE" sz="2000" dirty="0" smtClean="0"/>
              <a:t>,</a:t>
            </a:r>
          </a:p>
          <a:p>
            <a:pPr marL="908050" lvl="1" indent="-285750">
              <a:buClr>
                <a:srgbClr val="FF6600"/>
              </a:buClr>
              <a:buFont typeface="Wingdings" charset="2"/>
              <a:buChar char="Ø"/>
            </a:pPr>
            <a:r>
              <a:rPr lang="de-DE" sz="2000" dirty="0" smtClean="0">
                <a:solidFill>
                  <a:srgbClr val="FF6600"/>
                </a:solidFill>
              </a:rPr>
              <a:t>H (120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H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,</a:t>
            </a:r>
          </a:p>
          <a:p>
            <a:pPr marL="908050" lvl="1" indent="-285750">
              <a:buClr>
                <a:srgbClr val="FF6600"/>
              </a:buClr>
              <a:buFont typeface="Wingdings" charset="2"/>
              <a:buChar char="Ø"/>
            </a:pPr>
            <a:r>
              <a:rPr lang="de-DE" sz="2000" dirty="0" smtClean="0">
                <a:solidFill>
                  <a:srgbClr val="FF6600"/>
                </a:solidFill>
              </a:rPr>
              <a:t>T (175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err="1" smtClean="0"/>
              <a:t>tt</a:t>
            </a:r>
            <a:r>
              <a:rPr lang="de-DE" sz="2000" dirty="0" smtClean="0"/>
              <a:t> </a:t>
            </a:r>
            <a:r>
              <a:rPr lang="de-DE" sz="2000" dirty="0" err="1" smtClean="0"/>
              <a:t>threshold</a:t>
            </a:r>
            <a:r>
              <a:rPr lang="de-DE" sz="2000" dirty="0" smtClean="0"/>
              <a:t>.</a:t>
            </a:r>
            <a:endParaRPr lang="en-GB" sz="2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919018" y="5569097"/>
            <a:ext cx="511458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chemeClr val="accent6"/>
                </a:solidFill>
                <a:latin typeface="+mn-lt"/>
              </a:rPr>
              <a:t>All energies quoted refer to BEAM energies</a:t>
            </a:r>
            <a:endParaRPr lang="en-GB" sz="2000" kern="0" dirty="0" smtClean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240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 precision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1" descr="Higgsmeasurement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99" r="-5799"/>
          <a:stretch>
            <a:fillRect/>
          </a:stretch>
        </p:blipFill>
        <p:spPr bwMode="auto">
          <a:xfrm>
            <a:off x="379760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82185" y="5786462"/>
            <a:ext cx="19509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J. Ellis &amp; P. </a:t>
            </a:r>
            <a:r>
              <a:rPr lang="en-US" dirty="0" err="1" smtClean="0">
                <a:solidFill>
                  <a:schemeClr val="accent6"/>
                </a:solidFill>
              </a:rPr>
              <a:t>Janot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4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265093" y="4714049"/>
            <a:ext cx="8829407" cy="1389529"/>
            <a:chOff x="265093" y="4714049"/>
            <a:chExt cx="8829407" cy="1389529"/>
          </a:xfrm>
        </p:grpSpPr>
        <p:grpSp>
          <p:nvGrpSpPr>
            <p:cNvPr id="62" name="Group 61"/>
            <p:cNvGrpSpPr/>
            <p:nvPr/>
          </p:nvGrpSpPr>
          <p:grpSpPr>
            <a:xfrm>
              <a:off x="2631589" y="4714049"/>
              <a:ext cx="4443506" cy="1389529"/>
              <a:chOff x="2135973" y="4714049"/>
              <a:chExt cx="4443506" cy="1389529"/>
            </a:xfrm>
          </p:grpSpPr>
          <p:pic>
            <p:nvPicPr>
              <p:cNvPr id="6" name="Content Placeholder 4"/>
              <p:cNvPicPr>
                <a:picLocks noChangeAspect="1"/>
              </p:cNvPicPr>
              <p:nvPr/>
            </p:nvPicPr>
            <p:blipFill rotWithShape="1">
              <a:blip r:embed="rId3"/>
              <a:srcRect t="653" b="1171"/>
              <a:stretch/>
            </p:blipFill>
            <p:spPr>
              <a:xfrm>
                <a:off x="2135973" y="4714049"/>
                <a:ext cx="4443506" cy="1389529"/>
              </a:xfrm>
              <a:prstGeom prst="rect">
                <a:avLst/>
              </a:prstGeom>
            </p:spPr>
          </p:pic>
          <p:graphicFrame>
            <p:nvGraphicFramePr>
              <p:cNvPr id="53" name="Objec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09992977"/>
                  </p:ext>
                </p:extLst>
              </p:nvPr>
            </p:nvGraphicFramePr>
            <p:xfrm>
              <a:off x="2469366" y="5006940"/>
              <a:ext cx="747417" cy="4123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021" name="Equation" r:id="rId4" imgW="368300" imgH="203200" progId="Equation.3">
                      <p:embed/>
                    </p:oleObj>
                  </mc:Choice>
                  <mc:Fallback>
                    <p:oleObj name="Equation" r:id="rId4" imgW="368300" imgH="203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469366" y="5006940"/>
                            <a:ext cx="747417" cy="41236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1" name="TextBox 60"/>
            <p:cNvSpPr txBox="1"/>
            <p:nvPr/>
          </p:nvSpPr>
          <p:spPr>
            <a:xfrm>
              <a:off x="265093" y="5006940"/>
              <a:ext cx="280914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200" dirty="0" smtClean="0">
                  <a:solidFill>
                    <a:schemeClr val="accent6"/>
                  </a:solidFill>
                </a:rPr>
                <a:t>Particles with energy deviation: </a:t>
              </a:r>
              <a:endParaRPr lang="en-US" sz="2200" dirty="0">
                <a:solidFill>
                  <a:schemeClr val="accent6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961057" y="4791294"/>
              <a:ext cx="1133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rgbClr val="4D4D4D"/>
                  </a:solidFill>
                </a:rPr>
                <a:t>δ</a:t>
              </a:r>
              <a:r>
                <a:rPr lang="en-US" sz="2000" dirty="0">
                  <a:solidFill>
                    <a:srgbClr val="4D4D4D"/>
                  </a:solidFill>
                </a:rPr>
                <a:t> = </a:t>
              </a:r>
              <a:r>
                <a:rPr lang="el-GR" sz="2000" dirty="0">
                  <a:solidFill>
                    <a:srgbClr val="4D4D4D"/>
                  </a:solidFill>
                </a:rPr>
                <a:t>Δ</a:t>
              </a:r>
              <a:r>
                <a:rPr lang="de-DE" sz="2000" dirty="0">
                  <a:solidFill>
                    <a:srgbClr val="4D4D4D"/>
                  </a:solidFill>
                </a:rPr>
                <a:t>p/p</a:t>
              </a:r>
              <a:endParaRPr lang="en-US" sz="2000" dirty="0">
                <a:solidFill>
                  <a:srgbClr val="4D4D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Beam Dynamics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t="15132" b="10250"/>
          <a:stretch/>
        </p:blipFill>
        <p:spPr>
          <a:xfrm>
            <a:off x="3074235" y="1294789"/>
            <a:ext cx="4142873" cy="538215"/>
          </a:xfrm>
        </p:spPr>
      </p:pic>
      <p:sp>
        <p:nvSpPr>
          <p:cNvPr id="29" name="TextBox 28"/>
          <p:cNvSpPr txBox="1"/>
          <p:nvPr/>
        </p:nvSpPr>
        <p:spPr>
          <a:xfrm>
            <a:off x="269868" y="1333512"/>
            <a:ext cx="27622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chemeClr val="accent6"/>
                </a:solidFill>
              </a:rPr>
              <a:t>Particle trajectory:</a:t>
            </a:r>
            <a:endParaRPr lang="en-US" sz="2200" dirty="0">
              <a:solidFill>
                <a:schemeClr val="accent6"/>
              </a:solidFill>
            </a:endParaRP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55988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2" name="Equation" r:id="rId7" imgW="114300" imgH="165100" progId="Equation.3">
                  <p:embed/>
                </p:oleObj>
              </mc:Choice>
              <mc:Fallback>
                <p:oleObj name="Equation" r:id="rId7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oup 67"/>
          <p:cNvGrpSpPr/>
          <p:nvPr/>
        </p:nvGrpSpPr>
        <p:grpSpPr>
          <a:xfrm>
            <a:off x="4141786" y="1756103"/>
            <a:ext cx="4781369" cy="2772814"/>
            <a:chOff x="4141786" y="1818063"/>
            <a:chExt cx="4781369" cy="277281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1786" y="2226163"/>
              <a:ext cx="4043590" cy="2364714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/>
            <p:nvPr/>
          </p:nvCxnSpPr>
          <p:spPr>
            <a:xfrm>
              <a:off x="5064727" y="1818063"/>
              <a:ext cx="604050" cy="1071772"/>
            </a:xfrm>
            <a:prstGeom prst="straightConnector1">
              <a:avLst/>
            </a:prstGeom>
            <a:ln w="66675">
              <a:solidFill>
                <a:srgbClr val="FF00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117252" y="2171226"/>
              <a:ext cx="1805903" cy="369332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Beta Function </a:t>
              </a:r>
              <a:r>
                <a:rPr lang="en-US" dirty="0">
                  <a:solidFill>
                    <a:srgbClr val="FF0000"/>
                  </a:solidFill>
                </a:rPr>
                <a:t>β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691006" y="5181322"/>
            <a:ext cx="2378588" cy="811927"/>
            <a:chOff x="6691006" y="5181322"/>
            <a:chExt cx="2378588" cy="811927"/>
          </a:xfrm>
        </p:grpSpPr>
        <p:sp>
          <p:nvSpPr>
            <p:cNvPr id="54" name="TextBox 53"/>
            <p:cNvSpPr txBox="1"/>
            <p:nvPr/>
          </p:nvSpPr>
          <p:spPr>
            <a:xfrm>
              <a:off x="6691006" y="5623917"/>
              <a:ext cx="2378588" cy="369332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Dispersion function 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H="1" flipV="1">
              <a:off x="6889239" y="5181322"/>
              <a:ext cx="297106" cy="471538"/>
            </a:xfrm>
            <a:prstGeom prst="straightConnector1">
              <a:avLst/>
            </a:prstGeom>
            <a:ln w="66675">
              <a:solidFill>
                <a:srgbClr val="FF00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90968" y="1764399"/>
            <a:ext cx="3920543" cy="2648335"/>
            <a:chOff x="90968" y="1764399"/>
            <a:chExt cx="3920543" cy="2648335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3079928" y="1764399"/>
              <a:ext cx="931583" cy="638495"/>
            </a:xfrm>
            <a:prstGeom prst="straightConnector1">
              <a:avLst/>
            </a:prstGeom>
            <a:ln w="66675">
              <a:solidFill>
                <a:srgbClr val="0055A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2135973" y="3587402"/>
              <a:ext cx="11357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 smtClean="0">
                  <a:latin typeface="Times New Roman"/>
                  <a:cs typeface="Times New Roman"/>
                </a:rPr>
                <a:t>A = π</a:t>
              </a:r>
              <a:r>
                <a:rPr lang="en-US" sz="2200" b="1" dirty="0" err="1" smtClean="0">
                  <a:latin typeface="Times New Roman"/>
                  <a:cs typeface="Times New Roman"/>
                </a:rPr>
                <a:t>ε</a:t>
              </a:r>
              <a:endParaRPr lang="en-US" sz="2200" b="1" dirty="0">
                <a:latin typeface="Times New Roman"/>
                <a:cs typeface="Times New Roman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0968" y="2292237"/>
              <a:ext cx="1390124" cy="369332"/>
            </a:xfrm>
            <a:prstGeom prst="rect">
              <a:avLst/>
            </a:prstGeom>
            <a:noFill/>
            <a:ln w="28575" cmpd="sng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Emittance</a:t>
              </a:r>
              <a:r>
                <a:rPr lang="en-US" dirty="0" smtClean="0"/>
                <a:t> </a:t>
              </a:r>
              <a:r>
                <a:rPr lang="en-US" dirty="0" err="1">
                  <a:latin typeface="+mj-lt"/>
                  <a:cs typeface="Times New Roman"/>
                </a:rPr>
                <a:t>ε</a:t>
              </a:r>
              <a:endParaRPr lang="en-US" dirty="0">
                <a:latin typeface="+mj-lt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346715" y="2066457"/>
              <a:ext cx="3127767" cy="2346277"/>
              <a:chOff x="346715" y="2066457"/>
              <a:chExt cx="3127767" cy="2346277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1855377" y="2108771"/>
                <a:ext cx="0" cy="2303963"/>
              </a:xfrm>
              <a:prstGeom prst="straightConnector1">
                <a:avLst/>
              </a:prstGeom>
              <a:ln w="31750">
                <a:solidFill>
                  <a:schemeClr val="bg2">
                    <a:lumMod val="10000"/>
                  </a:schemeClr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346715" y="3200087"/>
                <a:ext cx="3127767" cy="0"/>
              </a:xfrm>
              <a:prstGeom prst="straightConnector1">
                <a:avLst/>
              </a:prstGeom>
              <a:ln w="31750">
                <a:solidFill>
                  <a:schemeClr val="bg2">
                    <a:lumMod val="10000"/>
                  </a:schemeClr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 rot="19705371">
                <a:off x="384654" y="2870720"/>
                <a:ext cx="2924566" cy="663169"/>
              </a:xfrm>
              <a:prstGeom prst="ellipse">
                <a:avLst/>
              </a:prstGeom>
              <a:noFill/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96580" y="2066457"/>
                <a:ext cx="320489" cy="336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x</a:t>
                </a:r>
                <a:r>
                  <a:rPr lang="en-US" dirty="0" smtClean="0">
                    <a:solidFill>
                      <a:schemeClr val="bg2">
                        <a:lumMod val="10000"/>
                      </a:schemeClr>
                    </a:solidFill>
                  </a:rPr>
                  <a:t>’</a:t>
                </a:r>
                <a:endParaRPr lang="en-US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155913" y="3207158"/>
                <a:ext cx="280551" cy="3364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191919"/>
                    </a:solidFill>
                  </a:rPr>
                  <a:t>x</a:t>
                </a:r>
                <a:endParaRPr lang="en-US" dirty="0">
                  <a:solidFill>
                    <a:srgbClr val="191919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74514" y="2933327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956793" y="3547644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25606" y="3032097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964960" y="2933327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129976" y="2686874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728461" y="3063056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843075" y="2609269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715705" y="3256050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964960" y="3309750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426553" y="2708039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591655" y="3206664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230954" y="3309750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591655" y="3013671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1496580" y="3587402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241483" y="3538018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906111" y="3728715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1911837" y="3107026"/>
                <a:ext cx="101364" cy="9877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055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781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Challenges: </a:t>
            </a:r>
            <a:r>
              <a:rPr lang="en-US" dirty="0" smtClean="0">
                <a:solidFill>
                  <a:schemeClr val="tx1"/>
                </a:solidFill>
              </a:rPr>
              <a:t>the parameter list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04850" y="1325606"/>
            <a:ext cx="2379203" cy="4667421"/>
          </a:xfrm>
        </p:spPr>
        <p:txBody>
          <a:bodyPr>
            <a:normAutofit fontScale="85000" lnSpcReduction="20000"/>
          </a:bodyPr>
          <a:lstStyle/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chemeClr val="accent6"/>
                </a:solidFill>
              </a:rPr>
              <a:t>Design &amp; optimize a lattice for </a:t>
            </a:r>
            <a:r>
              <a:rPr lang="en-US" sz="1600" dirty="0" smtClean="0">
                <a:solidFill>
                  <a:srgbClr val="FF6600"/>
                </a:solidFill>
              </a:rPr>
              <a:t>4 different energies</a:t>
            </a:r>
          </a:p>
          <a:p>
            <a:pPr>
              <a:lnSpc>
                <a:spcPct val="120000"/>
              </a:lnSpc>
              <a:buClr>
                <a:schemeClr val="accent6"/>
              </a:buClr>
              <a:buSzPct val="100000"/>
            </a:pPr>
            <a:endParaRPr lang="en-US" sz="600" dirty="0" smtClean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chemeClr val="accent6"/>
                </a:solidFill>
              </a:rPr>
              <a:t>Interaction region  layout for a </a:t>
            </a:r>
            <a:r>
              <a:rPr lang="en-US" sz="1600" dirty="0" smtClean="0">
                <a:solidFill>
                  <a:srgbClr val="FF6600"/>
                </a:solidFill>
              </a:rPr>
              <a:t>large number of bunches</a:t>
            </a: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endParaRPr lang="en-US" sz="600" dirty="0" smtClean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chemeClr val="accent6"/>
                </a:solidFill>
              </a:rPr>
              <a:t>Horizontal </a:t>
            </a:r>
            <a:r>
              <a:rPr lang="en-US" sz="1600" dirty="0" err="1" smtClean="0">
                <a:solidFill>
                  <a:schemeClr val="accent6"/>
                </a:solidFill>
              </a:rPr>
              <a:t>emittance</a:t>
            </a:r>
            <a:r>
              <a:rPr lang="en-US" sz="1600" dirty="0" smtClean="0">
                <a:solidFill>
                  <a:schemeClr val="accent6"/>
                </a:solidFill>
              </a:rPr>
              <a:t> is </a:t>
            </a:r>
            <a:r>
              <a:rPr lang="en-US" sz="1600" dirty="0" smtClean="0">
                <a:solidFill>
                  <a:srgbClr val="FF6600"/>
                </a:solidFill>
              </a:rPr>
              <a:t>increasing</a:t>
            </a:r>
            <a:r>
              <a:rPr lang="en-US" sz="1600" dirty="0" smtClean="0">
                <a:solidFill>
                  <a:schemeClr val="accent6"/>
                </a:solidFill>
              </a:rPr>
              <a:t> with reduced energy</a:t>
            </a:r>
            <a:endParaRPr lang="en-US" sz="1600" dirty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endParaRPr lang="en-US" sz="600" dirty="0" smtClean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FF6600"/>
                </a:solidFill>
              </a:rPr>
              <a:t>Extremely small vert. beta* </a:t>
            </a:r>
            <a:r>
              <a:rPr lang="en-US" sz="1600" dirty="0" smtClean="0">
                <a:solidFill>
                  <a:schemeClr val="accent6"/>
                </a:solidFill>
              </a:rPr>
              <a:t>(β</a:t>
            </a:r>
            <a:r>
              <a:rPr lang="en-US" sz="1600" baseline="-25000" dirty="0" smtClean="0">
                <a:solidFill>
                  <a:schemeClr val="accent6"/>
                </a:solidFill>
              </a:rPr>
              <a:t>y</a:t>
            </a:r>
            <a:r>
              <a:rPr lang="en-US" sz="1600" dirty="0" smtClean="0">
                <a:solidFill>
                  <a:schemeClr val="accent6"/>
                </a:solidFill>
              </a:rPr>
              <a:t>* = 1 mm)</a:t>
            </a:r>
          </a:p>
          <a:p>
            <a:pPr marL="269875" indent="-233363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1600" dirty="0" smtClean="0">
                <a:solidFill>
                  <a:schemeClr val="accent6"/>
                </a:solidFill>
                <a:sym typeface="Wingdings"/>
              </a:rPr>
              <a:t>High chromaticity</a:t>
            </a:r>
          </a:p>
          <a:p>
            <a:pPr marL="269875" indent="-233363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1600" dirty="0" smtClean="0">
                <a:solidFill>
                  <a:schemeClr val="accent6"/>
                </a:solidFill>
                <a:sym typeface="Wingdings"/>
              </a:rPr>
              <a:t>Challenging dynamic aperture</a:t>
            </a:r>
          </a:p>
          <a:p>
            <a:pPr marL="269875" indent="-233363">
              <a:lnSpc>
                <a:spcPct val="120000"/>
              </a:lnSpc>
              <a:buSzPct val="100000"/>
              <a:buFont typeface="Wingdings" charset="0"/>
              <a:buChar char="à"/>
            </a:pPr>
            <a:endParaRPr lang="en-US" sz="600" dirty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FF6600"/>
                </a:solidFill>
              </a:rPr>
              <a:t>High synchrotron radiation losses </a:t>
            </a:r>
            <a:r>
              <a:rPr lang="en-US" sz="1600" dirty="0" smtClean="0">
                <a:solidFill>
                  <a:schemeClr val="accent6"/>
                </a:solidFill>
              </a:rPr>
              <a:t>include sophisticated absorber design in the lattice</a:t>
            </a:r>
            <a:endParaRPr 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610489"/>
              </p:ext>
            </p:extLst>
          </p:nvPr>
        </p:nvGraphicFramePr>
        <p:xfrm>
          <a:off x="395536" y="1700808"/>
          <a:ext cx="5654276" cy="3650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405"/>
                <a:gridCol w="723175"/>
                <a:gridCol w="926814"/>
                <a:gridCol w="1017968"/>
                <a:gridCol w="1025914"/>
              </a:tblGrid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tt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energy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45.5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175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current [mA]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1450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152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Bunches / beam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16700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4490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1330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160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 population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0.46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0.83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Transverse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emittance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ε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[nm]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[nm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29.2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3.3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0.007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0.94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0.0019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Momentum comp.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-5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Betatron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 function at IP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β*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[mm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[mm]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1000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Energy loss / turn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0.03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0.33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1.67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7.55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04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Total RF voltage [GV]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267744" y="1916832"/>
            <a:ext cx="3747007" cy="360040"/>
            <a:chOff x="3114276" y="1579199"/>
            <a:chExt cx="3747007" cy="360040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3114276" y="157919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906364" y="158584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920964" y="157919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922588" y="158584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72856" y="4203441"/>
            <a:ext cx="3739304" cy="366449"/>
            <a:chOff x="3118713" y="3887413"/>
            <a:chExt cx="3739304" cy="366449"/>
          </a:xfrm>
          <a:effectLst/>
        </p:grpSpPr>
        <p:sp>
          <p:nvSpPr>
            <p:cNvPr id="12" name="Oval 11"/>
            <p:cNvSpPr/>
            <p:nvPr/>
          </p:nvSpPr>
          <p:spPr>
            <a:xfrm>
              <a:off x="3118713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905689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913801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919322" y="3887413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76056" y="4542834"/>
            <a:ext cx="947536" cy="780850"/>
            <a:chOff x="5928163" y="5663329"/>
            <a:chExt cx="947536" cy="780850"/>
          </a:xfrm>
          <a:effectLst/>
        </p:grpSpPr>
        <p:sp>
          <p:nvSpPr>
            <p:cNvPr id="17" name="Oval 16"/>
            <p:cNvSpPr/>
            <p:nvPr/>
          </p:nvSpPr>
          <p:spPr>
            <a:xfrm>
              <a:off x="5928163" y="566332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937004" y="609078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67744" y="3075609"/>
            <a:ext cx="3747007" cy="353391"/>
            <a:chOff x="3109872" y="2754201"/>
            <a:chExt cx="3747007" cy="353391"/>
          </a:xfrm>
          <a:effectLst/>
        </p:grpSpPr>
        <p:sp>
          <p:nvSpPr>
            <p:cNvPr id="20" name="Oval 19"/>
            <p:cNvSpPr/>
            <p:nvPr/>
          </p:nvSpPr>
          <p:spPr>
            <a:xfrm>
              <a:off x="3109872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901960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910072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918184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5076056" y="3318689"/>
            <a:ext cx="938695" cy="353391"/>
          </a:xfrm>
          <a:prstGeom prst="ellipse">
            <a:avLst/>
          </a:prstGeom>
          <a:noFill/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267744" y="2132856"/>
            <a:ext cx="938695" cy="641423"/>
            <a:chOff x="3361001" y="1844824"/>
            <a:chExt cx="938695" cy="641423"/>
          </a:xfrm>
          <a:effectLst/>
        </p:grpSpPr>
        <p:sp>
          <p:nvSpPr>
            <p:cNvPr id="27" name="Oval 26"/>
            <p:cNvSpPr/>
            <p:nvPr/>
          </p:nvSpPr>
          <p:spPr>
            <a:xfrm>
              <a:off x="3361001" y="1844824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361001" y="2132856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18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" grpId="2" build="p"/>
      <p:bldP spid="2" grpId="3" build="p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717" y="717176"/>
            <a:ext cx="5415577" cy="5310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839"/>
            <a:ext cx="7865035" cy="74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Layout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922823" y="5604050"/>
            <a:ext cx="25149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P. Lebrun &amp; J. Osborne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93538" y="4744924"/>
            <a:ext cx="683662" cy="3252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515992" y="4758817"/>
            <a:ext cx="683662" cy="32528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577297" y="4851583"/>
            <a:ext cx="938695" cy="60770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603623" y="1286491"/>
            <a:ext cx="938695" cy="60770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55989" y="4206353"/>
            <a:ext cx="7233050" cy="1825736"/>
            <a:chOff x="723968" y="4189838"/>
            <a:chExt cx="7233050" cy="1825736"/>
          </a:xfrm>
        </p:grpSpPr>
        <p:grpSp>
          <p:nvGrpSpPr>
            <p:cNvPr id="14" name="Group 13"/>
            <p:cNvGrpSpPr/>
            <p:nvPr/>
          </p:nvGrpSpPr>
          <p:grpSpPr>
            <a:xfrm>
              <a:off x="723968" y="4189838"/>
              <a:ext cx="7233050" cy="1825736"/>
              <a:chOff x="1089185" y="4104010"/>
              <a:chExt cx="7233050" cy="1825736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1089185" y="4104010"/>
                <a:ext cx="7233050" cy="1825736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19191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 smtClean="0"/>
              </a:p>
              <a:p>
                <a:pPr algn="ctr"/>
                <a:endParaRPr lang="en-US" dirty="0" smtClean="0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1288040" y="4368924"/>
                <a:ext cx="6771944" cy="1542454"/>
                <a:chOff x="1213335" y="4454929"/>
                <a:chExt cx="6771944" cy="1542454"/>
              </a:xfrm>
            </p:grpSpPr>
            <p:grpSp>
              <p:nvGrpSpPr>
                <p:cNvPr id="101" name="Group 100"/>
                <p:cNvGrpSpPr/>
                <p:nvPr/>
              </p:nvGrpSpPr>
              <p:grpSpPr>
                <a:xfrm>
                  <a:off x="1213335" y="4454929"/>
                  <a:ext cx="6771944" cy="1173829"/>
                  <a:chOff x="1238807" y="2397646"/>
                  <a:chExt cx="6771944" cy="1173829"/>
                </a:xfrm>
              </p:grpSpPr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1303990" y="3204800"/>
                    <a:ext cx="6677533" cy="18661"/>
                  </a:xfrm>
                  <a:prstGeom prst="line">
                    <a:avLst/>
                  </a:prstGeom>
                  <a:ln>
                    <a:solidFill>
                      <a:schemeClr val="accent6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4" name="Rectangle 103"/>
                  <p:cNvSpPr/>
                  <p:nvPr/>
                </p:nvSpPr>
                <p:spPr>
                  <a:xfrm>
                    <a:off x="1303990" y="3204799"/>
                    <a:ext cx="286053" cy="342145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Rectangle 104"/>
                  <p:cNvSpPr/>
                  <p:nvPr/>
                </p:nvSpPr>
                <p:spPr>
                  <a:xfrm>
                    <a:off x="7695471" y="3229330"/>
                    <a:ext cx="286053" cy="342145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5036077" y="2985117"/>
                    <a:ext cx="187722" cy="22394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>
                  <a:xfrm>
                    <a:off x="1666697" y="3213455"/>
                    <a:ext cx="187722" cy="22394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" name="Rectangle 107"/>
                  <p:cNvSpPr/>
                  <p:nvPr/>
                </p:nvSpPr>
                <p:spPr>
                  <a:xfrm>
                    <a:off x="4372981" y="2866921"/>
                    <a:ext cx="572105" cy="342145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solidFill>
                      <a:srgbClr val="4D4D4D"/>
                    </a:solidFill>
                  </a:ln>
                  <a:effectLst/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4966571" y="2397646"/>
                    <a:ext cx="260837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S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6619336" y="2615785"/>
                    <a:ext cx="345758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B</a:t>
                    </a:r>
                    <a:endParaRPr lang="en-US" dirty="0"/>
                  </a:p>
                </p:txBody>
              </p: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4469383" y="2397646"/>
                    <a:ext cx="351236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accent6"/>
                        </a:solidFill>
                      </a:rPr>
                      <a:t>Q</a:t>
                    </a:r>
                  </a:p>
                </p:txBody>
              </p:sp>
              <p:sp>
                <p:nvSpPr>
                  <p:cNvPr id="113" name="TextBox 112"/>
                  <p:cNvSpPr txBox="1"/>
                  <p:nvPr/>
                </p:nvSpPr>
                <p:spPr>
                  <a:xfrm>
                    <a:off x="7659515" y="2608949"/>
                    <a:ext cx="351236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4D4D4D"/>
                        </a:solidFill>
                      </a:rPr>
                      <a:t>Q</a:t>
                    </a:r>
                  </a:p>
                </p:txBody>
              </p:sp>
              <p:sp>
                <p:nvSpPr>
                  <p:cNvPr id="114" name="Rectangle 113"/>
                  <p:cNvSpPr/>
                  <p:nvPr/>
                </p:nvSpPr>
                <p:spPr>
                  <a:xfrm>
                    <a:off x="5466566" y="3092824"/>
                    <a:ext cx="802901" cy="231571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 smtClean="0"/>
                  </a:p>
                  <a:p>
                    <a:pPr algn="ctr"/>
                    <a:endParaRPr lang="en-US" dirty="0" smtClean="0"/>
                  </a:p>
                </p:txBody>
              </p:sp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5710852" y="2599910"/>
                    <a:ext cx="345758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B</a:t>
                    </a:r>
                    <a:endParaRPr lang="en-US" dirty="0"/>
                  </a:p>
                </p:txBody>
              </p: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2359476" y="2608949"/>
                    <a:ext cx="345759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B</a:t>
                    </a:r>
                  </a:p>
                </p:txBody>
              </p: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3272433" y="2613670"/>
                    <a:ext cx="345759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B</a:t>
                    </a:r>
                    <a:endParaRPr lang="en-US" dirty="0"/>
                  </a:p>
                </p:txBody>
              </p:sp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1588622" y="2608949"/>
                    <a:ext cx="260837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S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1238807" y="2599910"/>
                    <a:ext cx="351236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chemeClr val="accent6"/>
                        </a:solidFill>
                      </a:rPr>
                      <a:t>Q</a:t>
                    </a:r>
                  </a:p>
                </p:txBody>
              </p:sp>
              <p:sp>
                <p:nvSpPr>
                  <p:cNvPr id="120" name="Rectangle 119"/>
                  <p:cNvSpPr/>
                  <p:nvPr/>
                </p:nvSpPr>
                <p:spPr>
                  <a:xfrm>
                    <a:off x="7420152" y="3223461"/>
                    <a:ext cx="187722" cy="22394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Rectangle 120"/>
                  <p:cNvSpPr/>
                  <p:nvPr/>
                </p:nvSpPr>
                <p:spPr>
                  <a:xfrm>
                    <a:off x="4103538" y="2985117"/>
                    <a:ext cx="187722" cy="22394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accent6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Rectangle 121"/>
                  <p:cNvSpPr/>
                  <p:nvPr/>
                </p:nvSpPr>
                <p:spPr>
                  <a:xfrm>
                    <a:off x="6380362" y="3089013"/>
                    <a:ext cx="802901" cy="231571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 smtClean="0"/>
                  </a:p>
                  <a:p>
                    <a:pPr algn="ctr"/>
                    <a:endParaRPr lang="en-US" dirty="0" smtClean="0"/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2114716" y="3092824"/>
                    <a:ext cx="802901" cy="231571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 smtClean="0"/>
                  </a:p>
                  <a:p>
                    <a:pPr algn="ctr"/>
                    <a:endParaRPr lang="en-US" dirty="0" smtClean="0"/>
                  </a:p>
                </p:txBody>
              </p: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3028512" y="3089013"/>
                    <a:ext cx="802901" cy="231571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 smtClean="0"/>
                  </a:p>
                  <a:p>
                    <a:pPr algn="ctr"/>
                    <a:endParaRPr lang="en-US" dirty="0" smtClean="0"/>
                  </a:p>
                </p:txBody>
              </p:sp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7351844" y="2615785"/>
                    <a:ext cx="260837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S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26" name="TextBox 125"/>
                  <p:cNvSpPr txBox="1"/>
                  <p:nvPr/>
                </p:nvSpPr>
                <p:spPr>
                  <a:xfrm>
                    <a:off x="4030423" y="2397646"/>
                    <a:ext cx="260837" cy="369332"/>
                  </a:xfrm>
                  <a:prstGeom prst="rect">
                    <a:avLst/>
                  </a:prstGeom>
                  <a:noFill/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S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02" name="TextBox 101"/>
                <p:cNvSpPr txBox="1"/>
                <p:nvPr/>
              </p:nvSpPr>
              <p:spPr>
                <a:xfrm>
                  <a:off x="2143473" y="5658829"/>
                  <a:ext cx="4981352" cy="338554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 = bending magnet, Q = </a:t>
                  </a:r>
                  <a:r>
                    <a:rPr lang="en-US" sz="1600" dirty="0" err="1"/>
                    <a:t>q</a:t>
                  </a:r>
                  <a:r>
                    <a:rPr lang="en-US" sz="1600" dirty="0" err="1" smtClean="0"/>
                    <a:t>uadrupole</a:t>
                  </a:r>
                  <a:r>
                    <a:rPr lang="en-US" sz="1600" dirty="0" smtClean="0"/>
                    <a:t>, S  = </a:t>
                  </a:r>
                  <a:r>
                    <a:rPr lang="en-US" sz="1600" dirty="0" err="1"/>
                    <a:t>s</a:t>
                  </a:r>
                  <a:r>
                    <a:rPr lang="en-US" sz="1600" dirty="0" err="1" smtClean="0"/>
                    <a:t>extupole</a:t>
                  </a:r>
                  <a:endParaRPr lang="en-US" sz="1600" dirty="0" smtClean="0"/>
                </a:p>
              </p:txBody>
            </p:sp>
          </p:grpSp>
        </p:grpSp>
        <p:sp>
          <p:nvSpPr>
            <p:cNvPr id="128" name="TextBox 127"/>
            <p:cNvSpPr txBox="1"/>
            <p:nvPr/>
          </p:nvSpPr>
          <p:spPr>
            <a:xfrm>
              <a:off x="972131" y="4294425"/>
              <a:ext cx="1890887" cy="36933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m FODO cell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9613" y="1502483"/>
            <a:ext cx="314880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100 km circumference</a:t>
            </a:r>
          </a:p>
          <a:p>
            <a:endParaRPr lang="en-US" sz="1100" b="1" dirty="0">
              <a:solidFill>
                <a:srgbClr val="FF0000"/>
              </a:solidFill>
            </a:endParaRPr>
          </a:p>
          <a:p>
            <a:r>
              <a:rPr lang="en-US" sz="2200" b="1" dirty="0" smtClean="0">
                <a:solidFill>
                  <a:srgbClr val="FF0000"/>
                </a:solidFill>
              </a:rPr>
              <a:t>2 experiments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6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functions (175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lal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3" t="3922" r="4331" b="8971"/>
          <a:stretch/>
        </p:blipFill>
        <p:spPr>
          <a:xfrm>
            <a:off x="4273170" y="2241175"/>
            <a:ext cx="4870830" cy="3847802"/>
          </a:xfrm>
          <a:prstGeom prst="rect">
            <a:avLst/>
          </a:prstGeom>
        </p:spPr>
      </p:pic>
      <p:pic>
        <p:nvPicPr>
          <p:cNvPr id="7" name="Content Placeholder 9" descr="madx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1" t="4330" r="5525" b="10363"/>
          <a:stretch/>
        </p:blipFill>
        <p:spPr>
          <a:xfrm>
            <a:off x="92500" y="1412991"/>
            <a:ext cx="4415013" cy="34727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7749" y="1404472"/>
            <a:ext cx="2015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Arc FODO cell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170756" y="5336551"/>
            <a:ext cx="26778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Mini straight section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72233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PhD thesis so far: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smtClean="0">
                <a:solidFill>
                  <a:schemeClr val="accent6"/>
                </a:solidFill>
              </a:rPr>
              <a:t>Maintain the lattice for FCC-</a:t>
            </a:r>
            <a:r>
              <a:rPr lang="en-US" dirty="0" err="1" smtClean="0">
                <a:solidFill>
                  <a:schemeClr val="accent6"/>
                </a:solidFill>
              </a:rPr>
              <a:t>ee</a:t>
            </a:r>
            <a:r>
              <a:rPr lang="en-US" dirty="0" smtClean="0">
                <a:solidFill>
                  <a:schemeClr val="accent6"/>
                </a:solidFill>
              </a:rPr>
              <a:t> (Arcs)</a:t>
            </a:r>
          </a:p>
          <a:p>
            <a:pPr>
              <a:buSzPct val="100000"/>
            </a:pPr>
            <a:endParaRPr lang="en-US" sz="1000" dirty="0" smtClean="0">
              <a:solidFill>
                <a:schemeClr val="accent6"/>
              </a:solidFill>
            </a:endParaRPr>
          </a:p>
          <a:p>
            <a:pPr>
              <a:buSzPct val="100000"/>
            </a:pPr>
            <a:r>
              <a:rPr lang="en-US" dirty="0" smtClean="0">
                <a:solidFill>
                  <a:schemeClr val="accent6"/>
                </a:solidFill>
              </a:rPr>
              <a:t>Horizontal </a:t>
            </a:r>
            <a:r>
              <a:rPr lang="en-US" dirty="0" err="1" smtClean="0">
                <a:solidFill>
                  <a:schemeClr val="accent6"/>
                </a:solidFill>
              </a:rPr>
              <a:t>emittance</a:t>
            </a:r>
            <a:r>
              <a:rPr lang="en-US" dirty="0" smtClean="0">
                <a:solidFill>
                  <a:schemeClr val="accent6"/>
                </a:solidFill>
              </a:rPr>
              <a:t> tuning </a:t>
            </a:r>
          </a:p>
          <a:p>
            <a:pPr>
              <a:buSzPct val="100000"/>
            </a:pPr>
            <a:endParaRPr lang="en-US" sz="1000" dirty="0" smtClean="0">
              <a:solidFill>
                <a:schemeClr val="accent6"/>
              </a:solidFill>
            </a:endParaRPr>
          </a:p>
          <a:p>
            <a:pPr>
              <a:buSzPct val="100000"/>
            </a:pPr>
            <a:r>
              <a:rPr lang="en-US" dirty="0" smtClean="0">
                <a:solidFill>
                  <a:schemeClr val="accent6"/>
                </a:solidFill>
              </a:rPr>
              <a:t>Chromaticity correction using the arcs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370208"/>
              </p:ext>
            </p:extLst>
          </p:nvPr>
        </p:nvGraphicFramePr>
        <p:xfrm>
          <a:off x="7159412" y="4399033"/>
          <a:ext cx="1742168" cy="885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Equation" r:id="rId3" imgW="876300" imgH="444500" progId="Equation.3">
                  <p:embed/>
                </p:oleObj>
              </mc:Choice>
              <mc:Fallback>
                <p:oleObj name="Equation" r:id="rId3" imgW="876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59412" y="4399033"/>
                        <a:ext cx="1742168" cy="885647"/>
                      </a:xfrm>
                      <a:prstGeom prst="rect">
                        <a:avLst/>
                      </a:prstGeom>
                      <a:ln w="38100" cmpd="sng">
                        <a:solidFill>
                          <a:srgbClr val="FF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3887588" y="5504709"/>
            <a:ext cx="0" cy="503808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36376" y="1998149"/>
            <a:ext cx="5095703" cy="733679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3769971"/>
            <a:ext cx="33678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Baseline parameter list:</a:t>
            </a:r>
            <a:endParaRPr lang="en-US" sz="22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752451" y="5504709"/>
            <a:ext cx="0" cy="503808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252649"/>
              </p:ext>
            </p:extLst>
          </p:nvPr>
        </p:nvGraphicFramePr>
        <p:xfrm>
          <a:off x="518370" y="4340268"/>
          <a:ext cx="6343018" cy="9444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9095"/>
                <a:gridCol w="946164"/>
                <a:gridCol w="849945"/>
                <a:gridCol w="833907"/>
                <a:gridCol w="833907"/>
              </a:tblGrid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Beam energy [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effectLst/>
                        </a:rPr>
                        <a:t>GeV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45.5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175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chemeClr val="tx2"/>
                          </a:solidFill>
                          <a:effectLst/>
                        </a:rPr>
                        <a:t>Horizontal</a:t>
                      </a:r>
                      <a:r>
                        <a:rPr lang="en-GB" sz="1600" baseline="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tx2"/>
                          </a:solidFill>
                          <a:effectLst/>
                        </a:rPr>
                        <a:t>emittance</a:t>
                      </a:r>
                      <a:r>
                        <a:rPr lang="en-GB" sz="160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tx2"/>
                          </a:solidFill>
                          <a:effectLst/>
                        </a:rPr>
                        <a:t>ε</a:t>
                      </a:r>
                      <a:r>
                        <a:rPr lang="en-GB" sz="1600" dirty="0" smtClean="0">
                          <a:solidFill>
                            <a:schemeClr val="tx2"/>
                          </a:solidFill>
                          <a:effectLst/>
                        </a:rPr>
                        <a:t> [nm]</a:t>
                      </a:r>
                      <a:endParaRPr lang="en-GB" sz="1600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29.2</a:t>
                      </a:r>
                      <a:endParaRPr lang="en-GB" sz="1600" dirty="0">
                        <a:effectLst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3.3</a:t>
                      </a:r>
                      <a:endParaRPr lang="en-GB" sz="1600" dirty="0">
                        <a:effectLst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0.94</a:t>
                      </a:r>
                      <a:endParaRPr lang="en-GB" sz="1600" dirty="0">
                        <a:effectLst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</a:t>
                      </a:r>
                      <a:endParaRPr lang="en-GB" sz="1600" dirty="0">
                        <a:effectLst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18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30760</TotalTime>
  <Words>927</Words>
  <Application>Microsoft Macintosh PowerPoint</Application>
  <PresentationFormat>On-screen Show (4:3)</PresentationFormat>
  <Paragraphs>300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CERNCorporate4-3</vt:lpstr>
      <vt:lpstr>Equation</vt:lpstr>
      <vt:lpstr>Microsoft Equation</vt:lpstr>
      <vt:lpstr>Lattice design for FCC-ee</vt:lpstr>
      <vt:lpstr>Future Circular Collider Study</vt:lpstr>
      <vt:lpstr>Physics goals of FCC-ee</vt:lpstr>
      <vt:lpstr>Coupling precision</vt:lpstr>
      <vt:lpstr>Linear Beam Dynamics</vt:lpstr>
      <vt:lpstr>Challenges: the parameter list</vt:lpstr>
      <vt:lpstr>FCC-ee Layout</vt:lpstr>
      <vt:lpstr>Optical functions (175 GeV)</vt:lpstr>
      <vt:lpstr>My PhD thesis so far:</vt:lpstr>
      <vt:lpstr>1) Emittance tuning</vt:lpstr>
      <vt:lpstr>Lattices for 80 and 45.5 GeV</vt:lpstr>
      <vt:lpstr>Optics with larger cell lengths</vt:lpstr>
      <vt:lpstr>Optics with larger cell lengths</vt:lpstr>
      <vt:lpstr>2) Chromaticity</vt:lpstr>
      <vt:lpstr>Chromaticity correction</vt:lpstr>
      <vt:lpstr>Phase advance FD – 1st Sext.</vt:lpstr>
      <vt:lpstr>FCC-ee sextupole scheme</vt:lpstr>
      <vt:lpstr>W functions in the half-ring</vt:lpstr>
      <vt:lpstr>Optimising the momentum acceptance</vt:lpstr>
      <vt:lpstr>Mom. acceptance for different β*</vt:lpstr>
      <vt:lpstr>Different sextupole scheme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Bastian</cp:lastModifiedBy>
  <cp:revision>345</cp:revision>
  <dcterms:created xsi:type="dcterms:W3CDTF">2012-11-30T11:04:26Z</dcterms:created>
  <dcterms:modified xsi:type="dcterms:W3CDTF">2015-10-27T13:28:49Z</dcterms:modified>
</cp:coreProperties>
</file>