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263" r:id="rId3"/>
    <p:sldId id="268" r:id="rId4"/>
    <p:sldId id="269" r:id="rId5"/>
    <p:sldId id="276" r:id="rId6"/>
    <p:sldId id="270" r:id="rId7"/>
    <p:sldId id="275" r:id="rId8"/>
    <p:sldId id="278" r:id="rId9"/>
    <p:sldId id="281" r:id="rId10"/>
    <p:sldId id="277" r:id="rId11"/>
    <p:sldId id="27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5050"/>
    <a:srgbClr val="339933"/>
    <a:srgbClr val="00CC00"/>
    <a:srgbClr val="00CC99"/>
    <a:srgbClr val="99FF33"/>
    <a:srgbClr val="CCECFF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73913" autoAdjust="0"/>
  </p:normalViewPr>
  <p:slideViewPr>
    <p:cSldViewPr snapToGrid="0" snapToObjects="1">
      <p:cViewPr varScale="1">
        <p:scale>
          <a:sx n="85" d="100"/>
          <a:sy n="85" d="100"/>
        </p:scale>
        <p:origin x="-25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7A39E-F34E-4FAA-A0B4-2076426678A8}" type="datetimeFigureOut">
              <a:rPr lang="de-DE" smtClean="0"/>
              <a:t>27.10.2015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FF232-9463-446D-9B8A-B6E1EB49C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57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2722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996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Safety Work is Knowledge</a:t>
            </a:r>
            <a:r>
              <a:rPr lang="en-GB" baseline="0" dirty="0" smtClean="0"/>
              <a:t> Work, lets take an example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perform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risk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analysis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want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something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…</a:t>
            </a: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You need often immediate further information to things and questions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You want information on the context width and depth of specific things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aseline="0" dirty="0" smtClean="0"/>
              <a:t/>
            </a:r>
            <a:br>
              <a:rPr lang="de-DE" baseline="0" dirty="0" smtClean="0"/>
            </a:br>
            <a:r>
              <a:rPr lang="de-DE" baseline="0" dirty="0" smtClean="0"/>
              <a:t>TRANSITION: 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This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actually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want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management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work</a:t>
            </a:r>
            <a:r>
              <a:rPr lang="de-DE" baseline="0" dirty="0" smtClean="0"/>
              <a:t>, but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situation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nowadays</a:t>
            </a:r>
            <a:r>
              <a:rPr lang="de-DE" baseline="0" dirty="0" smtClean="0"/>
              <a:t>…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408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Lot of individual systems which are independent form each other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Culture and language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Focus</a:t>
            </a:r>
            <a:r>
              <a:rPr lang="en-GB" baseline="0" dirty="0" smtClean="0"/>
              <a:t> on documents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baseline="0" dirty="0" smtClean="0"/>
              <a:t>TRANSITION:</a:t>
            </a:r>
            <a:br>
              <a:rPr lang="en-GB" baseline="0" dirty="0" smtClean="0"/>
            </a:br>
            <a:r>
              <a:rPr lang="en-GB" baseline="0" dirty="0" smtClean="0"/>
              <a:t>To overcome these barriers is the goal of the SoRMIS project…</a:t>
            </a:r>
            <a:endParaRPr lang="en-GB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724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TRANSITION:</a:t>
            </a:r>
            <a:br>
              <a:rPr lang="de-DE" dirty="0" smtClean="0"/>
            </a:b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looks</a:t>
            </a:r>
            <a:r>
              <a:rPr lang="de-DE" dirty="0" smtClean="0"/>
              <a:t> like </a:t>
            </a:r>
            <a:r>
              <a:rPr lang="de-DE" dirty="0" err="1" smtClean="0"/>
              <a:t>I‘d</a:t>
            </a:r>
            <a:r>
              <a:rPr lang="de-DE" dirty="0" smtClean="0"/>
              <a:t> like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an </a:t>
            </a:r>
            <a:r>
              <a:rPr lang="de-DE" dirty="0" err="1" smtClean="0"/>
              <a:t>example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990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de-DE" dirty="0" smtClean="0"/>
              <a:t>Every real </a:t>
            </a:r>
            <a:r>
              <a:rPr lang="de-DE" dirty="0" err="1" smtClean="0"/>
              <a:t>world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object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concepts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has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unique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identifier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refered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endParaRPr lang="de-DE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described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relations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objects</a:t>
            </a:r>
            <a:endParaRPr lang="de-DE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de-DE" baseline="0" dirty="0" err="1" smtClean="0"/>
              <a:t>Conceptualizing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these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relations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create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SoRMIS </a:t>
            </a:r>
            <a:r>
              <a:rPr lang="de-DE" baseline="0" dirty="0" err="1" smtClean="0"/>
              <a:t>ontology</a:t>
            </a:r>
            <a:endParaRPr lang="de-DE" baseline="0" dirty="0" smtClean="0"/>
          </a:p>
          <a:p>
            <a:pPr marL="0" indent="0">
              <a:buFont typeface="Arial" charset="0"/>
              <a:buNone/>
            </a:pPr>
            <a:endParaRPr lang="de-DE" baseline="0" dirty="0" smtClean="0"/>
          </a:p>
          <a:p>
            <a:pPr marL="0" indent="0">
              <a:buFont typeface="Arial" charset="0"/>
              <a:buNone/>
            </a:pPr>
            <a:r>
              <a:rPr lang="de-DE" baseline="0" dirty="0" smtClean="0"/>
              <a:t>TRANSITION:</a:t>
            </a:r>
          </a:p>
          <a:p>
            <a:pPr marL="0" indent="0">
              <a:buFont typeface="Arial" charset="0"/>
              <a:buNone/>
            </a:pP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these</a:t>
            </a:r>
            <a:r>
              <a:rPr lang="de-DE" baseline="0" dirty="0" smtClean="0"/>
              <a:t> relevant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huge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linked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arises</a:t>
            </a:r>
            <a:r>
              <a:rPr lang="de-DE" baseline="0" dirty="0" smtClean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7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de-DE" dirty="0" smtClean="0"/>
              <a:t>Information </a:t>
            </a:r>
            <a:r>
              <a:rPr lang="de-DE" dirty="0" err="1" smtClean="0"/>
              <a:t>from</a:t>
            </a:r>
            <a:r>
              <a:rPr lang="de-DE" dirty="0" smtClean="0"/>
              <a:t> different </a:t>
            </a:r>
            <a:r>
              <a:rPr lang="de-DE" dirty="0" err="1" smtClean="0"/>
              <a:t>domains</a:t>
            </a:r>
            <a:r>
              <a:rPr lang="de-DE" dirty="0" smtClean="0"/>
              <a:t> </a:t>
            </a:r>
            <a:r>
              <a:rPr lang="de-DE" dirty="0" err="1" smtClean="0"/>
              <a:t>merge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endParaRPr lang="de-DE" dirty="0" smtClean="0"/>
          </a:p>
          <a:p>
            <a:pPr marL="171450" indent="-171450">
              <a:buFont typeface="Arial" charset="0"/>
              <a:buChar char="•"/>
            </a:pPr>
            <a:r>
              <a:rPr lang="de-DE" baseline="0" dirty="0" err="1" smtClean="0"/>
              <a:t>Based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currently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planned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activity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activities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database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certain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extend</a:t>
            </a:r>
            <a:endParaRPr lang="de-DE" baseline="0" dirty="0" smtClean="0"/>
          </a:p>
          <a:p>
            <a:pPr marL="171450" indent="-171450">
              <a:buFont typeface="Arial" charset="0"/>
              <a:buChar char="•"/>
            </a:pPr>
            <a:endParaRPr lang="de-DE" dirty="0" smtClean="0"/>
          </a:p>
          <a:p>
            <a:r>
              <a:rPr lang="de-DE" dirty="0" smtClean="0"/>
              <a:t>TRANSITION: 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question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out </a:t>
            </a:r>
            <a:r>
              <a:rPr lang="de-DE" baseline="0" dirty="0" err="1" smtClean="0"/>
              <a:t>considering</a:t>
            </a:r>
            <a:r>
              <a:rPr lang="de-DE" baseline="0" dirty="0" smtClean="0"/>
              <a:t> different </a:t>
            </a:r>
            <a:r>
              <a:rPr lang="de-DE" baseline="0" dirty="0" err="1" smtClean="0"/>
              <a:t>views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different </a:t>
            </a:r>
            <a:r>
              <a:rPr lang="de-DE" baseline="0" dirty="0" err="1" smtClean="0"/>
              <a:t>actors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Therefore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</a:t>
            </a:r>
            <a:r>
              <a:rPr lang="de-DE" baseline="0" dirty="0" smtClean="0"/>
              <a:t> back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example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incident</a:t>
            </a:r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299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TRANSITION:</a:t>
            </a:r>
            <a:br>
              <a:rPr lang="de-DE" dirty="0" smtClean="0"/>
            </a:br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arise</a:t>
            </a:r>
            <a:r>
              <a:rPr lang="de-DE" dirty="0" smtClean="0"/>
              <a:t> 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multitude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facets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views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055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TRANSITION:</a:t>
            </a:r>
            <a:br>
              <a:rPr lang="de-DE" dirty="0" smtClean="0"/>
            </a:br>
            <a:r>
              <a:rPr lang="de-DE" dirty="0" smtClean="0"/>
              <a:t>In </a:t>
            </a:r>
            <a:r>
              <a:rPr lang="de-DE" dirty="0" err="1" smtClean="0"/>
              <a:t>addition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search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solutions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questions</a:t>
            </a:r>
            <a:r>
              <a:rPr lang="de-DE" baseline="0" dirty="0" smtClean="0"/>
              <a:t>, </a:t>
            </a:r>
            <a:br>
              <a:rPr lang="de-DE" baseline="0" dirty="0" smtClean="0"/>
            </a:br>
            <a:r>
              <a:rPr lang="de-DE" baseline="0" dirty="0" err="1" smtClean="0"/>
              <a:t>theres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another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major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challenge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108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TRANSITION:</a:t>
            </a:r>
          </a:p>
          <a:p>
            <a:r>
              <a:rPr lang="de-DE" dirty="0" smtClean="0"/>
              <a:t>Coming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conclusion</a:t>
            </a:r>
            <a:r>
              <a:rPr lang="de-DE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F232-9463-446D-9B8A-B6E1EB49CF6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02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981D-F745-4882-9E5A-E13544358BAE}" type="datetime1">
              <a:rPr lang="de-DE" smtClean="0"/>
              <a:t>27.10.2015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Self Rescue Mask Training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0B423-D641-45B0-AA39-C71FBA314B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72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6563" y="2185317"/>
            <a:ext cx="8575588" cy="1237500"/>
          </a:xfrm>
        </p:spPr>
        <p:txBody>
          <a:bodyPr>
            <a:noAutofit/>
          </a:bodyPr>
          <a:lstStyle/>
          <a:p>
            <a:r>
              <a:rPr lang="en-US" sz="2400" dirty="0" smtClean="0"/>
              <a:t>Elaboration of a </a:t>
            </a:r>
            <a:br>
              <a:rPr lang="en-US" sz="2400" dirty="0" smtClean="0"/>
            </a:br>
            <a:r>
              <a:rPr lang="en-US" sz="2400" b="1" dirty="0" smtClean="0"/>
              <a:t>Semantically-operating risk management information system (SoRMIS)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its practical implementation at CERN</a:t>
            </a:r>
            <a:endParaRPr lang="en-US" sz="2400" dirty="0"/>
          </a:p>
        </p:txBody>
      </p:sp>
      <p:sp>
        <p:nvSpPr>
          <p:cNvPr id="8" name="Rectangle 8"/>
          <p:cNvSpPr txBox="1">
            <a:spLocks/>
          </p:cNvSpPr>
          <p:nvPr/>
        </p:nvSpPr>
        <p:spPr>
          <a:xfrm>
            <a:off x="313032" y="4231964"/>
            <a:ext cx="2511906" cy="1169551"/>
          </a:xfrm>
          <a:prstGeom prst="rect">
            <a:avLst/>
          </a:prstGeom>
        </p:spPr>
        <p:txBody>
          <a:bodyPr vert="horz" wrap="non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8th </a:t>
            </a:r>
            <a:r>
              <a:rPr lang="en-US" sz="1600" dirty="0" err="1" smtClean="0"/>
              <a:t>Gentner</a:t>
            </a:r>
            <a:r>
              <a:rPr lang="en-US" sz="1600" dirty="0" smtClean="0"/>
              <a:t> Day</a:t>
            </a:r>
          </a:p>
          <a:p>
            <a:r>
              <a:rPr lang="en-US" sz="1600" dirty="0" smtClean="0"/>
              <a:t>10/28/2015</a:t>
            </a:r>
          </a:p>
          <a:p>
            <a:endParaRPr lang="en-US" sz="1600" dirty="0" smtClean="0"/>
          </a:p>
          <a:p>
            <a:r>
              <a:rPr lang="en-US" sz="1800" dirty="0" smtClean="0"/>
              <a:t>Sven Langhoff, DGS-DI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4489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Major Challenge - Development of the Ontology</a:t>
            </a:r>
            <a:endParaRPr lang="en-US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8097"/>
            <a:ext cx="8226854" cy="453493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Conceptualize relevant domains</a:t>
            </a:r>
          </a:p>
          <a:p>
            <a:pPr marL="448056" lvl="1" indent="0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Transfer information from existing databases</a:t>
            </a:r>
          </a:p>
          <a:p>
            <a:endParaRPr lang="en-US" sz="2000" dirty="0" smtClean="0"/>
          </a:p>
          <a:p>
            <a:r>
              <a:rPr lang="en-US" sz="2400" dirty="0" smtClean="0"/>
              <a:t>Collaborative process with safety experts and experts from other domains</a:t>
            </a:r>
          </a:p>
          <a:p>
            <a:pPr marL="448056" lvl="1" indent="0">
              <a:buNone/>
            </a:pPr>
            <a:endParaRPr lang="en-US" sz="24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76" y="1879616"/>
            <a:ext cx="1947862" cy="23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2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Summary and Conclusions</a:t>
            </a:r>
            <a:endParaRPr lang="en-US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8097"/>
            <a:ext cx="8226854" cy="453493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The quality of the outcome of a risk analysis (as a tool for preventing incidents) is a function of knowledge.</a:t>
            </a:r>
          </a:p>
          <a:p>
            <a:pPr lvl="1"/>
            <a:r>
              <a:rPr lang="en-US" sz="1800" dirty="0" smtClean="0"/>
              <a:t>Thus it is important to provide as much relevant information as possible</a:t>
            </a:r>
          </a:p>
          <a:p>
            <a:pPr lvl="1"/>
            <a:r>
              <a:rPr lang="en-US" sz="2100" dirty="0" smtClean="0"/>
              <a:t>The Incident Management is a crucial knowledge source </a:t>
            </a:r>
            <a:br>
              <a:rPr lang="en-US" sz="2100" dirty="0" smtClean="0"/>
            </a:br>
            <a:r>
              <a:rPr lang="en-US" sz="2100" dirty="0" smtClean="0"/>
              <a:t>(lessons learned)</a:t>
            </a:r>
          </a:p>
          <a:p>
            <a:endParaRPr lang="en-US" sz="2800" dirty="0" smtClean="0"/>
          </a:p>
          <a:p>
            <a:r>
              <a:rPr lang="en-US" sz="2200" dirty="0" smtClean="0"/>
              <a:t>Semantic technologies are very suitable to interlink the information demands in Prevention Management with the information supply from Incident Management</a:t>
            </a:r>
          </a:p>
          <a:p>
            <a:endParaRPr lang="en-US" sz="2400" dirty="0" smtClean="0"/>
          </a:p>
          <a:p>
            <a:r>
              <a:rPr lang="en-US" sz="2200" dirty="0" smtClean="0"/>
              <a:t>CERN is a good area of application since all is in one place.</a:t>
            </a:r>
          </a:p>
          <a:p>
            <a:endParaRPr lang="en-US" sz="2400" dirty="0" smtClean="0"/>
          </a:p>
          <a:p>
            <a:r>
              <a:rPr lang="en-US" sz="2200" dirty="0" smtClean="0"/>
              <a:t>Strategic outlook:</a:t>
            </a:r>
            <a:br>
              <a:rPr lang="en-US" sz="2200" dirty="0" smtClean="0"/>
            </a:br>
            <a:r>
              <a:rPr lang="en-US" sz="2200" dirty="0" smtClean="0"/>
              <a:t>Other CERN domains apart from Safety can benefit from a semantically structured knowledge base</a:t>
            </a:r>
          </a:p>
          <a:p>
            <a:endParaRPr lang="en-US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329" y="2519492"/>
            <a:ext cx="8226854" cy="1938208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Thanks for listening.</a:t>
            </a:r>
            <a:br>
              <a:rPr lang="en-US" sz="48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400" dirty="0" smtClean="0"/>
              <a:t>Sven.Langhoff@cern.ch</a:t>
            </a:r>
            <a:endParaRPr lang="en-US" sz="24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49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General Information in advance</a:t>
            </a:r>
            <a:endParaRPr lang="en-US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8097"/>
            <a:ext cx="8226854" cy="453493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2200" b="1" dirty="0" smtClean="0"/>
              <a:t>      About me</a:t>
            </a:r>
          </a:p>
          <a:p>
            <a:pPr lvl="1"/>
            <a:r>
              <a:rPr lang="en-US" sz="1900" dirty="0" smtClean="0"/>
              <a:t>University of Wuppertal</a:t>
            </a:r>
          </a:p>
          <a:p>
            <a:pPr lvl="1"/>
            <a:r>
              <a:rPr lang="en-US" sz="1900" dirty="0" smtClean="0"/>
              <a:t>HSE (Occupational Health &amp; Safety and Environmental Protection Unit)</a:t>
            </a:r>
          </a:p>
          <a:p>
            <a:pPr lvl="1"/>
            <a:r>
              <a:rPr lang="en-US" sz="1900" dirty="0" smtClean="0"/>
              <a:t>Supervisor: Ralf Trant</a:t>
            </a:r>
          </a:p>
          <a:p>
            <a:pPr lvl="1"/>
            <a:endParaRPr lang="en-US" sz="2200" dirty="0" smtClean="0"/>
          </a:p>
          <a:p>
            <a:pPr marL="36576" indent="0">
              <a:buNone/>
            </a:pPr>
            <a:r>
              <a:rPr lang="en-US" sz="2200" b="1" dirty="0" smtClean="0"/>
              <a:t>      About my work</a:t>
            </a:r>
          </a:p>
          <a:p>
            <a:pPr lvl="1"/>
            <a:r>
              <a:rPr lang="en-US" sz="1900" dirty="0" smtClean="0"/>
              <a:t>Knowledge representation in the domain of Safety</a:t>
            </a:r>
          </a:p>
          <a:p>
            <a:pPr lvl="1"/>
            <a:r>
              <a:rPr lang="en-US" sz="1900" dirty="0" smtClean="0"/>
              <a:t>Focus on semantical methods</a:t>
            </a:r>
          </a:p>
          <a:p>
            <a:pPr lvl="1"/>
            <a:endParaRPr lang="en-US" sz="2200" dirty="0" smtClean="0"/>
          </a:p>
          <a:p>
            <a:pPr marL="36576" indent="0">
              <a:buNone/>
            </a:pPr>
            <a:r>
              <a:rPr lang="en-US" sz="2200" b="1" dirty="0" smtClean="0"/>
              <a:t>      About this presentation</a:t>
            </a:r>
          </a:p>
          <a:p>
            <a:pPr lvl="1"/>
            <a:r>
              <a:rPr lang="en-US" sz="1800" dirty="0" smtClean="0"/>
              <a:t>Part 1: Introduction</a:t>
            </a:r>
          </a:p>
          <a:p>
            <a:pPr lvl="1"/>
            <a:r>
              <a:rPr lang="en-US" sz="1800" dirty="0" smtClean="0"/>
              <a:t>Part 2: Basic idea of SoRMIS</a:t>
            </a:r>
          </a:p>
          <a:p>
            <a:pPr lvl="1"/>
            <a:r>
              <a:rPr lang="en-US" sz="1800" dirty="0" smtClean="0"/>
              <a:t>Part 3: Incident Management versus Incident Prevention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88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1: Introduction</a:t>
            </a:r>
            <a:br>
              <a:rPr lang="en-US" sz="1800" dirty="0" smtClean="0"/>
            </a:br>
            <a:r>
              <a:rPr lang="en-US" sz="2400" b="1" dirty="0" smtClean="0"/>
              <a:t>Managing Safety is managing Safety Knowledge</a:t>
            </a:r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Abgerundetes Rechteck 6"/>
          <p:cNvSpPr/>
          <p:nvPr/>
        </p:nvSpPr>
        <p:spPr>
          <a:xfrm>
            <a:off x="1346143" y="3323113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CC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Work activity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3191420" y="1439470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Place of work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3191420" y="2375909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Tools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3191420" y="3323113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Workers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191420" y="4266345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Work object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191419" y="5192368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…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5110836" y="3306784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5110836" y="4266345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Elements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5110835" y="5208697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Maintenance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7032880" y="1915837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Causes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7032879" y="2849447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Losses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7032880" y="3796651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Type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7032878" y="4739883"/>
            <a:ext cx="1302547" cy="54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Prevention</a:t>
            </a:r>
          </a:p>
        </p:txBody>
      </p:sp>
      <p:cxnSp>
        <p:nvCxnSpPr>
          <p:cNvPr id="25" name="Gekrümmte Verbindung 24"/>
          <p:cNvCxnSpPr>
            <a:stCxn id="7" idx="3"/>
            <a:endCxn id="9" idx="1"/>
          </p:cNvCxnSpPr>
          <p:nvPr/>
        </p:nvCxnSpPr>
        <p:spPr>
          <a:xfrm flipV="1">
            <a:off x="2648690" y="2645939"/>
            <a:ext cx="542730" cy="94720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krümmte Verbindung 30"/>
          <p:cNvCxnSpPr>
            <a:stCxn id="7" idx="3"/>
            <a:endCxn id="8" idx="1"/>
          </p:cNvCxnSpPr>
          <p:nvPr/>
        </p:nvCxnSpPr>
        <p:spPr>
          <a:xfrm flipV="1">
            <a:off x="2648690" y="1709500"/>
            <a:ext cx="542730" cy="188364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krümmte Verbindung 36"/>
          <p:cNvCxnSpPr>
            <a:stCxn id="7" idx="3"/>
            <a:endCxn id="11" idx="1"/>
          </p:cNvCxnSpPr>
          <p:nvPr/>
        </p:nvCxnSpPr>
        <p:spPr>
          <a:xfrm>
            <a:off x="2648690" y="3593143"/>
            <a:ext cx="542730" cy="94323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krümmte Verbindung 39"/>
          <p:cNvCxnSpPr>
            <a:stCxn id="7" idx="3"/>
            <a:endCxn id="12" idx="1"/>
          </p:cNvCxnSpPr>
          <p:nvPr/>
        </p:nvCxnSpPr>
        <p:spPr>
          <a:xfrm>
            <a:off x="2648690" y="3593143"/>
            <a:ext cx="542729" cy="1869255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krümmte Verbindung 42"/>
          <p:cNvCxnSpPr>
            <a:stCxn id="11" idx="3"/>
            <a:endCxn id="13" idx="1"/>
          </p:cNvCxnSpPr>
          <p:nvPr/>
        </p:nvCxnSpPr>
        <p:spPr>
          <a:xfrm flipV="1">
            <a:off x="4493967" y="3576814"/>
            <a:ext cx="616869" cy="95956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krümmte Verbindung 48"/>
          <p:cNvCxnSpPr>
            <a:stCxn id="11" idx="3"/>
            <a:endCxn id="15" idx="1"/>
          </p:cNvCxnSpPr>
          <p:nvPr/>
        </p:nvCxnSpPr>
        <p:spPr>
          <a:xfrm>
            <a:off x="4493967" y="4536375"/>
            <a:ext cx="616868" cy="94235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Gekrümmte Verbindung 51"/>
          <p:cNvCxnSpPr>
            <a:stCxn id="13" idx="3"/>
            <a:endCxn id="16" idx="1"/>
          </p:cNvCxnSpPr>
          <p:nvPr/>
        </p:nvCxnSpPr>
        <p:spPr>
          <a:xfrm flipV="1">
            <a:off x="6413383" y="2185867"/>
            <a:ext cx="619497" cy="139094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krümmte Verbindung 54"/>
          <p:cNvCxnSpPr>
            <a:stCxn id="13" idx="3"/>
            <a:endCxn id="17" idx="1"/>
          </p:cNvCxnSpPr>
          <p:nvPr/>
        </p:nvCxnSpPr>
        <p:spPr>
          <a:xfrm flipV="1">
            <a:off x="6413383" y="3119477"/>
            <a:ext cx="619496" cy="45733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krümmte Verbindung 57"/>
          <p:cNvCxnSpPr>
            <a:stCxn id="13" idx="3"/>
            <a:endCxn id="18" idx="1"/>
          </p:cNvCxnSpPr>
          <p:nvPr/>
        </p:nvCxnSpPr>
        <p:spPr>
          <a:xfrm>
            <a:off x="6413383" y="3576814"/>
            <a:ext cx="619497" cy="48986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krümmte Verbindung 60"/>
          <p:cNvCxnSpPr>
            <a:stCxn id="13" idx="3"/>
            <a:endCxn id="19" idx="1"/>
          </p:cNvCxnSpPr>
          <p:nvPr/>
        </p:nvCxnSpPr>
        <p:spPr>
          <a:xfrm>
            <a:off x="6413383" y="3576814"/>
            <a:ext cx="619495" cy="143309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>
            <a:stCxn id="7" idx="3"/>
            <a:endCxn id="10" idx="1"/>
          </p:cNvCxnSpPr>
          <p:nvPr/>
        </p:nvCxnSpPr>
        <p:spPr>
          <a:xfrm>
            <a:off x="2648690" y="3593143"/>
            <a:ext cx="54273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11" idx="3"/>
            <a:endCxn id="14" idx="1"/>
          </p:cNvCxnSpPr>
          <p:nvPr/>
        </p:nvCxnSpPr>
        <p:spPr>
          <a:xfrm>
            <a:off x="4493967" y="4536375"/>
            <a:ext cx="61686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Geschweifte Klammer rechts 71"/>
          <p:cNvSpPr/>
          <p:nvPr/>
        </p:nvSpPr>
        <p:spPr>
          <a:xfrm rot="5400000">
            <a:off x="5699970" y="3400550"/>
            <a:ext cx="126903" cy="514400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Geschweifte Klammer rechts 72"/>
          <p:cNvSpPr/>
          <p:nvPr/>
        </p:nvSpPr>
        <p:spPr>
          <a:xfrm rot="10800000">
            <a:off x="965749" y="1436747"/>
            <a:ext cx="182011" cy="429295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feld 73"/>
          <p:cNvSpPr txBox="1"/>
          <p:nvPr/>
        </p:nvSpPr>
        <p:spPr>
          <a:xfrm rot="16200000">
            <a:off x="-1388742" y="3406512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Information about all relevant contexts</a:t>
            </a:r>
            <a:endParaRPr lang="en-US" dirty="0"/>
          </a:p>
        </p:txBody>
      </p:sp>
      <p:sp>
        <p:nvSpPr>
          <p:cNvPr id="75" name="Textfeld 74"/>
          <p:cNvSpPr txBox="1"/>
          <p:nvPr/>
        </p:nvSpPr>
        <p:spPr>
          <a:xfrm>
            <a:off x="3667052" y="6064580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Detailed information for each context</a:t>
            </a:r>
            <a:endParaRPr lang="en-US" dirty="0"/>
          </a:p>
        </p:txBody>
      </p:sp>
      <p:sp>
        <p:nvSpPr>
          <p:cNvPr id="76" name="Textfeld 75"/>
          <p:cNvSpPr txBox="1"/>
          <p:nvPr/>
        </p:nvSpPr>
        <p:spPr>
          <a:xfrm>
            <a:off x="1262061" y="2431048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Risk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0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mph" presetSubtype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7" presetClass="emph" presetSubtype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7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7" presetClass="emph" presetSubtype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0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  <p:bldP spid="72" grpId="0" animBg="1"/>
      <p:bldP spid="73" grpId="0" animBg="1"/>
      <p:bldP spid="74" grpId="0"/>
      <p:bldP spid="75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Part 1: 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The situation nowadays: Knowledge barriers and silos</a:t>
            </a:r>
            <a:endParaRPr lang="en-US" sz="27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2" descr="C:\Users\aprin\Documents\Brains\Dissertation_brain\Files\585F5F0D-3405-DE49-2A9F-C58AA79DD1AB\Wall-1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10" y="1265952"/>
            <a:ext cx="6908646" cy="4827728"/>
          </a:xfrm>
          <a:prstGeom prst="rect">
            <a:avLst/>
          </a:prstGeom>
          <a:ln w="127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316261" y="4852594"/>
            <a:ext cx="2522939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Barriers</a:t>
            </a:r>
            <a:r>
              <a:rPr lang="en-US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Access restrictions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Different formats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Semantic barriers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Redundancies…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77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1: 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/>
              <a:t>SoRMIS project</a:t>
            </a:r>
            <a:endParaRPr lang="en-US" sz="24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57200" y="1458097"/>
            <a:ext cx="8226854" cy="4534930"/>
          </a:xfrm>
        </p:spPr>
        <p:txBody>
          <a:bodyPr>
            <a:normAutofit fontScale="92500" lnSpcReduction="20000"/>
          </a:bodyPr>
          <a:lstStyle/>
          <a:p>
            <a:r>
              <a:rPr lang="en-US" sz="2200" b="1" dirty="0" smtClean="0"/>
              <a:t>Key question</a:t>
            </a:r>
            <a:r>
              <a:rPr lang="en-US" sz="2200" dirty="0" smtClean="0"/>
              <a:t>: </a:t>
            </a:r>
            <a:br>
              <a:rPr lang="en-US" sz="2200" dirty="0" smtClean="0"/>
            </a:br>
            <a:r>
              <a:rPr lang="en-US" sz="2100" dirty="0" smtClean="0"/>
              <a:t>How to make context information better available for safety experts?</a:t>
            </a:r>
          </a:p>
          <a:p>
            <a:pPr lvl="1"/>
            <a:endParaRPr lang="en-US" sz="1900" dirty="0" smtClean="0"/>
          </a:p>
          <a:p>
            <a:r>
              <a:rPr lang="en-US" sz="2200" b="1" dirty="0" smtClean="0"/>
              <a:t>Current project group</a:t>
            </a:r>
            <a:r>
              <a:rPr lang="en-US" sz="2200" dirty="0" smtClean="0"/>
              <a:t>: </a:t>
            </a:r>
            <a:br>
              <a:rPr lang="en-US" sz="2200" dirty="0" smtClean="0"/>
            </a:br>
            <a:r>
              <a:rPr lang="en-US" sz="2100" dirty="0" smtClean="0"/>
              <a:t>Lars Aprin (Fellow, former </a:t>
            </a:r>
            <a:r>
              <a:rPr lang="en-US" sz="2100" dirty="0" err="1" smtClean="0"/>
              <a:t>Gentner</a:t>
            </a:r>
            <a:r>
              <a:rPr lang="en-US" sz="2100" dirty="0" smtClean="0"/>
              <a:t> student) &amp; me</a:t>
            </a:r>
          </a:p>
          <a:p>
            <a:endParaRPr lang="en-US" sz="2200" dirty="0" smtClean="0"/>
          </a:p>
          <a:p>
            <a:r>
              <a:rPr lang="en-US" sz="2200" b="1" dirty="0" smtClean="0"/>
              <a:t>Approach</a:t>
            </a:r>
            <a:r>
              <a:rPr lang="en-US" sz="2200" dirty="0" smtClean="0"/>
              <a:t>: </a:t>
            </a:r>
            <a:br>
              <a:rPr lang="en-US" sz="2200" dirty="0" smtClean="0"/>
            </a:br>
            <a:r>
              <a:rPr lang="en-US" sz="2100" dirty="0" smtClean="0"/>
              <a:t>Applying Semantic Web technology to the field of Safety Knowledge Management</a:t>
            </a:r>
          </a:p>
          <a:p>
            <a:endParaRPr lang="en-US" sz="2200" dirty="0" smtClean="0"/>
          </a:p>
          <a:p>
            <a:r>
              <a:rPr lang="en-US" sz="2200" b="1" dirty="0" smtClean="0"/>
              <a:t>Semantic Web</a:t>
            </a:r>
          </a:p>
          <a:p>
            <a:pPr lvl="1"/>
            <a:r>
              <a:rPr lang="en-US" sz="2100" dirty="0" smtClean="0"/>
              <a:t>Advancement of the World Wide Web</a:t>
            </a:r>
          </a:p>
          <a:p>
            <a:pPr lvl="1"/>
            <a:r>
              <a:rPr lang="en-US" sz="2100" dirty="0" smtClean="0"/>
              <a:t>Classes, Instances and Relations instead of Documents</a:t>
            </a:r>
          </a:p>
          <a:p>
            <a:pPr lvl="1"/>
            <a:r>
              <a:rPr lang="en-US" sz="2100" dirty="0" smtClean="0"/>
              <a:t>Making the web more machine readable</a:t>
            </a:r>
          </a:p>
          <a:p>
            <a:pPr lvl="1"/>
            <a:r>
              <a:rPr lang="en-US" sz="2100" dirty="0" smtClean="0"/>
              <a:t>Growing importance and increasingly more projects that are started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79496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87508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2: Basic Idea of SoRMIS</a:t>
            </a:r>
            <a:br>
              <a:rPr lang="en-US" sz="1800" dirty="0" smtClean="0"/>
            </a:br>
            <a:r>
              <a:rPr lang="en-US" sz="2400" b="1" dirty="0" smtClean="0"/>
              <a:t>Semantical Mapping of Activities, Incidents &amp; Preventions</a:t>
            </a:r>
            <a:endParaRPr lang="en-US" sz="27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Ellipse 9"/>
          <p:cNvSpPr/>
          <p:nvPr/>
        </p:nvSpPr>
        <p:spPr>
          <a:xfrm>
            <a:off x="1314450" y="1357314"/>
            <a:ext cx="923926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err="1" smtClean="0">
                <a:solidFill>
                  <a:schemeClr val="tx1"/>
                </a:solidFill>
              </a:rPr>
              <a:t>prerequesite</a:t>
            </a:r>
            <a:r>
              <a:rPr lang="en-US" sz="600" dirty="0" smtClean="0">
                <a:solidFill>
                  <a:schemeClr val="tx1"/>
                </a:solidFill>
              </a:rPr>
              <a:t/>
            </a:r>
            <a:br>
              <a:rPr lang="en-US" sz="600" dirty="0" smtClean="0">
                <a:solidFill>
                  <a:schemeClr val="tx1"/>
                </a:solidFill>
              </a:rPr>
            </a:br>
            <a:r>
              <a:rPr lang="en-US" sz="600" dirty="0" smtClean="0">
                <a:solidFill>
                  <a:schemeClr val="tx1"/>
                </a:solidFill>
              </a:rPr>
              <a:t>For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211008" y="2205037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Driving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course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#2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942975" y="284636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Location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#B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971551" y="3524247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Location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#A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1343026" y="4057647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Location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#C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452688" y="3243260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Route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#1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471863" y="4991097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Person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#23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5653088" y="430053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Truck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#12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5991225" y="3243259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Critical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Event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#1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6977063" y="430053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Road shoulder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6315075" y="4786309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hits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6900863" y="203358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Person</a:t>
            </a:r>
            <a:br>
              <a:rPr lang="en-US" sz="700" dirty="0" smtClean="0">
                <a:solidFill>
                  <a:schemeClr val="tx1"/>
                </a:solidFill>
              </a:rPr>
            </a:br>
            <a:r>
              <a:rPr lang="en-US" sz="700" dirty="0" smtClean="0">
                <a:solidFill>
                  <a:schemeClr val="tx1"/>
                </a:solidFill>
              </a:rPr>
              <a:t>#10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5182756" y="203358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rgbClr val="FF5050"/>
              </a:gs>
            </a:gsLst>
            <a:lin ang="2700000" scaled="1"/>
          </a:gradFill>
          <a:ln>
            <a:solidFill>
              <a:srgbClr val="FF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bg1"/>
                </a:solidFill>
              </a:rPr>
              <a:t>Incident</a:t>
            </a:r>
            <a:br>
              <a:rPr lang="en-US" sz="700" dirty="0" smtClean="0">
                <a:solidFill>
                  <a:schemeClr val="bg1"/>
                </a:solidFill>
              </a:rPr>
            </a:br>
            <a:r>
              <a:rPr lang="en-US" sz="700" dirty="0" smtClean="0">
                <a:solidFill>
                  <a:schemeClr val="bg1"/>
                </a:solidFill>
              </a:rPr>
              <a:t>#2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3910216" y="2917504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tx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bg1"/>
                </a:solidFill>
              </a:rPr>
              <a:t>Activity</a:t>
            </a:r>
            <a:br>
              <a:rPr lang="en-US" sz="700" dirty="0" smtClean="0">
                <a:solidFill>
                  <a:schemeClr val="bg1"/>
                </a:solidFill>
              </a:rPr>
            </a:br>
            <a:r>
              <a:rPr lang="en-US" sz="700" dirty="0" smtClean="0">
                <a:solidFill>
                  <a:schemeClr val="bg1"/>
                </a:solidFill>
              </a:rPr>
              <a:t>#1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2994933" y="1762124"/>
            <a:ext cx="89916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rgbClr val="339933"/>
              </a:gs>
            </a:gsLst>
            <a:lin ang="2700000" scaled="1"/>
          </a:gra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bg1"/>
                </a:solidFill>
              </a:rPr>
              <a:t>Prevention</a:t>
            </a:r>
            <a:br>
              <a:rPr lang="en-US" sz="700" dirty="0" smtClean="0">
                <a:solidFill>
                  <a:schemeClr val="bg1"/>
                </a:solidFill>
              </a:rPr>
            </a:br>
            <a:r>
              <a:rPr lang="en-US" sz="700" dirty="0" smtClean="0">
                <a:solidFill>
                  <a:schemeClr val="bg1"/>
                </a:solidFill>
              </a:rPr>
              <a:t>#2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28" name="Diagonal liegende Ecken des Rechtecks schneiden 27"/>
          <p:cNvSpPr/>
          <p:nvPr/>
        </p:nvSpPr>
        <p:spPr>
          <a:xfrm>
            <a:off x="2500313" y="5594027"/>
            <a:ext cx="640549" cy="365764"/>
          </a:xfrm>
          <a:prstGeom prst="snip2DiagRect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John Doe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30" name="Diagonal liegende Ecken des Rechtecks schneiden 29"/>
          <p:cNvSpPr/>
          <p:nvPr/>
        </p:nvSpPr>
        <p:spPr>
          <a:xfrm>
            <a:off x="4460760" y="5646476"/>
            <a:ext cx="614159" cy="369570"/>
          </a:xfrm>
          <a:prstGeom prst="snip2DiagRect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43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31" name="Parallelogramm 30"/>
          <p:cNvSpPr/>
          <p:nvPr/>
        </p:nvSpPr>
        <p:spPr>
          <a:xfrm>
            <a:off x="2701563" y="4219568"/>
            <a:ext cx="742950" cy="485775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Driver</a:t>
            </a:r>
            <a:endParaRPr lang="en-US" sz="700" dirty="0">
              <a:solidFill>
                <a:schemeClr val="tx1"/>
              </a:solidFill>
            </a:endParaRPr>
          </a:p>
        </p:txBody>
      </p:sp>
      <p:cxnSp>
        <p:nvCxnSpPr>
          <p:cNvPr id="38" name="Gekrümmte Verbindung 37"/>
          <p:cNvCxnSpPr>
            <a:stCxn id="26" idx="3"/>
            <a:endCxn id="18" idx="6"/>
          </p:cNvCxnSpPr>
          <p:nvPr/>
        </p:nvCxnSpPr>
        <p:spPr>
          <a:xfrm rot="5400000">
            <a:off x="3530325" y="2997453"/>
            <a:ext cx="154009" cy="823381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krümmte Verbindung 41"/>
          <p:cNvCxnSpPr>
            <a:stCxn id="18" idx="1"/>
            <a:endCxn id="15" idx="6"/>
          </p:cNvCxnSpPr>
          <p:nvPr/>
        </p:nvCxnSpPr>
        <p:spPr>
          <a:xfrm rot="16200000" flipV="1">
            <a:off x="2011134" y="2764043"/>
            <a:ext cx="225148" cy="875566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Gekrümmte Verbindung 46"/>
          <p:cNvCxnSpPr>
            <a:stCxn id="18" idx="2"/>
            <a:endCxn id="16" idx="7"/>
          </p:cNvCxnSpPr>
          <p:nvPr/>
        </p:nvCxnSpPr>
        <p:spPr>
          <a:xfrm rot="10800000" flipV="1">
            <a:off x="1605698" y="3486147"/>
            <a:ext cx="846990" cy="109239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Gekrümmte Verbindung 49"/>
          <p:cNvCxnSpPr>
            <a:stCxn id="18" idx="3"/>
            <a:endCxn id="17" idx="0"/>
          </p:cNvCxnSpPr>
          <p:nvPr/>
        </p:nvCxnSpPr>
        <p:spPr>
          <a:xfrm rot="5400000">
            <a:off x="1938120" y="3434276"/>
            <a:ext cx="399752" cy="84699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krümmte Verbindung 53"/>
          <p:cNvCxnSpPr>
            <a:stCxn id="19" idx="1"/>
            <a:endCxn id="31" idx="2"/>
          </p:cNvCxnSpPr>
          <p:nvPr/>
        </p:nvCxnSpPr>
        <p:spPr>
          <a:xfrm rot="16200000" flipV="1">
            <a:off x="3182339" y="4663909"/>
            <a:ext cx="599781" cy="19687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Gekrümmte Verbindung 56"/>
          <p:cNvCxnSpPr>
            <a:stCxn id="19" idx="2"/>
            <a:endCxn id="28" idx="3"/>
          </p:cNvCxnSpPr>
          <p:nvPr/>
        </p:nvCxnSpPr>
        <p:spPr>
          <a:xfrm rot="10800000" flipV="1">
            <a:off x="2820589" y="5233985"/>
            <a:ext cx="651275" cy="360042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Gekrümmte Verbindung 59"/>
          <p:cNvCxnSpPr>
            <a:stCxn id="19" idx="4"/>
            <a:endCxn id="30" idx="2"/>
          </p:cNvCxnSpPr>
          <p:nvPr/>
        </p:nvCxnSpPr>
        <p:spPr>
          <a:xfrm rot="16200000" flipH="1">
            <a:off x="3974855" y="5345355"/>
            <a:ext cx="354389" cy="617422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Gekrümmte Verbindung 67" title="fdg"/>
          <p:cNvCxnSpPr>
            <a:stCxn id="26" idx="6"/>
            <a:endCxn id="20" idx="2"/>
          </p:cNvCxnSpPr>
          <p:nvPr/>
        </p:nvCxnSpPr>
        <p:spPr>
          <a:xfrm>
            <a:off x="4653166" y="3160392"/>
            <a:ext cx="999922" cy="138303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Gekrümmte Verbindung 71"/>
          <p:cNvCxnSpPr>
            <a:stCxn id="21" idx="4"/>
          </p:cNvCxnSpPr>
          <p:nvPr/>
        </p:nvCxnSpPr>
        <p:spPr>
          <a:xfrm rot="5400000">
            <a:off x="5907881" y="3845717"/>
            <a:ext cx="571503" cy="33813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Gekrümmte Verbindung 79"/>
          <p:cNvCxnSpPr>
            <a:stCxn id="21" idx="4"/>
            <a:endCxn id="22" idx="0"/>
          </p:cNvCxnSpPr>
          <p:nvPr/>
        </p:nvCxnSpPr>
        <p:spPr>
          <a:xfrm rot="16200000" flipH="1">
            <a:off x="6569869" y="3521865"/>
            <a:ext cx="571500" cy="98583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Gekrümmte Verbindung 83"/>
          <p:cNvCxnSpPr>
            <a:stCxn id="26" idx="6"/>
            <a:endCxn id="25" idx="4"/>
          </p:cNvCxnSpPr>
          <p:nvPr/>
        </p:nvCxnSpPr>
        <p:spPr>
          <a:xfrm flipV="1">
            <a:off x="4653166" y="2519359"/>
            <a:ext cx="901065" cy="641033"/>
          </a:xfrm>
          <a:prstGeom prst="curved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Gekrümmte Verbindung 86"/>
          <p:cNvCxnSpPr>
            <a:stCxn id="25" idx="6"/>
            <a:endCxn id="24" idx="2"/>
          </p:cNvCxnSpPr>
          <p:nvPr/>
        </p:nvCxnSpPr>
        <p:spPr>
          <a:xfrm>
            <a:off x="5925706" y="2276472"/>
            <a:ext cx="975157" cy="12700"/>
          </a:xfrm>
          <a:prstGeom prst="curvedConnector3">
            <a:avLst>
              <a:gd name="adj1" fmla="val 50000"/>
            </a:avLst>
          </a:prstGeom>
          <a:ln>
            <a:solidFill>
              <a:srgbClr val="FF5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Gekrümmte Verbindung 89"/>
          <p:cNvCxnSpPr>
            <a:stCxn id="25" idx="5"/>
            <a:endCxn id="21" idx="0"/>
          </p:cNvCxnSpPr>
          <p:nvPr/>
        </p:nvCxnSpPr>
        <p:spPr>
          <a:xfrm rot="16200000" flipH="1">
            <a:off x="5692281" y="2572840"/>
            <a:ext cx="795040" cy="545797"/>
          </a:xfrm>
          <a:prstGeom prst="curvedConnector3">
            <a:avLst>
              <a:gd name="adj1" fmla="val 50000"/>
            </a:avLst>
          </a:prstGeom>
          <a:ln>
            <a:solidFill>
              <a:srgbClr val="FF5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Gekrümmte Verbindung 92"/>
          <p:cNvCxnSpPr>
            <a:stCxn id="25" idx="4"/>
            <a:endCxn id="19" idx="6"/>
          </p:cNvCxnSpPr>
          <p:nvPr/>
        </p:nvCxnSpPr>
        <p:spPr>
          <a:xfrm rot="5400000">
            <a:off x="3527209" y="3206963"/>
            <a:ext cx="2714626" cy="1339418"/>
          </a:xfrm>
          <a:prstGeom prst="curvedConnector2">
            <a:avLst/>
          </a:prstGeom>
          <a:ln>
            <a:solidFill>
              <a:srgbClr val="FF5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Gekrümmte Verbindung 95"/>
          <p:cNvCxnSpPr>
            <a:stCxn id="25" idx="2"/>
            <a:endCxn id="15" idx="7"/>
          </p:cNvCxnSpPr>
          <p:nvPr/>
        </p:nvCxnSpPr>
        <p:spPr>
          <a:xfrm rot="10800000" flipV="1">
            <a:off x="1577122" y="2276472"/>
            <a:ext cx="3605634" cy="641032"/>
          </a:xfrm>
          <a:prstGeom prst="curvedConnector2">
            <a:avLst/>
          </a:prstGeom>
          <a:ln>
            <a:solidFill>
              <a:srgbClr val="FF5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Gekrümmte Verbindung 98"/>
          <p:cNvCxnSpPr>
            <a:stCxn id="25" idx="1"/>
            <a:endCxn id="27" idx="6"/>
          </p:cNvCxnSpPr>
          <p:nvPr/>
        </p:nvCxnSpPr>
        <p:spPr>
          <a:xfrm rot="16200000" flipV="1">
            <a:off x="4542970" y="1356135"/>
            <a:ext cx="99712" cy="1397466"/>
          </a:xfrm>
          <a:prstGeom prst="curvedConnector2">
            <a:avLst/>
          </a:prstGeom>
          <a:ln w="28575">
            <a:solidFill>
              <a:srgbClr val="FF5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Gekrümmte Verbindung 101"/>
          <p:cNvCxnSpPr>
            <a:stCxn id="27" idx="1"/>
            <a:endCxn id="10" idx="6"/>
          </p:cNvCxnSpPr>
          <p:nvPr/>
        </p:nvCxnSpPr>
        <p:spPr>
          <a:xfrm rot="16200000" flipV="1">
            <a:off x="2565963" y="1272615"/>
            <a:ext cx="233062" cy="888236"/>
          </a:xfrm>
          <a:prstGeom prst="curvedConnector2">
            <a:avLst/>
          </a:prstGeom>
          <a:ln>
            <a:solidFill>
              <a:srgbClr val="339933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Gekrümmte Verbindung 104"/>
          <p:cNvCxnSpPr>
            <a:stCxn id="27" idx="2"/>
            <a:endCxn id="14" idx="7"/>
          </p:cNvCxnSpPr>
          <p:nvPr/>
        </p:nvCxnSpPr>
        <p:spPr>
          <a:xfrm rot="10800000" flipV="1">
            <a:off x="1845155" y="2005011"/>
            <a:ext cx="1149778" cy="271165"/>
          </a:xfrm>
          <a:prstGeom prst="curvedConnector2">
            <a:avLst/>
          </a:prstGeom>
          <a:ln>
            <a:solidFill>
              <a:srgbClr val="339933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Gekrümmte Verbindung 111"/>
          <p:cNvCxnSpPr>
            <a:stCxn id="27" idx="4"/>
            <a:endCxn id="26" idx="1"/>
          </p:cNvCxnSpPr>
          <p:nvPr/>
        </p:nvCxnSpPr>
        <p:spPr>
          <a:xfrm rot="16200000" flipH="1">
            <a:off x="3361394" y="2331018"/>
            <a:ext cx="740745" cy="574506"/>
          </a:xfrm>
          <a:prstGeom prst="curvedConnector3">
            <a:avLst>
              <a:gd name="adj1" fmla="val 50000"/>
            </a:avLst>
          </a:prstGeom>
          <a:ln w="28575">
            <a:solidFill>
              <a:srgbClr val="33993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3" name="Textfeld 1072"/>
          <p:cNvSpPr txBox="1"/>
          <p:nvPr/>
        </p:nvSpPr>
        <p:spPr>
          <a:xfrm>
            <a:off x="1884108" y="3032354"/>
            <a:ext cx="49873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err="1" smtClean="0"/>
              <a:t>midPoint</a:t>
            </a:r>
            <a:endParaRPr lang="en-US" sz="600" dirty="0"/>
          </a:p>
        </p:txBody>
      </p:sp>
      <p:sp>
        <p:nvSpPr>
          <p:cNvPr id="128" name="Textfeld 127"/>
          <p:cNvSpPr txBox="1"/>
          <p:nvPr/>
        </p:nvSpPr>
        <p:spPr>
          <a:xfrm>
            <a:off x="1892046" y="3406514"/>
            <a:ext cx="34633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smtClean="0"/>
              <a:t>start</a:t>
            </a:r>
            <a:endParaRPr lang="en-US" sz="600" dirty="0"/>
          </a:p>
        </p:txBody>
      </p:sp>
      <p:sp>
        <p:nvSpPr>
          <p:cNvPr id="129" name="Textfeld 128"/>
          <p:cNvSpPr txBox="1"/>
          <p:nvPr/>
        </p:nvSpPr>
        <p:spPr>
          <a:xfrm>
            <a:off x="2022843" y="3755506"/>
            <a:ext cx="34633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smtClean="0"/>
              <a:t>end</a:t>
            </a:r>
            <a:endParaRPr lang="en-US" sz="600" dirty="0"/>
          </a:p>
        </p:txBody>
      </p:sp>
      <p:sp>
        <p:nvSpPr>
          <p:cNvPr id="138" name="Textfeld 137"/>
          <p:cNvSpPr txBox="1"/>
          <p:nvPr/>
        </p:nvSpPr>
        <p:spPr>
          <a:xfrm>
            <a:off x="3421592" y="4714466"/>
            <a:ext cx="26357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smtClean="0"/>
              <a:t>is</a:t>
            </a:r>
            <a:endParaRPr lang="en-US" sz="600" dirty="0"/>
          </a:p>
        </p:txBody>
      </p:sp>
      <p:sp>
        <p:nvSpPr>
          <p:cNvPr id="139" name="Textfeld 138"/>
          <p:cNvSpPr txBox="1"/>
          <p:nvPr/>
        </p:nvSpPr>
        <p:spPr>
          <a:xfrm>
            <a:off x="2924134" y="5216796"/>
            <a:ext cx="45020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smtClean="0"/>
              <a:t>name</a:t>
            </a:r>
            <a:endParaRPr lang="en-US" sz="600" dirty="0"/>
          </a:p>
        </p:txBody>
      </p:sp>
      <p:sp>
        <p:nvSpPr>
          <p:cNvPr id="140" name="Textfeld 139"/>
          <p:cNvSpPr txBox="1"/>
          <p:nvPr/>
        </p:nvSpPr>
        <p:spPr>
          <a:xfrm>
            <a:off x="3821959" y="5578869"/>
            <a:ext cx="45020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dirty="0" smtClean="0"/>
              <a:t>age</a:t>
            </a:r>
            <a:endParaRPr lang="en-US" sz="600" dirty="0"/>
          </a:p>
        </p:txBody>
      </p:sp>
      <p:sp>
        <p:nvSpPr>
          <p:cNvPr id="144" name="Textfeld 143"/>
          <p:cNvSpPr txBox="1"/>
          <p:nvPr/>
        </p:nvSpPr>
        <p:spPr>
          <a:xfrm>
            <a:off x="3425659" y="3359822"/>
            <a:ext cx="41895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route</a:t>
            </a:r>
            <a:endParaRPr lang="en-US" sz="600" dirty="0"/>
          </a:p>
        </p:txBody>
      </p:sp>
      <p:sp>
        <p:nvSpPr>
          <p:cNvPr id="145" name="Textfeld 144"/>
          <p:cNvSpPr txBox="1"/>
          <p:nvPr/>
        </p:nvSpPr>
        <p:spPr>
          <a:xfrm>
            <a:off x="4811281" y="3396926"/>
            <a:ext cx="560819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equipment</a:t>
            </a:r>
            <a:endParaRPr lang="en-US" sz="600" dirty="0"/>
          </a:p>
        </p:txBody>
      </p:sp>
      <p:cxnSp>
        <p:nvCxnSpPr>
          <p:cNvPr id="65" name="Gerade Verbindung mit Pfeil 64"/>
          <p:cNvCxnSpPr>
            <a:stCxn id="27" idx="4"/>
            <a:endCxn id="31" idx="1"/>
          </p:cNvCxnSpPr>
          <p:nvPr/>
        </p:nvCxnSpPr>
        <p:spPr>
          <a:xfrm flipH="1">
            <a:off x="3133760" y="2247899"/>
            <a:ext cx="310753" cy="1971669"/>
          </a:xfrm>
          <a:prstGeom prst="straightConnector1">
            <a:avLst/>
          </a:prstGeom>
          <a:ln w="9525">
            <a:solidFill>
              <a:srgbClr val="339933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feld 151"/>
          <p:cNvSpPr txBox="1"/>
          <p:nvPr/>
        </p:nvSpPr>
        <p:spPr>
          <a:xfrm>
            <a:off x="5221707" y="3128329"/>
            <a:ext cx="560819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F5050"/>
                </a:solidFill>
              </a:rPr>
              <a:t>hazard</a:t>
            </a:r>
            <a:endParaRPr lang="en-US" sz="600" dirty="0">
              <a:solidFill>
                <a:srgbClr val="FF5050"/>
              </a:solidFill>
            </a:endParaRPr>
          </a:p>
        </p:txBody>
      </p:sp>
      <p:sp>
        <p:nvSpPr>
          <p:cNvPr id="153" name="Textfeld 152"/>
          <p:cNvSpPr txBox="1"/>
          <p:nvPr/>
        </p:nvSpPr>
        <p:spPr>
          <a:xfrm>
            <a:off x="5807854" y="2732838"/>
            <a:ext cx="516527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F5050"/>
                </a:solidFill>
              </a:rPr>
              <a:t>cause</a:t>
            </a:r>
            <a:endParaRPr lang="en-US" sz="600" dirty="0">
              <a:solidFill>
                <a:srgbClr val="FF5050"/>
              </a:solidFill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6067426" y="2182177"/>
            <a:ext cx="6229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F5050"/>
                </a:solidFill>
              </a:rPr>
              <a:t>investigator</a:t>
            </a:r>
          </a:p>
          <a:p>
            <a:pPr algn="ctr"/>
            <a:endParaRPr lang="en-US" sz="600" dirty="0">
              <a:solidFill>
                <a:srgbClr val="FF5050"/>
              </a:solidFill>
            </a:endParaRPr>
          </a:p>
        </p:txBody>
      </p:sp>
      <p:sp>
        <p:nvSpPr>
          <p:cNvPr id="155" name="Textfeld 154"/>
          <p:cNvSpPr txBox="1"/>
          <p:nvPr/>
        </p:nvSpPr>
        <p:spPr>
          <a:xfrm>
            <a:off x="4069904" y="2207431"/>
            <a:ext cx="5381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F5050"/>
                </a:solidFill>
              </a:rPr>
              <a:t>location</a:t>
            </a:r>
          </a:p>
          <a:p>
            <a:pPr algn="ctr"/>
            <a:endParaRPr lang="en-US" sz="600" dirty="0">
              <a:solidFill>
                <a:srgbClr val="FF5050"/>
              </a:solidFill>
            </a:endParaRPr>
          </a:p>
        </p:txBody>
      </p:sp>
      <p:sp>
        <p:nvSpPr>
          <p:cNvPr id="156" name="Textfeld 155"/>
          <p:cNvSpPr txBox="1"/>
          <p:nvPr/>
        </p:nvSpPr>
        <p:spPr>
          <a:xfrm>
            <a:off x="4394902" y="1926011"/>
            <a:ext cx="47427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err="1" smtClean="0">
                <a:solidFill>
                  <a:srgbClr val="FF5050"/>
                </a:solidFill>
              </a:rPr>
              <a:t>leadsTo</a:t>
            </a:r>
            <a:endParaRPr lang="en-US" sz="600" dirty="0">
              <a:solidFill>
                <a:srgbClr val="FF5050"/>
              </a:solidFill>
            </a:endParaRPr>
          </a:p>
        </p:txBody>
      </p:sp>
      <p:cxnSp>
        <p:nvCxnSpPr>
          <p:cNvPr id="75" name="Gerade Verbindung mit Pfeil 74"/>
          <p:cNvCxnSpPr>
            <a:stCxn id="21" idx="4"/>
            <a:endCxn id="23" idx="0"/>
          </p:cNvCxnSpPr>
          <p:nvPr/>
        </p:nvCxnSpPr>
        <p:spPr>
          <a:xfrm>
            <a:off x="6362700" y="3729034"/>
            <a:ext cx="323850" cy="1057275"/>
          </a:xfrm>
          <a:prstGeom prst="straightConnector1">
            <a:avLst/>
          </a:prstGeom>
          <a:ln w="9525">
            <a:solidFill>
              <a:schemeClr val="tx2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Textfeld 164"/>
          <p:cNvSpPr txBox="1"/>
          <p:nvPr/>
        </p:nvSpPr>
        <p:spPr>
          <a:xfrm>
            <a:off x="4937450" y="2912205"/>
            <a:ext cx="50356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err="1" smtClean="0"/>
              <a:t>leadsTo</a:t>
            </a:r>
            <a:endParaRPr lang="en-US" sz="600" dirty="0"/>
          </a:p>
        </p:txBody>
      </p:sp>
      <p:sp>
        <p:nvSpPr>
          <p:cNvPr id="166" name="Textfeld 165"/>
          <p:cNvSpPr txBox="1"/>
          <p:nvPr/>
        </p:nvSpPr>
        <p:spPr>
          <a:xfrm>
            <a:off x="3466135" y="2545827"/>
            <a:ext cx="54388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339933"/>
                </a:solidFill>
              </a:rPr>
              <a:t>influences</a:t>
            </a:r>
          </a:p>
        </p:txBody>
      </p:sp>
      <p:sp>
        <p:nvSpPr>
          <p:cNvPr id="171" name="Ellipse 170"/>
          <p:cNvSpPr/>
          <p:nvPr/>
        </p:nvSpPr>
        <p:spPr>
          <a:xfrm>
            <a:off x="4331969" y="4019015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Driving</a:t>
            </a:r>
            <a:endParaRPr lang="en-US" sz="700" dirty="0">
              <a:solidFill>
                <a:schemeClr val="tx1"/>
              </a:solidFill>
            </a:endParaRPr>
          </a:p>
        </p:txBody>
      </p:sp>
      <p:cxnSp>
        <p:nvCxnSpPr>
          <p:cNvPr id="181" name="Gerade Verbindung mit Pfeil 180"/>
          <p:cNvCxnSpPr>
            <a:stCxn id="26" idx="4"/>
            <a:endCxn id="171" idx="0"/>
          </p:cNvCxnSpPr>
          <p:nvPr/>
        </p:nvCxnSpPr>
        <p:spPr>
          <a:xfrm>
            <a:off x="4281691" y="3403279"/>
            <a:ext cx="421753" cy="615736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Gerade Verbindung mit Pfeil 187"/>
          <p:cNvCxnSpPr>
            <a:stCxn id="26" idx="4"/>
            <a:endCxn id="19" idx="0"/>
          </p:cNvCxnSpPr>
          <p:nvPr/>
        </p:nvCxnSpPr>
        <p:spPr>
          <a:xfrm flipH="1">
            <a:off x="3843338" y="3403279"/>
            <a:ext cx="438353" cy="1587818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feld 190"/>
          <p:cNvSpPr txBox="1"/>
          <p:nvPr/>
        </p:nvSpPr>
        <p:spPr>
          <a:xfrm>
            <a:off x="3694118" y="4395352"/>
            <a:ext cx="59724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performer</a:t>
            </a:r>
            <a:endParaRPr lang="en-US" sz="600" dirty="0"/>
          </a:p>
        </p:txBody>
      </p:sp>
      <p:sp>
        <p:nvSpPr>
          <p:cNvPr id="192" name="Textfeld 191"/>
          <p:cNvSpPr txBox="1"/>
          <p:nvPr/>
        </p:nvSpPr>
        <p:spPr>
          <a:xfrm>
            <a:off x="4266349" y="3644472"/>
            <a:ext cx="53006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action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2471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1073" grpId="0" animBg="1"/>
      <p:bldP spid="128" grpId="0" animBg="1"/>
      <p:bldP spid="129" grpId="0" animBg="1"/>
      <p:bldP spid="138" grpId="0" animBg="1"/>
      <p:bldP spid="139" grpId="0" animBg="1"/>
      <p:bldP spid="140" grpId="0" animBg="1"/>
      <p:bldP spid="144" grpId="0" animBg="1"/>
      <p:bldP spid="145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65" grpId="0" animBg="1"/>
      <p:bldP spid="166" grpId="0" animBg="1"/>
      <p:bldP spid="171" grpId="0" animBg="1"/>
      <p:bldP spid="191" grpId="0" animBg="1"/>
      <p:bldP spid="1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2: Basic Idea of SoRMIS </a:t>
            </a:r>
            <a:br>
              <a:rPr lang="en-US" sz="1800" dirty="0" smtClean="0"/>
            </a:br>
            <a:r>
              <a:rPr lang="en-US" sz="2400" b="1" dirty="0" smtClean="0"/>
              <a:t>The SoRMIS Ontology</a:t>
            </a:r>
            <a:endParaRPr lang="en-US" sz="27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Ellipse 2"/>
          <p:cNvSpPr/>
          <p:nvPr/>
        </p:nvSpPr>
        <p:spPr>
          <a:xfrm>
            <a:off x="4237971" y="202075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414183" y="253289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840842" y="215237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1" name="Gerade Verbindung mit Pfeil 10"/>
          <p:cNvCxnSpPr>
            <a:stCxn id="10" idx="2"/>
            <a:endCxn id="3" idx="6"/>
          </p:cNvCxnSpPr>
          <p:nvPr/>
        </p:nvCxnSpPr>
        <p:spPr>
          <a:xfrm flipH="1" flipV="1">
            <a:off x="4414183" y="2104100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3" idx="4"/>
            <a:endCxn id="8" idx="1"/>
          </p:cNvCxnSpPr>
          <p:nvPr/>
        </p:nvCxnSpPr>
        <p:spPr>
          <a:xfrm>
            <a:off x="4326077" y="2187443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8" idx="7"/>
            <a:endCxn id="10" idx="3"/>
          </p:cNvCxnSpPr>
          <p:nvPr/>
        </p:nvCxnSpPr>
        <p:spPr>
          <a:xfrm flipV="1">
            <a:off x="4564589" y="2294651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4224875" y="308153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4866648" y="280721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3940468" y="247396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5152048" y="245967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5378183" y="288875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4844140" y="177489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40" name="Gerade Verbindung mit Pfeil 39"/>
          <p:cNvCxnSpPr>
            <a:stCxn id="10" idx="0"/>
            <a:endCxn id="39" idx="4"/>
          </p:cNvCxnSpPr>
          <p:nvPr/>
        </p:nvCxnSpPr>
        <p:spPr>
          <a:xfrm flipV="1">
            <a:off x="4928948" y="1941582"/>
            <a:ext cx="3298" cy="21079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10" idx="5"/>
            <a:endCxn id="37" idx="1"/>
          </p:cNvCxnSpPr>
          <p:nvPr/>
        </p:nvCxnSpPr>
        <p:spPr>
          <a:xfrm>
            <a:off x="4991248" y="2294651"/>
            <a:ext cx="186606" cy="18943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10" idx="4"/>
            <a:endCxn id="35" idx="0"/>
          </p:cNvCxnSpPr>
          <p:nvPr/>
        </p:nvCxnSpPr>
        <p:spPr>
          <a:xfrm>
            <a:off x="4928948" y="2319062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stCxn id="8" idx="6"/>
            <a:endCxn id="35" idx="1"/>
          </p:cNvCxnSpPr>
          <p:nvPr/>
        </p:nvCxnSpPr>
        <p:spPr>
          <a:xfrm>
            <a:off x="4590395" y="2616243"/>
            <a:ext cx="302059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8" idx="2"/>
            <a:endCxn id="36" idx="6"/>
          </p:cNvCxnSpPr>
          <p:nvPr/>
        </p:nvCxnSpPr>
        <p:spPr>
          <a:xfrm flipH="1" flipV="1">
            <a:off x="4116680" y="2557310"/>
            <a:ext cx="297503" cy="5893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>
            <a:stCxn id="35" idx="2"/>
            <a:endCxn id="34" idx="7"/>
          </p:cNvCxnSpPr>
          <p:nvPr/>
        </p:nvCxnSpPr>
        <p:spPr>
          <a:xfrm flipH="1">
            <a:off x="4375281" y="2890563"/>
            <a:ext cx="491367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>
            <a:stCxn id="35" idx="6"/>
            <a:endCxn id="38" idx="2"/>
          </p:cNvCxnSpPr>
          <p:nvPr/>
        </p:nvCxnSpPr>
        <p:spPr>
          <a:xfrm>
            <a:off x="5042860" y="2890563"/>
            <a:ext cx="335323" cy="8153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38" idx="0"/>
            <a:endCxn id="37" idx="5"/>
          </p:cNvCxnSpPr>
          <p:nvPr/>
        </p:nvCxnSpPr>
        <p:spPr>
          <a:xfrm flipH="1" flipV="1">
            <a:off x="5302454" y="2601955"/>
            <a:ext cx="163835" cy="28679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3120092" y="3831828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66" name="Ellipse 65"/>
          <p:cNvSpPr/>
          <p:nvPr/>
        </p:nvSpPr>
        <p:spPr>
          <a:xfrm>
            <a:off x="3296304" y="434397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3722963" y="396344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68" name="Gerade Verbindung mit Pfeil 67"/>
          <p:cNvCxnSpPr>
            <a:stCxn id="67" idx="2"/>
            <a:endCxn id="65" idx="6"/>
          </p:cNvCxnSpPr>
          <p:nvPr/>
        </p:nvCxnSpPr>
        <p:spPr>
          <a:xfrm flipH="1" flipV="1">
            <a:off x="3296304" y="3915172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65" idx="4"/>
            <a:endCxn id="66" idx="1"/>
          </p:cNvCxnSpPr>
          <p:nvPr/>
        </p:nvCxnSpPr>
        <p:spPr>
          <a:xfrm>
            <a:off x="3208198" y="3998515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>
            <a:stCxn id="66" idx="7"/>
            <a:endCxn id="67" idx="3"/>
          </p:cNvCxnSpPr>
          <p:nvPr/>
        </p:nvCxnSpPr>
        <p:spPr>
          <a:xfrm flipV="1">
            <a:off x="3446710" y="4105723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" name="Ellipse 70"/>
          <p:cNvSpPr/>
          <p:nvPr/>
        </p:nvSpPr>
        <p:spPr>
          <a:xfrm>
            <a:off x="3634970" y="476999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72" name="Ellipse 71"/>
          <p:cNvSpPr/>
          <p:nvPr/>
        </p:nvSpPr>
        <p:spPr>
          <a:xfrm>
            <a:off x="4028574" y="4549874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74" name="Ellipse 73"/>
          <p:cNvSpPr/>
          <p:nvPr/>
        </p:nvSpPr>
        <p:spPr>
          <a:xfrm>
            <a:off x="4233321" y="386842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75" name="Ellipse 74"/>
          <p:cNvSpPr/>
          <p:nvPr/>
        </p:nvSpPr>
        <p:spPr>
          <a:xfrm>
            <a:off x="4459456" y="429749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76" name="Ellipse 75"/>
          <p:cNvSpPr/>
          <p:nvPr/>
        </p:nvSpPr>
        <p:spPr>
          <a:xfrm>
            <a:off x="3779919" y="329106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77" name="Gerade Verbindung mit Pfeil 76"/>
          <p:cNvCxnSpPr>
            <a:stCxn id="67" idx="0"/>
            <a:endCxn id="76" idx="5"/>
          </p:cNvCxnSpPr>
          <p:nvPr/>
        </p:nvCxnSpPr>
        <p:spPr>
          <a:xfrm flipV="1">
            <a:off x="3811069" y="3433345"/>
            <a:ext cx="119256" cy="53010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>
            <a:stCxn id="67" idx="5"/>
            <a:endCxn id="74" idx="1"/>
          </p:cNvCxnSpPr>
          <p:nvPr/>
        </p:nvCxnSpPr>
        <p:spPr>
          <a:xfrm flipV="1">
            <a:off x="3873369" y="3892836"/>
            <a:ext cx="385758" cy="2128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>
            <a:stCxn id="67" idx="4"/>
            <a:endCxn id="72" idx="0"/>
          </p:cNvCxnSpPr>
          <p:nvPr/>
        </p:nvCxnSpPr>
        <p:spPr>
          <a:xfrm>
            <a:off x="3811069" y="4130134"/>
            <a:ext cx="305611" cy="41974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>
            <a:stCxn id="66" idx="6"/>
            <a:endCxn id="72" idx="1"/>
          </p:cNvCxnSpPr>
          <p:nvPr/>
        </p:nvCxnSpPr>
        <p:spPr>
          <a:xfrm>
            <a:off x="3472516" y="4427315"/>
            <a:ext cx="581864" cy="14697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>
            <a:stCxn id="72" idx="2"/>
            <a:endCxn id="71" idx="7"/>
          </p:cNvCxnSpPr>
          <p:nvPr/>
        </p:nvCxnSpPr>
        <p:spPr>
          <a:xfrm flipH="1">
            <a:off x="3785376" y="4633218"/>
            <a:ext cx="243198" cy="16118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>
            <a:stCxn id="72" idx="6"/>
            <a:endCxn id="75" idx="2"/>
          </p:cNvCxnSpPr>
          <p:nvPr/>
        </p:nvCxnSpPr>
        <p:spPr>
          <a:xfrm flipV="1">
            <a:off x="4204786" y="4380841"/>
            <a:ext cx="254670" cy="25237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>
            <a:stCxn id="75" idx="0"/>
            <a:endCxn id="74" idx="5"/>
          </p:cNvCxnSpPr>
          <p:nvPr/>
        </p:nvCxnSpPr>
        <p:spPr>
          <a:xfrm flipH="1" flipV="1">
            <a:off x="4383727" y="4010701"/>
            <a:ext cx="163835" cy="28679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Gerade Verbindung mit Pfeil 85"/>
          <p:cNvCxnSpPr>
            <a:stCxn id="76" idx="6"/>
            <a:endCxn id="34" idx="2"/>
          </p:cNvCxnSpPr>
          <p:nvPr/>
        </p:nvCxnSpPr>
        <p:spPr>
          <a:xfrm flipV="1">
            <a:off x="3956131" y="3164883"/>
            <a:ext cx="268744" cy="20953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>
            <a:stCxn id="34" idx="4"/>
            <a:endCxn id="74" idx="0"/>
          </p:cNvCxnSpPr>
          <p:nvPr/>
        </p:nvCxnSpPr>
        <p:spPr>
          <a:xfrm>
            <a:off x="4312981" y="3248226"/>
            <a:ext cx="8446" cy="62019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5516920" y="366524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94" name="Ellipse 93"/>
          <p:cNvSpPr/>
          <p:nvPr/>
        </p:nvSpPr>
        <p:spPr>
          <a:xfrm>
            <a:off x="5693132" y="421911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95" name="Ellipse 94"/>
          <p:cNvSpPr/>
          <p:nvPr/>
        </p:nvSpPr>
        <p:spPr>
          <a:xfrm>
            <a:off x="6119791" y="379686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96" name="Gerade Verbindung mit Pfeil 95"/>
          <p:cNvCxnSpPr>
            <a:stCxn id="95" idx="2"/>
            <a:endCxn id="93" idx="6"/>
          </p:cNvCxnSpPr>
          <p:nvPr/>
        </p:nvCxnSpPr>
        <p:spPr>
          <a:xfrm flipH="1" flipV="1">
            <a:off x="5693132" y="3748590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>
            <a:stCxn id="93" idx="4"/>
            <a:endCxn id="94" idx="1"/>
          </p:cNvCxnSpPr>
          <p:nvPr/>
        </p:nvCxnSpPr>
        <p:spPr>
          <a:xfrm>
            <a:off x="5605026" y="3831933"/>
            <a:ext cx="113912" cy="411588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stCxn id="94" idx="7"/>
            <a:endCxn id="95" idx="3"/>
          </p:cNvCxnSpPr>
          <p:nvPr/>
        </p:nvCxnSpPr>
        <p:spPr>
          <a:xfrm flipV="1">
            <a:off x="5843538" y="3939141"/>
            <a:ext cx="302059" cy="30438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9" name="Ellipse 98"/>
          <p:cNvSpPr/>
          <p:nvPr/>
        </p:nvSpPr>
        <p:spPr>
          <a:xfrm>
            <a:off x="5865872" y="489500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00" name="Ellipse 99"/>
          <p:cNvSpPr/>
          <p:nvPr/>
        </p:nvSpPr>
        <p:spPr>
          <a:xfrm>
            <a:off x="6145597" y="445170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01" name="Ellipse 100"/>
          <p:cNvSpPr/>
          <p:nvPr/>
        </p:nvSpPr>
        <p:spPr>
          <a:xfrm>
            <a:off x="5661982" y="460931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02" name="Ellipse 101"/>
          <p:cNvSpPr/>
          <p:nvPr/>
        </p:nvSpPr>
        <p:spPr>
          <a:xfrm>
            <a:off x="6430997" y="410416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03" name="Ellipse 102"/>
          <p:cNvSpPr/>
          <p:nvPr/>
        </p:nvSpPr>
        <p:spPr>
          <a:xfrm>
            <a:off x="6657132" y="453324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04" name="Gerade Verbindung mit Pfeil 103"/>
          <p:cNvCxnSpPr>
            <a:stCxn id="95" idx="0"/>
            <a:endCxn id="137" idx="4"/>
          </p:cNvCxnSpPr>
          <p:nvPr/>
        </p:nvCxnSpPr>
        <p:spPr>
          <a:xfrm flipH="1" flipV="1">
            <a:off x="6175389" y="3169052"/>
            <a:ext cx="32508" cy="62781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>
            <a:stCxn id="95" idx="5"/>
            <a:endCxn id="102" idx="1"/>
          </p:cNvCxnSpPr>
          <p:nvPr/>
        </p:nvCxnSpPr>
        <p:spPr>
          <a:xfrm>
            <a:off x="6270197" y="3939141"/>
            <a:ext cx="186606" cy="18943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95" idx="4"/>
            <a:endCxn id="100" idx="0"/>
          </p:cNvCxnSpPr>
          <p:nvPr/>
        </p:nvCxnSpPr>
        <p:spPr>
          <a:xfrm>
            <a:off x="6207897" y="3963552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>
            <a:stCxn id="94" idx="6"/>
            <a:endCxn id="100" idx="1"/>
          </p:cNvCxnSpPr>
          <p:nvPr/>
        </p:nvCxnSpPr>
        <p:spPr>
          <a:xfrm>
            <a:off x="5869344" y="4302454"/>
            <a:ext cx="302059" cy="17366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>
            <a:stCxn id="94" idx="4"/>
            <a:endCxn id="101" idx="0"/>
          </p:cNvCxnSpPr>
          <p:nvPr/>
        </p:nvCxnSpPr>
        <p:spPr>
          <a:xfrm flipH="1">
            <a:off x="5750088" y="4385797"/>
            <a:ext cx="31150" cy="22351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>
            <a:stCxn id="100" idx="2"/>
            <a:endCxn id="99" idx="7"/>
          </p:cNvCxnSpPr>
          <p:nvPr/>
        </p:nvCxnSpPr>
        <p:spPr>
          <a:xfrm flipH="1">
            <a:off x="6016278" y="4535053"/>
            <a:ext cx="129319" cy="3843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>
            <a:stCxn id="100" idx="6"/>
            <a:endCxn id="103" idx="2"/>
          </p:cNvCxnSpPr>
          <p:nvPr/>
        </p:nvCxnSpPr>
        <p:spPr>
          <a:xfrm>
            <a:off x="6321809" y="4535053"/>
            <a:ext cx="335323" cy="8153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103" idx="0"/>
            <a:endCxn id="102" idx="5"/>
          </p:cNvCxnSpPr>
          <p:nvPr/>
        </p:nvCxnSpPr>
        <p:spPr>
          <a:xfrm flipH="1" flipV="1">
            <a:off x="6581403" y="4246445"/>
            <a:ext cx="163835" cy="28679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113" idx="5"/>
            <a:endCxn id="495" idx="1"/>
          </p:cNvCxnSpPr>
          <p:nvPr/>
        </p:nvCxnSpPr>
        <p:spPr>
          <a:xfrm>
            <a:off x="4820986" y="3836629"/>
            <a:ext cx="416833" cy="15629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4670580" y="3694353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14" name="Ellipse 113"/>
          <p:cNvSpPr/>
          <p:nvPr/>
        </p:nvSpPr>
        <p:spPr>
          <a:xfrm>
            <a:off x="5056228" y="3346158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15" name="Ellipse 114"/>
          <p:cNvSpPr/>
          <p:nvPr/>
        </p:nvSpPr>
        <p:spPr>
          <a:xfrm>
            <a:off x="4909405" y="435959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18" name="Gerade Verbindung mit Pfeil 117"/>
          <p:cNvCxnSpPr>
            <a:stCxn id="75" idx="0"/>
            <a:endCxn id="113" idx="4"/>
          </p:cNvCxnSpPr>
          <p:nvPr/>
        </p:nvCxnSpPr>
        <p:spPr>
          <a:xfrm flipV="1">
            <a:off x="4547562" y="3861040"/>
            <a:ext cx="211124" cy="4364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>
            <a:stCxn id="113" idx="7"/>
            <a:endCxn id="114" idx="3"/>
          </p:cNvCxnSpPr>
          <p:nvPr/>
        </p:nvCxnSpPr>
        <p:spPr>
          <a:xfrm flipV="1">
            <a:off x="4820986" y="3488434"/>
            <a:ext cx="261048" cy="23033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>
            <a:stCxn id="114" idx="2"/>
            <a:endCxn id="34" idx="6"/>
          </p:cNvCxnSpPr>
          <p:nvPr/>
        </p:nvCxnSpPr>
        <p:spPr>
          <a:xfrm flipH="1" flipV="1">
            <a:off x="4401087" y="3164883"/>
            <a:ext cx="655141" cy="26461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8" name="Gerade Verbindung mit Pfeil 127"/>
          <p:cNvCxnSpPr>
            <a:stCxn id="93" idx="1"/>
            <a:endCxn id="114" idx="5"/>
          </p:cNvCxnSpPr>
          <p:nvPr/>
        </p:nvCxnSpPr>
        <p:spPr>
          <a:xfrm flipH="1" flipV="1">
            <a:off x="5206634" y="3488434"/>
            <a:ext cx="336092" cy="20122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1" name="Ellipse 130"/>
          <p:cNvSpPr/>
          <p:nvPr/>
        </p:nvSpPr>
        <p:spPr>
          <a:xfrm>
            <a:off x="6100379" y="194158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32" name="Ellipse 131"/>
          <p:cNvSpPr/>
          <p:nvPr/>
        </p:nvSpPr>
        <p:spPr>
          <a:xfrm>
            <a:off x="6276591" y="245372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33" name="Ellipse 132"/>
          <p:cNvSpPr/>
          <p:nvPr/>
        </p:nvSpPr>
        <p:spPr>
          <a:xfrm>
            <a:off x="6703250" y="207320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34" name="Gerade Verbindung mit Pfeil 133"/>
          <p:cNvCxnSpPr>
            <a:stCxn id="133" idx="2"/>
            <a:endCxn id="131" idx="6"/>
          </p:cNvCxnSpPr>
          <p:nvPr/>
        </p:nvCxnSpPr>
        <p:spPr>
          <a:xfrm flipH="1" flipV="1">
            <a:off x="6276591" y="2024926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5" name="Gerade Verbindung mit Pfeil 134"/>
          <p:cNvCxnSpPr>
            <a:stCxn id="131" idx="4"/>
            <a:endCxn id="132" idx="1"/>
          </p:cNvCxnSpPr>
          <p:nvPr/>
        </p:nvCxnSpPr>
        <p:spPr>
          <a:xfrm>
            <a:off x="6188485" y="2108269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6" name="Gerade Verbindung mit Pfeil 135"/>
          <p:cNvCxnSpPr>
            <a:stCxn id="132" idx="7"/>
            <a:endCxn id="133" idx="3"/>
          </p:cNvCxnSpPr>
          <p:nvPr/>
        </p:nvCxnSpPr>
        <p:spPr>
          <a:xfrm flipV="1">
            <a:off x="6426997" y="2215477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7" name="Ellipse 136"/>
          <p:cNvSpPr/>
          <p:nvPr/>
        </p:nvSpPr>
        <p:spPr>
          <a:xfrm>
            <a:off x="6087283" y="300236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38" name="Ellipse 137"/>
          <p:cNvSpPr/>
          <p:nvPr/>
        </p:nvSpPr>
        <p:spPr>
          <a:xfrm>
            <a:off x="6729056" y="272804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39" name="Ellipse 138"/>
          <p:cNvSpPr/>
          <p:nvPr/>
        </p:nvSpPr>
        <p:spPr>
          <a:xfrm>
            <a:off x="7014456" y="238050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40" name="Ellipse 139"/>
          <p:cNvSpPr/>
          <p:nvPr/>
        </p:nvSpPr>
        <p:spPr>
          <a:xfrm>
            <a:off x="7240591" y="280957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41" name="Gerade Verbindung mit Pfeil 140"/>
          <p:cNvCxnSpPr>
            <a:stCxn id="133" idx="7"/>
            <a:endCxn id="166" idx="2"/>
          </p:cNvCxnSpPr>
          <p:nvPr/>
        </p:nvCxnSpPr>
        <p:spPr>
          <a:xfrm flipV="1">
            <a:off x="6853656" y="2057825"/>
            <a:ext cx="323724" cy="397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2" name="Gerade Verbindung mit Pfeil 141"/>
          <p:cNvCxnSpPr>
            <a:stCxn id="133" idx="5"/>
            <a:endCxn id="139" idx="1"/>
          </p:cNvCxnSpPr>
          <p:nvPr/>
        </p:nvCxnSpPr>
        <p:spPr>
          <a:xfrm>
            <a:off x="6853656" y="2215477"/>
            <a:ext cx="186606" cy="18943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3" name="Gerade Verbindung mit Pfeil 142"/>
          <p:cNvCxnSpPr>
            <a:stCxn id="133" idx="4"/>
            <a:endCxn id="138" idx="0"/>
          </p:cNvCxnSpPr>
          <p:nvPr/>
        </p:nvCxnSpPr>
        <p:spPr>
          <a:xfrm>
            <a:off x="6791356" y="2239888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4" name="Gerade Verbindung mit Pfeil 143"/>
          <p:cNvCxnSpPr>
            <a:stCxn id="132" idx="6"/>
            <a:endCxn id="138" idx="1"/>
          </p:cNvCxnSpPr>
          <p:nvPr/>
        </p:nvCxnSpPr>
        <p:spPr>
          <a:xfrm>
            <a:off x="6452803" y="2537069"/>
            <a:ext cx="302059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5" name="Gerade Verbindung mit Pfeil 144"/>
          <p:cNvCxnSpPr>
            <a:stCxn id="138" idx="2"/>
            <a:endCxn id="137" idx="7"/>
          </p:cNvCxnSpPr>
          <p:nvPr/>
        </p:nvCxnSpPr>
        <p:spPr>
          <a:xfrm flipH="1">
            <a:off x="6237689" y="2811389"/>
            <a:ext cx="491367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6" name="Gerade Verbindung mit Pfeil 145"/>
          <p:cNvCxnSpPr>
            <a:stCxn id="138" idx="6"/>
            <a:endCxn id="140" idx="2"/>
          </p:cNvCxnSpPr>
          <p:nvPr/>
        </p:nvCxnSpPr>
        <p:spPr>
          <a:xfrm>
            <a:off x="6905268" y="2811389"/>
            <a:ext cx="335323" cy="8153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7" name="Gerade Verbindung mit Pfeil 146"/>
          <p:cNvCxnSpPr>
            <a:stCxn id="140" idx="0"/>
            <a:endCxn id="139" idx="5"/>
          </p:cNvCxnSpPr>
          <p:nvPr/>
        </p:nvCxnSpPr>
        <p:spPr>
          <a:xfrm flipH="1" flipV="1">
            <a:off x="7164862" y="2522781"/>
            <a:ext cx="163835" cy="28679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8" name="Ellipse 147"/>
          <p:cNvSpPr/>
          <p:nvPr/>
        </p:nvSpPr>
        <p:spPr>
          <a:xfrm>
            <a:off x="7356378" y="330172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49" name="Ellipse 148"/>
          <p:cNvSpPr/>
          <p:nvPr/>
        </p:nvSpPr>
        <p:spPr>
          <a:xfrm>
            <a:off x="7532590" y="381386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50" name="Ellipse 149"/>
          <p:cNvSpPr/>
          <p:nvPr/>
        </p:nvSpPr>
        <p:spPr>
          <a:xfrm>
            <a:off x="7959249" y="343334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51" name="Gerade Verbindung mit Pfeil 150"/>
          <p:cNvCxnSpPr>
            <a:stCxn id="150" idx="2"/>
            <a:endCxn id="148" idx="6"/>
          </p:cNvCxnSpPr>
          <p:nvPr/>
        </p:nvCxnSpPr>
        <p:spPr>
          <a:xfrm flipH="1" flipV="1">
            <a:off x="7532590" y="3385070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2" name="Gerade Verbindung mit Pfeil 151"/>
          <p:cNvCxnSpPr>
            <a:stCxn id="148" idx="4"/>
            <a:endCxn id="149" idx="1"/>
          </p:cNvCxnSpPr>
          <p:nvPr/>
        </p:nvCxnSpPr>
        <p:spPr>
          <a:xfrm>
            <a:off x="7444484" y="3468413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3" name="Gerade Verbindung mit Pfeil 152"/>
          <p:cNvCxnSpPr>
            <a:stCxn id="149" idx="7"/>
            <a:endCxn id="150" idx="3"/>
          </p:cNvCxnSpPr>
          <p:nvPr/>
        </p:nvCxnSpPr>
        <p:spPr>
          <a:xfrm flipV="1">
            <a:off x="7682996" y="3575621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4" name="Ellipse 153"/>
          <p:cNvSpPr/>
          <p:nvPr/>
        </p:nvSpPr>
        <p:spPr>
          <a:xfrm>
            <a:off x="7343282" y="436250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55" name="Ellipse 154"/>
          <p:cNvSpPr/>
          <p:nvPr/>
        </p:nvSpPr>
        <p:spPr>
          <a:xfrm>
            <a:off x="7985055" y="408818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56" name="Ellipse 155"/>
          <p:cNvSpPr/>
          <p:nvPr/>
        </p:nvSpPr>
        <p:spPr>
          <a:xfrm>
            <a:off x="8326566" y="367250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57" name="Ellipse 156"/>
          <p:cNvSpPr/>
          <p:nvPr/>
        </p:nvSpPr>
        <p:spPr>
          <a:xfrm>
            <a:off x="8362532" y="414086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58" name="Gerade Verbindung mit Pfeil 157"/>
          <p:cNvCxnSpPr>
            <a:stCxn id="150" idx="1"/>
            <a:endCxn id="140" idx="6"/>
          </p:cNvCxnSpPr>
          <p:nvPr/>
        </p:nvCxnSpPr>
        <p:spPr>
          <a:xfrm flipH="1" flipV="1">
            <a:off x="7416803" y="2892921"/>
            <a:ext cx="568252" cy="56483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>
            <a:stCxn id="150" idx="5"/>
            <a:endCxn id="156" idx="1"/>
          </p:cNvCxnSpPr>
          <p:nvPr/>
        </p:nvCxnSpPr>
        <p:spPr>
          <a:xfrm>
            <a:off x="8109655" y="3575621"/>
            <a:ext cx="242717" cy="12129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0" name="Gerade Verbindung mit Pfeil 159"/>
          <p:cNvCxnSpPr>
            <a:stCxn id="150" idx="4"/>
            <a:endCxn id="155" idx="0"/>
          </p:cNvCxnSpPr>
          <p:nvPr/>
        </p:nvCxnSpPr>
        <p:spPr>
          <a:xfrm>
            <a:off x="8047355" y="3600032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1" name="Gerade Verbindung mit Pfeil 160"/>
          <p:cNvCxnSpPr>
            <a:stCxn id="149" idx="6"/>
            <a:endCxn id="155" idx="1"/>
          </p:cNvCxnSpPr>
          <p:nvPr/>
        </p:nvCxnSpPr>
        <p:spPr>
          <a:xfrm>
            <a:off x="7708802" y="3897213"/>
            <a:ext cx="302059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2" name="Gerade Verbindung mit Pfeil 161"/>
          <p:cNvCxnSpPr>
            <a:stCxn id="155" idx="2"/>
            <a:endCxn id="154" idx="7"/>
          </p:cNvCxnSpPr>
          <p:nvPr/>
        </p:nvCxnSpPr>
        <p:spPr>
          <a:xfrm flipH="1">
            <a:off x="7493688" y="4171533"/>
            <a:ext cx="491367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>
            <a:stCxn id="155" idx="6"/>
            <a:endCxn id="157" idx="2"/>
          </p:cNvCxnSpPr>
          <p:nvPr/>
        </p:nvCxnSpPr>
        <p:spPr>
          <a:xfrm>
            <a:off x="8161267" y="4171533"/>
            <a:ext cx="201265" cy="5267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4" name="Gerade Verbindung mit Pfeil 163"/>
          <p:cNvCxnSpPr>
            <a:stCxn id="157" idx="0"/>
            <a:endCxn id="156" idx="4"/>
          </p:cNvCxnSpPr>
          <p:nvPr/>
        </p:nvCxnSpPr>
        <p:spPr>
          <a:xfrm flipH="1" flipV="1">
            <a:off x="8414672" y="3839194"/>
            <a:ext cx="35966" cy="30166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5" name="Ellipse 164"/>
          <p:cNvSpPr/>
          <p:nvPr/>
        </p:nvSpPr>
        <p:spPr>
          <a:xfrm>
            <a:off x="5654230" y="227927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66" name="Ellipse 165"/>
          <p:cNvSpPr/>
          <p:nvPr/>
        </p:nvSpPr>
        <p:spPr>
          <a:xfrm>
            <a:off x="7177380" y="197448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70" name="Ellipse 169"/>
          <p:cNvSpPr/>
          <p:nvPr/>
        </p:nvSpPr>
        <p:spPr>
          <a:xfrm>
            <a:off x="5329785" y="194158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71" name="Ellipse 170"/>
          <p:cNvSpPr/>
          <p:nvPr/>
        </p:nvSpPr>
        <p:spPr>
          <a:xfrm>
            <a:off x="6632970" y="332174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72" name="Ellipse 171"/>
          <p:cNvSpPr/>
          <p:nvPr/>
        </p:nvSpPr>
        <p:spPr>
          <a:xfrm>
            <a:off x="7015518" y="354530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73" name="Ellipse 172"/>
          <p:cNvSpPr/>
          <p:nvPr/>
        </p:nvSpPr>
        <p:spPr>
          <a:xfrm>
            <a:off x="6624990" y="371352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174" name="Ellipse 173"/>
          <p:cNvSpPr/>
          <p:nvPr/>
        </p:nvSpPr>
        <p:spPr>
          <a:xfrm>
            <a:off x="7014096" y="4049278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175" name="Gerade Verbindung mit Pfeil 174"/>
          <p:cNvCxnSpPr>
            <a:stCxn id="137" idx="0"/>
            <a:endCxn id="165" idx="5"/>
          </p:cNvCxnSpPr>
          <p:nvPr/>
        </p:nvCxnSpPr>
        <p:spPr>
          <a:xfrm flipH="1" flipV="1">
            <a:off x="5804636" y="2421547"/>
            <a:ext cx="370753" cy="58081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8" name="Gerade Verbindung mit Pfeil 177"/>
          <p:cNvCxnSpPr>
            <a:stCxn id="137" idx="5"/>
            <a:endCxn id="171" idx="1"/>
          </p:cNvCxnSpPr>
          <p:nvPr/>
        </p:nvCxnSpPr>
        <p:spPr>
          <a:xfrm>
            <a:off x="6237689" y="3144641"/>
            <a:ext cx="421087" cy="20151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1" name="Gerade Verbindung mit Pfeil 180"/>
          <p:cNvCxnSpPr>
            <a:stCxn id="171" idx="4"/>
            <a:endCxn id="173" idx="0"/>
          </p:cNvCxnSpPr>
          <p:nvPr/>
        </p:nvCxnSpPr>
        <p:spPr>
          <a:xfrm flipH="1">
            <a:off x="6713096" y="3488434"/>
            <a:ext cx="7980" cy="2250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Gerade Verbindung mit Pfeil 183"/>
          <p:cNvCxnSpPr>
            <a:stCxn id="171" idx="5"/>
            <a:endCxn id="174" idx="0"/>
          </p:cNvCxnSpPr>
          <p:nvPr/>
        </p:nvCxnSpPr>
        <p:spPr>
          <a:xfrm>
            <a:off x="6783376" y="3464023"/>
            <a:ext cx="318826" cy="58525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7" name="Gerade Verbindung mit Pfeil 186"/>
          <p:cNvCxnSpPr>
            <a:stCxn id="171" idx="6"/>
            <a:endCxn id="172" idx="1"/>
          </p:cNvCxnSpPr>
          <p:nvPr/>
        </p:nvCxnSpPr>
        <p:spPr>
          <a:xfrm>
            <a:off x="6809182" y="3405091"/>
            <a:ext cx="232142" cy="16462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0" name="Gerade Verbindung mit Pfeil 189"/>
          <p:cNvCxnSpPr>
            <a:stCxn id="149" idx="4"/>
            <a:endCxn id="154" idx="0"/>
          </p:cNvCxnSpPr>
          <p:nvPr/>
        </p:nvCxnSpPr>
        <p:spPr>
          <a:xfrm flipH="1">
            <a:off x="7431388" y="3980556"/>
            <a:ext cx="189308" cy="38195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3" name="Gerade Verbindung mit Pfeil 192"/>
          <p:cNvCxnSpPr>
            <a:stCxn id="103" idx="6"/>
            <a:endCxn id="154" idx="2"/>
          </p:cNvCxnSpPr>
          <p:nvPr/>
        </p:nvCxnSpPr>
        <p:spPr>
          <a:xfrm flipV="1">
            <a:off x="6833344" y="4445853"/>
            <a:ext cx="509938" cy="17073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7" name="Gerade Verbindung mit Pfeil 196"/>
          <p:cNvCxnSpPr>
            <a:stCxn id="154" idx="1"/>
            <a:endCxn id="174" idx="5"/>
          </p:cNvCxnSpPr>
          <p:nvPr/>
        </p:nvCxnSpPr>
        <p:spPr>
          <a:xfrm flipH="1" flipV="1">
            <a:off x="7164502" y="4191554"/>
            <a:ext cx="204586" cy="19536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0" name="Gerade Verbindung mit Pfeil 199"/>
          <p:cNvCxnSpPr>
            <a:stCxn id="148" idx="0"/>
            <a:endCxn id="140" idx="4"/>
          </p:cNvCxnSpPr>
          <p:nvPr/>
        </p:nvCxnSpPr>
        <p:spPr>
          <a:xfrm flipH="1" flipV="1">
            <a:off x="7328697" y="2976264"/>
            <a:ext cx="115787" cy="32546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5" name="Gerade Verbindung mit Pfeil 204"/>
          <p:cNvCxnSpPr>
            <a:stCxn id="38" idx="7"/>
            <a:endCxn id="165" idx="4"/>
          </p:cNvCxnSpPr>
          <p:nvPr/>
        </p:nvCxnSpPr>
        <p:spPr>
          <a:xfrm flipV="1">
            <a:off x="5528589" y="2445958"/>
            <a:ext cx="213747" cy="46720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8" name="Gerade Verbindung mit Pfeil 207"/>
          <p:cNvCxnSpPr>
            <a:stCxn id="38" idx="6"/>
            <a:endCxn id="137" idx="2"/>
          </p:cNvCxnSpPr>
          <p:nvPr/>
        </p:nvCxnSpPr>
        <p:spPr>
          <a:xfrm>
            <a:off x="5554395" y="2972095"/>
            <a:ext cx="532888" cy="11361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1" name="Gerade Verbindung mit Pfeil 210"/>
          <p:cNvCxnSpPr>
            <a:stCxn id="93" idx="0"/>
            <a:endCxn id="38" idx="4"/>
          </p:cNvCxnSpPr>
          <p:nvPr/>
        </p:nvCxnSpPr>
        <p:spPr>
          <a:xfrm flipH="1" flipV="1">
            <a:off x="5466289" y="3055438"/>
            <a:ext cx="138737" cy="60980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171" idx="0"/>
            <a:endCxn id="138" idx="4"/>
          </p:cNvCxnSpPr>
          <p:nvPr/>
        </p:nvCxnSpPr>
        <p:spPr>
          <a:xfrm flipV="1">
            <a:off x="6721076" y="2894732"/>
            <a:ext cx="96086" cy="42701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7" name="Gerade Verbindung mit Pfeil 216"/>
          <p:cNvCxnSpPr>
            <a:stCxn id="75" idx="6"/>
            <a:endCxn id="115" idx="2"/>
          </p:cNvCxnSpPr>
          <p:nvPr/>
        </p:nvCxnSpPr>
        <p:spPr>
          <a:xfrm>
            <a:off x="4635668" y="4380841"/>
            <a:ext cx="273737" cy="6209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2" name="Gerade Verbindung mit Pfeil 221"/>
          <p:cNvCxnSpPr>
            <a:stCxn id="10" idx="6"/>
            <a:endCxn id="170" idx="2"/>
          </p:cNvCxnSpPr>
          <p:nvPr/>
        </p:nvCxnSpPr>
        <p:spPr>
          <a:xfrm flipV="1">
            <a:off x="5017054" y="2024926"/>
            <a:ext cx="312731" cy="21079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0" name="Gerade Verbindung mit Pfeil 229"/>
          <p:cNvCxnSpPr>
            <a:stCxn id="131" idx="3"/>
            <a:endCxn id="165" idx="7"/>
          </p:cNvCxnSpPr>
          <p:nvPr/>
        </p:nvCxnSpPr>
        <p:spPr>
          <a:xfrm flipH="1">
            <a:off x="5804636" y="2083858"/>
            <a:ext cx="321549" cy="21982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3" name="Ellipse 232"/>
          <p:cNvSpPr/>
          <p:nvPr/>
        </p:nvSpPr>
        <p:spPr>
          <a:xfrm>
            <a:off x="7986522" y="285215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235" name="Gerade Verbindung mit Pfeil 234"/>
          <p:cNvCxnSpPr>
            <a:stCxn id="150" idx="0"/>
            <a:endCxn id="233" idx="4"/>
          </p:cNvCxnSpPr>
          <p:nvPr/>
        </p:nvCxnSpPr>
        <p:spPr>
          <a:xfrm flipV="1">
            <a:off x="8047355" y="3018842"/>
            <a:ext cx="27273" cy="41450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9" name="Ellipse 248"/>
          <p:cNvSpPr/>
          <p:nvPr/>
        </p:nvSpPr>
        <p:spPr>
          <a:xfrm>
            <a:off x="7745919" y="231906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50" name="Ellipse 249"/>
          <p:cNvSpPr/>
          <p:nvPr/>
        </p:nvSpPr>
        <p:spPr>
          <a:xfrm>
            <a:off x="8329372" y="3130533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51" name="Ellipse 250"/>
          <p:cNvSpPr/>
          <p:nvPr/>
        </p:nvSpPr>
        <p:spPr>
          <a:xfrm>
            <a:off x="4496101" y="485922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252" name="Gerade Verbindung mit Pfeil 251"/>
          <p:cNvCxnSpPr>
            <a:stCxn id="75" idx="4"/>
            <a:endCxn id="251" idx="0"/>
          </p:cNvCxnSpPr>
          <p:nvPr/>
        </p:nvCxnSpPr>
        <p:spPr>
          <a:xfrm>
            <a:off x="4547562" y="4464184"/>
            <a:ext cx="36645" cy="39503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5" name="Gerade Verbindung mit Pfeil 254"/>
          <p:cNvCxnSpPr>
            <a:stCxn id="150" idx="7"/>
            <a:endCxn id="250" idx="3"/>
          </p:cNvCxnSpPr>
          <p:nvPr/>
        </p:nvCxnSpPr>
        <p:spPr>
          <a:xfrm flipV="1">
            <a:off x="8109655" y="3272809"/>
            <a:ext cx="245523" cy="18494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9" name="Gerade Verbindung mit Pfeil 258"/>
          <p:cNvCxnSpPr>
            <a:stCxn id="140" idx="7"/>
            <a:endCxn id="249" idx="3"/>
          </p:cNvCxnSpPr>
          <p:nvPr/>
        </p:nvCxnSpPr>
        <p:spPr>
          <a:xfrm flipV="1">
            <a:off x="7390997" y="2461338"/>
            <a:ext cx="380728" cy="37265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7" name="Ellipse 276"/>
          <p:cNvSpPr/>
          <p:nvPr/>
        </p:nvSpPr>
        <p:spPr>
          <a:xfrm>
            <a:off x="3556480" y="512622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78" name="Ellipse 277"/>
          <p:cNvSpPr/>
          <p:nvPr/>
        </p:nvSpPr>
        <p:spPr>
          <a:xfrm>
            <a:off x="3732692" y="563836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79" name="Ellipse 278"/>
          <p:cNvSpPr/>
          <p:nvPr/>
        </p:nvSpPr>
        <p:spPr>
          <a:xfrm>
            <a:off x="4159351" y="525784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280" name="Gerade Verbindung mit Pfeil 279"/>
          <p:cNvCxnSpPr>
            <a:stCxn id="279" idx="2"/>
            <a:endCxn id="277" idx="6"/>
          </p:cNvCxnSpPr>
          <p:nvPr/>
        </p:nvCxnSpPr>
        <p:spPr>
          <a:xfrm flipH="1" flipV="1">
            <a:off x="3732692" y="5209566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1" name="Gerade Verbindung mit Pfeil 280"/>
          <p:cNvCxnSpPr>
            <a:stCxn id="277" idx="4"/>
            <a:endCxn id="278" idx="1"/>
          </p:cNvCxnSpPr>
          <p:nvPr/>
        </p:nvCxnSpPr>
        <p:spPr>
          <a:xfrm>
            <a:off x="3644586" y="5292909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2" name="Gerade Verbindung mit Pfeil 281"/>
          <p:cNvCxnSpPr>
            <a:stCxn id="278" idx="7"/>
            <a:endCxn id="279" idx="3"/>
          </p:cNvCxnSpPr>
          <p:nvPr/>
        </p:nvCxnSpPr>
        <p:spPr>
          <a:xfrm flipV="1">
            <a:off x="3883098" y="5400117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4" name="Ellipse 283"/>
          <p:cNvSpPr/>
          <p:nvPr/>
        </p:nvSpPr>
        <p:spPr>
          <a:xfrm>
            <a:off x="4185157" y="591268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85" name="Ellipse 284"/>
          <p:cNvSpPr/>
          <p:nvPr/>
        </p:nvSpPr>
        <p:spPr>
          <a:xfrm>
            <a:off x="3258977" y="557943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287" name="Gerade Verbindung mit Pfeil 286"/>
          <p:cNvCxnSpPr>
            <a:stCxn id="279" idx="1"/>
            <a:endCxn id="71" idx="6"/>
          </p:cNvCxnSpPr>
          <p:nvPr/>
        </p:nvCxnSpPr>
        <p:spPr>
          <a:xfrm flipH="1" flipV="1">
            <a:off x="3811182" y="4853334"/>
            <a:ext cx="373975" cy="42891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9" name="Gerade Verbindung mit Pfeil 288"/>
          <p:cNvCxnSpPr>
            <a:stCxn id="279" idx="4"/>
            <a:endCxn id="284" idx="0"/>
          </p:cNvCxnSpPr>
          <p:nvPr/>
        </p:nvCxnSpPr>
        <p:spPr>
          <a:xfrm>
            <a:off x="4247457" y="5424528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0" name="Gerade Verbindung mit Pfeil 289"/>
          <p:cNvCxnSpPr>
            <a:stCxn id="278" idx="6"/>
            <a:endCxn id="284" idx="1"/>
          </p:cNvCxnSpPr>
          <p:nvPr/>
        </p:nvCxnSpPr>
        <p:spPr>
          <a:xfrm>
            <a:off x="3908904" y="5721709"/>
            <a:ext cx="302059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1" name="Gerade Verbindung mit Pfeil 290"/>
          <p:cNvCxnSpPr>
            <a:stCxn id="278" idx="2"/>
            <a:endCxn id="285" idx="6"/>
          </p:cNvCxnSpPr>
          <p:nvPr/>
        </p:nvCxnSpPr>
        <p:spPr>
          <a:xfrm flipH="1" flipV="1">
            <a:off x="3435189" y="5662776"/>
            <a:ext cx="297503" cy="5893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6" name="Ellipse 295"/>
          <p:cNvSpPr/>
          <p:nvPr/>
        </p:nvSpPr>
        <p:spPr>
          <a:xfrm>
            <a:off x="7532590" y="4760223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97" name="Ellipse 296"/>
          <p:cNvSpPr/>
          <p:nvPr/>
        </p:nvSpPr>
        <p:spPr>
          <a:xfrm>
            <a:off x="7708802" y="527236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298" name="Ellipse 297"/>
          <p:cNvSpPr/>
          <p:nvPr/>
        </p:nvSpPr>
        <p:spPr>
          <a:xfrm>
            <a:off x="8135461" y="4891842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299" name="Gerade Verbindung mit Pfeil 298"/>
          <p:cNvCxnSpPr>
            <a:stCxn id="298" idx="2"/>
            <a:endCxn id="296" idx="6"/>
          </p:cNvCxnSpPr>
          <p:nvPr/>
        </p:nvCxnSpPr>
        <p:spPr>
          <a:xfrm flipH="1" flipV="1">
            <a:off x="7708802" y="4843567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0" name="Gerade Verbindung mit Pfeil 299"/>
          <p:cNvCxnSpPr>
            <a:stCxn id="296" idx="4"/>
            <a:endCxn id="297" idx="1"/>
          </p:cNvCxnSpPr>
          <p:nvPr/>
        </p:nvCxnSpPr>
        <p:spPr>
          <a:xfrm>
            <a:off x="7620696" y="4926910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1" name="Gerade Verbindung mit Pfeil 300"/>
          <p:cNvCxnSpPr>
            <a:stCxn id="297" idx="7"/>
            <a:endCxn id="298" idx="3"/>
          </p:cNvCxnSpPr>
          <p:nvPr/>
        </p:nvCxnSpPr>
        <p:spPr>
          <a:xfrm flipV="1">
            <a:off x="7859208" y="5034118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2" name="Ellipse 301"/>
          <p:cNvSpPr/>
          <p:nvPr/>
        </p:nvSpPr>
        <p:spPr>
          <a:xfrm>
            <a:off x="8161267" y="5546686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03" name="Ellipse 302"/>
          <p:cNvSpPr/>
          <p:nvPr/>
        </p:nvSpPr>
        <p:spPr>
          <a:xfrm>
            <a:off x="7235087" y="5213433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304" name="Gerade Verbindung mit Pfeil 303"/>
          <p:cNvCxnSpPr>
            <a:stCxn id="298" idx="4"/>
            <a:endCxn id="302" idx="0"/>
          </p:cNvCxnSpPr>
          <p:nvPr/>
        </p:nvCxnSpPr>
        <p:spPr>
          <a:xfrm>
            <a:off x="8223567" y="5058529"/>
            <a:ext cx="25806" cy="48815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5" name="Gerade Verbindung mit Pfeil 304"/>
          <p:cNvCxnSpPr>
            <a:stCxn id="297" idx="6"/>
            <a:endCxn id="302" idx="1"/>
          </p:cNvCxnSpPr>
          <p:nvPr/>
        </p:nvCxnSpPr>
        <p:spPr>
          <a:xfrm>
            <a:off x="7885014" y="5355710"/>
            <a:ext cx="302059" cy="2153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6" name="Gerade Verbindung mit Pfeil 305"/>
          <p:cNvCxnSpPr>
            <a:stCxn id="297" idx="2"/>
            <a:endCxn id="303" idx="6"/>
          </p:cNvCxnSpPr>
          <p:nvPr/>
        </p:nvCxnSpPr>
        <p:spPr>
          <a:xfrm flipH="1" flipV="1">
            <a:off x="7411299" y="5296777"/>
            <a:ext cx="297503" cy="5893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7" name="Ellipse 306"/>
          <p:cNvSpPr/>
          <p:nvPr/>
        </p:nvSpPr>
        <p:spPr>
          <a:xfrm>
            <a:off x="5212013" y="5029708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08" name="Ellipse 307"/>
          <p:cNvSpPr/>
          <p:nvPr/>
        </p:nvSpPr>
        <p:spPr>
          <a:xfrm>
            <a:off x="5388225" y="5541851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09" name="Ellipse 308"/>
          <p:cNvSpPr/>
          <p:nvPr/>
        </p:nvSpPr>
        <p:spPr>
          <a:xfrm>
            <a:off x="5814884" y="5161327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50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310" name="Gerade Verbindung mit Pfeil 309"/>
          <p:cNvCxnSpPr>
            <a:stCxn id="309" idx="2"/>
            <a:endCxn id="307" idx="6"/>
          </p:cNvCxnSpPr>
          <p:nvPr/>
        </p:nvCxnSpPr>
        <p:spPr>
          <a:xfrm flipH="1" flipV="1">
            <a:off x="5388225" y="5113052"/>
            <a:ext cx="426659" cy="1316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1" name="Gerade Verbindung mit Pfeil 310"/>
          <p:cNvCxnSpPr>
            <a:stCxn id="307" idx="4"/>
            <a:endCxn id="308" idx="1"/>
          </p:cNvCxnSpPr>
          <p:nvPr/>
        </p:nvCxnSpPr>
        <p:spPr>
          <a:xfrm>
            <a:off x="5300119" y="5196395"/>
            <a:ext cx="113912" cy="36986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2" name="Gerade Verbindung mit Pfeil 311"/>
          <p:cNvCxnSpPr>
            <a:stCxn id="308" idx="7"/>
            <a:endCxn id="309" idx="3"/>
          </p:cNvCxnSpPr>
          <p:nvPr/>
        </p:nvCxnSpPr>
        <p:spPr>
          <a:xfrm flipV="1">
            <a:off x="5538631" y="5303603"/>
            <a:ext cx="302059" cy="26265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3" name="Ellipse 312"/>
          <p:cNvSpPr/>
          <p:nvPr/>
        </p:nvSpPr>
        <p:spPr>
          <a:xfrm>
            <a:off x="5978076" y="567389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14" name="Ellipse 313"/>
          <p:cNvSpPr/>
          <p:nvPr/>
        </p:nvSpPr>
        <p:spPr>
          <a:xfrm>
            <a:off x="4880016" y="559732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315" name="Gerade Verbindung mit Pfeil 314"/>
          <p:cNvCxnSpPr>
            <a:stCxn id="309" idx="4"/>
            <a:endCxn id="313" idx="0"/>
          </p:cNvCxnSpPr>
          <p:nvPr/>
        </p:nvCxnSpPr>
        <p:spPr>
          <a:xfrm>
            <a:off x="5902990" y="5328014"/>
            <a:ext cx="163192" cy="34588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6" name="Gerade Verbindung mit Pfeil 315"/>
          <p:cNvCxnSpPr>
            <a:stCxn id="308" idx="6"/>
            <a:endCxn id="313" idx="1"/>
          </p:cNvCxnSpPr>
          <p:nvPr/>
        </p:nvCxnSpPr>
        <p:spPr>
          <a:xfrm>
            <a:off x="5564437" y="5625195"/>
            <a:ext cx="439445" cy="7311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7" name="Gerade Verbindung mit Pfeil 316"/>
          <p:cNvCxnSpPr>
            <a:stCxn id="308" idx="2"/>
            <a:endCxn id="314" idx="6"/>
          </p:cNvCxnSpPr>
          <p:nvPr/>
        </p:nvCxnSpPr>
        <p:spPr>
          <a:xfrm flipH="1">
            <a:off x="5056228" y="5625195"/>
            <a:ext cx="331997" cy="5546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1" name="Ellipse 320"/>
          <p:cNvSpPr/>
          <p:nvPr/>
        </p:nvSpPr>
        <p:spPr>
          <a:xfrm>
            <a:off x="4596324" y="5374490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22" name="Ellipse 321"/>
          <p:cNvSpPr/>
          <p:nvPr/>
        </p:nvSpPr>
        <p:spPr>
          <a:xfrm>
            <a:off x="6395266" y="4854303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sp>
        <p:nvSpPr>
          <p:cNvPr id="323" name="Ellipse 322"/>
          <p:cNvSpPr/>
          <p:nvPr/>
        </p:nvSpPr>
        <p:spPr>
          <a:xfrm>
            <a:off x="6680507" y="5375164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324" name="Gerade Verbindung mit Pfeil 323"/>
          <p:cNvCxnSpPr>
            <a:stCxn id="279" idx="6"/>
            <a:endCxn id="251" idx="2"/>
          </p:cNvCxnSpPr>
          <p:nvPr/>
        </p:nvCxnSpPr>
        <p:spPr>
          <a:xfrm flipV="1">
            <a:off x="4335563" y="4942564"/>
            <a:ext cx="160538" cy="39862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7" name="Gerade Verbindung mit Pfeil 326"/>
          <p:cNvCxnSpPr>
            <a:stCxn id="307" idx="1"/>
            <a:endCxn id="251" idx="6"/>
          </p:cNvCxnSpPr>
          <p:nvPr/>
        </p:nvCxnSpPr>
        <p:spPr>
          <a:xfrm flipH="1" flipV="1">
            <a:off x="4672313" y="4942564"/>
            <a:ext cx="565506" cy="11155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0" name="Gerade Verbindung mit Pfeil 329"/>
          <p:cNvCxnSpPr>
            <a:stCxn id="307" idx="2"/>
            <a:endCxn id="321" idx="7"/>
          </p:cNvCxnSpPr>
          <p:nvPr/>
        </p:nvCxnSpPr>
        <p:spPr>
          <a:xfrm flipH="1">
            <a:off x="4746730" y="5113052"/>
            <a:ext cx="465283" cy="28584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3" name="Gerade Verbindung mit Pfeil 332"/>
          <p:cNvCxnSpPr>
            <a:stCxn id="284" idx="7"/>
            <a:endCxn id="321" idx="3"/>
          </p:cNvCxnSpPr>
          <p:nvPr/>
        </p:nvCxnSpPr>
        <p:spPr>
          <a:xfrm flipV="1">
            <a:off x="4335563" y="5516766"/>
            <a:ext cx="286567" cy="42033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6" name="Ellipse 335"/>
          <p:cNvSpPr/>
          <p:nvPr/>
        </p:nvSpPr>
        <p:spPr>
          <a:xfrm>
            <a:off x="5153573" y="4537729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cxnSp>
        <p:nvCxnSpPr>
          <p:cNvPr id="338" name="Gerade Verbindung mit Pfeil 337"/>
          <p:cNvCxnSpPr>
            <a:stCxn id="307" idx="0"/>
            <a:endCxn id="336" idx="4"/>
          </p:cNvCxnSpPr>
          <p:nvPr/>
        </p:nvCxnSpPr>
        <p:spPr>
          <a:xfrm flipH="1" flipV="1">
            <a:off x="5241679" y="4704416"/>
            <a:ext cx="58440" cy="32529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4" name="Gerade Verbindung mit Pfeil 343"/>
          <p:cNvCxnSpPr>
            <a:stCxn id="309" idx="7"/>
            <a:endCxn id="322" idx="2"/>
          </p:cNvCxnSpPr>
          <p:nvPr/>
        </p:nvCxnSpPr>
        <p:spPr>
          <a:xfrm flipV="1">
            <a:off x="5965290" y="4937647"/>
            <a:ext cx="429976" cy="24809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7" name="Gerade Verbindung mit Pfeil 346"/>
          <p:cNvCxnSpPr>
            <a:stCxn id="322" idx="6"/>
            <a:endCxn id="303" idx="1"/>
          </p:cNvCxnSpPr>
          <p:nvPr/>
        </p:nvCxnSpPr>
        <p:spPr>
          <a:xfrm>
            <a:off x="6571478" y="4937647"/>
            <a:ext cx="689415" cy="30019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0" name="Gerade Verbindung mit Pfeil 349"/>
          <p:cNvCxnSpPr>
            <a:stCxn id="296" idx="2"/>
            <a:endCxn id="103" idx="6"/>
          </p:cNvCxnSpPr>
          <p:nvPr/>
        </p:nvCxnSpPr>
        <p:spPr>
          <a:xfrm flipH="1" flipV="1">
            <a:off x="6833344" y="4616585"/>
            <a:ext cx="699246" cy="22698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3" name="Gerade Verbindung mit Pfeil 352"/>
          <p:cNvCxnSpPr>
            <a:stCxn id="100" idx="4"/>
            <a:endCxn id="322" idx="0"/>
          </p:cNvCxnSpPr>
          <p:nvPr/>
        </p:nvCxnSpPr>
        <p:spPr>
          <a:xfrm>
            <a:off x="6233703" y="4618396"/>
            <a:ext cx="249669" cy="23590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6" name="Gerade Verbindung mit Pfeil 355"/>
          <p:cNvCxnSpPr>
            <a:stCxn id="322" idx="4"/>
            <a:endCxn id="323" idx="1"/>
          </p:cNvCxnSpPr>
          <p:nvPr/>
        </p:nvCxnSpPr>
        <p:spPr>
          <a:xfrm>
            <a:off x="6483372" y="5020990"/>
            <a:ext cx="222941" cy="37858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9" name="Gerade Verbindung mit Pfeil 358"/>
          <p:cNvCxnSpPr>
            <a:stCxn id="296" idx="7"/>
            <a:endCxn id="155" idx="4"/>
          </p:cNvCxnSpPr>
          <p:nvPr/>
        </p:nvCxnSpPr>
        <p:spPr>
          <a:xfrm flipV="1">
            <a:off x="7682996" y="4254876"/>
            <a:ext cx="390165" cy="52975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4" name="Ellipse 393"/>
          <p:cNvSpPr/>
          <p:nvPr/>
        </p:nvSpPr>
        <p:spPr>
          <a:xfrm>
            <a:off x="238594" y="5099372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339933"/>
                </a:solidFill>
              </a:rPr>
              <a:t>???</a:t>
            </a:r>
            <a:endParaRPr lang="en-US" sz="1050" dirty="0">
              <a:solidFill>
                <a:srgbClr val="339933"/>
              </a:solidFill>
            </a:endParaRPr>
          </a:p>
        </p:txBody>
      </p:sp>
      <p:sp>
        <p:nvSpPr>
          <p:cNvPr id="396" name="Ellipse 395"/>
          <p:cNvSpPr/>
          <p:nvPr/>
        </p:nvSpPr>
        <p:spPr>
          <a:xfrm>
            <a:off x="1744362" y="4044554"/>
            <a:ext cx="1059872" cy="554959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tx1"/>
              </a:gs>
            </a:gsLst>
            <a:lin ang="2700000" scaled="1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Activity</a:t>
            </a:r>
            <a:br>
              <a:rPr lang="en-US" sz="1100" b="1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#???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01" name="Ellipse 400"/>
          <p:cNvSpPr/>
          <p:nvPr/>
        </p:nvSpPr>
        <p:spPr>
          <a:xfrm>
            <a:off x="1899577" y="5443028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339933"/>
                </a:solidFill>
              </a:rPr>
              <a:t>???</a:t>
            </a:r>
            <a:endParaRPr lang="en-US" sz="1050" dirty="0">
              <a:solidFill>
                <a:srgbClr val="339933"/>
              </a:solidFill>
            </a:endParaRPr>
          </a:p>
        </p:txBody>
      </p:sp>
      <p:cxnSp>
        <p:nvCxnSpPr>
          <p:cNvPr id="402" name="Gerade Verbindung mit Pfeil 401"/>
          <p:cNvCxnSpPr>
            <a:stCxn id="396" idx="4"/>
            <a:endCxn id="401" idx="0"/>
          </p:cNvCxnSpPr>
          <p:nvPr/>
        </p:nvCxnSpPr>
        <p:spPr>
          <a:xfrm flipH="1">
            <a:off x="2271052" y="4599513"/>
            <a:ext cx="3246" cy="843515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3" name="Gerade Verbindung mit Pfeil 402"/>
          <p:cNvCxnSpPr>
            <a:stCxn id="396" idx="3"/>
            <a:endCxn id="394" idx="7"/>
          </p:cNvCxnSpPr>
          <p:nvPr/>
        </p:nvCxnSpPr>
        <p:spPr>
          <a:xfrm flipH="1">
            <a:off x="872741" y="4518241"/>
            <a:ext cx="1026836" cy="652271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4" name="Textfeld 403"/>
          <p:cNvSpPr txBox="1"/>
          <p:nvPr/>
        </p:nvSpPr>
        <p:spPr>
          <a:xfrm>
            <a:off x="999832" y="4743306"/>
            <a:ext cx="7505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equipment</a:t>
            </a:r>
            <a:endParaRPr lang="en-US" sz="900" dirty="0"/>
          </a:p>
        </p:txBody>
      </p:sp>
      <p:sp>
        <p:nvSpPr>
          <p:cNvPr id="406" name="Ellipse 405"/>
          <p:cNvSpPr/>
          <p:nvPr/>
        </p:nvSpPr>
        <p:spPr>
          <a:xfrm>
            <a:off x="238594" y="3878825"/>
            <a:ext cx="742950" cy="485775"/>
          </a:xfrm>
          <a:prstGeom prst="ellipse">
            <a:avLst/>
          </a:prstGeom>
          <a:gradFill>
            <a:gsLst>
              <a:gs pos="0">
                <a:schemeClr val="accent1"/>
              </a:gs>
              <a:gs pos="30000">
                <a:schemeClr val="bg1"/>
              </a:gs>
            </a:gsLst>
            <a:lin ang="2700000" scaled="1"/>
          </a:gradFill>
          <a:ln>
            <a:solidFill>
              <a:srgbClr val="33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339933"/>
                </a:solidFill>
              </a:rPr>
              <a:t>???</a:t>
            </a:r>
            <a:endParaRPr lang="en-US" sz="1050" dirty="0">
              <a:solidFill>
                <a:srgbClr val="339933"/>
              </a:solidFill>
            </a:endParaRPr>
          </a:p>
        </p:txBody>
      </p:sp>
      <p:cxnSp>
        <p:nvCxnSpPr>
          <p:cNvPr id="407" name="Gerade Verbindung mit Pfeil 406"/>
          <p:cNvCxnSpPr>
            <a:stCxn id="396" idx="2"/>
            <a:endCxn id="406" idx="6"/>
          </p:cNvCxnSpPr>
          <p:nvPr/>
        </p:nvCxnSpPr>
        <p:spPr>
          <a:xfrm flipH="1" flipV="1">
            <a:off x="981544" y="4121713"/>
            <a:ext cx="762818" cy="200321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8" name="Textfeld 447"/>
          <p:cNvSpPr txBox="1"/>
          <p:nvPr/>
        </p:nvSpPr>
        <p:spPr>
          <a:xfrm>
            <a:off x="1157877" y="4142299"/>
            <a:ext cx="50030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object</a:t>
            </a:r>
            <a:endParaRPr lang="en-US" sz="900" dirty="0"/>
          </a:p>
        </p:txBody>
      </p:sp>
      <p:sp>
        <p:nvSpPr>
          <p:cNvPr id="453" name="Textfeld 452"/>
          <p:cNvSpPr txBox="1"/>
          <p:nvPr/>
        </p:nvSpPr>
        <p:spPr>
          <a:xfrm>
            <a:off x="2000002" y="4843837"/>
            <a:ext cx="54209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person</a:t>
            </a:r>
            <a:endParaRPr lang="en-US" sz="900" dirty="0"/>
          </a:p>
        </p:txBody>
      </p:sp>
      <p:cxnSp>
        <p:nvCxnSpPr>
          <p:cNvPr id="460" name="Gerade Verbindung mit Pfeil 459"/>
          <p:cNvCxnSpPr>
            <a:stCxn id="94" idx="3"/>
            <a:endCxn id="336" idx="7"/>
          </p:cNvCxnSpPr>
          <p:nvPr/>
        </p:nvCxnSpPr>
        <p:spPr>
          <a:xfrm flipH="1">
            <a:off x="5303979" y="4361386"/>
            <a:ext cx="414959" cy="200754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0" name="Gerade Verbindung mit Pfeil 469"/>
          <p:cNvCxnSpPr>
            <a:endCxn id="132" idx="3"/>
          </p:cNvCxnSpPr>
          <p:nvPr/>
        </p:nvCxnSpPr>
        <p:spPr>
          <a:xfrm flipV="1">
            <a:off x="2969335" y="2596001"/>
            <a:ext cx="3333062" cy="1711548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2" name="Gerade Verbindung mit Pfeil 471"/>
          <p:cNvCxnSpPr>
            <a:endCxn id="94" idx="2"/>
          </p:cNvCxnSpPr>
          <p:nvPr/>
        </p:nvCxnSpPr>
        <p:spPr>
          <a:xfrm flipV="1">
            <a:off x="2969335" y="4302454"/>
            <a:ext cx="2723797" cy="5094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7" name="Gerade Verbindung mit Pfeil 476"/>
          <p:cNvCxnSpPr>
            <a:endCxn id="308" idx="1"/>
          </p:cNvCxnSpPr>
          <p:nvPr/>
        </p:nvCxnSpPr>
        <p:spPr>
          <a:xfrm>
            <a:off x="2969335" y="4319665"/>
            <a:ext cx="2444696" cy="1246597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5" name="Ellipse 494"/>
          <p:cNvSpPr/>
          <p:nvPr/>
        </p:nvSpPr>
        <p:spPr>
          <a:xfrm>
            <a:off x="5212013" y="3968515"/>
            <a:ext cx="176212" cy="1666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95000"/>
                </a:schemeClr>
              </a:gs>
            </a:gsLst>
            <a:lin ang="2700000" scaled="1"/>
            <a:tileRect/>
          </a:gra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a:endParaRPr>
          </a:p>
        </p:txBody>
      </p:sp>
      <p:pic>
        <p:nvPicPr>
          <p:cNvPr id="50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128" b="-2634"/>
          <a:stretch/>
        </p:blipFill>
        <p:spPr bwMode="auto">
          <a:xfrm>
            <a:off x="954750" y="1359138"/>
            <a:ext cx="7607871" cy="4793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01" name="Pfeil nach unten 500"/>
          <p:cNvSpPr/>
          <p:nvPr/>
        </p:nvSpPr>
        <p:spPr>
          <a:xfrm rot="16200000">
            <a:off x="3376713" y="2537995"/>
            <a:ext cx="444762" cy="32127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77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05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28854 -0.1708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27" y="-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 animBg="1"/>
      <p:bldP spid="396" grpId="0" animBg="1"/>
      <p:bldP spid="401" grpId="0" animBg="1"/>
      <p:bldP spid="404" grpId="0" animBg="1"/>
      <p:bldP spid="406" grpId="0" animBg="1"/>
      <p:bldP spid="448" grpId="0" animBg="1"/>
      <p:bldP spid="453" grpId="0" animBg="1"/>
      <p:bldP spid="501" grpId="0" animBg="1"/>
      <p:bldP spid="50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3: Incident Management versus Incident Prevention</a:t>
            </a:r>
            <a:br>
              <a:rPr lang="en-US" sz="1800" dirty="0" smtClean="0"/>
            </a:br>
            <a:r>
              <a:rPr lang="en-US" sz="2400" b="1" dirty="0" smtClean="0"/>
              <a:t>Incident Analysis: Different Facets, Different Views</a:t>
            </a:r>
            <a:endParaRPr lang="en-US" sz="24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Ellipse 7"/>
          <p:cNvSpPr/>
          <p:nvPr/>
        </p:nvSpPr>
        <p:spPr>
          <a:xfrm>
            <a:off x="1001316" y="1533525"/>
            <a:ext cx="7069760" cy="45003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echseck 8"/>
          <p:cNvSpPr/>
          <p:nvPr/>
        </p:nvSpPr>
        <p:spPr>
          <a:xfrm>
            <a:off x="1600200" y="2553935"/>
            <a:ext cx="1220366" cy="648072"/>
          </a:xfrm>
          <a:prstGeom prst="hexagon">
            <a:avLst/>
          </a:prstGeom>
          <a:solidFill>
            <a:srgbClr val="FFC000"/>
          </a:solidFill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tx2"/>
                </a:solidFill>
              </a:rPr>
              <a:t>Hazards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748558" y="1924913"/>
            <a:ext cx="1440160" cy="2160240"/>
          </a:xfrm>
          <a:prstGeom prst="rect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13000">
                <a:srgbClr val="00CC00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3396630" y="2284953"/>
            <a:ext cx="1440160" cy="2160240"/>
          </a:xfrm>
          <a:prstGeom prst="rect">
            <a:avLst/>
          </a:prstGeom>
          <a:gradFill flip="none" rotWithShape="1">
            <a:gsLst>
              <a:gs pos="0">
                <a:srgbClr val="00CC99">
                  <a:shade val="30000"/>
                  <a:satMod val="115000"/>
                </a:srgbClr>
              </a:gs>
              <a:gs pos="16000">
                <a:srgbClr val="00CC99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hteck 11"/>
          <p:cNvSpPr/>
          <p:nvPr/>
        </p:nvSpPr>
        <p:spPr>
          <a:xfrm>
            <a:off x="4044702" y="2644993"/>
            <a:ext cx="1440160" cy="2160240"/>
          </a:xfrm>
          <a:prstGeom prst="rect">
            <a:avLst/>
          </a:prstGeom>
          <a:gradFill flip="none" rotWithShape="1">
            <a:gsLst>
              <a:gs pos="0">
                <a:srgbClr val="339933">
                  <a:shade val="30000"/>
                  <a:satMod val="115000"/>
                </a:srgbClr>
              </a:gs>
              <a:gs pos="19000">
                <a:srgbClr val="339933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hteck 12"/>
          <p:cNvSpPr/>
          <p:nvPr/>
        </p:nvSpPr>
        <p:spPr>
          <a:xfrm>
            <a:off x="4692774" y="3005033"/>
            <a:ext cx="1440160" cy="2160240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21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lipse 13"/>
          <p:cNvSpPr/>
          <p:nvPr/>
        </p:nvSpPr>
        <p:spPr>
          <a:xfrm>
            <a:off x="3502648" y="3471585"/>
            <a:ext cx="442641" cy="442641"/>
          </a:xfrm>
          <a:prstGeom prst="ellipse">
            <a:avLst/>
          </a:prstGeom>
          <a:solidFill>
            <a:srgbClr val="00CC00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5105104" y="3832860"/>
            <a:ext cx="227145" cy="227145"/>
          </a:xfrm>
          <a:prstGeom prst="ellipse">
            <a:avLst/>
          </a:prstGeom>
          <a:solidFill>
            <a:srgbClr val="339933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171466" y="3851877"/>
            <a:ext cx="442641" cy="442641"/>
          </a:xfrm>
          <a:prstGeom prst="ellipse">
            <a:avLst/>
          </a:prstGeom>
          <a:solidFill>
            <a:srgbClr val="00CC99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868811" y="4241124"/>
            <a:ext cx="442641" cy="442641"/>
          </a:xfrm>
          <a:prstGeom prst="ellipse">
            <a:avLst/>
          </a:prstGeom>
          <a:solidFill>
            <a:srgbClr val="339933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846444" y="3109248"/>
            <a:ext cx="442641" cy="442641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5617526" y="3875686"/>
            <a:ext cx="274845" cy="274845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Ellipse 19"/>
          <p:cNvSpPr/>
          <p:nvPr/>
        </p:nvSpPr>
        <p:spPr>
          <a:xfrm>
            <a:off x="4160127" y="3481369"/>
            <a:ext cx="141039" cy="141039"/>
          </a:xfrm>
          <a:prstGeom prst="ellipse">
            <a:avLst/>
          </a:prstGeom>
          <a:solidFill>
            <a:srgbClr val="00CC99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4219371" y="4499646"/>
            <a:ext cx="141039" cy="141039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Ellipse 21"/>
          <p:cNvSpPr/>
          <p:nvPr/>
        </p:nvSpPr>
        <p:spPr>
          <a:xfrm>
            <a:off x="3802462" y="3184585"/>
            <a:ext cx="141039" cy="141039"/>
          </a:xfrm>
          <a:prstGeom prst="ellipse">
            <a:avLst/>
          </a:prstGeom>
          <a:solidFill>
            <a:srgbClr val="00CC00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3460703" y="3049837"/>
            <a:ext cx="141039" cy="141039"/>
          </a:xfrm>
          <a:prstGeom prst="ellipse">
            <a:avLst/>
          </a:prstGeom>
          <a:solidFill>
            <a:srgbClr val="00CC00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4397305" y="3098479"/>
            <a:ext cx="227145" cy="227145"/>
          </a:xfrm>
          <a:prstGeom prst="ellipse">
            <a:avLst/>
          </a:prstGeom>
          <a:solidFill>
            <a:srgbClr val="00CC99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3061940" y="2644993"/>
            <a:ext cx="227145" cy="227145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Ellipse 25"/>
          <p:cNvSpPr/>
          <p:nvPr/>
        </p:nvSpPr>
        <p:spPr>
          <a:xfrm>
            <a:off x="4868811" y="3681514"/>
            <a:ext cx="141039" cy="141039"/>
          </a:xfrm>
          <a:prstGeom prst="ellipse">
            <a:avLst/>
          </a:prstGeom>
          <a:solidFill>
            <a:srgbClr val="339933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5346988" y="4445193"/>
            <a:ext cx="141039" cy="141039"/>
          </a:xfrm>
          <a:prstGeom prst="ellipse">
            <a:avLst/>
          </a:prstGeom>
          <a:solidFill>
            <a:srgbClr val="339933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3061940" y="3677669"/>
            <a:ext cx="141039" cy="141039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Gerade Verbindung 28"/>
          <p:cNvCxnSpPr/>
          <p:nvPr/>
        </p:nvCxnSpPr>
        <p:spPr>
          <a:xfrm>
            <a:off x="2543769" y="3027613"/>
            <a:ext cx="204108" cy="1123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932215" y="3260777"/>
            <a:ext cx="437525" cy="240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610985" y="3631765"/>
            <a:ext cx="397750" cy="2189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67583" y="4003431"/>
            <a:ext cx="397750" cy="2189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4973272" y="4391235"/>
            <a:ext cx="590955" cy="3306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Explosion 1 33"/>
          <p:cNvSpPr/>
          <p:nvPr/>
        </p:nvSpPr>
        <p:spPr>
          <a:xfrm>
            <a:off x="5191497" y="4401760"/>
            <a:ext cx="1872208" cy="1224136"/>
          </a:xfrm>
          <a:prstGeom prst="irregularSeal1">
            <a:avLst/>
          </a:prstGeom>
          <a:solidFill>
            <a:srgbClr val="FF3300"/>
          </a:solidFill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Incident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396630" y="2294086"/>
            <a:ext cx="14401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Management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748558" y="1934046"/>
            <a:ext cx="14401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Legislation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919860" y="2661417"/>
            <a:ext cx="169505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Training &amp; Education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672075" y="3008033"/>
            <a:ext cx="15084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Personal Protective 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Equipment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5038521" y="4947321"/>
            <a:ext cx="141039" cy="141039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feld 39"/>
          <p:cNvSpPr txBox="1"/>
          <p:nvPr/>
        </p:nvSpPr>
        <p:spPr>
          <a:xfrm>
            <a:off x="6430556" y="3073753"/>
            <a:ext cx="144016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Work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Environment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6180559" y="1545647"/>
            <a:ext cx="2145380" cy="1115770"/>
          </a:xfrm>
          <a:prstGeom prst="ellipse">
            <a:avLst/>
          </a:prstGeom>
          <a:solidFill>
            <a:srgbClr val="339933"/>
          </a:solidFill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 dir="13500000">
              <a:schemeClr val="bg1">
                <a:alpha val="35000"/>
              </a:scheme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Prevention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43" name="Ellipse 42"/>
          <p:cNvSpPr/>
          <p:nvPr/>
        </p:nvSpPr>
        <p:spPr>
          <a:xfrm>
            <a:off x="603177" y="4805233"/>
            <a:ext cx="2145381" cy="1059959"/>
          </a:xfrm>
          <a:prstGeom prst="ellipse">
            <a:avLst/>
          </a:prstGeom>
          <a:solidFill>
            <a:srgbClr val="FF3300"/>
          </a:solidFill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 dir="13500000">
              <a:schemeClr val="bg1">
                <a:alpha val="35000"/>
              </a:scheme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Incident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44" name="Gerade Verbindung 43"/>
          <p:cNvCxnSpPr/>
          <p:nvPr/>
        </p:nvCxnSpPr>
        <p:spPr>
          <a:xfrm>
            <a:off x="1868323" y="3057736"/>
            <a:ext cx="852614" cy="4693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3144396" y="3754499"/>
            <a:ext cx="224519" cy="1236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H="1">
            <a:off x="2095500" y="3890708"/>
            <a:ext cx="1274240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 w="lg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02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5" grpId="0"/>
      <p:bldP spid="36" grpId="0"/>
      <p:bldP spid="37" grpId="0"/>
      <p:bldP spid="38" grpId="0"/>
      <p:bldP spid="39" grpId="0" animBg="1"/>
      <p:bldP spid="3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1381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 3: Incident Management versus Incident Prevention</a:t>
            </a:r>
            <a:br>
              <a:rPr lang="en-US" sz="1800" dirty="0" smtClean="0"/>
            </a:br>
            <a:r>
              <a:rPr lang="en-US" sz="2400" b="1" dirty="0" smtClean="0"/>
              <a:t>Questions and Tasks</a:t>
            </a:r>
            <a:endParaRPr lang="en-US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8097"/>
            <a:ext cx="8226854" cy="453493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How to bridge the gap between the technical level and the field of practice ?</a:t>
            </a:r>
          </a:p>
          <a:p>
            <a:pPr lvl="1"/>
            <a:r>
              <a:rPr lang="en-US" sz="2000" dirty="0" smtClean="0"/>
              <a:t>Development of a application that support involved people with the process of knowledge transfer into the SoRMIS ontology.</a:t>
            </a:r>
          </a:p>
          <a:p>
            <a:endParaRPr lang="en-US" sz="2400" dirty="0" smtClean="0"/>
          </a:p>
          <a:p>
            <a:r>
              <a:rPr lang="en-US" sz="2400" dirty="0" smtClean="0"/>
              <a:t>How </a:t>
            </a:r>
            <a:r>
              <a:rPr lang="en-US" sz="2400" dirty="0"/>
              <a:t>to integrate SoRMIS into the </a:t>
            </a:r>
            <a:r>
              <a:rPr lang="en-US" sz="2400" dirty="0" smtClean="0"/>
              <a:t>currently prevailing </a:t>
            </a:r>
            <a:r>
              <a:rPr lang="en-US" sz="2400" dirty="0"/>
              <a:t>practice?</a:t>
            </a:r>
          </a:p>
          <a:p>
            <a:pPr lvl="1"/>
            <a:r>
              <a:rPr lang="en-US" sz="2000" dirty="0"/>
              <a:t>Analyze current </a:t>
            </a:r>
            <a:r>
              <a:rPr lang="en-US" sz="2000" dirty="0" smtClean="0"/>
              <a:t>workflows.</a:t>
            </a:r>
            <a:endParaRPr lang="en-US" sz="2000" dirty="0"/>
          </a:p>
          <a:p>
            <a:pPr lvl="1"/>
            <a:r>
              <a:rPr lang="en-US" sz="2000" dirty="0" smtClean="0"/>
              <a:t>Identify </a:t>
            </a:r>
            <a:r>
              <a:rPr lang="en-US" sz="2000" dirty="0"/>
              <a:t>different actors and there information </a:t>
            </a:r>
            <a:r>
              <a:rPr lang="en-US" sz="2000" dirty="0" smtClean="0"/>
              <a:t>needs.</a:t>
            </a:r>
            <a:endParaRPr lang="en-US" sz="2000" dirty="0"/>
          </a:p>
          <a:p>
            <a:pPr marL="36576" indent="0">
              <a:buNone/>
            </a:pPr>
            <a:endParaRPr lang="en-US" sz="2400" dirty="0" smtClean="0"/>
          </a:p>
          <a:p>
            <a:r>
              <a:rPr lang="en-US" sz="2400" dirty="0" smtClean="0"/>
              <a:t>How to derive results for risk analysis and illustrate these?</a:t>
            </a:r>
          </a:p>
          <a:p>
            <a:pPr lvl="1"/>
            <a:r>
              <a:rPr lang="en-US" sz="2000" dirty="0" smtClean="0"/>
              <a:t>Application of  statistical methods and development of search algorithms. </a:t>
            </a:r>
          </a:p>
          <a:p>
            <a:pPr lvl="2"/>
            <a:endParaRPr lang="en-US" sz="18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10/28/2015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Gentner</a:t>
            </a:r>
            <a:r>
              <a:rPr lang="en-US" dirty="0"/>
              <a:t> Day – Sven Langhoff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2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aft0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draft01</Template>
  <TotalTime>0</TotalTime>
  <Words>646</Words>
  <Application>Microsoft Office PowerPoint</Application>
  <PresentationFormat>Bildschirmpräsentation (4:3)</PresentationFormat>
  <Paragraphs>213</Paragraphs>
  <Slides>12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draft01</vt:lpstr>
      <vt:lpstr>Elaboration of a  Semantically-operating risk management information system (SoRMIS)  and its practical implementation at CERN</vt:lpstr>
      <vt:lpstr>General Information in advance</vt:lpstr>
      <vt:lpstr>Part 1: Introduction Managing Safety is managing Safety Knowledge</vt:lpstr>
      <vt:lpstr>Part 1: Introduction The situation nowadays: Knowledge barriers and silos</vt:lpstr>
      <vt:lpstr>Part 1: Introduction SoRMIS project</vt:lpstr>
      <vt:lpstr>Part 2: Basic Idea of SoRMIS Semantical Mapping of Activities, Incidents &amp; Preventions</vt:lpstr>
      <vt:lpstr>Part 2: Basic Idea of SoRMIS  The SoRMIS Ontology</vt:lpstr>
      <vt:lpstr>Part 3: Incident Management versus Incident Prevention Incident Analysis: Different Facets, Different Views</vt:lpstr>
      <vt:lpstr>Part 3: Incident Management versus Incident Prevention Questions and Tasks</vt:lpstr>
      <vt:lpstr>Major Challenge - Development of the Ontology</vt:lpstr>
      <vt:lpstr>Summary and Conclusions</vt:lpstr>
      <vt:lpstr>Thanks for listening.  Sven.Langhoff@cern.ch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Elaboration of a semantically-operating risk management information system (SoRMIS) and its practical implementation at the European Organization for Nuclear Research (CERN)</dc:title>
  <dc:subject>Semantic Web Technologies in the domeain of Safety</dc:subject>
  <dc:creator>Sven Langhoff</dc:creator>
  <cp:lastModifiedBy>soho@svenlanghoff.de</cp:lastModifiedBy>
  <cp:revision>92</cp:revision>
  <dcterms:created xsi:type="dcterms:W3CDTF">2015-10-22T08:32:14Z</dcterms:created>
  <dcterms:modified xsi:type="dcterms:W3CDTF">2015-10-27T20:33:18Z</dcterms:modified>
</cp:coreProperties>
</file>