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sldIdLst>
    <p:sldId id="256" r:id="rId2"/>
    <p:sldId id="387" r:id="rId3"/>
    <p:sldId id="438" r:id="rId4"/>
    <p:sldId id="419" r:id="rId5"/>
    <p:sldId id="410" r:id="rId6"/>
    <p:sldId id="406" r:id="rId7"/>
    <p:sldId id="411" r:id="rId8"/>
    <p:sldId id="412" r:id="rId9"/>
    <p:sldId id="435" r:id="rId10"/>
    <p:sldId id="433" r:id="rId11"/>
    <p:sldId id="430" r:id="rId12"/>
    <p:sldId id="431" r:id="rId13"/>
    <p:sldId id="432" r:id="rId14"/>
    <p:sldId id="367" r:id="rId15"/>
    <p:sldId id="368" r:id="rId16"/>
    <p:sldId id="390" r:id="rId17"/>
    <p:sldId id="365" r:id="rId18"/>
    <p:sldId id="421" r:id="rId19"/>
    <p:sldId id="424" r:id="rId20"/>
    <p:sldId id="436" r:id="rId21"/>
  </p:sldIdLst>
  <p:sldSz cx="10080625" cy="7559675"/>
  <p:notesSz cx="7772400" cy="10058400"/>
  <p:custShowLst>
    <p:custShow name="CERN Introduction - long" id="0">
      <p:sldLst>
        <p:sld r:id="rId2"/>
        <p:sld r:id="rId3"/>
        <p:sld r:id="rId18"/>
        <p:sld r:id="rId17"/>
        <p:sld r:id="rId15"/>
        <p:sld r:id="rId16"/>
      </p:sldLst>
    </p:custShow>
    <p:custShow name="CERN Introduction - short" id="1">
      <p:sldLst>
        <p:sld r:id="rId2"/>
        <p:sld r:id="rId3"/>
        <p:sld r:id="rId18"/>
        <p:sld r:id="rId17"/>
        <p:sld r:id="rId15"/>
        <p:sld r:id="rId16"/>
      </p:sldLst>
    </p:custShow>
  </p:custShow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8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20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00" y="1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441450" y="922338"/>
            <a:ext cx="4432300" cy="3322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601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883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76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04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474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77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00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70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402561" y="9553734"/>
            <a:ext cx="3368040" cy="502920"/>
          </a:xfrm>
          <a:prstGeom prst="rect">
            <a:avLst/>
          </a:prstGeom>
          <a:noFill/>
        </p:spPr>
        <p:txBody>
          <a:bodyPr lIns="101882" tIns="50941" rIns="101882" bIns="50941"/>
          <a:lstStyle/>
          <a:p>
            <a:fld id="{80349B39-E793-CC40-A333-C35A31BEFB22}" type="slidenum">
              <a:rPr lang="en-GB"/>
              <a:pPr/>
              <a:t>3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4404360" y="9555480"/>
            <a:ext cx="3368040" cy="50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300"/>
              <a:pPr algn="r"/>
              <a:t>3</a:t>
            </a:fld>
            <a:endParaRPr lang="en-GB" sz="13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281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448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275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23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7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baseline="0" dirty="0" smtClean="0">
                <a:latin typeface="Luxi Sans" charset="0"/>
              </a:rPr>
              <a:t>CERN-</a:t>
            </a:r>
            <a:r>
              <a:rPr lang="en-GB" sz="1400" i="1" baseline="0" dirty="0" err="1" smtClean="0">
                <a:latin typeface="Luxi Sans" charset="0"/>
              </a:rPr>
              <a:t>Einf</a:t>
            </a:r>
            <a:r>
              <a:rPr lang="de-DE" sz="1400" i="1" baseline="0" dirty="0" err="1" smtClean="0">
                <a:latin typeface="Luxi Sans" charset="0"/>
              </a:rPr>
              <a:t>ührung</a:t>
            </a:r>
            <a:r>
              <a:rPr lang="de-DE" sz="1400" i="1" baseline="0" dirty="0" smtClean="0">
                <a:latin typeface="Luxi Sans" charset="0"/>
              </a:rPr>
              <a:t> – Informationsveranstaltung Wuppertal</a:t>
            </a:r>
            <a:r>
              <a:rPr lang="en-GB" sz="1400" i="1" dirty="0" smtClean="0">
                <a:latin typeface="Luxi Sans" charset="0"/>
              </a:rPr>
              <a:t>                   </a:t>
            </a:r>
            <a:r>
              <a:rPr lang="en-GB" sz="1400" i="1" baseline="0" dirty="0" smtClean="0">
                <a:latin typeface="Luxi Sans" charset="0"/>
              </a:rPr>
              <a:t>    30-Jan-2014,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</a:t>
            </a:r>
            <a:r>
              <a:rPr lang="en-GB" sz="1400" i="1" dirty="0" smtClean="0">
                <a:latin typeface="Luxi Sans" charset="0"/>
              </a:rPr>
              <a:t>CERN,  </a:t>
            </a:r>
            <a:r>
              <a:rPr lang="en-GB" sz="1400" i="1" dirty="0" err="1" smtClean="0">
                <a:latin typeface="Luxi Sans" charset="0"/>
              </a:rPr>
              <a:t>Seite</a:t>
            </a:r>
            <a:r>
              <a:rPr lang="en-GB" sz="1400" i="1" dirty="0" smtClean="0">
                <a:latin typeface="Luxi Sans" charset="0"/>
              </a:rPr>
              <a:t>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10" Type="http://schemas.openxmlformats.org/officeDocument/2006/relationships/image" Target="../media/image43.jpe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07031_01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6" y="107429"/>
            <a:ext cx="9563224" cy="7172418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79437"/>
            <a:ext cx="8569325" cy="1656184"/>
          </a:xfr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3504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800" dirty="0" smtClean="0">
                <a:solidFill>
                  <a:srgbClr val="FFFF00"/>
                </a:solidFill>
              </a:rPr>
              <a:t>CERN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2000" dirty="0" smtClean="0">
                <a:solidFill>
                  <a:srgbClr val="FFFF00"/>
                </a:solidFill>
              </a:rPr>
              <a:t/>
            </a:r>
            <a:br>
              <a:rPr lang="en-US" sz="2000" dirty="0" smtClean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D</a:t>
            </a:r>
            <a:r>
              <a:rPr lang="en-US" sz="2000" dirty="0" smtClean="0">
                <a:solidFill>
                  <a:srgbClr val="FFFF00"/>
                </a:solidFill>
              </a:rPr>
              <a:t>as </a:t>
            </a:r>
            <a:r>
              <a:rPr lang="en-US" sz="2000" dirty="0" err="1" smtClean="0">
                <a:solidFill>
                  <a:srgbClr val="FFFF00"/>
                </a:solidFill>
              </a:rPr>
              <a:t>europ</a:t>
            </a:r>
            <a:r>
              <a:rPr lang="de-DE" sz="2000" dirty="0" err="1" smtClean="0">
                <a:solidFill>
                  <a:srgbClr val="FFFF00"/>
                </a:solidFill>
              </a:rPr>
              <a:t>äische</a:t>
            </a:r>
            <a:r>
              <a:rPr lang="de-DE" sz="2000" dirty="0" smtClean="0">
                <a:solidFill>
                  <a:srgbClr val="FFFF00"/>
                </a:solidFill>
              </a:rPr>
              <a:t> Forschungszentrum für Teilchenphysik</a:t>
            </a:r>
            <a:br>
              <a:rPr lang="de-DE" sz="2000" dirty="0" smtClean="0">
                <a:solidFill>
                  <a:srgbClr val="FFFF00"/>
                </a:solidFill>
              </a:rPr>
            </a:br>
            <a:r>
              <a:rPr lang="de-DE" sz="1400" dirty="0" smtClean="0">
                <a:solidFill>
                  <a:srgbClr val="FFFF00"/>
                </a:solidFill>
              </a:rPr>
              <a:t>(</a:t>
            </a:r>
            <a:r>
              <a:rPr lang="fr-FR" sz="1400" dirty="0">
                <a:solidFill>
                  <a:srgbClr val="00B050"/>
                </a:solidFill>
              </a:rPr>
              <a:t>C</a:t>
            </a:r>
            <a:r>
              <a:rPr lang="fr-FR" sz="1400" dirty="0">
                <a:solidFill>
                  <a:srgbClr val="FFFF00"/>
                </a:solidFill>
              </a:rPr>
              <a:t>onseil </a:t>
            </a:r>
            <a:r>
              <a:rPr lang="fr-FR" sz="1400" dirty="0">
                <a:solidFill>
                  <a:srgbClr val="00B050"/>
                </a:solidFill>
              </a:rPr>
              <a:t>E</a:t>
            </a:r>
            <a:r>
              <a:rPr lang="fr-FR" sz="1400" dirty="0">
                <a:solidFill>
                  <a:srgbClr val="FFFF00"/>
                </a:solidFill>
              </a:rPr>
              <a:t>uropéen pour la </a:t>
            </a:r>
            <a:r>
              <a:rPr lang="fr-FR" sz="1400" dirty="0">
                <a:solidFill>
                  <a:srgbClr val="00B050"/>
                </a:solidFill>
              </a:rPr>
              <a:t>R</a:t>
            </a:r>
            <a:r>
              <a:rPr lang="fr-FR" sz="1400" dirty="0">
                <a:solidFill>
                  <a:srgbClr val="FFFF00"/>
                </a:solidFill>
              </a:rPr>
              <a:t>echerche </a:t>
            </a:r>
            <a:r>
              <a:rPr lang="fr-FR" sz="1400" dirty="0" smtClean="0">
                <a:solidFill>
                  <a:srgbClr val="00B050"/>
                </a:solidFill>
              </a:rPr>
              <a:t>N</a:t>
            </a:r>
            <a:r>
              <a:rPr lang="fr-FR" sz="1400" dirty="0" smtClean="0">
                <a:solidFill>
                  <a:srgbClr val="FFFF00"/>
                </a:solidFill>
              </a:rPr>
              <a:t>ucléaire)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0192" y="5868069"/>
            <a:ext cx="2473754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LHC </a:t>
            </a:r>
            <a:r>
              <a:rPr lang="en-US" sz="16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Beschleuniger</a:t>
            </a:r>
            <a:endParaRPr lang="en-GB" sz="1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5393" y="1979637"/>
            <a:ext cx="9140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GB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2400" y="2123653"/>
            <a:ext cx="65274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Genf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 bwMode="auto">
          <a:xfrm rot="17859195">
            <a:off x="7760008" y="2495181"/>
            <a:ext cx="634145" cy="127417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5976" y="2843733"/>
            <a:ext cx="99418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Schweiz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4041" y="3334200"/>
            <a:ext cx="123303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Frankreich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080228_01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2411685"/>
            <a:ext cx="4968552" cy="331236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Tunnel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74638" y="1187549"/>
            <a:ext cx="4722812" cy="974948"/>
          </a:xfrm>
        </p:spPr>
        <p:txBody>
          <a:bodyPr/>
          <a:lstStyle/>
          <a:p>
            <a:r>
              <a:rPr lang="en-US" dirty="0" err="1" smtClean="0"/>
              <a:t>Umfang</a:t>
            </a:r>
            <a:r>
              <a:rPr lang="en-US" dirty="0" smtClean="0"/>
              <a:t>: 27 km</a:t>
            </a:r>
          </a:p>
          <a:p>
            <a:r>
              <a:rPr lang="en-US" dirty="0" err="1" smtClean="0"/>
              <a:t>Durchmesser</a:t>
            </a:r>
            <a:r>
              <a:rPr lang="en-US" dirty="0" smtClean="0"/>
              <a:t>: 3.8 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256336" y="1189038"/>
            <a:ext cx="4617914" cy="5942012"/>
          </a:xfrm>
        </p:spPr>
        <p:txBody>
          <a:bodyPr/>
          <a:lstStyle/>
          <a:p>
            <a:r>
              <a:rPr lang="en-US" dirty="0" err="1" smtClean="0"/>
              <a:t>Umfangreiche</a:t>
            </a:r>
            <a:r>
              <a:rPr lang="en-US" dirty="0" smtClean="0"/>
              <a:t> </a:t>
            </a:r>
            <a:r>
              <a:rPr lang="en-US" dirty="0" err="1" smtClean="0"/>
              <a:t>Spitzentechnologien</a:t>
            </a:r>
            <a:endParaRPr lang="de-DE" dirty="0" smtClean="0"/>
          </a:p>
          <a:p>
            <a:pPr lvl="1"/>
            <a:r>
              <a:rPr lang="en-US" dirty="0" err="1" smtClean="0"/>
              <a:t>Supraleitung</a:t>
            </a:r>
            <a:endParaRPr lang="en-US" dirty="0" smtClean="0"/>
          </a:p>
          <a:p>
            <a:pPr lvl="1"/>
            <a:r>
              <a:rPr lang="en-US" dirty="0" err="1" smtClean="0"/>
              <a:t>Magnete</a:t>
            </a:r>
            <a:endParaRPr lang="en-US" dirty="0" smtClean="0"/>
          </a:p>
          <a:p>
            <a:pPr lvl="1"/>
            <a:r>
              <a:rPr lang="en-US" dirty="0" err="1" smtClean="0"/>
              <a:t>Vakuum</a:t>
            </a:r>
            <a:endParaRPr lang="en-US" dirty="0" smtClean="0"/>
          </a:p>
          <a:p>
            <a:pPr lvl="1"/>
            <a:r>
              <a:rPr lang="en-US" dirty="0" err="1" smtClean="0"/>
              <a:t>Hochfrequenz</a:t>
            </a:r>
            <a:endParaRPr lang="en-GB" dirty="0" smtClean="0"/>
          </a:p>
          <a:p>
            <a:pPr lvl="1"/>
            <a:r>
              <a:rPr lang="en-US" dirty="0" err="1" smtClean="0"/>
              <a:t>Strahlkontrolle</a:t>
            </a:r>
            <a:endParaRPr lang="en-US" dirty="0" smtClean="0"/>
          </a:p>
          <a:p>
            <a:pPr lvl="1"/>
            <a:r>
              <a:rPr lang="en-US" dirty="0" err="1" smtClean="0"/>
              <a:t>Sicherheit</a:t>
            </a:r>
            <a:endParaRPr lang="en-US" dirty="0" smtClean="0"/>
          </a:p>
        </p:txBody>
      </p:sp>
      <p:pic>
        <p:nvPicPr>
          <p:cNvPr id="4" name="Picture 3" descr="0911188_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409" y="4931965"/>
            <a:ext cx="3408810" cy="228193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cxnSp>
        <p:nvCxnSpPr>
          <p:cNvPr id="6" name="Straight Arrow Connector 5"/>
          <p:cNvCxnSpPr/>
          <p:nvPr/>
        </p:nvCxnSpPr>
        <p:spPr bwMode="auto">
          <a:xfrm>
            <a:off x="2592040" y="4283893"/>
            <a:ext cx="3960440" cy="1656184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3766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Methoden</a:t>
            </a:r>
            <a:r>
              <a:rPr lang="en-US" altLang="en-US" dirty="0"/>
              <a:t> der </a:t>
            </a:r>
            <a:r>
              <a:rPr lang="en-US" altLang="en-US" dirty="0" err="1"/>
              <a:t>Teilchenphysik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5219997"/>
            <a:ext cx="9599612" cy="1911052"/>
          </a:xfrm>
        </p:spPr>
        <p:txBody>
          <a:bodyPr/>
          <a:lstStyle/>
          <a:p>
            <a:r>
              <a:rPr lang="de-DE" dirty="0"/>
              <a:t>Dies nutzen wir bei einem Teilchenbeschleuniger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Protonen werden beschleunigt </a:t>
            </a:r>
            <a:r>
              <a:rPr lang="de-DE" dirty="0"/>
              <a:t>⇒ </a:t>
            </a:r>
            <a:r>
              <a:rPr lang="de-DE" dirty="0">
                <a:solidFill>
                  <a:srgbClr val="FF0000"/>
                </a:solidFill>
              </a:rPr>
              <a:t>Energie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Umwandlung der Energie </a:t>
            </a:r>
            <a:r>
              <a:rPr lang="de-DE" dirty="0"/>
              <a:t>bei der Kollision in </a:t>
            </a:r>
            <a:r>
              <a:rPr lang="de-DE" dirty="0">
                <a:solidFill>
                  <a:srgbClr val="FF0000"/>
                </a:solidFill>
              </a:rPr>
              <a:t>Materie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Neue Teilchen entstehen </a:t>
            </a:r>
            <a:r>
              <a:rPr lang="de-DE" dirty="0"/>
              <a:t>(neue Materie</a:t>
            </a:r>
            <a:r>
              <a:rPr lang="de-DE" dirty="0" smtClean="0"/>
              <a:t>) und müssen </a:t>
            </a:r>
            <a:r>
              <a:rPr lang="de-DE" dirty="0" smtClean="0">
                <a:solidFill>
                  <a:srgbClr val="FF0000"/>
                </a:solidFill>
              </a:rPr>
              <a:t>vermessen</a:t>
            </a:r>
            <a:r>
              <a:rPr lang="de-DE" dirty="0" smtClean="0"/>
              <a:t> werden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043533"/>
            <a:ext cx="5791200" cy="406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2370683"/>
            <a:ext cx="1143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17701" y="1484859"/>
            <a:ext cx="1301750" cy="64524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smtClean="0">
                <a:solidFill>
                  <a:srgbClr val="0000FF"/>
                </a:solidFill>
                <a:latin typeface="Luxi Sans" charset="0"/>
              </a:rPr>
              <a:t> Einstein </a:t>
            </a: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smtClean="0">
                <a:solidFill>
                  <a:srgbClr val="0000FF"/>
                </a:solidFill>
                <a:latin typeface="Luxi Sans" charset="0"/>
              </a:rPr>
              <a:t>  (1905):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11225" y="2673896"/>
            <a:ext cx="2559050" cy="5191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FF"/>
                </a:solidFill>
                <a:latin typeface="Luxi Sans" charset="0"/>
              </a:rPr>
              <a:t>Materie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ist</a:t>
            </a:r>
            <a:endParaRPr lang="en-US" sz="1800" b="1" dirty="0" smtClean="0">
              <a:solidFill>
                <a:srgbClr val="0000FF"/>
              </a:solidFill>
              <a:latin typeface="Luxi Sans" charset="0"/>
            </a:endParaRP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u="sng" dirty="0" err="1" smtClean="0">
                <a:solidFill>
                  <a:srgbClr val="008000"/>
                </a:solidFill>
                <a:latin typeface="Luxi Sans" charset="0"/>
              </a:rPr>
              <a:t>konzentrierte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!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11225" y="3393033"/>
            <a:ext cx="2308226" cy="8318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FF00FF"/>
                </a:solidFill>
                <a:latin typeface="Luxi Sans" charset="0"/>
              </a:rPr>
              <a:t>Materie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läßt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sich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in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u="sng" dirty="0" err="1">
                <a:solidFill>
                  <a:srgbClr val="008000"/>
                </a:solidFill>
                <a:latin typeface="Luxi Sans" charset="0"/>
              </a:rPr>
              <a:t>umwandeln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und </a:t>
            </a:r>
            <a:r>
              <a:rPr lang="en-US" altLang="en-US" sz="1800" b="1" u="sng" dirty="0" err="1">
                <a:solidFill>
                  <a:srgbClr val="008000"/>
                </a:solidFill>
                <a:latin typeface="Luxi Sans" charset="0"/>
              </a:rPr>
              <a:t>umgekehrt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!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87488" y="4362351"/>
            <a:ext cx="1081088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E </a:t>
            </a:r>
            <a:r>
              <a:rPr lang="en-US" sz="1800" b="1" dirty="0" smtClean="0">
                <a:solidFill>
                  <a:srgbClr val="008000"/>
                </a:solidFill>
                <a:latin typeface="Luxi Sans" charset="0"/>
              </a:rPr>
              <a:t>=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smtClean="0">
                <a:solidFill>
                  <a:srgbClr val="FF00FF"/>
                </a:solidFill>
                <a:latin typeface="Luxi Sans" charset="0"/>
              </a:rPr>
              <a:t>m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c</a:t>
            </a:r>
            <a:r>
              <a:rPr lang="en-US" sz="1800" b="1" baseline="33000" dirty="0" smtClean="0">
                <a:solidFill>
                  <a:srgbClr val="000080"/>
                </a:solidFill>
                <a:latin typeface="Luxi Sans" charset="0"/>
              </a:rPr>
              <a:t>2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259433"/>
            <a:ext cx="9144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041776" y="3429547"/>
            <a:ext cx="1645444" cy="71678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Detektor</a:t>
            </a:r>
            <a:r>
              <a:rPr lang="en-US" sz="17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zum</a:t>
            </a:r>
            <a:endParaRPr lang="en-US" sz="1700" b="1" dirty="0" smtClean="0">
              <a:solidFill>
                <a:srgbClr val="0000FF"/>
              </a:solidFill>
              <a:latin typeface="Luxi Sans" charset="0"/>
            </a:endParaRPr>
          </a:p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7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Nachweis</a:t>
            </a:r>
            <a:r>
              <a:rPr lang="en-US" sz="17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smtClean="0">
                <a:solidFill>
                  <a:srgbClr val="0000FF"/>
                </a:solidFill>
                <a:latin typeface="Luxi Sans" charset="0"/>
              </a:rPr>
              <a:t>von </a:t>
            </a:r>
          </a:p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700" b="1" dirty="0" err="1" smtClean="0">
                <a:solidFill>
                  <a:srgbClr val="0000FF"/>
                </a:solidFill>
                <a:latin typeface="Luxi Sans" charset="0"/>
              </a:rPr>
              <a:t>Teilchen</a:t>
            </a:r>
            <a:endParaRPr lang="en-US" sz="1700" b="1" dirty="0" smtClean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113338" y="2978696"/>
            <a:ext cx="1147762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charset="0"/>
              </a:rPr>
              <a:t>Beschleunigte</a:t>
            </a:r>
            <a:r>
              <a:rPr lang="en-US" sz="12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913563" y="2978696"/>
            <a:ext cx="723900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0000FF"/>
                </a:solidFill>
                <a:latin typeface="Luxi Sans" charset="0"/>
              </a:rPr>
              <a:t> Teilchen </a:t>
            </a:r>
          </a:p>
        </p:txBody>
      </p:sp>
    </p:spTree>
    <p:extLst>
      <p:ext uri="{BB962C8B-B14F-4D97-AF65-F5344CB8AC3E}">
        <p14:creationId xmlns:p14="http://schemas.microsoft.com/office/powerpoint/2010/main" val="31245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4250"/>
            <a:ext cx="9107488" cy="5943600"/>
          </a:xfrm>
          <a:prstGeom prst="rect">
            <a:avLst/>
          </a:prstGeom>
          <a:noFill/>
          <a:ln w="3672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6396038"/>
            <a:ext cx="19050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1" y="46038"/>
            <a:ext cx="10080624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ATLAS Barrel </a:t>
            </a:r>
            <a:r>
              <a:rPr lang="en-US" dirty="0" smtClean="0"/>
              <a:t>Toroid </a:t>
            </a:r>
            <a:r>
              <a:rPr lang="en-US" dirty="0" err="1" smtClean="0"/>
              <a:t>fertiggestellt</a:t>
            </a:r>
            <a:r>
              <a:rPr lang="en-US" dirty="0" smtClean="0"/>
              <a:t> </a:t>
            </a:r>
            <a:r>
              <a:rPr lang="en-US" sz="2000" dirty="0"/>
              <a:t>(Nov 2005)</a:t>
            </a:r>
          </a:p>
        </p:txBody>
      </p:sp>
    </p:spTree>
    <p:extLst>
      <p:ext uri="{BB962C8B-B14F-4D97-AF65-F5344CB8AC3E}">
        <p14:creationId xmlns:p14="http://schemas.microsoft.com/office/powerpoint/2010/main" val="152867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Detektortechnologie</a:t>
            </a:r>
            <a:r>
              <a:rPr lang="en-US" dirty="0" smtClean="0"/>
              <a:t> </a:t>
            </a:r>
            <a:r>
              <a:rPr lang="en-US" dirty="0"/>
              <a:t>u</a:t>
            </a:r>
            <a:r>
              <a:rPr lang="en-US" dirty="0" smtClean="0"/>
              <a:t>nd </a:t>
            </a:r>
            <a:r>
              <a:rPr lang="en-US" dirty="0" err="1" smtClean="0"/>
              <a:t>Kunst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984249"/>
            <a:ext cx="9338244" cy="6090389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295896" y="1203325"/>
            <a:ext cx="7735888" cy="3476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9000" rIns="9000" bIns="9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0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Bühnenbild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Oper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“Les </a:t>
            </a:r>
            <a:r>
              <a:rPr lang="en-US" sz="2000" b="1" dirty="0" err="1">
                <a:solidFill>
                  <a:srgbClr val="FF0000"/>
                </a:solidFill>
                <a:latin typeface="Luxi Sans" charset="0"/>
              </a:rPr>
              <a:t>Troyens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” in Valencia, </a:t>
            </a:r>
            <a:r>
              <a:rPr lang="en-US" sz="2000" b="1" dirty="0" err="1" smtClean="0">
                <a:solidFill>
                  <a:srgbClr val="FF0000"/>
                </a:solidFill>
                <a:latin typeface="Luxi Sans" charset="0"/>
              </a:rPr>
              <a:t>Oktober</a:t>
            </a:r>
            <a:r>
              <a:rPr lang="en-US" sz="20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2009  </a:t>
            </a:r>
          </a:p>
        </p:txBody>
      </p:sp>
    </p:spTree>
    <p:extLst>
      <p:ext uri="{BB962C8B-B14F-4D97-AF65-F5344CB8AC3E}">
        <p14:creationId xmlns:p14="http://schemas.microsoft.com/office/powerpoint/2010/main" val="251908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CERN: </a:t>
            </a:r>
            <a:r>
              <a:rPr lang="en-US" dirty="0" smtClean="0"/>
              <a:t>“Where </a:t>
            </a:r>
            <a:r>
              <a:rPr lang="en-US" dirty="0" smtClean="0"/>
              <a:t>the Web was born</a:t>
            </a:r>
            <a:r>
              <a:rPr lang="en-US" dirty="0" smtClean="0"/>
              <a:t>…”</a:t>
            </a:r>
            <a:endParaRPr lang="en-US" dirty="0"/>
          </a:p>
        </p:txBody>
      </p:sp>
      <p:pic>
        <p:nvPicPr>
          <p:cNvPr id="4" name="Picture 3" descr="010800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184" y="1187549"/>
            <a:ext cx="3456384" cy="2297993"/>
          </a:xfrm>
          <a:prstGeom prst="rect">
            <a:avLst/>
          </a:prstGeom>
        </p:spPr>
      </p:pic>
      <p:pic>
        <p:nvPicPr>
          <p:cNvPr id="5" name="Picture 4" descr="0903028_0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4355901"/>
            <a:ext cx="2952328" cy="1968219"/>
          </a:xfrm>
          <a:prstGeom prst="rect">
            <a:avLst/>
          </a:prstGeom>
        </p:spPr>
      </p:pic>
      <p:pic>
        <p:nvPicPr>
          <p:cNvPr id="6" name="Picture 5" descr="8903001_0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2324605"/>
            <a:ext cx="3240360" cy="4468683"/>
          </a:xfrm>
          <a:prstGeom prst="rect">
            <a:avLst/>
          </a:prstGeom>
        </p:spPr>
      </p:pic>
      <p:pic>
        <p:nvPicPr>
          <p:cNvPr id="7" name="Picture 6" descr="9001001_0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52" y="1835621"/>
            <a:ext cx="2714147" cy="2016224"/>
          </a:xfrm>
          <a:prstGeom prst="rect">
            <a:avLst/>
          </a:prstGeom>
        </p:spPr>
      </p:pic>
      <p:pic>
        <p:nvPicPr>
          <p:cNvPr id="8" name="Picture 7" descr="9902031_01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074" y="4402349"/>
            <a:ext cx="2704406" cy="28338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7784" y="1102532"/>
            <a:ext cx="3066352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Die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Idee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von Tim Berners-Lee</a:t>
            </a:r>
          </a:p>
          <a:p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(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März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1989):</a:t>
            </a:r>
            <a:endParaRPr lang="en-US" sz="1600" b="1" dirty="0">
              <a:solidFill>
                <a:srgbClr val="2D2DB9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727944" y="2267669"/>
            <a:ext cx="1224136" cy="288032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2032" y="1547589"/>
            <a:ext cx="1574144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srgbClr val="2D2DB9"/>
                </a:solidFill>
                <a:latin typeface="+mn-lt"/>
              </a:rPr>
              <a:t>Kommentar</a:t>
            </a:r>
            <a:r>
              <a:rPr lang="en-US" sz="1000" b="1" dirty="0" smtClean="0">
                <a:solidFill>
                  <a:srgbClr val="2D2DB9"/>
                </a:solidFill>
                <a:latin typeface="+mn-lt"/>
              </a:rPr>
              <a:t> des Chefs:</a:t>
            </a:r>
          </a:p>
          <a:p>
            <a:r>
              <a:rPr lang="en-US" sz="1000" b="1" dirty="0" smtClean="0">
                <a:solidFill>
                  <a:srgbClr val="2D2DB9"/>
                </a:solidFill>
                <a:latin typeface="+mn-lt"/>
              </a:rPr>
              <a:t>“</a:t>
            </a:r>
            <a:r>
              <a:rPr lang="en-US" sz="1000" b="1" dirty="0" smtClean="0">
                <a:solidFill>
                  <a:srgbClr val="FF0000"/>
                </a:solidFill>
                <a:latin typeface="+mn-lt"/>
              </a:rPr>
              <a:t>Vague but exciting…</a:t>
            </a:r>
            <a:r>
              <a:rPr lang="en-US" sz="1000" b="1" dirty="0" smtClean="0">
                <a:solidFill>
                  <a:srgbClr val="2D2DB9"/>
                </a:solidFill>
                <a:latin typeface="+mn-lt"/>
              </a:rPr>
              <a:t>”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2448024" y="1907629"/>
            <a:ext cx="144016" cy="28803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222650" y="1043533"/>
            <a:ext cx="4275016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Der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erste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Web Server: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ein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NEXT computer</a:t>
            </a:r>
          </a:p>
          <a:p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                                               (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Januar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1990)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53757" y="1608636"/>
            <a:ext cx="883099" cy="226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2D2DB9"/>
                </a:solidFill>
                <a:latin typeface="+mn-lt"/>
              </a:rPr>
              <a:t>Screenshot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00920" y="3851845"/>
            <a:ext cx="2409634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2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Jahre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später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im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Büro</a:t>
            </a:r>
            <a:endParaRPr lang="en-US" sz="1600" b="1" dirty="0" smtClean="0">
              <a:solidFill>
                <a:srgbClr val="2D2DB9"/>
              </a:solidFill>
              <a:latin typeface="+mn-lt"/>
            </a:endParaRPr>
          </a:p>
          <a:p>
            <a:r>
              <a:rPr lang="en-US" sz="1600" b="1" dirty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      (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Februar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1991)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67667" y="6359116"/>
            <a:ext cx="1495922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20.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Jahrestag</a:t>
            </a:r>
            <a:endParaRPr lang="en-US" sz="1600" b="1" dirty="0" smtClean="0">
              <a:solidFill>
                <a:srgbClr val="2D2DB9"/>
              </a:solidFill>
              <a:latin typeface="+mn-lt"/>
            </a:endParaRPr>
          </a:p>
          <a:p>
            <a:r>
              <a:rPr lang="en-US" sz="1600" b="1" dirty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(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März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2009)</a:t>
            </a:r>
          </a:p>
        </p:txBody>
      </p:sp>
    </p:spTree>
    <p:extLst>
      <p:ext uri="{BB962C8B-B14F-4D97-AF65-F5344CB8AC3E}">
        <p14:creationId xmlns:p14="http://schemas.microsoft.com/office/powerpoint/2010/main" val="326959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45"/>
            <a:ext cx="9142413" cy="912812"/>
          </a:xfrm>
        </p:spPr>
        <p:txBody>
          <a:bodyPr/>
          <a:lstStyle/>
          <a:p>
            <a:r>
              <a:rPr lang="en-US" dirty="0" smtClean="0"/>
              <a:t>“Spin-offs” der </a:t>
            </a:r>
            <a:r>
              <a:rPr lang="en-US" dirty="0" err="1" smtClean="0"/>
              <a:t>Teilchenphysik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medizinische</a:t>
            </a:r>
            <a:r>
              <a:rPr lang="en-US" dirty="0" smtClean="0"/>
              <a:t> </a:t>
            </a:r>
            <a:r>
              <a:rPr lang="en-US" dirty="0" err="1" smtClean="0"/>
              <a:t>Anwendungen</a:t>
            </a:r>
            <a:endParaRPr lang="en-US" dirty="0"/>
          </a:p>
        </p:txBody>
      </p:sp>
      <p:pic>
        <p:nvPicPr>
          <p:cNvPr id="6" name="Picture 2" descr="Capture-003924we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0016" y="1708928"/>
            <a:ext cx="2138192" cy="146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32816" y="3224431"/>
            <a:ext cx="3423998" cy="694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solidFill>
                  <a:srgbClr val="000090"/>
                </a:solidFill>
              </a:rPr>
              <a:t>Beschleunigte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</a:rPr>
              <a:t>Teilchenstrahlen</a:t>
            </a:r>
            <a:endParaRPr lang="en-US" sz="1800" dirty="0" smtClean="0">
              <a:solidFill>
                <a:srgbClr val="00009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90"/>
                </a:solidFill>
              </a:rPr>
              <a:t>~30’000 </a:t>
            </a:r>
            <a:r>
              <a:rPr lang="en-US" sz="1400" dirty="0" err="1" smtClean="0">
                <a:solidFill>
                  <a:srgbClr val="000090"/>
                </a:solidFill>
              </a:rPr>
              <a:t>Beschleuniger</a:t>
            </a:r>
            <a:r>
              <a:rPr lang="en-US" sz="1400" dirty="0" smtClean="0">
                <a:solidFill>
                  <a:srgbClr val="000090"/>
                </a:solidFill>
              </a:rPr>
              <a:t> </a:t>
            </a:r>
            <a:r>
              <a:rPr lang="en-US" sz="1400" dirty="0" err="1" smtClean="0">
                <a:solidFill>
                  <a:srgbClr val="000090"/>
                </a:solidFill>
              </a:rPr>
              <a:t>weltweit</a:t>
            </a:r>
            <a:endParaRPr lang="en-US" sz="1400" dirty="0" smtClean="0">
              <a:solidFill>
                <a:srgbClr val="000090"/>
              </a:solidFill>
            </a:endParaRPr>
          </a:p>
          <a:p>
            <a:pPr algn="ctr"/>
            <a:r>
              <a:rPr lang="en-US" sz="1400" dirty="0" err="1" smtClean="0">
                <a:solidFill>
                  <a:srgbClr val="000090"/>
                </a:solidFill>
              </a:rPr>
              <a:t>davon</a:t>
            </a:r>
            <a:r>
              <a:rPr lang="en-US" sz="1400" dirty="0" smtClean="0">
                <a:solidFill>
                  <a:srgbClr val="000090"/>
                </a:solidFill>
              </a:rPr>
              <a:t> ~17’000 f</a:t>
            </a:r>
            <a:r>
              <a:rPr lang="de-DE" sz="1400" dirty="0" err="1" smtClean="0">
                <a:solidFill>
                  <a:srgbClr val="000090"/>
                </a:solidFill>
              </a:rPr>
              <a:t>ür</a:t>
            </a:r>
            <a:r>
              <a:rPr lang="de-DE" sz="1400" dirty="0" smtClean="0">
                <a:solidFill>
                  <a:srgbClr val="000090"/>
                </a:solidFill>
              </a:rPr>
              <a:t> medizinische Zwecke</a:t>
            </a:r>
            <a:endParaRPr lang="en-US" sz="1400" dirty="0" smtClean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656" y="1691605"/>
            <a:ext cx="3068469" cy="458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Hadronentherapie</a:t>
            </a:r>
            <a:endParaRPr lang="en-GB" sz="2800" dirty="0">
              <a:solidFill>
                <a:srgbClr val="FF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pic>
        <p:nvPicPr>
          <p:cNvPr id="9" name="Picture 8" descr="Screen shot 2011-04-17 at 23.47.5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8432" y="2318529"/>
            <a:ext cx="1178821" cy="1143000"/>
          </a:xfrm>
          <a:prstGeom prst="rect">
            <a:avLst/>
          </a:prstGeom>
        </p:spPr>
      </p:pic>
      <p:pic>
        <p:nvPicPr>
          <p:cNvPr id="10" name="Picture 9" descr="Screen shot 2011-04-17 at 23.48.1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7631" y="2318528"/>
            <a:ext cx="1136633" cy="1143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96832" y="2318528"/>
            <a:ext cx="1524000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Europa und Japan </a:t>
            </a:r>
            <a:r>
              <a:rPr lang="en-US" sz="1200" dirty="0" err="1" smtClean="0">
                <a:solidFill>
                  <a:srgbClr val="000090"/>
                </a:solidFill>
              </a:rPr>
              <a:t>sind</a:t>
            </a:r>
            <a:r>
              <a:rPr lang="en-US" sz="1200" dirty="0" smtClean="0">
                <a:solidFill>
                  <a:srgbClr val="000090"/>
                </a:solidFill>
              </a:rPr>
              <a:t> </a:t>
            </a:r>
            <a:r>
              <a:rPr lang="en-US" sz="1200" dirty="0" err="1" smtClean="0">
                <a:solidFill>
                  <a:srgbClr val="000090"/>
                </a:solidFill>
              </a:rPr>
              <a:t>führend</a:t>
            </a:r>
            <a:r>
              <a:rPr lang="en-US" sz="1200" dirty="0" smtClean="0">
                <a:solidFill>
                  <a:srgbClr val="000090"/>
                </a:solidFill>
              </a:rPr>
              <a:t> in </a:t>
            </a:r>
            <a:r>
              <a:rPr lang="en-US" sz="1200" dirty="0" err="1" smtClean="0">
                <a:solidFill>
                  <a:srgbClr val="000090"/>
                </a:solidFill>
              </a:rPr>
              <a:t>Ionenstrahltherapie</a:t>
            </a:r>
            <a:endParaRPr lang="en-GB" sz="1200" dirty="0">
              <a:solidFill>
                <a:srgbClr val="000090"/>
              </a:solidFill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3229384" y="1770128"/>
            <a:ext cx="658800" cy="396000"/>
          </a:xfrm>
          <a:prstGeom prst="leftRightArrow">
            <a:avLst/>
          </a:prstGeom>
          <a:gradFill flip="none" rotWithShape="1">
            <a:gsLst>
              <a:gs pos="21000">
                <a:schemeClr val="tx2">
                  <a:lumMod val="20000"/>
                  <a:lumOff val="80000"/>
                </a:schemeClr>
              </a:gs>
              <a:gs pos="100000">
                <a:srgbClr val="FFFF00"/>
              </a:gs>
            </a:gsLst>
            <a:lin ang="0" scaled="1"/>
            <a:tileRect/>
          </a:gra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13" name="Group 31"/>
          <p:cNvGrpSpPr/>
          <p:nvPr/>
        </p:nvGrpSpPr>
        <p:grpSpPr>
          <a:xfrm>
            <a:off x="4000830" y="2318528"/>
            <a:ext cx="1630315" cy="1219200"/>
            <a:chOff x="3347798" y="2438400"/>
            <a:chExt cx="1630315" cy="1219200"/>
          </a:xfrm>
        </p:grpSpPr>
        <p:grpSp>
          <p:nvGrpSpPr>
            <p:cNvPr id="17" name="Group 43"/>
            <p:cNvGrpSpPr/>
            <p:nvPr/>
          </p:nvGrpSpPr>
          <p:grpSpPr>
            <a:xfrm>
              <a:off x="3352800" y="2438400"/>
              <a:ext cx="1625313" cy="1219200"/>
              <a:chOff x="6705600" y="2209518"/>
              <a:chExt cx="1625313" cy="1219200"/>
            </a:xfrm>
          </p:grpSpPr>
          <p:pic>
            <p:nvPicPr>
              <p:cNvPr id="19" name="Picture 8" descr="single_spot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705600" y="2209518"/>
                <a:ext cx="1625313" cy="1219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7315200" y="2446691"/>
                <a:ext cx="990600" cy="2754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GB" sz="1400" dirty="0" err="1" smtClean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Tumor</a:t>
                </a:r>
                <a:endParaRPr lang="en-GB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347798" y="3048000"/>
              <a:ext cx="90601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Protonen</a:t>
              </a:r>
              <a:endParaRPr lang="en-GB" sz="10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  <a:p>
              <a:r>
                <a:rPr lang="en-GB" sz="1000" dirty="0" err="1" smtClean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leichte</a:t>
              </a:r>
              <a:r>
                <a:rPr lang="en-GB" sz="1000" dirty="0" smtClean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 </a:t>
              </a:r>
              <a:r>
                <a:rPr lang="en-GB" sz="1000" dirty="0" err="1" smtClean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Ionen</a:t>
              </a:r>
              <a:endParaRPr lang="en-GB" sz="1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929632" y="3603896"/>
            <a:ext cx="4267200" cy="45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</a:rPr>
              <a:t>&gt;70’000 </a:t>
            </a:r>
            <a:r>
              <a:rPr lang="en-US" sz="1400" dirty="0" err="1">
                <a:solidFill>
                  <a:srgbClr val="000090"/>
                </a:solidFill>
              </a:rPr>
              <a:t>P</a:t>
            </a:r>
            <a:r>
              <a:rPr lang="en-US" sz="1400" dirty="0" err="1" smtClean="0">
                <a:solidFill>
                  <a:srgbClr val="000090"/>
                </a:solidFill>
              </a:rPr>
              <a:t>atienten</a:t>
            </a:r>
            <a:r>
              <a:rPr lang="en-US" sz="1400" dirty="0" smtClean="0">
                <a:solidFill>
                  <a:srgbClr val="000090"/>
                </a:solidFill>
              </a:rPr>
              <a:t> </a:t>
            </a:r>
            <a:r>
              <a:rPr lang="en-US" sz="1400" dirty="0" err="1" smtClean="0">
                <a:solidFill>
                  <a:srgbClr val="000090"/>
                </a:solidFill>
              </a:rPr>
              <a:t>weltweit</a:t>
            </a:r>
            <a:r>
              <a:rPr lang="en-US" sz="1400" dirty="0" smtClean="0">
                <a:solidFill>
                  <a:srgbClr val="000090"/>
                </a:solidFill>
              </a:rPr>
              <a:t> </a:t>
            </a:r>
            <a:r>
              <a:rPr lang="en-US" sz="1400" dirty="0" err="1" smtClean="0">
                <a:solidFill>
                  <a:srgbClr val="000090"/>
                </a:solidFill>
              </a:rPr>
              <a:t>behandelt</a:t>
            </a:r>
            <a:r>
              <a:rPr lang="en-US" sz="1400" dirty="0">
                <a:solidFill>
                  <a:srgbClr val="000090"/>
                </a:solidFill>
              </a:rPr>
              <a:t> </a:t>
            </a:r>
            <a:r>
              <a:rPr lang="en-US" sz="1400" dirty="0" smtClean="0">
                <a:solidFill>
                  <a:srgbClr val="000090"/>
                </a:solidFill>
              </a:rPr>
              <a:t>(30 Anlagen)</a:t>
            </a:r>
          </a:p>
          <a:p>
            <a:r>
              <a:rPr lang="en-US" sz="1400" dirty="0" err="1" smtClean="0">
                <a:solidFill>
                  <a:srgbClr val="000090"/>
                </a:solidFill>
              </a:rPr>
              <a:t>davon</a:t>
            </a:r>
            <a:r>
              <a:rPr lang="en-US" sz="1400" dirty="0" smtClean="0">
                <a:solidFill>
                  <a:srgbClr val="000090"/>
                </a:solidFill>
              </a:rPr>
              <a:t> &gt;21’000 </a:t>
            </a:r>
            <a:r>
              <a:rPr lang="en-US" sz="1400" dirty="0" err="1" smtClean="0">
                <a:solidFill>
                  <a:srgbClr val="000090"/>
                </a:solidFill>
              </a:rPr>
              <a:t>Patienten</a:t>
            </a:r>
            <a:r>
              <a:rPr lang="en-US" sz="1400" dirty="0" smtClean="0">
                <a:solidFill>
                  <a:srgbClr val="000090"/>
                </a:solidFill>
              </a:rPr>
              <a:t> in Europa  (9 Anlagen)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76416" y="3232928"/>
            <a:ext cx="763351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Röntgen</a:t>
            </a: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28544" y="3260729"/>
            <a:ext cx="806631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</a:t>
            </a:r>
            <a:r>
              <a:rPr lang="en-GB" sz="12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rotonen</a:t>
            </a: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8352" y="6063996"/>
            <a:ext cx="2438400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>
                <a:solidFill>
                  <a:srgbClr val="000090"/>
                </a:solidFill>
              </a:rPr>
              <a:t>Nachweis</a:t>
            </a:r>
            <a:r>
              <a:rPr lang="en-US" sz="1800" dirty="0" smtClean="0">
                <a:solidFill>
                  <a:srgbClr val="000090"/>
                </a:solidFill>
              </a:rPr>
              <a:t> von </a:t>
            </a:r>
            <a:r>
              <a:rPr lang="en-US" sz="1800" dirty="0" err="1">
                <a:solidFill>
                  <a:srgbClr val="000090"/>
                </a:solidFill>
              </a:rPr>
              <a:t>T</a:t>
            </a:r>
            <a:r>
              <a:rPr lang="en-US" sz="1800" dirty="0" err="1" smtClean="0">
                <a:solidFill>
                  <a:srgbClr val="000090"/>
                </a:solidFill>
              </a:rPr>
              <a:t>eilchen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25" name="Left-Right Arrow 24"/>
          <p:cNvSpPr/>
          <p:nvPr/>
        </p:nvSpPr>
        <p:spPr bwMode="auto">
          <a:xfrm>
            <a:off x="3252216" y="4680728"/>
            <a:ext cx="658800" cy="396000"/>
          </a:xfrm>
          <a:prstGeom prst="leftRightArrow">
            <a:avLst/>
          </a:prstGeom>
          <a:gradFill flip="none" rotWithShape="1">
            <a:gsLst>
              <a:gs pos="21000">
                <a:schemeClr val="tx2">
                  <a:lumMod val="20000"/>
                  <a:lumOff val="80000"/>
                </a:schemeClr>
              </a:gs>
              <a:gs pos="100000">
                <a:srgbClr val="FFFF00"/>
              </a:gs>
            </a:gsLst>
            <a:lin ang="0" scaled="1"/>
            <a:tileRect/>
          </a:gra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39036" y="4587706"/>
            <a:ext cx="1986441" cy="458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Bildgebung</a:t>
            </a:r>
            <a:endParaRPr lang="en-GB" sz="2800" dirty="0">
              <a:solidFill>
                <a:srgbClr val="FF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pic>
        <p:nvPicPr>
          <p:cNvPr id="27" name="Picture 26" descr="Screen shot 2011-04-17 at 23.19.02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24" y="5203381"/>
            <a:ext cx="1101946" cy="115374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882188" y="4756928"/>
            <a:ext cx="1556836" cy="33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PET Scanner</a:t>
            </a:r>
            <a:endParaRPr lang="en-GB" sz="1800" dirty="0">
              <a:solidFill>
                <a:srgbClr val="FF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pic>
        <p:nvPicPr>
          <p:cNvPr id="29" name="Picture 1032" descr="PET_Alzheime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13624" y="4833128"/>
            <a:ext cx="223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4014216" y="5137928"/>
            <a:ext cx="1905000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000090"/>
                </a:solidFill>
              </a:rPr>
              <a:t>Klinischer</a:t>
            </a:r>
            <a:r>
              <a:rPr lang="en-US" sz="1200" dirty="0" smtClean="0">
                <a:solidFill>
                  <a:srgbClr val="000090"/>
                </a:solidFill>
              </a:rPr>
              <a:t> Test in Portugal </a:t>
            </a:r>
            <a:r>
              <a:rPr lang="en-US" sz="1200" dirty="0" err="1" smtClean="0">
                <a:solidFill>
                  <a:srgbClr val="000090"/>
                </a:solidFill>
              </a:rPr>
              <a:t>eines</a:t>
            </a:r>
            <a:r>
              <a:rPr lang="en-US" sz="1200" dirty="0" smtClean="0">
                <a:solidFill>
                  <a:srgbClr val="000090"/>
                </a:solidFill>
              </a:rPr>
              <a:t> </a:t>
            </a:r>
            <a:r>
              <a:rPr lang="en-US" sz="1200" dirty="0" err="1" smtClean="0">
                <a:solidFill>
                  <a:srgbClr val="000090"/>
                </a:solidFill>
              </a:rPr>
              <a:t>neuen</a:t>
            </a:r>
            <a:r>
              <a:rPr lang="en-US" sz="1200" dirty="0" smtClean="0">
                <a:solidFill>
                  <a:srgbClr val="000090"/>
                </a:solidFill>
              </a:rPr>
              <a:t> </a:t>
            </a:r>
            <a:r>
              <a:rPr lang="en-US" sz="1200" dirty="0" err="1" smtClean="0">
                <a:solidFill>
                  <a:srgbClr val="000090"/>
                </a:solidFill>
              </a:rPr>
              <a:t>Brustdarstellungs</a:t>
            </a:r>
            <a:r>
              <a:rPr lang="en-US" sz="1200" dirty="0" smtClean="0">
                <a:solidFill>
                  <a:srgbClr val="000090"/>
                </a:solidFill>
              </a:rPr>
              <a:t>-Systems (ClearPEM)</a:t>
            </a:r>
            <a:endParaRPr lang="en-GB" sz="1200" dirty="0">
              <a:solidFill>
                <a:srgbClr val="000090"/>
              </a:solidFill>
            </a:endParaRPr>
          </a:p>
        </p:txBody>
      </p:sp>
      <p:pic>
        <p:nvPicPr>
          <p:cNvPr id="31" name="Picture 30" descr="Screen shot 2011-04-18 at 11.02.2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2816" y="5863968"/>
            <a:ext cx="1371600" cy="724181"/>
          </a:xfrm>
          <a:prstGeom prst="rect">
            <a:avLst/>
          </a:prstGeom>
        </p:spPr>
      </p:pic>
      <p:pic>
        <p:nvPicPr>
          <p:cNvPr id="23" name="Picture 22" descr="cms_event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84" y="4173224"/>
            <a:ext cx="1944216" cy="184999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912520" y="6609315"/>
            <a:ext cx="2736304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PET = Positron Electron Tomography</a:t>
            </a:r>
          </a:p>
          <a:p>
            <a:r>
              <a:rPr lang="en-US" sz="1200" dirty="0" smtClean="0">
                <a:solidFill>
                  <a:srgbClr val="000090"/>
                </a:solidFill>
              </a:rPr>
              <a:t>(</a:t>
            </a:r>
            <a:r>
              <a:rPr lang="en-US" sz="1200" dirty="0" err="1" smtClean="0">
                <a:solidFill>
                  <a:srgbClr val="000090"/>
                </a:solidFill>
              </a:rPr>
              <a:t>Positronen</a:t>
            </a:r>
            <a:r>
              <a:rPr lang="en-US" sz="1200" dirty="0" smtClean="0">
                <a:solidFill>
                  <a:srgbClr val="000090"/>
                </a:solidFill>
              </a:rPr>
              <a:t> = </a:t>
            </a:r>
            <a:r>
              <a:rPr lang="en-US" sz="1200" dirty="0" err="1" smtClean="0">
                <a:solidFill>
                  <a:srgbClr val="000090"/>
                </a:solidFill>
              </a:rPr>
              <a:t>Antimaterie</a:t>
            </a:r>
            <a:r>
              <a:rPr lang="en-US" sz="1200" dirty="0" smtClean="0">
                <a:solidFill>
                  <a:srgbClr val="000090"/>
                </a:solidFill>
              </a:rPr>
              <a:t>)</a:t>
            </a:r>
            <a:endParaRPr lang="en-GB" sz="1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43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 smtClean="0"/>
              <a:t>Organisationstruktur</a:t>
            </a:r>
            <a:r>
              <a:rPr lang="en-US" dirty="0" smtClean="0"/>
              <a:t> des CERN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493524" y="1189038"/>
            <a:ext cx="3380726" cy="5942012"/>
          </a:xfrm>
        </p:spPr>
        <p:txBody>
          <a:bodyPr/>
          <a:lstStyle/>
          <a:p>
            <a:r>
              <a:rPr lang="en-US" dirty="0" err="1" smtClean="0"/>
              <a:t>Hauptanteil</a:t>
            </a:r>
            <a:r>
              <a:rPr lang="en-US" dirty="0" smtClean="0"/>
              <a:t> der CERN </a:t>
            </a:r>
            <a:r>
              <a:rPr lang="en-US" dirty="0" err="1" smtClean="0"/>
              <a:t>Angestellten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Ingenieure</a:t>
            </a:r>
            <a:r>
              <a:rPr lang="en-US" dirty="0" smtClean="0">
                <a:solidFill>
                  <a:srgbClr val="FF0000"/>
                </a:solidFill>
              </a:rPr>
              <a:t> und </a:t>
            </a:r>
            <a:r>
              <a:rPr lang="en-US" dirty="0" err="1" smtClean="0">
                <a:solidFill>
                  <a:srgbClr val="FF0000"/>
                </a:solidFill>
              </a:rPr>
              <a:t>Techniker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err="1" smtClean="0"/>
              <a:t>nur</a:t>
            </a:r>
            <a:r>
              <a:rPr lang="en-US" dirty="0" smtClean="0"/>
              <a:t> 13% </a:t>
            </a:r>
            <a:r>
              <a:rPr lang="en-US" dirty="0" err="1" smtClean="0"/>
              <a:t>Physiker</a:t>
            </a:r>
            <a:endParaRPr lang="en-US" dirty="0" smtClean="0"/>
          </a:p>
          <a:p>
            <a:r>
              <a:rPr lang="en-US" dirty="0" smtClean="0"/>
              <a:t>CERN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beides</a:t>
            </a:r>
            <a:r>
              <a:rPr lang="en-US" dirty="0" smtClean="0"/>
              <a:t>: </a:t>
            </a:r>
            <a:r>
              <a:rPr lang="en-US" dirty="0" err="1" smtClean="0"/>
              <a:t>Technologielabor</a:t>
            </a:r>
            <a:r>
              <a:rPr lang="en-US" dirty="0" smtClean="0"/>
              <a:t> + </a:t>
            </a:r>
            <a:r>
              <a:rPr lang="en-US" dirty="0" err="1" smtClean="0"/>
              <a:t>wissenschaftliches</a:t>
            </a:r>
            <a:r>
              <a:rPr lang="en-US" dirty="0" smtClean="0"/>
              <a:t> </a:t>
            </a:r>
            <a:r>
              <a:rPr lang="en-US" dirty="0" err="1" smtClean="0"/>
              <a:t>Zentrum</a:t>
            </a:r>
            <a:endParaRPr lang="en-US" dirty="0" smtClean="0"/>
          </a:p>
          <a:p>
            <a:pPr lvl="1"/>
            <a:r>
              <a:rPr lang="en-US" dirty="0" smtClean="0"/>
              <a:t>CERN </a:t>
            </a:r>
            <a:r>
              <a:rPr lang="en-US" dirty="0" err="1" smtClean="0"/>
              <a:t>Angestellte</a:t>
            </a:r>
            <a:r>
              <a:rPr lang="en-US" dirty="0" smtClean="0"/>
              <a:t>: 	   </a:t>
            </a:r>
            <a:r>
              <a:rPr lang="en-US" dirty="0" err="1" smtClean="0">
                <a:solidFill>
                  <a:srgbClr val="FF0000"/>
                </a:solidFill>
              </a:rPr>
              <a:t>Technologie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z="1000" b="0" dirty="0" smtClean="0">
                <a:solidFill>
                  <a:schemeClr val="tx1"/>
                </a:solidFill>
              </a:rPr>
              <a:t>(</a:t>
            </a:r>
            <a:r>
              <a:rPr lang="en-US" sz="1000" b="0" dirty="0" err="1" smtClean="0">
                <a:solidFill>
                  <a:schemeClr val="tx1"/>
                </a:solidFill>
              </a:rPr>
              <a:t>hauptsächlich</a:t>
            </a:r>
            <a:r>
              <a:rPr lang="en-US" sz="1000" b="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 smtClean="0"/>
              <a:t>CERN “</a:t>
            </a:r>
            <a:r>
              <a:rPr lang="en-US" dirty="0" err="1" smtClean="0"/>
              <a:t>Benutzer</a:t>
            </a:r>
            <a:r>
              <a:rPr lang="en-US" dirty="0" smtClean="0"/>
              <a:t>”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Universitäten</a:t>
            </a:r>
            <a:r>
              <a:rPr lang="en-US" dirty="0" smtClean="0"/>
              <a:t> und </a:t>
            </a:r>
            <a:r>
              <a:rPr lang="en-US" dirty="0" err="1" smtClean="0"/>
              <a:t>anderen</a:t>
            </a:r>
            <a:r>
              <a:rPr lang="en-US" dirty="0" smtClean="0"/>
              <a:t> </a:t>
            </a:r>
            <a:r>
              <a:rPr lang="en-US" dirty="0" err="1" smtClean="0"/>
              <a:t>Forschungszentren</a:t>
            </a:r>
            <a:r>
              <a:rPr lang="en-US" dirty="0" smtClean="0"/>
              <a:t>:	</a:t>
            </a:r>
            <a:r>
              <a:rPr lang="en-US" dirty="0" err="1" smtClean="0">
                <a:solidFill>
                  <a:srgbClr val="FF0000"/>
                </a:solidFill>
              </a:rPr>
              <a:t>Wissenschaft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000" b="0" dirty="0" smtClean="0">
                <a:solidFill>
                  <a:schemeClr val="tx1"/>
                </a:solidFill>
              </a:rPr>
              <a:t>(</a:t>
            </a:r>
            <a:r>
              <a:rPr lang="en-US" sz="1000" b="0" dirty="0" err="1" smtClean="0">
                <a:solidFill>
                  <a:schemeClr val="tx1"/>
                </a:solidFill>
              </a:rPr>
              <a:t>hauptsächlich</a:t>
            </a:r>
            <a:r>
              <a:rPr lang="en-US" sz="1000" b="0" dirty="0" smtClean="0">
                <a:solidFill>
                  <a:schemeClr val="tx1"/>
                </a:solidFill>
              </a:rPr>
              <a:t>)</a:t>
            </a:r>
          </a:p>
          <a:p>
            <a:pPr lvl="1"/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43" y="1043533"/>
            <a:ext cx="6284281" cy="61664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4536256" y="3203773"/>
            <a:ext cx="2016224" cy="3888432"/>
          </a:xfrm>
          <a:prstGeom prst="rect">
            <a:avLst/>
          </a:prstGeom>
          <a:solidFill>
            <a:srgbClr val="FFFF00">
              <a:alpha val="25000"/>
            </a:srgb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664048" y="5075981"/>
            <a:ext cx="1656184" cy="792088"/>
          </a:xfrm>
          <a:prstGeom prst="rect">
            <a:avLst/>
          </a:prstGeom>
          <a:solidFill>
            <a:srgbClr val="FFFF00">
              <a:alpha val="25000"/>
            </a:srgb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66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6" y="179436"/>
            <a:ext cx="9888284" cy="686338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11090" y="2987749"/>
            <a:ext cx="1976894" cy="218473"/>
            <a:chOff x="189440" y="3779837"/>
            <a:chExt cx="1948291" cy="216024"/>
          </a:xfrm>
        </p:grpSpPr>
        <p:sp>
          <p:nvSpPr>
            <p:cNvPr id="4" name="Rectangle 3"/>
            <p:cNvSpPr/>
            <p:nvPr/>
          </p:nvSpPr>
          <p:spPr>
            <a:xfrm>
              <a:off x="189440" y="3779837"/>
              <a:ext cx="1435320" cy="216024"/>
            </a:xfrm>
            <a:prstGeom prst="rect">
              <a:avLst/>
            </a:prstGeom>
            <a:solidFill>
              <a:srgbClr val="FFFF99">
                <a:alpha val="20000"/>
              </a:srgbClr>
            </a:solidFill>
            <a:ln w="36720">
              <a:solidFill>
                <a:srgbClr val="0070C0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" pitchFamily="18"/>
                <a:ea typeface="HG Mincho Light J" pitchFamily="2"/>
                <a:cs typeface="Tahoma" pitchFamily="2"/>
              </a:endParaRPr>
            </a:p>
          </p:txBody>
        </p:sp>
        <p:sp>
          <p:nvSpPr>
            <p:cNvPr id="5" name="Straight Connector 4"/>
            <p:cNvSpPr/>
            <p:nvPr/>
          </p:nvSpPr>
          <p:spPr>
            <a:xfrm flipH="1">
              <a:off x="1705683" y="3905141"/>
              <a:ext cx="432048" cy="0"/>
            </a:xfrm>
            <a:prstGeom prst="line">
              <a:avLst/>
            </a:prstGeom>
            <a:noFill/>
            <a:ln w="36720">
              <a:solidFill>
                <a:srgbClr val="0070C0"/>
              </a:solidFill>
              <a:prstDash val="solid"/>
              <a:tailEnd type="arrow"/>
            </a:ln>
          </p:spPr>
          <p:txBody>
            <a:bodyPr vert="horz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" pitchFamily="18"/>
                <a:ea typeface="HG Mincho Light J" pitchFamily="2"/>
                <a:cs typeface="Tahoma" pitchFamily="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31799" y="755501"/>
            <a:ext cx="9217025" cy="65399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~11'000 CERN “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Benutzer</a:t>
            </a: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” (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Gastwissenschaftler</a:t>
            </a: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)</a:t>
            </a:r>
            <a:r>
              <a:rPr lang="en-US" sz="2200" b="1" i="0" u="none" strike="noStrike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aus</a:t>
            </a: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I</a:t>
            </a:r>
            <a:r>
              <a:rPr lang="en-US" sz="22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nstituten</a:t>
            </a:r>
            <a:endParaRPr lang="en-US" sz="2200" b="1" i="0" u="none" strike="noStrike" baseline="0" dirty="0" smtClean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in 62 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Ländern</a:t>
            </a: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(</a:t>
            </a:r>
            <a:r>
              <a:rPr lang="en-US" sz="22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~11.3</a:t>
            </a: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% 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aus</a:t>
            </a:r>
            <a:r>
              <a:rPr lang="en-US" sz="22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Deutschland</a:t>
            </a:r>
            <a:r>
              <a:rPr lang="en-US" sz="22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)</a:t>
            </a:r>
            <a:r>
              <a:rPr lang="en-US" sz="2200" b="1" i="0" u="none" strike="noStrike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</a:t>
            </a:r>
            <a:r>
              <a:rPr lang="en-US" sz="22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u</a:t>
            </a:r>
            <a:r>
              <a:rPr lang="en-US" sz="22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nd 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mit</a:t>
            </a:r>
            <a:r>
              <a:rPr lang="en-US" sz="22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100 </a:t>
            </a:r>
            <a:r>
              <a:rPr lang="en-US" sz="22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Nationalitäten</a:t>
            </a:r>
            <a:endParaRPr lang="en-US" sz="22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Tahoma" pitchFamily="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20232" y="1619597"/>
            <a:ext cx="5324995" cy="3666663"/>
            <a:chOff x="4320232" y="1619597"/>
            <a:chExt cx="5324995" cy="36666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232" y="1619597"/>
              <a:ext cx="5324995" cy="3666663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7416576" y="1841718"/>
              <a:ext cx="2135521" cy="353943"/>
            </a:xfrm>
            <a:prstGeom prst="rect">
              <a:avLst/>
            </a:prstGeom>
            <a:noFill/>
            <a:ln w="1905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2000" b="1" dirty="0" smtClean="0">
                  <a:solidFill>
                    <a:srgbClr val="002060"/>
                  </a:solidFill>
                </a:rPr>
                <a:t>Altersverteilung</a:t>
              </a:r>
              <a:endParaRPr lang="en-GB" sz="20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876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Higgs-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Entdeckung</a:t>
            </a:r>
            <a:r>
              <a:rPr lang="en-US" dirty="0" smtClean="0"/>
              <a:t> 4. </a:t>
            </a:r>
            <a:r>
              <a:rPr lang="en-US" dirty="0" err="1" smtClean="0"/>
              <a:t>Juli</a:t>
            </a:r>
            <a:r>
              <a:rPr lang="en-US" dirty="0" smtClean="0"/>
              <a:t> 2012</a:t>
            </a:r>
            <a:endParaRPr lang="en-US" dirty="0"/>
          </a:p>
        </p:txBody>
      </p:sp>
      <p:pic>
        <p:nvPicPr>
          <p:cNvPr id="6" name="Picture 5" descr="1207136_4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3896876"/>
            <a:ext cx="4572000" cy="305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IMG_13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320" y="3896876"/>
            <a:ext cx="4572001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79906" y="4334183"/>
            <a:ext cx="1324902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Peter Higgs</a:t>
            </a:r>
            <a:endParaRPr lang="en-US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Oval 2"/>
          <p:cNvSpPr/>
          <p:nvPr/>
        </p:nvSpPr>
        <p:spPr bwMode="auto">
          <a:xfrm rot="1317646">
            <a:off x="7068108" y="5179743"/>
            <a:ext cx="1555677" cy="1133923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8064648" y="4713968"/>
            <a:ext cx="576064" cy="864096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10" descr="1207136_42-A4-at-144-dpi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25314"/>
          <a:stretch/>
        </p:blipFill>
        <p:spPr>
          <a:xfrm>
            <a:off x="385703" y="1547855"/>
            <a:ext cx="2062321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1207136_62-A4-at-144-dpi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r="21962"/>
          <a:stretch/>
        </p:blipFill>
        <p:spPr>
          <a:xfrm>
            <a:off x="7586534" y="1547609"/>
            <a:ext cx="2062290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1207136_10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88" y="1043533"/>
            <a:ext cx="3960440" cy="2643163"/>
          </a:xfrm>
          <a:prstGeom prst="rect">
            <a:avLst/>
          </a:prstGeom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024088" y="2267669"/>
            <a:ext cx="1080120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Fran</a:t>
            </a:r>
            <a:r>
              <a:rPr lang="en-US" sz="1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ois</a:t>
            </a:r>
          </a:p>
          <a:p>
            <a:r>
              <a:rPr lang="en-US" sz="1600" b="1" dirty="0" err="1" smtClean="0">
                <a:solidFill>
                  <a:srgbClr val="FFFF00"/>
                </a:solidFill>
                <a:latin typeface="Arial"/>
                <a:cs typeface="Arial"/>
              </a:rPr>
              <a:t>Englert</a:t>
            </a:r>
            <a:endParaRPr lang="en-US" sz="16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47934" y="3131765"/>
            <a:ext cx="876554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Peter</a:t>
            </a:r>
          </a:p>
          <a:p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Higgs</a:t>
            </a:r>
            <a:endParaRPr lang="en-US" sz="16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5843" y="3364339"/>
            <a:ext cx="1689886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Joe </a:t>
            </a:r>
            <a:r>
              <a:rPr lang="en-US" sz="1200" b="1" dirty="0" err="1" smtClean="0">
                <a:solidFill>
                  <a:srgbClr val="FFFF00"/>
                </a:solidFill>
              </a:rPr>
              <a:t>Incandela</a:t>
            </a:r>
            <a:r>
              <a:rPr lang="en-US" sz="1200" b="1" dirty="0" smtClean="0">
                <a:solidFill>
                  <a:srgbClr val="FFFF00"/>
                </a:solidFill>
              </a:rPr>
              <a:t> (CMS)</a:t>
            </a:r>
            <a:endParaRPr lang="en-US" sz="12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49751" y="3347789"/>
            <a:ext cx="1999073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FFFF00"/>
                </a:solidFill>
              </a:rPr>
              <a:t>Fabiola</a:t>
            </a:r>
            <a:r>
              <a:rPr lang="en-US" sz="1200" b="1" dirty="0" smtClean="0">
                <a:solidFill>
                  <a:srgbClr val="FFFF00"/>
                </a:solidFill>
              </a:rPr>
              <a:t> </a:t>
            </a:r>
            <a:r>
              <a:rPr lang="en-US" sz="1200" b="1" dirty="0" err="1" smtClean="0">
                <a:solidFill>
                  <a:srgbClr val="FFFF00"/>
                </a:solidFill>
              </a:rPr>
              <a:t>Gianotti</a:t>
            </a:r>
            <a:r>
              <a:rPr lang="en-US" sz="1200" b="1" dirty="0" smtClean="0">
                <a:solidFill>
                  <a:srgbClr val="FFFF00"/>
                </a:solidFill>
              </a:rPr>
              <a:t> (ATLAS)</a:t>
            </a:r>
            <a:endParaRPr lang="en-US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4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 err="1" smtClean="0"/>
              <a:t>Zerfall</a:t>
            </a:r>
            <a:r>
              <a:rPr lang="en-US" dirty="0" smtClean="0"/>
              <a:t>  H </a:t>
            </a:r>
            <a:r>
              <a:rPr lang="en-US" dirty="0" smtClean="0">
                <a:sym typeface="Wingdings"/>
              </a:rPr>
              <a:t> </a:t>
            </a:r>
            <a:r>
              <a:rPr lang="el-GR" dirty="0" err="1" smtClean="0">
                <a:latin typeface="Calibri"/>
              </a:rPr>
              <a:t>γγ</a:t>
            </a:r>
            <a:endParaRPr lang="en-US" dirty="0"/>
          </a:p>
        </p:txBody>
      </p:sp>
      <p:pic>
        <p:nvPicPr>
          <p:cNvPr id="3" name="Picture 2" descr="Fig1-gammagamma_run194108_evt564224000_ispy_3d-annotated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1187549"/>
            <a:ext cx="9180000" cy="58890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4448" y="1115541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96696" y="5796061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5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1A9C4C-1871-3348-B7D6-ACA2480456CB}" type="slidenum"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</a:endParaRPr>
          </a:p>
        </p:txBody>
      </p:sp>
      <p:pic>
        <p:nvPicPr>
          <p:cNvPr id="35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139824" y="58146"/>
            <a:ext cx="9869040" cy="725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359792" y="0"/>
            <a:ext cx="964907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CERN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 </a:t>
            </a:r>
            <a:r>
              <a:rPr lang="en-GB" sz="3600" kern="0" dirty="0" err="1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wurde</a:t>
            </a:r>
            <a:r>
              <a:rPr lang="en-GB" sz="36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1954 </a:t>
            </a:r>
            <a:r>
              <a:rPr kumimoji="0" lang="en-GB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gegr</a:t>
            </a:r>
            <a:r>
              <a:rPr kumimoji="0" lang="de-DE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ündet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: 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12 </a:t>
            </a:r>
            <a:r>
              <a:rPr lang="en-GB" kern="0" dirty="0" err="1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europäische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 </a:t>
            </a:r>
            <a:r>
              <a:rPr kumimoji="0" lang="en-GB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Länder</a:t>
            </a:r>
            <a:endParaRPr lang="en-GB" kern="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   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“</a:t>
            </a:r>
            <a:r>
              <a:rPr lang="en-GB" sz="2800" kern="0" noProof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Wissenschaft</a:t>
            </a:r>
            <a:r>
              <a:rPr lang="en-GB" sz="2800" kern="0" noProof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800" kern="0" noProof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für</a:t>
            </a:r>
            <a:r>
              <a:rPr lang="en-GB" sz="2800" kern="0" noProof="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den </a:t>
            </a:r>
            <a:r>
              <a:rPr lang="en-GB" sz="2800" kern="0" noProof="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Frieden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kern="0" dirty="0" err="1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Heute</a:t>
            </a: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</a:rPr>
              <a:t>: 21 </a:t>
            </a:r>
            <a:r>
              <a:rPr lang="en-GB" sz="3200" kern="0" dirty="0" err="1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Mitgliedsländer</a:t>
            </a:r>
            <a:r>
              <a:rPr lang="en-GB" sz="32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8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</a:t>
            </a:r>
            <a:r>
              <a:rPr lang="en-GB" sz="1800" kern="0" dirty="0" err="1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zuletzt</a:t>
            </a:r>
            <a:r>
              <a:rPr lang="en-GB" sz="18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Israel, 6. Jan 2014)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37" name="Rectangle 5"/>
          <p:cNvSpPr txBox="1">
            <a:spLocks noChangeArrowheads="1"/>
          </p:cNvSpPr>
          <p:nvPr/>
        </p:nvSpPr>
        <p:spPr bwMode="auto">
          <a:xfrm>
            <a:off x="2405632" y="4067869"/>
            <a:ext cx="7315200" cy="288032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marR="0" lvl="0" indent="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Mitgliedsländer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: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lang="en-GB" sz="1600" kern="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Österreich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Belgien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Bulgarien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Tschechische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Republik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Dänemark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Finnland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Frankreich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Deutschland,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Griechenland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Ungarn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Israel,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Italien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Niederlande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Norwegen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Polen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Portugal,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Slovakien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Spanien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Schweden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Schweiz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nd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Großbritannien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</a:p>
          <a:p>
            <a:pPr marL="85725" marR="0" lvl="0" indent="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lang="en-GB" sz="1800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Beitrittskandidaten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: </a:t>
            </a:r>
            <a:r>
              <a:rPr lang="en-GB" sz="1600" kern="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Rumänien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85725" marR="0" lvl="0" indent="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lang="de-DE" sz="18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Assoziierte Mitglieder in </a:t>
            </a:r>
            <a:r>
              <a:rPr lang="de-DE" sz="18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Vorstufe </a:t>
            </a:r>
            <a:r>
              <a:rPr lang="de-DE" sz="18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zur </a:t>
            </a:r>
            <a:r>
              <a:rPr lang="de-DE" sz="18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Mitgliedschaft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: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Serbien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85725" marR="0" lvl="0" indent="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lang="de-DE" sz="18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Staaten mit der Absicht auf (assoziierte) Mitgliedschaft: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/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</a:b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Brasilien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lang="en-US" sz="1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ypern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(</a:t>
            </a:r>
            <a:r>
              <a:rPr lang="en-US" sz="1600" kern="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vorbehaltlich</a:t>
            </a:r>
            <a:r>
              <a:rPr lang="en-US" sz="1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kern="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Ratifizierung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), Pakistan,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Rußland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Slovenien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Türkei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Ukraine </a:t>
            </a: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vorbehaltlich</a:t>
            </a: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Ratifizierung</a:t>
            </a: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85725" marR="0" lvl="0" indent="0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lang="en-GB" sz="1800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Beobachter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: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Indien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Japan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Rußland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Türkei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,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Vereinigte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Staaten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von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Amerika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;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Europäische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ommission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nd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UNESCO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38" name="Rectangle 4"/>
          <p:cNvSpPr txBox="1">
            <a:spLocks noChangeArrowheads="1"/>
          </p:cNvSpPr>
          <p:nvPr/>
        </p:nvSpPr>
        <p:spPr bwMode="auto">
          <a:xfrm>
            <a:off x="510232" y="2133600"/>
            <a:ext cx="3810000" cy="1371600"/>
          </a:xfrm>
          <a:prstGeom prst="rect">
            <a:avLst/>
          </a:prstGeom>
          <a:gradFill rotWithShape="1">
            <a:gsLst>
              <a:gs pos="0">
                <a:srgbClr val="DDDDDD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marR="0" lvl="0" indent="-17145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  ~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2500 </a:t>
            </a:r>
            <a:r>
              <a:rPr lang="en-GB" sz="2000" kern="0" dirty="0" err="1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Angestellte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50800" dist="38100" dir="2700000">
                  <a:srgbClr val="000000"/>
                </a:outerShdw>
              </a:effectLst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  ~ 1000 </a:t>
            </a:r>
            <a:r>
              <a:rPr lang="en-GB" sz="2000" kern="0" dirty="0" err="1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weiteres</a:t>
            </a:r>
            <a:r>
              <a:rPr lang="en-GB" sz="2000" kern="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Personal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  &gt;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11000 </a:t>
            </a:r>
            <a:r>
              <a:rPr lang="en-GB" sz="2000" kern="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“</a:t>
            </a:r>
            <a:r>
              <a:rPr lang="en-GB" sz="2000" kern="0" noProof="0" dirty="0" err="1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Benutzer</a:t>
            </a:r>
            <a:r>
              <a:rPr lang="en-GB" sz="2000" kern="0" noProof="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”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50800" dist="38100" dir="2700000">
                  <a:srgbClr val="000000"/>
                </a:outerShdw>
              </a:effectLst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  Budget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(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2013) ~1100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uLnTx/>
                <a:uFillTx/>
              </a:rPr>
              <a:t>MSFr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uLnTx/>
              <a:uFillTx/>
            </a:endParaRPr>
          </a:p>
        </p:txBody>
      </p:sp>
      <p:pic>
        <p:nvPicPr>
          <p:cNvPr id="39" name="Picture 38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912" y="971525"/>
            <a:ext cx="1773936" cy="17739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37415" cy="912812"/>
          </a:xfrm>
        </p:spPr>
        <p:txBody>
          <a:bodyPr/>
          <a:lstStyle/>
          <a:p>
            <a:r>
              <a:rPr lang="en-US" dirty="0" err="1" smtClean="0"/>
              <a:t>Nobelpreis</a:t>
            </a:r>
            <a:r>
              <a:rPr lang="en-US" dirty="0" smtClean="0"/>
              <a:t> f</a:t>
            </a:r>
            <a:r>
              <a:rPr lang="de-DE" dirty="0" err="1" smtClean="0"/>
              <a:t>ür</a:t>
            </a:r>
            <a:r>
              <a:rPr lang="de-DE" dirty="0" smtClean="0"/>
              <a:t> Englert und </a:t>
            </a:r>
            <a:r>
              <a:rPr lang="de-DE" dirty="0" err="1" smtClean="0"/>
              <a:t>Higgs</a:t>
            </a:r>
            <a:r>
              <a:rPr lang="de-DE" dirty="0" smtClean="0"/>
              <a:t> 2013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44" y="2051645"/>
            <a:ext cx="6010503" cy="3384376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4445824"/>
            <a:ext cx="2438400" cy="2438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5145533"/>
            <a:ext cx="3073555" cy="173064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31800" y="971525"/>
            <a:ext cx="7877478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“…for </a:t>
            </a:r>
            <a:r>
              <a:rPr lang="en-US" sz="1600" dirty="0">
                <a:solidFill>
                  <a:schemeClr val="accent6"/>
                </a:solidFill>
              </a:rPr>
              <a:t>the theoretical discovery of a mechanism that </a:t>
            </a:r>
            <a:r>
              <a:rPr lang="en-US" sz="1600" dirty="0" smtClean="0">
                <a:solidFill>
                  <a:schemeClr val="accent6"/>
                </a:solidFill>
              </a:rPr>
              <a:t>contributes to </a:t>
            </a:r>
            <a:r>
              <a:rPr lang="en-US" sz="1600" dirty="0">
                <a:solidFill>
                  <a:schemeClr val="accent6"/>
                </a:solidFill>
              </a:rPr>
              <a:t>our </a:t>
            </a:r>
            <a:r>
              <a:rPr lang="en-US" sz="1600" dirty="0" smtClean="0">
                <a:solidFill>
                  <a:schemeClr val="accent6"/>
                </a:solidFill>
              </a:rPr>
              <a:t>understanding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smtClean="0">
                <a:solidFill>
                  <a:schemeClr val="accent6"/>
                </a:solidFill>
              </a:rPr>
              <a:t>of </a:t>
            </a:r>
            <a:r>
              <a:rPr lang="en-US" sz="1600" dirty="0">
                <a:solidFill>
                  <a:schemeClr val="accent6"/>
                </a:solidFill>
              </a:rPr>
              <a:t>the origin of mass of subatomic </a:t>
            </a:r>
            <a:r>
              <a:rPr lang="en-US" sz="1600" dirty="0" smtClean="0">
                <a:solidFill>
                  <a:schemeClr val="accent6"/>
                </a:solidFill>
              </a:rPr>
              <a:t>particles, and </a:t>
            </a:r>
            <a:r>
              <a:rPr lang="en-US" sz="1600" dirty="0">
                <a:solidFill>
                  <a:schemeClr val="accent6"/>
                </a:solidFill>
              </a:rPr>
              <a:t>which recently was </a:t>
            </a:r>
            <a:r>
              <a:rPr lang="en-US" sz="1600" dirty="0" smtClean="0">
                <a:solidFill>
                  <a:schemeClr val="accent6"/>
                </a:solidFill>
              </a:rPr>
              <a:t>confirmed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smtClean="0">
                <a:solidFill>
                  <a:schemeClr val="accent6"/>
                </a:solidFill>
              </a:rPr>
              <a:t>through </a:t>
            </a:r>
            <a:r>
              <a:rPr lang="en-US" sz="1600" b="1" dirty="0">
                <a:solidFill>
                  <a:schemeClr val="accent6"/>
                </a:solidFill>
              </a:rPr>
              <a:t>the discovery of </a:t>
            </a:r>
            <a:r>
              <a:rPr lang="en-US" sz="1600" b="1" dirty="0" smtClean="0">
                <a:solidFill>
                  <a:schemeClr val="accent6"/>
                </a:solidFill>
              </a:rPr>
              <a:t>the predicted </a:t>
            </a:r>
            <a:r>
              <a:rPr lang="en-US" sz="1600" b="1" dirty="0">
                <a:solidFill>
                  <a:schemeClr val="accent6"/>
                </a:solidFill>
              </a:rPr>
              <a:t>fundamental </a:t>
            </a:r>
            <a:r>
              <a:rPr lang="en-US" sz="1600" b="1" dirty="0" smtClean="0">
                <a:solidFill>
                  <a:schemeClr val="accent6"/>
                </a:solidFill>
              </a:rPr>
              <a:t>particle</a:t>
            </a:r>
            <a:r>
              <a:rPr lang="en-US" sz="1600" dirty="0" smtClean="0">
                <a:solidFill>
                  <a:schemeClr val="accent6"/>
                </a:solidFill>
              </a:rPr>
              <a:t>,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b="1" dirty="0" smtClean="0">
                <a:solidFill>
                  <a:schemeClr val="accent6"/>
                </a:solidFill>
              </a:rPr>
              <a:t>by </a:t>
            </a:r>
            <a:r>
              <a:rPr lang="en-US" sz="1600" b="1" dirty="0">
                <a:solidFill>
                  <a:schemeClr val="accent6"/>
                </a:solidFill>
              </a:rPr>
              <a:t>the ATLAS and CMS experiments at CERN’s Large Hadron </a:t>
            </a:r>
            <a:r>
              <a:rPr lang="en-US" sz="1600" b="1" dirty="0" smtClean="0">
                <a:solidFill>
                  <a:schemeClr val="accent6"/>
                </a:solidFill>
              </a:rPr>
              <a:t>Collider.</a:t>
            </a:r>
            <a:r>
              <a:rPr lang="en-US" sz="1600" dirty="0" smtClean="0">
                <a:solidFill>
                  <a:schemeClr val="accent6"/>
                </a:solidFill>
              </a:rPr>
              <a:t>”</a:t>
            </a:r>
            <a:endParaRPr lang="en-GB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2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932120" y="251989"/>
            <a:ext cx="7392458" cy="755968"/>
          </a:xfrm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GB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Die </a:t>
            </a:r>
            <a:r>
              <a:rPr lang="en-GB" dirty="0" err="1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Aufgaben</a:t>
            </a:r>
            <a:r>
              <a:rPr lang="en-GB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 von CERN</a:t>
            </a:r>
            <a:endParaRPr lang="en-GB" dirty="0"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52015" y="1619597"/>
            <a:ext cx="6674913" cy="571175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6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600" dirty="0" err="1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Vorantreiben</a:t>
            </a:r>
            <a:r>
              <a:rPr lang="en-GB" sz="26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der </a:t>
            </a:r>
            <a:r>
              <a:rPr lang="en-GB" sz="26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Grenzen</a:t>
            </a:r>
            <a:r>
              <a:rPr lang="en-GB" sz="2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des </a:t>
            </a:r>
            <a:r>
              <a:rPr lang="en-GB" sz="26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Wissens</a:t>
            </a:r>
            <a:endParaRPr lang="en-GB" sz="26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800" dirty="0" smtClean="0">
                <a:solidFill>
                  <a:srgbClr val="FFFFFF"/>
                </a:solidFill>
              </a:rPr>
              <a:t>den </a:t>
            </a:r>
            <a:r>
              <a:rPr lang="en-GB" sz="1800" dirty="0" err="1" smtClean="0">
                <a:solidFill>
                  <a:srgbClr val="FFFFFF"/>
                </a:solidFill>
              </a:rPr>
              <a:t>Urknall</a:t>
            </a:r>
            <a:r>
              <a:rPr lang="en-GB" sz="1800" dirty="0" smtClean="0">
                <a:solidFill>
                  <a:srgbClr val="FFFFFF"/>
                </a:solidFill>
              </a:rPr>
              <a:t> </a:t>
            </a:r>
            <a:r>
              <a:rPr lang="en-GB" sz="1800" dirty="0" err="1" smtClean="0">
                <a:solidFill>
                  <a:srgbClr val="FFFFFF"/>
                </a:solidFill>
              </a:rPr>
              <a:t>erforschen</a:t>
            </a:r>
            <a:r>
              <a:rPr lang="en-GB" sz="1800" dirty="0" smtClean="0">
                <a:solidFill>
                  <a:srgbClr val="FFFFFF"/>
                </a:solidFill>
              </a:rPr>
              <a:t> …</a:t>
            </a:r>
            <a:r>
              <a:rPr lang="en-GB" sz="1800" dirty="0" err="1" smtClean="0">
                <a:solidFill>
                  <a:srgbClr val="FFFFFF"/>
                </a:solidFill>
              </a:rPr>
              <a:t>wie</a:t>
            </a:r>
            <a:r>
              <a:rPr lang="en-GB" sz="1800" dirty="0" smtClean="0">
                <a:solidFill>
                  <a:srgbClr val="FFFFFF"/>
                </a:solidFill>
              </a:rPr>
              <a:t> und was war die </a:t>
            </a:r>
            <a:r>
              <a:rPr lang="en-GB" sz="1800" dirty="0" err="1" smtClean="0">
                <a:solidFill>
                  <a:srgbClr val="FFFFFF"/>
                </a:solidFill>
              </a:rPr>
              <a:t>Materie</a:t>
            </a:r>
            <a:r>
              <a:rPr lang="en-GB" sz="1800" dirty="0" smtClean="0">
                <a:solidFill>
                  <a:srgbClr val="FFFFFF"/>
                </a:solidFill>
              </a:rPr>
              <a:t> in den </a:t>
            </a:r>
            <a:r>
              <a:rPr lang="en-GB" sz="1800" dirty="0" err="1" smtClean="0">
                <a:solidFill>
                  <a:srgbClr val="FFFFFF"/>
                </a:solidFill>
              </a:rPr>
              <a:t>ersten</a:t>
            </a:r>
            <a:r>
              <a:rPr lang="en-GB" sz="1800" dirty="0" smtClean="0">
                <a:solidFill>
                  <a:srgbClr val="FFFFFF"/>
                </a:solidFill>
              </a:rPr>
              <a:t> </a:t>
            </a:r>
            <a:r>
              <a:rPr lang="en-GB" sz="1800" dirty="0" err="1" smtClean="0">
                <a:solidFill>
                  <a:srgbClr val="FFFFFF"/>
                </a:solidFill>
              </a:rPr>
              <a:t>Momenten</a:t>
            </a:r>
            <a:r>
              <a:rPr lang="en-GB" sz="1800" dirty="0" smtClean="0">
                <a:solidFill>
                  <a:srgbClr val="FFFFFF"/>
                </a:solidFill>
              </a:rPr>
              <a:t> </a:t>
            </a:r>
            <a:r>
              <a:rPr lang="en-GB" sz="1800" dirty="0" err="1" smtClean="0">
                <a:solidFill>
                  <a:srgbClr val="FFFFFF"/>
                </a:solidFill>
              </a:rPr>
              <a:t>nach</a:t>
            </a:r>
            <a:r>
              <a:rPr lang="en-GB" sz="1800" dirty="0" smtClean="0">
                <a:solidFill>
                  <a:srgbClr val="FFFFFF"/>
                </a:solidFill>
              </a:rPr>
              <a:t> </a:t>
            </a:r>
            <a:r>
              <a:rPr lang="en-GB" sz="1800" dirty="0" err="1" smtClean="0">
                <a:solidFill>
                  <a:srgbClr val="FFFFFF"/>
                </a:solidFill>
              </a:rPr>
              <a:t>dem</a:t>
            </a:r>
            <a:r>
              <a:rPr lang="en-GB" sz="1800" dirty="0" smtClean="0">
                <a:solidFill>
                  <a:srgbClr val="FFFFFF"/>
                </a:solidFill>
              </a:rPr>
              <a:t> </a:t>
            </a:r>
            <a:r>
              <a:rPr lang="en-GB" sz="1800" dirty="0" err="1" smtClean="0">
                <a:solidFill>
                  <a:srgbClr val="FFFFFF"/>
                </a:solidFill>
              </a:rPr>
              <a:t>Urknall</a:t>
            </a:r>
            <a:r>
              <a:rPr lang="en-GB" sz="1800" dirty="0" smtClean="0">
                <a:solidFill>
                  <a:srgbClr val="FFFFFF"/>
                </a:solidFill>
              </a:rPr>
              <a:t>?</a:t>
            </a:r>
            <a:endParaRPr lang="en-GB" sz="1800" dirty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6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600" dirty="0" err="1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Entwicklung</a:t>
            </a:r>
            <a:r>
              <a:rPr lang="en-GB" sz="26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600" dirty="0" err="1" smtClean="0">
                <a:solidFill>
                  <a:srgbClr val="FFFFFF"/>
                </a:solidFill>
              </a:rPr>
              <a:t>neuer</a:t>
            </a:r>
            <a:r>
              <a:rPr lang="en-GB" sz="2600" dirty="0" smtClean="0">
                <a:solidFill>
                  <a:srgbClr val="FFFFFF"/>
                </a:solidFill>
              </a:rPr>
              <a:t> </a:t>
            </a:r>
            <a:r>
              <a:rPr lang="en-GB" sz="2600" dirty="0" err="1" smtClean="0">
                <a:solidFill>
                  <a:srgbClr val="FFFFFF"/>
                </a:solidFill>
              </a:rPr>
              <a:t>Technologien</a:t>
            </a:r>
            <a:r>
              <a:rPr lang="en-GB" sz="2600" dirty="0" smtClean="0">
                <a:solidFill>
                  <a:srgbClr val="FFFFFF"/>
                </a:solidFill>
              </a:rPr>
              <a:t> 	     f</a:t>
            </a:r>
            <a:r>
              <a:rPr lang="de-DE" sz="2600" dirty="0" err="1" smtClean="0">
                <a:solidFill>
                  <a:srgbClr val="FFFFFF"/>
                </a:solidFill>
              </a:rPr>
              <a:t>ür</a:t>
            </a:r>
            <a:r>
              <a:rPr lang="de-DE" sz="2600" dirty="0" smtClean="0">
                <a:solidFill>
                  <a:srgbClr val="FFFFFF"/>
                </a:solidFill>
              </a:rPr>
              <a:t> Beschleuniger und Detektoren</a:t>
            </a:r>
            <a:endParaRPr lang="en-GB" sz="2600" dirty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800" dirty="0" err="1" smtClean="0">
                <a:solidFill>
                  <a:srgbClr val="FFFFFF"/>
                </a:solidFill>
              </a:rPr>
              <a:t>Informationstechnologie</a:t>
            </a:r>
            <a:r>
              <a:rPr lang="en-GB" sz="1800" dirty="0" smtClean="0">
                <a:solidFill>
                  <a:srgbClr val="FFFFFF"/>
                </a:solidFill>
              </a:rPr>
              <a:t> </a:t>
            </a:r>
            <a:r>
              <a:rPr lang="en-GB" sz="1800" dirty="0">
                <a:solidFill>
                  <a:srgbClr val="FFFFFF"/>
                </a:solidFill>
              </a:rPr>
              <a:t>- </a:t>
            </a:r>
            <a:r>
              <a:rPr lang="en-GB" sz="1800" dirty="0" smtClean="0">
                <a:solidFill>
                  <a:srgbClr val="FFFFFF"/>
                </a:solidFill>
              </a:rPr>
              <a:t>das </a:t>
            </a:r>
            <a:r>
              <a:rPr lang="en-GB" sz="1800" dirty="0">
                <a:solidFill>
                  <a:srgbClr val="FFFFFF"/>
                </a:solidFill>
              </a:rPr>
              <a:t>Web u</a:t>
            </a:r>
            <a:r>
              <a:rPr lang="en-GB" sz="1800" dirty="0" smtClean="0">
                <a:solidFill>
                  <a:srgbClr val="FFFFFF"/>
                </a:solidFill>
              </a:rPr>
              <a:t>nd das </a:t>
            </a:r>
            <a:r>
              <a:rPr lang="en-GB" sz="1800" dirty="0">
                <a:solidFill>
                  <a:srgbClr val="FFFFFF"/>
                </a:solidFill>
              </a:rPr>
              <a:t>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800" dirty="0" err="1" smtClean="0">
                <a:solidFill>
                  <a:srgbClr val="FFFFFF"/>
                </a:solidFill>
              </a:rPr>
              <a:t>Medizin</a:t>
            </a:r>
            <a:r>
              <a:rPr lang="en-GB" sz="1800" dirty="0" smtClean="0">
                <a:solidFill>
                  <a:srgbClr val="FFFFFF"/>
                </a:solidFill>
              </a:rPr>
              <a:t> </a:t>
            </a:r>
            <a:r>
              <a:rPr lang="en-GB" sz="1800" dirty="0">
                <a:solidFill>
                  <a:srgbClr val="FFFFFF"/>
                </a:solidFill>
              </a:rPr>
              <a:t>- </a:t>
            </a:r>
            <a:r>
              <a:rPr lang="en-GB" sz="1800" dirty="0" smtClean="0">
                <a:solidFill>
                  <a:srgbClr val="FFFFFF"/>
                </a:solidFill>
              </a:rPr>
              <a:t>Diagnose </a:t>
            </a:r>
            <a:r>
              <a:rPr lang="en-GB" sz="1800" dirty="0">
                <a:solidFill>
                  <a:srgbClr val="FFFFFF"/>
                </a:solidFill>
              </a:rPr>
              <a:t>u</a:t>
            </a:r>
            <a:r>
              <a:rPr lang="en-GB" sz="1800" dirty="0" smtClean="0">
                <a:solidFill>
                  <a:srgbClr val="FFFFFF"/>
                </a:solidFill>
              </a:rPr>
              <a:t>nd </a:t>
            </a:r>
            <a:r>
              <a:rPr lang="en-GB" sz="1800" dirty="0" err="1" smtClean="0">
                <a:solidFill>
                  <a:srgbClr val="FFFFFF"/>
                </a:solidFill>
              </a:rPr>
              <a:t>Therapie</a:t>
            </a:r>
            <a:endParaRPr lang="en-GB" sz="2600" dirty="0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6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600" dirty="0" err="1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Ausbildung</a:t>
            </a:r>
            <a:r>
              <a:rPr lang="en-GB" sz="2600" dirty="0" smtClean="0">
                <a:solidFill>
                  <a:srgbClr val="FFFFFF"/>
                </a:solidFill>
              </a:rPr>
              <a:t> von </a:t>
            </a:r>
            <a:r>
              <a:rPr lang="en-GB" sz="2600" dirty="0" err="1" smtClean="0">
                <a:solidFill>
                  <a:srgbClr val="FFFFFF"/>
                </a:solidFill>
              </a:rPr>
              <a:t>Wissenschaftlern</a:t>
            </a:r>
            <a:r>
              <a:rPr lang="en-GB" sz="2600" dirty="0">
                <a:solidFill>
                  <a:srgbClr val="FFFFFF"/>
                </a:solidFill>
              </a:rPr>
              <a:t> </a:t>
            </a:r>
            <a:r>
              <a:rPr lang="en-GB" sz="2600" dirty="0" smtClean="0">
                <a:solidFill>
                  <a:srgbClr val="FFFFFF"/>
                </a:solidFill>
              </a:rPr>
              <a:t>   </a:t>
            </a:r>
            <a:r>
              <a:rPr lang="en-GB" sz="2600" dirty="0" smtClean="0">
                <a:solidFill>
                  <a:srgbClr val="FFFFFF"/>
                </a:solidFill>
              </a:rPr>
              <a:t>und </a:t>
            </a:r>
            <a:r>
              <a:rPr lang="en-GB" sz="2600" dirty="0" err="1" smtClean="0">
                <a:solidFill>
                  <a:srgbClr val="FFFFFF"/>
                </a:solidFill>
              </a:rPr>
              <a:t>Ingenieuren</a:t>
            </a:r>
            <a:r>
              <a:rPr lang="en-GB" sz="2600" dirty="0" smtClean="0">
                <a:solidFill>
                  <a:srgbClr val="FFFFFF"/>
                </a:solidFill>
              </a:rPr>
              <a:t> von </a:t>
            </a:r>
            <a:r>
              <a:rPr lang="en-GB" sz="2600" dirty="0" err="1" smtClean="0">
                <a:solidFill>
                  <a:srgbClr val="FFFFFF"/>
                </a:solidFill>
              </a:rPr>
              <a:t>morgen</a:t>
            </a:r>
            <a:endParaRPr lang="en-GB" sz="2600" dirty="0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6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600" dirty="0" err="1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Zusammenführen</a:t>
            </a:r>
            <a:r>
              <a:rPr lang="en-GB" sz="26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600" dirty="0" smtClean="0">
                <a:solidFill>
                  <a:srgbClr val="FFFFFF"/>
                </a:solidFill>
              </a:rPr>
              <a:t>von Menschen </a:t>
            </a:r>
            <a:r>
              <a:rPr lang="en-GB" sz="2600" dirty="0" err="1" smtClean="0">
                <a:solidFill>
                  <a:srgbClr val="FFFFFF"/>
                </a:solidFill>
              </a:rPr>
              <a:t>aus</a:t>
            </a:r>
            <a:r>
              <a:rPr lang="en-GB" sz="2600" dirty="0" smtClean="0">
                <a:solidFill>
                  <a:srgbClr val="FFFFFF"/>
                </a:solidFill>
              </a:rPr>
              <a:t> </a:t>
            </a:r>
            <a:r>
              <a:rPr lang="en-GB" sz="2600" dirty="0" err="1" smtClean="0">
                <a:solidFill>
                  <a:srgbClr val="FFFFFF"/>
                </a:solidFill>
              </a:rPr>
              <a:t>verschiedenen</a:t>
            </a:r>
            <a:r>
              <a:rPr lang="en-GB" sz="2600" dirty="0" smtClean="0">
                <a:solidFill>
                  <a:srgbClr val="FFFFFF"/>
                </a:solidFill>
              </a:rPr>
              <a:t> </a:t>
            </a:r>
            <a:r>
              <a:rPr lang="en-GB" sz="2600" dirty="0" err="1" smtClean="0">
                <a:solidFill>
                  <a:srgbClr val="FFFFFF"/>
                </a:solidFill>
              </a:rPr>
              <a:t>Ländern</a:t>
            </a:r>
            <a:r>
              <a:rPr lang="en-GB" sz="2600" dirty="0" smtClean="0">
                <a:solidFill>
                  <a:srgbClr val="FFFFFF"/>
                </a:solidFill>
              </a:rPr>
              <a:t> und </a:t>
            </a:r>
            <a:r>
              <a:rPr lang="en-GB" sz="2600" dirty="0" err="1" smtClean="0">
                <a:solidFill>
                  <a:srgbClr val="FFFFFF"/>
                </a:solidFill>
              </a:rPr>
              <a:t>Kulturen</a:t>
            </a:r>
            <a:endParaRPr lang="en-GB" sz="2200" dirty="0">
              <a:solidFill>
                <a:srgbClr val="FFFFFF"/>
              </a:solidFill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98771" y="1091953"/>
            <a:ext cx="1342333" cy="184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2989" y="3128865"/>
            <a:ext cx="2016125" cy="15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44875" y="3107867"/>
            <a:ext cx="1764109" cy="148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68401" y="4878791"/>
            <a:ext cx="1596099" cy="11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24448" y="6215733"/>
            <a:ext cx="2268141" cy="122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183507" y="4880541"/>
            <a:ext cx="1729107" cy="11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88427" y="1343943"/>
            <a:ext cx="1394837" cy="138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1"/>
            <a:ext cx="1890117" cy="1438438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6"/>
          <p:cNvGrpSpPr/>
          <p:nvPr/>
        </p:nvGrpSpPr>
        <p:grpSpPr>
          <a:xfrm>
            <a:off x="3600152" y="2036038"/>
            <a:ext cx="3864240" cy="3023870"/>
            <a:chOff x="-1373797" y="697964"/>
            <a:chExt cx="1714500" cy="1304925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-783247" y="1169564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9" name="Picture 13" descr="Picture 21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373797" y="697964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681134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Geschichte des </a:t>
            </a:r>
            <a:r>
              <a:rPr lang="en-US" dirty="0" err="1" smtClean="0"/>
              <a:t>Universums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1654695"/>
          </a:xfrm>
        </p:spPr>
        <p:txBody>
          <a:bodyPr/>
          <a:lstStyle/>
          <a:p>
            <a:r>
              <a:rPr lang="en-US" dirty="0" smtClean="0"/>
              <a:t>Der </a:t>
            </a:r>
            <a:r>
              <a:rPr lang="en-US" dirty="0" err="1" smtClean="0"/>
              <a:t>Urknall</a:t>
            </a:r>
            <a:r>
              <a:rPr lang="en-US" dirty="0" smtClean="0"/>
              <a:t> (Big Bang) war der </a:t>
            </a:r>
            <a:r>
              <a:rPr lang="en-US" dirty="0" err="1" smtClean="0"/>
              <a:t>Anfang</a:t>
            </a:r>
            <a:r>
              <a:rPr lang="en-US" dirty="0" smtClean="0"/>
              <a:t> von </a:t>
            </a:r>
            <a:r>
              <a:rPr lang="en-US" dirty="0" err="1" smtClean="0"/>
              <a:t>Raum</a:t>
            </a:r>
            <a:r>
              <a:rPr lang="en-US" dirty="0" smtClean="0"/>
              <a:t> und </a:t>
            </a:r>
            <a:r>
              <a:rPr lang="en-US" dirty="0" err="1" smtClean="0"/>
              <a:t>Zeit</a:t>
            </a:r>
            <a:endParaRPr lang="en-US" dirty="0" smtClean="0"/>
          </a:p>
          <a:p>
            <a:pPr lvl="1"/>
            <a:r>
              <a:rPr lang="en-US" dirty="0" err="1" smtClean="0"/>
              <a:t>Teilchenphysik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hohen</a:t>
            </a:r>
            <a:r>
              <a:rPr lang="en-US" dirty="0" smtClean="0"/>
              <a:t> </a:t>
            </a:r>
            <a:r>
              <a:rPr lang="en-US" dirty="0" err="1" smtClean="0"/>
              <a:t>Energien</a:t>
            </a:r>
            <a:r>
              <a:rPr lang="en-US" dirty="0" smtClean="0"/>
              <a:t> (</a:t>
            </a:r>
            <a:r>
              <a:rPr lang="en-US" dirty="0" err="1" smtClean="0"/>
              <a:t>durch</a:t>
            </a:r>
            <a:r>
              <a:rPr lang="en-US" dirty="0"/>
              <a:t> </a:t>
            </a:r>
            <a:r>
              <a:rPr lang="en-US" dirty="0" err="1" smtClean="0"/>
              <a:t>Beschleuniger</a:t>
            </a:r>
            <a:r>
              <a:rPr lang="en-US" dirty="0" smtClean="0"/>
              <a:t>) </a:t>
            </a:r>
            <a:r>
              <a:rPr lang="en-US" dirty="0" err="1" smtClean="0"/>
              <a:t>kann</a:t>
            </a:r>
            <a:r>
              <a:rPr lang="en-US" dirty="0" smtClean="0"/>
              <a:t> den </a:t>
            </a:r>
            <a:r>
              <a:rPr lang="en-US" dirty="0" err="1" smtClean="0"/>
              <a:t>Zustand</a:t>
            </a:r>
            <a:r>
              <a:rPr lang="en-US" dirty="0" smtClean="0"/>
              <a:t> des </a:t>
            </a:r>
            <a:r>
              <a:rPr lang="en-US" dirty="0" err="1" smtClean="0"/>
              <a:t>Universums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-12 </a:t>
            </a:r>
            <a:r>
              <a:rPr lang="en-US" dirty="0">
                <a:solidFill>
                  <a:srgbClr val="FF0000"/>
                </a:solidFill>
              </a:rPr>
              <a:t>s </a:t>
            </a:r>
            <a:r>
              <a:rPr lang="en-US" dirty="0" err="1" smtClean="0">
                <a:solidFill>
                  <a:srgbClr val="FF0000"/>
                </a:solidFill>
              </a:rPr>
              <a:t>nach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Urknall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erforschen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Die </a:t>
            </a:r>
            <a:r>
              <a:rPr lang="en-US" dirty="0" err="1" smtClean="0"/>
              <a:t>Energie</a:t>
            </a:r>
            <a:r>
              <a:rPr lang="en-US" dirty="0" smtClean="0"/>
              <a:t> in den </a:t>
            </a:r>
            <a:r>
              <a:rPr lang="en-US" dirty="0" err="1" smtClean="0"/>
              <a:t>Teilchenkollisionen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die </a:t>
            </a:r>
            <a:r>
              <a:rPr lang="en-US" dirty="0" err="1" smtClean="0"/>
              <a:t>gleiche</a:t>
            </a:r>
            <a:r>
              <a:rPr lang="en-US" dirty="0" smtClean="0"/>
              <a:t>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frühen</a:t>
            </a:r>
            <a:r>
              <a:rPr lang="en-US" dirty="0" smtClean="0"/>
              <a:t> </a:t>
            </a:r>
            <a:r>
              <a:rPr lang="en-US" dirty="0" err="1" smtClean="0"/>
              <a:t>Universum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sgl_universe_through_ti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3455401"/>
            <a:ext cx="9864848" cy="37088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67904" y="2843733"/>
            <a:ext cx="864071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2D2DB9"/>
                </a:solidFill>
                <a:latin typeface="+mn-lt"/>
              </a:rPr>
              <a:t>LHC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  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  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Satelliten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               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Teleskope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         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heute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(13.7 x 10</a:t>
            </a:r>
            <a:r>
              <a:rPr lang="en-US" sz="1600" b="1" baseline="30000" dirty="0" smtClean="0">
                <a:solidFill>
                  <a:srgbClr val="2D2DB9"/>
                </a:solidFill>
                <a:latin typeface="+mn-lt"/>
              </a:rPr>
              <a:t>9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Jahre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nach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dem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dirty="0" err="1" smtClean="0">
                <a:solidFill>
                  <a:srgbClr val="2D2DB9"/>
                </a:solidFill>
                <a:latin typeface="+mn-lt"/>
              </a:rPr>
              <a:t>Urknall</a:t>
            </a:r>
            <a:r>
              <a:rPr lang="en-US" sz="1600" b="1" dirty="0" smtClean="0">
                <a:solidFill>
                  <a:srgbClr val="2D2DB9"/>
                </a:solidFill>
                <a:latin typeface="+mn-lt"/>
              </a:rPr>
              <a:t>)</a:t>
            </a:r>
            <a:endParaRPr lang="en-US" sz="1600" b="1" dirty="0">
              <a:solidFill>
                <a:srgbClr val="2D2DB9"/>
              </a:solidFill>
              <a:latin typeface="+mn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692000" y="3275781"/>
            <a:ext cx="0" cy="100811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808064" y="3203773"/>
            <a:ext cx="0" cy="100811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4752280" y="3203773"/>
            <a:ext cx="0" cy="93610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7704608" y="3203773"/>
            <a:ext cx="0" cy="57606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Oval 2"/>
          <p:cNvSpPr/>
          <p:nvPr/>
        </p:nvSpPr>
        <p:spPr bwMode="auto">
          <a:xfrm>
            <a:off x="1223888" y="2771726"/>
            <a:ext cx="936104" cy="432047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84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CERN’s </a:t>
            </a:r>
            <a:r>
              <a:rPr lang="en-US" dirty="0" err="1"/>
              <a:t>w</a:t>
            </a:r>
            <a:r>
              <a:rPr lang="en-US" dirty="0" err="1" smtClean="0"/>
              <a:t>issenschaftliche</a:t>
            </a:r>
            <a:r>
              <a:rPr lang="en-US" dirty="0" smtClean="0"/>
              <a:t> </a:t>
            </a:r>
            <a:r>
              <a:rPr lang="en-US" dirty="0" err="1" smtClean="0"/>
              <a:t>Aufgaben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Grundlagenforschung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Elementarteilchen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h</a:t>
            </a:r>
            <a:r>
              <a:rPr lang="de-DE" dirty="0" err="1" smtClean="0"/>
              <a:t>öchsten</a:t>
            </a:r>
            <a:r>
              <a:rPr lang="de-DE" dirty="0" smtClean="0"/>
              <a:t> Energien (Hochenergiephysik)</a:t>
            </a:r>
            <a:endParaRPr lang="en-US" dirty="0" smtClean="0"/>
          </a:p>
          <a:p>
            <a:pPr lvl="1"/>
            <a:r>
              <a:rPr lang="en-US" dirty="0" err="1" smtClean="0"/>
              <a:t>Bau</a:t>
            </a:r>
            <a:r>
              <a:rPr lang="en-US" dirty="0" smtClean="0"/>
              <a:t> und </a:t>
            </a:r>
            <a:r>
              <a:rPr lang="en-US" dirty="0" err="1" smtClean="0"/>
              <a:t>Betrieb</a:t>
            </a:r>
            <a:r>
              <a:rPr lang="en-US" dirty="0" smtClean="0"/>
              <a:t> des </a:t>
            </a:r>
            <a:r>
              <a:rPr lang="en-US" dirty="0" err="1" smtClean="0"/>
              <a:t>weltweit</a:t>
            </a:r>
            <a:r>
              <a:rPr lang="en-US" dirty="0" smtClean="0"/>
              <a:t> </a:t>
            </a:r>
            <a:r>
              <a:rPr lang="en-US" dirty="0" err="1" smtClean="0"/>
              <a:t>grössten</a:t>
            </a:r>
            <a:r>
              <a:rPr lang="en-US" dirty="0" smtClean="0"/>
              <a:t> </a:t>
            </a:r>
            <a:r>
              <a:rPr lang="en-US" dirty="0" err="1" smtClean="0"/>
              <a:t>Teilchenbeschleunigers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LHC (Large Hadron Collider) </a:t>
            </a:r>
            <a:r>
              <a:rPr lang="en-US" dirty="0" err="1" smtClean="0"/>
              <a:t>seit</a:t>
            </a:r>
            <a:r>
              <a:rPr lang="en-US" dirty="0" smtClean="0"/>
              <a:t> 2009</a:t>
            </a:r>
          </a:p>
          <a:p>
            <a:pPr lvl="1"/>
            <a:r>
              <a:rPr lang="en-US" dirty="0" smtClean="0"/>
              <a:t>27km Tunnel, </a:t>
            </a:r>
            <a:r>
              <a:rPr lang="en-US" dirty="0" smtClean="0">
                <a:solidFill>
                  <a:srgbClr val="FF0000"/>
                </a:solidFill>
              </a:rPr>
              <a:t>4 (</a:t>
            </a:r>
            <a:r>
              <a:rPr lang="en-US" dirty="0" err="1" smtClean="0">
                <a:solidFill>
                  <a:srgbClr val="FF0000"/>
                </a:solidFill>
              </a:rPr>
              <a:t>riesige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Teilchendetektoren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 </a:t>
            </a:r>
            <a:r>
              <a:rPr lang="en-US" dirty="0" err="1" smtClean="0"/>
              <a:t>unterirdischen</a:t>
            </a:r>
            <a:r>
              <a:rPr lang="en-US" dirty="0" smtClean="0"/>
              <a:t> </a:t>
            </a:r>
            <a:r>
              <a:rPr lang="en-US" dirty="0" err="1" smtClean="0"/>
              <a:t>Kavernen</a:t>
            </a:r>
            <a:endParaRPr lang="en-US" dirty="0" smtClean="0"/>
          </a:p>
          <a:p>
            <a:pPr lvl="1"/>
            <a:r>
              <a:rPr lang="en-US" dirty="0" err="1" smtClean="0"/>
              <a:t>Wissenschaftliche</a:t>
            </a:r>
            <a:r>
              <a:rPr lang="en-US" dirty="0" smtClean="0"/>
              <a:t> </a:t>
            </a:r>
            <a:r>
              <a:rPr lang="en-US" dirty="0" err="1" smtClean="0"/>
              <a:t>Ziele</a:t>
            </a:r>
            <a:endParaRPr lang="en-US" dirty="0" smtClean="0"/>
          </a:p>
          <a:p>
            <a:pPr lvl="2"/>
            <a:r>
              <a:rPr lang="en-US" dirty="0" err="1" smtClean="0"/>
              <a:t>Suche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Higgs </a:t>
            </a:r>
            <a:r>
              <a:rPr lang="en-US" dirty="0" err="1" smtClean="0">
                <a:solidFill>
                  <a:srgbClr val="FF0000"/>
                </a:solidFill>
              </a:rPr>
              <a:t>Teilchen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GEFUNDEN!</a:t>
            </a:r>
            <a:r>
              <a:rPr lang="en-US" dirty="0" smtClean="0"/>
              <a:t>) + </a:t>
            </a:r>
            <a:r>
              <a:rPr lang="en-US" dirty="0" err="1" smtClean="0"/>
              <a:t>präzise</a:t>
            </a:r>
            <a:r>
              <a:rPr lang="en-US" dirty="0" smtClean="0"/>
              <a:t> </a:t>
            </a:r>
            <a:r>
              <a:rPr lang="en-US" dirty="0" err="1" smtClean="0"/>
              <a:t>Vermessung</a:t>
            </a:r>
            <a:r>
              <a:rPr lang="en-US" dirty="0" smtClean="0"/>
              <a:t> der </a:t>
            </a:r>
            <a:r>
              <a:rPr lang="en-US" dirty="0" err="1" smtClean="0"/>
              <a:t>Eigenschaften</a:t>
            </a:r>
            <a:endParaRPr lang="en-US" dirty="0" smtClean="0"/>
          </a:p>
          <a:p>
            <a:pPr lvl="2"/>
            <a:r>
              <a:rPr lang="en-US" dirty="0" err="1" smtClean="0"/>
              <a:t>Suche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neuen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Teilchen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dunkle</a:t>
            </a:r>
            <a:r>
              <a:rPr lang="en-US" dirty="0" smtClean="0"/>
              <a:t> </a:t>
            </a:r>
            <a:r>
              <a:rPr lang="en-US" dirty="0" err="1" smtClean="0"/>
              <a:t>Materie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Weitere</a:t>
            </a:r>
            <a:r>
              <a:rPr lang="en-US" dirty="0" smtClean="0"/>
              <a:t> </a:t>
            </a:r>
            <a:r>
              <a:rPr lang="en-US" dirty="0" err="1" smtClean="0"/>
              <a:t>Forschungsgebiete</a:t>
            </a:r>
            <a:r>
              <a:rPr lang="en-US" dirty="0" smtClean="0"/>
              <a:t> (</a:t>
            </a:r>
            <a:r>
              <a:rPr lang="en-US" dirty="0" err="1" smtClean="0"/>
              <a:t>Auswahl</a:t>
            </a:r>
            <a:r>
              <a:rPr lang="en-US" dirty="0" smtClean="0"/>
              <a:t>):</a:t>
            </a:r>
          </a:p>
          <a:p>
            <a:pPr lvl="1"/>
            <a:r>
              <a:rPr lang="en-US" dirty="0" err="1" smtClean="0"/>
              <a:t>Antimaterie</a:t>
            </a:r>
            <a:r>
              <a:rPr lang="en-US" dirty="0" smtClean="0"/>
              <a:t> (5 </a:t>
            </a:r>
            <a:r>
              <a:rPr lang="en-US" dirty="0" err="1" smtClean="0"/>
              <a:t>Experimente</a:t>
            </a:r>
            <a:r>
              <a:rPr lang="en-US" dirty="0" smtClean="0"/>
              <a:t> am </a:t>
            </a:r>
            <a:r>
              <a:rPr lang="en-US" dirty="0" err="1" smtClean="0"/>
              <a:t>Antiprotonen</a:t>
            </a:r>
            <a:r>
              <a:rPr lang="en-US" dirty="0" smtClean="0"/>
              <a:t> “</a:t>
            </a:r>
            <a:r>
              <a:rPr lang="en-US" dirty="0" err="1" smtClean="0"/>
              <a:t>Entschleuniger</a:t>
            </a:r>
            <a:r>
              <a:rPr lang="en-US" dirty="0" smtClean="0"/>
              <a:t>” AD)</a:t>
            </a:r>
          </a:p>
          <a:p>
            <a:pPr lvl="2"/>
            <a:r>
              <a:rPr lang="en-US" dirty="0" err="1" smtClean="0"/>
              <a:t>Unterschiede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Materie</a:t>
            </a:r>
            <a:r>
              <a:rPr lang="en-US" dirty="0" smtClean="0"/>
              <a:t>, </a:t>
            </a:r>
            <a:r>
              <a:rPr lang="en-US" dirty="0" err="1" smtClean="0"/>
              <a:t>Spektroskopie</a:t>
            </a:r>
            <a:r>
              <a:rPr lang="en-US" dirty="0" smtClean="0"/>
              <a:t>, </a:t>
            </a:r>
            <a:r>
              <a:rPr lang="en-US" dirty="0" err="1" smtClean="0"/>
              <a:t>Anziehung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Schwerefeld</a:t>
            </a:r>
            <a:endParaRPr lang="en-US" dirty="0" smtClean="0"/>
          </a:p>
          <a:p>
            <a:pPr lvl="1"/>
            <a:r>
              <a:rPr lang="en-US" dirty="0" err="1" smtClean="0"/>
              <a:t>Neutrinooszillationen</a:t>
            </a:r>
            <a:r>
              <a:rPr lang="en-US" dirty="0" smtClean="0"/>
              <a:t> (</a:t>
            </a:r>
            <a:r>
              <a:rPr lang="en-US" dirty="0" err="1" smtClean="0"/>
              <a:t>Neutrinostrahl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Italien</a:t>
            </a:r>
            <a:r>
              <a:rPr lang="en-US" dirty="0" smtClean="0"/>
              <a:t>, OPERA + ICARUS)</a:t>
            </a:r>
          </a:p>
          <a:p>
            <a:pPr lvl="2"/>
            <a:r>
              <a:rPr lang="en-US" dirty="0" err="1" smtClean="0"/>
              <a:t>Umwandlung</a:t>
            </a:r>
            <a:r>
              <a:rPr lang="en-US" dirty="0" smtClean="0"/>
              <a:t> von </a:t>
            </a:r>
            <a:r>
              <a:rPr lang="en-US" dirty="0" err="1" smtClean="0"/>
              <a:t>Muon</a:t>
            </a:r>
            <a:r>
              <a:rPr lang="en-US" dirty="0" smtClean="0"/>
              <a:t>-Neutrinos in Tau-Neutrinos</a:t>
            </a:r>
          </a:p>
          <a:p>
            <a:pPr lvl="1"/>
            <a:r>
              <a:rPr lang="en-US" dirty="0" smtClean="0"/>
              <a:t>Proton-</a:t>
            </a:r>
            <a:r>
              <a:rPr lang="en-US" dirty="0" err="1" smtClean="0"/>
              <a:t>Struktur</a:t>
            </a:r>
            <a:r>
              <a:rPr lang="en-US" dirty="0" smtClean="0"/>
              <a:t> (COMPASS Experiment)</a:t>
            </a:r>
          </a:p>
        </p:txBody>
      </p:sp>
    </p:spTree>
    <p:extLst>
      <p:ext uri="{BB962C8B-B14F-4D97-AF65-F5344CB8AC3E}">
        <p14:creationId xmlns:p14="http://schemas.microsoft.com/office/powerpoint/2010/main" val="355258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Wissenschaftliche</a:t>
            </a:r>
            <a:r>
              <a:rPr lang="en-US" dirty="0" smtClean="0"/>
              <a:t> </a:t>
            </a:r>
            <a:r>
              <a:rPr lang="en-US" dirty="0" err="1" smtClean="0"/>
              <a:t>Vielfalt</a:t>
            </a:r>
            <a:r>
              <a:rPr lang="en-US" dirty="0" smtClean="0"/>
              <a:t> am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ISOLDE </a:t>
            </a:r>
            <a:r>
              <a:rPr lang="en-US" dirty="0" err="1" smtClean="0"/>
              <a:t>Radioaktive</a:t>
            </a:r>
            <a:r>
              <a:rPr lang="en-US" dirty="0" smtClean="0"/>
              <a:t> </a:t>
            </a:r>
            <a:r>
              <a:rPr lang="en-US" dirty="0" err="1" smtClean="0"/>
              <a:t>Ionenstrahlen</a:t>
            </a:r>
            <a:endParaRPr lang="en-US" dirty="0" smtClean="0"/>
          </a:p>
          <a:p>
            <a:pPr lvl="1"/>
            <a:r>
              <a:rPr lang="en-US" dirty="0" err="1" smtClean="0"/>
              <a:t>Grundlagenforschung</a:t>
            </a:r>
            <a:r>
              <a:rPr lang="en-US" dirty="0" smtClean="0"/>
              <a:t> an </a:t>
            </a:r>
            <a:r>
              <a:rPr lang="en-US" dirty="0" err="1" smtClean="0"/>
              <a:t>radioaktiven</a:t>
            </a:r>
            <a:r>
              <a:rPr lang="en-US" dirty="0" smtClean="0"/>
              <a:t> </a:t>
            </a:r>
            <a:r>
              <a:rPr lang="en-US" dirty="0" err="1" smtClean="0"/>
              <a:t>Isotopen</a:t>
            </a:r>
            <a:endParaRPr lang="en-US" dirty="0" smtClean="0"/>
          </a:p>
          <a:p>
            <a:pPr lvl="1"/>
            <a:r>
              <a:rPr lang="en-US" dirty="0" err="1" smtClean="0"/>
              <a:t>neu</a:t>
            </a:r>
            <a:r>
              <a:rPr lang="en-US" dirty="0" smtClean="0"/>
              <a:t>: MEDICIS (</a:t>
            </a:r>
            <a:r>
              <a:rPr lang="en-US" dirty="0" err="1" smtClean="0"/>
              <a:t>radioaktive</a:t>
            </a:r>
            <a:r>
              <a:rPr lang="en-US" dirty="0" smtClean="0"/>
              <a:t> Isotope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Medizinforschung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nTOF</a:t>
            </a:r>
            <a:r>
              <a:rPr lang="en-US" dirty="0" smtClean="0"/>
              <a:t> (neutron Time-of-Flight Facility)</a:t>
            </a:r>
          </a:p>
          <a:p>
            <a:pPr lvl="1"/>
            <a:r>
              <a:rPr lang="en-US" dirty="0" err="1" smtClean="0"/>
              <a:t>nukleare</a:t>
            </a:r>
            <a:r>
              <a:rPr lang="en-US" dirty="0" smtClean="0"/>
              <a:t> </a:t>
            </a:r>
            <a:r>
              <a:rPr lang="en-US" dirty="0" err="1" smtClean="0"/>
              <a:t>Astrophysik</a:t>
            </a:r>
            <a:r>
              <a:rPr lang="en-US" dirty="0" smtClean="0"/>
              <a:t> + </a:t>
            </a:r>
            <a:r>
              <a:rPr lang="en-US" dirty="0" err="1" smtClean="0"/>
              <a:t>Kernphysik</a:t>
            </a:r>
            <a:r>
              <a:rPr lang="en-US" dirty="0" smtClean="0"/>
              <a:t>,	</a:t>
            </a:r>
            <a:r>
              <a:rPr lang="en-US" dirty="0"/>
              <a:t>	</a:t>
            </a:r>
            <a:r>
              <a:rPr lang="en-US" dirty="0" smtClean="0"/>
              <a:t>					     </a:t>
            </a:r>
            <a:r>
              <a:rPr lang="en-US" dirty="0" err="1" smtClean="0"/>
              <a:t>Dosimetrie</a:t>
            </a:r>
            <a:r>
              <a:rPr lang="en-US" dirty="0" smtClean="0"/>
              <a:t> + </a:t>
            </a:r>
            <a:r>
              <a:rPr lang="en-US" dirty="0" err="1" smtClean="0"/>
              <a:t>Strahlungsschäden</a:t>
            </a:r>
            <a:endParaRPr lang="en-US" dirty="0" smtClean="0"/>
          </a:p>
          <a:p>
            <a:r>
              <a:rPr lang="en-US" dirty="0" smtClean="0"/>
              <a:t>CLOUD Experiment</a:t>
            </a:r>
          </a:p>
          <a:p>
            <a:pPr lvl="1"/>
            <a:r>
              <a:rPr lang="en-US" dirty="0" err="1" smtClean="0"/>
              <a:t>Einfluß</a:t>
            </a:r>
            <a:r>
              <a:rPr lang="en-US" dirty="0" smtClean="0"/>
              <a:t> von </a:t>
            </a:r>
            <a:r>
              <a:rPr lang="en-US" dirty="0" err="1" smtClean="0"/>
              <a:t>kosmischer</a:t>
            </a:r>
            <a:r>
              <a:rPr lang="en-US" dirty="0" smtClean="0"/>
              <a:t> </a:t>
            </a:r>
            <a:r>
              <a:rPr lang="en-US" dirty="0" err="1" smtClean="0"/>
              <a:t>Strahlung</a:t>
            </a:r>
            <a:r>
              <a:rPr lang="en-US" dirty="0" smtClean="0"/>
              <a:t> auf die </a:t>
            </a:r>
            <a:r>
              <a:rPr lang="en-US" dirty="0" err="1" smtClean="0"/>
              <a:t>Wolkenbildung</a:t>
            </a:r>
            <a:endParaRPr lang="en-US" dirty="0" smtClean="0"/>
          </a:p>
          <a:p>
            <a:r>
              <a:rPr lang="en-US" dirty="0"/>
              <a:t>AMS (</a:t>
            </a:r>
            <a:r>
              <a:rPr lang="en-US" dirty="0" smtClean="0"/>
              <a:t>Alpha Magnetic Spectrometer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Suche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Antimaterie</a:t>
            </a:r>
            <a:r>
              <a:rPr lang="en-US" dirty="0" smtClean="0"/>
              <a:t> in </a:t>
            </a:r>
            <a:r>
              <a:rPr lang="en-US" dirty="0" err="1" smtClean="0"/>
              <a:t>kosmischer</a:t>
            </a:r>
            <a:r>
              <a:rPr lang="en-US" dirty="0" smtClean="0"/>
              <a:t> </a:t>
            </a:r>
            <a:r>
              <a:rPr lang="en-US" dirty="0" err="1" smtClean="0"/>
              <a:t>Strahlung</a:t>
            </a:r>
            <a:endParaRPr lang="en-US" dirty="0" smtClean="0"/>
          </a:p>
          <a:p>
            <a:pPr lvl="1"/>
            <a:r>
              <a:rPr lang="en-US" dirty="0" smtClean="0"/>
              <a:t>Auf der International Space Station									     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vorletztem</a:t>
            </a:r>
            <a:r>
              <a:rPr lang="en-US" dirty="0" smtClean="0"/>
              <a:t> Space Shuttle </a:t>
            </a:r>
            <a:r>
              <a:rPr lang="en-US" dirty="0" err="1" smtClean="0"/>
              <a:t>Flug</a:t>
            </a:r>
            <a:r>
              <a:rPr lang="en-US" dirty="0" smtClean="0"/>
              <a:t>									       STS-134 </a:t>
            </a:r>
            <a:r>
              <a:rPr lang="en-US" dirty="0" err="1" smtClean="0"/>
              <a:t>im</a:t>
            </a:r>
            <a:r>
              <a:rPr lang="en-US" dirty="0" smtClean="0"/>
              <a:t> Mai 2011</a:t>
            </a:r>
          </a:p>
          <a:p>
            <a:pPr lvl="1"/>
            <a:r>
              <a:rPr lang="en-US" dirty="0" smtClean="0"/>
              <a:t>AMS </a:t>
            </a:r>
            <a:r>
              <a:rPr lang="en-US" dirty="0" err="1" smtClean="0"/>
              <a:t>Kontrollzentum</a:t>
            </a:r>
            <a:r>
              <a:rPr lang="en-US" dirty="0" smtClean="0"/>
              <a:t> am CERN</a:t>
            </a:r>
            <a:endParaRPr lang="en-US" dirty="0"/>
          </a:p>
          <a:p>
            <a:pPr marL="142875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2627709"/>
            <a:ext cx="2736304" cy="1705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840512" y="2843733"/>
            <a:ext cx="720080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6000"/>
              </a:lnSpc>
              <a:buClrTx/>
              <a:buFontTx/>
              <a:buNone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Luxi Sans" charset="0"/>
              </a:rPr>
              <a:t>CLOUD</a:t>
            </a:r>
            <a:endParaRPr lang="en-US" sz="1400" b="1" dirty="0">
              <a:solidFill>
                <a:srgbClr val="FF0000"/>
              </a:solidFill>
              <a:latin typeface="Luxi Sans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069493" y="4787949"/>
            <a:ext cx="2898101" cy="2456141"/>
            <a:chOff x="7069493" y="4787949"/>
            <a:chExt cx="2898101" cy="245614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9493" y="4787949"/>
              <a:ext cx="2898101" cy="24561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Oval 4"/>
            <p:cNvSpPr>
              <a:spLocks noChangeAspect="1"/>
            </p:cNvSpPr>
            <p:nvPr/>
          </p:nvSpPr>
          <p:spPr bwMode="auto">
            <a:xfrm>
              <a:off x="7300642" y="5659200"/>
              <a:ext cx="889134" cy="889134"/>
            </a:xfrm>
            <a:prstGeom prst="ellips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078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91102" y="2771725"/>
            <a:ext cx="8741698" cy="3960440"/>
            <a:chOff x="359792" y="2673178"/>
            <a:chExt cx="9217024" cy="4248472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792" y="2673178"/>
              <a:ext cx="9214105" cy="424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/>
            <p:cNvSpPr/>
            <p:nvPr/>
          </p:nvSpPr>
          <p:spPr bwMode="auto">
            <a:xfrm>
              <a:off x="6660672" y="3123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7956816" y="5049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Materie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Heutiges</a:t>
            </a:r>
            <a:r>
              <a:rPr lang="en-US" dirty="0" smtClean="0"/>
              <a:t> </a:t>
            </a:r>
            <a:r>
              <a:rPr lang="en-US" dirty="0" err="1" smtClean="0"/>
              <a:t>Wissen</a:t>
            </a:r>
            <a:r>
              <a:rPr lang="en-US" dirty="0" smtClean="0"/>
              <a:t>: </a:t>
            </a:r>
            <a:r>
              <a:rPr lang="en-US" dirty="0" err="1" smtClean="0"/>
              <a:t>Materie</a:t>
            </a:r>
            <a:r>
              <a:rPr lang="en-US" dirty="0" smtClean="0"/>
              <a:t> hat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hierarchische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endParaRPr lang="en-US" dirty="0" smtClean="0"/>
          </a:p>
          <a:p>
            <a:pPr lvl="1"/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Elektronen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und </a:t>
            </a:r>
            <a:r>
              <a:rPr lang="en-US" dirty="0" smtClean="0">
                <a:solidFill>
                  <a:srgbClr val="FF0000"/>
                </a:solidFill>
              </a:rPr>
              <a:t>Quarks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elementar</a:t>
            </a:r>
            <a:r>
              <a:rPr lang="en-US" dirty="0" smtClean="0"/>
              <a:t> (“</a:t>
            </a:r>
            <a:r>
              <a:rPr lang="en-US" dirty="0" err="1" smtClean="0"/>
              <a:t>punktf</a:t>
            </a:r>
            <a:r>
              <a:rPr lang="de-DE" dirty="0" err="1" smtClean="0"/>
              <a:t>örmig</a:t>
            </a:r>
            <a:r>
              <a:rPr lang="en-US" dirty="0" smtClean="0"/>
              <a:t>“)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5776" y="2267669"/>
            <a:ext cx="4450193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Atom:</a:t>
            </a:r>
          </a:p>
          <a:p>
            <a:r>
              <a:rPr lang="en-US" sz="1400" dirty="0" err="1" smtClean="0">
                <a:solidFill>
                  <a:srgbClr val="0000FF"/>
                </a:solidFill>
              </a:rPr>
              <a:t>Philosophisch</a:t>
            </a:r>
            <a:r>
              <a:rPr lang="en-US" sz="1400" dirty="0" smtClean="0">
                <a:solidFill>
                  <a:srgbClr val="0000FF"/>
                </a:solidFill>
              </a:rPr>
              <a:t>: </a:t>
            </a:r>
            <a:r>
              <a:rPr lang="en-US" sz="1400" dirty="0" err="1" smtClean="0">
                <a:solidFill>
                  <a:srgbClr val="0000FF"/>
                </a:solidFill>
              </a:rPr>
              <a:t>Demokrit</a:t>
            </a:r>
            <a:r>
              <a:rPr lang="en-US" sz="1400" dirty="0" smtClean="0">
                <a:solidFill>
                  <a:srgbClr val="0000FF"/>
                </a:solidFill>
              </a:rPr>
              <a:t>, 4. </a:t>
            </a:r>
            <a:r>
              <a:rPr lang="en-US" sz="1400" dirty="0" err="1" smtClean="0">
                <a:solidFill>
                  <a:srgbClr val="0000FF"/>
                </a:solidFill>
              </a:rPr>
              <a:t>Jh</a:t>
            </a:r>
            <a:r>
              <a:rPr lang="en-US" sz="1400" dirty="0" smtClean="0">
                <a:solidFill>
                  <a:srgbClr val="0000FF"/>
                </a:solidFill>
              </a:rPr>
              <a:t>. </a:t>
            </a:r>
            <a:r>
              <a:rPr lang="en-US" sz="1400" dirty="0" err="1" smtClean="0">
                <a:solidFill>
                  <a:srgbClr val="0000FF"/>
                </a:solidFill>
              </a:rPr>
              <a:t>vor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Christus</a:t>
            </a:r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sz="1400" dirty="0" err="1" smtClean="0">
                <a:solidFill>
                  <a:srgbClr val="0000FF"/>
                </a:solidFill>
              </a:rPr>
              <a:t>Theoretisch</a:t>
            </a:r>
            <a:r>
              <a:rPr lang="en-US" sz="1400" dirty="0" smtClean="0">
                <a:solidFill>
                  <a:srgbClr val="0000FF"/>
                </a:solidFill>
              </a:rPr>
              <a:t>/</a:t>
            </a:r>
            <a:r>
              <a:rPr lang="en-US" sz="1400" dirty="0" err="1" smtClean="0">
                <a:solidFill>
                  <a:srgbClr val="0000FF"/>
                </a:solidFill>
              </a:rPr>
              <a:t>Experimentell</a:t>
            </a:r>
            <a:r>
              <a:rPr lang="en-US" sz="1400" dirty="0" smtClean="0">
                <a:solidFill>
                  <a:srgbClr val="0000FF"/>
                </a:solidFill>
              </a:rPr>
              <a:t>: Einstein/Perrin,</a:t>
            </a:r>
          </a:p>
          <a:p>
            <a:r>
              <a:rPr lang="en-US" sz="1400" dirty="0" err="1" smtClean="0">
                <a:solidFill>
                  <a:srgbClr val="0000FF"/>
                </a:solidFill>
              </a:rPr>
              <a:t>Erkl</a:t>
            </a:r>
            <a:r>
              <a:rPr lang="de-DE" sz="1400" dirty="0" err="1" smtClean="0">
                <a:solidFill>
                  <a:srgbClr val="0000FF"/>
                </a:solidFill>
              </a:rPr>
              <a:t>ärung</a:t>
            </a:r>
            <a:r>
              <a:rPr lang="de-DE" sz="1400" dirty="0" smtClean="0">
                <a:solidFill>
                  <a:srgbClr val="0000FF"/>
                </a:solidFill>
              </a:rPr>
              <a:t>/Messung der </a:t>
            </a:r>
            <a:r>
              <a:rPr lang="en-US" sz="1400" dirty="0" err="1" smtClean="0">
                <a:solidFill>
                  <a:srgbClr val="0000FF"/>
                </a:solidFill>
              </a:rPr>
              <a:t>Brown’sche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Bewegung</a:t>
            </a:r>
            <a:r>
              <a:rPr lang="en-US" sz="1400" dirty="0" smtClean="0">
                <a:solidFill>
                  <a:srgbClr val="0000FF"/>
                </a:solidFill>
              </a:rPr>
              <a:t>, 1905 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0837" y="6228109"/>
            <a:ext cx="2277547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</a:rPr>
              <a:t>Atomkern</a:t>
            </a:r>
            <a:r>
              <a:rPr lang="en-US" sz="1400" b="1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Rutherford, </a:t>
            </a:r>
            <a:r>
              <a:rPr lang="en-US" sz="1400" dirty="0" err="1" smtClean="0">
                <a:solidFill>
                  <a:srgbClr val="0000FF"/>
                </a:solidFill>
              </a:rPr>
              <a:t>Streuung</a:t>
            </a:r>
            <a:r>
              <a:rPr lang="en-US" sz="1400" dirty="0" smtClean="0">
                <a:solidFill>
                  <a:srgbClr val="0000FF"/>
                </a:solidFill>
              </a:rPr>
              <a:t> von</a:t>
            </a:r>
          </a:p>
          <a:p>
            <a:r>
              <a:rPr lang="el-GR" sz="1400" dirty="0" smtClean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sz="1400" dirty="0" smtClean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400" dirty="0" err="1" smtClean="0">
                <a:solidFill>
                  <a:srgbClr val="0000FF"/>
                </a:solidFill>
              </a:rPr>
              <a:t>Teilchen</a:t>
            </a:r>
            <a:r>
              <a:rPr lang="en-US" sz="1400" dirty="0" smtClean="0">
                <a:solidFill>
                  <a:srgbClr val="0000FF"/>
                </a:solidFill>
              </a:rPr>
              <a:t> (</a:t>
            </a:r>
            <a:r>
              <a:rPr lang="en-US" sz="1400" dirty="0" err="1" smtClean="0">
                <a:solidFill>
                  <a:srgbClr val="0000FF"/>
                </a:solidFill>
              </a:rPr>
              <a:t>Heliumkernen</a:t>
            </a:r>
            <a:r>
              <a:rPr lang="en-US" sz="14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an </a:t>
            </a:r>
            <a:r>
              <a:rPr lang="en-US" sz="1400" dirty="0" err="1" smtClean="0">
                <a:solidFill>
                  <a:srgbClr val="0000FF"/>
                </a:solidFill>
              </a:rPr>
              <a:t>Goldatomen</a:t>
            </a:r>
            <a:r>
              <a:rPr lang="en-US" sz="1400" dirty="0" smtClean="0">
                <a:solidFill>
                  <a:srgbClr val="0000FF"/>
                </a:solidFill>
              </a:rPr>
              <a:t>, 1910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80472" y="2313138"/>
            <a:ext cx="3254352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</a:rPr>
              <a:t>Elektron</a:t>
            </a:r>
            <a:r>
              <a:rPr lang="en-US" sz="1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J.J. Thomson, </a:t>
            </a:r>
            <a:r>
              <a:rPr lang="en-US" sz="1400" dirty="0" err="1" smtClean="0">
                <a:solidFill>
                  <a:srgbClr val="0000FF"/>
                </a:solidFill>
              </a:rPr>
              <a:t>Kathodenstrahlen</a:t>
            </a:r>
            <a:r>
              <a:rPr lang="en-US" sz="1400" dirty="0" smtClean="0">
                <a:solidFill>
                  <a:srgbClr val="0000FF"/>
                </a:solidFill>
              </a:rPr>
              <a:t>, 1897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28544" y="3923853"/>
            <a:ext cx="2254143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Proton:</a:t>
            </a:r>
            <a:r>
              <a:rPr lang="en-US" sz="1400" dirty="0" smtClean="0">
                <a:solidFill>
                  <a:srgbClr val="0000FF"/>
                </a:solidFill>
              </a:rPr>
              <a:t> Rutherford, 1919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Neutron:</a:t>
            </a:r>
            <a:r>
              <a:rPr lang="en-US" sz="1400" dirty="0" smtClean="0">
                <a:solidFill>
                  <a:srgbClr val="0000FF"/>
                </a:solidFill>
              </a:rPr>
              <a:t> Chadwick, 1932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32600" y="6705626"/>
            <a:ext cx="2084225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Quark</a:t>
            </a:r>
            <a:r>
              <a:rPr lang="en-US" sz="1400" b="1" dirty="0" smtClean="0">
                <a:solidFill>
                  <a:srgbClr val="0000FF"/>
                </a:solidFill>
              </a:rPr>
              <a:t>-Modell: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Gell-Mann, Zweig, 1964</a:t>
            </a:r>
          </a:p>
        </p:txBody>
      </p:sp>
    </p:spTree>
    <p:extLst>
      <p:ext uri="{BB962C8B-B14F-4D97-AF65-F5344CB8AC3E}">
        <p14:creationId xmlns:p14="http://schemas.microsoft.com/office/powerpoint/2010/main" val="29782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Teilchenphysik</a:t>
            </a:r>
            <a:r>
              <a:rPr lang="en-US" dirty="0" smtClean="0"/>
              <a:t> in den 1950…60ern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wurden</a:t>
            </a:r>
            <a:r>
              <a:rPr lang="en-US" dirty="0" smtClean="0"/>
              <a:t> </a:t>
            </a:r>
            <a:r>
              <a:rPr lang="en-US" dirty="0" err="1" smtClean="0"/>
              <a:t>entdeckt</a:t>
            </a:r>
            <a:r>
              <a:rPr lang="en-US" dirty="0" smtClean="0"/>
              <a:t> (“</a:t>
            </a:r>
            <a:r>
              <a:rPr lang="en-US" dirty="0" err="1" smtClean="0"/>
              <a:t>Teilchenzoo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m</a:t>
            </a:r>
            <a:r>
              <a:rPr lang="de-DE" dirty="0" err="1" smtClean="0"/>
              <a:t>öglich</a:t>
            </a:r>
            <a:r>
              <a:rPr lang="de-DE" dirty="0" smtClean="0"/>
              <a:t> gemacht durch immer stärkere Beschleuniger</a:t>
            </a:r>
            <a:endParaRPr lang="en-US" dirty="0" smtClean="0"/>
          </a:p>
          <a:p>
            <a:pPr lvl="3"/>
            <a:r>
              <a:rPr lang="en-US" dirty="0" smtClean="0"/>
              <a:t>1959: CERN Proton </a:t>
            </a:r>
            <a:r>
              <a:rPr lang="en-US" dirty="0" smtClean="0"/>
              <a:t>Synchrotron (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heute</a:t>
            </a:r>
            <a:r>
              <a:rPr lang="en-US" dirty="0" smtClean="0"/>
              <a:t> in </a:t>
            </a:r>
            <a:r>
              <a:rPr lang="en-US" dirty="0" err="1" smtClean="0"/>
              <a:t>Betrieb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Fundamentale</a:t>
            </a:r>
            <a:r>
              <a:rPr lang="en-US" dirty="0" smtClean="0"/>
              <a:t> </a:t>
            </a:r>
            <a:r>
              <a:rPr lang="en-US" dirty="0" err="1" smtClean="0"/>
              <a:t>Fragen</a:t>
            </a:r>
            <a:endParaRPr lang="en-US" dirty="0" smtClean="0"/>
          </a:p>
          <a:p>
            <a:pPr lvl="1"/>
            <a:r>
              <a:rPr lang="en-US" dirty="0" smtClean="0"/>
              <a:t>Was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grundlegenden</a:t>
            </a:r>
            <a:r>
              <a:rPr lang="en-US" dirty="0" smtClean="0"/>
              <a:t> </a:t>
            </a:r>
            <a:r>
              <a:rPr lang="en-US" dirty="0" err="1" smtClean="0"/>
              <a:t>Bausteine</a:t>
            </a:r>
            <a:r>
              <a:rPr lang="en-US" dirty="0" smtClean="0"/>
              <a:t> der </a:t>
            </a:r>
            <a:r>
              <a:rPr lang="en-US" dirty="0" err="1" smtClean="0"/>
              <a:t>Materie</a:t>
            </a:r>
            <a:r>
              <a:rPr lang="en-US" dirty="0" smtClean="0"/>
              <a:t>?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Quarktheorie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(1964)</a:t>
            </a:r>
          </a:p>
          <a:p>
            <a:pPr lvl="1"/>
            <a:r>
              <a:rPr lang="en-US" dirty="0" err="1" smtClean="0">
                <a:sym typeface="Wingdings"/>
              </a:rPr>
              <a:t>Welche</a:t>
            </a:r>
            <a:r>
              <a:rPr lang="en-US" dirty="0" smtClean="0">
                <a:sym typeface="Wingdings"/>
              </a:rPr>
              <a:t> Kr</a:t>
            </a:r>
            <a:r>
              <a:rPr lang="de-DE" dirty="0" err="1" smtClean="0">
                <a:sym typeface="Wingdings"/>
              </a:rPr>
              <a:t>äfte</a:t>
            </a:r>
            <a:r>
              <a:rPr lang="de-DE" dirty="0" smtClean="0">
                <a:sym typeface="Wingdings"/>
              </a:rPr>
              <a:t> wirken zwischen den Materieteilchen</a:t>
            </a:r>
            <a:r>
              <a:rPr lang="en-US" dirty="0" smtClean="0">
                <a:sym typeface="Wingdings"/>
              </a:rPr>
              <a:t>?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Standardmodell</a:t>
            </a:r>
            <a:endParaRPr lang="en-US" dirty="0" smtClean="0"/>
          </a:p>
          <a:p>
            <a:pPr lvl="1"/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erhalten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ihre</a:t>
            </a:r>
            <a:r>
              <a:rPr lang="en-US" dirty="0" smtClean="0"/>
              <a:t> (</a:t>
            </a:r>
            <a:r>
              <a:rPr lang="en-US" dirty="0" err="1" smtClean="0"/>
              <a:t>verschiedene</a:t>
            </a:r>
            <a:r>
              <a:rPr lang="en-US" dirty="0" smtClean="0"/>
              <a:t>) Masse? </a:t>
            </a:r>
            <a:r>
              <a:rPr lang="en-US" dirty="0" smtClean="0">
                <a:sym typeface="Wingdings" panose="05000000000000000000" pitchFamily="2" charset="2"/>
              </a:rPr>
              <a:t> Higgs (1964/2012)</a:t>
            </a:r>
            <a:endParaRPr lang="en-US" dirty="0"/>
          </a:p>
        </p:txBody>
      </p:sp>
      <p:pic>
        <p:nvPicPr>
          <p:cNvPr id="4" name="Picture 3" descr="006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28" y="2478584"/>
            <a:ext cx="4824536" cy="2988100"/>
          </a:xfrm>
          <a:prstGeom prst="rect">
            <a:avLst/>
          </a:prstGeom>
        </p:spPr>
      </p:pic>
      <p:pic>
        <p:nvPicPr>
          <p:cNvPr id="5" name="Picture 4" descr="mzl.pkfqolmt.480x480-7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1" y="2110153"/>
            <a:ext cx="2664295" cy="382992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2880072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904408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84872" y="3635821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1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CERN </a:t>
            </a:r>
            <a:r>
              <a:rPr lang="en-US" dirty="0" err="1" smtClean="0"/>
              <a:t>Beschleuniger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omplex</a:t>
            </a:r>
            <a:endParaRPr lang="en-US" dirty="0"/>
          </a:p>
        </p:txBody>
      </p:sp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908175" y="917575"/>
            <a:ext cx="7899400" cy="6307138"/>
            <a:chOff x="1202" y="578"/>
            <a:chExt cx="4976" cy="3973"/>
          </a:xfrm>
        </p:grpSpPr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578"/>
              <a:ext cx="4976" cy="3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388" name="Line 4"/>
            <p:cNvSpPr>
              <a:spLocks noChangeShapeType="1"/>
            </p:cNvSpPr>
            <p:nvPr/>
          </p:nvSpPr>
          <p:spPr bwMode="auto">
            <a:xfrm flipV="1">
              <a:off x="2693" y="3363"/>
              <a:ext cx="364" cy="255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89" name="Text Box 5"/>
            <p:cNvSpPr txBox="1">
              <a:spLocks/>
            </p:cNvSpPr>
            <p:nvPr/>
          </p:nvSpPr>
          <p:spPr bwMode="auto">
            <a:xfrm>
              <a:off x="2359" y="3661"/>
              <a:ext cx="398" cy="171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FF0000"/>
                  </a:solidFill>
                  <a:latin typeface="Luxi Sans" charset="0"/>
                </a:rPr>
                <a:t> S</a:t>
              </a:r>
              <a:r>
                <a:rPr lang="en-US" sz="1600" b="1" dirty="0" smtClean="0">
                  <a:solidFill>
                    <a:srgbClr val="FF0000"/>
                  </a:solidFill>
                  <a:latin typeface="Luxi Sans" charset="0"/>
                </a:rPr>
                <a:t>tart </a:t>
              </a:r>
              <a:endParaRPr lang="en-US" sz="1600" b="1" dirty="0">
                <a:solidFill>
                  <a:srgbClr val="FF0000"/>
                </a:solidFill>
                <a:latin typeface="Luxi Sans" charset="0"/>
              </a:endParaRPr>
            </a:p>
          </p:txBody>
        </p:sp>
        <p:sp>
          <p:nvSpPr>
            <p:cNvPr id="16390" name="Oval 6"/>
            <p:cNvSpPr>
              <a:spLocks/>
            </p:cNvSpPr>
            <p:nvPr/>
          </p:nvSpPr>
          <p:spPr bwMode="auto">
            <a:xfrm>
              <a:off x="2978" y="3101"/>
              <a:ext cx="478" cy="228"/>
            </a:xfrm>
            <a:prstGeom prst="ellips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91" name="Text Box 7"/>
            <p:cNvSpPr txBox="1">
              <a:spLocks/>
            </p:cNvSpPr>
            <p:nvPr/>
          </p:nvSpPr>
          <p:spPr bwMode="auto">
            <a:xfrm>
              <a:off x="2868" y="3117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1 </a:t>
              </a:r>
            </a:p>
          </p:txBody>
        </p:sp>
        <p:sp>
          <p:nvSpPr>
            <p:cNvPr id="16392" name="Text Box 8"/>
            <p:cNvSpPr txBox="1">
              <a:spLocks/>
            </p:cNvSpPr>
            <p:nvPr/>
          </p:nvSpPr>
          <p:spPr bwMode="auto">
            <a:xfrm>
              <a:off x="3480" y="2369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2 </a:t>
              </a:r>
            </a:p>
          </p:txBody>
        </p:sp>
        <p:sp>
          <p:nvSpPr>
            <p:cNvPr id="16393" name="Text Box 9"/>
            <p:cNvSpPr txBox="1">
              <a:spLocks/>
            </p:cNvSpPr>
            <p:nvPr/>
          </p:nvSpPr>
          <p:spPr bwMode="auto">
            <a:xfrm>
              <a:off x="4138" y="2913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3 </a:t>
              </a:r>
            </a:p>
          </p:txBody>
        </p:sp>
        <p:sp>
          <p:nvSpPr>
            <p:cNvPr id="16394" name="Text Box 10"/>
            <p:cNvSpPr txBox="1">
              <a:spLocks/>
            </p:cNvSpPr>
            <p:nvPr/>
          </p:nvSpPr>
          <p:spPr bwMode="auto">
            <a:xfrm>
              <a:off x="3753" y="1507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4 </a:t>
              </a:r>
            </a:p>
          </p:txBody>
        </p:sp>
        <p:sp>
          <p:nvSpPr>
            <p:cNvPr id="16395" name="Text Box 11"/>
            <p:cNvSpPr txBox="1">
              <a:spLocks/>
            </p:cNvSpPr>
            <p:nvPr/>
          </p:nvSpPr>
          <p:spPr bwMode="auto">
            <a:xfrm>
              <a:off x="2188" y="850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5 </a:t>
              </a:r>
            </a:p>
          </p:txBody>
        </p:sp>
      </p:grpSp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265113" y="5751513"/>
            <a:ext cx="1141412" cy="1370012"/>
            <a:chOff x="167" y="3623"/>
            <a:chExt cx="719" cy="863"/>
          </a:xfrm>
        </p:grpSpPr>
        <p:pic>
          <p:nvPicPr>
            <p:cNvPr id="16397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" y="3623"/>
              <a:ext cx="719" cy="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391" y="4002"/>
              <a:ext cx="453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18143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88000"/>
                </a:lnSpc>
              </a:pPr>
              <a:r>
                <a:rPr lang="en-US" sz="1200" b="1">
                  <a:solidFill>
                    <a:srgbClr val="333366"/>
                  </a:solidFill>
                  <a:latin typeface="Lucida Sans Typewriter" pitchFamily="49" charset="0"/>
                </a:rPr>
                <a:t>PROTONS</a:t>
              </a:r>
            </a:p>
          </p:txBody>
        </p:sp>
      </p:grpSp>
      <p:grpSp>
        <p:nvGrpSpPr>
          <p:cNvPr id="16399" name="Group 15"/>
          <p:cNvGrpSpPr>
            <a:grpSpLocks/>
          </p:cNvGrpSpPr>
          <p:nvPr/>
        </p:nvGrpSpPr>
        <p:grpSpPr bwMode="auto">
          <a:xfrm>
            <a:off x="474663" y="927100"/>
            <a:ext cx="1695450" cy="4684713"/>
            <a:chOff x="299" y="584"/>
            <a:chExt cx="1068" cy="2951"/>
          </a:xfrm>
        </p:grpSpPr>
        <p:sp>
          <p:nvSpPr>
            <p:cNvPr id="16400" name="Text Box 16"/>
            <p:cNvSpPr txBox="1">
              <a:spLocks/>
            </p:cNvSpPr>
            <p:nvPr/>
          </p:nvSpPr>
          <p:spPr bwMode="auto">
            <a:xfrm>
              <a:off x="299" y="3265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1 </a:t>
              </a:r>
            </a:p>
          </p:txBody>
        </p:sp>
        <p:sp>
          <p:nvSpPr>
            <p:cNvPr id="16401" name="Text Box 17"/>
            <p:cNvSpPr txBox="1">
              <a:spLocks/>
            </p:cNvSpPr>
            <p:nvPr/>
          </p:nvSpPr>
          <p:spPr bwMode="auto">
            <a:xfrm>
              <a:off x="299" y="2653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2 </a:t>
              </a:r>
            </a:p>
          </p:txBody>
        </p:sp>
        <p:sp>
          <p:nvSpPr>
            <p:cNvPr id="16402" name="Text Box 18"/>
            <p:cNvSpPr txBox="1">
              <a:spLocks/>
            </p:cNvSpPr>
            <p:nvPr/>
          </p:nvSpPr>
          <p:spPr bwMode="auto">
            <a:xfrm>
              <a:off x="299" y="2064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3 </a:t>
              </a:r>
            </a:p>
          </p:txBody>
        </p:sp>
        <p:sp>
          <p:nvSpPr>
            <p:cNvPr id="16403" name="Text Box 19"/>
            <p:cNvSpPr txBox="1">
              <a:spLocks/>
            </p:cNvSpPr>
            <p:nvPr/>
          </p:nvSpPr>
          <p:spPr bwMode="auto">
            <a:xfrm>
              <a:off x="299" y="1451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4 </a:t>
              </a:r>
            </a:p>
          </p:txBody>
        </p:sp>
        <p:sp>
          <p:nvSpPr>
            <p:cNvPr id="16404" name="Text Box 20"/>
            <p:cNvSpPr txBox="1">
              <a:spLocks/>
            </p:cNvSpPr>
            <p:nvPr/>
          </p:nvSpPr>
          <p:spPr bwMode="auto">
            <a:xfrm>
              <a:off x="299" y="839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5 </a:t>
              </a:r>
            </a:p>
          </p:txBody>
        </p: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736" y="3275"/>
              <a:ext cx="46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LINAC2</a:t>
              </a:r>
            </a:p>
          </p:txBody>
        </p:sp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736" y="2663"/>
              <a:ext cx="6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BOOSTER</a:t>
              </a: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736" y="2073"/>
              <a:ext cx="17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PS</a:t>
              </a: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736" y="1461"/>
              <a:ext cx="255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SPS</a:t>
              </a: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736" y="848"/>
              <a:ext cx="26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LHC</a:t>
              </a:r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 flipV="1">
              <a:off x="583" y="3184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auto">
            <a:xfrm>
              <a:off x="347" y="2988"/>
              <a:ext cx="439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50 MeV</a:t>
              </a:r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 flipV="1">
              <a:off x="584" y="2571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348" y="2375"/>
              <a:ext cx="505" cy="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1.4 GeV</a:t>
              </a:r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 flipV="1">
              <a:off x="584" y="1982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349" y="1786"/>
              <a:ext cx="43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26 GeV</a:t>
              </a:r>
            </a:p>
          </p:txBody>
        </p:sp>
        <p:sp>
          <p:nvSpPr>
            <p:cNvPr id="16416" name="Line 32"/>
            <p:cNvSpPr>
              <a:spLocks noChangeShapeType="1"/>
            </p:cNvSpPr>
            <p:nvPr/>
          </p:nvSpPr>
          <p:spPr bwMode="auto">
            <a:xfrm flipV="1">
              <a:off x="584" y="1369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348" y="1174"/>
              <a:ext cx="503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450 GeV</a:t>
              </a:r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 flipV="1">
              <a:off x="584" y="780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370" y="584"/>
              <a:ext cx="4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7 TeV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575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58999</TotalTime>
  <Words>951</Words>
  <Application>Microsoft Office PowerPoint</Application>
  <PresentationFormat>Custom</PresentationFormat>
  <Paragraphs>205</Paragraphs>
  <Slides>20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  <vt:variant>
        <vt:lpstr>Custom Shows</vt:lpstr>
      </vt:variant>
      <vt:variant>
        <vt:i4>2</vt:i4>
      </vt:variant>
    </vt:vector>
  </HeadingPairs>
  <TitlesOfParts>
    <vt:vector size="23" baseType="lpstr">
      <vt:lpstr>Office Theme</vt:lpstr>
      <vt:lpstr>CERN  Das europäische Forschungszentrum für Teilchenphysik (Conseil Européen pour la Recherche Nucléaire)</vt:lpstr>
      <vt:lpstr>PowerPoint Presentation</vt:lpstr>
      <vt:lpstr>Die Aufgaben von CERN</vt:lpstr>
      <vt:lpstr>Geschichte des Universums</vt:lpstr>
      <vt:lpstr>CERN’s wissenschaftliche Aufgaben</vt:lpstr>
      <vt:lpstr>Wissenschaftliche Vielfalt am CERN</vt:lpstr>
      <vt:lpstr>Aufbau der Materie</vt:lpstr>
      <vt:lpstr>Teilchenphysik in den 1950…60ern</vt:lpstr>
      <vt:lpstr>CERN Beschleuniger Komplex</vt:lpstr>
      <vt:lpstr>LHC Tunnel</vt:lpstr>
      <vt:lpstr>Methoden der Teilchenphysik</vt:lpstr>
      <vt:lpstr>ATLAS Barrel Toroid fertiggestellt (Nov 2005)</vt:lpstr>
      <vt:lpstr>Detektortechnologie und Kunst</vt:lpstr>
      <vt:lpstr>CERN: “Where the Web was born…”</vt:lpstr>
      <vt:lpstr>“Spin-offs” der Teilchenphysik: medizinische Anwendungen</vt:lpstr>
      <vt:lpstr>Organisationstruktur des CERN</vt:lpstr>
      <vt:lpstr>PowerPoint Presentation</vt:lpstr>
      <vt:lpstr>Higgs-Teilchen Entdeckung 4. Juli 2012</vt:lpstr>
      <vt:lpstr>Higgs Zerfall  H  γγ</vt:lpstr>
      <vt:lpstr>Nobelpreis für Englert und Higgs 2013</vt:lpstr>
      <vt:lpstr>CERN Introduction - long</vt:lpstr>
      <vt:lpstr>CERN Introduction - short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&amp; Co.</dc:title>
  <dc:creator>Michael Hauschild</dc:creator>
  <cp:lastModifiedBy>Michael Hauschild</cp:lastModifiedBy>
  <cp:revision>1202</cp:revision>
  <cp:lastPrinted>2003-07-02T12:30:06Z</cp:lastPrinted>
  <dcterms:created xsi:type="dcterms:W3CDTF">2003-03-07T08:03:06Z</dcterms:created>
  <dcterms:modified xsi:type="dcterms:W3CDTF">2014-01-29T13:12:48Z</dcterms:modified>
</cp:coreProperties>
</file>