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323" r:id="rId2"/>
    <p:sldId id="418" r:id="rId3"/>
    <p:sldId id="437" r:id="rId4"/>
    <p:sldId id="412" r:id="rId5"/>
    <p:sldId id="427" r:id="rId6"/>
    <p:sldId id="423" r:id="rId7"/>
    <p:sldId id="425" r:id="rId8"/>
    <p:sldId id="428" r:id="rId9"/>
    <p:sldId id="426" r:id="rId10"/>
    <p:sldId id="429" r:id="rId11"/>
    <p:sldId id="430" r:id="rId12"/>
    <p:sldId id="431" r:id="rId13"/>
    <p:sldId id="413" r:id="rId14"/>
    <p:sldId id="433" r:id="rId15"/>
    <p:sldId id="434" r:id="rId16"/>
    <p:sldId id="432" r:id="rId17"/>
    <p:sldId id="436" r:id="rId18"/>
    <p:sldId id="435" r:id="rId19"/>
    <p:sldId id="424" r:id="rId20"/>
    <p:sldId id="410" r:id="rId21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000000"/>
    <a:srgbClr val="01835F"/>
    <a:srgbClr val="0E207F"/>
    <a:srgbClr val="34FA55"/>
    <a:srgbClr val="00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90" autoAdjust="0"/>
    <p:restoredTop sz="95465" autoAdjust="0"/>
  </p:normalViewPr>
  <p:slideViewPr>
    <p:cSldViewPr>
      <p:cViewPr>
        <p:scale>
          <a:sx n="66" d="100"/>
          <a:sy n="66" d="100"/>
        </p:scale>
        <p:origin x="-998" y="-4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13/05/2015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13/05/2015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645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45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" y="914400"/>
            <a:ext cx="9107970" cy="2232025"/>
          </a:xfrm>
        </p:spPr>
        <p:txBody>
          <a:bodyPr>
            <a:normAutofit fontScale="9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</a:t>
            </a: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built </a:t>
            </a:r>
            <a:r>
              <a:rPr lang="en-GB" sz="4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and pinned top </a:t>
            </a:r>
            <a:r>
              <a:rPr lang="en-GB" sz="4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connections </a:t>
            </a:r>
            <a:r>
              <a:rPr lang="en-GB" sz="4000" b="1" dirty="0"/>
              <a:t/>
            </a:r>
            <a:br>
              <a:rPr lang="en-GB" sz="4000" b="1" dirty="0"/>
            </a:br>
            <a:endParaRPr lang="en-GB" sz="4000" b="1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763000" cy="1143000"/>
          </a:xfrm>
        </p:spPr>
        <p:txBody>
          <a:bodyPr>
            <a:normAutofit/>
          </a:bodyPr>
          <a:lstStyle/>
          <a:p>
            <a:r>
              <a:rPr lang="en-GB" sz="2600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PH-DT Engineering Office, CERN</a:t>
            </a:r>
          </a:p>
        </p:txBody>
      </p:sp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8000" cy="707458"/>
          </a:xfrm>
          <a:prstGeom prst="rect">
            <a:avLst/>
          </a:prstGeom>
        </p:spPr>
      </p:pic>
      <p:sp>
        <p:nvSpPr>
          <p:cNvPr id="8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28600" y="4876800"/>
            <a:ext cx="87630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May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13th </a:t>
            </a: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</a:p>
        </p:txBody>
      </p:sp>
    </p:spTree>
    <p:extLst>
      <p:ext uri="{BB962C8B-B14F-4D97-AF65-F5344CB8AC3E}">
        <p14:creationId xmlns:p14="http://schemas.microsoft.com/office/powerpoint/2010/main" val="266519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6" name="Picture 3" descr="Y:\Andrea\neutrino platform project\meetings\meeting 130515\file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799" y="984149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534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11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170" name="Picture 2" descr="Y:\Andrea\neutrino platform project\meetings\meeting 130515\file01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838200"/>
            <a:ext cx="7294881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38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8194" name="Picture 2" descr="Y:\Andrea\neutrino platform project\meetings\meeting 130515\file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762000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30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2052" name="Picture 4" descr="Y:\Andrea\neutrino platform project\meetings\meeting 130515\file0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85113"/>
            <a:ext cx="68389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8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9218" name="Picture 2" descr="Y:\Andrea\neutrino platform project\meetings\meeting 130515\file0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68389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20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0242" name="Picture 2" descr="Y:\Andrea\neutrino platform project\meetings\meeting 130515\file0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762000"/>
            <a:ext cx="683895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061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1266" name="Picture 2" descr="Y:\Andrea\neutrino platform project\meetings\meeting 130515\file0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994758"/>
            <a:ext cx="68389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087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2290" name="Picture 2" descr="Y:\Andrea\neutrino platform project\meetings\meeting 130515\file01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8" y="685800"/>
            <a:ext cx="7469059" cy="561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31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connections pinned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3314" name="Picture 2" descr="Y:\Andrea\neutrino platform project\meetings\meeting 130515\file0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685800"/>
            <a:ext cx="7396199" cy="556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101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0610" y="365760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1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Status today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76200" y="533400"/>
            <a:ext cx="9067800" cy="6248400"/>
          </a:xfrm>
        </p:spPr>
        <p:txBody>
          <a:bodyPr>
            <a:normAutofit fontScale="62500" lnSpcReduction="2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Solid corner pieces at bottom: splice connection at 3.4 m from bottom (shaft available envelope 3.7 m)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</a:t>
            </a:r>
            <a:r>
              <a:rPr lang="en-GB" sz="2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be able to take moment of 1-2 MN m and Shear of 3 MN (this to cope with possible uncertainties in transition point</a:t>
            </a:r>
            <a:r>
              <a:rPr lang="en-GB" sz="22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Bolted connection on top (better stability,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splice calculated)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1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Bolted connections all calculated (Joao will summarise results)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1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 </a:t>
            </a: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side walls: 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analyses yet to be done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longitudinal </a:t>
            </a:r>
            <a:r>
              <a:rPr lang="en-GB" sz="19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force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retaining system, bracings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Pinned or M connection at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sz="19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see next slides for pinned connection</a:t>
            </a:r>
            <a:endParaRPr lang="en-GB" sz="1900" b="1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connection at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bottom </a:t>
            </a:r>
            <a:r>
              <a:rPr lang="en-GB" sz="19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verify transverse connection to floor I beams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3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Behaviour of bottom elements (floor): 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option to be discussed for the review (Piet)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13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 ahead:</a:t>
            </a:r>
            <a:endParaRPr lang="en-GB" sz="26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proposal short side </a:t>
            </a:r>
            <a:r>
              <a:rPr lang="en-GB" sz="220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walls design</a:t>
            </a: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Static and Buckling </a:t>
            </a: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final results and bracings: add bracing, ignore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grid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run of </a:t>
            </a:r>
            <a:r>
              <a:rPr lang="en-GB" sz="22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SCIAeng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EC3 verification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of ASME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</a:t>
            </a:r>
            <a:r>
              <a:rPr lang="en-GB" sz="22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Pm+Pb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1.5 S for div 1 and div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of ASME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welds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Verification of ASME requirements for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bolts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Seismic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 (no time for the </a:t>
            </a: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 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 the </a:t>
            </a:r>
            <a:r>
              <a:rPr lang="en-GB" sz="26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Grades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30" y="533400"/>
            <a:ext cx="9143970" cy="36576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Steel S355 (EC properties for t&gt;40mm)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=335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/1.5=223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UTS=470 MPa  →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UTS/3.5=134 MPa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UTS/2.4=195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n-GB" sz="22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2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Improvements by moving to S450 (EC properties for t&gt;40mm):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l-GR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=410 MPa  → </a:t>
            </a:r>
            <a:r>
              <a:rPr lang="el-GR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GB" sz="1800" baseline="-25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/1.5=273.3 MPa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UTS=550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 → </a:t>
            </a:r>
            <a:r>
              <a:rPr lang="en-GB" sz="1800" b="1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UTS/3.5=157 </a:t>
            </a:r>
            <a:r>
              <a:rPr lang="en-GB" sz="18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MPa </a:t>
            </a:r>
            <a:r>
              <a:rPr lang="en-GB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→ </a:t>
            </a:r>
            <a:r>
              <a:rPr lang="en-GB" sz="18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UTS/2.4 =229 MPa </a:t>
            </a:r>
            <a:endParaRPr lang="en-GB" sz="18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GB" sz="18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20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24/04/2015</a:t>
            </a:r>
          </a:p>
        </p:txBody>
      </p:sp>
    </p:spTree>
    <p:extLst>
      <p:ext uri="{BB962C8B-B14F-4D97-AF65-F5344CB8AC3E}">
        <p14:creationId xmlns:p14="http://schemas.microsoft.com/office/powerpoint/2010/main" val="154656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note on the moment transition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57873" y="609600"/>
            <a:ext cx="9067800" cy="6248400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GB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point of M along the vertical beam is highly affected by: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rotational stiffness of the bottom joint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position of the bottom support (or contact point)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(The behaviour of the floor beam)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top pressure 20, 120, 350 mbar does not influence the transition point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20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splice joint (seen these effects) must be capable of taking Moments and Shear with some good safety factors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Transition at 1.9 (+0.55) for </a:t>
            </a:r>
            <a:r>
              <a:rPr lang="en-GB" sz="1400" dirty="0" err="1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RotStiff</a:t>
            </a: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=1250 MN m/rad and at 2.66 (+0.55) for </a:t>
            </a:r>
            <a:r>
              <a:rPr lang="en-GB" sz="1400" dirty="0" smtClean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perfect joint stiffness</a:t>
            </a:r>
            <a:endParaRPr lang="en-GB" sz="1400" dirty="0" smtClean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14338" name="Picture 2" descr="C:\Workansys\Neutrino_project\file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3673033"/>
            <a:ext cx="4133509" cy="310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Workansys\Neutrino_project\file0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492" y="3677856"/>
            <a:ext cx="4145308" cy="3117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0030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4347" y="60960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1" dirty="0"/>
              <a:t>HL1100-607 : </a:t>
            </a:r>
            <a:r>
              <a:rPr lang="en-GB" sz="2000" dirty="0" smtClean="0"/>
              <a:t>beam – joint stiffness calculated and accounted for in FEA</a:t>
            </a:r>
            <a:endParaRPr lang="en-GB" sz="2000" b="1" dirty="0"/>
          </a:p>
        </p:txBody>
      </p:sp>
      <p:pic>
        <p:nvPicPr>
          <p:cNvPr id="5" name="Picture 2" descr="Y:\Andrea\neutrino platform project\meetings\meeting 130515\file00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143000"/>
            <a:ext cx="6838951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711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5122" name="Picture 2" descr="Y:\Andrea\neutrino platform project\meetings\meeting 130515\file01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38200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9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Picture 6" descr="Y:\Andrea\neutrino platform project\meetings\meeting 130515\file00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671" y="988007"/>
            <a:ext cx="6838951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27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3074" name="Picture 2" descr="Y:\Andrea\neutrino platform project\meetings\meeting 130515\file00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68389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21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8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6146" name="Picture 2" descr="Y:\Andrea\neutrino platform project\meetings\meeting 130515\file0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762000"/>
            <a:ext cx="6838951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5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9" descr="bande-02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3400" b="1" dirty="0" smtClean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Baseline: all M connections</a:t>
            </a:r>
            <a:endParaRPr lang="en-GB" sz="34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696200" y="6477000"/>
            <a:ext cx="2133600" cy="476250"/>
          </a:xfrm>
          <a:noFill/>
        </p:spPr>
        <p:txBody>
          <a:bodyPr/>
          <a:lstStyle/>
          <a:p>
            <a:r>
              <a:rPr lang="en-US" altLang="en-US" dirty="0" smtClean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9</a:t>
            </a:fld>
            <a:endParaRPr lang="en-US" altLang="en-US" dirty="0" smtClean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4098" name="Picture 2" descr="Y:\Andrea\neutrino platform project\meetings\meeting 130515\file0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967750"/>
            <a:ext cx="683895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132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499</Words>
  <Application>Microsoft Office PowerPoint</Application>
  <PresentationFormat>On-screen Show (4:3)</PresentationFormat>
  <Paragraphs>104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 Bottom built in and pinned top connections  </vt:lpstr>
      <vt:lpstr>Status today</vt:lpstr>
      <vt:lpstr>A note on the moment transition</vt:lpstr>
      <vt:lpstr>Baseline: all M connections</vt:lpstr>
      <vt:lpstr>Baseline: all M connections</vt:lpstr>
      <vt:lpstr>Baseline: all M connections</vt:lpstr>
      <vt:lpstr>Baseline: all M connections</vt:lpstr>
      <vt:lpstr>Baseline: all M connections</vt:lpstr>
      <vt:lpstr>Baseline: all M connections</vt:lpstr>
      <vt:lpstr>Baseline: all M connections</vt:lpstr>
      <vt:lpstr>Baseline: all M connections</vt:lpstr>
      <vt:lpstr>Top connections pinned</vt:lpstr>
      <vt:lpstr>Top connections pinned</vt:lpstr>
      <vt:lpstr>Top connections pinned</vt:lpstr>
      <vt:lpstr>Top connections pinned</vt:lpstr>
      <vt:lpstr>Top connections pinned</vt:lpstr>
      <vt:lpstr>Top connections pinned</vt:lpstr>
      <vt:lpstr>Top connections pinned</vt:lpstr>
      <vt:lpstr>Material</vt:lpstr>
      <vt:lpstr>Steel Grades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2015-05-06T08:54:36Z</dcterms:created>
  <dcterms:modified xsi:type="dcterms:W3CDTF">2015-05-13T14:49:58Z</dcterms:modified>
</cp:coreProperties>
</file>