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323" r:id="rId2"/>
    <p:sldId id="385" r:id="rId3"/>
    <p:sldId id="387" r:id="rId4"/>
    <p:sldId id="393" r:id="rId5"/>
    <p:sldId id="394" r:id="rId6"/>
    <p:sldId id="396" r:id="rId7"/>
    <p:sldId id="390" r:id="rId8"/>
    <p:sldId id="391" r:id="rId9"/>
    <p:sldId id="392" r:id="rId10"/>
    <p:sldId id="397" r:id="rId11"/>
    <p:sldId id="399" r:id="rId12"/>
    <p:sldId id="400" r:id="rId13"/>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01835F"/>
    <a:srgbClr val="0E207F"/>
    <a:srgbClr val="000000"/>
    <a:srgbClr val="008989"/>
    <a:srgbClr val="34FA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90" autoAdjust="0"/>
    <p:restoredTop sz="74970" autoAdjust="0"/>
  </p:normalViewPr>
  <p:slideViewPr>
    <p:cSldViewPr>
      <p:cViewPr varScale="1">
        <p:scale>
          <a:sx n="87" d="100"/>
          <a:sy n="87" d="100"/>
        </p:scale>
        <p:origin x="2346" y="54"/>
      </p:cViewPr>
      <p:guideLst>
        <p:guide orient="horz" pos="2160"/>
        <p:guide pos="2880"/>
      </p:guideLst>
    </p:cSldViewPr>
  </p:slideViewPr>
  <p:outlineViewPr>
    <p:cViewPr>
      <p:scale>
        <a:sx n="33" d="100"/>
        <a:sy n="33" d="100"/>
      </p:scale>
      <p:origin x="29" y="2813"/>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68CB50D8-9BE1-42BD-9ABC-5F89BD6106A2}" type="datetimeFigureOut">
              <a:rPr lang="en-GB" smtClean="0"/>
              <a:pPr/>
              <a:t>13/05/2015</a:t>
            </a:fld>
            <a:endParaRPr lang="en-GB"/>
          </a:p>
        </p:txBody>
      </p:sp>
      <p:sp>
        <p:nvSpPr>
          <p:cNvPr id="4" name="Footer Placeholder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96561248-BE75-42A8-915D-6F31EAEFE356}" type="slidenum">
              <a:rPr lang="en-GB" smtClean="0"/>
              <a:pPr/>
              <a:t>‹#›</a:t>
            </a:fld>
            <a:endParaRPr lang="en-GB"/>
          </a:p>
        </p:txBody>
      </p:sp>
    </p:spTree>
    <p:extLst>
      <p:ext uri="{BB962C8B-B14F-4D97-AF65-F5344CB8AC3E}">
        <p14:creationId xmlns:p14="http://schemas.microsoft.com/office/powerpoint/2010/main" val="28880703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5005B90E-658B-49D6-B0F0-68F88DB80DD8}" type="datetimeFigureOut">
              <a:rPr lang="en-GB" smtClean="0"/>
              <a:pPr/>
              <a:t>13/05/2015</a:t>
            </a:fld>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C19E42EF-05C8-4A54-A4DD-0AA34345B796}" type="slidenum">
              <a:rPr lang="en-GB" smtClean="0"/>
              <a:pPr/>
              <a:t>‹#›</a:t>
            </a:fld>
            <a:endParaRPr lang="en-GB"/>
          </a:p>
        </p:txBody>
      </p:sp>
    </p:spTree>
    <p:extLst>
      <p:ext uri="{BB962C8B-B14F-4D97-AF65-F5344CB8AC3E}">
        <p14:creationId xmlns:p14="http://schemas.microsoft.com/office/powerpoint/2010/main" val="1196462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9E42EF-05C8-4A54-A4DD-0AA34345B796}" type="slidenum">
              <a:rPr lang="en-GB" smtClean="0"/>
              <a:pPr/>
              <a:t>1</a:t>
            </a:fld>
            <a:endParaRPr lang="en-GB"/>
          </a:p>
        </p:txBody>
      </p:sp>
    </p:spTree>
    <p:extLst>
      <p:ext uri="{BB962C8B-B14F-4D97-AF65-F5344CB8AC3E}">
        <p14:creationId xmlns:p14="http://schemas.microsoft.com/office/powerpoint/2010/main" val="41246453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solidFill>
                <a:srgbClr val="FF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C19E42EF-05C8-4A54-A4DD-0AA34345B796}" type="slidenum">
              <a:rPr lang="en-GB" smtClean="0"/>
              <a:pPr/>
              <a:t>10</a:t>
            </a:fld>
            <a:endParaRPr lang="en-GB"/>
          </a:p>
        </p:txBody>
      </p:sp>
    </p:spTree>
    <p:extLst>
      <p:ext uri="{BB962C8B-B14F-4D97-AF65-F5344CB8AC3E}">
        <p14:creationId xmlns:p14="http://schemas.microsoft.com/office/powerpoint/2010/main" val="1766960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solidFill>
                <a:srgbClr val="FF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C19E42EF-05C8-4A54-A4DD-0AA34345B796}" type="slidenum">
              <a:rPr lang="en-GB" smtClean="0"/>
              <a:pPr/>
              <a:t>11</a:t>
            </a:fld>
            <a:endParaRPr lang="en-GB"/>
          </a:p>
        </p:txBody>
      </p:sp>
    </p:spTree>
    <p:extLst>
      <p:ext uri="{BB962C8B-B14F-4D97-AF65-F5344CB8AC3E}">
        <p14:creationId xmlns:p14="http://schemas.microsoft.com/office/powerpoint/2010/main" val="39667145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solidFill>
                <a:srgbClr val="FF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C19E42EF-05C8-4A54-A4DD-0AA34345B796}" type="slidenum">
              <a:rPr lang="en-GB" smtClean="0"/>
              <a:pPr/>
              <a:t>12</a:t>
            </a:fld>
            <a:endParaRPr lang="en-GB"/>
          </a:p>
        </p:txBody>
      </p:sp>
    </p:spTree>
    <p:extLst>
      <p:ext uri="{BB962C8B-B14F-4D97-AF65-F5344CB8AC3E}">
        <p14:creationId xmlns:p14="http://schemas.microsoft.com/office/powerpoint/2010/main" val="2587663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9E42EF-05C8-4A54-A4DD-0AA34345B796}" type="slidenum">
              <a:rPr lang="en-GB" smtClean="0"/>
              <a:pPr/>
              <a:t>2</a:t>
            </a:fld>
            <a:endParaRPr lang="en-GB"/>
          </a:p>
        </p:txBody>
      </p:sp>
    </p:spTree>
    <p:extLst>
      <p:ext uri="{BB962C8B-B14F-4D97-AF65-F5344CB8AC3E}">
        <p14:creationId xmlns:p14="http://schemas.microsoft.com/office/powerpoint/2010/main" val="2641044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9E42EF-05C8-4A54-A4DD-0AA34345B796}" type="slidenum">
              <a:rPr lang="en-GB" smtClean="0"/>
              <a:pPr/>
              <a:t>3</a:t>
            </a:fld>
            <a:endParaRPr lang="en-GB"/>
          </a:p>
        </p:txBody>
      </p:sp>
    </p:spTree>
    <p:extLst>
      <p:ext uri="{BB962C8B-B14F-4D97-AF65-F5344CB8AC3E}">
        <p14:creationId xmlns:p14="http://schemas.microsoft.com/office/powerpoint/2010/main" val="2028811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9E42EF-05C8-4A54-A4DD-0AA34345B796}" type="slidenum">
              <a:rPr lang="en-GB" smtClean="0"/>
              <a:pPr/>
              <a:t>4</a:t>
            </a:fld>
            <a:endParaRPr lang="en-GB"/>
          </a:p>
        </p:txBody>
      </p:sp>
    </p:spTree>
    <p:extLst>
      <p:ext uri="{BB962C8B-B14F-4D97-AF65-F5344CB8AC3E}">
        <p14:creationId xmlns:p14="http://schemas.microsoft.com/office/powerpoint/2010/main" val="2793228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9E42EF-05C8-4A54-A4DD-0AA34345B796}" type="slidenum">
              <a:rPr lang="en-GB" smtClean="0"/>
              <a:pPr/>
              <a:t>5</a:t>
            </a:fld>
            <a:endParaRPr lang="en-GB"/>
          </a:p>
        </p:txBody>
      </p:sp>
    </p:spTree>
    <p:extLst>
      <p:ext uri="{BB962C8B-B14F-4D97-AF65-F5344CB8AC3E}">
        <p14:creationId xmlns:p14="http://schemas.microsoft.com/office/powerpoint/2010/main" val="1173231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19E42EF-05C8-4A54-A4DD-0AA34345B796}" type="slidenum">
              <a:rPr lang="en-GB" smtClean="0"/>
              <a:pPr/>
              <a:t>6</a:t>
            </a:fld>
            <a:endParaRPr lang="en-GB"/>
          </a:p>
        </p:txBody>
      </p:sp>
    </p:spTree>
    <p:extLst>
      <p:ext uri="{BB962C8B-B14F-4D97-AF65-F5344CB8AC3E}">
        <p14:creationId xmlns:p14="http://schemas.microsoft.com/office/powerpoint/2010/main" val="1205172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solidFill>
                <a:srgbClr val="FF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C19E42EF-05C8-4A54-A4DD-0AA34345B796}" type="slidenum">
              <a:rPr lang="en-GB" smtClean="0"/>
              <a:pPr/>
              <a:t>7</a:t>
            </a:fld>
            <a:endParaRPr lang="en-GB"/>
          </a:p>
        </p:txBody>
      </p:sp>
    </p:spTree>
    <p:extLst>
      <p:ext uri="{BB962C8B-B14F-4D97-AF65-F5344CB8AC3E}">
        <p14:creationId xmlns:p14="http://schemas.microsoft.com/office/powerpoint/2010/main" val="4122672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solidFill>
                <a:srgbClr val="FF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C19E42EF-05C8-4A54-A4DD-0AA34345B796}" type="slidenum">
              <a:rPr lang="en-GB" smtClean="0"/>
              <a:pPr/>
              <a:t>8</a:t>
            </a:fld>
            <a:endParaRPr lang="en-GB"/>
          </a:p>
        </p:txBody>
      </p:sp>
    </p:spTree>
    <p:extLst>
      <p:ext uri="{BB962C8B-B14F-4D97-AF65-F5344CB8AC3E}">
        <p14:creationId xmlns:p14="http://schemas.microsoft.com/office/powerpoint/2010/main" val="39965274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solidFill>
                <a:srgbClr val="FF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C19E42EF-05C8-4A54-A4DD-0AA34345B796}" type="slidenum">
              <a:rPr lang="en-GB" smtClean="0"/>
              <a:pPr/>
              <a:t>9</a:t>
            </a:fld>
            <a:endParaRPr lang="en-GB"/>
          </a:p>
        </p:txBody>
      </p:sp>
    </p:spTree>
    <p:extLst>
      <p:ext uri="{BB962C8B-B14F-4D97-AF65-F5344CB8AC3E}">
        <p14:creationId xmlns:p14="http://schemas.microsoft.com/office/powerpoint/2010/main" val="2203343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5/13/2015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5/13/2015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3.jpg"/><Relationship Id="rId4" Type="http://schemas.openxmlformats.org/officeDocument/2006/relationships/image" Target="../media/image22.jpg"/></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5.jpg"/><Relationship Id="rId4" Type="http://schemas.openxmlformats.org/officeDocument/2006/relationships/image" Target="../media/image24.jp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1.emf"/></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jpg"/><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18.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 y="914400"/>
            <a:ext cx="9107970" cy="2232025"/>
          </a:xfrm>
        </p:spPr>
        <p:txBody>
          <a:bodyPr>
            <a:normAutofit/>
          </a:bodyPr>
          <a:lstStyle/>
          <a:p>
            <a:pPr>
              <a:spcBef>
                <a:spcPts val="1200"/>
              </a:spcBef>
              <a:spcAft>
                <a:spcPts val="1200"/>
              </a:spcAft>
            </a:pPr>
            <a:r>
              <a:rPr lang="en-GB" sz="4800" b="1" dirty="0" smtClean="0">
                <a:solidFill>
                  <a:srgbClr val="0055A0"/>
                </a:solidFill>
                <a:latin typeface="Arial" panose="020B0604020202020204" pitchFamily="34" charset="0"/>
                <a:cs typeface="Arial" panose="020B0604020202020204" pitchFamily="34" charset="0"/>
              </a:rPr>
              <a:t>Connections: FEA</a:t>
            </a:r>
            <a:endParaRPr lang="en-GB" sz="4000" b="1" dirty="0">
              <a:solidFill>
                <a:srgbClr val="0055A0"/>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228600" y="3581400"/>
            <a:ext cx="8763000" cy="1143000"/>
          </a:xfrm>
        </p:spPr>
        <p:txBody>
          <a:bodyPr>
            <a:normAutofit/>
          </a:bodyPr>
          <a:lstStyle/>
          <a:p>
            <a:r>
              <a:rPr lang="en-GB" sz="2600" dirty="0" smtClean="0">
                <a:solidFill>
                  <a:srgbClr val="01835F"/>
                </a:solidFill>
                <a:latin typeface="Arial" panose="020B0604020202020204" pitchFamily="34" charset="0"/>
                <a:cs typeface="Arial" panose="020B0604020202020204" pitchFamily="34" charset="0"/>
              </a:rPr>
              <a:t>PH-DT Engineering Office, CERN</a:t>
            </a:r>
          </a:p>
        </p:txBody>
      </p:sp>
      <p:pic>
        <p:nvPicPr>
          <p:cNvPr id="4"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8000" cy="707458"/>
          </a:xfrm>
          <a:prstGeom prst="rect">
            <a:avLst/>
          </a:prstGeom>
        </p:spPr>
      </p:pic>
      <p:sp>
        <p:nvSpPr>
          <p:cNvPr id="7" name="Date Placeholder 1"/>
          <p:cNvSpPr>
            <a:spLocks noGrp="1"/>
          </p:cNvSpPr>
          <p:nvPr>
            <p:ph type="dt" sz="half" idx="4294967295"/>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srgbClr val="0055A0"/>
                </a:solidFill>
                <a:latin typeface="Arial" panose="020B0604020202020204" pitchFamily="34" charset="0"/>
                <a:cs typeface="Arial" panose="020B0604020202020204" pitchFamily="34" charset="0"/>
              </a:rPr>
              <a:t>13/05/2015</a:t>
            </a:r>
            <a:endParaRPr lang="en-US" dirty="0" smtClean="0">
              <a:solidFill>
                <a:srgbClr val="0055A0"/>
              </a:solidFill>
              <a:latin typeface="Arial" panose="020B0604020202020204" pitchFamily="34" charset="0"/>
              <a:cs typeface="Arial" panose="020B0604020202020204" pitchFamily="34" charset="0"/>
            </a:endParaRPr>
          </a:p>
        </p:txBody>
      </p:sp>
      <p:sp>
        <p:nvSpPr>
          <p:cNvPr id="8" name="Slide Number Placeholder 4"/>
          <p:cNvSpPr>
            <a:spLocks noGrp="1"/>
          </p:cNvSpPr>
          <p:nvPr>
            <p:ph type="sldNum" sz="quarter" idx="11"/>
          </p:nvPr>
        </p:nvSpPr>
        <p:spPr>
          <a:xfrm>
            <a:off x="7696200" y="6477000"/>
            <a:ext cx="2133600" cy="476250"/>
          </a:xfrm>
          <a:noFill/>
        </p:spPr>
        <p:txBody>
          <a:bodyPr/>
          <a:lstStyle/>
          <a:p>
            <a:r>
              <a:rPr lang="en-US" altLang="en-US" dirty="0" smtClean="0">
                <a:solidFill>
                  <a:srgbClr val="0055A0"/>
                </a:solidFill>
                <a:latin typeface="Arial" charset="0"/>
              </a:rPr>
              <a:t>Page </a:t>
            </a:r>
            <a:fld id="{E37C1E7D-B139-43D1-9A4B-2BEC8A902E95}" type="slidenum">
              <a:rPr lang="en-US" altLang="en-US" smtClean="0">
                <a:solidFill>
                  <a:srgbClr val="0055A0"/>
                </a:solidFill>
                <a:latin typeface="Arial" charset="0"/>
              </a:rPr>
              <a:pPr/>
              <a:t>1</a:t>
            </a:fld>
            <a:endParaRPr lang="en-US" altLang="en-US" dirty="0" smtClean="0">
              <a:solidFill>
                <a:srgbClr val="0055A0"/>
              </a:solidFill>
              <a:latin typeface="Arial" charset="0"/>
            </a:endParaRPr>
          </a:p>
        </p:txBody>
      </p:sp>
      <p:sp>
        <p:nvSpPr>
          <p:cNvPr id="9" name="Subtitle 2"/>
          <p:cNvSpPr txBox="1">
            <a:spLocks/>
          </p:cNvSpPr>
          <p:nvPr/>
        </p:nvSpPr>
        <p:spPr>
          <a:xfrm>
            <a:off x="228600" y="4876800"/>
            <a:ext cx="8763000" cy="4572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GB" sz="2000" dirty="0" smtClean="0">
                <a:solidFill>
                  <a:srgbClr val="0055A0"/>
                </a:solidFill>
                <a:latin typeface="Arial" panose="020B0604020202020204" pitchFamily="34" charset="0"/>
                <a:cs typeface="Arial" panose="020B0604020202020204" pitchFamily="34" charset="0"/>
              </a:rPr>
              <a:t>CERN, May 2015</a:t>
            </a:r>
          </a:p>
        </p:txBody>
      </p:sp>
    </p:spTree>
    <p:extLst>
      <p:ext uri="{BB962C8B-B14F-4D97-AF65-F5344CB8AC3E}">
        <p14:creationId xmlns:p14="http://schemas.microsoft.com/office/powerpoint/2010/main" val="26651920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2" name="Title 1"/>
          <p:cNvSpPr>
            <a:spLocks noGrp="1"/>
          </p:cNvSpPr>
          <p:nvPr>
            <p:ph type="title"/>
          </p:nvPr>
        </p:nvSpPr>
        <p:spPr>
          <a:xfrm>
            <a:off x="-304800" y="0"/>
            <a:ext cx="9601200" cy="609600"/>
          </a:xfrm>
        </p:spPr>
        <p:txBody>
          <a:bodyPr>
            <a:noAutofit/>
          </a:bodyPr>
          <a:lstStyle/>
          <a:p>
            <a:pPr>
              <a:spcBef>
                <a:spcPts val="1200"/>
              </a:spcBef>
              <a:spcAft>
                <a:spcPts val="1200"/>
              </a:spcAft>
            </a:pPr>
            <a:r>
              <a:rPr lang="en-GB" sz="3200" b="1" dirty="0" smtClean="0">
                <a:solidFill>
                  <a:srgbClr val="01835F"/>
                </a:solidFill>
                <a:latin typeface="Arial" panose="020B0604020202020204" pitchFamily="34" charset="0"/>
                <a:cs typeface="Arial" panose="020B0604020202020204" pitchFamily="34" charset="0"/>
              </a:rPr>
              <a:t>Case 2: Splice </a:t>
            </a:r>
            <a:r>
              <a:rPr lang="en-GB" sz="3200" b="1" dirty="0" smtClean="0">
                <a:solidFill>
                  <a:srgbClr val="01835F"/>
                </a:solidFill>
                <a:latin typeface="Arial" panose="020B0604020202020204" pitchFamily="34" charset="0"/>
                <a:cs typeface="Arial" panose="020B0604020202020204" pitchFamily="34" charset="0"/>
              </a:rPr>
              <a:t>Connection Analysis</a:t>
            </a:r>
            <a:endParaRPr lang="en-GB" sz="3200" b="1" dirty="0">
              <a:solidFill>
                <a:srgbClr val="01835F"/>
              </a:solidFill>
              <a:latin typeface="Arial" panose="020B0604020202020204" pitchFamily="34" charset="0"/>
              <a:cs typeface="Arial" panose="020B0604020202020204" pitchFamily="34" charset="0"/>
            </a:endParaRPr>
          </a:p>
        </p:txBody>
      </p:sp>
      <p:sp>
        <p:nvSpPr>
          <p:cNvPr id="3" name="Subtitle 2"/>
          <p:cNvSpPr>
            <a:spLocks noGrp="1"/>
          </p:cNvSpPr>
          <p:nvPr>
            <p:ph idx="1"/>
          </p:nvPr>
        </p:nvSpPr>
        <p:spPr>
          <a:xfrm>
            <a:off x="30" y="533400"/>
            <a:ext cx="9143970" cy="1315331"/>
          </a:xfrm>
        </p:spPr>
        <p:txBody>
          <a:bodyPr>
            <a:normAutofit/>
          </a:bodyPr>
          <a:lstStyle/>
          <a:p>
            <a:pPr>
              <a:spcBef>
                <a:spcPts val="0"/>
              </a:spcBef>
              <a:spcAft>
                <a:spcPts val="600"/>
              </a:spcAft>
            </a:pPr>
            <a:r>
              <a:rPr lang="en-GB" sz="1800" dirty="0" smtClean="0">
                <a:solidFill>
                  <a:srgbClr val="0055A0"/>
                </a:solidFill>
                <a:latin typeface="Arial" panose="020B0604020202020204" pitchFamily="34" charset="0"/>
                <a:cs typeface="Arial" panose="020B0604020202020204" pitchFamily="34" charset="0"/>
              </a:rPr>
              <a:t>Nominal Position: 2.65m from inside corner</a:t>
            </a:r>
          </a:p>
        </p:txBody>
      </p:sp>
      <p:sp>
        <p:nvSpPr>
          <p:cNvPr id="17" name="Slide Number Placeholder 4"/>
          <p:cNvSpPr>
            <a:spLocks noGrp="1"/>
          </p:cNvSpPr>
          <p:nvPr>
            <p:ph type="sldNum" sz="quarter" idx="11"/>
          </p:nvPr>
        </p:nvSpPr>
        <p:spPr>
          <a:xfrm>
            <a:off x="7696200" y="6477000"/>
            <a:ext cx="2133600" cy="476250"/>
          </a:xfrm>
          <a:noFill/>
        </p:spPr>
        <p:txBody>
          <a:bodyPr/>
          <a:lstStyle/>
          <a:p>
            <a:r>
              <a:rPr lang="en-US" altLang="en-US" dirty="0" smtClean="0">
                <a:solidFill>
                  <a:srgbClr val="0055A0"/>
                </a:solidFill>
                <a:latin typeface="Arial" charset="0"/>
              </a:rPr>
              <a:t>Page </a:t>
            </a:r>
            <a:fld id="{E37C1E7D-B139-43D1-9A4B-2BEC8A902E95}" type="slidenum">
              <a:rPr lang="en-US" altLang="en-US" smtClean="0">
                <a:solidFill>
                  <a:srgbClr val="0055A0"/>
                </a:solidFill>
                <a:latin typeface="Arial" charset="0"/>
              </a:rPr>
              <a:pPr/>
              <a:t>10</a:t>
            </a:fld>
            <a:endParaRPr lang="en-US" altLang="en-US" dirty="0" smtClean="0">
              <a:solidFill>
                <a:srgbClr val="0055A0"/>
              </a:solidFill>
              <a:latin typeface="Arial" charset="0"/>
            </a:endParaRPr>
          </a:p>
        </p:txBody>
      </p:sp>
      <p:sp>
        <p:nvSpPr>
          <p:cNvPr id="9" name="Date Placeholder 1"/>
          <p:cNvSpPr>
            <a:spLocks noGrp="1"/>
          </p:cNvSpPr>
          <p:nvPr>
            <p:ph type="dt" sz="half" idx="4294967295"/>
          </p:nvPr>
        </p:nvSpPr>
        <p:spPr>
          <a:xfrm>
            <a:off x="2362200"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srgbClr val="0055A0"/>
                </a:solidFill>
                <a:latin typeface="Arial" panose="020B0604020202020204" pitchFamily="34" charset="0"/>
                <a:cs typeface="Arial" panose="020B0604020202020204" pitchFamily="34" charset="0"/>
              </a:rPr>
              <a:t>13/05/2015</a:t>
            </a:r>
            <a:endParaRPr lang="en-US" dirty="0" smtClean="0">
              <a:solidFill>
                <a:srgbClr val="0055A0"/>
              </a:solidFill>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1311341"/>
            <a:ext cx="3600000" cy="3336859"/>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47800" y="894940"/>
            <a:ext cx="4320000" cy="390566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91400" y="3581400"/>
            <a:ext cx="3600000" cy="3246178"/>
          </a:xfrm>
          <a:prstGeom prst="rect">
            <a:avLst/>
          </a:prstGeom>
        </p:spPr>
      </p:pic>
    </p:spTree>
    <p:extLst>
      <p:ext uri="{BB962C8B-B14F-4D97-AF65-F5344CB8AC3E}">
        <p14:creationId xmlns:p14="http://schemas.microsoft.com/office/powerpoint/2010/main" val="28539094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2" name="Title 1"/>
          <p:cNvSpPr>
            <a:spLocks noGrp="1"/>
          </p:cNvSpPr>
          <p:nvPr>
            <p:ph type="title"/>
          </p:nvPr>
        </p:nvSpPr>
        <p:spPr>
          <a:xfrm>
            <a:off x="-304800" y="0"/>
            <a:ext cx="9601200" cy="609600"/>
          </a:xfrm>
        </p:spPr>
        <p:txBody>
          <a:bodyPr>
            <a:noAutofit/>
          </a:bodyPr>
          <a:lstStyle/>
          <a:p>
            <a:pPr>
              <a:spcBef>
                <a:spcPts val="1200"/>
              </a:spcBef>
              <a:spcAft>
                <a:spcPts val="1200"/>
              </a:spcAft>
            </a:pPr>
            <a:r>
              <a:rPr lang="en-GB" sz="3200" b="1" dirty="0" smtClean="0">
                <a:solidFill>
                  <a:srgbClr val="01835F"/>
                </a:solidFill>
                <a:latin typeface="Arial" panose="020B0604020202020204" pitchFamily="34" charset="0"/>
                <a:cs typeface="Arial" panose="020B0604020202020204" pitchFamily="34" charset="0"/>
              </a:rPr>
              <a:t>Case 2: Bottom Connection </a:t>
            </a:r>
            <a:r>
              <a:rPr lang="en-GB" sz="3200" b="1" dirty="0" smtClean="0">
                <a:solidFill>
                  <a:srgbClr val="01835F"/>
                </a:solidFill>
                <a:latin typeface="Arial" panose="020B0604020202020204" pitchFamily="34" charset="0"/>
                <a:cs typeface="Arial" panose="020B0604020202020204" pitchFamily="34" charset="0"/>
              </a:rPr>
              <a:t>Analysis</a:t>
            </a:r>
            <a:endParaRPr lang="en-GB" sz="3200" b="1" dirty="0">
              <a:solidFill>
                <a:srgbClr val="01835F"/>
              </a:solidFill>
              <a:latin typeface="Arial" panose="020B0604020202020204" pitchFamily="34" charset="0"/>
              <a:cs typeface="Arial" panose="020B0604020202020204" pitchFamily="34" charset="0"/>
            </a:endParaRPr>
          </a:p>
        </p:txBody>
      </p:sp>
      <p:sp>
        <p:nvSpPr>
          <p:cNvPr id="17" name="Slide Number Placeholder 4"/>
          <p:cNvSpPr>
            <a:spLocks noGrp="1"/>
          </p:cNvSpPr>
          <p:nvPr>
            <p:ph type="sldNum" sz="quarter" idx="11"/>
          </p:nvPr>
        </p:nvSpPr>
        <p:spPr>
          <a:xfrm>
            <a:off x="7696200" y="6477000"/>
            <a:ext cx="2133600" cy="476250"/>
          </a:xfrm>
          <a:noFill/>
        </p:spPr>
        <p:txBody>
          <a:bodyPr/>
          <a:lstStyle/>
          <a:p>
            <a:r>
              <a:rPr lang="en-US" altLang="en-US" dirty="0" smtClean="0">
                <a:solidFill>
                  <a:srgbClr val="0055A0"/>
                </a:solidFill>
                <a:latin typeface="Arial" charset="0"/>
              </a:rPr>
              <a:t>Page </a:t>
            </a:r>
            <a:fld id="{E37C1E7D-B139-43D1-9A4B-2BEC8A902E95}" type="slidenum">
              <a:rPr lang="en-US" altLang="en-US" smtClean="0">
                <a:solidFill>
                  <a:srgbClr val="0055A0"/>
                </a:solidFill>
                <a:latin typeface="Arial" charset="0"/>
              </a:rPr>
              <a:pPr/>
              <a:t>11</a:t>
            </a:fld>
            <a:endParaRPr lang="en-US" altLang="en-US" dirty="0" smtClean="0">
              <a:solidFill>
                <a:srgbClr val="0055A0"/>
              </a:solidFill>
              <a:latin typeface="Arial" charset="0"/>
            </a:endParaRPr>
          </a:p>
        </p:txBody>
      </p:sp>
      <p:sp>
        <p:nvSpPr>
          <p:cNvPr id="9" name="Date Placeholder 1"/>
          <p:cNvSpPr>
            <a:spLocks noGrp="1"/>
          </p:cNvSpPr>
          <p:nvPr>
            <p:ph type="dt" sz="half" idx="4294967295"/>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srgbClr val="0055A0"/>
                </a:solidFill>
                <a:latin typeface="Arial" panose="020B0604020202020204" pitchFamily="34" charset="0"/>
                <a:cs typeface="Arial" panose="020B0604020202020204" pitchFamily="34" charset="0"/>
              </a:rPr>
              <a:t>13/05/2015</a:t>
            </a:r>
            <a:endParaRPr lang="en-US" dirty="0" smtClean="0">
              <a:solidFill>
                <a:srgbClr val="0055A0"/>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800" y="1219200"/>
            <a:ext cx="4320000" cy="3988346"/>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2122" y="1191062"/>
            <a:ext cx="4320000" cy="4044622"/>
          </a:xfrm>
          <a:prstGeom prst="rect">
            <a:avLst/>
          </a:prstGeom>
        </p:spPr>
      </p:pic>
    </p:spTree>
    <p:extLst>
      <p:ext uri="{BB962C8B-B14F-4D97-AF65-F5344CB8AC3E}">
        <p14:creationId xmlns:p14="http://schemas.microsoft.com/office/powerpoint/2010/main" val="16286670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2" name="Title 1"/>
          <p:cNvSpPr>
            <a:spLocks noGrp="1"/>
          </p:cNvSpPr>
          <p:nvPr>
            <p:ph type="title"/>
          </p:nvPr>
        </p:nvSpPr>
        <p:spPr>
          <a:xfrm>
            <a:off x="-304800" y="0"/>
            <a:ext cx="9601200" cy="609600"/>
          </a:xfrm>
        </p:spPr>
        <p:txBody>
          <a:bodyPr>
            <a:noAutofit/>
          </a:bodyPr>
          <a:lstStyle/>
          <a:p>
            <a:pPr>
              <a:spcBef>
                <a:spcPts val="1200"/>
              </a:spcBef>
              <a:spcAft>
                <a:spcPts val="1200"/>
              </a:spcAft>
            </a:pPr>
            <a:r>
              <a:rPr lang="en-GB" sz="3200" b="1" dirty="0" smtClean="0">
                <a:solidFill>
                  <a:srgbClr val="01835F"/>
                </a:solidFill>
                <a:latin typeface="Arial" panose="020B0604020202020204" pitchFamily="34" charset="0"/>
                <a:cs typeface="Arial" panose="020B0604020202020204" pitchFamily="34" charset="0"/>
              </a:rPr>
              <a:t>Case 2: Top Connection </a:t>
            </a:r>
            <a:r>
              <a:rPr lang="en-GB" sz="3200" b="1" dirty="0" smtClean="0">
                <a:solidFill>
                  <a:srgbClr val="01835F"/>
                </a:solidFill>
                <a:latin typeface="Arial" panose="020B0604020202020204" pitchFamily="34" charset="0"/>
                <a:cs typeface="Arial" panose="020B0604020202020204" pitchFamily="34" charset="0"/>
              </a:rPr>
              <a:t>Analysis</a:t>
            </a:r>
            <a:endParaRPr lang="en-GB" sz="3200" b="1" dirty="0">
              <a:solidFill>
                <a:srgbClr val="01835F"/>
              </a:solidFill>
              <a:latin typeface="Arial" panose="020B0604020202020204" pitchFamily="34" charset="0"/>
              <a:cs typeface="Arial" panose="020B0604020202020204" pitchFamily="34" charset="0"/>
            </a:endParaRPr>
          </a:p>
        </p:txBody>
      </p:sp>
      <p:sp>
        <p:nvSpPr>
          <p:cNvPr id="17" name="Slide Number Placeholder 4"/>
          <p:cNvSpPr>
            <a:spLocks noGrp="1"/>
          </p:cNvSpPr>
          <p:nvPr>
            <p:ph type="sldNum" sz="quarter" idx="11"/>
          </p:nvPr>
        </p:nvSpPr>
        <p:spPr>
          <a:xfrm>
            <a:off x="7696200" y="6477000"/>
            <a:ext cx="2133600" cy="476250"/>
          </a:xfrm>
          <a:noFill/>
        </p:spPr>
        <p:txBody>
          <a:bodyPr/>
          <a:lstStyle/>
          <a:p>
            <a:r>
              <a:rPr lang="en-US" altLang="en-US" dirty="0" smtClean="0">
                <a:solidFill>
                  <a:srgbClr val="0055A0"/>
                </a:solidFill>
                <a:latin typeface="Arial" charset="0"/>
              </a:rPr>
              <a:t>Page </a:t>
            </a:r>
            <a:fld id="{E37C1E7D-B139-43D1-9A4B-2BEC8A902E95}" type="slidenum">
              <a:rPr lang="en-US" altLang="en-US" smtClean="0">
                <a:solidFill>
                  <a:srgbClr val="0055A0"/>
                </a:solidFill>
                <a:latin typeface="Arial" charset="0"/>
              </a:rPr>
              <a:pPr/>
              <a:t>12</a:t>
            </a:fld>
            <a:endParaRPr lang="en-US" altLang="en-US" dirty="0" smtClean="0">
              <a:solidFill>
                <a:srgbClr val="0055A0"/>
              </a:solidFill>
              <a:latin typeface="Arial" charset="0"/>
            </a:endParaRPr>
          </a:p>
        </p:txBody>
      </p:sp>
      <p:sp>
        <p:nvSpPr>
          <p:cNvPr id="9" name="Date Placeholder 1"/>
          <p:cNvSpPr>
            <a:spLocks noGrp="1"/>
          </p:cNvSpPr>
          <p:nvPr>
            <p:ph type="dt" sz="half" idx="4294967295"/>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srgbClr val="0055A0"/>
                </a:solidFill>
                <a:latin typeface="Arial" panose="020B0604020202020204" pitchFamily="34" charset="0"/>
                <a:cs typeface="Arial" panose="020B0604020202020204" pitchFamily="34" charset="0"/>
              </a:rPr>
              <a:t>13/05/2015</a:t>
            </a:r>
            <a:endParaRPr lang="en-US" dirty="0" smtClean="0">
              <a:solidFill>
                <a:srgbClr val="0055A0"/>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800" y="821192"/>
            <a:ext cx="5040000" cy="2903802"/>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36135" y="2907062"/>
            <a:ext cx="5040000" cy="3487059"/>
          </a:xfrm>
          <a:prstGeom prst="rect">
            <a:avLst/>
          </a:prstGeom>
        </p:spPr>
      </p:pic>
    </p:spTree>
    <p:extLst>
      <p:ext uri="{BB962C8B-B14F-4D97-AF65-F5344CB8AC3E}">
        <p14:creationId xmlns:p14="http://schemas.microsoft.com/office/powerpoint/2010/main" val="15025318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2" name="Title 1"/>
          <p:cNvSpPr>
            <a:spLocks noGrp="1"/>
          </p:cNvSpPr>
          <p:nvPr>
            <p:ph type="title"/>
          </p:nvPr>
        </p:nvSpPr>
        <p:spPr>
          <a:xfrm>
            <a:off x="-304800" y="-76200"/>
            <a:ext cx="9601200" cy="609600"/>
          </a:xfrm>
        </p:spPr>
        <p:txBody>
          <a:bodyPr>
            <a:noAutofit/>
          </a:bodyPr>
          <a:lstStyle/>
          <a:p>
            <a:pPr>
              <a:spcBef>
                <a:spcPts val="1200"/>
              </a:spcBef>
              <a:spcAft>
                <a:spcPts val="1200"/>
              </a:spcAft>
            </a:pPr>
            <a:r>
              <a:rPr lang="en-GB" sz="3200" b="1" dirty="0" smtClean="0">
                <a:solidFill>
                  <a:srgbClr val="01835F"/>
                </a:solidFill>
                <a:latin typeface="Arial" panose="020B0604020202020204" pitchFamily="34" charset="0"/>
                <a:cs typeface="Arial" panose="020B0604020202020204" pitchFamily="34" charset="0"/>
              </a:rPr>
              <a:t>Splice Connection</a:t>
            </a:r>
            <a:endParaRPr lang="en-GB" sz="3200" b="1" dirty="0">
              <a:solidFill>
                <a:srgbClr val="01835F"/>
              </a:solidFill>
              <a:latin typeface="Arial" panose="020B0604020202020204" pitchFamily="34" charset="0"/>
              <a:cs typeface="Arial" panose="020B0604020202020204" pitchFamily="34" charset="0"/>
            </a:endParaRPr>
          </a:p>
        </p:txBody>
      </p:sp>
      <p:sp>
        <p:nvSpPr>
          <p:cNvPr id="3" name="Subtitle 2"/>
          <p:cNvSpPr>
            <a:spLocks noGrp="1"/>
          </p:cNvSpPr>
          <p:nvPr>
            <p:ph idx="1"/>
          </p:nvPr>
        </p:nvSpPr>
        <p:spPr>
          <a:xfrm>
            <a:off x="152400" y="381000"/>
            <a:ext cx="8458170" cy="1010031"/>
          </a:xfrm>
        </p:spPr>
        <p:txBody>
          <a:bodyPr>
            <a:normAutofit/>
          </a:bodyPr>
          <a:lstStyle/>
          <a:p>
            <a:pPr>
              <a:spcBef>
                <a:spcPts val="0"/>
              </a:spcBef>
              <a:spcAft>
                <a:spcPts val="600"/>
              </a:spcAft>
            </a:pPr>
            <a:r>
              <a:rPr lang="en-GB" sz="2200" dirty="0" smtClean="0">
                <a:solidFill>
                  <a:srgbClr val="0055A0"/>
                </a:solidFill>
                <a:latin typeface="Arial" panose="020B0604020202020204" pitchFamily="34" charset="0"/>
                <a:cs typeface="Arial" panose="020B0604020202020204" pitchFamily="34" charset="0"/>
              </a:rPr>
              <a:t>Combination of two splice connections and a pre-manufactured </a:t>
            </a:r>
            <a:r>
              <a:rPr lang="en-GB" sz="2200" dirty="0">
                <a:solidFill>
                  <a:srgbClr val="0055A0"/>
                </a:solidFill>
                <a:latin typeface="Arial" panose="020B0604020202020204" pitchFamily="34" charset="0"/>
                <a:cs typeface="Arial" panose="020B0604020202020204" pitchFamily="34" charset="0"/>
              </a:rPr>
              <a:t>L</a:t>
            </a:r>
            <a:r>
              <a:rPr lang="en-GB" sz="2200" dirty="0" smtClean="0">
                <a:solidFill>
                  <a:srgbClr val="0055A0"/>
                </a:solidFill>
                <a:latin typeface="Arial" panose="020B0604020202020204" pitchFamily="34" charset="0"/>
                <a:cs typeface="Arial" panose="020B0604020202020204" pitchFamily="34" charset="0"/>
              </a:rPr>
              <a:t>-shaped moment connection at the bottom</a:t>
            </a:r>
          </a:p>
          <a:p>
            <a:pPr>
              <a:spcBef>
                <a:spcPts val="0"/>
              </a:spcBef>
              <a:spcAft>
                <a:spcPts val="600"/>
              </a:spcAft>
            </a:pPr>
            <a:endParaRPr lang="en-GB" sz="2200" dirty="0">
              <a:solidFill>
                <a:srgbClr val="0055A0"/>
              </a:solidFill>
              <a:latin typeface="Arial" panose="020B0604020202020204" pitchFamily="34" charset="0"/>
              <a:cs typeface="Arial" panose="020B0604020202020204" pitchFamily="34" charset="0"/>
            </a:endParaRPr>
          </a:p>
          <a:p>
            <a:pPr marL="0" indent="0">
              <a:spcBef>
                <a:spcPts val="0"/>
              </a:spcBef>
              <a:spcAft>
                <a:spcPts val="600"/>
              </a:spcAft>
              <a:buNone/>
            </a:pPr>
            <a:endParaRPr lang="en-GB" sz="2200" dirty="0">
              <a:solidFill>
                <a:srgbClr val="0055A0"/>
              </a:solidFill>
              <a:latin typeface="Arial" panose="020B0604020202020204" pitchFamily="34" charset="0"/>
              <a:cs typeface="Arial" panose="020B0604020202020204" pitchFamily="34" charset="0"/>
            </a:endParaRPr>
          </a:p>
          <a:p>
            <a:pPr marL="0" indent="0">
              <a:spcBef>
                <a:spcPts val="0"/>
              </a:spcBef>
              <a:spcAft>
                <a:spcPts val="600"/>
              </a:spcAft>
              <a:buNone/>
            </a:pPr>
            <a:endParaRPr lang="en-GB" sz="1800" dirty="0" smtClean="0">
              <a:solidFill>
                <a:srgbClr val="0055A0"/>
              </a:solidFill>
              <a:latin typeface="Arial" panose="020B0604020202020204" pitchFamily="34" charset="0"/>
              <a:cs typeface="Arial" panose="020B0604020202020204" pitchFamily="34" charset="0"/>
            </a:endParaRPr>
          </a:p>
          <a:p>
            <a:pPr marL="0" indent="0">
              <a:spcBef>
                <a:spcPts val="0"/>
              </a:spcBef>
              <a:spcAft>
                <a:spcPts val="600"/>
              </a:spcAft>
              <a:buNone/>
            </a:pPr>
            <a:endParaRPr lang="en-GB" sz="1800" dirty="0">
              <a:solidFill>
                <a:srgbClr val="0055A0"/>
              </a:solidFill>
              <a:latin typeface="Arial" panose="020B0604020202020204" pitchFamily="34" charset="0"/>
              <a:cs typeface="Arial" panose="020B0604020202020204" pitchFamily="34" charset="0"/>
            </a:endParaRPr>
          </a:p>
          <a:p>
            <a:pPr marL="0" indent="0">
              <a:spcBef>
                <a:spcPts val="0"/>
              </a:spcBef>
              <a:spcAft>
                <a:spcPts val="600"/>
              </a:spcAft>
              <a:buNone/>
            </a:pPr>
            <a:endParaRPr lang="en-GB" sz="1800" dirty="0" smtClean="0">
              <a:solidFill>
                <a:srgbClr val="0055A0"/>
              </a:solidFill>
              <a:latin typeface="Arial" panose="020B0604020202020204" pitchFamily="34" charset="0"/>
              <a:cs typeface="Arial" panose="020B0604020202020204" pitchFamily="34" charset="0"/>
            </a:endParaRPr>
          </a:p>
          <a:p>
            <a:pPr marL="0" indent="0">
              <a:spcBef>
                <a:spcPts val="0"/>
              </a:spcBef>
              <a:spcAft>
                <a:spcPts val="600"/>
              </a:spcAft>
              <a:buNone/>
            </a:pPr>
            <a:endParaRPr lang="en-GB" sz="1800" dirty="0">
              <a:solidFill>
                <a:srgbClr val="0055A0"/>
              </a:solidFill>
              <a:latin typeface="Arial" panose="020B0604020202020204" pitchFamily="34" charset="0"/>
              <a:cs typeface="Arial" panose="020B0604020202020204" pitchFamily="34" charset="0"/>
            </a:endParaRPr>
          </a:p>
          <a:p>
            <a:pPr marL="0" indent="0">
              <a:spcBef>
                <a:spcPts val="0"/>
              </a:spcBef>
              <a:spcAft>
                <a:spcPts val="600"/>
              </a:spcAft>
              <a:buNone/>
            </a:pPr>
            <a:endParaRPr lang="en-GB" sz="1800" dirty="0" smtClean="0">
              <a:solidFill>
                <a:srgbClr val="0055A0"/>
              </a:solidFill>
              <a:latin typeface="Arial" panose="020B0604020202020204" pitchFamily="34" charset="0"/>
              <a:cs typeface="Arial" panose="020B0604020202020204" pitchFamily="34" charset="0"/>
            </a:endParaRPr>
          </a:p>
          <a:p>
            <a:pPr marL="0" indent="0">
              <a:spcBef>
                <a:spcPts val="0"/>
              </a:spcBef>
              <a:spcAft>
                <a:spcPts val="600"/>
              </a:spcAft>
              <a:buNone/>
            </a:pPr>
            <a:endParaRPr lang="en-GB" sz="1800" dirty="0" smtClean="0">
              <a:solidFill>
                <a:srgbClr val="0055A0"/>
              </a:solidFill>
              <a:latin typeface="Arial" panose="020B0604020202020204" pitchFamily="34" charset="0"/>
              <a:cs typeface="Arial" panose="020B0604020202020204" pitchFamily="34" charset="0"/>
            </a:endParaRPr>
          </a:p>
          <a:p>
            <a:pPr marL="457200" lvl="1" indent="0">
              <a:spcBef>
                <a:spcPts val="0"/>
              </a:spcBef>
              <a:spcAft>
                <a:spcPts val="600"/>
              </a:spcAft>
              <a:buNone/>
            </a:pPr>
            <a:endParaRPr lang="en-GB" sz="1800" dirty="0" smtClean="0">
              <a:solidFill>
                <a:srgbClr val="0055A0"/>
              </a:solidFill>
              <a:latin typeface="Arial" panose="020B0604020202020204" pitchFamily="34" charset="0"/>
              <a:cs typeface="Arial" panose="020B0604020202020204" pitchFamily="34" charset="0"/>
            </a:endParaRPr>
          </a:p>
          <a:p>
            <a:pPr lvl="1">
              <a:spcBef>
                <a:spcPts val="0"/>
              </a:spcBef>
              <a:spcAft>
                <a:spcPts val="600"/>
              </a:spcAft>
            </a:pPr>
            <a:endParaRPr lang="en-GB" sz="1800" dirty="0" smtClean="0">
              <a:solidFill>
                <a:srgbClr val="0055A0"/>
              </a:solidFill>
              <a:latin typeface="Arial" panose="020B0604020202020204" pitchFamily="34" charset="0"/>
              <a:cs typeface="Arial" panose="020B0604020202020204" pitchFamily="34" charset="0"/>
            </a:endParaRPr>
          </a:p>
        </p:txBody>
      </p:sp>
      <p:sp>
        <p:nvSpPr>
          <p:cNvPr id="17" name="Slide Number Placeholder 4"/>
          <p:cNvSpPr>
            <a:spLocks noGrp="1"/>
          </p:cNvSpPr>
          <p:nvPr>
            <p:ph type="sldNum" sz="quarter" idx="11"/>
          </p:nvPr>
        </p:nvSpPr>
        <p:spPr>
          <a:xfrm>
            <a:off x="7696200" y="6477000"/>
            <a:ext cx="2133600" cy="476250"/>
          </a:xfrm>
          <a:noFill/>
        </p:spPr>
        <p:txBody>
          <a:bodyPr/>
          <a:lstStyle/>
          <a:p>
            <a:r>
              <a:rPr lang="en-US" altLang="en-US" dirty="0" smtClean="0">
                <a:solidFill>
                  <a:srgbClr val="0055A0"/>
                </a:solidFill>
                <a:latin typeface="Arial" charset="0"/>
              </a:rPr>
              <a:t>Page </a:t>
            </a:r>
            <a:fld id="{E37C1E7D-B139-43D1-9A4B-2BEC8A902E95}" type="slidenum">
              <a:rPr lang="en-US" altLang="en-US" smtClean="0">
                <a:solidFill>
                  <a:srgbClr val="0055A0"/>
                </a:solidFill>
                <a:latin typeface="Arial" charset="0"/>
              </a:rPr>
              <a:pPr/>
              <a:t>2</a:t>
            </a:fld>
            <a:endParaRPr lang="en-US" altLang="en-US" dirty="0" smtClean="0">
              <a:solidFill>
                <a:srgbClr val="0055A0"/>
              </a:solidFill>
              <a:latin typeface="Arial" charset="0"/>
            </a:endParaRPr>
          </a:p>
        </p:txBody>
      </p:sp>
      <p:sp>
        <p:nvSpPr>
          <p:cNvPr id="10" name="Subtitle 2"/>
          <p:cNvSpPr txBox="1">
            <a:spLocks/>
          </p:cNvSpPr>
          <p:nvPr/>
        </p:nvSpPr>
        <p:spPr>
          <a:xfrm>
            <a:off x="609600" y="3581400"/>
            <a:ext cx="3200400" cy="609600"/>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spcAft>
                <a:spcPts val="600"/>
              </a:spcAft>
              <a:buNone/>
            </a:pPr>
            <a:r>
              <a:rPr lang="en-GB" sz="1800" dirty="0" smtClean="0">
                <a:solidFill>
                  <a:srgbClr val="0055A0"/>
                </a:solidFill>
                <a:latin typeface="Arial" panose="020B0604020202020204" pitchFamily="34" charset="0"/>
                <a:cs typeface="Arial" panose="020B0604020202020204" pitchFamily="34" charset="0"/>
              </a:rPr>
              <a:t>Pre-manufactured, L-Shaped Connection</a:t>
            </a:r>
          </a:p>
        </p:txBody>
      </p:sp>
      <p:sp>
        <p:nvSpPr>
          <p:cNvPr id="11" name="Subtitle 2"/>
          <p:cNvSpPr txBox="1">
            <a:spLocks/>
          </p:cNvSpPr>
          <p:nvPr/>
        </p:nvSpPr>
        <p:spPr>
          <a:xfrm>
            <a:off x="5257800" y="3276600"/>
            <a:ext cx="3200400" cy="609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spcAft>
                <a:spcPts val="600"/>
              </a:spcAft>
              <a:buNone/>
            </a:pPr>
            <a:r>
              <a:rPr lang="en-GB" sz="1800" dirty="0" smtClean="0">
                <a:solidFill>
                  <a:srgbClr val="0055A0"/>
                </a:solidFill>
                <a:latin typeface="Arial" panose="020B0604020202020204" pitchFamily="34" charset="0"/>
                <a:cs typeface="Arial" panose="020B0604020202020204" pitchFamily="34" charset="0"/>
              </a:rPr>
              <a:t>Splice Connection</a:t>
            </a:r>
          </a:p>
        </p:txBody>
      </p:sp>
      <p:pic>
        <p:nvPicPr>
          <p:cNvPr id="13" name="Picture 12"/>
          <p:cNvPicPr>
            <a:picLocks noChangeAspect="1"/>
          </p:cNvPicPr>
          <p:nvPr/>
        </p:nvPicPr>
        <p:blipFill rotWithShape="1">
          <a:blip r:embed="rId4" cstate="print">
            <a:extLst>
              <a:ext uri="{28A0092B-C50C-407E-A947-70E740481C1C}">
                <a14:useLocalDpi xmlns:a14="http://schemas.microsoft.com/office/drawing/2010/main" val="0"/>
              </a:ext>
            </a:extLst>
          </a:blip>
          <a:srcRect r="23997"/>
          <a:stretch/>
        </p:blipFill>
        <p:spPr>
          <a:xfrm>
            <a:off x="6553200" y="914400"/>
            <a:ext cx="2338468" cy="2412000"/>
          </a:xfrm>
          <a:prstGeom prst="rect">
            <a:avLst/>
          </a:prstGeom>
        </p:spPr>
      </p:pic>
      <p:pic>
        <p:nvPicPr>
          <p:cNvPr id="14" name="Picture 13"/>
          <p:cNvPicPr>
            <a:picLocks noChangeAspect="1"/>
          </p:cNvPicPr>
          <p:nvPr/>
        </p:nvPicPr>
        <p:blipFill rotWithShape="1">
          <a:blip r:embed="rId5"/>
          <a:srcRect t="7046" b="8287"/>
          <a:stretch/>
        </p:blipFill>
        <p:spPr>
          <a:xfrm>
            <a:off x="4873481" y="1152604"/>
            <a:ext cx="1152000" cy="1981414"/>
          </a:xfrm>
          <a:prstGeom prst="rect">
            <a:avLst/>
          </a:prstGeom>
        </p:spPr>
      </p:pic>
      <p:pic>
        <p:nvPicPr>
          <p:cNvPr id="15" name="Picture 14"/>
          <p:cNvPicPr>
            <a:picLocks noChangeAspect="1"/>
          </p:cNvPicPr>
          <p:nvPr/>
        </p:nvPicPr>
        <p:blipFill rotWithShape="1">
          <a:blip r:embed="rId6">
            <a:extLst>
              <a:ext uri="{28A0092B-C50C-407E-A947-70E740481C1C}">
                <a14:useLocalDpi xmlns:a14="http://schemas.microsoft.com/office/drawing/2010/main" val="0"/>
              </a:ext>
            </a:extLst>
          </a:blip>
          <a:srcRect r="11900" b="11260"/>
          <a:stretch/>
        </p:blipFill>
        <p:spPr>
          <a:xfrm>
            <a:off x="639776" y="1143000"/>
            <a:ext cx="3396359" cy="2448000"/>
          </a:xfrm>
          <a:prstGeom prst="rect">
            <a:avLst/>
          </a:prstGeom>
        </p:spPr>
      </p:pic>
      <p:sp>
        <p:nvSpPr>
          <p:cNvPr id="16" name="Subtitle 2"/>
          <p:cNvSpPr txBox="1">
            <a:spLocks/>
          </p:cNvSpPr>
          <p:nvPr/>
        </p:nvSpPr>
        <p:spPr>
          <a:xfrm>
            <a:off x="4363598" y="3595231"/>
            <a:ext cx="4800600" cy="900569"/>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n-GB" sz="1800" dirty="0" smtClean="0">
                <a:solidFill>
                  <a:srgbClr val="FF0000"/>
                </a:solidFill>
                <a:latin typeface="Arial" panose="020B0604020202020204" pitchFamily="34" charset="0"/>
                <a:cs typeface="Arial" panose="020B0604020202020204" pitchFamily="34" charset="0"/>
              </a:rPr>
              <a:t>Vertical </a:t>
            </a:r>
            <a:r>
              <a:rPr lang="en-GB" sz="1800" dirty="0" smtClean="0">
                <a:solidFill>
                  <a:srgbClr val="FF0000"/>
                </a:solidFill>
                <a:latin typeface="Arial" panose="020B0604020202020204" pitchFamily="34" charset="0"/>
                <a:cs typeface="Arial" panose="020B0604020202020204" pitchFamily="34" charset="0"/>
              </a:rPr>
              <a:t>positions of the splice connections to be carefully selected so as to minimise the bending moment that they must withstand</a:t>
            </a:r>
          </a:p>
        </p:txBody>
      </p:sp>
      <p:sp>
        <p:nvSpPr>
          <p:cNvPr id="18" name="Date Placeholder 1"/>
          <p:cNvSpPr>
            <a:spLocks noGrp="1"/>
          </p:cNvSpPr>
          <p:nvPr>
            <p:ph type="dt" sz="half" idx="4294967295"/>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srgbClr val="0055A0"/>
                </a:solidFill>
                <a:latin typeface="Arial" panose="020B0604020202020204" pitchFamily="34" charset="0"/>
                <a:cs typeface="Arial" panose="020B0604020202020204" pitchFamily="34" charset="0"/>
              </a:rPr>
              <a:t>13/05/2015</a:t>
            </a:r>
            <a:endParaRPr lang="en-US" dirty="0" smtClean="0">
              <a:solidFill>
                <a:srgbClr val="0055A0"/>
              </a:solidFill>
              <a:latin typeface="Arial" panose="020B0604020202020204" pitchFamily="34" charset="0"/>
              <a:cs typeface="Arial" panose="020B0604020202020204" pitchFamily="34" charset="0"/>
            </a:endParaRPr>
          </a:p>
        </p:txBody>
      </p:sp>
      <p:sp>
        <p:nvSpPr>
          <p:cNvPr id="19" name="Subtitle 2"/>
          <p:cNvSpPr txBox="1">
            <a:spLocks/>
          </p:cNvSpPr>
          <p:nvPr/>
        </p:nvSpPr>
        <p:spPr>
          <a:xfrm>
            <a:off x="2257660" y="2457686"/>
            <a:ext cx="694232" cy="35203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n-GB" sz="1600" dirty="0" smtClean="0">
                <a:solidFill>
                  <a:srgbClr val="FF0000"/>
                </a:solidFill>
                <a:latin typeface="Arial" panose="020B0604020202020204" pitchFamily="34" charset="0"/>
                <a:cs typeface="Arial" panose="020B0604020202020204" pitchFamily="34" charset="0"/>
              </a:rPr>
              <a:t>0.6</a:t>
            </a:r>
            <a:r>
              <a:rPr lang="en-GB" sz="1600" dirty="0" smtClean="0">
                <a:solidFill>
                  <a:srgbClr val="FF0000"/>
                </a:solidFill>
                <a:latin typeface="Arial" panose="020B0604020202020204" pitchFamily="34" charset="0"/>
                <a:cs typeface="Arial" panose="020B0604020202020204" pitchFamily="34" charset="0"/>
              </a:rPr>
              <a:t>m</a:t>
            </a:r>
            <a:endParaRPr lang="en-GB" sz="1600" dirty="0" smtClean="0">
              <a:solidFill>
                <a:srgbClr val="FF0000"/>
              </a:solidFill>
              <a:latin typeface="Arial" panose="020B0604020202020204" pitchFamily="34" charset="0"/>
              <a:cs typeface="Arial" panose="020B0604020202020204" pitchFamily="34" charset="0"/>
            </a:endParaRPr>
          </a:p>
        </p:txBody>
      </p:sp>
      <p:cxnSp>
        <p:nvCxnSpPr>
          <p:cNvPr id="6" name="Straight Arrow Connector 5"/>
          <p:cNvCxnSpPr/>
          <p:nvPr/>
        </p:nvCxnSpPr>
        <p:spPr>
          <a:xfrm>
            <a:off x="2971800" y="2152966"/>
            <a:ext cx="0" cy="32400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2362200" y="2400766"/>
            <a:ext cx="457200" cy="13560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Subtitle 2"/>
          <p:cNvSpPr txBox="1">
            <a:spLocks/>
          </p:cNvSpPr>
          <p:nvPr/>
        </p:nvSpPr>
        <p:spPr>
          <a:xfrm>
            <a:off x="2951892" y="2216349"/>
            <a:ext cx="694232" cy="35203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n-GB" sz="1600" dirty="0" smtClean="0">
                <a:solidFill>
                  <a:srgbClr val="FF0000"/>
                </a:solidFill>
                <a:latin typeface="Arial" panose="020B0604020202020204" pitchFamily="34" charset="0"/>
                <a:cs typeface="Arial" panose="020B0604020202020204" pitchFamily="34" charset="0"/>
              </a:rPr>
              <a:t>0.4</a:t>
            </a:r>
            <a:r>
              <a:rPr lang="en-GB" sz="1600" dirty="0" smtClean="0">
                <a:solidFill>
                  <a:srgbClr val="FF0000"/>
                </a:solidFill>
                <a:latin typeface="Arial" panose="020B0604020202020204" pitchFamily="34" charset="0"/>
                <a:cs typeface="Arial" panose="020B0604020202020204" pitchFamily="34" charset="0"/>
              </a:rPr>
              <a:t>m</a:t>
            </a:r>
            <a:endParaRPr lang="en-GB" sz="1600" dirty="0" smtClean="0">
              <a:solidFill>
                <a:srgbClr val="FF0000"/>
              </a:solidFill>
              <a:latin typeface="Arial" panose="020B0604020202020204" pitchFamily="34" charset="0"/>
              <a:cs typeface="Arial" panose="020B0604020202020204" pitchFamily="34" charset="0"/>
            </a:endParaRPr>
          </a:p>
        </p:txBody>
      </p:sp>
      <p:sp>
        <p:nvSpPr>
          <p:cNvPr id="24" name="Subtitle 2"/>
          <p:cNvSpPr txBox="1">
            <a:spLocks/>
          </p:cNvSpPr>
          <p:nvPr/>
        </p:nvSpPr>
        <p:spPr>
          <a:xfrm>
            <a:off x="134039" y="4600735"/>
            <a:ext cx="3493724" cy="1010031"/>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600"/>
              </a:spcAft>
            </a:pPr>
            <a:r>
              <a:rPr lang="en-GB" sz="2200" dirty="0" smtClean="0">
                <a:solidFill>
                  <a:srgbClr val="0055A0"/>
                </a:solidFill>
                <a:latin typeface="Arial" panose="020B0604020202020204" pitchFamily="34" charset="0"/>
                <a:cs typeface="Arial" panose="020B0604020202020204" pitchFamily="34" charset="0"/>
              </a:rPr>
              <a:t>Top Connection: Pinned or Moment Connection?</a:t>
            </a:r>
            <a:endParaRPr lang="en-GB" sz="1800" dirty="0" smtClean="0">
              <a:solidFill>
                <a:srgbClr val="0055A0"/>
              </a:solidFill>
              <a:latin typeface="Arial" panose="020B0604020202020204" pitchFamily="34" charset="0"/>
              <a:cs typeface="Arial" panose="020B0604020202020204" pitchFamily="34" charset="0"/>
            </a:endParaRPr>
          </a:p>
        </p:txBody>
      </p:sp>
      <p:pic>
        <p:nvPicPr>
          <p:cNvPr id="9" name="Picture 8"/>
          <p:cNvPicPr>
            <a:picLocks noChangeAspect="1"/>
          </p:cNvPicPr>
          <p:nvPr/>
        </p:nvPicPr>
        <p:blipFill rotWithShape="1">
          <a:blip r:embed="rId7">
            <a:extLst>
              <a:ext uri="{28A0092B-C50C-407E-A947-70E740481C1C}">
                <a14:useLocalDpi xmlns:a14="http://schemas.microsoft.com/office/drawing/2010/main" val="0"/>
              </a:ext>
            </a:extLst>
          </a:blip>
          <a:srcRect l="13184" t="3227" r="8528" b="8434"/>
          <a:stretch/>
        </p:blipFill>
        <p:spPr>
          <a:xfrm>
            <a:off x="3751200" y="4467765"/>
            <a:ext cx="2057400" cy="2286001"/>
          </a:xfrm>
          <a:prstGeom prst="rect">
            <a:avLst/>
          </a:prstGeom>
        </p:spPr>
      </p:pic>
    </p:spTree>
    <p:extLst>
      <p:ext uri="{BB962C8B-B14F-4D97-AF65-F5344CB8AC3E}">
        <p14:creationId xmlns:p14="http://schemas.microsoft.com/office/powerpoint/2010/main" val="35350490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2" name="Title 1"/>
          <p:cNvSpPr>
            <a:spLocks noGrp="1"/>
          </p:cNvSpPr>
          <p:nvPr>
            <p:ph type="title"/>
          </p:nvPr>
        </p:nvSpPr>
        <p:spPr>
          <a:xfrm>
            <a:off x="-304800" y="0"/>
            <a:ext cx="9601200" cy="609600"/>
          </a:xfrm>
        </p:spPr>
        <p:txBody>
          <a:bodyPr>
            <a:noAutofit/>
          </a:bodyPr>
          <a:lstStyle/>
          <a:p>
            <a:pPr>
              <a:spcBef>
                <a:spcPts val="1200"/>
              </a:spcBef>
              <a:spcAft>
                <a:spcPts val="1200"/>
              </a:spcAft>
            </a:pPr>
            <a:r>
              <a:rPr lang="en-GB" sz="3200" b="1" dirty="0" smtClean="0">
                <a:solidFill>
                  <a:srgbClr val="01835F"/>
                </a:solidFill>
                <a:latin typeface="Arial" panose="020B0604020202020204" pitchFamily="34" charset="0"/>
                <a:cs typeface="Arial" panose="020B0604020202020204" pitchFamily="34" charset="0"/>
              </a:rPr>
              <a:t>Joint Validation: Proposed FEA Methodology</a:t>
            </a:r>
            <a:endParaRPr lang="en-GB" sz="3200" b="1" dirty="0">
              <a:solidFill>
                <a:srgbClr val="01835F"/>
              </a:solidFill>
              <a:latin typeface="Arial" panose="020B0604020202020204" pitchFamily="34" charset="0"/>
              <a:cs typeface="Arial" panose="020B0604020202020204" pitchFamily="34" charset="0"/>
            </a:endParaRPr>
          </a:p>
        </p:txBody>
      </p:sp>
      <p:sp>
        <p:nvSpPr>
          <p:cNvPr id="3" name="Subtitle 2"/>
          <p:cNvSpPr>
            <a:spLocks noGrp="1"/>
          </p:cNvSpPr>
          <p:nvPr>
            <p:ph idx="1"/>
          </p:nvPr>
        </p:nvSpPr>
        <p:spPr>
          <a:xfrm>
            <a:off x="30" y="818769"/>
            <a:ext cx="9143970" cy="5201531"/>
          </a:xfrm>
        </p:spPr>
        <p:txBody>
          <a:bodyPr>
            <a:normAutofit/>
          </a:bodyPr>
          <a:lstStyle/>
          <a:p>
            <a:pPr marL="457200" indent="-457200">
              <a:spcBef>
                <a:spcPts val="0"/>
              </a:spcBef>
              <a:spcAft>
                <a:spcPts val="1800"/>
              </a:spcAft>
              <a:buFont typeface="+mj-lt"/>
              <a:buAutoNum type="arabicPeriod"/>
            </a:pPr>
            <a:r>
              <a:rPr lang="en-GB" sz="1800" dirty="0" smtClean="0">
                <a:solidFill>
                  <a:srgbClr val="0055A0"/>
                </a:solidFill>
                <a:latin typeface="Arial" panose="020B0604020202020204" pitchFamily="34" charset="0"/>
                <a:cs typeface="Arial" panose="020B0604020202020204" pitchFamily="34" charset="0"/>
              </a:rPr>
              <a:t>Extract rotational stiffness of bottom (“pre-manufactured”) and top (bolted) connections (i.e. </a:t>
            </a:r>
            <a:r>
              <a:rPr lang="en-GB" sz="1800" dirty="0" err="1" smtClean="0">
                <a:solidFill>
                  <a:srgbClr val="0055A0"/>
                </a:solidFill>
                <a:latin typeface="Arial" panose="020B0604020202020204" pitchFamily="34" charset="0"/>
                <a:cs typeface="Arial" panose="020B0604020202020204" pitchFamily="34" charset="0"/>
              </a:rPr>
              <a:t>K</a:t>
            </a:r>
            <a:r>
              <a:rPr lang="en-GB" sz="1800" baseline="-25000" dirty="0" err="1" smtClean="0">
                <a:solidFill>
                  <a:srgbClr val="0055A0"/>
                </a:solidFill>
                <a:latin typeface="Arial" panose="020B0604020202020204" pitchFamily="34" charset="0"/>
                <a:cs typeface="Arial" panose="020B0604020202020204" pitchFamily="34" charset="0"/>
              </a:rPr>
              <a:t>bot</a:t>
            </a:r>
            <a:r>
              <a:rPr lang="en-GB" sz="1800" dirty="0" smtClean="0">
                <a:solidFill>
                  <a:srgbClr val="0055A0"/>
                </a:solidFill>
                <a:latin typeface="Arial" panose="020B0604020202020204" pitchFamily="34" charset="0"/>
                <a:cs typeface="Arial" panose="020B0604020202020204" pitchFamily="34" charset="0"/>
              </a:rPr>
              <a:t> and </a:t>
            </a:r>
            <a:r>
              <a:rPr lang="en-GB" sz="1800" dirty="0" err="1" smtClean="0">
                <a:solidFill>
                  <a:srgbClr val="0055A0"/>
                </a:solidFill>
                <a:latin typeface="Arial" panose="020B0604020202020204" pitchFamily="34" charset="0"/>
                <a:cs typeface="Arial" panose="020B0604020202020204" pitchFamily="34" charset="0"/>
              </a:rPr>
              <a:t>K</a:t>
            </a:r>
            <a:r>
              <a:rPr lang="en-GB" sz="1800" baseline="-25000" dirty="0" err="1" smtClean="0">
                <a:solidFill>
                  <a:srgbClr val="0055A0"/>
                </a:solidFill>
                <a:latin typeface="Arial" panose="020B0604020202020204" pitchFamily="34" charset="0"/>
                <a:cs typeface="Arial" panose="020B0604020202020204" pitchFamily="34" charset="0"/>
              </a:rPr>
              <a:t>top</a:t>
            </a:r>
            <a:r>
              <a:rPr lang="en-GB" sz="1800" dirty="0" smtClean="0">
                <a:solidFill>
                  <a:srgbClr val="0055A0"/>
                </a:solidFill>
                <a:latin typeface="Arial" panose="020B0604020202020204" pitchFamily="34" charset="0"/>
                <a:cs typeface="Arial" panose="020B0604020202020204" pitchFamily="34" charset="0"/>
              </a:rPr>
              <a:t> respectively) using detailed joint models or analytical EC3 calculations. </a:t>
            </a:r>
            <a:endParaRPr lang="en-GB" sz="1800" dirty="0" smtClean="0">
              <a:solidFill>
                <a:srgbClr val="FF0000"/>
              </a:solidFill>
              <a:latin typeface="Arial" panose="020B0604020202020204" pitchFamily="34" charset="0"/>
              <a:cs typeface="Arial" panose="020B0604020202020204" pitchFamily="34" charset="0"/>
            </a:endParaRPr>
          </a:p>
          <a:p>
            <a:pPr marL="457200" indent="-457200">
              <a:spcBef>
                <a:spcPts val="0"/>
              </a:spcBef>
              <a:spcAft>
                <a:spcPts val="600"/>
              </a:spcAft>
              <a:buFont typeface="+mj-lt"/>
              <a:buAutoNum type="arabicPeriod"/>
            </a:pPr>
            <a:r>
              <a:rPr lang="en-GB" sz="1800" dirty="0" smtClean="0">
                <a:solidFill>
                  <a:srgbClr val="0055A0"/>
                </a:solidFill>
                <a:latin typeface="Arial" panose="020B0604020202020204" pitchFamily="34" charset="0"/>
                <a:cs typeface="Arial" panose="020B0604020202020204" pitchFamily="34" charset="0"/>
              </a:rPr>
              <a:t>Introduce the values of </a:t>
            </a:r>
            <a:r>
              <a:rPr lang="en-GB" sz="1800" dirty="0" err="1">
                <a:solidFill>
                  <a:srgbClr val="0055A0"/>
                </a:solidFill>
                <a:latin typeface="Arial" panose="020B0604020202020204" pitchFamily="34" charset="0"/>
                <a:cs typeface="Arial" panose="020B0604020202020204" pitchFamily="34" charset="0"/>
              </a:rPr>
              <a:t>K</a:t>
            </a:r>
            <a:r>
              <a:rPr lang="en-GB" sz="1800" baseline="-25000" dirty="0" err="1">
                <a:solidFill>
                  <a:srgbClr val="0055A0"/>
                </a:solidFill>
                <a:latin typeface="Arial" panose="020B0604020202020204" pitchFamily="34" charset="0"/>
                <a:cs typeface="Arial" panose="020B0604020202020204" pitchFamily="34" charset="0"/>
              </a:rPr>
              <a:t>bot</a:t>
            </a:r>
            <a:r>
              <a:rPr lang="en-GB" sz="1800" dirty="0">
                <a:solidFill>
                  <a:srgbClr val="0055A0"/>
                </a:solidFill>
                <a:latin typeface="Arial" panose="020B0604020202020204" pitchFamily="34" charset="0"/>
                <a:cs typeface="Arial" panose="020B0604020202020204" pitchFamily="34" charset="0"/>
              </a:rPr>
              <a:t> and </a:t>
            </a:r>
            <a:r>
              <a:rPr lang="en-GB" sz="1800" dirty="0" err="1">
                <a:solidFill>
                  <a:srgbClr val="0055A0"/>
                </a:solidFill>
                <a:latin typeface="Arial" panose="020B0604020202020204" pitchFamily="34" charset="0"/>
                <a:cs typeface="Arial" panose="020B0604020202020204" pitchFamily="34" charset="0"/>
              </a:rPr>
              <a:t>K</a:t>
            </a:r>
            <a:r>
              <a:rPr lang="en-GB" sz="1800" baseline="-25000" dirty="0" err="1">
                <a:solidFill>
                  <a:srgbClr val="0055A0"/>
                </a:solidFill>
                <a:latin typeface="Arial" panose="020B0604020202020204" pitchFamily="34" charset="0"/>
                <a:cs typeface="Arial" panose="020B0604020202020204" pitchFamily="34" charset="0"/>
              </a:rPr>
              <a:t>top</a:t>
            </a:r>
            <a:r>
              <a:rPr lang="en-GB" sz="1800" dirty="0" smtClean="0">
                <a:solidFill>
                  <a:srgbClr val="0055A0"/>
                </a:solidFill>
                <a:latin typeface="Arial" panose="020B0604020202020204" pitchFamily="34" charset="0"/>
                <a:cs typeface="Arial" panose="020B0604020202020204" pitchFamily="34" charset="0"/>
              </a:rPr>
              <a:t> in a beam model of the main frame to obtain the bending moment distribution along the main vertical beam.</a:t>
            </a:r>
          </a:p>
          <a:p>
            <a:pPr marL="857250" lvl="1" indent="-457200">
              <a:spcBef>
                <a:spcPts val="0"/>
              </a:spcBef>
              <a:spcAft>
                <a:spcPts val="1800"/>
              </a:spcAft>
              <a:buFont typeface="Wingdings" panose="05000000000000000000" pitchFamily="2" charset="2"/>
              <a:buChar char="Ø"/>
            </a:pPr>
            <a:r>
              <a:rPr lang="en-GB" sz="1800" dirty="0" smtClean="0">
                <a:solidFill>
                  <a:srgbClr val="008989"/>
                </a:solidFill>
                <a:latin typeface="Arial" panose="020B0604020202020204" pitchFamily="34" charset="0"/>
                <a:cs typeface="Arial" panose="020B0604020202020204" pitchFamily="34" charset="0"/>
              </a:rPr>
              <a:t>Initial position for the splice connection corresponds to the location of the zero-bending moment.   </a:t>
            </a:r>
          </a:p>
          <a:p>
            <a:pPr marL="457200" indent="-457200">
              <a:spcBef>
                <a:spcPts val="0"/>
              </a:spcBef>
              <a:spcAft>
                <a:spcPts val="1800"/>
              </a:spcAft>
              <a:buFont typeface="+mj-lt"/>
              <a:buAutoNum type="arabicPeriod"/>
            </a:pPr>
            <a:r>
              <a:rPr lang="en-GB" sz="1800" dirty="0" smtClean="0">
                <a:solidFill>
                  <a:srgbClr val="0055A0"/>
                </a:solidFill>
                <a:latin typeface="Arial" panose="020B0604020202020204" pitchFamily="34" charset="0"/>
                <a:cs typeface="Arial" panose="020B0604020202020204" pitchFamily="34" charset="0"/>
              </a:rPr>
              <a:t>Run a shell model of the main portal. (The bottom connection will be explicitly included in this model, but the imperfect nature of the top connection </a:t>
            </a:r>
            <a:r>
              <a:rPr lang="en-GB" sz="1800" dirty="0" smtClean="0">
                <a:solidFill>
                  <a:srgbClr val="0055A0"/>
                </a:solidFill>
                <a:latin typeface="Arial" panose="020B0604020202020204" pitchFamily="34" charset="0"/>
                <a:cs typeface="Arial" panose="020B0604020202020204" pitchFamily="34" charset="0"/>
              </a:rPr>
              <a:t>should</a:t>
            </a:r>
            <a:r>
              <a:rPr lang="en-GB" sz="1800" dirty="0" smtClean="0">
                <a:solidFill>
                  <a:srgbClr val="0055A0"/>
                </a:solidFill>
                <a:latin typeface="Arial" panose="020B0604020202020204" pitchFamily="34" charset="0"/>
                <a:cs typeface="Arial" panose="020B0604020202020204" pitchFamily="34" charset="0"/>
              </a:rPr>
              <a:t> </a:t>
            </a:r>
            <a:r>
              <a:rPr lang="en-GB" sz="1800" dirty="0" smtClean="0">
                <a:solidFill>
                  <a:srgbClr val="0055A0"/>
                </a:solidFill>
                <a:latin typeface="Arial" panose="020B0604020202020204" pitchFamily="34" charset="0"/>
                <a:cs typeface="Arial" panose="020B0604020202020204" pitchFamily="34" charset="0"/>
              </a:rPr>
              <a:t>be accounted for via a revolute joint with rotational stiffness equal to </a:t>
            </a:r>
            <a:r>
              <a:rPr lang="en-GB" sz="1800" dirty="0" err="1" smtClean="0">
                <a:solidFill>
                  <a:srgbClr val="0055A0"/>
                </a:solidFill>
                <a:latin typeface="Arial" panose="020B0604020202020204" pitchFamily="34" charset="0"/>
                <a:cs typeface="Arial" panose="020B0604020202020204" pitchFamily="34" charset="0"/>
              </a:rPr>
              <a:t>K</a:t>
            </a:r>
            <a:r>
              <a:rPr lang="en-GB" sz="1800" baseline="-25000" dirty="0" err="1" smtClean="0">
                <a:solidFill>
                  <a:srgbClr val="0055A0"/>
                </a:solidFill>
                <a:latin typeface="Arial" panose="020B0604020202020204" pitchFamily="34" charset="0"/>
                <a:cs typeface="Arial" panose="020B0604020202020204" pitchFamily="34" charset="0"/>
              </a:rPr>
              <a:t>top</a:t>
            </a:r>
            <a:r>
              <a:rPr lang="en-GB" sz="1800" dirty="0" smtClean="0">
                <a:solidFill>
                  <a:srgbClr val="0055A0"/>
                </a:solidFill>
                <a:latin typeface="Arial" panose="020B0604020202020204" pitchFamily="34" charset="0"/>
                <a:cs typeface="Arial" panose="020B0604020202020204" pitchFamily="34" charset="0"/>
              </a:rPr>
              <a:t>).</a:t>
            </a:r>
          </a:p>
          <a:p>
            <a:pPr marL="457200" indent="-457200">
              <a:spcBef>
                <a:spcPts val="0"/>
              </a:spcBef>
              <a:spcAft>
                <a:spcPts val="1800"/>
              </a:spcAft>
              <a:buFont typeface="+mj-lt"/>
              <a:buAutoNum type="arabicPeriod"/>
            </a:pPr>
            <a:r>
              <a:rPr lang="en-GB" sz="1800" dirty="0" smtClean="0">
                <a:solidFill>
                  <a:srgbClr val="0055A0"/>
                </a:solidFill>
                <a:latin typeface="Arial" panose="020B0604020202020204" pitchFamily="34" charset="0"/>
                <a:cs typeface="Arial" panose="020B0604020202020204" pitchFamily="34" charset="0"/>
              </a:rPr>
              <a:t>Use the results of step 3 to run a </a:t>
            </a:r>
            <a:r>
              <a:rPr lang="en-GB" sz="1800" b="1" dirty="0" smtClean="0">
                <a:solidFill>
                  <a:srgbClr val="0055A0"/>
                </a:solidFill>
                <a:latin typeface="Arial" panose="020B0604020202020204" pitchFamily="34" charset="0"/>
                <a:cs typeface="Arial" panose="020B0604020202020204" pitchFamily="34" charset="0"/>
              </a:rPr>
              <a:t>sub-model of the </a:t>
            </a:r>
            <a:r>
              <a:rPr lang="en-GB" sz="1800" b="1" dirty="0" smtClean="0">
                <a:solidFill>
                  <a:srgbClr val="0055A0"/>
                </a:solidFill>
                <a:latin typeface="Arial" panose="020B0604020202020204" pitchFamily="34" charset="0"/>
                <a:cs typeface="Arial" panose="020B0604020202020204" pitchFamily="34" charset="0"/>
              </a:rPr>
              <a:t>various connection</a:t>
            </a:r>
            <a:r>
              <a:rPr lang="en-GB" sz="1800" dirty="0" smtClean="0">
                <a:solidFill>
                  <a:srgbClr val="0055A0"/>
                </a:solidFill>
                <a:latin typeface="Arial" panose="020B0604020202020204" pitchFamily="34" charset="0"/>
                <a:cs typeface="Arial" panose="020B0604020202020204" pitchFamily="34" charset="0"/>
              </a:rPr>
              <a:t> </a:t>
            </a:r>
            <a:r>
              <a:rPr lang="en-GB" sz="1800" dirty="0" smtClean="0">
                <a:solidFill>
                  <a:srgbClr val="0055A0"/>
                </a:solidFill>
                <a:latin typeface="Arial" panose="020B0604020202020204" pitchFamily="34" charset="0"/>
                <a:cs typeface="Arial" panose="020B0604020202020204" pitchFamily="34" charset="0"/>
              </a:rPr>
              <a:t>and evaluate the </a:t>
            </a:r>
            <a:r>
              <a:rPr lang="en-GB" sz="1800" b="1" dirty="0" smtClean="0">
                <a:solidFill>
                  <a:srgbClr val="0055A0"/>
                </a:solidFill>
                <a:latin typeface="Arial" panose="020B0604020202020204" pitchFamily="34" charset="0"/>
                <a:cs typeface="Arial" panose="020B0604020202020204" pitchFamily="34" charset="0"/>
              </a:rPr>
              <a:t>stresses in the bolts/welds. </a:t>
            </a:r>
            <a:r>
              <a:rPr lang="en-GB" sz="1800" dirty="0" smtClean="0">
                <a:solidFill>
                  <a:srgbClr val="0055A0"/>
                </a:solidFill>
                <a:latin typeface="Arial" panose="020B0604020202020204" pitchFamily="34" charset="0"/>
                <a:cs typeface="Arial" panose="020B0604020202020204" pitchFamily="34" charset="0"/>
              </a:rPr>
              <a:t>The nominal position of the splice connection would correspond to that extracted in step 2, but a sensitivity analysis should be performed to assess the effect of the positional error. Bolt pre-tension and </a:t>
            </a:r>
            <a:r>
              <a:rPr lang="en-GB" sz="1800" b="1" u="sng" dirty="0" smtClean="0">
                <a:solidFill>
                  <a:srgbClr val="FF0000"/>
                </a:solidFill>
                <a:latin typeface="Arial" panose="020B0604020202020204" pitchFamily="34" charset="0"/>
                <a:cs typeface="Arial" panose="020B0604020202020204" pitchFamily="34" charset="0"/>
              </a:rPr>
              <a:t>nominal</a:t>
            </a:r>
            <a:r>
              <a:rPr lang="en-GB" sz="1800" dirty="0" smtClean="0">
                <a:solidFill>
                  <a:srgbClr val="0055A0"/>
                </a:solidFill>
                <a:latin typeface="Arial" panose="020B0604020202020204" pitchFamily="34" charset="0"/>
                <a:cs typeface="Arial" panose="020B0604020202020204" pitchFamily="34" charset="0"/>
              </a:rPr>
              <a:t> loads should be taken into account in this step.  </a:t>
            </a:r>
          </a:p>
        </p:txBody>
      </p:sp>
      <p:sp>
        <p:nvSpPr>
          <p:cNvPr id="17" name="Slide Number Placeholder 4"/>
          <p:cNvSpPr>
            <a:spLocks noGrp="1"/>
          </p:cNvSpPr>
          <p:nvPr>
            <p:ph type="sldNum" sz="quarter" idx="11"/>
          </p:nvPr>
        </p:nvSpPr>
        <p:spPr>
          <a:xfrm>
            <a:off x="7696200" y="6477000"/>
            <a:ext cx="2133600" cy="476250"/>
          </a:xfrm>
          <a:noFill/>
        </p:spPr>
        <p:txBody>
          <a:bodyPr/>
          <a:lstStyle/>
          <a:p>
            <a:r>
              <a:rPr lang="en-US" altLang="en-US" dirty="0" smtClean="0">
                <a:solidFill>
                  <a:srgbClr val="0055A0"/>
                </a:solidFill>
                <a:latin typeface="Arial" charset="0"/>
              </a:rPr>
              <a:t>Page </a:t>
            </a:r>
            <a:fld id="{E37C1E7D-B139-43D1-9A4B-2BEC8A902E95}" type="slidenum">
              <a:rPr lang="en-US" altLang="en-US" smtClean="0">
                <a:solidFill>
                  <a:srgbClr val="0055A0"/>
                </a:solidFill>
                <a:latin typeface="Arial" charset="0"/>
              </a:rPr>
              <a:pPr/>
              <a:t>3</a:t>
            </a:fld>
            <a:endParaRPr lang="en-US" altLang="en-US" dirty="0" smtClean="0">
              <a:solidFill>
                <a:srgbClr val="0055A0"/>
              </a:solidFill>
              <a:latin typeface="Arial" charset="0"/>
            </a:endParaRPr>
          </a:p>
        </p:txBody>
      </p:sp>
      <p:sp>
        <p:nvSpPr>
          <p:cNvPr id="7" name="Date Placeholder 1"/>
          <p:cNvSpPr>
            <a:spLocks noGrp="1"/>
          </p:cNvSpPr>
          <p:nvPr>
            <p:ph type="dt" sz="half" idx="4294967295"/>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srgbClr val="0055A0"/>
                </a:solidFill>
                <a:latin typeface="Arial" panose="020B0604020202020204" pitchFamily="34" charset="0"/>
                <a:cs typeface="Arial" panose="020B0604020202020204" pitchFamily="34" charset="0"/>
              </a:rPr>
              <a:t>13/05/2015</a:t>
            </a:r>
            <a:endParaRPr lang="en-US" dirty="0" smtClean="0">
              <a:solidFill>
                <a:srgbClr val="0055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5987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2" name="Title 1"/>
          <p:cNvSpPr>
            <a:spLocks noGrp="1"/>
          </p:cNvSpPr>
          <p:nvPr>
            <p:ph type="title"/>
          </p:nvPr>
        </p:nvSpPr>
        <p:spPr>
          <a:xfrm>
            <a:off x="-304800" y="0"/>
            <a:ext cx="9601200" cy="609600"/>
          </a:xfrm>
        </p:spPr>
        <p:txBody>
          <a:bodyPr>
            <a:noAutofit/>
          </a:bodyPr>
          <a:lstStyle/>
          <a:p>
            <a:pPr>
              <a:spcBef>
                <a:spcPts val="1200"/>
              </a:spcBef>
              <a:spcAft>
                <a:spcPts val="1200"/>
              </a:spcAft>
            </a:pPr>
            <a:r>
              <a:rPr lang="en-GB" sz="3200" b="1" dirty="0" smtClean="0">
                <a:solidFill>
                  <a:srgbClr val="01835F"/>
                </a:solidFill>
                <a:latin typeface="Arial" panose="020B0604020202020204" pitchFamily="34" charset="0"/>
                <a:cs typeface="Arial" panose="020B0604020202020204" pitchFamily="34" charset="0"/>
              </a:rPr>
              <a:t>Joint Validation: Proposed FEA Methodology</a:t>
            </a:r>
            <a:endParaRPr lang="en-GB" sz="3200" b="1" dirty="0">
              <a:solidFill>
                <a:srgbClr val="01835F"/>
              </a:solidFill>
              <a:latin typeface="Arial" panose="020B0604020202020204" pitchFamily="34" charset="0"/>
              <a:cs typeface="Arial" panose="020B0604020202020204" pitchFamily="34" charset="0"/>
            </a:endParaRPr>
          </a:p>
        </p:txBody>
      </p:sp>
      <p:sp>
        <p:nvSpPr>
          <p:cNvPr id="3" name="Subtitle 2"/>
          <p:cNvSpPr>
            <a:spLocks noGrp="1"/>
          </p:cNvSpPr>
          <p:nvPr>
            <p:ph idx="1"/>
          </p:nvPr>
        </p:nvSpPr>
        <p:spPr>
          <a:xfrm>
            <a:off x="30" y="609600"/>
            <a:ext cx="9143970" cy="5657527"/>
          </a:xfrm>
        </p:spPr>
        <p:txBody>
          <a:bodyPr>
            <a:normAutofit/>
          </a:bodyPr>
          <a:lstStyle/>
          <a:p>
            <a:pPr>
              <a:spcBef>
                <a:spcPts val="0"/>
              </a:spcBef>
              <a:spcAft>
                <a:spcPts val="3000"/>
              </a:spcAft>
              <a:buFont typeface="Wingdings" panose="05000000000000000000" pitchFamily="2" charset="2"/>
              <a:buChar char="§"/>
            </a:pPr>
            <a:r>
              <a:rPr lang="en-GB" sz="1800" dirty="0" smtClean="0">
                <a:solidFill>
                  <a:srgbClr val="0055A0"/>
                </a:solidFill>
                <a:latin typeface="Arial" panose="020B0604020202020204" pitchFamily="34" charset="0"/>
                <a:cs typeface="Arial" panose="020B0604020202020204" pitchFamily="34" charset="0"/>
              </a:rPr>
              <a:t>The rotational stiffness of the top and bottom connections in the full shell model seems very close to that </a:t>
            </a:r>
            <a:r>
              <a:rPr lang="en-GB" sz="1800" dirty="0" smtClean="0">
                <a:solidFill>
                  <a:srgbClr val="0055A0"/>
                </a:solidFill>
                <a:latin typeface="Arial" panose="020B0604020202020204" pitchFamily="34" charset="0"/>
                <a:cs typeface="Arial" panose="020B0604020202020204" pitchFamily="34" charset="0"/>
              </a:rPr>
              <a:t>extracted from the detailed analysis (numerical and analytical) </a:t>
            </a:r>
            <a:r>
              <a:rPr lang="en-GB" sz="1800" dirty="0" smtClean="0">
                <a:solidFill>
                  <a:srgbClr val="0055A0"/>
                </a:solidFill>
                <a:latin typeface="Arial" panose="020B0604020202020204" pitchFamily="34" charset="0"/>
                <a:cs typeface="Arial" panose="020B0604020202020204" pitchFamily="34" charset="0"/>
              </a:rPr>
              <a:t>when they operate below their maximum capacity. </a:t>
            </a:r>
          </a:p>
          <a:p>
            <a:pPr>
              <a:spcBef>
                <a:spcPts val="0"/>
              </a:spcBef>
              <a:spcAft>
                <a:spcPts val="1800"/>
              </a:spcAft>
              <a:buFont typeface="Wingdings" panose="05000000000000000000" pitchFamily="2" charset="2"/>
              <a:buChar char="§"/>
            </a:pPr>
            <a:endParaRPr lang="en-GB" sz="1800" dirty="0">
              <a:solidFill>
                <a:srgbClr val="0055A0"/>
              </a:solidFill>
              <a:latin typeface="Arial" panose="020B0604020202020204" pitchFamily="34" charset="0"/>
              <a:cs typeface="Arial" panose="020B0604020202020204" pitchFamily="34" charset="0"/>
            </a:endParaRPr>
          </a:p>
          <a:p>
            <a:pPr marL="0" indent="0">
              <a:spcBef>
                <a:spcPts val="0"/>
              </a:spcBef>
              <a:spcAft>
                <a:spcPts val="600"/>
              </a:spcAft>
              <a:buNone/>
            </a:pPr>
            <a:r>
              <a:rPr lang="en-GB" sz="1800" dirty="0" smtClean="0">
                <a:solidFill>
                  <a:srgbClr val="008989"/>
                </a:solidFill>
                <a:latin typeface="Arial" panose="020B0604020202020204" pitchFamily="34" charset="0"/>
                <a:cs typeface="Arial" panose="020B0604020202020204" pitchFamily="34" charset="0"/>
              </a:rPr>
              <a:t>   </a:t>
            </a:r>
          </a:p>
          <a:p>
            <a:pPr marL="0" indent="0">
              <a:spcBef>
                <a:spcPts val="0"/>
              </a:spcBef>
              <a:spcAft>
                <a:spcPts val="600"/>
              </a:spcAft>
              <a:buNone/>
            </a:pPr>
            <a:endParaRPr lang="en-GB" sz="1800" dirty="0" smtClean="0">
              <a:solidFill>
                <a:srgbClr val="008989"/>
              </a:solidFill>
              <a:latin typeface="Arial" panose="020B0604020202020204" pitchFamily="34" charset="0"/>
              <a:cs typeface="Arial" panose="020B0604020202020204" pitchFamily="34" charset="0"/>
            </a:endParaRPr>
          </a:p>
          <a:p>
            <a:pPr marL="457200" indent="-457200">
              <a:spcBef>
                <a:spcPts val="0"/>
              </a:spcBef>
              <a:spcAft>
                <a:spcPts val="1800"/>
              </a:spcAft>
              <a:buFont typeface="+mj-lt"/>
              <a:buAutoNum type="arabicPeriod"/>
            </a:pPr>
            <a:r>
              <a:rPr lang="en-GB" sz="1800" dirty="0" smtClean="0">
                <a:solidFill>
                  <a:srgbClr val="0055A0"/>
                </a:solidFill>
                <a:latin typeface="Arial" panose="020B0604020202020204" pitchFamily="34" charset="0"/>
                <a:cs typeface="Arial" panose="020B0604020202020204" pitchFamily="34" charset="0"/>
              </a:rPr>
              <a:t>Run a shell model of the main portal. </a:t>
            </a:r>
            <a:endParaRPr lang="en-GB" sz="1800" dirty="0" smtClean="0">
              <a:solidFill>
                <a:srgbClr val="0055A0"/>
              </a:solidFill>
              <a:latin typeface="Arial" panose="020B0604020202020204" pitchFamily="34" charset="0"/>
              <a:cs typeface="Arial" panose="020B0604020202020204" pitchFamily="34" charset="0"/>
            </a:endParaRPr>
          </a:p>
          <a:p>
            <a:pPr marL="457200" indent="-457200">
              <a:spcBef>
                <a:spcPts val="0"/>
              </a:spcBef>
              <a:spcAft>
                <a:spcPts val="1800"/>
              </a:spcAft>
              <a:buFont typeface="+mj-lt"/>
              <a:buAutoNum type="arabicPeriod"/>
            </a:pPr>
            <a:endParaRPr lang="en-GB" sz="1800" dirty="0" smtClean="0">
              <a:solidFill>
                <a:srgbClr val="0055A0"/>
              </a:solidFill>
              <a:latin typeface="Arial" panose="020B0604020202020204" pitchFamily="34" charset="0"/>
              <a:cs typeface="Arial" panose="020B0604020202020204" pitchFamily="34" charset="0"/>
            </a:endParaRPr>
          </a:p>
          <a:p>
            <a:pPr marL="457200" indent="-457200">
              <a:spcBef>
                <a:spcPts val="0"/>
              </a:spcBef>
              <a:spcAft>
                <a:spcPts val="1800"/>
              </a:spcAft>
              <a:buFont typeface="+mj-lt"/>
              <a:buAutoNum type="arabicPeriod"/>
            </a:pPr>
            <a:endParaRPr lang="en-GB" sz="1800" dirty="0" smtClean="0">
              <a:solidFill>
                <a:srgbClr val="0055A0"/>
              </a:solidFill>
              <a:latin typeface="Arial" panose="020B0604020202020204" pitchFamily="34" charset="0"/>
              <a:cs typeface="Arial" panose="020B0604020202020204" pitchFamily="34" charset="0"/>
            </a:endParaRPr>
          </a:p>
          <a:p>
            <a:pPr marL="457200" indent="-457200">
              <a:spcBef>
                <a:spcPts val="0"/>
              </a:spcBef>
              <a:spcAft>
                <a:spcPts val="1800"/>
              </a:spcAft>
              <a:buFont typeface="+mj-lt"/>
              <a:buAutoNum type="arabicPeriod"/>
            </a:pPr>
            <a:r>
              <a:rPr lang="en-GB" sz="1800" dirty="0" smtClean="0">
                <a:solidFill>
                  <a:srgbClr val="0055A0"/>
                </a:solidFill>
                <a:latin typeface="Arial" panose="020B0604020202020204" pitchFamily="34" charset="0"/>
                <a:cs typeface="Arial" panose="020B0604020202020204" pitchFamily="34" charset="0"/>
              </a:rPr>
              <a:t>Use the results of step 3 to run </a:t>
            </a:r>
            <a:r>
              <a:rPr lang="en-GB" sz="1800" b="1" dirty="0" smtClean="0">
                <a:solidFill>
                  <a:srgbClr val="0055A0"/>
                </a:solidFill>
                <a:latin typeface="Arial" panose="020B0604020202020204" pitchFamily="34" charset="0"/>
                <a:cs typeface="Arial" panose="020B0604020202020204" pitchFamily="34" charset="0"/>
              </a:rPr>
              <a:t>sub-models </a:t>
            </a:r>
            <a:r>
              <a:rPr lang="en-GB" sz="1800" b="1" dirty="0" smtClean="0">
                <a:solidFill>
                  <a:srgbClr val="0055A0"/>
                </a:solidFill>
                <a:latin typeface="Arial" panose="020B0604020202020204" pitchFamily="34" charset="0"/>
                <a:cs typeface="Arial" panose="020B0604020202020204" pitchFamily="34" charset="0"/>
              </a:rPr>
              <a:t>of the </a:t>
            </a:r>
            <a:r>
              <a:rPr lang="en-GB" sz="1800" b="1" dirty="0" smtClean="0">
                <a:solidFill>
                  <a:srgbClr val="0055A0"/>
                </a:solidFill>
                <a:latin typeface="Arial" panose="020B0604020202020204" pitchFamily="34" charset="0"/>
                <a:cs typeface="Arial" panose="020B0604020202020204" pitchFamily="34" charset="0"/>
              </a:rPr>
              <a:t>various connection</a:t>
            </a:r>
            <a:r>
              <a:rPr lang="en-GB" sz="1800" dirty="0" smtClean="0">
                <a:solidFill>
                  <a:srgbClr val="0055A0"/>
                </a:solidFill>
                <a:latin typeface="Arial" panose="020B0604020202020204" pitchFamily="34" charset="0"/>
                <a:cs typeface="Arial" panose="020B0604020202020204" pitchFamily="34" charset="0"/>
              </a:rPr>
              <a:t> </a:t>
            </a:r>
            <a:r>
              <a:rPr lang="en-GB" sz="1800" dirty="0" smtClean="0">
                <a:solidFill>
                  <a:srgbClr val="0055A0"/>
                </a:solidFill>
                <a:latin typeface="Arial" panose="020B0604020202020204" pitchFamily="34" charset="0"/>
                <a:cs typeface="Arial" panose="020B0604020202020204" pitchFamily="34" charset="0"/>
              </a:rPr>
              <a:t>and evaluate the </a:t>
            </a:r>
            <a:r>
              <a:rPr lang="en-GB" sz="1800" b="1" dirty="0" smtClean="0">
                <a:solidFill>
                  <a:srgbClr val="0055A0"/>
                </a:solidFill>
                <a:latin typeface="Arial" panose="020B0604020202020204" pitchFamily="34" charset="0"/>
                <a:cs typeface="Arial" panose="020B0604020202020204" pitchFamily="34" charset="0"/>
              </a:rPr>
              <a:t>stresses in the bolts/welds. </a:t>
            </a:r>
            <a:r>
              <a:rPr lang="en-GB" sz="1800" dirty="0" smtClean="0">
                <a:solidFill>
                  <a:srgbClr val="0055A0"/>
                </a:solidFill>
                <a:latin typeface="Arial" panose="020B0604020202020204" pitchFamily="34" charset="0"/>
                <a:cs typeface="Arial" panose="020B0604020202020204" pitchFamily="34" charset="0"/>
              </a:rPr>
              <a:t>The nominal position of the splice connection would correspond to that extracted in step 2, but a sensitivity analysis should be performed to assess the effect of the positional error. Bolt pre-tension and </a:t>
            </a:r>
            <a:r>
              <a:rPr lang="en-GB" sz="1800" b="1" u="sng" dirty="0" smtClean="0">
                <a:solidFill>
                  <a:srgbClr val="FF0000"/>
                </a:solidFill>
                <a:latin typeface="Arial" panose="020B0604020202020204" pitchFamily="34" charset="0"/>
                <a:cs typeface="Arial" panose="020B0604020202020204" pitchFamily="34" charset="0"/>
              </a:rPr>
              <a:t>nominal</a:t>
            </a:r>
            <a:r>
              <a:rPr lang="en-GB" sz="1800" dirty="0" smtClean="0">
                <a:solidFill>
                  <a:srgbClr val="0055A0"/>
                </a:solidFill>
                <a:latin typeface="Arial" panose="020B0604020202020204" pitchFamily="34" charset="0"/>
                <a:cs typeface="Arial" panose="020B0604020202020204" pitchFamily="34" charset="0"/>
              </a:rPr>
              <a:t> loads should be taken into account in this step.  </a:t>
            </a:r>
          </a:p>
        </p:txBody>
      </p:sp>
      <p:sp>
        <p:nvSpPr>
          <p:cNvPr id="17" name="Slide Number Placeholder 4"/>
          <p:cNvSpPr>
            <a:spLocks noGrp="1"/>
          </p:cNvSpPr>
          <p:nvPr>
            <p:ph type="sldNum" sz="quarter" idx="11"/>
          </p:nvPr>
        </p:nvSpPr>
        <p:spPr>
          <a:xfrm>
            <a:off x="7696200" y="6477000"/>
            <a:ext cx="2133600" cy="476250"/>
          </a:xfrm>
          <a:noFill/>
        </p:spPr>
        <p:txBody>
          <a:bodyPr/>
          <a:lstStyle/>
          <a:p>
            <a:r>
              <a:rPr lang="en-US" altLang="en-US" dirty="0" smtClean="0">
                <a:solidFill>
                  <a:srgbClr val="0055A0"/>
                </a:solidFill>
                <a:latin typeface="Arial" charset="0"/>
              </a:rPr>
              <a:t>Page </a:t>
            </a:r>
            <a:fld id="{E37C1E7D-B139-43D1-9A4B-2BEC8A902E95}" type="slidenum">
              <a:rPr lang="en-US" altLang="en-US" smtClean="0">
                <a:solidFill>
                  <a:srgbClr val="0055A0"/>
                </a:solidFill>
                <a:latin typeface="Arial" charset="0"/>
              </a:rPr>
              <a:pPr/>
              <a:t>4</a:t>
            </a:fld>
            <a:endParaRPr lang="en-US" altLang="en-US" dirty="0" smtClean="0">
              <a:solidFill>
                <a:srgbClr val="0055A0"/>
              </a:solidFill>
              <a:latin typeface="Arial" charset="0"/>
            </a:endParaRPr>
          </a:p>
        </p:txBody>
      </p:sp>
      <p:sp>
        <p:nvSpPr>
          <p:cNvPr id="7" name="Date Placeholder 1"/>
          <p:cNvSpPr>
            <a:spLocks noGrp="1"/>
          </p:cNvSpPr>
          <p:nvPr>
            <p:ph type="dt" sz="half" idx="4294967295"/>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srgbClr val="0055A0"/>
                </a:solidFill>
                <a:latin typeface="Arial" panose="020B0604020202020204" pitchFamily="34" charset="0"/>
                <a:cs typeface="Arial" panose="020B0604020202020204" pitchFamily="34" charset="0"/>
              </a:rPr>
              <a:t>13/05/2015</a:t>
            </a:r>
            <a:endParaRPr lang="en-US" dirty="0" smtClean="0">
              <a:solidFill>
                <a:srgbClr val="0055A0"/>
              </a:solidFill>
              <a:latin typeface="Arial" panose="020B0604020202020204" pitchFamily="34" charset="0"/>
              <a:cs typeface="Arial" panose="020B0604020202020204" pitchFamily="34" charset="0"/>
            </a:endParaRPr>
          </a:p>
        </p:txBody>
      </p:sp>
      <p:sp>
        <p:nvSpPr>
          <p:cNvPr id="5" name="Rectangle 4"/>
          <p:cNvSpPr/>
          <p:nvPr/>
        </p:nvSpPr>
        <p:spPr>
          <a:xfrm>
            <a:off x="762000" y="1542871"/>
            <a:ext cx="8382000" cy="1200329"/>
          </a:xfrm>
          <a:prstGeom prst="rect">
            <a:avLst/>
          </a:prstGeom>
        </p:spPr>
        <p:txBody>
          <a:bodyPr wrap="square">
            <a:spAutoFit/>
          </a:bodyPr>
          <a:lstStyle/>
          <a:p>
            <a:pPr lvl="1">
              <a:spcBef>
                <a:spcPts val="0"/>
              </a:spcBef>
              <a:spcAft>
                <a:spcPts val="1800"/>
              </a:spcAft>
            </a:pPr>
            <a:r>
              <a:rPr lang="en-GB" dirty="0" smtClean="0">
                <a:solidFill>
                  <a:srgbClr val="01835F"/>
                </a:solidFill>
                <a:latin typeface="Arial" panose="020B0604020202020204" pitchFamily="34" charset="0"/>
                <a:cs typeface="Arial" panose="020B0604020202020204" pitchFamily="34" charset="0"/>
              </a:rPr>
              <a:t>Bypass </a:t>
            </a:r>
            <a:r>
              <a:rPr lang="en-GB" dirty="0">
                <a:solidFill>
                  <a:srgbClr val="01835F"/>
                </a:solidFill>
                <a:latin typeface="Arial" panose="020B0604020202020204" pitchFamily="34" charset="0"/>
                <a:cs typeface="Arial" panose="020B0604020202020204" pitchFamily="34" charset="0"/>
              </a:rPr>
              <a:t>the beam model and work directly with the full shell model of the main portal to determine the optimum position of the splice connection and the imported BCs for the top  and bottom joints (</a:t>
            </a:r>
            <a:r>
              <a:rPr lang="en-GB" dirty="0" err="1">
                <a:solidFill>
                  <a:srgbClr val="01835F"/>
                </a:solidFill>
                <a:latin typeface="Arial" panose="020B0604020202020204" pitchFamily="34" charset="0"/>
                <a:cs typeface="Arial" panose="020B0604020202020204" pitchFamily="34" charset="0"/>
              </a:rPr>
              <a:t>K</a:t>
            </a:r>
            <a:r>
              <a:rPr lang="en-GB" baseline="-25000" dirty="0" err="1">
                <a:solidFill>
                  <a:srgbClr val="01835F"/>
                </a:solidFill>
                <a:latin typeface="Arial" panose="020B0604020202020204" pitchFamily="34" charset="0"/>
                <a:cs typeface="Arial" panose="020B0604020202020204" pitchFamily="34" charset="0"/>
              </a:rPr>
              <a:t>bot</a:t>
            </a:r>
            <a:r>
              <a:rPr lang="en-GB" dirty="0">
                <a:solidFill>
                  <a:srgbClr val="01835F"/>
                </a:solidFill>
                <a:latin typeface="Arial" panose="020B0604020202020204" pitchFamily="34" charset="0"/>
                <a:cs typeface="Arial" panose="020B0604020202020204" pitchFamily="34" charset="0"/>
              </a:rPr>
              <a:t> and </a:t>
            </a:r>
            <a:r>
              <a:rPr lang="en-GB" dirty="0" err="1">
                <a:solidFill>
                  <a:srgbClr val="01835F"/>
                </a:solidFill>
                <a:latin typeface="Arial" panose="020B0604020202020204" pitchFamily="34" charset="0"/>
                <a:cs typeface="Arial" panose="020B0604020202020204" pitchFamily="34" charset="0"/>
              </a:rPr>
              <a:t>K</a:t>
            </a:r>
            <a:r>
              <a:rPr lang="en-GB" baseline="-25000" dirty="0" err="1">
                <a:solidFill>
                  <a:srgbClr val="01835F"/>
                </a:solidFill>
                <a:latin typeface="Arial" panose="020B0604020202020204" pitchFamily="34" charset="0"/>
                <a:cs typeface="Arial" panose="020B0604020202020204" pitchFamily="34" charset="0"/>
              </a:rPr>
              <a:t>top</a:t>
            </a:r>
            <a:r>
              <a:rPr lang="en-GB" baseline="-25000" dirty="0">
                <a:solidFill>
                  <a:srgbClr val="01835F"/>
                </a:solidFill>
                <a:latin typeface="Arial" panose="020B0604020202020204" pitchFamily="34" charset="0"/>
                <a:cs typeface="Arial" panose="020B0604020202020204" pitchFamily="34" charset="0"/>
              </a:rPr>
              <a:t> are directly</a:t>
            </a:r>
            <a:r>
              <a:rPr lang="en-GB" dirty="0">
                <a:solidFill>
                  <a:srgbClr val="01835F"/>
                </a:solidFill>
                <a:latin typeface="Arial" panose="020B0604020202020204" pitchFamily="34" charset="0"/>
                <a:cs typeface="Arial" panose="020B0604020202020204" pitchFamily="34" charset="0"/>
              </a:rPr>
              <a:t> included in the model).   </a:t>
            </a:r>
          </a:p>
        </p:txBody>
      </p:sp>
      <p:sp>
        <p:nvSpPr>
          <p:cNvPr id="6" name="Rectangle 5"/>
          <p:cNvSpPr/>
          <p:nvPr/>
        </p:nvSpPr>
        <p:spPr>
          <a:xfrm>
            <a:off x="914400" y="3468469"/>
            <a:ext cx="8153400" cy="646331"/>
          </a:xfrm>
          <a:prstGeom prst="rect">
            <a:avLst/>
          </a:prstGeom>
        </p:spPr>
        <p:txBody>
          <a:bodyPr wrap="square">
            <a:spAutoFit/>
          </a:bodyPr>
          <a:lstStyle/>
          <a:p>
            <a:pPr marL="400050" lvl="1">
              <a:spcBef>
                <a:spcPts val="0"/>
              </a:spcBef>
              <a:spcAft>
                <a:spcPts val="1800"/>
              </a:spcAft>
            </a:pPr>
            <a:r>
              <a:rPr lang="en-GB" dirty="0">
                <a:solidFill>
                  <a:srgbClr val="01835F"/>
                </a:solidFill>
                <a:latin typeface="Arial" panose="020B0604020202020204" pitchFamily="34" charset="0"/>
                <a:cs typeface="Arial" panose="020B0604020202020204" pitchFamily="34" charset="0"/>
              </a:rPr>
              <a:t>Determine the initial position of the vertical splice, which corresponds to the location of the zero-bending moment.   </a:t>
            </a:r>
          </a:p>
        </p:txBody>
      </p:sp>
      <p:cxnSp>
        <p:nvCxnSpPr>
          <p:cNvPr id="9" name="Elbow Connector 8"/>
          <p:cNvCxnSpPr/>
          <p:nvPr/>
        </p:nvCxnSpPr>
        <p:spPr>
          <a:xfrm>
            <a:off x="571500" y="1612270"/>
            <a:ext cx="381000" cy="304800"/>
          </a:xfrm>
          <a:prstGeom prst="bentConnector3">
            <a:avLst>
              <a:gd name="adj1" fmla="val 843"/>
            </a:avLst>
          </a:prstGeom>
          <a:ln w="38100">
            <a:solidFill>
              <a:srgbClr val="01835F"/>
            </a:solidFill>
            <a:tailEnd type="triangle"/>
          </a:ln>
        </p:spPr>
        <p:style>
          <a:lnRef idx="1">
            <a:schemeClr val="accent1"/>
          </a:lnRef>
          <a:fillRef idx="0">
            <a:schemeClr val="accent1"/>
          </a:fillRef>
          <a:effectRef idx="0">
            <a:schemeClr val="accent1"/>
          </a:effectRef>
          <a:fontRef idx="minor">
            <a:schemeClr val="tx1"/>
          </a:fontRef>
        </p:style>
      </p:cxnSp>
      <p:cxnSp>
        <p:nvCxnSpPr>
          <p:cNvPr id="13" name="Elbow Connector 12"/>
          <p:cNvCxnSpPr/>
          <p:nvPr/>
        </p:nvCxnSpPr>
        <p:spPr>
          <a:xfrm>
            <a:off x="609600" y="3581400"/>
            <a:ext cx="381000" cy="304800"/>
          </a:xfrm>
          <a:prstGeom prst="bentConnector3">
            <a:avLst>
              <a:gd name="adj1" fmla="val 843"/>
            </a:avLst>
          </a:prstGeom>
          <a:ln w="38100">
            <a:solidFill>
              <a:srgbClr val="01835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84848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8410" t="5122" r="8410" b="5122"/>
          <a:stretch/>
        </p:blipFill>
        <p:spPr>
          <a:xfrm>
            <a:off x="6276830" y="4275042"/>
            <a:ext cx="1800000" cy="2435295"/>
          </a:xfrm>
          <a:prstGeom prst="rect">
            <a:avLst/>
          </a:prstGeom>
        </p:spPr>
      </p:pic>
      <p:pic>
        <p:nvPicPr>
          <p:cNvPr id="4" name="Image 9" descr="bande-02.ep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2" name="Title 1"/>
          <p:cNvSpPr>
            <a:spLocks noGrp="1"/>
          </p:cNvSpPr>
          <p:nvPr>
            <p:ph type="title"/>
          </p:nvPr>
        </p:nvSpPr>
        <p:spPr>
          <a:xfrm>
            <a:off x="-304800" y="0"/>
            <a:ext cx="9601200" cy="609600"/>
          </a:xfrm>
        </p:spPr>
        <p:txBody>
          <a:bodyPr>
            <a:noAutofit/>
          </a:bodyPr>
          <a:lstStyle/>
          <a:p>
            <a:pPr>
              <a:spcBef>
                <a:spcPts val="1200"/>
              </a:spcBef>
              <a:spcAft>
                <a:spcPts val="1200"/>
              </a:spcAft>
            </a:pPr>
            <a:r>
              <a:rPr lang="en-GB" sz="3200" b="1" dirty="0" smtClean="0">
                <a:solidFill>
                  <a:srgbClr val="01835F"/>
                </a:solidFill>
                <a:latin typeface="Arial" panose="020B0604020202020204" pitchFamily="34" charset="0"/>
                <a:cs typeface="Arial" panose="020B0604020202020204" pitchFamily="34" charset="0"/>
              </a:rPr>
              <a:t>Joint Validation: Proposed FEA Methodology</a:t>
            </a:r>
            <a:endParaRPr lang="en-GB" sz="3200" b="1" dirty="0">
              <a:solidFill>
                <a:srgbClr val="01835F"/>
              </a:solidFill>
              <a:latin typeface="Arial" panose="020B0604020202020204" pitchFamily="34" charset="0"/>
              <a:cs typeface="Arial" panose="020B0604020202020204" pitchFamily="34" charset="0"/>
            </a:endParaRPr>
          </a:p>
        </p:txBody>
      </p:sp>
      <p:sp>
        <p:nvSpPr>
          <p:cNvPr id="17" name="Slide Number Placeholder 4"/>
          <p:cNvSpPr>
            <a:spLocks noGrp="1"/>
          </p:cNvSpPr>
          <p:nvPr>
            <p:ph type="sldNum" sz="quarter" idx="11"/>
          </p:nvPr>
        </p:nvSpPr>
        <p:spPr>
          <a:xfrm>
            <a:off x="7696200" y="6477000"/>
            <a:ext cx="2133600" cy="476250"/>
          </a:xfrm>
          <a:noFill/>
        </p:spPr>
        <p:txBody>
          <a:bodyPr/>
          <a:lstStyle/>
          <a:p>
            <a:r>
              <a:rPr lang="en-US" altLang="en-US" dirty="0" smtClean="0">
                <a:solidFill>
                  <a:srgbClr val="0055A0"/>
                </a:solidFill>
                <a:latin typeface="Arial" charset="0"/>
              </a:rPr>
              <a:t>Page </a:t>
            </a:r>
            <a:fld id="{E37C1E7D-B139-43D1-9A4B-2BEC8A902E95}" type="slidenum">
              <a:rPr lang="en-US" altLang="en-US" smtClean="0">
                <a:solidFill>
                  <a:srgbClr val="0055A0"/>
                </a:solidFill>
                <a:latin typeface="Arial" charset="0"/>
              </a:rPr>
              <a:pPr/>
              <a:t>5</a:t>
            </a:fld>
            <a:endParaRPr lang="en-US" altLang="en-US" dirty="0" smtClean="0">
              <a:solidFill>
                <a:srgbClr val="0055A0"/>
              </a:solidFill>
              <a:latin typeface="Arial" charset="0"/>
            </a:endParaRPr>
          </a:p>
        </p:txBody>
      </p:sp>
      <p:sp>
        <p:nvSpPr>
          <p:cNvPr id="7" name="Date Placeholder 1"/>
          <p:cNvSpPr>
            <a:spLocks noGrp="1"/>
          </p:cNvSpPr>
          <p:nvPr>
            <p:ph type="dt" sz="half" idx="4294967295"/>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srgbClr val="0055A0"/>
                </a:solidFill>
                <a:latin typeface="Arial" panose="020B0604020202020204" pitchFamily="34" charset="0"/>
                <a:cs typeface="Arial" panose="020B0604020202020204" pitchFamily="34" charset="0"/>
              </a:rPr>
              <a:t>13/05/2015</a:t>
            </a:r>
            <a:endParaRPr lang="en-US" dirty="0" smtClean="0">
              <a:solidFill>
                <a:srgbClr val="0055A0"/>
              </a:solidFill>
              <a:latin typeface="Arial" panose="020B0604020202020204" pitchFamily="34" charset="0"/>
              <a:cs typeface="Arial" panose="020B0604020202020204" pitchFamily="34" charset="0"/>
            </a:endParaRPr>
          </a:p>
        </p:txBody>
      </p:sp>
      <p:sp>
        <p:nvSpPr>
          <p:cNvPr id="5" name="Rectangle 4"/>
          <p:cNvSpPr/>
          <p:nvPr/>
        </p:nvSpPr>
        <p:spPr>
          <a:xfrm>
            <a:off x="652670" y="6039211"/>
            <a:ext cx="2057400" cy="646331"/>
          </a:xfrm>
          <a:prstGeom prst="rect">
            <a:avLst/>
          </a:prstGeom>
        </p:spPr>
        <p:txBody>
          <a:bodyPr wrap="square">
            <a:spAutoFit/>
          </a:bodyPr>
          <a:lstStyle/>
          <a:p>
            <a:pPr lvl="1" algn="ctr">
              <a:spcBef>
                <a:spcPts val="0"/>
              </a:spcBef>
              <a:spcAft>
                <a:spcPts val="1800"/>
              </a:spcAft>
            </a:pPr>
            <a:r>
              <a:rPr lang="en-GB" dirty="0" smtClean="0">
                <a:solidFill>
                  <a:srgbClr val="01835F"/>
                </a:solidFill>
                <a:latin typeface="Arial" panose="020B0604020202020204" pitchFamily="34" charset="0"/>
                <a:cs typeface="Arial" panose="020B0604020202020204" pitchFamily="34" charset="0"/>
              </a:rPr>
              <a:t>Shell model of main portal</a:t>
            </a:r>
            <a:endParaRPr lang="en-GB" dirty="0">
              <a:solidFill>
                <a:srgbClr val="01835F"/>
              </a:solidFill>
              <a:latin typeface="Arial" panose="020B0604020202020204" pitchFamily="34" charset="0"/>
              <a:cs typeface="Arial" panose="020B0604020202020204" pitchFamily="34" charset="0"/>
            </a:endParaRPr>
          </a:p>
        </p:txBody>
      </p:sp>
      <p:sp>
        <p:nvSpPr>
          <p:cNvPr id="6" name="Rectangle 5"/>
          <p:cNvSpPr/>
          <p:nvPr/>
        </p:nvSpPr>
        <p:spPr>
          <a:xfrm>
            <a:off x="6328526" y="3298249"/>
            <a:ext cx="2441960" cy="646331"/>
          </a:xfrm>
          <a:prstGeom prst="rect">
            <a:avLst/>
          </a:prstGeom>
        </p:spPr>
        <p:txBody>
          <a:bodyPr wrap="square">
            <a:spAutoFit/>
          </a:bodyPr>
          <a:lstStyle/>
          <a:p>
            <a:pPr marL="400050" lvl="1" algn="ctr">
              <a:spcBef>
                <a:spcPts val="0"/>
              </a:spcBef>
              <a:spcAft>
                <a:spcPts val="1800"/>
              </a:spcAft>
            </a:pPr>
            <a:r>
              <a:rPr lang="en-GB" dirty="0" smtClean="0">
                <a:solidFill>
                  <a:srgbClr val="01835F"/>
                </a:solidFill>
                <a:latin typeface="Arial" panose="020B0604020202020204" pitchFamily="34" charset="0"/>
                <a:cs typeface="Arial" panose="020B0604020202020204" pitchFamily="34" charset="0"/>
              </a:rPr>
              <a:t>Sub-models of the connections</a:t>
            </a:r>
            <a:endParaRPr lang="en-GB" dirty="0">
              <a:solidFill>
                <a:srgbClr val="01835F"/>
              </a:solidFill>
              <a:latin typeface="Arial" panose="020B0604020202020204" pitchFamily="34" charset="0"/>
              <a:cs typeface="Arial" panose="020B0604020202020204" pitchFamily="34" charset="0"/>
            </a:endParaRPr>
          </a:p>
        </p:txBody>
      </p:sp>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t="2348" b="3493"/>
          <a:stretch/>
        </p:blipFill>
        <p:spPr>
          <a:xfrm>
            <a:off x="421370" y="629863"/>
            <a:ext cx="2520000" cy="5334001"/>
          </a:xfrm>
          <a:prstGeom prst="rect">
            <a:avLst/>
          </a:prstGeom>
        </p:spPr>
      </p:pic>
      <p:pic>
        <p:nvPicPr>
          <p:cNvPr id="11" name="Picture 10"/>
          <p:cNvPicPr>
            <a:picLocks noChangeAspect="1"/>
          </p:cNvPicPr>
          <p:nvPr/>
        </p:nvPicPr>
        <p:blipFill rotWithShape="1">
          <a:blip r:embed="rId6">
            <a:extLst>
              <a:ext uri="{28A0092B-C50C-407E-A947-70E740481C1C}">
                <a14:useLocalDpi xmlns:a14="http://schemas.microsoft.com/office/drawing/2010/main" val="0"/>
              </a:ext>
            </a:extLst>
          </a:blip>
          <a:srcRect t="5895" b="3043"/>
          <a:stretch/>
        </p:blipFill>
        <p:spPr>
          <a:xfrm>
            <a:off x="5725240" y="609600"/>
            <a:ext cx="1800000" cy="2413000"/>
          </a:xfrm>
          <a:prstGeom prst="rect">
            <a:avLst/>
          </a:prstGeom>
        </p:spPr>
      </p:pic>
      <p:pic>
        <p:nvPicPr>
          <p:cNvPr id="14" name="Picture 13"/>
          <p:cNvPicPr>
            <a:picLocks noChangeAspect="1"/>
          </p:cNvPicPr>
          <p:nvPr/>
        </p:nvPicPr>
        <p:blipFill rotWithShape="1">
          <a:blip r:embed="rId7">
            <a:extLst>
              <a:ext uri="{28A0092B-C50C-407E-A947-70E740481C1C}">
                <a14:useLocalDpi xmlns:a14="http://schemas.microsoft.com/office/drawing/2010/main" val="0"/>
              </a:ext>
            </a:extLst>
          </a:blip>
          <a:srcRect t="3645" b="3645"/>
          <a:stretch/>
        </p:blipFill>
        <p:spPr>
          <a:xfrm>
            <a:off x="4442121" y="2327242"/>
            <a:ext cx="1800000" cy="2161743"/>
          </a:xfrm>
          <a:prstGeom prst="rect">
            <a:avLst/>
          </a:prstGeom>
        </p:spPr>
      </p:pic>
      <p:cxnSp>
        <p:nvCxnSpPr>
          <p:cNvPr id="16" name="Straight Arrow Connector 15"/>
          <p:cNvCxnSpPr/>
          <p:nvPr/>
        </p:nvCxnSpPr>
        <p:spPr>
          <a:xfrm flipV="1">
            <a:off x="3041880" y="1251203"/>
            <a:ext cx="2683360" cy="489716"/>
          </a:xfrm>
          <a:prstGeom prst="straightConnector1">
            <a:avLst/>
          </a:prstGeom>
          <a:ln>
            <a:solidFill>
              <a:srgbClr val="0055A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710070" y="5422076"/>
            <a:ext cx="3462130" cy="278307"/>
          </a:xfrm>
          <a:prstGeom prst="straightConnector1">
            <a:avLst/>
          </a:prstGeom>
          <a:ln>
            <a:solidFill>
              <a:srgbClr val="0055A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2710070" y="3955691"/>
            <a:ext cx="2178980" cy="533295"/>
          </a:xfrm>
          <a:prstGeom prst="straightConnector1">
            <a:avLst/>
          </a:prstGeom>
          <a:ln>
            <a:solidFill>
              <a:srgbClr val="0055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75892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688800" y="1756859"/>
            <a:ext cx="6228000" cy="4060633"/>
          </a:xfrm>
          <a:prstGeom prst="rect">
            <a:avLst/>
          </a:prstGeom>
        </p:spPr>
      </p:pic>
      <p:pic>
        <p:nvPicPr>
          <p:cNvPr id="4" name="Image 9" descr="bande-02.eps"/>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2" name="Title 1"/>
          <p:cNvSpPr>
            <a:spLocks noGrp="1"/>
          </p:cNvSpPr>
          <p:nvPr>
            <p:ph type="title"/>
          </p:nvPr>
        </p:nvSpPr>
        <p:spPr>
          <a:xfrm>
            <a:off x="-304800" y="0"/>
            <a:ext cx="9601200" cy="609600"/>
          </a:xfrm>
        </p:spPr>
        <p:txBody>
          <a:bodyPr>
            <a:noAutofit/>
          </a:bodyPr>
          <a:lstStyle/>
          <a:p>
            <a:pPr>
              <a:spcBef>
                <a:spcPts val="1200"/>
              </a:spcBef>
              <a:spcAft>
                <a:spcPts val="1200"/>
              </a:spcAft>
            </a:pPr>
            <a:r>
              <a:rPr lang="en-GB" sz="3200" b="1" dirty="0" smtClean="0">
                <a:solidFill>
                  <a:srgbClr val="01835F"/>
                </a:solidFill>
                <a:latin typeface="Arial" panose="020B0604020202020204" pitchFamily="34" charset="0"/>
                <a:cs typeface="Arial" panose="020B0604020202020204" pitchFamily="34" charset="0"/>
              </a:rPr>
              <a:t>Shell Frame: Preliminary </a:t>
            </a:r>
            <a:r>
              <a:rPr lang="en-GB" sz="3200" b="1" dirty="0" smtClean="0">
                <a:solidFill>
                  <a:srgbClr val="01835F"/>
                </a:solidFill>
                <a:latin typeface="Arial" panose="020B0604020202020204" pitchFamily="34" charset="0"/>
                <a:cs typeface="Arial" panose="020B0604020202020204" pitchFamily="34" charset="0"/>
              </a:rPr>
              <a:t>Results</a:t>
            </a:r>
            <a:endParaRPr lang="en-GB" sz="3200" b="1" dirty="0">
              <a:solidFill>
                <a:srgbClr val="01835F"/>
              </a:solidFill>
              <a:latin typeface="Arial" panose="020B0604020202020204" pitchFamily="34" charset="0"/>
              <a:cs typeface="Arial" panose="020B0604020202020204" pitchFamily="34" charset="0"/>
            </a:endParaRPr>
          </a:p>
        </p:txBody>
      </p:sp>
      <p:sp>
        <p:nvSpPr>
          <p:cNvPr id="3" name="Subtitle 2"/>
          <p:cNvSpPr>
            <a:spLocks noGrp="1"/>
          </p:cNvSpPr>
          <p:nvPr>
            <p:ph idx="1"/>
          </p:nvPr>
        </p:nvSpPr>
        <p:spPr>
          <a:xfrm>
            <a:off x="30" y="533400"/>
            <a:ext cx="9143970" cy="5201531"/>
          </a:xfrm>
        </p:spPr>
        <p:txBody>
          <a:bodyPr>
            <a:normAutofit/>
          </a:bodyPr>
          <a:lstStyle/>
          <a:p>
            <a:pPr>
              <a:spcBef>
                <a:spcPts val="0"/>
              </a:spcBef>
              <a:spcAft>
                <a:spcPts val="600"/>
              </a:spcAft>
            </a:pPr>
            <a:r>
              <a:rPr lang="en-GB" sz="1800" dirty="0" smtClean="0">
                <a:solidFill>
                  <a:srgbClr val="0055A0"/>
                </a:solidFill>
                <a:latin typeface="Arial" panose="020B0604020202020204" pitchFamily="34" charset="0"/>
                <a:cs typeface="Arial" panose="020B0604020202020204" pitchFamily="34" charset="0"/>
              </a:rPr>
              <a:t>Significant effect of the location of the local vertical support for the bottom corner</a:t>
            </a:r>
          </a:p>
          <a:p>
            <a:pPr lvl="1">
              <a:spcBef>
                <a:spcPts val="0"/>
              </a:spcBef>
              <a:spcAft>
                <a:spcPts val="600"/>
              </a:spcAft>
            </a:pPr>
            <a:r>
              <a:rPr lang="en-GB" sz="1800" dirty="0" smtClean="0">
                <a:solidFill>
                  <a:srgbClr val="0055A0"/>
                </a:solidFill>
                <a:latin typeface="Arial" panose="020B0604020202020204" pitchFamily="34" charset="0"/>
                <a:cs typeface="Arial" panose="020B0604020202020204" pitchFamily="34" charset="0"/>
              </a:rPr>
              <a:t>Case 1: Support inside corner → Optimum position ~2.25m</a:t>
            </a:r>
          </a:p>
          <a:p>
            <a:pPr lvl="1">
              <a:spcBef>
                <a:spcPts val="0"/>
              </a:spcBef>
              <a:spcAft>
                <a:spcPts val="600"/>
              </a:spcAft>
            </a:pPr>
            <a:r>
              <a:rPr lang="en-GB" sz="1800" dirty="0" smtClean="0">
                <a:solidFill>
                  <a:srgbClr val="0055A0"/>
                </a:solidFill>
                <a:latin typeface="Arial" panose="020B0604020202020204" pitchFamily="34" charset="0"/>
                <a:cs typeface="Arial" panose="020B0604020202020204" pitchFamily="34" charset="0"/>
              </a:rPr>
              <a:t>Case 2</a:t>
            </a:r>
            <a:r>
              <a:rPr lang="en-GB" sz="1800" dirty="0">
                <a:solidFill>
                  <a:srgbClr val="0055A0"/>
                </a:solidFill>
                <a:latin typeface="Arial" panose="020B0604020202020204" pitchFamily="34" charset="0"/>
                <a:cs typeface="Arial" panose="020B0604020202020204" pitchFamily="34" charset="0"/>
              </a:rPr>
              <a:t>: Support </a:t>
            </a:r>
            <a:r>
              <a:rPr lang="en-GB" sz="1800" dirty="0" smtClean="0">
                <a:solidFill>
                  <a:srgbClr val="0055A0"/>
                </a:solidFill>
                <a:latin typeface="Arial" panose="020B0604020202020204" pitchFamily="34" charset="0"/>
                <a:cs typeface="Arial" panose="020B0604020202020204" pitchFamily="34" charset="0"/>
              </a:rPr>
              <a:t>outside </a:t>
            </a:r>
            <a:r>
              <a:rPr lang="en-GB" sz="1800" dirty="0">
                <a:solidFill>
                  <a:srgbClr val="0055A0"/>
                </a:solidFill>
                <a:latin typeface="Arial" panose="020B0604020202020204" pitchFamily="34" charset="0"/>
                <a:cs typeface="Arial" panose="020B0604020202020204" pitchFamily="34" charset="0"/>
              </a:rPr>
              <a:t>corner → Optimum position ~</a:t>
            </a:r>
            <a:r>
              <a:rPr lang="en-GB" sz="1800" dirty="0" smtClean="0">
                <a:solidFill>
                  <a:srgbClr val="0055A0"/>
                </a:solidFill>
                <a:latin typeface="Arial" panose="020B0604020202020204" pitchFamily="34" charset="0"/>
                <a:cs typeface="Arial" panose="020B0604020202020204" pitchFamily="34" charset="0"/>
              </a:rPr>
              <a:t>2.65m</a:t>
            </a:r>
            <a:endParaRPr lang="en-GB" sz="1800" dirty="0" smtClean="0">
              <a:solidFill>
                <a:srgbClr val="0055A0"/>
              </a:solidFill>
              <a:latin typeface="Arial" panose="020B0604020202020204" pitchFamily="34" charset="0"/>
              <a:cs typeface="Arial" panose="020B0604020202020204" pitchFamily="34" charset="0"/>
            </a:endParaRPr>
          </a:p>
        </p:txBody>
      </p:sp>
      <p:sp>
        <p:nvSpPr>
          <p:cNvPr id="17" name="Slide Number Placeholder 4"/>
          <p:cNvSpPr>
            <a:spLocks noGrp="1"/>
          </p:cNvSpPr>
          <p:nvPr>
            <p:ph type="sldNum" sz="quarter" idx="11"/>
          </p:nvPr>
        </p:nvSpPr>
        <p:spPr>
          <a:xfrm>
            <a:off x="7696200" y="6477000"/>
            <a:ext cx="2133600" cy="476250"/>
          </a:xfrm>
          <a:noFill/>
        </p:spPr>
        <p:txBody>
          <a:bodyPr/>
          <a:lstStyle/>
          <a:p>
            <a:r>
              <a:rPr lang="en-US" altLang="en-US" dirty="0" smtClean="0">
                <a:solidFill>
                  <a:srgbClr val="0055A0"/>
                </a:solidFill>
                <a:latin typeface="Arial" charset="0"/>
              </a:rPr>
              <a:t>Page </a:t>
            </a:r>
            <a:fld id="{E37C1E7D-B139-43D1-9A4B-2BEC8A902E95}" type="slidenum">
              <a:rPr lang="en-US" altLang="en-US" smtClean="0">
                <a:solidFill>
                  <a:srgbClr val="0055A0"/>
                </a:solidFill>
                <a:latin typeface="Arial" charset="0"/>
              </a:rPr>
              <a:pPr/>
              <a:t>6</a:t>
            </a:fld>
            <a:endParaRPr lang="en-US" altLang="en-US" dirty="0" smtClean="0">
              <a:solidFill>
                <a:srgbClr val="0055A0"/>
              </a:solidFill>
              <a:latin typeface="Arial" charset="0"/>
            </a:endParaRPr>
          </a:p>
        </p:txBody>
      </p:sp>
      <p:sp>
        <p:nvSpPr>
          <p:cNvPr id="8" name="Subtitle 2"/>
          <p:cNvSpPr txBox="1">
            <a:spLocks/>
          </p:cNvSpPr>
          <p:nvPr/>
        </p:nvSpPr>
        <p:spPr>
          <a:xfrm>
            <a:off x="304800" y="5791200"/>
            <a:ext cx="9021795" cy="609600"/>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n-GB" sz="1400" dirty="0" smtClean="0">
                <a:solidFill>
                  <a:srgbClr val="01835F"/>
                </a:solidFill>
                <a:latin typeface="Arial" panose="020B0604020202020204" pitchFamily="34" charset="0"/>
                <a:cs typeface="Arial" panose="020B0604020202020204" pitchFamily="34" charset="0"/>
              </a:rPr>
              <a:t>* The length shown in the graph is measured from the internal corner of the box. So, for 2.25m the total height of the bottom joint would be </a:t>
            </a:r>
            <a:r>
              <a:rPr lang="en-GB" sz="1400" dirty="0" smtClean="0">
                <a:solidFill>
                  <a:srgbClr val="01835F"/>
                </a:solidFill>
                <a:latin typeface="Arial" panose="020B0604020202020204" pitchFamily="34" charset="0"/>
                <a:cs typeface="Arial" panose="020B0604020202020204" pitchFamily="34" charset="0"/>
              </a:rPr>
              <a:t>2.25+1.138=3.388m from the floor </a:t>
            </a:r>
            <a:r>
              <a:rPr lang="en-GB" sz="1400" dirty="0" smtClean="0">
                <a:solidFill>
                  <a:srgbClr val="01835F"/>
                </a:solidFill>
                <a:latin typeface="Arial" panose="020B0604020202020204" pitchFamily="34" charset="0"/>
                <a:cs typeface="Arial" panose="020B0604020202020204" pitchFamily="34" charset="0"/>
              </a:rPr>
              <a:t>(assuming that the bottom beam remains HL 1100x607)</a:t>
            </a:r>
          </a:p>
        </p:txBody>
      </p:sp>
      <p:cxnSp>
        <p:nvCxnSpPr>
          <p:cNvPr id="16" name="Straight Connector 15"/>
          <p:cNvCxnSpPr/>
          <p:nvPr/>
        </p:nvCxnSpPr>
        <p:spPr>
          <a:xfrm flipH="1" flipV="1">
            <a:off x="4076695" y="4632583"/>
            <a:ext cx="7307" cy="69922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4" name="Date Placeholder 1"/>
          <p:cNvSpPr>
            <a:spLocks noGrp="1"/>
          </p:cNvSpPr>
          <p:nvPr>
            <p:ph type="dt" sz="half" idx="4294967295"/>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srgbClr val="0055A0"/>
                </a:solidFill>
                <a:latin typeface="Arial" panose="020B0604020202020204" pitchFamily="34" charset="0"/>
                <a:cs typeface="Arial" panose="020B0604020202020204" pitchFamily="34" charset="0"/>
              </a:rPr>
              <a:t>13/05/2015</a:t>
            </a:r>
            <a:endParaRPr lang="en-US" dirty="0" smtClean="0">
              <a:solidFill>
                <a:srgbClr val="0055A0"/>
              </a:solidFill>
              <a:latin typeface="Arial" panose="020B0604020202020204" pitchFamily="34" charset="0"/>
              <a:cs typeface="Arial" panose="020B0604020202020204" pitchFamily="34" charset="0"/>
            </a:endParaRPr>
          </a:p>
        </p:txBody>
      </p:sp>
      <p:pic>
        <p:nvPicPr>
          <p:cNvPr id="15" name="Picture 14"/>
          <p:cNvPicPr>
            <a:picLocks noChangeAspect="1"/>
          </p:cNvPicPr>
          <p:nvPr/>
        </p:nvPicPr>
        <p:blipFill rotWithShape="1">
          <a:blip r:embed="rId5">
            <a:extLst>
              <a:ext uri="{28A0092B-C50C-407E-A947-70E740481C1C}">
                <a14:useLocalDpi xmlns:a14="http://schemas.microsoft.com/office/drawing/2010/main" val="0"/>
              </a:ext>
            </a:extLst>
          </a:blip>
          <a:srcRect l="40725" t="24861" r="11900" b="11259"/>
          <a:stretch/>
        </p:blipFill>
        <p:spPr>
          <a:xfrm>
            <a:off x="7086600" y="1025467"/>
            <a:ext cx="1826335" cy="1762200"/>
          </a:xfrm>
          <a:prstGeom prst="rect">
            <a:avLst/>
          </a:prstGeom>
        </p:spPr>
      </p:pic>
      <p:sp>
        <p:nvSpPr>
          <p:cNvPr id="19" name="Subtitle 2"/>
          <p:cNvSpPr txBox="1">
            <a:spLocks/>
          </p:cNvSpPr>
          <p:nvPr/>
        </p:nvSpPr>
        <p:spPr>
          <a:xfrm>
            <a:off x="7543800" y="2458106"/>
            <a:ext cx="304800" cy="395319"/>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n-GB" sz="2400" dirty="0">
                <a:solidFill>
                  <a:srgbClr val="FF0000"/>
                </a:solidFill>
                <a:latin typeface="Arial" panose="020B0604020202020204" pitchFamily="34" charset="0"/>
                <a:cs typeface="Arial" panose="020B0604020202020204" pitchFamily="34" charset="0"/>
              </a:rPr>
              <a:t>1</a:t>
            </a:r>
            <a:endParaRPr lang="en-GB" sz="2400" dirty="0" smtClean="0">
              <a:solidFill>
                <a:srgbClr val="FF0000"/>
              </a:solidFill>
              <a:latin typeface="Arial" panose="020B0604020202020204" pitchFamily="34" charset="0"/>
              <a:cs typeface="Arial" panose="020B0604020202020204" pitchFamily="34" charset="0"/>
            </a:endParaRPr>
          </a:p>
        </p:txBody>
      </p:sp>
      <p:sp>
        <p:nvSpPr>
          <p:cNvPr id="20" name="Subtitle 2"/>
          <p:cNvSpPr txBox="1">
            <a:spLocks/>
          </p:cNvSpPr>
          <p:nvPr/>
        </p:nvSpPr>
        <p:spPr>
          <a:xfrm>
            <a:off x="8349408" y="2729493"/>
            <a:ext cx="304800" cy="395319"/>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n-GB" sz="2400" dirty="0" smtClean="0">
                <a:solidFill>
                  <a:srgbClr val="FF0000"/>
                </a:solidFill>
                <a:latin typeface="Arial" panose="020B0604020202020204" pitchFamily="34" charset="0"/>
                <a:cs typeface="Arial" panose="020B0604020202020204" pitchFamily="34" charset="0"/>
              </a:rPr>
              <a:t>2</a:t>
            </a:r>
            <a:endParaRPr lang="en-GB" sz="2400" dirty="0" smtClean="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953935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2" name="Title 1"/>
          <p:cNvSpPr>
            <a:spLocks noGrp="1"/>
          </p:cNvSpPr>
          <p:nvPr>
            <p:ph type="title"/>
          </p:nvPr>
        </p:nvSpPr>
        <p:spPr>
          <a:xfrm>
            <a:off x="-304800" y="0"/>
            <a:ext cx="9601200" cy="609600"/>
          </a:xfrm>
        </p:spPr>
        <p:txBody>
          <a:bodyPr>
            <a:noAutofit/>
          </a:bodyPr>
          <a:lstStyle/>
          <a:p>
            <a:pPr>
              <a:spcBef>
                <a:spcPts val="1200"/>
              </a:spcBef>
              <a:spcAft>
                <a:spcPts val="1200"/>
              </a:spcAft>
            </a:pPr>
            <a:r>
              <a:rPr lang="en-GB" sz="3200" b="1" dirty="0" smtClean="0">
                <a:solidFill>
                  <a:srgbClr val="01835F"/>
                </a:solidFill>
                <a:latin typeface="Arial" panose="020B0604020202020204" pitchFamily="34" charset="0"/>
                <a:cs typeface="Arial" panose="020B0604020202020204" pitchFamily="34" charset="0"/>
              </a:rPr>
              <a:t>Joint Validation: Shell Frame + </a:t>
            </a:r>
            <a:r>
              <a:rPr lang="en-GB" sz="3200" b="1" dirty="0" smtClean="0">
                <a:solidFill>
                  <a:srgbClr val="01835F"/>
                </a:solidFill>
                <a:latin typeface="Arial" panose="020B0604020202020204" pitchFamily="34" charset="0"/>
                <a:cs typeface="Arial" panose="020B0604020202020204" pitchFamily="34" charset="0"/>
              </a:rPr>
              <a:t>Sub-modelling</a:t>
            </a:r>
            <a:endParaRPr lang="en-GB" sz="3200" b="1" dirty="0">
              <a:solidFill>
                <a:srgbClr val="01835F"/>
              </a:solidFill>
              <a:latin typeface="Arial" panose="020B0604020202020204" pitchFamily="34" charset="0"/>
              <a:cs typeface="Arial" panose="020B0604020202020204" pitchFamily="34" charset="0"/>
            </a:endParaRPr>
          </a:p>
        </p:txBody>
      </p:sp>
      <p:sp>
        <p:nvSpPr>
          <p:cNvPr id="3" name="Subtitle 2"/>
          <p:cNvSpPr>
            <a:spLocks noGrp="1"/>
          </p:cNvSpPr>
          <p:nvPr>
            <p:ph idx="1"/>
          </p:nvPr>
        </p:nvSpPr>
        <p:spPr>
          <a:xfrm>
            <a:off x="30" y="665869"/>
            <a:ext cx="9143970" cy="5201531"/>
          </a:xfrm>
        </p:spPr>
        <p:txBody>
          <a:bodyPr>
            <a:normAutofit/>
          </a:bodyPr>
          <a:lstStyle/>
          <a:p>
            <a:pPr>
              <a:spcBef>
                <a:spcPts val="0"/>
              </a:spcBef>
              <a:spcAft>
                <a:spcPts val="600"/>
              </a:spcAft>
            </a:pPr>
            <a:r>
              <a:rPr lang="en-GB" sz="1800" dirty="0" smtClean="0">
                <a:solidFill>
                  <a:srgbClr val="0055A0"/>
                </a:solidFill>
                <a:latin typeface="Arial" panose="020B0604020202020204" pitchFamily="34" charset="0"/>
                <a:cs typeface="Arial" panose="020B0604020202020204" pitchFamily="34" charset="0"/>
              </a:rPr>
              <a:t>Analysis of the all-shell frame with nominal loads</a:t>
            </a:r>
          </a:p>
          <a:p>
            <a:pPr>
              <a:spcBef>
                <a:spcPts val="0"/>
              </a:spcBef>
              <a:spcAft>
                <a:spcPts val="600"/>
              </a:spcAft>
            </a:pPr>
            <a:r>
              <a:rPr lang="en-GB" sz="1800" dirty="0" smtClean="0">
                <a:solidFill>
                  <a:srgbClr val="0055A0"/>
                </a:solidFill>
                <a:latin typeface="Arial" panose="020B0604020202020204" pitchFamily="34" charset="0"/>
                <a:cs typeface="Arial" panose="020B0604020202020204" pitchFamily="34" charset="0"/>
              </a:rPr>
              <a:t>Sub-modelling of the </a:t>
            </a:r>
            <a:r>
              <a:rPr lang="en-GB" sz="1800" dirty="0" smtClean="0">
                <a:solidFill>
                  <a:srgbClr val="0055A0"/>
                </a:solidFill>
                <a:latin typeface="Arial" panose="020B0604020202020204" pitchFamily="34" charset="0"/>
                <a:cs typeface="Arial" panose="020B0604020202020204" pitchFamily="34" charset="0"/>
              </a:rPr>
              <a:t>various connections (.  </a:t>
            </a:r>
            <a:endParaRPr lang="en-GB" sz="1500" dirty="0" smtClean="0">
              <a:solidFill>
                <a:srgbClr val="0055A0"/>
              </a:solidFill>
              <a:latin typeface="Arial" panose="020B0604020202020204" pitchFamily="34" charset="0"/>
              <a:cs typeface="Arial" panose="020B0604020202020204" pitchFamily="34" charset="0"/>
            </a:endParaRPr>
          </a:p>
          <a:p>
            <a:pPr marL="0" indent="0">
              <a:spcBef>
                <a:spcPts val="0"/>
              </a:spcBef>
              <a:spcAft>
                <a:spcPts val="1800"/>
              </a:spcAft>
              <a:buNone/>
            </a:pPr>
            <a:endParaRPr lang="en-GB" sz="1800" dirty="0" smtClean="0">
              <a:solidFill>
                <a:srgbClr val="0055A0"/>
              </a:solidFill>
              <a:latin typeface="Arial" panose="020B0604020202020204" pitchFamily="34" charset="0"/>
              <a:cs typeface="Arial" panose="020B0604020202020204" pitchFamily="34" charset="0"/>
            </a:endParaRPr>
          </a:p>
        </p:txBody>
      </p:sp>
      <p:sp>
        <p:nvSpPr>
          <p:cNvPr id="17" name="Slide Number Placeholder 4"/>
          <p:cNvSpPr>
            <a:spLocks noGrp="1"/>
          </p:cNvSpPr>
          <p:nvPr>
            <p:ph type="sldNum" sz="quarter" idx="11"/>
          </p:nvPr>
        </p:nvSpPr>
        <p:spPr>
          <a:xfrm>
            <a:off x="7696200" y="6477000"/>
            <a:ext cx="2133600" cy="476250"/>
          </a:xfrm>
          <a:noFill/>
        </p:spPr>
        <p:txBody>
          <a:bodyPr/>
          <a:lstStyle/>
          <a:p>
            <a:r>
              <a:rPr lang="en-US" altLang="en-US" dirty="0" smtClean="0">
                <a:solidFill>
                  <a:srgbClr val="0055A0"/>
                </a:solidFill>
                <a:latin typeface="Arial" charset="0"/>
              </a:rPr>
              <a:t>Page </a:t>
            </a:r>
            <a:fld id="{E37C1E7D-B139-43D1-9A4B-2BEC8A902E95}" type="slidenum">
              <a:rPr lang="en-US" altLang="en-US" smtClean="0">
                <a:solidFill>
                  <a:srgbClr val="0055A0"/>
                </a:solidFill>
                <a:latin typeface="Arial" charset="0"/>
              </a:rPr>
              <a:pPr/>
              <a:t>7</a:t>
            </a:fld>
            <a:endParaRPr lang="en-US" altLang="en-US" dirty="0" smtClean="0">
              <a:solidFill>
                <a:srgbClr val="0055A0"/>
              </a:solidFill>
              <a:latin typeface="Arial" charset="0"/>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1801800"/>
            <a:ext cx="2572796" cy="3456000"/>
          </a:xfrm>
          <a:prstGeom prst="rect">
            <a:avLst/>
          </a:prstGeom>
        </p:spPr>
      </p:pic>
      <p:sp>
        <p:nvSpPr>
          <p:cNvPr id="11" name="Rectangle 10"/>
          <p:cNvSpPr/>
          <p:nvPr/>
        </p:nvSpPr>
        <p:spPr>
          <a:xfrm>
            <a:off x="2601763" y="4554983"/>
            <a:ext cx="6476611" cy="1792798"/>
          </a:xfrm>
          <a:prstGeom prst="rect">
            <a:avLst/>
          </a:prstGeom>
        </p:spPr>
        <p:txBody>
          <a:bodyPr wrap="square">
            <a:spAutoFit/>
          </a:bodyPr>
          <a:lstStyle/>
          <a:p>
            <a:pPr marL="742950" lvl="1" indent="-285750">
              <a:spcBef>
                <a:spcPts val="0"/>
              </a:spcBef>
              <a:spcAft>
                <a:spcPts val="300"/>
              </a:spcAft>
              <a:buFontTx/>
              <a:buChar char="-"/>
            </a:pPr>
            <a:r>
              <a:rPr lang="en-GB" sz="1600" dirty="0" smtClean="0">
                <a:solidFill>
                  <a:srgbClr val="0055A0"/>
                </a:solidFill>
                <a:latin typeface="Arial" panose="020B0604020202020204" pitchFamily="34" charset="0"/>
                <a:cs typeface="Arial" panose="020B0604020202020204" pitchFamily="34" charset="0"/>
              </a:rPr>
              <a:t>Imported BCs for the corresponding </a:t>
            </a:r>
            <a:r>
              <a:rPr lang="en-GB" sz="1600" dirty="0" smtClean="0">
                <a:solidFill>
                  <a:srgbClr val="0055A0"/>
                </a:solidFill>
                <a:latin typeface="Arial" panose="020B0604020202020204" pitchFamily="34" charset="0"/>
                <a:cs typeface="Arial" panose="020B0604020202020204" pitchFamily="34" charset="0"/>
              </a:rPr>
              <a:t>position (</a:t>
            </a:r>
            <a:r>
              <a:rPr lang="en-GB" sz="1600" dirty="0" smtClean="0">
                <a:solidFill>
                  <a:srgbClr val="0055A0"/>
                </a:solidFill>
                <a:latin typeface="Arial" panose="020B0604020202020204" pitchFamily="34" charset="0"/>
                <a:cs typeface="Arial" panose="020B0604020202020204" pitchFamily="34" charset="0"/>
              </a:rPr>
              <a:t>parametric)</a:t>
            </a:r>
          </a:p>
          <a:p>
            <a:pPr marL="742950" lvl="1" indent="-285750">
              <a:spcBef>
                <a:spcPts val="0"/>
              </a:spcBef>
              <a:spcAft>
                <a:spcPts val="300"/>
              </a:spcAft>
              <a:buFontTx/>
              <a:buChar char="-"/>
            </a:pPr>
            <a:r>
              <a:rPr lang="en-GB" sz="1600" dirty="0" smtClean="0">
                <a:solidFill>
                  <a:srgbClr val="0055A0"/>
                </a:solidFill>
                <a:latin typeface="Arial" panose="020B0604020202020204" pitchFamily="34" charset="0"/>
                <a:cs typeface="Arial" panose="020B0604020202020204" pitchFamily="34" charset="0"/>
              </a:rPr>
              <a:t>Frictional </a:t>
            </a:r>
            <a:r>
              <a:rPr lang="en-GB" sz="1600" dirty="0">
                <a:solidFill>
                  <a:srgbClr val="0055A0"/>
                </a:solidFill>
                <a:latin typeface="Arial" panose="020B0604020202020204" pitchFamily="34" charset="0"/>
                <a:cs typeface="Arial" panose="020B0604020202020204" pitchFamily="34" charset="0"/>
              </a:rPr>
              <a:t>contacts (</a:t>
            </a:r>
            <a:r>
              <a:rPr lang="en-GB" sz="1600" dirty="0" smtClean="0">
                <a:solidFill>
                  <a:srgbClr val="0055A0"/>
                </a:solidFill>
                <a:latin typeface="Arial" panose="020B0604020202020204" pitchFamily="34" charset="0"/>
                <a:cs typeface="Arial" panose="020B0604020202020204" pitchFamily="34" charset="0"/>
              </a:rPr>
              <a:t>µ=0.25)</a:t>
            </a:r>
          </a:p>
          <a:p>
            <a:pPr marL="742950" lvl="1" indent="-285750">
              <a:spcBef>
                <a:spcPts val="0"/>
              </a:spcBef>
              <a:spcAft>
                <a:spcPts val="300"/>
              </a:spcAft>
              <a:buFontTx/>
              <a:buChar char="-"/>
            </a:pPr>
            <a:r>
              <a:rPr lang="en-GB" sz="1600" dirty="0" smtClean="0">
                <a:solidFill>
                  <a:srgbClr val="0055A0"/>
                </a:solidFill>
                <a:latin typeface="Arial" panose="020B0604020202020204" pitchFamily="34" charset="0"/>
                <a:cs typeface="Arial" panose="020B0604020202020204" pitchFamily="34" charset="0"/>
              </a:rPr>
              <a:t>Welds (30mm)</a:t>
            </a:r>
          </a:p>
          <a:p>
            <a:pPr marL="742950" lvl="1" indent="-285750">
              <a:spcBef>
                <a:spcPts val="0"/>
              </a:spcBef>
              <a:spcAft>
                <a:spcPts val="300"/>
              </a:spcAft>
              <a:buFontTx/>
              <a:buChar char="-"/>
            </a:pPr>
            <a:r>
              <a:rPr lang="en-GB" sz="1600" dirty="0" smtClean="0">
                <a:solidFill>
                  <a:srgbClr val="0055A0"/>
                </a:solidFill>
                <a:latin typeface="Arial" panose="020B0604020202020204" pitchFamily="34" charset="0"/>
                <a:cs typeface="Arial" panose="020B0604020202020204" pitchFamily="34" charset="0"/>
              </a:rPr>
              <a:t>Non-linear </a:t>
            </a:r>
            <a:r>
              <a:rPr lang="en-GB" sz="1600" dirty="0">
                <a:solidFill>
                  <a:srgbClr val="0055A0"/>
                </a:solidFill>
                <a:latin typeface="Arial" panose="020B0604020202020204" pitchFamily="34" charset="0"/>
                <a:cs typeface="Arial" panose="020B0604020202020204" pitchFamily="34" charset="0"/>
              </a:rPr>
              <a:t>materials </a:t>
            </a:r>
            <a:r>
              <a:rPr lang="en-GB" dirty="0">
                <a:solidFill>
                  <a:srgbClr val="0055A0"/>
                </a:solidFill>
                <a:latin typeface="Arial" panose="020B0604020202020204" pitchFamily="34" charset="0"/>
                <a:cs typeface="Arial" panose="020B0604020202020204" pitchFamily="34" charset="0"/>
              </a:rPr>
              <a:t>(</a:t>
            </a:r>
            <a:r>
              <a:rPr lang="en-GB" sz="1400" dirty="0">
                <a:solidFill>
                  <a:srgbClr val="0055A0"/>
                </a:solidFill>
                <a:latin typeface="Arial" panose="020B0604020202020204" pitchFamily="34" charset="0"/>
                <a:cs typeface="Arial" panose="020B0604020202020204" pitchFamily="34" charset="0"/>
              </a:rPr>
              <a:t>S355 for beams, 10.9 for bolts</a:t>
            </a:r>
            <a:r>
              <a:rPr lang="en-GB" sz="1400" dirty="0" smtClean="0">
                <a:solidFill>
                  <a:srgbClr val="0055A0"/>
                </a:solidFill>
                <a:latin typeface="Arial" panose="020B0604020202020204" pitchFamily="34" charset="0"/>
                <a:cs typeface="Arial" panose="020B0604020202020204" pitchFamily="34" charset="0"/>
              </a:rPr>
              <a:t>)</a:t>
            </a:r>
          </a:p>
          <a:p>
            <a:pPr marL="742950" lvl="1" indent="-285750">
              <a:spcBef>
                <a:spcPts val="0"/>
              </a:spcBef>
              <a:spcAft>
                <a:spcPts val="300"/>
              </a:spcAft>
              <a:buFontTx/>
              <a:buChar char="-"/>
            </a:pPr>
            <a:r>
              <a:rPr lang="en-GB" sz="1600" dirty="0" smtClean="0">
                <a:solidFill>
                  <a:srgbClr val="FF0000"/>
                </a:solidFill>
                <a:latin typeface="Arial" panose="020B0604020202020204" pitchFamily="34" charset="0"/>
                <a:cs typeface="Arial" panose="020B0604020202020204" pitchFamily="34" charset="0"/>
              </a:rPr>
              <a:t>Bolt </a:t>
            </a:r>
            <a:r>
              <a:rPr lang="en-GB" sz="1600" dirty="0" smtClean="0">
                <a:solidFill>
                  <a:srgbClr val="FF0000"/>
                </a:solidFill>
                <a:latin typeface="Arial" panose="020B0604020202020204" pitchFamily="34" charset="0"/>
                <a:cs typeface="Arial" panose="020B0604020202020204" pitchFamily="34" charset="0"/>
              </a:rPr>
              <a:t>Pre-tension=625kN (M48) </a:t>
            </a:r>
          </a:p>
          <a:p>
            <a:pPr marL="742950" lvl="1" indent="-285750">
              <a:spcBef>
                <a:spcPts val="0"/>
              </a:spcBef>
              <a:spcAft>
                <a:spcPts val="300"/>
              </a:spcAft>
              <a:buFontTx/>
              <a:buChar char="-"/>
            </a:pPr>
            <a:r>
              <a:rPr lang="en-GB" sz="1600" dirty="0" smtClean="0">
                <a:solidFill>
                  <a:srgbClr val="0055A0"/>
                </a:solidFill>
                <a:latin typeface="Arial" panose="020B0604020202020204" pitchFamily="34" charset="0"/>
                <a:cs typeface="Arial" panose="020B0604020202020204" pitchFamily="34" charset="0"/>
              </a:rPr>
              <a:t>No </a:t>
            </a:r>
            <a:r>
              <a:rPr lang="en-GB" sz="1600" dirty="0" smtClean="0">
                <a:solidFill>
                  <a:srgbClr val="0055A0"/>
                </a:solidFill>
                <a:latin typeface="Arial" panose="020B0604020202020204" pitchFamily="34" charset="0"/>
                <a:cs typeface="Arial" panose="020B0604020202020204" pitchFamily="34" charset="0"/>
              </a:rPr>
              <a:t>washers</a:t>
            </a:r>
            <a:endParaRPr lang="en-GB" sz="1600" dirty="0">
              <a:solidFill>
                <a:srgbClr val="0055A0"/>
              </a:solidFill>
              <a:latin typeface="Arial" panose="020B0604020202020204" pitchFamily="34" charset="0"/>
              <a:cs typeface="Arial" panose="020B0604020202020204" pitchFamily="34" charset="0"/>
            </a:endParaRPr>
          </a:p>
        </p:txBody>
      </p:sp>
      <p:cxnSp>
        <p:nvCxnSpPr>
          <p:cNvPr id="15" name="Straight Arrow Connector 14"/>
          <p:cNvCxnSpPr/>
          <p:nvPr/>
        </p:nvCxnSpPr>
        <p:spPr>
          <a:xfrm>
            <a:off x="3352800" y="3352800"/>
            <a:ext cx="914400" cy="0"/>
          </a:xfrm>
          <a:prstGeom prst="straightConnector1">
            <a:avLst/>
          </a:prstGeom>
          <a:ln w="38100">
            <a:solidFill>
              <a:srgbClr val="0055A0"/>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rotWithShape="1">
          <a:blip r:embed="rId5">
            <a:extLst>
              <a:ext uri="{28A0092B-C50C-407E-A947-70E740481C1C}">
                <a14:useLocalDpi xmlns:a14="http://schemas.microsoft.com/office/drawing/2010/main" val="0"/>
              </a:ext>
            </a:extLst>
          </a:blip>
          <a:srcRect l="31614" t="2336" r="295" b="-2336"/>
          <a:stretch/>
        </p:blipFill>
        <p:spPr>
          <a:xfrm>
            <a:off x="5334000" y="1348464"/>
            <a:ext cx="2865600" cy="2810024"/>
          </a:xfrm>
          <a:prstGeom prst="rect">
            <a:avLst/>
          </a:prstGeom>
        </p:spPr>
      </p:pic>
      <p:sp>
        <p:nvSpPr>
          <p:cNvPr id="13" name="Date Placeholder 1"/>
          <p:cNvSpPr>
            <a:spLocks noGrp="1"/>
          </p:cNvSpPr>
          <p:nvPr>
            <p:ph type="dt" sz="half" idx="4294967295"/>
          </p:nvPr>
        </p:nvSpPr>
        <p:spPr>
          <a:xfrm>
            <a:off x="5197410" y="647887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srgbClr val="0055A0"/>
                </a:solidFill>
                <a:latin typeface="Arial" panose="020B0604020202020204" pitchFamily="34" charset="0"/>
                <a:cs typeface="Arial" panose="020B0604020202020204" pitchFamily="34" charset="0"/>
              </a:rPr>
              <a:t>13/05/2015</a:t>
            </a:r>
            <a:endParaRPr lang="en-US" dirty="0" smtClean="0">
              <a:solidFill>
                <a:srgbClr val="0055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0879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2" name="Title 1"/>
          <p:cNvSpPr>
            <a:spLocks noGrp="1"/>
          </p:cNvSpPr>
          <p:nvPr>
            <p:ph type="title"/>
          </p:nvPr>
        </p:nvSpPr>
        <p:spPr>
          <a:xfrm>
            <a:off x="-304800" y="0"/>
            <a:ext cx="9601200" cy="609600"/>
          </a:xfrm>
        </p:spPr>
        <p:txBody>
          <a:bodyPr>
            <a:noAutofit/>
          </a:bodyPr>
          <a:lstStyle/>
          <a:p>
            <a:pPr>
              <a:spcBef>
                <a:spcPts val="1200"/>
              </a:spcBef>
              <a:spcAft>
                <a:spcPts val="1200"/>
              </a:spcAft>
            </a:pPr>
            <a:r>
              <a:rPr lang="en-GB" sz="3200" b="1" dirty="0" smtClean="0">
                <a:solidFill>
                  <a:srgbClr val="01835F"/>
                </a:solidFill>
                <a:latin typeface="Arial" panose="020B0604020202020204" pitchFamily="34" charset="0"/>
                <a:cs typeface="Arial" panose="020B0604020202020204" pitchFamily="34" charset="0"/>
              </a:rPr>
              <a:t>Case 1: Splice </a:t>
            </a:r>
            <a:r>
              <a:rPr lang="en-GB" sz="3200" b="1" dirty="0" smtClean="0">
                <a:solidFill>
                  <a:srgbClr val="01835F"/>
                </a:solidFill>
                <a:latin typeface="Arial" panose="020B0604020202020204" pitchFamily="34" charset="0"/>
                <a:cs typeface="Arial" panose="020B0604020202020204" pitchFamily="34" charset="0"/>
              </a:rPr>
              <a:t>Connection Analysis</a:t>
            </a:r>
            <a:endParaRPr lang="en-GB" sz="3200" b="1" dirty="0">
              <a:solidFill>
                <a:srgbClr val="01835F"/>
              </a:solidFill>
              <a:latin typeface="Arial" panose="020B0604020202020204" pitchFamily="34" charset="0"/>
              <a:cs typeface="Arial" panose="020B0604020202020204" pitchFamily="34" charset="0"/>
            </a:endParaRPr>
          </a:p>
        </p:txBody>
      </p:sp>
      <p:sp>
        <p:nvSpPr>
          <p:cNvPr id="3" name="Subtitle 2"/>
          <p:cNvSpPr>
            <a:spLocks noGrp="1"/>
          </p:cNvSpPr>
          <p:nvPr>
            <p:ph idx="1"/>
          </p:nvPr>
        </p:nvSpPr>
        <p:spPr>
          <a:xfrm>
            <a:off x="30" y="533400"/>
            <a:ext cx="9143970" cy="1315331"/>
          </a:xfrm>
        </p:spPr>
        <p:txBody>
          <a:bodyPr>
            <a:normAutofit fontScale="70000" lnSpcReduction="20000"/>
          </a:bodyPr>
          <a:lstStyle/>
          <a:p>
            <a:pPr>
              <a:spcBef>
                <a:spcPts val="0"/>
              </a:spcBef>
              <a:spcAft>
                <a:spcPts val="600"/>
              </a:spcAft>
            </a:pPr>
            <a:r>
              <a:rPr lang="en-GB" sz="1800" dirty="0" smtClean="0">
                <a:solidFill>
                  <a:srgbClr val="0055A0"/>
                </a:solidFill>
                <a:latin typeface="Arial" panose="020B0604020202020204" pitchFamily="34" charset="0"/>
                <a:cs typeface="Arial" panose="020B0604020202020204" pitchFamily="34" charset="0"/>
              </a:rPr>
              <a:t>Nominal Position: 2.25m from inside corner</a:t>
            </a:r>
          </a:p>
          <a:p>
            <a:pPr>
              <a:spcBef>
                <a:spcPts val="0"/>
              </a:spcBef>
              <a:spcAft>
                <a:spcPts val="600"/>
              </a:spcAft>
            </a:pPr>
            <a:r>
              <a:rPr lang="en-GB" sz="1800" dirty="0" smtClean="0">
                <a:solidFill>
                  <a:srgbClr val="0055A0"/>
                </a:solidFill>
                <a:latin typeface="Arial" panose="020B0604020202020204" pitchFamily="34" charset="0"/>
                <a:cs typeface="Arial" panose="020B0604020202020204" pitchFamily="34" charset="0"/>
              </a:rPr>
              <a:t>Good </a:t>
            </a:r>
            <a:r>
              <a:rPr lang="en-GB" sz="1800" dirty="0" smtClean="0">
                <a:solidFill>
                  <a:srgbClr val="0055A0"/>
                </a:solidFill>
                <a:latin typeface="Arial" panose="020B0604020202020204" pitchFamily="34" charset="0"/>
                <a:cs typeface="Arial" panose="020B0604020202020204" pitchFamily="34" charset="0"/>
              </a:rPr>
              <a:t>News!!</a:t>
            </a:r>
          </a:p>
          <a:p>
            <a:pPr lvl="1">
              <a:spcBef>
                <a:spcPts val="0"/>
              </a:spcBef>
              <a:spcAft>
                <a:spcPts val="600"/>
              </a:spcAft>
            </a:pPr>
            <a:r>
              <a:rPr lang="en-GB" sz="2400" dirty="0" smtClean="0">
                <a:solidFill>
                  <a:srgbClr val="FF0000"/>
                </a:solidFill>
                <a:latin typeface="Arial" panose="020B0604020202020204" pitchFamily="34" charset="0"/>
                <a:cs typeface="Arial" panose="020B0604020202020204" pitchFamily="34" charset="0"/>
              </a:rPr>
              <a:t>For the optimal position of the splice connection, even the peak stresses in the bolts &amp; welds are below 2/3 </a:t>
            </a:r>
            <a:r>
              <a:rPr lang="el-GR" sz="2400" dirty="0" smtClean="0">
                <a:solidFill>
                  <a:srgbClr val="FF0000"/>
                </a:solidFill>
                <a:latin typeface="Arial" panose="020B0604020202020204" pitchFamily="34" charset="0"/>
                <a:cs typeface="Arial" panose="020B0604020202020204" pitchFamily="34" charset="0"/>
              </a:rPr>
              <a:t>σ</a:t>
            </a:r>
            <a:r>
              <a:rPr lang="en-GB" sz="2400" baseline="-25000" dirty="0" smtClean="0">
                <a:solidFill>
                  <a:srgbClr val="FF0000"/>
                </a:solidFill>
                <a:latin typeface="Arial" panose="020B0604020202020204" pitchFamily="34" charset="0"/>
                <a:cs typeface="Arial" panose="020B0604020202020204" pitchFamily="34" charset="0"/>
              </a:rPr>
              <a:t>y</a:t>
            </a:r>
            <a:r>
              <a:rPr lang="en-GB" sz="2400" baseline="-25000" dirty="0" smtClean="0">
                <a:solidFill>
                  <a:srgbClr val="FF0000"/>
                </a:solidFill>
                <a:latin typeface="Arial" panose="020B0604020202020204" pitchFamily="34" charset="0"/>
                <a:cs typeface="Arial" panose="020B0604020202020204" pitchFamily="34" charset="0"/>
              </a:rPr>
              <a:t>.</a:t>
            </a:r>
          </a:p>
          <a:p>
            <a:pPr lvl="1">
              <a:spcBef>
                <a:spcPts val="0"/>
              </a:spcBef>
              <a:spcAft>
                <a:spcPts val="600"/>
              </a:spcAft>
            </a:pPr>
            <a:r>
              <a:rPr lang="en-GB" sz="2400" dirty="0" smtClean="0">
                <a:solidFill>
                  <a:srgbClr val="0055A0"/>
                </a:solidFill>
                <a:latin typeface="Arial" panose="020B0604020202020204" pitchFamily="34" charset="0"/>
                <a:cs typeface="Arial" panose="020B0604020202020204" pitchFamily="34" charset="0"/>
              </a:rPr>
              <a:t>Average Stresses to be calculated next according to ASME</a:t>
            </a:r>
            <a:endParaRPr lang="en-GB" sz="1800" dirty="0" smtClean="0">
              <a:solidFill>
                <a:srgbClr val="0055A0"/>
              </a:solidFill>
              <a:latin typeface="Arial" panose="020B0604020202020204" pitchFamily="34" charset="0"/>
              <a:cs typeface="Arial" panose="020B0604020202020204" pitchFamily="34" charset="0"/>
            </a:endParaRPr>
          </a:p>
        </p:txBody>
      </p:sp>
      <p:sp>
        <p:nvSpPr>
          <p:cNvPr id="17" name="Slide Number Placeholder 4"/>
          <p:cNvSpPr>
            <a:spLocks noGrp="1"/>
          </p:cNvSpPr>
          <p:nvPr>
            <p:ph type="sldNum" sz="quarter" idx="11"/>
          </p:nvPr>
        </p:nvSpPr>
        <p:spPr>
          <a:xfrm>
            <a:off x="7696200" y="6477000"/>
            <a:ext cx="2133600" cy="476250"/>
          </a:xfrm>
          <a:noFill/>
        </p:spPr>
        <p:txBody>
          <a:bodyPr/>
          <a:lstStyle/>
          <a:p>
            <a:r>
              <a:rPr lang="en-US" altLang="en-US" dirty="0" smtClean="0">
                <a:solidFill>
                  <a:srgbClr val="0055A0"/>
                </a:solidFill>
                <a:latin typeface="Arial" charset="0"/>
              </a:rPr>
              <a:t>Page </a:t>
            </a:r>
            <a:fld id="{E37C1E7D-B139-43D1-9A4B-2BEC8A902E95}" type="slidenum">
              <a:rPr lang="en-US" altLang="en-US" smtClean="0">
                <a:solidFill>
                  <a:srgbClr val="0055A0"/>
                </a:solidFill>
                <a:latin typeface="Arial" charset="0"/>
              </a:rPr>
              <a:pPr/>
              <a:t>8</a:t>
            </a:fld>
            <a:endParaRPr lang="en-US" altLang="en-US" dirty="0" smtClean="0">
              <a:solidFill>
                <a:srgbClr val="0055A0"/>
              </a:solidFill>
              <a:latin typeface="Arial" charset="0"/>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760" y="2392715"/>
            <a:ext cx="3600000" cy="3611321"/>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0600" y="2487300"/>
            <a:ext cx="3600000" cy="3532500"/>
          </a:xfrm>
          <a:prstGeom prst="rect">
            <a:avLst/>
          </a:prstGeom>
        </p:spPr>
      </p:pic>
      <p:sp>
        <p:nvSpPr>
          <p:cNvPr id="9" name="Date Placeholder 1"/>
          <p:cNvSpPr>
            <a:spLocks noGrp="1"/>
          </p:cNvSpPr>
          <p:nvPr>
            <p:ph type="dt" sz="half" idx="4294967295"/>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srgbClr val="0055A0"/>
                </a:solidFill>
                <a:latin typeface="Arial" panose="020B0604020202020204" pitchFamily="34" charset="0"/>
                <a:cs typeface="Arial" panose="020B0604020202020204" pitchFamily="34" charset="0"/>
              </a:rPr>
              <a:t>13/05/2015</a:t>
            </a:r>
            <a:endParaRPr lang="en-US" dirty="0" smtClean="0">
              <a:solidFill>
                <a:srgbClr val="0055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2804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9" descr="bande-02.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
        <p:nvSpPr>
          <p:cNvPr id="2" name="Title 1"/>
          <p:cNvSpPr>
            <a:spLocks noGrp="1"/>
          </p:cNvSpPr>
          <p:nvPr>
            <p:ph type="title"/>
          </p:nvPr>
        </p:nvSpPr>
        <p:spPr>
          <a:xfrm>
            <a:off x="-304800" y="-76200"/>
            <a:ext cx="9601200" cy="609600"/>
          </a:xfrm>
        </p:spPr>
        <p:txBody>
          <a:bodyPr>
            <a:noAutofit/>
          </a:bodyPr>
          <a:lstStyle/>
          <a:p>
            <a:pPr>
              <a:spcBef>
                <a:spcPts val="1200"/>
              </a:spcBef>
              <a:spcAft>
                <a:spcPts val="1200"/>
              </a:spcAft>
            </a:pPr>
            <a:r>
              <a:rPr lang="en-GB" sz="3200" b="1" dirty="0" smtClean="0">
                <a:solidFill>
                  <a:srgbClr val="01835F"/>
                </a:solidFill>
                <a:latin typeface="Arial" panose="020B0604020202020204" pitchFamily="34" charset="0"/>
                <a:cs typeface="Arial" panose="020B0604020202020204" pitchFamily="34" charset="0"/>
              </a:rPr>
              <a:t>Case 1: Splice Connection Analysis</a:t>
            </a:r>
            <a:endParaRPr lang="en-GB" sz="3200" b="1" dirty="0">
              <a:solidFill>
                <a:srgbClr val="01835F"/>
              </a:solidFill>
              <a:latin typeface="Arial" panose="020B0604020202020204" pitchFamily="34" charset="0"/>
              <a:cs typeface="Arial" panose="020B0604020202020204" pitchFamily="34" charset="0"/>
            </a:endParaRPr>
          </a:p>
        </p:txBody>
      </p:sp>
      <p:sp>
        <p:nvSpPr>
          <p:cNvPr id="3" name="Subtitle 2"/>
          <p:cNvSpPr>
            <a:spLocks noGrp="1"/>
          </p:cNvSpPr>
          <p:nvPr>
            <p:ph idx="1"/>
          </p:nvPr>
        </p:nvSpPr>
        <p:spPr>
          <a:xfrm>
            <a:off x="30" y="457200"/>
            <a:ext cx="9143970" cy="1543931"/>
          </a:xfrm>
        </p:spPr>
        <p:txBody>
          <a:bodyPr>
            <a:normAutofit/>
          </a:bodyPr>
          <a:lstStyle/>
          <a:p>
            <a:pPr>
              <a:spcBef>
                <a:spcPts val="0"/>
              </a:spcBef>
              <a:spcAft>
                <a:spcPts val="600"/>
              </a:spcAft>
            </a:pPr>
            <a:r>
              <a:rPr lang="en-GB" sz="2200" dirty="0" smtClean="0">
                <a:solidFill>
                  <a:srgbClr val="0055A0"/>
                </a:solidFill>
                <a:latin typeface="Arial" panose="020B0604020202020204" pitchFamily="34" charset="0"/>
                <a:cs typeface="Arial" panose="020B0604020202020204" pitchFamily="34" charset="0"/>
              </a:rPr>
              <a:t>Variation of the </a:t>
            </a:r>
            <a:r>
              <a:rPr lang="en-GB" sz="2200" dirty="0" smtClean="0">
                <a:solidFill>
                  <a:srgbClr val="0055A0"/>
                </a:solidFill>
                <a:latin typeface="Arial" panose="020B0604020202020204" pitchFamily="34" charset="0"/>
                <a:cs typeface="Arial" panose="020B0604020202020204" pitchFamily="34" charset="0"/>
              </a:rPr>
              <a:t>position of the spliced joint ±500mm (i.e. position 1.75m and 2.75m) and repeated the analysis. </a:t>
            </a:r>
          </a:p>
          <a:p>
            <a:pPr lvl="1">
              <a:spcBef>
                <a:spcPts val="0"/>
              </a:spcBef>
              <a:spcAft>
                <a:spcPts val="600"/>
              </a:spcAft>
            </a:pPr>
            <a:r>
              <a:rPr lang="en-GB" sz="2400" dirty="0" smtClean="0">
                <a:solidFill>
                  <a:srgbClr val="FF0000"/>
                </a:solidFill>
                <a:latin typeface="Arial" panose="020B0604020202020204" pitchFamily="34" charset="0"/>
                <a:cs typeface="Arial" panose="020B0604020202020204" pitchFamily="34" charset="0"/>
              </a:rPr>
              <a:t>Even the peak stresses in bolts &amp; welds remain below 2/3 </a:t>
            </a:r>
            <a:r>
              <a:rPr lang="el-GR" sz="2400" dirty="0" smtClean="0">
                <a:solidFill>
                  <a:srgbClr val="FF0000"/>
                </a:solidFill>
                <a:latin typeface="Arial" panose="020B0604020202020204" pitchFamily="34" charset="0"/>
                <a:cs typeface="Arial" panose="020B0604020202020204" pitchFamily="34" charset="0"/>
              </a:rPr>
              <a:t>σ</a:t>
            </a:r>
            <a:r>
              <a:rPr lang="en-GB" sz="2400" baseline="-25000" dirty="0" smtClean="0">
                <a:solidFill>
                  <a:srgbClr val="FF0000"/>
                </a:solidFill>
                <a:latin typeface="Arial" panose="020B0604020202020204" pitchFamily="34" charset="0"/>
                <a:cs typeface="Arial" panose="020B0604020202020204" pitchFamily="34" charset="0"/>
              </a:rPr>
              <a:t>y</a:t>
            </a:r>
            <a:endParaRPr lang="en-GB" sz="1800" dirty="0" smtClean="0">
              <a:solidFill>
                <a:srgbClr val="0055A0"/>
              </a:solidFill>
              <a:latin typeface="Arial" panose="020B0604020202020204" pitchFamily="34" charset="0"/>
              <a:cs typeface="Arial" panose="020B0604020202020204" pitchFamily="34" charset="0"/>
            </a:endParaRPr>
          </a:p>
        </p:txBody>
      </p:sp>
      <p:sp>
        <p:nvSpPr>
          <p:cNvPr id="17" name="Slide Number Placeholder 4"/>
          <p:cNvSpPr>
            <a:spLocks noGrp="1"/>
          </p:cNvSpPr>
          <p:nvPr>
            <p:ph type="sldNum" sz="quarter" idx="11"/>
          </p:nvPr>
        </p:nvSpPr>
        <p:spPr>
          <a:xfrm>
            <a:off x="7696200" y="6477000"/>
            <a:ext cx="2133600" cy="476250"/>
          </a:xfrm>
          <a:noFill/>
        </p:spPr>
        <p:txBody>
          <a:bodyPr/>
          <a:lstStyle/>
          <a:p>
            <a:r>
              <a:rPr lang="en-US" altLang="en-US" dirty="0" smtClean="0">
                <a:solidFill>
                  <a:srgbClr val="0055A0"/>
                </a:solidFill>
                <a:latin typeface="Arial" charset="0"/>
              </a:rPr>
              <a:t>Page </a:t>
            </a:r>
            <a:fld id="{E37C1E7D-B139-43D1-9A4B-2BEC8A902E95}" type="slidenum">
              <a:rPr lang="en-US" altLang="en-US" smtClean="0">
                <a:solidFill>
                  <a:srgbClr val="0055A0"/>
                </a:solidFill>
                <a:latin typeface="Arial" charset="0"/>
              </a:rPr>
              <a:pPr/>
              <a:t>9</a:t>
            </a:fld>
            <a:endParaRPr lang="en-US" altLang="en-US" dirty="0" smtClean="0">
              <a:solidFill>
                <a:srgbClr val="0055A0"/>
              </a:solidFill>
              <a:latin typeface="Arial" charset="0"/>
            </a:endParaRPr>
          </a:p>
        </p:txBody>
      </p:sp>
      <p:sp>
        <p:nvSpPr>
          <p:cNvPr id="9" name="Subtitle 2"/>
          <p:cNvSpPr txBox="1">
            <a:spLocks/>
          </p:cNvSpPr>
          <p:nvPr/>
        </p:nvSpPr>
        <p:spPr>
          <a:xfrm>
            <a:off x="1676400" y="6400800"/>
            <a:ext cx="1146278" cy="395319"/>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n-GB" sz="2400" dirty="0" smtClean="0">
                <a:solidFill>
                  <a:srgbClr val="FF0000"/>
                </a:solidFill>
                <a:latin typeface="Arial" panose="020B0604020202020204" pitchFamily="34" charset="0"/>
                <a:cs typeface="Arial" panose="020B0604020202020204" pitchFamily="34" charset="0"/>
              </a:rPr>
              <a:t>~1.75m</a:t>
            </a:r>
          </a:p>
        </p:txBody>
      </p:sp>
      <p:sp>
        <p:nvSpPr>
          <p:cNvPr id="10" name="Subtitle 2"/>
          <p:cNvSpPr txBox="1">
            <a:spLocks/>
          </p:cNvSpPr>
          <p:nvPr/>
        </p:nvSpPr>
        <p:spPr>
          <a:xfrm>
            <a:off x="6324600" y="6462681"/>
            <a:ext cx="1146278" cy="395319"/>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600"/>
              </a:spcAft>
              <a:buNone/>
            </a:pPr>
            <a:r>
              <a:rPr lang="en-GB" sz="2400" dirty="0" smtClean="0">
                <a:solidFill>
                  <a:srgbClr val="FF0000"/>
                </a:solidFill>
                <a:latin typeface="Arial" panose="020B0604020202020204" pitchFamily="34" charset="0"/>
                <a:cs typeface="Arial" panose="020B0604020202020204" pitchFamily="34" charset="0"/>
              </a:rPr>
              <a:t>~2.75m</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5326" y="1600200"/>
            <a:ext cx="2642474" cy="2880000"/>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t="2104" r="951" b="-1"/>
          <a:stretch/>
        </p:blipFill>
        <p:spPr>
          <a:xfrm>
            <a:off x="4876800" y="3505200"/>
            <a:ext cx="2844000" cy="3006514"/>
          </a:xfrm>
          <a:prstGeom prst="snip2DiagRect">
            <a:avLst>
              <a:gd name="adj1" fmla="val 0"/>
              <a:gd name="adj2" fmla="val 15886"/>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71031" y="1688145"/>
            <a:ext cx="2988000" cy="2431362"/>
          </a:xfrm>
          <a:prstGeom prst="rect">
            <a:avLst/>
          </a:prstGeom>
        </p:spPr>
      </p:pic>
      <p:pic>
        <p:nvPicPr>
          <p:cNvPr id="13" name="Picture 12"/>
          <p:cNvPicPr>
            <a:picLocks noChangeAspect="1"/>
          </p:cNvPicPr>
          <p:nvPr/>
        </p:nvPicPr>
        <p:blipFill rotWithShape="1">
          <a:blip r:embed="rId7">
            <a:extLst>
              <a:ext uri="{28A0092B-C50C-407E-A947-70E740481C1C}">
                <a14:useLocalDpi xmlns:a14="http://schemas.microsoft.com/office/drawing/2010/main" val="0"/>
              </a:ext>
            </a:extLst>
          </a:blip>
          <a:srcRect l="1" t="2149" r="725"/>
          <a:stretch/>
        </p:blipFill>
        <p:spPr>
          <a:xfrm>
            <a:off x="329261" y="3780372"/>
            <a:ext cx="3312000" cy="2561816"/>
          </a:xfrm>
          <a:prstGeom prst="snip2DiagRect">
            <a:avLst/>
          </a:prstGeom>
        </p:spPr>
      </p:pic>
      <p:sp>
        <p:nvSpPr>
          <p:cNvPr id="14" name="Date Placeholder 1"/>
          <p:cNvSpPr>
            <a:spLocks noGrp="1"/>
          </p:cNvSpPr>
          <p:nvPr>
            <p:ph type="dt" sz="half" idx="4294967295"/>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srgbClr val="0055A0"/>
                </a:solidFill>
                <a:latin typeface="Arial" panose="020B0604020202020204" pitchFamily="34" charset="0"/>
                <a:cs typeface="Arial" panose="020B0604020202020204" pitchFamily="34" charset="0"/>
              </a:rPr>
              <a:t>13/05/2015</a:t>
            </a:r>
            <a:endParaRPr lang="en-US" dirty="0" smtClean="0">
              <a:solidFill>
                <a:srgbClr val="0055A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86231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3858</TotalTime>
  <Words>768</Words>
  <Application>Microsoft Office PowerPoint</Application>
  <PresentationFormat>On-screen Show (4:3)</PresentationFormat>
  <Paragraphs>105</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Wingdings</vt:lpstr>
      <vt:lpstr>Office Theme</vt:lpstr>
      <vt:lpstr>Connections: FEA</vt:lpstr>
      <vt:lpstr>Splice Connection</vt:lpstr>
      <vt:lpstr>Joint Validation: Proposed FEA Methodology</vt:lpstr>
      <vt:lpstr>Joint Validation: Proposed FEA Methodology</vt:lpstr>
      <vt:lpstr>Joint Validation: Proposed FEA Methodology</vt:lpstr>
      <vt:lpstr>Shell Frame: Preliminary Results</vt:lpstr>
      <vt:lpstr>Joint Validation: Shell Frame + Sub-modelling</vt:lpstr>
      <vt:lpstr>Case 1: Splice Connection Analysis</vt:lpstr>
      <vt:lpstr>Case 1: Splice Connection Analysis</vt:lpstr>
      <vt:lpstr>Case 2: Splice Connection Analysis</vt:lpstr>
      <vt:lpstr>Case 2: Bottom Connection Analysis</vt:lpstr>
      <vt:lpstr>Case 2: Top Connection Analysis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ATLAS ITk Upgrade: Outer Cylinder &amp; Structural Bulkheads</dc:title>
  <dc:creator>Diego Alvarez Feito</dc:creator>
  <cp:lastModifiedBy>Diego Alvarez Feito</cp:lastModifiedBy>
  <cp:revision>514</cp:revision>
  <cp:lastPrinted>2014-04-23T12:08:29Z</cp:lastPrinted>
  <dcterms:created xsi:type="dcterms:W3CDTF">2006-08-16T00:00:00Z</dcterms:created>
  <dcterms:modified xsi:type="dcterms:W3CDTF">2015-05-13T15:04:55Z</dcterms:modified>
</cp:coreProperties>
</file>