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media1.gif" ContentType="video/unknown"/>
  <Override PartName="/ppt/media/media2.gif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3" name="Shape 3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889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 marL="1333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 marL="1778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 marL="2222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 marL="2667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video" Target="../media/media1.gif"/><Relationship Id="rId3" Type="http://schemas.microsoft.com/office/2007/relationships/media" Target="../media/media1.gif"/><Relationship Id="rId4" Type="http://schemas.openxmlformats.org/officeDocument/2006/relationships/image" Target="../media/image17.png"/><Relationship Id="rId5" Type="http://schemas.openxmlformats.org/officeDocument/2006/relationships/video" Target="../media/media2.gif"/><Relationship Id="rId6" Type="http://schemas.microsoft.com/office/2007/relationships/media" Target="../media/media2.gif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24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inspirehep.net/record/665225" TargetMode="External"/><Relationship Id="rId3" Type="http://schemas.openxmlformats.org/officeDocument/2006/relationships/hyperlink" Target="http://inspirehep.net/author/profile/Casalderrey-Solana%2C%20J.?recid=665225&amp;ln=en" TargetMode="External"/><Relationship Id="rId4" Type="http://schemas.openxmlformats.org/officeDocument/2006/relationships/hyperlink" Target="http://inspirehep.net/author/profile/Shuryak%2C%20E.V.?recid=665225&amp;ln=en" TargetMode="External"/><Relationship Id="rId5" Type="http://schemas.openxmlformats.org/officeDocument/2006/relationships/hyperlink" Target="http://inspirehep.net/author/profile/Teaney%2C%20D.?recid=665225&amp;ln=en" TargetMode="External"/><Relationship Id="rId6" Type="http://schemas.openxmlformats.org/officeDocument/2006/relationships/hyperlink" Target="http://inspirehep.net/search?cc=Institutions&amp;p=institution:%22SUNY%2C%20Stony%20Brook%22&amp;ln=en" TargetMode="External"/><Relationship Id="rId7" Type="http://schemas.openxmlformats.org/officeDocument/2006/relationships/hyperlink" Target="http://arxiv.org/abs/hep-ph/0411315" TargetMode="External"/><Relationship Id="rId8" Type="http://schemas.openxmlformats.org/officeDocument/2006/relationships/hyperlink" Target="http://inspirehep.net/record/1242048" TargetMode="External"/><Relationship Id="rId9" Type="http://schemas.openxmlformats.org/officeDocument/2006/relationships/hyperlink" Target="http://inspirehep.net/author/profile/Shuryak%2C%20Edward?recid=1242048&amp;ln=en" TargetMode="External"/><Relationship Id="rId10" Type="http://schemas.openxmlformats.org/officeDocument/2006/relationships/hyperlink" Target="http://inspirehep.net/author/profile/Staig%2C%20Pilar?recid=1242048&amp;ln=en" TargetMode="External"/><Relationship Id="rId11" Type="http://schemas.openxmlformats.org/officeDocument/2006/relationships/hyperlink" Target="http://arxiv.org/abs/arXiv:1307.2568" TargetMode="External"/><Relationship Id="rId12" Type="http://schemas.openxmlformats.org/officeDocument/2006/relationships/image" Target="../media/image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Relationship Id="rId3" Type="http://schemas.openxmlformats.org/officeDocument/2006/relationships/image" Target="../media/image16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hyperlink" Target="http://inspirehep.net/author/Staig%2C%20Pilar?recid=898151&amp;ln=en" TargetMode="External"/><Relationship Id="rId7" Type="http://schemas.openxmlformats.org/officeDocument/2006/relationships/hyperlink" Target="http://inspirehep.net/author/Shuryak%2C%20Edward?recid=898151&amp;ln=en" TargetMode="External"/><Relationship Id="rId8" Type="http://schemas.openxmlformats.org/officeDocument/2006/relationships/hyperlink" Target="http://arxiv.org/abs/arXiv:1105.0676" TargetMode="Externa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2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inspirehep.net/record/568287" TargetMode="External"/><Relationship Id="rId3" Type="http://schemas.openxmlformats.org/officeDocument/2006/relationships/hyperlink" Target="http://inspirehep.net/author/profile/Shuryak%2C%20E.V.?recid=568287&amp;ln=en" TargetMode="External"/><Relationship Id="rId4" Type="http://schemas.openxmlformats.org/officeDocument/2006/relationships/hyperlink" Target="http://inspirehep.net/search?cc=Institutions&amp;p=institution:%22SUNY%2C%20Stony%20Brook%22&amp;ln=en" TargetMode="External"/><Relationship Id="rId5" Type="http://schemas.openxmlformats.org/officeDocument/2006/relationships/hyperlink" Target="http://arxiv.org/abs/nucl-th/0112042" TargetMode="External"/><Relationship Id="rId6" Type="http://schemas.openxmlformats.org/officeDocument/2006/relationships/image" Target="../media/image1.png"/><Relationship Id="rId7" Type="http://schemas.openxmlformats.org/officeDocument/2006/relationships/hyperlink" Target="http://inspirehep.net/record/800347" TargetMode="External"/><Relationship Id="rId8" Type="http://schemas.openxmlformats.org/officeDocument/2006/relationships/hyperlink" Target="http://inspirehep.net/author/profile/Liao%2C%20Jinfeng?recid=800347&amp;ln=en" TargetMode="External"/><Relationship Id="rId9" Type="http://schemas.openxmlformats.org/officeDocument/2006/relationships/hyperlink" Target="http://inspirehep.net/search?cc=Institutions&amp;p=institution:%22LBL%2C%20Berkeley%22&amp;ln=en" TargetMode="External"/><Relationship Id="rId10" Type="http://schemas.openxmlformats.org/officeDocument/2006/relationships/hyperlink" Target="http://inspirehep.net/author/profile/Shuryak%2C%20Edward?recid=800347&amp;ln=en" TargetMode="External"/><Relationship Id="rId11" Type="http://schemas.openxmlformats.org/officeDocument/2006/relationships/hyperlink" Target="http://arxiv.org/abs/arXiv:0810.4116" TargetMode="External"/><Relationship Id="rId12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4095">
              <a:defRPr sz="7040"/>
            </a:lvl1pPr>
          </a:lstStyle>
          <a:p>
            <a:pPr lvl="0">
              <a:defRPr sz="1800"/>
            </a:pPr>
            <a:r>
              <a:rPr sz="7040"/>
              <a:t>Jet quenching in small systems, and more on Mach cones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Edward Shuryak</a:t>
            </a:r>
            <a:endParaRPr sz="3200"/>
          </a:p>
          <a:p>
            <a:pPr lvl="0">
              <a:defRPr sz="1800"/>
            </a:pPr>
            <a:r>
              <a:rPr sz="3200"/>
              <a:t>(ALICE jet workshop at Yale, May 2015)</a:t>
            </a:r>
          </a:p>
        </p:txBody>
      </p:sp>
      <p:sp>
        <p:nvSpPr>
          <p:cNvPr id="37" name="Shape 37"/>
          <p:cNvSpPr/>
          <p:nvPr/>
        </p:nvSpPr>
        <p:spPr>
          <a:xfrm>
            <a:off x="497560" y="7543800"/>
            <a:ext cx="12301780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800"/>
              <a:t>Based on works with </a:t>
            </a:r>
            <a:r>
              <a:rPr sz="2800">
                <a:solidFill>
                  <a:srgbClr val="164F86"/>
                </a:solidFill>
              </a:rPr>
              <a:t>Derek Teaney, Jorge Casalderrey-Solana, Jinfeng Liao, Pilar Staig</a:t>
            </a:r>
            <a:r>
              <a:rPr sz="2800"/>
              <a:t>, </a:t>
            </a:r>
            <a:r>
              <a:rPr sz="2800">
                <a:solidFill>
                  <a:srgbClr val="861001"/>
                </a:solidFill>
              </a:rPr>
              <a:t>Tigran Kalaydzhyan, Yuji Hirono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Tv.gif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5926634" y="2328413"/>
            <a:ext cx="5967578" cy="4475684"/>
          </a:xfrm>
          <a:prstGeom prst="rect">
            <a:avLst/>
          </a:prstGeom>
        </p:spPr>
      </p:pic>
      <p:pic>
        <p:nvPicPr>
          <p:cNvPr id="82" name="Tv.gif"/>
          <p:cNvPicPr/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-90840" y="2367735"/>
            <a:ext cx="5528233" cy="4146175"/>
          </a:xfrm>
          <a:prstGeom prst="rect">
            <a:avLst/>
          </a:prstGeom>
        </p:spPr>
      </p:pic>
      <p:sp>
        <p:nvSpPr>
          <p:cNvPr id="83" name="Shape 83"/>
          <p:cNvSpPr/>
          <p:nvPr/>
        </p:nvSpPr>
        <p:spPr>
          <a:xfrm>
            <a:off x="371043" y="6856424"/>
            <a:ext cx="440468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4200"/>
              <a:t>q=0.7 or central pA</a:t>
            </a:r>
          </a:p>
        </p:txBody>
      </p:sp>
      <p:sp>
        <p:nvSpPr>
          <p:cNvPr id="84" name="Shape 84"/>
          <p:cNvSpPr/>
          <p:nvPr/>
        </p:nvSpPr>
        <p:spPr>
          <a:xfrm>
            <a:off x="6287796" y="6970724"/>
            <a:ext cx="4883387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4200"/>
              <a:t>q=1.7 or high mult. pp</a:t>
            </a:r>
          </a:p>
        </p:txBody>
      </p:sp>
      <p:sp>
        <p:nvSpPr>
          <p:cNvPr id="85" name="Shape 85"/>
          <p:cNvSpPr/>
          <p:nvPr/>
        </p:nvSpPr>
        <p:spPr>
          <a:xfrm>
            <a:off x="4140123" y="1733120"/>
            <a:ext cx="15622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T(GeV)</a:t>
            </a:r>
          </a:p>
        </p:txBody>
      </p:sp>
      <p:sp>
        <p:nvSpPr>
          <p:cNvPr id="86" name="Shape 86"/>
          <p:cNvSpPr/>
          <p:nvPr/>
        </p:nvSpPr>
        <p:spPr>
          <a:xfrm>
            <a:off x="10960023" y="1733120"/>
            <a:ext cx="15622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T(GeV)</a:t>
            </a:r>
          </a:p>
        </p:txBody>
      </p:sp>
      <p:sp>
        <p:nvSpPr>
          <p:cNvPr id="87" name="Shape 87"/>
          <p:cNvSpPr/>
          <p:nvPr/>
        </p:nvSpPr>
        <p:spPr>
          <a:xfrm>
            <a:off x="1674878" y="217936"/>
            <a:ext cx="842299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In order not to be naive, let us do:</a:t>
            </a:r>
            <a:endParaRPr sz="3600"/>
          </a:p>
          <a:p>
            <a:pPr lvl="0">
              <a:defRPr sz="1800"/>
            </a:pPr>
            <a:r>
              <a:rPr sz="3600"/>
              <a:t>(i) hydro with realistic EOS and freezeout</a:t>
            </a:r>
          </a:p>
        </p:txBody>
      </p:sp>
      <p:sp>
        <p:nvSpPr>
          <p:cNvPr id="88" name="Shape 88"/>
          <p:cNvSpPr/>
          <p:nvPr/>
        </p:nvSpPr>
        <p:spPr>
          <a:xfrm>
            <a:off x="6458793" y="7954562"/>
            <a:ext cx="3998641" cy="70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sz="21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</a:rPr>
              <a:t>Yuji Hirono,ES, arXiv:1412:0063</a:t>
            </a:r>
            <a:endParaRPr sz="2100">
              <a:solidFill>
                <a:srgbClr val="0066CC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 sz="21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</a:rPr>
              <a:t>HBT for pp, radii(kt) show flow</a:t>
            </a:r>
          </a:p>
        </p:txBody>
      </p:sp>
      <p:pic>
        <p:nvPicPr>
          <p:cNvPr id="89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072584" y="1910920"/>
            <a:ext cx="495301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6284" y="1910920"/>
            <a:ext cx="495301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pasted-image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604839" y="7654875"/>
            <a:ext cx="3086101" cy="1511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nodeType="afterEffect" presetClass="mediacall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0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4" fill="hold" display="0">
                  <p:stCondLst>
                    <p:cond delay="indefinite"/>
                  </p:stCondLst>
                </p:cTn>
                <p:tgtEl>
                  <p:spTgt spid="81"/>
                </p:tgtEl>
              </p:cMediaNode>
            </p:video>
            <p:video fullScrn="0">
              <p:cMediaNode mute="0" showWhenStopped="1" numSld="1" vol="100000">
                <p:cTn id="15" fill="hold" display="0">
                  <p:stCondLst>
                    <p:cond delay="indefinite"/>
                  </p:stCondLst>
                </p:cTn>
                <p:tgtEl>
                  <p:spTgt spid="82"/>
                </p:tgtEl>
              </p:cMediaNode>
            </p:video>
          </p:childTnLst>
        </p:cTn>
      </p:par>
    </p:tnLst>
    <p:bldLst>
      <p:bldP build="whole" bldLvl="1" animBg="1" rev="0" advAuto="0" spid="91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1573733" y="114300"/>
            <a:ext cx="8498434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(ii) preliminary account for matter motion</a:t>
            </a:r>
            <a:endParaRPr sz="3600"/>
          </a:p>
        </p:txBody>
      </p:sp>
      <p:pic>
        <p:nvPicPr>
          <p:cNvPr id="9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3950" y="1972319"/>
            <a:ext cx="8521700" cy="596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exp2y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99777" y="4297312"/>
            <a:ext cx="5366871" cy="3443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36644" y="2998291"/>
            <a:ext cx="2235523" cy="434331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02217" y="7966075"/>
            <a:ext cx="495301" cy="29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035676" y="3780581"/>
            <a:ext cx="3086101" cy="1511301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/>
          <p:nvPr/>
        </p:nvSpPr>
        <p:spPr>
          <a:xfrm flipH="1" rot="16200000">
            <a:off x="8801100" y="6317059"/>
            <a:ext cx="1270000" cy="419101"/>
          </a:xfrm>
          <a:prstGeom prst="rightArrow">
            <a:avLst>
              <a:gd name="adj1" fmla="val 32000"/>
              <a:gd name="adj2" fmla="val 193939"/>
            </a:avLst>
          </a:prstGeom>
          <a:blipFill>
            <a:blip r:embed="rId7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00" name="Shape 100"/>
          <p:cNvSpPr/>
          <p:nvPr/>
        </p:nvSpPr>
        <p:spPr>
          <a:xfrm flipH="1" rot="16200000">
            <a:off x="7950200" y="5974159"/>
            <a:ext cx="1270000" cy="419101"/>
          </a:xfrm>
          <a:prstGeom prst="rightArrow">
            <a:avLst>
              <a:gd name="adj1" fmla="val 32000"/>
              <a:gd name="adj2" fmla="val 193939"/>
            </a:avLst>
          </a:prstGeom>
          <a:blipFill>
            <a:blip r:embed="rId7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01" name="Shape 101"/>
          <p:cNvSpPr/>
          <p:nvPr/>
        </p:nvSpPr>
        <p:spPr>
          <a:xfrm>
            <a:off x="999509" y="4690864"/>
            <a:ext cx="2570684" cy="3048001"/>
          </a:xfrm>
          <a:prstGeom prst="rect">
            <a:avLst/>
          </a:prstGeom>
          <a:blipFill>
            <a:blip r:embed="rId8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This effect 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suppresses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jet quenching by 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another 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factor 5-10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and explain why 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we do not see it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102" name="pasted-image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424037" y="1374675"/>
            <a:ext cx="33909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Shape 103"/>
          <p:cNvSpPr/>
          <p:nvPr/>
        </p:nvSpPr>
        <p:spPr>
          <a:xfrm>
            <a:off x="999509" y="2785119"/>
            <a:ext cx="5629048" cy="1206501"/>
          </a:xfrm>
          <a:prstGeom prst="rect">
            <a:avLst/>
          </a:prstGeom>
          <a:blipFill>
            <a:blip r:embed="rId7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for a jet comoving from the center dt=dr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and thus I get another suppression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factor inside the integral for late time</a:t>
            </a:r>
          </a:p>
        </p:txBody>
      </p:sp>
      <p:sp>
        <p:nvSpPr>
          <p:cNvPr id="104" name="Shape 104"/>
          <p:cNvSpPr/>
          <p:nvPr/>
        </p:nvSpPr>
        <p:spPr>
          <a:xfrm>
            <a:off x="2353591" y="7978775"/>
            <a:ext cx="6371333" cy="1206501"/>
          </a:xfrm>
          <a:prstGeom prst="rect">
            <a:avLst/>
          </a:prstGeom>
          <a:blipFill>
            <a:blip r:embed="rId8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b="1" sz="2400">
                <a:solidFill>
                  <a:srgbClr val="DCBD23"/>
                </a:solidFill>
                <a:latin typeface="Helvetica"/>
                <a:ea typeface="Helvetica"/>
                <a:cs typeface="Helvetica"/>
                <a:sym typeface="Helvetica"/>
              </a:rPr>
              <a:t>small systems are more explosive that AA,</a:t>
            </a:r>
            <a:endParaRPr b="1" sz="2400">
              <a:solidFill>
                <a:srgbClr val="DCBD23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defRPr sz="1800"/>
            </a:pPr>
            <a:r>
              <a:rPr b="1" sz="2400">
                <a:solidFill>
                  <a:srgbClr val="DCBD23"/>
                </a:solidFill>
                <a:latin typeface="Helvetica"/>
                <a:ea typeface="Helvetica"/>
                <a:cs typeface="Helvetica"/>
                <a:sym typeface="Helvetica"/>
              </a:rPr>
              <a:t>and spend much less time near Tc =&gt; </a:t>
            </a:r>
            <a:endParaRPr b="1" sz="2400">
              <a:solidFill>
                <a:srgbClr val="DCBD23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defRPr sz="1800"/>
            </a:pPr>
            <a:r>
              <a:rPr b="1" sz="2400">
                <a:solidFill>
                  <a:srgbClr val="DCBD23"/>
                </a:solidFill>
                <a:latin typeface="Helvetica"/>
                <a:ea typeface="Helvetica"/>
                <a:cs typeface="Helvetica"/>
                <a:sym typeface="Helvetica"/>
              </a:rPr>
              <a:t>less quenching</a:t>
            </a:r>
          </a:p>
        </p:txBody>
      </p:sp>
      <p:sp>
        <p:nvSpPr>
          <p:cNvPr id="105" name="Shape 105"/>
          <p:cNvSpPr/>
          <p:nvPr/>
        </p:nvSpPr>
        <p:spPr>
          <a:xfrm flipH="1" rot="16200000">
            <a:off x="6794500" y="5326459"/>
            <a:ext cx="1270000" cy="419101"/>
          </a:xfrm>
          <a:prstGeom prst="rightArrow">
            <a:avLst>
              <a:gd name="adj1" fmla="val 32000"/>
              <a:gd name="adj2" fmla="val 193939"/>
            </a:avLst>
          </a:prstGeom>
          <a:solidFill>
            <a:srgbClr val="00882B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spd="slow" advClick="1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1642707" y="2429231"/>
            <a:ext cx="8534718" cy="856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b="1" sz="1700">
                <a:latin typeface="Arial"/>
                <a:ea typeface="Arial"/>
                <a:cs typeface="Arial"/>
                <a:sym typeface="Arial"/>
                <a:hlinkClick r:id="rId2" invalidUrl="" action="" tgtFrame="" tooltip="" history="1" highlightClick="0" endSnd="0"/>
              </a:rPr>
              <a:t>Conical flow induced by quenched QCD jets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3" invalidUrl="" action="" tgtFrame="" tooltip="" history="1" highlightClick="0" endSnd="0"/>
              </a:rPr>
              <a:t>J. Casalderrey-Solana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4" invalidUrl="" action="" tgtFrame="" tooltip="" history="1" highlightClick="0" endSnd="0"/>
              </a:rPr>
              <a:t>E.V. Shuryak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5" invalidUrl="" action="" tgtFrame="" tooltip="" history="1" highlightClick="0" endSnd="0"/>
              </a:rPr>
              <a:t>D. Teaney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(</a:t>
            </a: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6" invalidUrl="" action="" tgtFrame="" tooltip="" history="1" highlightClick="0" endSnd="0"/>
              </a:rPr>
              <a:t>SUNY, Stony Brook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). Nov 2004. 4 pp.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 b="1" sz="1700">
                <a:latin typeface="Arial"/>
                <a:ea typeface="Arial"/>
                <a:cs typeface="Arial"/>
                <a:sym typeface="Arial"/>
              </a:rPr>
              <a:t>J.Phys.Conf.Ser. 27 (2005) 22-31, Nucl.Phys. A774 (2006) 577-580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 sz="1700">
                <a:latin typeface="Arial"/>
                <a:ea typeface="Arial"/>
                <a:cs typeface="Arial"/>
                <a:sym typeface="Arial"/>
                <a:hlinkClick r:id="rId7" invalidUrl="" action="" tgtFrame="" tooltip="" history="1" highlightClick="0" endSnd="0"/>
              </a:rPr>
              <a:t>hep-ph/0411315</a:t>
            </a:r>
          </a:p>
        </p:txBody>
      </p:sp>
      <p:sp>
        <p:nvSpPr>
          <p:cNvPr id="108" name="Shape 108"/>
          <p:cNvSpPr/>
          <p:nvPr/>
        </p:nvSpPr>
        <p:spPr>
          <a:xfrm>
            <a:off x="1504593" y="5753099"/>
            <a:ext cx="7272227" cy="894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b="1">
                <a:latin typeface="Arial"/>
                <a:ea typeface="Arial"/>
                <a:cs typeface="Arial"/>
                <a:sym typeface="Arial"/>
                <a:hlinkClick r:id="rId8" invalidUrl="" action="" tgtFrame="" tooltip="" history="1" highlightClick="0" endSnd="0"/>
              </a:rPr>
              <a:t>Sound edge of the quenching jets</a:t>
            </a:r>
            <a:r>
              <a:rPr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9" invalidUrl="" action="" tgtFrame="" tooltip="" history="1" highlightClick="0" endSnd="0"/>
              </a:rPr>
              <a:t>Edward Shuryak</a:t>
            </a:r>
            <a:r>
              <a:rPr>
                <a:latin typeface="Arial"/>
                <a:ea typeface="Arial"/>
                <a:cs typeface="Arial"/>
                <a:sym typeface="Arial"/>
              </a:rPr>
              <a:t>, </a:t>
            </a:r>
            <a:r>
              <a:rPr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10" invalidUrl="" action="" tgtFrame="" tooltip="" history="1" highlightClick="0" endSnd="0"/>
              </a:rPr>
              <a:t>Pilar Staig</a:t>
            </a:r>
            <a:r>
              <a:rPr>
                <a:latin typeface="Arial"/>
                <a:ea typeface="Arial"/>
                <a:cs typeface="Arial"/>
                <a:sym typeface="Arial"/>
              </a:rPr>
              <a:t> (</a:t>
            </a:r>
            <a:r>
              <a:rPr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6" invalidUrl="" action="" tgtFrame="" tooltip="" history="1" highlightClick="0" endSnd="0"/>
              </a:rPr>
              <a:t>SUNY, Stony Brook</a:t>
            </a:r>
            <a:r>
              <a:rPr>
                <a:latin typeface="Arial"/>
                <a:ea typeface="Arial"/>
                <a:cs typeface="Arial"/>
                <a:sym typeface="Arial"/>
              </a:rPr>
              <a:t>). Jul 9, 2013. 11 pp.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 b="1">
                <a:latin typeface="Arial"/>
                <a:ea typeface="Arial"/>
                <a:cs typeface="Arial"/>
                <a:sym typeface="Arial"/>
              </a:rPr>
              <a:t>Phys.Rev. C88 (2013) 5, 054903</a:t>
            </a:r>
            <a:r>
              <a:rPr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>
                <a:latin typeface="Arial"/>
                <a:ea typeface="Arial"/>
                <a:cs typeface="Arial"/>
                <a:sym typeface="Arial"/>
                <a:hlinkClick r:id="rId11" invalidUrl="" action="" tgtFrame="" tooltip="" history="1" highlightClick="0" endSnd="0"/>
              </a:rPr>
              <a:t>arXiv:1307.2568</a:t>
            </a:r>
          </a:p>
        </p:txBody>
      </p:sp>
      <p:sp>
        <p:nvSpPr>
          <p:cNvPr id="109" name="Shape 109"/>
          <p:cNvSpPr/>
          <p:nvPr/>
        </p:nvSpPr>
        <p:spPr>
          <a:xfrm>
            <a:off x="5951575" y="6978649"/>
            <a:ext cx="2943150" cy="469901"/>
          </a:xfrm>
          <a:prstGeom prst="rect">
            <a:avLst/>
          </a:prstGeom>
          <a:blipFill>
            <a:blip r:embed="rId1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to be discussed now</a:t>
            </a:r>
          </a:p>
        </p:txBody>
      </p:sp>
      <p:sp>
        <p:nvSpPr>
          <p:cNvPr id="110" name="Shape 110"/>
          <p:cNvSpPr/>
          <p:nvPr>
            <p:ph type="title"/>
          </p:nvPr>
        </p:nvSpPr>
        <p:spPr>
          <a:xfrm>
            <a:off x="2514600" y="120650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Back to Mach cones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a slide from my talk years ago: suggesting </a:t>
            </a:r>
            <a:r>
              <a:rPr sz="3600">
                <a:latin typeface="Gill Sans SemiBold"/>
                <a:ea typeface="Gill Sans SemiBold"/>
                <a:cs typeface="Gill Sans SemiBold"/>
                <a:sym typeface="Gill Sans SemiBold"/>
              </a:rPr>
              <a:t>Mach cone:</a:t>
            </a:r>
            <a:endParaRPr sz="3600">
              <a:latin typeface="Gill Sans SemiBold"/>
              <a:ea typeface="Gill Sans SemiBold"/>
              <a:cs typeface="Gill Sans SemiBold"/>
              <a:sym typeface="Gill Sans SemiBold"/>
            </a:endParaRPr>
          </a:p>
        </p:txBody>
      </p:sp>
      <p:pic>
        <p:nvPicPr>
          <p:cNvPr id="113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41333" y="2590800"/>
            <a:ext cx="6553201" cy="4914901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/>
          <p:nvPr/>
        </p:nvSpPr>
        <p:spPr>
          <a:xfrm>
            <a:off x="293222" y="7245350"/>
            <a:ext cx="11188701" cy="134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4200"/>
              <a:t>but then the interpretation of correlation function completely changed: what went wrong?</a:t>
            </a:r>
          </a:p>
        </p:txBody>
      </p:sp>
      <p:pic>
        <p:nvPicPr>
          <p:cNvPr id="115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47" y="2743200"/>
            <a:ext cx="5150132" cy="4546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2659750" y="4203695"/>
            <a:ext cx="9006101" cy="346711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b="1" sz="4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Furthermore</a:t>
            </a:r>
            <a:r>
              <a:rPr sz="4400">
                <a:solidFill>
                  <a:srgbClr val="FFFFFF"/>
                </a:solidFill>
              </a:rPr>
              <a:t> we later learned that </a:t>
            </a:r>
            <a:endParaRPr sz="4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4400">
                <a:solidFill>
                  <a:srgbClr val="FFFFFF"/>
                </a:solidFill>
              </a:rPr>
              <a:t>high flow harmonics</a:t>
            </a:r>
            <a:endParaRPr sz="4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4400">
                <a:solidFill>
                  <a:srgbClr val="FFFFFF"/>
                </a:solidFill>
              </a:rPr>
              <a:t> (due to initial state fluctuations) </a:t>
            </a:r>
            <a:endParaRPr sz="4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4400">
                <a:solidFill>
                  <a:srgbClr val="FFFFFF"/>
                </a:solidFill>
              </a:rPr>
              <a:t>not only reach such pt but in</a:t>
            </a:r>
            <a:endParaRPr sz="4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4400">
                <a:solidFill>
                  <a:srgbClr val="FFFFFF"/>
                </a:solidFill>
              </a:rPr>
              <a:t>fact have a maximum at 3-4 GeV</a:t>
            </a:r>
          </a:p>
        </p:txBody>
      </p:sp>
      <p:sp>
        <p:nvSpPr>
          <p:cNvPr id="118" name="Shape 118"/>
          <p:cNvSpPr/>
          <p:nvPr/>
        </p:nvSpPr>
        <p:spPr>
          <a:xfrm>
            <a:off x="842076" y="1238249"/>
            <a:ext cx="12487475" cy="203200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25400" dist="25400" dir="2388334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200">
                <a:solidFill>
                  <a:srgbClr val="FFFFFF"/>
                </a:solidFill>
              </a:rPr>
              <a:t>a decade ago everyone (?) thought </a:t>
            </a:r>
            <a:endParaRPr sz="32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3200">
                <a:solidFill>
                  <a:srgbClr val="FFFFFF"/>
                </a:solidFill>
              </a:rPr>
              <a:t>that a trigger hadron with 2.5 GeV &lt; pt &lt; 4 GeV </a:t>
            </a:r>
            <a:endParaRPr sz="32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b="1"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must be</a:t>
            </a:r>
            <a:r>
              <a:rPr sz="3200">
                <a:solidFill>
                  <a:srgbClr val="FFFFFF"/>
                </a:solidFill>
              </a:rPr>
              <a:t> from a jet</a:t>
            </a:r>
            <a:endParaRPr sz="32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b="1"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(turned out to be wrong: no jets needed, hydro works fine there)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high harmonics of flow</a:t>
            </a:r>
          </a:p>
        </p:txBody>
      </p:sp>
      <p:pic>
        <p:nvPicPr>
          <p:cNvPr id="12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711" y="5295900"/>
            <a:ext cx="5883089" cy="4000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42000" y="5444637"/>
            <a:ext cx="6400800" cy="3712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0900" y="2235200"/>
            <a:ext cx="4826000" cy="3278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dropped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78600" y="2146300"/>
            <a:ext cx="4597400" cy="30099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/>
          <p:nvPr/>
        </p:nvSpPr>
        <p:spPr>
          <a:xfrm>
            <a:off x="5778500" y="270439"/>
            <a:ext cx="7226300" cy="627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457200">
              <a:defRPr sz="1800"/>
            </a:pPr>
            <a:r>
              <a:rPr u="sng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6" invalidUrl="" action="" tgtFrame="" tooltip="" history="1" highlightClick="0" endSnd="0"/>
              </a:rPr>
              <a:t>Pilar Staig</a:t>
            </a:r>
            <a:r>
              <a:rPr>
                <a:latin typeface="Arial"/>
                <a:ea typeface="Arial"/>
                <a:cs typeface="Arial"/>
                <a:sym typeface="Arial"/>
              </a:rPr>
              <a:t>, </a:t>
            </a:r>
            <a:r>
              <a:rPr u="sng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7" invalidUrl="" action="" tgtFrame="" tooltip="" history="1" highlightClick="0" endSnd="0"/>
              </a:rPr>
              <a:t>Edward Shuryak</a:t>
            </a:r>
            <a:r>
              <a:rPr>
                <a:latin typeface="Arial"/>
                <a:ea typeface="Arial"/>
                <a:cs typeface="Arial"/>
                <a:sym typeface="Arial"/>
              </a:rPr>
              <a:t>  </a:t>
            </a:r>
            <a:r>
              <a:rPr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</a:rPr>
              <a:t>Phys.Rev. C84 (2011) 044912 </a:t>
            </a:r>
            <a:endParaRPr>
              <a:solidFill>
                <a:srgbClr val="0066CC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>
                <a:uFill>
                  <a:solidFill>
                    <a:srgbClr val="0066CC"/>
                  </a:solidFill>
                </a:u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u="sng">
                <a:solidFill>
                  <a:srgbClr val="0066CC"/>
                </a:solidFill>
                <a:uFill>
                  <a:solidFill>
                    <a:srgbClr val="0066CC"/>
                  </a:solidFill>
                </a:uFill>
                <a:latin typeface="Arial"/>
                <a:ea typeface="Arial"/>
                <a:cs typeface="Arial"/>
                <a:sym typeface="Arial"/>
                <a:hlinkClick r:id="rId8" invalidUrl="" action="" tgtFrame="" tooltip="" history="1" highlightClick="0" endSnd="0"/>
              </a:rPr>
              <a:t>arXiv:1105.0676</a:t>
            </a:r>
            <a:r>
              <a:rPr>
                <a:uFill>
                  <a:solidFill>
                    <a:srgbClr val="0066CC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>
              <a:defRPr sz="1800"/>
            </a:pPr>
            <a:r>
              <a:rPr sz="4800"/>
              <a:t>Geometry:  the sound surface</a:t>
            </a:r>
          </a:p>
        </p:txBody>
      </p:sp>
      <p:pic>
        <p:nvPicPr>
          <p:cNvPr id="128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2900" y="1981200"/>
            <a:ext cx="3797300" cy="3797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3500" y="2398934"/>
            <a:ext cx="5981700" cy="3214466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Shape 130"/>
          <p:cNvSpPr/>
          <p:nvPr/>
        </p:nvSpPr>
        <p:spPr>
          <a:xfrm>
            <a:off x="520700" y="5670550"/>
            <a:ext cx="3429000" cy="37846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(3d) picture including the transverse coordinates x, y and the proper time τ (vertical direction). The lower and upper cir- cles indicate the initial and final surfaces. The jet origination point is called O, the two exit points are E and E’. </a:t>
            </a:r>
            <a:r>
              <a:rPr b="1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The sound surface consists of two parts, OEAA</a:t>
            </a:r>
            <a:r>
              <a:rPr b="1" baseline="22222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′</a:t>
            </a:r>
            <a:r>
              <a:rPr b="1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b="1" baseline="22222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′ </a:t>
            </a:r>
            <a:r>
              <a:rPr b="1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and OEBB</a:t>
            </a:r>
            <a:r>
              <a:rPr b="1" baseline="22222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′</a:t>
            </a:r>
            <a:r>
              <a:rPr b="1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b="1" baseline="22222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′</a:t>
            </a:r>
            <a:r>
              <a:rPr b="1">
                <a:solidFill>
                  <a:srgbClr val="371A94"/>
                </a:solidFill>
                <a:latin typeface="Helvetica"/>
                <a:ea typeface="Helvetica"/>
                <a:cs typeface="Helvetica"/>
                <a:sym typeface="Helvetica"/>
              </a:rPr>
              <a:t>,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 in- dicated by the dashed lines. The value b = 0 is chosen for simplicity.</a:t>
            </a:r>
          </a:p>
        </p:txBody>
      </p:sp>
      <p:sp>
        <p:nvSpPr>
          <p:cNvPr id="131" name="Shape 131"/>
          <p:cNvSpPr/>
          <p:nvPr/>
        </p:nvSpPr>
        <p:spPr>
          <a:xfrm>
            <a:off x="5657763" y="5778500"/>
            <a:ext cx="3632201" cy="1778000"/>
          </a:xfrm>
          <a:prstGeom prst="rect">
            <a:avLst/>
          </a:prstGeom>
          <a:solidFill>
            <a:srgbClr val="F8FAD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/>
            <a:r>
              <a:t>A schematic view of the sound surface in coordinates x, y and (spatial) rapidity η. Trigger and companion jets are chosen to have the same rapidity, for simplicity.</a:t>
            </a:r>
          </a:p>
        </p:txBody>
      </p:sp>
      <p:sp>
        <p:nvSpPr>
          <p:cNvPr id="132" name="Shape 132"/>
          <p:cNvSpPr/>
          <p:nvPr/>
        </p:nvSpPr>
        <p:spPr>
          <a:xfrm>
            <a:off x="4865836" y="7829549"/>
            <a:ext cx="5305128" cy="838201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b="1" sz="2400">
                <a:solidFill>
                  <a:srgbClr val="DCBD23"/>
                </a:solidFill>
                <a:latin typeface="Helvetica"/>
                <a:ea typeface="Helvetica"/>
                <a:cs typeface="Helvetica"/>
                <a:sym typeface="Helvetica"/>
              </a:rPr>
              <a:t>at pt=3-4 GeV only the modification</a:t>
            </a:r>
            <a:endParaRPr b="1" sz="2400">
              <a:solidFill>
                <a:srgbClr val="DCBD23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defRPr sz="1800"/>
            </a:pPr>
            <a:r>
              <a:rPr b="1" sz="2400">
                <a:solidFill>
                  <a:srgbClr val="DCBD23"/>
                </a:solidFill>
                <a:latin typeface="Helvetica"/>
                <a:ea typeface="Helvetica"/>
                <a:cs typeface="Helvetica"/>
                <a:sym typeface="Helvetica"/>
              </a:rPr>
              <a:t>of the fireball rim matters!</a:t>
            </a:r>
          </a:p>
        </p:txBody>
      </p:sp>
      <p:sp>
        <p:nvSpPr>
          <p:cNvPr id="133" name="Shape 133"/>
          <p:cNvSpPr/>
          <p:nvPr/>
        </p:nvSpPr>
        <p:spPr>
          <a:xfrm>
            <a:off x="4483328" y="2398934"/>
            <a:ext cx="24140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t</a:t>
            </a:r>
          </a:p>
        </p:txBody>
      </p:sp>
      <p:sp>
        <p:nvSpPr>
          <p:cNvPr id="134" name="Shape 134"/>
          <p:cNvSpPr/>
          <p:nvPr/>
        </p:nvSpPr>
        <p:spPr>
          <a:xfrm flipV="1">
            <a:off x="4546600" y="3371850"/>
            <a:ext cx="0" cy="177800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9" grpId="1"/>
      <p:bldP build="whole" bldLvl="1" animBg="1" rev="0" advAuto="0" spid="131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xfrm>
            <a:off x="1270000" y="254000"/>
            <a:ext cx="7099300" cy="24384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Large energy deposition create two </a:t>
            </a:r>
            <a:endParaRPr sz="3600"/>
          </a:p>
          <a:p>
            <a:pPr lvl="0">
              <a:defRPr sz="1800"/>
            </a:pPr>
            <a:r>
              <a:rPr sz="4800">
                <a:latin typeface="Gill Sans SemiBold"/>
                <a:ea typeface="Gill Sans SemiBold"/>
                <a:cs typeface="Gill Sans SemiBold"/>
                <a:sym typeface="Gill Sans SemiBold"/>
              </a:rPr>
              <a:t>distinct “sub-events”</a:t>
            </a:r>
          </a:p>
        </p:txBody>
      </p:sp>
      <p:pic>
        <p:nvPicPr>
          <p:cNvPr id="13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80500" y="723900"/>
            <a:ext cx="2679700" cy="1498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hape 138"/>
          <p:cNvSpPr/>
          <p:nvPr/>
        </p:nvSpPr>
        <p:spPr>
          <a:xfrm>
            <a:off x="114300" y="2597150"/>
            <a:ext cx="6337300" cy="6045200"/>
          </a:xfrm>
          <a:prstGeom prst="rect">
            <a:avLst/>
          </a:prstGeom>
          <a:solidFill>
            <a:srgbClr val="FFB5A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At deposited E</a:t>
            </a:r>
            <a:r>
              <a:rPr baseline="-5555">
                <a:latin typeface="Helvetica"/>
                <a:ea typeface="Helvetica"/>
                <a:cs typeface="Helvetica"/>
                <a:sym typeface="Helvetica"/>
              </a:rPr>
              <a:t>⊥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∼ 100 GeV the number of extra secodaries</a:t>
            </a:r>
            <a:endParaRPr>
              <a:latin typeface="Helvetica"/>
              <a:ea typeface="Helvetica"/>
              <a:cs typeface="Helvetica"/>
              <a:sym typeface="Helvetica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is about N</a:t>
            </a:r>
            <a:r>
              <a:rPr baseline="-5555">
                <a:latin typeface="Helvetica"/>
                <a:ea typeface="Helvetica"/>
                <a:cs typeface="Helvetica"/>
                <a:sym typeface="Helvetica"/>
              </a:rPr>
              <a:t>extra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∼ 200, to be compared to </a:t>
            </a:r>
            <a:r>
              <a:rPr>
                <a:latin typeface="Times"/>
                <a:ea typeface="Times"/>
                <a:cs typeface="Times"/>
                <a:sym typeface="Times"/>
              </a:rPr>
              <a:t>dN/dη ∼ 2400.</a:t>
            </a:r>
            <a:endParaRPr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1200"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spcBef>
                <a:spcPts val="1200"/>
              </a:spcBef>
              <a:defRPr sz="1800"/>
            </a:pPr>
            <a:r>
              <a:rPr sz="2400">
                <a:latin typeface="Times"/>
                <a:ea typeface="Times"/>
                <a:cs typeface="Times"/>
                <a:sym typeface="Times"/>
              </a:rPr>
              <a:t>The multiplcity increase is about 8%. Since multiplicity scales as T</a:t>
            </a:r>
            <a:r>
              <a:rPr baseline="20833" sz="2400">
                <a:latin typeface="Times"/>
                <a:ea typeface="Times"/>
                <a:cs typeface="Times"/>
                <a:sym typeface="Times"/>
              </a:rPr>
              <a:t>3</a:t>
            </a:r>
            <a:r>
              <a:rPr sz="2400">
                <a:latin typeface="Times"/>
                <a:ea typeface="Times"/>
                <a:cs typeface="Times"/>
                <a:sym typeface="Times"/>
              </a:rPr>
              <a:t>, the increase of the temperature (if homogeneous) is about </a:t>
            </a:r>
            <a:endParaRPr sz="2400"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spcBef>
                <a:spcPts val="1200"/>
              </a:spcBef>
              <a:defRPr sz="1800"/>
            </a:pPr>
            <a:r>
              <a:rPr sz="2400">
                <a:latin typeface="Times"/>
                <a:ea typeface="Times"/>
                <a:cs typeface="Times"/>
                <a:sym typeface="Times"/>
              </a:rPr>
              <a:t>δT/T ∼ 2.7%. increasing the freezeout radius by the square root of it, or 4% in our example. The Hubble law of expansion then tell us that it will increase flow velocity linearly with r, or also by 4%. </a:t>
            </a:r>
            <a:endParaRPr sz="2400"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spcBef>
                <a:spcPts val="1200"/>
              </a:spcBef>
              <a:defRPr sz="1800"/>
            </a:pPr>
            <a:r>
              <a:rPr sz="2400">
                <a:latin typeface="Times"/>
                <a:ea typeface="Times"/>
                <a:cs typeface="Times"/>
                <a:sym typeface="Times"/>
              </a:rPr>
              <a:t>The boost exponent however can easily increase the contrast to be as large as 100%, for example</a:t>
            </a:r>
            <a:endParaRPr sz="2400"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spcBef>
                <a:spcPts val="1200"/>
              </a:spcBef>
              <a:defRPr sz="1800"/>
            </a:pPr>
            <a:endParaRPr sz="2400"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139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58000" y="2819400"/>
            <a:ext cx="5600700" cy="1157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81800" y="5448819"/>
            <a:ext cx="5588000" cy="3302945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 flipH="1">
            <a:off x="6137622" y="3604269"/>
            <a:ext cx="1553171" cy="3909072"/>
          </a:xfrm>
          <a:prstGeom prst="line">
            <a:avLst/>
          </a:prstGeom>
          <a:ln w="38100">
            <a:solidFill/>
            <a:miter lim="400000"/>
            <a:headEnd type="stealth"/>
          </a:ln>
        </p:spPr>
        <p:txBody>
          <a:bodyPr lIns="0" tIns="0" rIns="0" bIns="0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type="title"/>
          </p:nvPr>
        </p:nvSpPr>
        <p:spPr>
          <a:xfrm>
            <a:off x="1270000" y="254000"/>
            <a:ext cx="10782300" cy="1155700"/>
          </a:xfrm>
          <a:prstGeom prst="rect">
            <a:avLst/>
          </a:prstGeom>
          <a:solidFill>
            <a:srgbClr val="F8FADB"/>
          </a:solidFill>
        </p:spPr>
        <p:txBody>
          <a:bodyPr/>
          <a:lstStyle/>
          <a:p>
            <a:pPr lvl="0">
              <a:defRPr sz="1800"/>
            </a:pPr>
            <a:r>
              <a:rPr sz="3600"/>
              <a:t>Mach cone, viscosity </a:t>
            </a:r>
            <a:endParaRPr sz="3600"/>
          </a:p>
          <a:p>
            <a:pPr lvl="0">
              <a:defRPr sz="1800"/>
            </a:pPr>
            <a:r>
              <a:rPr sz="3600"/>
              <a:t>and an inhomogeneous energy deposition</a:t>
            </a:r>
          </a:p>
        </p:txBody>
      </p:sp>
      <p:pic>
        <p:nvPicPr>
          <p:cNvPr id="144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0602" y="1231900"/>
            <a:ext cx="4993135" cy="482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92900" y="1346200"/>
            <a:ext cx="4950811" cy="482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431800" y="6470650"/>
            <a:ext cx="4622800" cy="2057400"/>
          </a:xfrm>
          <a:prstGeom prst="rect">
            <a:avLst/>
          </a:prstGeom>
          <a:solidFill>
            <a:srgbClr val="F8FAD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the Mach cone </a:t>
            </a:r>
            <a:endParaRPr>
              <a:latin typeface="Helvetica"/>
              <a:ea typeface="Helvetica"/>
              <a:cs typeface="Helvetica"/>
              <a:sym typeface="Helvetica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in the transverse plane (x,y) (in fm), induced by a jet generated at the point (6.1,0) and moving to the left along the diameter with the speed of light. In the upper plot the energy deposition dE/dx = const and viscosity is put to zero,</a:t>
            </a:r>
          </a:p>
        </p:txBody>
      </p:sp>
      <p:sp>
        <p:nvSpPr>
          <p:cNvPr id="147" name="Shape 147"/>
          <p:cNvSpPr/>
          <p:nvPr/>
        </p:nvSpPr>
        <p:spPr>
          <a:xfrm>
            <a:off x="6286500" y="6292850"/>
            <a:ext cx="5753100" cy="2349500"/>
          </a:xfrm>
          <a:prstGeom prst="rect">
            <a:avLst/>
          </a:prstGeom>
          <a:solidFill>
            <a:srgbClr val="CAF0F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in this version</a:t>
            </a:r>
            <a:endParaRPr sz="2400">
              <a:latin typeface="Helvetica"/>
              <a:ea typeface="Helvetica"/>
              <a:cs typeface="Helvetica"/>
              <a:sym typeface="Helvetica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solidFill>
                  <a:srgbClr val="E32400"/>
                </a:solidFill>
                <a:latin typeface="Helvetica"/>
                <a:ea typeface="Helvetica"/>
                <a:cs typeface="Helvetica"/>
                <a:sym typeface="Helvetica"/>
              </a:rPr>
              <a:t>dE/dx ∼ x and realsitic viscosity-to-entropy combination  4πη/s = 2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.</a:t>
            </a:r>
            <a:endParaRPr sz="2400">
              <a:latin typeface="Helvetica"/>
              <a:ea typeface="Helvetica"/>
              <a:cs typeface="Helvetica"/>
              <a:sym typeface="Helvetica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the Mach cone is weakened by still seen:</a:t>
            </a:r>
            <a:endParaRPr sz="2400">
              <a:latin typeface="Helvetica"/>
              <a:ea typeface="Helvetica"/>
              <a:cs typeface="Helvetica"/>
              <a:sym typeface="Helvetica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yet its overlap with </a:t>
            </a:r>
            <a:r>
              <a:rPr b="1" sz="2400">
                <a:latin typeface="Helvetica"/>
                <a:ea typeface="Helvetica"/>
                <a:cs typeface="Helvetica"/>
                <a:sym typeface="Helvetica"/>
              </a:rPr>
              <a:t>the fireball rim</a:t>
            </a:r>
            <a:endParaRPr b="1" sz="2400">
              <a:latin typeface="Helvetica"/>
              <a:ea typeface="Helvetica"/>
              <a:cs typeface="Helvetica"/>
              <a:sym typeface="Helvetica"/>
            </a:endParaRPr>
          </a:p>
          <a:p>
            <a:pPr lvl="0"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(the white circle) is nearly gone!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5" grpId="1"/>
      <p:bldP build="whole" bldLvl="1" animBg="1" rev="0" advAuto="0" spid="147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Jets which die in the middle of fireball </a:t>
            </a:r>
            <a:endParaRPr sz="3600"/>
          </a:p>
          <a:p>
            <a:pPr lvl="0">
              <a:defRPr sz="1800"/>
            </a:pPr>
            <a:r>
              <a:rPr sz="3600"/>
              <a:t>leave only </a:t>
            </a:r>
            <a:r>
              <a:rPr sz="3600">
                <a:latin typeface="Gill Sans SemiBold"/>
                <a:ea typeface="Gill Sans SemiBold"/>
                <a:cs typeface="Gill Sans SemiBold"/>
                <a:sym typeface="Gill Sans SemiBold"/>
              </a:rPr>
              <a:t>a very diffuse signal</a:t>
            </a:r>
            <a:r>
              <a:rPr sz="3600"/>
              <a:t> on the fireball’s rim</a:t>
            </a:r>
            <a:endParaRPr sz="3600"/>
          </a:p>
          <a:p>
            <a:pPr lvl="0">
              <a:defRPr sz="1800"/>
            </a:pPr>
            <a:r>
              <a:rPr sz="3600"/>
              <a:t>and can hardly be observed</a:t>
            </a:r>
          </a:p>
        </p:txBody>
      </p:sp>
      <p:pic>
        <p:nvPicPr>
          <p:cNvPr id="150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1200" y="2527300"/>
            <a:ext cx="5549900" cy="6317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8400" y="2628900"/>
            <a:ext cx="5627927" cy="635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5344109" y="882649"/>
            <a:ext cx="3065882" cy="7747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FFFFFF"/>
                </a:solidFill>
              </a:rPr>
              <a:t>The content</a:t>
            </a:r>
          </a:p>
        </p:txBody>
      </p:sp>
      <p:sp>
        <p:nvSpPr>
          <p:cNvPr id="40" name="Shape 40"/>
          <p:cNvSpPr/>
          <p:nvPr/>
        </p:nvSpPr>
        <p:spPr>
          <a:xfrm>
            <a:off x="-2261" y="1924049"/>
            <a:ext cx="12742622" cy="501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1.Why quenching should be enhanced near Tc</a:t>
            </a:r>
            <a:endParaRPr sz="3600"/>
          </a:p>
          <a:p>
            <a:pPr lvl="0" algn="l">
              <a:defRPr sz="1800"/>
            </a:pPr>
            <a:endParaRPr sz="3600"/>
          </a:p>
          <a:p>
            <a:pPr lvl="0" algn="l">
              <a:defRPr sz="1800"/>
            </a:pPr>
            <a:r>
              <a:rPr sz="3600"/>
              <a:t>             2.How large should jet quenching in “small systems” </a:t>
            </a:r>
            <a:endParaRPr sz="3600"/>
          </a:p>
          <a:p>
            <a:pPr lvl="0" algn="l">
              <a:defRPr sz="1800"/>
            </a:pPr>
            <a:r>
              <a:rPr sz="3600"/>
              <a:t>            (central pA, high multiplicity pp) be?</a:t>
            </a:r>
            <a:endParaRPr sz="3600"/>
          </a:p>
          <a:p>
            <a:pPr lvl="0" algn="l">
              <a:defRPr sz="1800"/>
            </a:pPr>
            <a:endParaRPr sz="3600"/>
          </a:p>
          <a:p>
            <a:pPr lvl="0" algn="l">
              <a:defRPr sz="1800"/>
            </a:pPr>
            <a:r>
              <a:rPr sz="3600"/>
              <a:t>            3.Can one still find a Mach cone?</a:t>
            </a:r>
            <a:endParaRPr sz="3600"/>
          </a:p>
          <a:p>
            <a:pPr lvl="0" algn="l">
              <a:defRPr sz="1800"/>
            </a:pPr>
            <a:r>
              <a:rPr sz="3600"/>
              <a:t>             How can it be useful?</a:t>
            </a:r>
            <a:endParaRPr sz="3600"/>
          </a:p>
          <a:p>
            <a:pPr lvl="0">
              <a:defRPr sz="1800"/>
            </a:pPr>
            <a:endParaRPr sz="3600"/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type="title"/>
          </p:nvPr>
        </p:nvSpPr>
        <p:spPr>
          <a:xfrm>
            <a:off x="1270000" y="254000"/>
            <a:ext cx="4394200" cy="2235200"/>
          </a:xfrm>
          <a:prstGeom prst="rect">
            <a:avLst/>
          </a:prstGeom>
          <a:solidFill>
            <a:srgbClr val="F8FADB"/>
          </a:solidFill>
        </p:spPr>
        <p:txBody>
          <a:bodyPr/>
          <a:lstStyle>
            <a:lvl1pPr>
              <a:defRPr sz="4800"/>
            </a:lvl1pPr>
          </a:lstStyle>
          <a:p>
            <a:pPr lvl="0">
              <a:defRPr sz="1800"/>
            </a:pPr>
            <a:r>
              <a:rPr sz="4800"/>
              <a:t>The pictures sliced in rapidity </a:t>
            </a:r>
          </a:p>
        </p:txBody>
      </p:sp>
      <p:pic>
        <p:nvPicPr>
          <p:cNvPr id="154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87900" y="292100"/>
            <a:ext cx="7848838" cy="8826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7143" y="3060700"/>
            <a:ext cx="4602357" cy="4965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title"/>
          </p:nvPr>
        </p:nvSpPr>
        <p:spPr>
          <a:xfrm>
            <a:off x="1143000" y="-571500"/>
            <a:ext cx="10464800" cy="24384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summary</a:t>
            </a:r>
          </a:p>
        </p:txBody>
      </p:sp>
      <p:sp>
        <p:nvSpPr>
          <p:cNvPr id="158" name="Shape 158"/>
          <p:cNvSpPr/>
          <p:nvPr>
            <p:ph type="body" idx="1"/>
          </p:nvPr>
        </p:nvSpPr>
        <p:spPr>
          <a:xfrm>
            <a:off x="692150" y="711200"/>
            <a:ext cx="11366500" cy="85471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900"/>
              <a:t>Enhanced q-hat(T=Tc): monopoles (or stringballs)</a:t>
            </a:r>
            <a:endParaRPr sz="3900"/>
          </a:p>
          <a:p>
            <a:pPr lvl="0">
              <a:defRPr sz="1800"/>
            </a:pPr>
            <a:r>
              <a:rPr sz="3900"/>
              <a:t>Quenching in small systems (pA,pp) should be small because they are very “explosive” and spend little time near Tc</a:t>
            </a:r>
            <a:endParaRPr sz="3900"/>
          </a:p>
          <a:p>
            <a:pPr lvl="0">
              <a:defRPr sz="1800"/>
            </a:pPr>
            <a:r>
              <a:rPr sz="3900"/>
              <a:t>quenching jets produce perturbations at the  intersection of Mach cone and the fireball rim: </a:t>
            </a:r>
            <a:r>
              <a:rPr sz="3900">
                <a:solidFill>
                  <a:srgbClr val="5E30EB"/>
                </a:solidFill>
              </a:rPr>
              <a:t>“the jet edge”</a:t>
            </a:r>
            <a:r>
              <a:rPr sz="3900"/>
              <a:t>. Geometry variations are large but typically it is +- 1 rad in phi-eta around a jet.</a:t>
            </a:r>
            <a:endParaRPr sz="3900"/>
          </a:p>
          <a:p>
            <a:pPr lvl="0" marL="848178" indent="-530678">
              <a:defRPr sz="1800"/>
            </a:pPr>
            <a:r>
              <a:rPr sz="3900"/>
              <a:t>the </a:t>
            </a:r>
            <a:r>
              <a:rPr sz="3900">
                <a:solidFill>
                  <a:srgbClr val="5E30EB"/>
                </a:solidFill>
              </a:rPr>
              <a:t>whole interior of the sound surface</a:t>
            </a:r>
            <a:r>
              <a:rPr sz="3900">
                <a:solidFill>
                  <a:srgbClr val="5E30EB"/>
                </a:solidFill>
                <a:latin typeface="Arial"/>
                <a:ea typeface="Arial"/>
                <a:cs typeface="Arial"/>
                <a:sym typeface="Arial"/>
              </a:rPr>
              <a:t> is </a:t>
            </a:r>
            <a:r>
              <a:rPr sz="3600">
                <a:solidFill>
                  <a:srgbClr val="5E30EB"/>
                </a:solidFill>
                <a:latin typeface="Arial"/>
                <a:ea typeface="Arial"/>
                <a:cs typeface="Arial"/>
                <a:sym typeface="Arial"/>
              </a:rPr>
              <a:t>affected</a:t>
            </a:r>
            <a:r>
              <a:rPr sz="3600">
                <a:latin typeface="Arial"/>
                <a:ea typeface="Arial"/>
                <a:cs typeface="Arial"/>
                <a:sym typeface="Arial"/>
              </a:rPr>
              <a:t> =&gt; a distinct sub-event with different flow is expected in asymmetric dijets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565353" y="527050"/>
            <a:ext cx="1069299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Jet quenching and a bit of </a:t>
            </a:r>
            <a:r>
              <a:rPr sz="3600">
                <a:solidFill>
                  <a:srgbClr val="0365C0"/>
                </a:solidFill>
              </a:rPr>
              <a:t>(my)</a:t>
            </a:r>
            <a:r>
              <a:rPr sz="3600"/>
              <a:t> history: the v2 issue</a:t>
            </a:r>
          </a:p>
        </p:txBody>
      </p:sp>
      <p:sp>
        <p:nvSpPr>
          <p:cNvPr id="43" name="Shape 43"/>
          <p:cNvSpPr/>
          <p:nvPr/>
        </p:nvSpPr>
        <p:spPr>
          <a:xfrm>
            <a:off x="1137443" y="1635689"/>
            <a:ext cx="8899328" cy="894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b="1">
                <a:latin typeface="Arial"/>
                <a:ea typeface="Arial"/>
                <a:cs typeface="Arial"/>
                <a:sym typeface="Arial"/>
                <a:hlinkClick r:id="rId2" invalidUrl="" action="" tgtFrame="" tooltip="" history="1" highlightClick="0" endSnd="0"/>
              </a:rPr>
              <a:t>The Azimuthal asymmetry at large p(t) seem to be too large for a `jet quenching'</a:t>
            </a:r>
            <a:r>
              <a:rPr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3" invalidUrl="" action="" tgtFrame="" tooltip="" history="1" highlightClick="0" endSnd="0"/>
              </a:rPr>
              <a:t>E.V. Shuryak</a:t>
            </a:r>
            <a:r>
              <a:rPr>
                <a:latin typeface="Arial"/>
                <a:ea typeface="Arial"/>
                <a:cs typeface="Arial"/>
                <a:sym typeface="Arial"/>
              </a:rPr>
              <a:t> (</a:t>
            </a:r>
            <a:r>
              <a:rPr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4" invalidUrl="" action="" tgtFrame="" tooltip="" history="1" highlightClick="0" endSnd="0"/>
              </a:rPr>
              <a:t>SUNY, Stony Brook</a:t>
            </a:r>
            <a:r>
              <a:rPr>
                <a:latin typeface="Arial"/>
                <a:ea typeface="Arial"/>
                <a:cs typeface="Arial"/>
                <a:sym typeface="Arial"/>
              </a:rPr>
              <a:t>). Dec 2001. 3 pp.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Published in </a:t>
            </a:r>
            <a:r>
              <a:rPr b="1">
                <a:latin typeface="Arial"/>
                <a:ea typeface="Arial"/>
                <a:cs typeface="Arial"/>
                <a:sym typeface="Arial"/>
              </a:rPr>
              <a:t>Phys.Rev. C66 (2002) 027902, </a:t>
            </a:r>
            <a:r>
              <a:rPr>
                <a:latin typeface="Arial"/>
                <a:ea typeface="Arial"/>
                <a:cs typeface="Arial"/>
                <a:sym typeface="Arial"/>
              </a:rPr>
              <a:t>e-Print: </a:t>
            </a:r>
            <a:r>
              <a:rPr b="1">
                <a:latin typeface="Arial"/>
                <a:ea typeface="Arial"/>
                <a:cs typeface="Arial"/>
                <a:sym typeface="Arial"/>
                <a:hlinkClick r:id="rId5" invalidUrl="" action="" tgtFrame="" tooltip="" history="1" highlightClick="0" endSnd="0"/>
              </a:rPr>
              <a:t>nucl-th/0112042</a:t>
            </a:r>
          </a:p>
        </p:txBody>
      </p:sp>
      <p:sp>
        <p:nvSpPr>
          <p:cNvPr id="44" name="Shape 44"/>
          <p:cNvSpPr/>
          <p:nvPr/>
        </p:nvSpPr>
        <p:spPr>
          <a:xfrm>
            <a:off x="8961628" y="2228849"/>
            <a:ext cx="2942845" cy="469901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geometric limit on v2</a:t>
            </a:r>
          </a:p>
        </p:txBody>
      </p:sp>
      <p:sp>
        <p:nvSpPr>
          <p:cNvPr id="45" name="Shape 45"/>
          <p:cNvSpPr/>
          <p:nvPr/>
        </p:nvSpPr>
        <p:spPr>
          <a:xfrm>
            <a:off x="1185763" y="2899131"/>
            <a:ext cx="11007342" cy="856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b="1" sz="1700">
                <a:latin typeface="Arial"/>
                <a:ea typeface="Arial"/>
                <a:cs typeface="Arial"/>
                <a:sym typeface="Arial"/>
                <a:hlinkClick r:id="rId7" invalidUrl="" action="" tgtFrame="" tooltip="" history="1" highlightClick="0" endSnd="0"/>
              </a:rPr>
              <a:t>Angular Dependence of Jet Quenching Indicates Its Strong Enhancement Near the QCD Phase Transition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8" invalidUrl="" action="" tgtFrame="" tooltip="" history="1" highlightClick="0" endSnd="0"/>
              </a:rPr>
              <a:t>Jinfeng Liao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(</a:t>
            </a: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4" invalidUrl="" action="" tgtFrame="" tooltip="" history="1" highlightClick="0" endSnd="0"/>
              </a:rPr>
              <a:t>SUNY, Stony Brook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&amp; </a:t>
            </a: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9" invalidUrl="" action="" tgtFrame="" tooltip="" history="1" highlightClick="0" endSnd="0"/>
              </a:rPr>
              <a:t>LBL, Berkeley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), </a:t>
            </a: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10" invalidUrl="" action="" tgtFrame="" tooltip="" history="1" highlightClick="0" endSnd="0"/>
              </a:rPr>
              <a:t>Edward Shuryak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(</a:t>
            </a:r>
            <a:r>
              <a:rPr sz="1700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  <a:hlinkClick r:id="rId4" invalidUrl="" action="" tgtFrame="" tooltip="" history="1" highlightClick="0" endSnd="0"/>
              </a:rPr>
              <a:t>SUNY, Stony Brook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). Oct 2008. 4 pp.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 sz="1700">
                <a:latin typeface="Arial"/>
                <a:ea typeface="Arial"/>
                <a:cs typeface="Arial"/>
                <a:sym typeface="Arial"/>
              </a:rPr>
              <a:t>Published in </a:t>
            </a:r>
            <a:r>
              <a:rPr b="1" sz="1700">
                <a:latin typeface="Arial"/>
                <a:ea typeface="Arial"/>
                <a:cs typeface="Arial"/>
                <a:sym typeface="Arial"/>
              </a:rPr>
              <a:t>Phys.Rev.Lett. 102 (2009) 202302</a:t>
            </a:r>
            <a:r>
              <a:rPr sz="17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sz="1700">
                <a:latin typeface="Arial"/>
                <a:ea typeface="Arial"/>
                <a:cs typeface="Arial"/>
                <a:sym typeface="Arial"/>
                <a:hlinkClick r:id="rId11" invalidUrl="" action="" tgtFrame="" tooltip="" history="1" highlightClick="0" endSnd="0"/>
              </a:rPr>
              <a:t>arXiv:0810.4116</a:t>
            </a:r>
          </a:p>
        </p:txBody>
      </p:sp>
      <p:sp>
        <p:nvSpPr>
          <p:cNvPr id="46" name="Shape 46"/>
          <p:cNvSpPr/>
          <p:nvPr/>
        </p:nvSpPr>
        <p:spPr>
          <a:xfrm>
            <a:off x="4700676" y="4124889"/>
            <a:ext cx="6359348" cy="469901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solves the v2 problem by making a peak at Tc</a:t>
            </a:r>
          </a:p>
        </p:txBody>
      </p:sp>
      <p:sp>
        <p:nvSpPr>
          <p:cNvPr id="47" name="Shape 47"/>
          <p:cNvSpPr/>
          <p:nvPr/>
        </p:nvSpPr>
        <p:spPr>
          <a:xfrm>
            <a:off x="565353" y="5229789"/>
            <a:ext cx="11242244" cy="469901"/>
          </a:xfrm>
          <a:prstGeom prst="rect">
            <a:avLst/>
          </a:prstGeom>
          <a:blipFill>
            <a:blip r:embed="rId1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Why is Tc special? Monopole plasma (with Liao) or string balls (with Kalaydzhyan)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6600" y="496617"/>
            <a:ext cx="10582577" cy="79369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46726" y="163514"/>
            <a:ext cx="6698365" cy="3753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28215" y="734641"/>
            <a:ext cx="639370" cy="7223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04269" y="3847557"/>
            <a:ext cx="4291554" cy="4464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57112" y="3981440"/>
            <a:ext cx="6012441" cy="39771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00" y="1022350"/>
            <a:ext cx="9889983" cy="74174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391414">
              <a:defRPr sz="1800"/>
            </a:pPr>
            <a:r>
              <a:rPr sz="5360"/>
              <a:t>jet quenching in “small systems”</a:t>
            </a:r>
            <a:endParaRPr sz="5360"/>
          </a:p>
          <a:p>
            <a:pPr lvl="0" defTabSz="391414">
              <a:defRPr sz="1800"/>
            </a:pPr>
            <a:r>
              <a:rPr sz="5360"/>
              <a:t>(central pA and high multiplicity pp)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2378329" y="203200"/>
            <a:ext cx="787984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Extremely naive BDMPS/QGP scaling</a:t>
            </a:r>
            <a:endParaRPr sz="3600"/>
          </a:p>
          <a:p>
            <a:pPr lvl="0">
              <a:defRPr sz="1800"/>
            </a:pPr>
            <a:r>
              <a:rPr sz="3600"/>
              <a:t>based on scale invariance</a:t>
            </a:r>
          </a:p>
        </p:txBody>
      </p:sp>
      <p:pic>
        <p:nvPicPr>
          <p:cNvPr id="6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0450" y="4122053"/>
            <a:ext cx="9862636" cy="603836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Shape 62"/>
          <p:cNvSpPr/>
          <p:nvPr/>
        </p:nvSpPr>
        <p:spPr>
          <a:xfrm>
            <a:off x="4556361" y="2156276"/>
            <a:ext cx="6905947" cy="12065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Note that QGP hydro equations themselves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do not change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as both EOS and viscosity are scale invariant</a:t>
            </a:r>
          </a:p>
        </p:txBody>
      </p:sp>
      <p:sp>
        <p:nvSpPr>
          <p:cNvPr id="63" name="Shape 63"/>
          <p:cNvSpPr/>
          <p:nvPr/>
        </p:nvSpPr>
        <p:spPr>
          <a:xfrm>
            <a:off x="946150" y="2124526"/>
            <a:ext cx="1270000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4" name="Shape 64"/>
          <p:cNvSpPr/>
          <p:nvPr/>
        </p:nvSpPr>
        <p:spPr>
          <a:xfrm>
            <a:off x="3203624" y="2512025"/>
            <a:ext cx="523826" cy="495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5" name="Shape 65"/>
          <p:cNvSpPr/>
          <p:nvPr/>
        </p:nvSpPr>
        <p:spPr>
          <a:xfrm>
            <a:off x="2263489" y="4964464"/>
            <a:ext cx="8109522" cy="2235208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500">
                <a:solidFill>
                  <a:srgbClr val="FFFFFF"/>
                </a:solidFill>
              </a:rPr>
              <a:t>Thus (</a:t>
            </a:r>
            <a:r>
              <a:rPr b="1" sz="3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extemely naive</a:t>
            </a:r>
            <a:r>
              <a:rPr sz="3500">
                <a:solidFill>
                  <a:srgbClr val="FFFFFF"/>
                </a:solidFill>
              </a:rPr>
              <a:t>) conclusion </a:t>
            </a:r>
            <a:endParaRPr sz="35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3500">
                <a:solidFill>
                  <a:srgbClr val="FFFFFF"/>
                </a:solidFill>
              </a:rPr>
              <a:t>from BDMPS is that the jet quenching </a:t>
            </a:r>
            <a:endParaRPr sz="35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3500">
                <a:solidFill>
                  <a:srgbClr val="FFFFFF"/>
                </a:solidFill>
              </a:rPr>
              <a:t>in a smaller-but-hotter fireball should be</a:t>
            </a:r>
            <a:endParaRPr sz="35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b="1" sz="3500">
                <a:solidFill>
                  <a:srgbClr val="DCBD23"/>
                </a:solidFill>
                <a:latin typeface="Helvetica"/>
                <a:ea typeface="Helvetica"/>
                <a:cs typeface="Helvetica"/>
                <a:sym typeface="Helvetica"/>
              </a:rPr>
              <a:t>k times larger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7145816" y="1016000"/>
            <a:ext cx="4312091" cy="635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1" sz="3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3500">
                <a:solidFill>
                  <a:srgbClr val="FFFFFF"/>
                </a:solidFill>
              </a:rPr>
              <a:t>high multiplicity pp </a:t>
            </a:r>
          </a:p>
        </p:txBody>
      </p:sp>
      <p:pic>
        <p:nvPicPr>
          <p:cNvPr id="68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99758" y="1710042"/>
            <a:ext cx="5404209" cy="1639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6106" y="1384724"/>
            <a:ext cx="5404209" cy="2131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quenching_comparison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21300" y="4561433"/>
            <a:ext cx="6155056" cy="3915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81335" y="4141886"/>
            <a:ext cx="2298701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/>
        </p:nvSpPr>
        <p:spPr>
          <a:xfrm>
            <a:off x="11990679" y="4641849"/>
            <a:ext cx="859842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AuAu</a:t>
            </a:r>
          </a:p>
        </p:txBody>
      </p:sp>
      <p:sp>
        <p:nvSpPr>
          <p:cNvPr id="73" name="Shape 73"/>
          <p:cNvSpPr/>
          <p:nvPr/>
        </p:nvSpPr>
        <p:spPr>
          <a:xfrm>
            <a:off x="8972374" y="7461250"/>
            <a:ext cx="247665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CMS tracks</a:t>
            </a:r>
          </a:p>
        </p:txBody>
      </p:sp>
      <p:pic>
        <p:nvPicPr>
          <p:cNvPr id="74" name="pasted-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438231" y="3505200"/>
            <a:ext cx="4508501" cy="63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93755" y="3618579"/>
            <a:ext cx="3517990" cy="300567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>
            <a:off x="5481253" y="4597400"/>
            <a:ext cx="393800" cy="2794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" name="Shape 77"/>
          <p:cNvSpPr/>
          <p:nvPr/>
        </p:nvSpPr>
        <p:spPr>
          <a:xfrm>
            <a:off x="1124904" y="266697"/>
            <a:ext cx="3011564" cy="838206"/>
          </a:xfrm>
          <a:prstGeom prst="rect">
            <a:avLst/>
          </a:prstGeom>
          <a:blipFill>
            <a:blip r:embed="rId9"/>
          </a:blipFill>
          <a:ln w="12700">
            <a:miter lim="400000"/>
          </a:ln>
          <a:effectLst>
            <a:outerShdw sx="100000" sy="100000" kx="0" ky="0" algn="b" rotWithShape="0" blurRad="25400" dist="25400" dir="2388334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Naive</a:t>
            </a:r>
            <a:r>
              <a:rPr sz="2400">
                <a:solidFill>
                  <a:srgbClr val="FFFFFF"/>
                </a:solidFill>
              </a:rPr>
              <a:t> evaluation, for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real T,L in pp/pA </a:t>
            </a:r>
          </a:p>
        </p:txBody>
      </p:sp>
      <p:sp>
        <p:nvSpPr>
          <p:cNvPr id="78" name="Shape 78"/>
          <p:cNvSpPr/>
          <p:nvPr/>
        </p:nvSpPr>
        <p:spPr>
          <a:xfrm>
            <a:off x="277272" y="5617379"/>
            <a:ext cx="5350956" cy="2768608"/>
          </a:xfrm>
          <a:prstGeom prst="rect">
            <a:avLst/>
          </a:prstGeom>
          <a:blipFill>
            <a:blip r:embed="rId10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500">
                <a:solidFill>
                  <a:srgbClr val="FFFFFF"/>
                </a:solidFill>
              </a:rPr>
              <a:t>Thus (</a:t>
            </a:r>
            <a:r>
              <a:rPr b="1" sz="3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naive</a:t>
            </a:r>
            <a:r>
              <a:rPr sz="3500">
                <a:solidFill>
                  <a:srgbClr val="FFFFFF"/>
                </a:solidFill>
              </a:rPr>
              <a:t>) conclusion: </a:t>
            </a:r>
            <a:endParaRPr sz="35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3500">
                <a:solidFill>
                  <a:srgbClr val="FFFFFF"/>
                </a:solidFill>
              </a:rPr>
              <a:t>jet quenching </a:t>
            </a:r>
            <a:endParaRPr sz="35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3500">
                <a:solidFill>
                  <a:srgbClr val="FFFFFF"/>
                </a:solidFill>
              </a:rPr>
              <a:t>in a smaller-but-hotter pp </a:t>
            </a:r>
            <a:endParaRPr sz="35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3500">
                <a:solidFill>
                  <a:srgbClr val="FFFFFF"/>
                </a:solidFill>
              </a:rPr>
              <a:t>fireball is smaller </a:t>
            </a:r>
            <a:endParaRPr sz="35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b="1" sz="3500">
                <a:solidFill>
                  <a:srgbClr val="DCBD23"/>
                </a:solidFill>
                <a:latin typeface="Helvetica"/>
                <a:ea typeface="Helvetica"/>
                <a:cs typeface="Helvetica"/>
                <a:sym typeface="Helvetica"/>
              </a:rPr>
              <a:t>but not by much</a:t>
            </a:r>
          </a:p>
        </p:txBody>
      </p:sp>
      <p:sp>
        <p:nvSpPr>
          <p:cNvPr id="79" name="Shape 79"/>
          <p:cNvSpPr/>
          <p:nvPr/>
        </p:nvSpPr>
        <p:spPr>
          <a:xfrm>
            <a:off x="10631976" y="88900"/>
            <a:ext cx="1905611" cy="6604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>
                <a:solidFill>
                  <a:srgbClr val="FFFFFF"/>
                </a:solidFill>
              </a:rPr>
              <a:t>Kalaydzhyan, ES</a:t>
            </a:r>
            <a:endParaRPr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>
                <a:solidFill>
                  <a:srgbClr val="FFFFFF"/>
                </a:solidFill>
              </a:rPr>
              <a:t>arXiv:1503.05213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