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  <p:sldMasterId id="2147483648" r:id="rId2"/>
    <p:sldMasterId id="2147483685" r:id="rId3"/>
  </p:sldMasterIdLst>
  <p:notesMasterIdLst>
    <p:notesMasterId r:id="rId11"/>
  </p:notesMasterIdLst>
  <p:handoutMasterIdLst>
    <p:handoutMasterId r:id="rId12"/>
  </p:handoutMasterIdLst>
  <p:sldIdLst>
    <p:sldId id="280" r:id="rId4"/>
    <p:sldId id="291" r:id="rId5"/>
    <p:sldId id="292" r:id="rId6"/>
    <p:sldId id="293" r:id="rId7"/>
    <p:sldId id="295" r:id="rId8"/>
    <p:sldId id="294" r:id="rId9"/>
    <p:sldId id="284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B0"/>
    <a:srgbClr val="4F85C3"/>
    <a:srgbClr val="6C9F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97" autoAdjust="0"/>
    <p:restoredTop sz="94630" autoAdjust="0"/>
  </p:normalViewPr>
  <p:slideViewPr>
    <p:cSldViewPr showGuides="1">
      <p:cViewPr varScale="1">
        <p:scale>
          <a:sx n="87" d="100"/>
          <a:sy n="87" d="100"/>
        </p:scale>
        <p:origin x="2104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700" y="-7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98F682-7966-4F36-8C65-12C6AC282E64}" type="datetimeFigureOut">
              <a:rPr lang="en-GB" smtClean="0"/>
              <a:t>12/01/2016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7037CF-4AF3-4EA8-B0EF-23260E3D63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82209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A4EA1F-7887-426C-BD0E-29F38E7AB4A2}" type="datetimeFigureOut">
              <a:rPr lang="nl-NL" smtClean="0"/>
              <a:t>12-01-16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F58AE9-46A5-49CB-B815-3CC2120EE87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24887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58AE9-46A5-49CB-B815-3CC2120EE87D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46160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tekst 6"/>
          <p:cNvSpPr>
            <a:spLocks noGrp="1"/>
          </p:cNvSpPr>
          <p:nvPr>
            <p:ph type="body" sz="quarter" idx="10" hasCustomPrompt="1"/>
          </p:nvPr>
        </p:nvSpPr>
        <p:spPr>
          <a:xfrm>
            <a:off x="1727411" y="3643200"/>
            <a:ext cx="5689178" cy="431477"/>
          </a:xfrm>
        </p:spPr>
        <p:txBody>
          <a:bodyPr/>
          <a:lstStyle>
            <a:lvl1pPr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noProof="0" dirty="0" smtClean="0"/>
              <a:t>function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85800" y="1268761"/>
            <a:ext cx="7772400" cy="1440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1371600" y="2923200"/>
            <a:ext cx="6400800" cy="504056"/>
          </a:xfrm>
        </p:spPr>
        <p:txBody>
          <a:bodyPr>
            <a:noAutofit/>
          </a:bodyPr>
          <a:lstStyle>
            <a:lvl1pPr marL="0" indent="0" algn="ctr">
              <a:buNone/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smtClean="0"/>
              <a:t>Author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5075032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GB" noProof="0" dirty="0" smtClean="0"/>
              <a:t>Click to insert title</a:t>
            </a:r>
            <a:endParaRPr lang="en-GB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467544" y="1340768"/>
            <a:ext cx="3815655" cy="4784725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</a:t>
            </a:r>
            <a:endParaRPr lang="en-GB" noProof="0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4572000" y="1341438"/>
            <a:ext cx="4320480" cy="47844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</a:t>
            </a:r>
            <a:endParaRPr lang="en-GB" noProof="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GDB Security Policies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28241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GB" noProof="0" dirty="0" smtClean="0"/>
              <a:t>Click to insert title</a:t>
            </a:r>
            <a:endParaRPr lang="en-GB" noProof="0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467544" y="1341438"/>
            <a:ext cx="8424936" cy="47844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</a:t>
            </a:r>
            <a:endParaRPr lang="en-GB" noProof="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GDB Security Policies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40826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457200" y="1341041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494506" y="2378745"/>
            <a:ext cx="4040188" cy="377440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</a:t>
            </a:r>
            <a:endParaRPr lang="en-GB" noProof="0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4850705" y="1341041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4822601" y="2391445"/>
            <a:ext cx="4041775" cy="377440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</a:t>
            </a:r>
            <a:endParaRPr lang="en-GB" noProof="0" dirty="0"/>
          </a:p>
        </p:txBody>
      </p:sp>
      <p:sp>
        <p:nvSpPr>
          <p:cNvPr id="10" name="Title 9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to insert title</a:t>
            </a:r>
            <a:endParaRPr lang="en-GB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GDB Security Policies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9860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85936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theme" Target="../theme/theme2.xml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jpeg"/><Relationship Id="rId6" Type="http://schemas.openxmlformats.org/officeDocument/2006/relationships/hyperlink" Target="http://creativecommons.org/licenses/by/4.0/" TargetMode="External"/><Relationship Id="rId1" Type="http://schemas.openxmlformats.org/officeDocument/2006/relationships/slideLayout" Target="../slideLayouts/slideLayout5.xml"/><Relationship Id="rId2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0">
                <a:schemeClr val="tx2">
                  <a:lumMod val="20000"/>
                  <a:lumOff val="80000"/>
                </a:schemeClr>
              </a:gs>
            </a:gsLst>
            <a:lin ang="2700000" scaled="1"/>
            <a:tileRect/>
          </a:gradFill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79394" y="141277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GB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79394" y="2636912"/>
            <a:ext cx="8229600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en-GB" noProof="0" dirty="0" smtClean="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129" y="4581128"/>
            <a:ext cx="1728191" cy="1313426"/>
          </a:xfrm>
          <a:prstGeom prst="rect">
            <a:avLst/>
          </a:prstGeom>
        </p:spPr>
      </p:pic>
      <p:sp>
        <p:nvSpPr>
          <p:cNvPr id="12" name="Rechthoek 11"/>
          <p:cNvSpPr/>
          <p:nvPr/>
        </p:nvSpPr>
        <p:spPr>
          <a:xfrm>
            <a:off x="437129" y="6021288"/>
            <a:ext cx="8465149" cy="45719"/>
          </a:xfrm>
          <a:prstGeom prst="rect">
            <a:avLst/>
          </a:prstGeom>
          <a:solidFill>
            <a:schemeClr val="accent1">
              <a:lumMod val="60000"/>
              <a:lumOff val="40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Tekstvak 22"/>
          <p:cNvSpPr txBox="1"/>
          <p:nvPr/>
        </p:nvSpPr>
        <p:spPr>
          <a:xfrm>
            <a:off x="752684" y="6153342"/>
            <a:ext cx="10970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 smtClean="0">
                <a:solidFill>
                  <a:srgbClr val="0066B0"/>
                </a:solidFill>
                <a:latin typeface="Segoe UI" pitchFamily="34" charset="0"/>
                <a:cs typeface="Segoe UI" pitchFamily="34" charset="0"/>
              </a:rPr>
              <a:t>www.egi.eu</a:t>
            </a:r>
            <a:endParaRPr lang="nl-NL" sz="1200" b="1" dirty="0">
              <a:solidFill>
                <a:srgbClr val="0066B0"/>
              </a:solidFill>
              <a:latin typeface="Segoe UI" pitchFamily="34" charset="0"/>
              <a:cs typeface="Segoe UI" pitchFamily="34" charset="0"/>
            </a:endParaRPr>
          </a:p>
        </p:txBody>
      </p:sp>
      <p:pic>
        <p:nvPicPr>
          <p:cNvPr id="11" name="Afbeelding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6381328"/>
            <a:ext cx="657870" cy="442623"/>
          </a:xfrm>
          <a:prstGeom prst="rect">
            <a:avLst/>
          </a:prstGeom>
        </p:spPr>
      </p:pic>
      <p:sp>
        <p:nvSpPr>
          <p:cNvPr id="13" name="Tekstvak 10"/>
          <p:cNvSpPr txBox="1"/>
          <p:nvPr/>
        </p:nvSpPr>
        <p:spPr>
          <a:xfrm>
            <a:off x="479394" y="6402584"/>
            <a:ext cx="75574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1000" b="0" dirty="0" smtClean="0">
                <a:latin typeface="Segoe UI" pitchFamily="34" charset="0"/>
                <a:cs typeface="Segoe UI" pitchFamily="34" charset="0"/>
              </a:rPr>
              <a:t>EGI-Engage is co-funded by the Horizon 2020 Framework Programme</a:t>
            </a:r>
          </a:p>
          <a:p>
            <a:pPr algn="r"/>
            <a:r>
              <a:rPr lang="nl-NL" sz="1000" b="0" baseline="0" dirty="0" smtClean="0">
                <a:latin typeface="Segoe UI" pitchFamily="34" charset="0"/>
                <a:cs typeface="Segoe UI" pitchFamily="34" charset="0"/>
              </a:rPr>
              <a:t>  </a:t>
            </a:r>
            <a:r>
              <a:rPr lang="nl-NL" sz="1000" b="0" dirty="0" smtClean="0">
                <a:latin typeface="Segoe UI" pitchFamily="34" charset="0"/>
                <a:cs typeface="Segoe UI" pitchFamily="34" charset="0"/>
              </a:rPr>
              <a:t>of the European Union under grant number 654142</a:t>
            </a:r>
            <a:r>
              <a:rPr lang="en-GB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endParaRPr lang="nl-NL" sz="1000" b="0" dirty="0">
              <a:latin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493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rgbClr val="0066B0"/>
          </a:solidFill>
          <a:latin typeface="Segoe UI" pitchFamily="34" charset="0"/>
          <a:ea typeface="Verdana" panose="020B0604030504040204" pitchFamily="34" charset="0"/>
          <a:cs typeface="Segoe UI" pitchFamily="34" charset="0"/>
        </a:defRPr>
      </a:lvl1pPr>
    </p:titleStyle>
    <p:bodyStyle>
      <a:lvl1pPr marL="0" indent="0" algn="ctr" defTabSz="914400" rtl="0" eaLnBrk="1" latinLnBrk="0" hangingPunct="1">
        <a:spcBef>
          <a:spcPct val="20000"/>
        </a:spcBef>
        <a:buFontTx/>
        <a:buNone/>
        <a:defRPr sz="2800" b="1" kern="1200" baseline="0">
          <a:solidFill>
            <a:schemeClr val="tx1">
              <a:lumMod val="75000"/>
              <a:lumOff val="25000"/>
            </a:schemeClr>
          </a:solidFill>
          <a:latin typeface="Segoe UI" pitchFamily="34" charset="0"/>
          <a:ea typeface="Verdana" panose="020B0604030504040204" pitchFamily="34" charset="0"/>
          <a:cs typeface="Segoe UI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Afbeelding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9" y="0"/>
            <a:ext cx="6534150" cy="4705350"/>
          </a:xfrm>
          <a:prstGeom prst="rect">
            <a:avLst/>
          </a:prstGeom>
        </p:spPr>
      </p:pic>
      <p:sp>
        <p:nvSpPr>
          <p:cNvPr id="4" name="Rechthoek 3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4F85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1547664" y="188640"/>
            <a:ext cx="7344816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noProof="0" dirty="0" smtClean="0"/>
              <a:t>Click to insert title</a:t>
            </a:r>
            <a:endParaRPr lang="en-GB" noProof="0" dirty="0"/>
          </a:p>
        </p:txBody>
      </p:sp>
      <p:sp>
        <p:nvSpPr>
          <p:cNvPr id="22" name="Tekstvak 21"/>
          <p:cNvSpPr txBox="1"/>
          <p:nvPr/>
        </p:nvSpPr>
        <p:spPr>
          <a:xfrm>
            <a:off x="8508016" y="6525344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372553E7-13AD-41CB-B8D3-4C5279D6D1DB}" type="slidenum">
              <a:rPr lang="nl-NL" sz="800" b="1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‹#›</a:t>
            </a:fld>
            <a:endParaRPr lang="nl-NL" sz="1050" b="1" dirty="0">
              <a:solidFill>
                <a:schemeClr val="bg1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187624" y="6453336"/>
            <a:ext cx="67687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Segoe UI"/>
                <a:cs typeface="Segoe UI"/>
              </a:defRPr>
            </a:lvl1pPr>
          </a:lstStyle>
          <a:p>
            <a:r>
              <a:rPr lang="en-GB" smtClean="0"/>
              <a:t>GDB Security Policies</a:t>
            </a:r>
            <a:endParaRPr lang="en-GB" dirty="0"/>
          </a:p>
        </p:txBody>
      </p:sp>
      <p:sp>
        <p:nvSpPr>
          <p:cNvPr id="9" name="Tekstvak 21"/>
          <p:cNvSpPr txBox="1"/>
          <p:nvPr/>
        </p:nvSpPr>
        <p:spPr>
          <a:xfrm>
            <a:off x="179512" y="6525344"/>
            <a:ext cx="5950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A83F7A1C-40F7-5F43-85CD-9B50E60F16AA}" type="datetime1">
              <a:rPr lang="en-US" sz="800" b="1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1/12/16</a:t>
            </a:fld>
            <a:endParaRPr lang="nl-NL" sz="1050" b="1" dirty="0">
              <a:solidFill>
                <a:schemeClr val="bg1"/>
              </a:solidFill>
              <a:latin typeface="Segoe UI" pitchFamily="34" charset="0"/>
              <a:cs typeface="Segoe UI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80" y="188640"/>
            <a:ext cx="1082732" cy="993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275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52" r:id="rId2"/>
    <p:sldLayoutId id="2147483653" r:id="rId3"/>
  </p:sldLayoutIdLst>
  <p:timing>
    <p:tnLst>
      <p:par>
        <p:cTn id="1" dur="indefinite" restart="never" nodeType="tmRoot"/>
      </p:par>
    </p:tnLst>
  </p:timing>
  <p:hf sldNum="0" hdr="0" dt="0"/>
  <p:txStyles>
    <p:titleStyle>
      <a:lvl1pPr algn="r" defTabSz="914400" rtl="0" eaLnBrk="1" latinLnBrk="0" hangingPunct="1">
        <a:spcBef>
          <a:spcPct val="0"/>
        </a:spcBef>
        <a:buNone/>
        <a:defRPr sz="3000" b="1" kern="1200">
          <a:solidFill>
            <a:srgbClr val="4F85C3"/>
          </a:solidFill>
          <a:latin typeface="Segoe UI" pitchFamily="34" charset="0"/>
          <a:ea typeface="+mj-ea"/>
          <a:cs typeface="Segoe UI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Segoe UI" pitchFamily="34" charset="0"/>
          <a:ea typeface="+mn-ea"/>
          <a:cs typeface="Segoe UI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Segoe UI" pitchFamily="34" charset="0"/>
          <a:ea typeface="+mn-ea"/>
          <a:cs typeface="Segoe UI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egoe UI" pitchFamily="34" charset="0"/>
          <a:ea typeface="+mn-ea"/>
          <a:cs typeface="Segoe UI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Segoe UI" pitchFamily="34" charset="0"/>
          <a:ea typeface="+mn-ea"/>
          <a:cs typeface="Segoe UI" pitchFamily="34" charset="0"/>
        </a:defRPr>
      </a:lvl4pPr>
      <a:lvl5pPr marL="1828800" marR="0" indent="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sz="2000" kern="1200">
          <a:solidFill>
            <a:schemeClr val="tx1"/>
          </a:solidFill>
          <a:latin typeface="Segoe UI" pitchFamily="34" charset="0"/>
          <a:ea typeface="+mn-ea"/>
          <a:cs typeface="Segoe UI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845" userDrawn="1">
          <p15:clr>
            <a:srgbClr val="F26B43"/>
          </p15:clr>
        </p15:guide>
        <p15:guide id="2" pos="295" userDrawn="1">
          <p15:clr>
            <a:srgbClr val="F26B43"/>
          </p15:clr>
        </p15:guide>
        <p15:guide id="3" pos="5602" userDrawn="1">
          <p15:clr>
            <a:srgbClr val="F26B43"/>
          </p15:clr>
        </p15:guide>
        <p15:guide id="4" orient="horz" pos="3884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0">
                <a:schemeClr val="tx2">
                  <a:lumMod val="20000"/>
                  <a:lumOff val="80000"/>
                </a:schemeClr>
              </a:gs>
            </a:gsLst>
            <a:lin ang="2700000" scaled="1"/>
            <a:tileRect/>
          </a:gradFill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129" y="4581128"/>
            <a:ext cx="1728191" cy="1313426"/>
          </a:xfrm>
          <a:prstGeom prst="rect">
            <a:avLst/>
          </a:prstGeom>
        </p:spPr>
      </p:pic>
      <p:sp>
        <p:nvSpPr>
          <p:cNvPr id="12" name="Rechthoek 11"/>
          <p:cNvSpPr/>
          <p:nvPr/>
        </p:nvSpPr>
        <p:spPr>
          <a:xfrm>
            <a:off x="437129" y="6021288"/>
            <a:ext cx="8465149" cy="45719"/>
          </a:xfrm>
          <a:prstGeom prst="rect">
            <a:avLst/>
          </a:prstGeom>
          <a:solidFill>
            <a:schemeClr val="accent1">
              <a:lumMod val="60000"/>
              <a:lumOff val="40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Tekstvak 22"/>
          <p:cNvSpPr txBox="1"/>
          <p:nvPr/>
        </p:nvSpPr>
        <p:spPr>
          <a:xfrm>
            <a:off x="752684" y="6153342"/>
            <a:ext cx="10970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 smtClean="0">
                <a:solidFill>
                  <a:srgbClr val="0066B0"/>
                </a:solidFill>
                <a:latin typeface="Segoe UI" pitchFamily="34" charset="0"/>
                <a:cs typeface="Segoe UI" pitchFamily="34" charset="0"/>
              </a:rPr>
              <a:t>www.egi.eu</a:t>
            </a:r>
            <a:endParaRPr lang="nl-NL" sz="1200" b="1" dirty="0">
              <a:solidFill>
                <a:srgbClr val="0066B0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5659" y="1124744"/>
            <a:ext cx="7578749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3600" b="1" kern="1200" noProof="0" dirty="0" smtClean="0">
                <a:solidFill>
                  <a:srgbClr val="0066B0"/>
                </a:solidFill>
                <a:latin typeface="Segoe UI" pitchFamily="34" charset="0"/>
                <a:ea typeface="Verdana" panose="020B0604030504040204" pitchFamily="34" charset="0"/>
                <a:cs typeface="Segoe UI" pitchFamily="34" charset="0"/>
              </a:rPr>
              <a:t>Thank you</a:t>
            </a:r>
            <a:r>
              <a:rPr lang="en-GB" sz="3600" b="1" kern="1200" baseline="0" noProof="0" dirty="0" smtClean="0">
                <a:solidFill>
                  <a:srgbClr val="0066B0"/>
                </a:solidFill>
                <a:latin typeface="Segoe UI" pitchFamily="34" charset="0"/>
                <a:ea typeface="Verdana" panose="020B0604030504040204" pitchFamily="34" charset="0"/>
                <a:cs typeface="Segoe UI" pitchFamily="34" charset="0"/>
              </a:rPr>
              <a:t> for your attention.</a:t>
            </a:r>
          </a:p>
          <a:p>
            <a:pPr algn="ctr"/>
            <a:endParaRPr lang="en-GB" sz="3600" b="1" kern="1200" noProof="0" dirty="0" smtClean="0">
              <a:solidFill>
                <a:srgbClr val="0066B0"/>
              </a:solidFill>
              <a:latin typeface="Segoe UI" pitchFamily="34" charset="0"/>
              <a:ea typeface="Verdana" panose="020B0604030504040204" pitchFamily="34" charset="0"/>
              <a:cs typeface="Segoe UI" pitchFamily="34" charset="0"/>
            </a:endParaRPr>
          </a:p>
          <a:p>
            <a:pPr algn="ctr"/>
            <a:endParaRPr lang="en-GB" sz="2400" b="1" i="1" kern="1200" noProof="0" dirty="0" smtClean="0">
              <a:solidFill>
                <a:srgbClr val="0066B0"/>
              </a:solidFill>
              <a:latin typeface="Segoe UI" pitchFamily="34" charset="0"/>
              <a:ea typeface="Verdana" panose="020B0604030504040204" pitchFamily="34" charset="0"/>
              <a:cs typeface="Segoe UI" pitchFamily="34" charset="0"/>
            </a:endParaRPr>
          </a:p>
          <a:p>
            <a:pPr algn="l"/>
            <a:r>
              <a:rPr lang="en-GB" sz="2800" b="1" i="1" kern="1200" noProof="0" dirty="0" smtClean="0">
                <a:solidFill>
                  <a:srgbClr val="0066B0"/>
                </a:solidFill>
                <a:latin typeface="Segoe UI" pitchFamily="34" charset="0"/>
                <a:ea typeface="Verdana" panose="020B0604030504040204" pitchFamily="34" charset="0"/>
                <a:cs typeface="Segoe UI" pitchFamily="34" charset="0"/>
              </a:rPr>
              <a:t>Questions?</a:t>
            </a:r>
          </a:p>
        </p:txBody>
      </p:sp>
      <p:pic>
        <p:nvPicPr>
          <p:cNvPr id="7" name="Afbeelding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6381328"/>
            <a:ext cx="657870" cy="442623"/>
          </a:xfrm>
          <a:prstGeom prst="rect">
            <a:avLst/>
          </a:prstGeom>
        </p:spPr>
      </p:pic>
      <p:sp>
        <p:nvSpPr>
          <p:cNvPr id="10" name="Tekstvak 10"/>
          <p:cNvSpPr txBox="1"/>
          <p:nvPr/>
        </p:nvSpPr>
        <p:spPr>
          <a:xfrm>
            <a:off x="479394" y="6402584"/>
            <a:ext cx="75574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This work by Parties of the EGI-Engage Consortium</a:t>
            </a:r>
            <a:r>
              <a:rPr lang="en-GB" sz="1000" baseline="0" dirty="0" smtClean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GB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is licensed under a </a:t>
            </a:r>
          </a:p>
          <a:p>
            <a:pPr algn="r"/>
            <a:r>
              <a:rPr lang="en-GB" sz="1000" dirty="0" smtClean="0">
                <a:latin typeface="Segoe UI" panose="020B0502040204020203" pitchFamily="34" charset="0"/>
                <a:cs typeface="Segoe UI" panose="020B0502040204020203" pitchFamily="34" charset="0"/>
                <a:hlinkClick r:id="rId6"/>
              </a:rPr>
              <a:t>Creative Commons Attribution 4.0 International License</a:t>
            </a:r>
            <a:r>
              <a:rPr lang="en-GB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endParaRPr lang="nl-NL" sz="1000" b="0" dirty="0">
              <a:latin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5638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rgbClr val="0066B0"/>
          </a:solidFill>
          <a:latin typeface="Segoe UI" pitchFamily="34" charset="0"/>
          <a:ea typeface="Verdana" panose="020B0604030504040204" pitchFamily="34" charset="0"/>
          <a:cs typeface="Segoe UI" pitchFamily="34" charset="0"/>
        </a:defRPr>
      </a:lvl1pPr>
    </p:titleStyle>
    <p:bodyStyle>
      <a:lvl1pPr marL="0" indent="0" algn="ctr" defTabSz="914400" rtl="0" eaLnBrk="1" latinLnBrk="0" hangingPunct="1">
        <a:spcBef>
          <a:spcPct val="20000"/>
        </a:spcBef>
        <a:buFontTx/>
        <a:buNone/>
        <a:defRPr sz="2800" b="1" kern="1200" baseline="0">
          <a:solidFill>
            <a:schemeClr val="tx1">
              <a:lumMod val="75000"/>
              <a:lumOff val="25000"/>
            </a:schemeClr>
          </a:solidFill>
          <a:latin typeface="Segoe UI" pitchFamily="34" charset="0"/>
          <a:ea typeface="Verdana" panose="020B0604030504040204" pitchFamily="34" charset="0"/>
          <a:cs typeface="Segoe UI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s://documents.egi.eu/document/2623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s://documents.egi.eu/document/2729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s://wiki.egi.eu/w/index.php?title=SPG:Drafts:Acceptable_Use_Policy_March_2015&amp;action=historysubmit&amp;diff=85377&amp;oldid=77685" TargetMode="External"/><Relationship Id="rId3" Type="http://schemas.openxmlformats.org/officeDocument/2006/relationships/hyperlink" Target="https://wiki.egi.eu/w/index.php?title=SPG:Drafts:Virtual_Machines_Endorsement_Policy_March_2015&amp;action=historysubmit&amp;diff=85328&amp;oldid=77702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727411" y="3643200"/>
            <a:ext cx="5689178" cy="793912"/>
          </a:xfrm>
        </p:spPr>
        <p:txBody>
          <a:bodyPr>
            <a:normAutofit/>
          </a:bodyPr>
          <a:lstStyle/>
          <a:p>
            <a:r>
              <a:rPr lang="en-GB" dirty="0" smtClean="0"/>
              <a:t>WLCG GDB</a:t>
            </a:r>
            <a:r>
              <a:rPr lang="en-GB" smtClean="0"/>
              <a:t>, CERN</a:t>
            </a:r>
            <a:br>
              <a:rPr lang="en-GB" smtClean="0"/>
            </a:br>
            <a:r>
              <a:rPr lang="en-GB" smtClean="0"/>
              <a:t>13 </a:t>
            </a:r>
            <a:r>
              <a:rPr lang="en-GB" dirty="0" smtClean="0"/>
              <a:t>January 2016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EGI/WLCG Security Policies</a:t>
            </a:r>
            <a:endParaRPr lang="en-GB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David Kelsey (STFC-RAL)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7804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539552" y="1052736"/>
            <a:ext cx="8424936" cy="4784400"/>
          </a:xfrm>
        </p:spPr>
        <p:txBody>
          <a:bodyPr/>
          <a:lstStyle/>
          <a:p>
            <a:r>
              <a:rPr lang="en-GB" dirty="0" smtClean="0"/>
              <a:t>Update since GDB July 2015</a:t>
            </a:r>
          </a:p>
          <a:p>
            <a:r>
              <a:rPr lang="en-GB" dirty="0" err="1"/>
              <a:t>O</a:t>
            </a:r>
            <a:r>
              <a:rPr lang="en-GB" dirty="0" err="1" smtClean="0"/>
              <a:t>ngoing</a:t>
            </a:r>
            <a:r>
              <a:rPr lang="en-GB" dirty="0" smtClean="0"/>
              <a:t> EGI SPG activities</a:t>
            </a:r>
          </a:p>
          <a:p>
            <a:pPr lvl="1"/>
            <a:r>
              <a:rPr lang="en-GB" dirty="0" smtClean="0"/>
              <a:t>Revised User AUP – now finished</a:t>
            </a:r>
          </a:p>
          <a:p>
            <a:pPr lvl="1"/>
            <a:r>
              <a:rPr lang="en-GB" dirty="0" smtClean="0"/>
              <a:t>Revised VM Endorsement &amp; Operations policy - ready</a:t>
            </a:r>
          </a:p>
          <a:p>
            <a:r>
              <a:rPr lang="en-GB" dirty="0" smtClean="0"/>
              <a:t>Personal Data Protection issues</a:t>
            </a:r>
          </a:p>
          <a:p>
            <a:pPr lvl="1"/>
            <a:r>
              <a:rPr lang="en-GB" dirty="0" smtClean="0"/>
              <a:t>See Ian’s talk</a:t>
            </a:r>
          </a:p>
          <a:p>
            <a:r>
              <a:rPr lang="en-GB" dirty="0" smtClean="0"/>
              <a:t>Other topics not discussed today</a:t>
            </a:r>
          </a:p>
          <a:p>
            <a:pPr lvl="1"/>
            <a:r>
              <a:rPr lang="en-GB" dirty="0" smtClean="0"/>
              <a:t>SCI (GDB July 2013) and </a:t>
            </a:r>
            <a:r>
              <a:rPr lang="en-GB" dirty="0" err="1" smtClean="0"/>
              <a:t>Sirtfi</a:t>
            </a:r>
            <a:r>
              <a:rPr lang="en-GB" dirty="0" smtClean="0"/>
              <a:t>/AARC (Hannah)</a:t>
            </a:r>
          </a:p>
          <a:p>
            <a:pPr lvl="1"/>
            <a:r>
              <a:rPr lang="en-GB" dirty="0" smtClean="0"/>
              <a:t>EGI Long Tail of Science – policy and AUP (both exist)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GDB Security Policies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2930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AUP and Conditions of Use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AUP revision </a:t>
            </a:r>
            <a:r>
              <a:rPr lang="en-US" dirty="0"/>
              <a:t>to address</a:t>
            </a:r>
          </a:p>
          <a:p>
            <a:r>
              <a:rPr lang="en-US" dirty="0" err="1"/>
              <a:t>Generalise</a:t>
            </a:r>
            <a:r>
              <a:rPr lang="en-US" dirty="0"/>
              <a:t> to include all EGI service offerings</a:t>
            </a:r>
          </a:p>
          <a:p>
            <a:pPr lvl="1"/>
            <a:r>
              <a:rPr lang="en-US" dirty="0"/>
              <a:t>Grids, Clouds, Long Tail of Science, etc.</a:t>
            </a:r>
          </a:p>
          <a:p>
            <a:r>
              <a:rPr lang="en-US" dirty="0"/>
              <a:t>Require: acknowledge support in </a:t>
            </a:r>
            <a:r>
              <a:rPr lang="en-US" dirty="0" smtClean="0"/>
              <a:t>publications</a:t>
            </a:r>
            <a:endParaRPr lang="en-US" dirty="0"/>
          </a:p>
          <a:p>
            <a:pPr marL="0" indent="0">
              <a:buNone/>
            </a:pPr>
            <a:r>
              <a:rPr lang="en-US" sz="2000" i="1" dirty="0" smtClean="0">
                <a:hlinkClick r:id="rId2"/>
              </a:rPr>
              <a:t>https://documents.egi.eu/document/2623</a:t>
            </a:r>
            <a:endParaRPr lang="en-US" sz="2000" i="1" dirty="0"/>
          </a:p>
          <a:p>
            <a:r>
              <a:rPr lang="en-US" dirty="0"/>
              <a:t>V</a:t>
            </a:r>
            <a:r>
              <a:rPr lang="en-US" dirty="0" smtClean="0"/>
              <a:t>ersion was distributed </a:t>
            </a:r>
            <a:r>
              <a:rPr lang="en-US" dirty="0"/>
              <a:t>for public </a:t>
            </a:r>
            <a:r>
              <a:rPr lang="en-US" dirty="0" smtClean="0"/>
              <a:t>comment</a:t>
            </a:r>
          </a:p>
          <a:p>
            <a:pPr lvl="1"/>
            <a:r>
              <a:rPr lang="en-US" dirty="0" smtClean="0"/>
              <a:t>And now approved by EGI OMB</a:t>
            </a:r>
          </a:p>
          <a:p>
            <a:pPr lvl="1"/>
            <a:r>
              <a:rPr lang="en-US" dirty="0" smtClean="0"/>
              <a:t>Draft was version 1.9 – FINAL will be version 2</a:t>
            </a:r>
          </a:p>
          <a:p>
            <a:r>
              <a:rPr lang="en-US" dirty="0" smtClean="0"/>
              <a:t>The new Data Protection policy will require yet another change to the AUP</a:t>
            </a:r>
            <a:endParaRPr lang="en-US" dirty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GDB Security Policies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176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VM Endorsement &amp; Operation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This policy started life in the </a:t>
            </a:r>
            <a:r>
              <a:rPr lang="en-US" dirty="0" err="1" smtClean="0"/>
              <a:t>HEPiX</a:t>
            </a:r>
            <a:r>
              <a:rPr lang="en-US" dirty="0" smtClean="0"/>
              <a:t> </a:t>
            </a:r>
            <a:r>
              <a:rPr lang="en-US" dirty="0" err="1" smtClean="0"/>
              <a:t>Virtualisation</a:t>
            </a:r>
            <a:r>
              <a:rPr lang="en-US" dirty="0" smtClean="0"/>
              <a:t> WG</a:t>
            </a:r>
          </a:p>
          <a:p>
            <a:r>
              <a:rPr lang="en-US" dirty="0" smtClean="0"/>
              <a:t>Now need to modify </a:t>
            </a:r>
            <a:r>
              <a:rPr lang="en-US" dirty="0"/>
              <a:t>the policy and trust </a:t>
            </a:r>
            <a:r>
              <a:rPr lang="en-US" dirty="0" smtClean="0"/>
              <a:t>issues</a:t>
            </a:r>
          </a:p>
          <a:p>
            <a:pPr lvl="1"/>
            <a:r>
              <a:rPr lang="en-US" dirty="0" smtClean="0"/>
              <a:t>To reflect current use cases</a:t>
            </a:r>
            <a:endParaRPr lang="en-US" dirty="0"/>
          </a:p>
          <a:p>
            <a:r>
              <a:rPr lang="en-US" dirty="0"/>
              <a:t>Important for EGI Federated Cloud Services</a:t>
            </a:r>
          </a:p>
          <a:p>
            <a:pPr lvl="1"/>
            <a:r>
              <a:rPr lang="en-US" dirty="0"/>
              <a:t>New trust and responsibilities</a:t>
            </a:r>
          </a:p>
          <a:p>
            <a:r>
              <a:rPr lang="en-US" dirty="0"/>
              <a:t>We produced an initial first </a:t>
            </a:r>
            <a:r>
              <a:rPr lang="en-US" dirty="0" smtClean="0"/>
              <a:t>draft which was discussed</a:t>
            </a:r>
            <a:endParaRPr lang="en-US" dirty="0"/>
          </a:p>
          <a:p>
            <a:pPr lvl="1"/>
            <a:r>
              <a:rPr lang="en-US" dirty="0"/>
              <a:t>VM Operator – responsible for all security aspects</a:t>
            </a:r>
          </a:p>
          <a:p>
            <a:pPr lvl="1"/>
            <a:r>
              <a:rPr lang="en-US" dirty="0"/>
              <a:t>VM Consumer – end user with no </a:t>
            </a:r>
            <a:r>
              <a:rPr lang="en-US" dirty="0" smtClean="0"/>
              <a:t>privileges</a:t>
            </a:r>
          </a:p>
          <a:p>
            <a:r>
              <a:rPr lang="en-US" sz="2000" i="1" dirty="0" smtClean="0">
                <a:hlinkClick r:id="rId2"/>
              </a:rPr>
              <a:t>https://documents.egi.eu/document/2729</a:t>
            </a:r>
            <a:endParaRPr lang="en-US" sz="2000" i="1" dirty="0" smtClean="0"/>
          </a:p>
          <a:p>
            <a:r>
              <a:rPr lang="en-US" sz="2400" dirty="0" smtClean="0"/>
              <a:t>Will be distributed for public comment at end of this week</a:t>
            </a:r>
            <a:endParaRPr lang="en-US" sz="240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GDB Security Policies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311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Show text differences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wiki.egi.eu/w/index.php?title=SPG%3ADrafts%3AAcceptable_Use_Policy_March_2015&amp;action=historysubmit&amp;diff=85377&amp;oldid=77685</a:t>
            </a:r>
            <a:endParaRPr lang="en-US" dirty="0" smtClean="0"/>
          </a:p>
          <a:p>
            <a:endParaRPr lang="en-US" dirty="0"/>
          </a:p>
          <a:p>
            <a:r>
              <a:rPr lang="en-US" dirty="0">
                <a:hlinkClick r:id="rId3"/>
              </a:rPr>
              <a:t>https://</a:t>
            </a:r>
            <a:r>
              <a:rPr lang="en-US" dirty="0" err="1">
                <a:hlinkClick r:id="rId3"/>
              </a:rPr>
              <a:t>wiki.egi.eu</a:t>
            </a:r>
            <a:r>
              <a:rPr lang="en-US" dirty="0">
                <a:hlinkClick r:id="rId3"/>
              </a:rPr>
              <a:t>/w/</a:t>
            </a:r>
            <a:r>
              <a:rPr lang="en-US" dirty="0" err="1">
                <a:hlinkClick r:id="rId3"/>
              </a:rPr>
              <a:t>index.php?title</a:t>
            </a:r>
            <a:r>
              <a:rPr lang="en-US" dirty="0">
                <a:hlinkClick r:id="rId3"/>
              </a:rPr>
              <a:t>=SPG%3ADrafts%3AVirtual_Machines_Endorsement_Policy_March_2015&amp;action=</a:t>
            </a:r>
            <a:r>
              <a:rPr lang="en-US" dirty="0" err="1">
                <a:hlinkClick r:id="rId3"/>
              </a:rPr>
              <a:t>historysubmit&amp;diff</a:t>
            </a:r>
            <a:r>
              <a:rPr lang="en-US" dirty="0">
                <a:hlinkClick r:id="rId3"/>
              </a:rPr>
              <a:t>=85328&amp;oldid=77702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GDB Security Policies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33564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Requests to WLCG GDB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 will be asking WLCG MB to adopt the new AUP</a:t>
            </a:r>
          </a:p>
          <a:p>
            <a:pPr lvl="1"/>
            <a:r>
              <a:rPr lang="en-US" dirty="0" smtClean="0"/>
              <a:t>The most important policy to keep the same everywhere!</a:t>
            </a:r>
          </a:p>
          <a:p>
            <a:r>
              <a:rPr lang="en-US" dirty="0" smtClean="0"/>
              <a:t>Seeking comments on VM Endorsement</a:t>
            </a:r>
          </a:p>
          <a:p>
            <a:pPr lvl="1"/>
            <a:r>
              <a:rPr lang="en-US" dirty="0" smtClean="0"/>
              <a:t>End of the week</a:t>
            </a:r>
          </a:p>
          <a:p>
            <a:r>
              <a:rPr lang="en-US" dirty="0" smtClean="0"/>
              <a:t>Also we will be seeking comments on the Data Protection Policy (but see Ian’s talk)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GDB Security Policies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3655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155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GI Engage powerpoint presentation v3.2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EGI Powerpoint Presentation (body)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EGI Powerpoint Presentation (closing)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err="1" smtClean="0"/>
        </a:defPPr>
      </a:lstStyle>
    </a:txDef>
  </a:objectDefaults>
  <a:extraClrSchemeLst/>
</a:theme>
</file>

<file path=ppt/theme/theme4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245</TotalTime>
  <Words>295</Words>
  <Application>Microsoft Macintosh PowerPoint</Application>
  <PresentationFormat>On-screen Show (4:3)</PresentationFormat>
  <Paragraphs>50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Segoe UI</vt:lpstr>
      <vt:lpstr>Verdana</vt:lpstr>
      <vt:lpstr>EGI Engage powerpoint presentation v3.2</vt:lpstr>
      <vt:lpstr>EGI Powerpoint Presentation (body)</vt:lpstr>
      <vt:lpstr>EGI Powerpoint Presentation (closing)</vt:lpstr>
      <vt:lpstr>EGI/WLCG Security Policies</vt:lpstr>
      <vt:lpstr>Outline</vt:lpstr>
      <vt:lpstr>AUP and Conditions of Use </vt:lpstr>
      <vt:lpstr>VM Endorsement &amp; Operation</vt:lpstr>
      <vt:lpstr>Show text differences</vt:lpstr>
      <vt:lpstr>Requests to WLCG GDB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Malgorzata Krakowian</dc:creator>
  <cp:lastModifiedBy>Kelsey, David (STFC,RAL,PPD)</cp:lastModifiedBy>
  <cp:revision>31</cp:revision>
  <dcterms:created xsi:type="dcterms:W3CDTF">2015-06-16T10:07:50Z</dcterms:created>
  <dcterms:modified xsi:type="dcterms:W3CDTF">2016-01-12T17:51:57Z</dcterms:modified>
</cp:coreProperties>
</file>