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  <p:sldMasterId id="2147483683" r:id="rId5"/>
  </p:sldMasterIdLst>
  <p:notesMasterIdLst>
    <p:notesMasterId r:id="rId13"/>
  </p:notesMasterIdLst>
  <p:sldIdLst>
    <p:sldId id="258" r:id="rId6"/>
    <p:sldId id="263" r:id="rId7"/>
    <p:sldId id="265" r:id="rId8"/>
    <p:sldId id="266" r:id="rId9"/>
    <p:sldId id="267" r:id="rId10"/>
    <p:sldId id="268" r:id="rId11"/>
    <p:sldId id="269" r:id="rId12"/>
  </p:sldIdLst>
  <p:sldSz cx="9144000" cy="6858000" type="screen4x3"/>
  <p:notesSz cx="6775450" cy="9906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466" autoAdjust="0"/>
    <p:restoredTop sz="94679" autoAdjust="0"/>
  </p:normalViewPr>
  <p:slideViewPr>
    <p:cSldViewPr>
      <p:cViewPr>
        <p:scale>
          <a:sx n="108" d="100"/>
          <a:sy n="108" d="100"/>
        </p:scale>
        <p:origin x="24" y="-2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Master" Target="slideMasters/slideMaster2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38575" y="0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714-06A7-4C3E-B282-1CB27244E958}" type="datetimeFigureOut">
              <a:rPr lang="en-US" smtClean="0"/>
              <a:pPr/>
              <a:t>1/13/16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1225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7863" y="4705350"/>
            <a:ext cx="5419725" cy="4457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09113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38575" y="9409113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608315-CB39-4237-8C9E-1377361ADB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3410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tiff"/><Relationship Id="rId6" Type="http://schemas.openxmlformats.org/officeDocument/2006/relationships/image" Target="../media/image5.tiff"/><Relationship Id="rId7" Type="http://schemas.openxmlformats.org/officeDocument/2006/relationships/image" Target="../media/image6.jpeg"/><Relationship Id="rId8" Type="http://schemas.openxmlformats.org/officeDocument/2006/relationships/image" Target="../media/image7.jpeg"/><Relationship Id="rId9" Type="http://schemas.openxmlformats.org/officeDocument/2006/relationships/image" Target="../media/image8.png"/><Relationship Id="rId10" Type="http://schemas.openxmlformats.org/officeDocument/2006/relationships/image" Target="../media/image9.jp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Relationship Id="rId3" Type="http://schemas.openxmlformats.org/officeDocument/2006/relationships/image" Target="../media/image8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Relationship Id="rId3" Type="http://schemas.openxmlformats.org/officeDocument/2006/relationships/image" Target="../media/image8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Relationship Id="rId3" Type="http://schemas.openxmlformats.org/officeDocument/2006/relationships/image" Target="../media/image8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stacks_banner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>
          <a:xfrm>
            <a:off x="7467600" y="4343400"/>
            <a:ext cx="1676400" cy="914400"/>
          </a:xfrm>
          <a:prstGeom prst="rect">
            <a:avLst/>
          </a:prstGeom>
        </p:spPr>
      </p:pic>
      <p:pic>
        <p:nvPicPr>
          <p:cNvPr id="9" name="Picture 8" descr="accelerator.jp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>
          <a:xfrm>
            <a:off x="1447800" y="4343400"/>
            <a:ext cx="1524000" cy="914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76630" y="1066800"/>
            <a:ext cx="5928970" cy="14700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Principle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745285" y="2590800"/>
            <a:ext cx="2895600" cy="609600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Author</a:t>
            </a:r>
            <a:endParaRPr lang="en-US" dirty="0"/>
          </a:p>
        </p:txBody>
      </p:sp>
      <p:pic>
        <p:nvPicPr>
          <p:cNvPr id="8" name="Picture 7" descr="HiggsInCMS.jpg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>
          <a:xfrm>
            <a:off x="0" y="4343400"/>
            <a:ext cx="1463040" cy="924025"/>
          </a:xfrm>
          <a:prstGeom prst="rect">
            <a:avLst/>
          </a:prstGeom>
        </p:spPr>
      </p:pic>
      <p:pic>
        <p:nvPicPr>
          <p:cNvPr id="10" name="Picture 9" descr="01 nyte - globe encounters.tif"/>
          <p:cNvPicPr>
            <a:picLocks noChangeAspect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>
          <a:xfrm>
            <a:off x="2920595" y="3773425"/>
            <a:ext cx="1463040" cy="1627890"/>
          </a:xfrm>
          <a:prstGeom prst="rect">
            <a:avLst/>
          </a:prstGeom>
        </p:spPr>
      </p:pic>
      <p:pic>
        <p:nvPicPr>
          <p:cNvPr id="11" name="Picture 10" descr="0804041_30.tif"/>
          <p:cNvPicPr>
            <a:picLocks noChangeAspect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>
          <a:xfrm>
            <a:off x="4556760" y="4343400"/>
            <a:ext cx="1463040" cy="914400"/>
          </a:xfrm>
          <a:prstGeom prst="rect">
            <a:avLst/>
          </a:prstGeom>
        </p:spPr>
      </p:pic>
      <p:pic>
        <p:nvPicPr>
          <p:cNvPr id="12" name="Picture 11" descr="blueinstall.jpg"/>
          <p:cNvPicPr>
            <a:picLocks noChangeAspect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>
          <a:xfrm>
            <a:off x="6019800" y="4343400"/>
            <a:ext cx="1463040" cy="914400"/>
          </a:xfrm>
          <a:prstGeom prst="rect">
            <a:avLst/>
          </a:prstGeom>
        </p:spPr>
      </p:pic>
      <p:sp>
        <p:nvSpPr>
          <p:cNvPr id="24" name="Text Placeholder 23"/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6705600" y="228600"/>
            <a:ext cx="2438400" cy="457200"/>
          </a:xfrm>
        </p:spPr>
        <p:txBody>
          <a:bodyPr/>
          <a:lstStyle>
            <a:lvl1pPr algn="r">
              <a:buNone/>
              <a:defRPr baseline="0">
                <a:solidFill>
                  <a:schemeClr val="bg1">
                    <a:lumMod val="50000"/>
                  </a:schemeClr>
                </a:solidFill>
              </a:defRPr>
            </a:lvl1pPr>
            <a:lvl2pPr>
              <a:buNone/>
              <a:defRPr/>
            </a:lvl2pPr>
          </a:lstStyle>
          <a:p>
            <a:pPr lvl="0"/>
            <a:r>
              <a:rPr lang="en-US" dirty="0" smtClean="0"/>
              <a:t>WLCG Group</a:t>
            </a:r>
            <a:endParaRPr lang="en-US" dirty="0"/>
          </a:p>
        </p:txBody>
      </p:sp>
      <p:sp>
        <p:nvSpPr>
          <p:cNvPr id="28" name="Text Placeholder 27"/>
          <p:cNvSpPr>
            <a:spLocks noGrp="1"/>
          </p:cNvSpPr>
          <p:nvPr userDrawn="1">
            <p:ph type="body" sz="quarter" idx="15" hasCustomPrompt="1"/>
          </p:nvPr>
        </p:nvSpPr>
        <p:spPr>
          <a:xfrm>
            <a:off x="1752600" y="3200400"/>
            <a:ext cx="3124200" cy="533400"/>
          </a:xfrm>
        </p:spPr>
        <p:txBody>
          <a:bodyPr>
            <a:normAutofit/>
          </a:bodyPr>
          <a:lstStyle>
            <a:lvl1pPr>
              <a:buNone/>
              <a:defRPr sz="2400">
                <a:solidFill>
                  <a:schemeClr val="bg1">
                    <a:lumMod val="50000"/>
                  </a:schemeClr>
                </a:solidFill>
              </a:defRPr>
            </a:lvl1pPr>
            <a:lvl5pPr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Date/other info</a:t>
            </a:r>
            <a:endParaRPr lang="en-US" dirty="0"/>
          </a:p>
        </p:txBody>
      </p:sp>
      <p:sp>
        <p:nvSpPr>
          <p:cNvPr id="23" name="Date Placeholder 22"/>
          <p:cNvSpPr>
            <a:spLocks noGrp="1"/>
          </p:cNvSpPr>
          <p:nvPr userDrawn="1">
            <p:ph type="dt" sz="half" idx="16"/>
          </p:nvPr>
        </p:nvSpPr>
        <p:spPr/>
        <p:txBody>
          <a:bodyPr/>
          <a:lstStyle/>
          <a:p>
            <a:r>
              <a:rPr lang="en-GB" smtClean="0"/>
              <a:t>13/01/1016</a:t>
            </a:r>
            <a:endParaRPr lang="en-US" dirty="0"/>
          </a:p>
        </p:txBody>
      </p:sp>
      <p:sp>
        <p:nvSpPr>
          <p:cNvPr id="25" name="Slide Number Placeholder 24"/>
          <p:cNvSpPr>
            <a:spLocks noGrp="1"/>
          </p:cNvSpPr>
          <p:nvPr userDrawn="1"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6" name="Footer Placeholder 25"/>
          <p:cNvSpPr>
            <a:spLocks noGrp="1"/>
          </p:cNvSpPr>
          <p:nvPr userDrawn="1">
            <p:ph type="ftr" sz="quarter" idx="18"/>
          </p:nvPr>
        </p:nvSpPr>
        <p:spPr/>
        <p:txBody>
          <a:bodyPr/>
          <a:lstStyle/>
          <a:p>
            <a:r>
              <a:rPr lang="en-US" smtClean="0"/>
              <a:t>Ian Collier, GDB Introduction</a:t>
            </a:r>
            <a:endParaRPr lang="en-US" dirty="0"/>
          </a:p>
        </p:txBody>
      </p:sp>
      <p:grpSp>
        <p:nvGrpSpPr>
          <p:cNvPr id="22" name="Group 21"/>
          <p:cNvGrpSpPr/>
          <p:nvPr userDrawn="1"/>
        </p:nvGrpSpPr>
        <p:grpSpPr>
          <a:xfrm>
            <a:off x="76200" y="6248400"/>
            <a:ext cx="2089150" cy="548640"/>
            <a:chOff x="76200" y="13479"/>
            <a:chExt cx="2089150" cy="548640"/>
          </a:xfrm>
        </p:grpSpPr>
        <p:pic>
          <p:nvPicPr>
            <p:cNvPr id="27" name="Picture 26" descr="WLCG-TextOnly_black.jpg"/>
            <p:cNvPicPr>
              <a:picLocks noChangeAspect="1"/>
            </p:cNvPicPr>
            <p:nvPr userDrawn="1"/>
          </p:nvPicPr>
          <p:blipFill>
            <a:blip r:embed="rId8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412750" y="13479"/>
              <a:ext cx="1752600" cy="548640"/>
            </a:xfrm>
            <a:prstGeom prst="rect">
              <a:avLst/>
            </a:prstGeom>
          </p:spPr>
        </p:pic>
        <p:pic>
          <p:nvPicPr>
            <p:cNvPr id="29" name="Picture 28"/>
            <p:cNvPicPr>
              <a:picLocks noChangeAspect="1"/>
            </p:cNvPicPr>
            <p:nvPr userDrawn="1"/>
          </p:nvPicPr>
          <p:blipFill rotWithShape="1">
            <a:blip r:embed="rId9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7324" t="5143" r="5141" b="5667"/>
            <a:stretch/>
          </p:blipFill>
          <p:spPr>
            <a:xfrm>
              <a:off x="76200" y="51840"/>
              <a:ext cx="500132" cy="450720"/>
            </a:xfrm>
            <a:prstGeom prst="rect">
              <a:avLst/>
            </a:prstGeom>
          </p:spPr>
        </p:pic>
      </p:grpSp>
      <p:pic>
        <p:nvPicPr>
          <p:cNvPr id="4" name="Picture 3" descr="CERN-logo_outline.jpg"/>
          <p:cNvPicPr>
            <a:picLocks noChangeAspect="1"/>
          </p:cNvPicPr>
          <p:nvPr userDrawn="1"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8200" y="6313801"/>
            <a:ext cx="475881" cy="46799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83820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r>
              <a:rPr lang="en-US" smtClean="0"/>
              <a:t>Ian Collier, GDB Introduction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56350"/>
            <a:ext cx="2133600" cy="365125"/>
          </a:xfrm>
        </p:spPr>
        <p:txBody>
          <a:bodyPr/>
          <a:lstStyle/>
          <a:p>
            <a:fld id="{8FA168C2-9F18-4032-8801-50E4CEA0EA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 rot="16200000">
            <a:off x="-3124200" y="3124201"/>
            <a:ext cx="6858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WLCG-TextOnly_black.jp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2464" t="16667" r="4985" b="16667"/>
          <a:stretch>
            <a:fillRect/>
          </a:stretch>
        </p:blipFill>
        <p:spPr>
          <a:xfrm rot="16200000">
            <a:off x="-588020" y="5250180"/>
            <a:ext cx="1752600" cy="548640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>
          <a:xfrm>
            <a:off x="609600" y="0"/>
            <a:ext cx="8534400" cy="762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924800" cy="762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7" name="Date Placeholder 22"/>
          <p:cNvSpPr>
            <a:spLocks noGrp="1"/>
          </p:cNvSpPr>
          <p:nvPr>
            <p:ph type="dt" sz="half" idx="16"/>
          </p:nvPr>
        </p:nvSpPr>
        <p:spPr>
          <a:xfrm>
            <a:off x="685800" y="6356350"/>
            <a:ext cx="1905000" cy="365125"/>
          </a:xfrm>
        </p:spPr>
        <p:txBody>
          <a:bodyPr/>
          <a:lstStyle/>
          <a:p>
            <a:r>
              <a:rPr lang="en-GB" smtClean="0"/>
              <a:t>13/01/1016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6248400"/>
            <a:ext cx="609600" cy="539181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40386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914400"/>
            <a:ext cx="40386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342900" lvl="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 dirty="0" smtClean="0"/>
              <a:t>Click to edit Master text styles</a:t>
            </a:r>
          </a:p>
          <a:p>
            <a:pPr marL="742950" lvl="1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</a:pPr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r>
              <a:rPr lang="en-US" smtClean="0"/>
              <a:t>Ian Collier, GDB Introduction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56350"/>
            <a:ext cx="2133600" cy="365125"/>
          </a:xfrm>
        </p:spPr>
        <p:txBody>
          <a:bodyPr/>
          <a:lstStyle/>
          <a:p>
            <a:fld id="{8FA168C2-9F18-4032-8801-50E4CEA0EA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 rot="16200000">
            <a:off x="-3124200" y="3124201"/>
            <a:ext cx="6858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WLCG-TextOnly_black.jp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2464" t="16667" r="4985" b="16667"/>
          <a:stretch>
            <a:fillRect/>
          </a:stretch>
        </p:blipFill>
        <p:spPr>
          <a:xfrm rot="16200000">
            <a:off x="-588020" y="5250180"/>
            <a:ext cx="1752600" cy="548640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>
          <a:xfrm>
            <a:off x="609600" y="0"/>
            <a:ext cx="8534400" cy="762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924800" cy="762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7" name="Date Placeholder 22"/>
          <p:cNvSpPr>
            <a:spLocks noGrp="1"/>
          </p:cNvSpPr>
          <p:nvPr>
            <p:ph type="dt" sz="half" idx="16"/>
          </p:nvPr>
        </p:nvSpPr>
        <p:spPr>
          <a:xfrm>
            <a:off x="685800" y="6356350"/>
            <a:ext cx="1905000" cy="365125"/>
          </a:xfrm>
        </p:spPr>
        <p:txBody>
          <a:bodyPr/>
          <a:lstStyle/>
          <a:p>
            <a:r>
              <a:rPr lang="en-GB" smtClean="0"/>
              <a:t>13/01/1016</a:t>
            </a:r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6248400"/>
            <a:ext cx="609600" cy="539181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0"/>
            <a:ext cx="9144000" cy="990600"/>
          </a:xfrm>
          <a:prstGeom prst="rect">
            <a:avLst/>
          </a:prstGeom>
          <a:blipFill dpi="0" rotWithShape="1">
            <a:blip r:embed="rId2" cstate="print">
              <a:alphaModFix amt="26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 userDrawn="1"/>
        </p:nvSpPr>
        <p:spPr>
          <a:xfrm>
            <a:off x="0" y="6248400"/>
            <a:ext cx="9144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>
            <a:lvl1pPr>
              <a:defRPr b="1">
                <a:solidFill>
                  <a:schemeClr val="tx1"/>
                </a:solidFill>
                <a:latin typeface="Candar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  <a:ln>
            <a:noFill/>
          </a:ln>
        </p:spPr>
        <p:txBody>
          <a:bodyPr/>
          <a:lstStyle>
            <a:lvl1pPr>
              <a:defRPr>
                <a:solidFill>
                  <a:srgbClr val="003399"/>
                </a:solidFill>
              </a:defRPr>
            </a:lvl1pPr>
            <a:lvl2pPr>
              <a:defRPr>
                <a:solidFill>
                  <a:schemeClr val="accent5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0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smtClean="0"/>
              <a:t>Ian Collier, GDB Introduction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63242" y="6267840"/>
            <a:ext cx="2089150" cy="548640"/>
            <a:chOff x="76200" y="13479"/>
            <a:chExt cx="2089150" cy="548640"/>
          </a:xfrm>
        </p:grpSpPr>
        <p:pic>
          <p:nvPicPr>
            <p:cNvPr id="18" name="Picture 17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412750" y="13479"/>
              <a:ext cx="1752600" cy="54864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 userDrawn="1"/>
          </p:nvPicPr>
          <p:blipFill rotWithShape="1">
            <a:blip r:embed="rId4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7324" t="5143" r="5141" b="5667"/>
            <a:stretch/>
          </p:blipFill>
          <p:spPr>
            <a:xfrm>
              <a:off x="76200" y="51840"/>
              <a:ext cx="500132" cy="450720"/>
            </a:xfrm>
            <a:prstGeom prst="rect">
              <a:avLst/>
            </a:prstGeom>
          </p:spPr>
        </p:pic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9144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smtClean="0"/>
              <a:t>Ian Collier, GDB Introduction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0"/>
            <a:ext cx="6477000" cy="609600"/>
          </a:xfrm>
        </p:spPr>
        <p:txBody>
          <a:bodyPr>
            <a:noAutofit/>
          </a:bodyPr>
          <a:lstStyle>
            <a:lvl1pPr>
              <a:defRPr sz="3600"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Date Placeholder 22"/>
          <p:cNvSpPr>
            <a:spLocks noGrp="1"/>
          </p:cNvSpPr>
          <p:nvPr>
            <p:ph type="dt" sz="half" idx="16"/>
          </p:nvPr>
        </p:nvSpPr>
        <p:spPr>
          <a:xfrm>
            <a:off x="685800" y="6356350"/>
            <a:ext cx="1905000" cy="365125"/>
          </a:xfrm>
        </p:spPr>
        <p:txBody>
          <a:bodyPr/>
          <a:lstStyle/>
          <a:p>
            <a:r>
              <a:rPr lang="en-GB" smtClean="0"/>
              <a:t>13/01/1016</a:t>
            </a:r>
            <a:endParaRPr lang="en-US" dirty="0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76200" y="13479"/>
            <a:ext cx="2089150" cy="548640"/>
            <a:chOff x="76200" y="13479"/>
            <a:chExt cx="2089150" cy="548640"/>
          </a:xfrm>
        </p:grpSpPr>
        <p:pic>
          <p:nvPicPr>
            <p:cNvPr id="15" name="Picture 14" descr="WLCG-TextOnly_black.jpg"/>
            <p:cNvPicPr>
              <a:picLocks noChangeAspect="1"/>
            </p:cNvPicPr>
            <p:nvPr userDrawn="1"/>
          </p:nvPicPr>
          <p:blipFill>
            <a:blip r:embed="rId2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412750" y="13479"/>
              <a:ext cx="1752600" cy="54864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 userDrawn="1"/>
          </p:nvPicPr>
          <p:blipFill rotWithShape="1">
            <a:blip r:embed="rId3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7324" t="5143" r="5141" b="5667"/>
            <a:stretch/>
          </p:blipFill>
          <p:spPr>
            <a:xfrm>
              <a:off x="76200" y="51840"/>
              <a:ext cx="500132" cy="450720"/>
            </a:xfrm>
            <a:prstGeom prst="rect">
              <a:avLst/>
            </a:prstGeom>
          </p:spPr>
        </p:pic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3124200" cy="6846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4343400" cy="365125"/>
          </a:xfrm>
        </p:spPr>
        <p:txBody>
          <a:bodyPr/>
          <a:lstStyle/>
          <a:p>
            <a:r>
              <a:rPr lang="en-US" smtClean="0"/>
              <a:t>Ian Collier, GDB Introduction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19050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Final Slide Title (EMEA)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7543800" y="6356350"/>
            <a:ext cx="10668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76200" y="6172200"/>
            <a:ext cx="2089150" cy="548640"/>
            <a:chOff x="76200" y="13479"/>
            <a:chExt cx="2089150" cy="548640"/>
          </a:xfrm>
        </p:grpSpPr>
        <p:pic>
          <p:nvPicPr>
            <p:cNvPr id="18" name="Picture 17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412750" y="13479"/>
              <a:ext cx="1752600" cy="54864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 userDrawn="1"/>
          </p:nvPicPr>
          <p:blipFill rotWithShape="1">
            <a:blip r:embed="rId4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7324" t="5143" r="5141" b="5667"/>
            <a:stretch/>
          </p:blipFill>
          <p:spPr>
            <a:xfrm>
              <a:off x="76200" y="51840"/>
              <a:ext cx="500132" cy="450720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3124200" cy="6846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4343400" cy="365125"/>
          </a:xfrm>
        </p:spPr>
        <p:txBody>
          <a:bodyPr/>
          <a:lstStyle/>
          <a:p>
            <a:r>
              <a:rPr lang="en-US" smtClean="0"/>
              <a:t>Ian Collier, GDB Introduction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19050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Final Slide Title (EMEA)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7543800" y="6356350"/>
            <a:ext cx="11430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76200" y="6172200"/>
            <a:ext cx="2089150" cy="548640"/>
            <a:chOff x="76200" y="13479"/>
            <a:chExt cx="2089150" cy="548640"/>
          </a:xfrm>
        </p:grpSpPr>
        <p:pic>
          <p:nvPicPr>
            <p:cNvPr id="18" name="Picture 17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412750" y="13479"/>
              <a:ext cx="1752600" cy="54864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 userDrawn="1"/>
          </p:nvPicPr>
          <p:blipFill rotWithShape="1">
            <a:blip r:embed="rId4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7324" t="5143" r="5141" b="5667"/>
            <a:stretch/>
          </p:blipFill>
          <p:spPr>
            <a:xfrm>
              <a:off x="76200" y="51840"/>
              <a:ext cx="500132" cy="450720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247597" cy="6848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4343400" cy="365125"/>
          </a:xfrm>
        </p:spPr>
        <p:txBody>
          <a:bodyPr/>
          <a:lstStyle/>
          <a:p>
            <a:r>
              <a:rPr lang="en-US" smtClean="0"/>
              <a:t>Ian Collier, GDB Introduction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21336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Final Slide Title (USA)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7543800" y="6356350"/>
            <a:ext cx="10668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76200" y="6172200"/>
            <a:ext cx="2089150" cy="548640"/>
            <a:chOff x="76200" y="13479"/>
            <a:chExt cx="2089150" cy="548640"/>
          </a:xfrm>
        </p:grpSpPr>
        <p:pic>
          <p:nvPicPr>
            <p:cNvPr id="18" name="Picture 17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412750" y="13479"/>
              <a:ext cx="1752600" cy="54864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 userDrawn="1"/>
          </p:nvPicPr>
          <p:blipFill rotWithShape="1">
            <a:blip r:embed="rId4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7324" t="5143" r="5141" b="5667"/>
            <a:stretch/>
          </p:blipFill>
          <p:spPr>
            <a:xfrm>
              <a:off x="76200" y="51840"/>
              <a:ext cx="500132" cy="450720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13/01/1016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 Collier, GDB Introduction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9" r:id="rId2"/>
    <p:sldLayoutId id="2147483678" r:id="rId3"/>
    <p:sldLayoutId id="2147483650" r:id="rId4"/>
    <p:sldLayoutId id="2147483680" r:id="rId5"/>
    <p:sldLayoutId id="2147483655" r:id="rId6"/>
    <p:sldLayoutId id="2147483681" r:id="rId7"/>
    <p:sldLayoutId id="2147483677" r:id="rId8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13/01/1016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 Collier, GDB Introduction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73BF3F-C9BD-49B4-9F22-AB3D6D301D0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hyperlink" Target="http://event.twgrid.org/isgc2016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GDB Introduction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45284" y="2286000"/>
            <a:ext cx="5112716" cy="1219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Ian Collier</a:t>
            </a:r>
          </a:p>
          <a:p>
            <a:r>
              <a:rPr lang="en-US" dirty="0" err="1" smtClean="0"/>
              <a:t>Ian.collier@stfc.ac.uk</a:t>
            </a:r>
            <a:endParaRPr lang="en-US" dirty="0" smtClean="0"/>
          </a:p>
          <a:p>
            <a:r>
              <a:rPr lang="en-US" dirty="0" smtClean="0"/>
              <a:t>STFC Rutherford Appleton Laboratory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Group info (if required)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1745285" y="3505200"/>
            <a:ext cx="3124200" cy="533400"/>
          </a:xfrm>
        </p:spPr>
        <p:txBody>
          <a:bodyPr>
            <a:normAutofit/>
          </a:bodyPr>
          <a:lstStyle/>
          <a:p>
            <a:r>
              <a:rPr lang="en-US" dirty="0" smtClean="0"/>
              <a:t>GDB, January 13</a:t>
            </a:r>
            <a:r>
              <a:rPr lang="en-US" baseline="30000" dirty="0" smtClean="0"/>
              <a:t>th</a:t>
            </a:r>
            <a:r>
              <a:rPr lang="en-US" dirty="0" smtClean="0"/>
              <a:t> 2016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Meeting details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S</a:t>
            </a:r>
            <a:r>
              <a:rPr lang="en-US" dirty="0" smtClean="0"/>
              <a:t>ummaries prepared by team of volunteers</a:t>
            </a:r>
          </a:p>
          <a:p>
            <a:pPr lvl="1"/>
            <a:r>
              <a:rPr lang="en-US" dirty="0" smtClean="0"/>
              <a:t>Today: Maria </a:t>
            </a:r>
            <a:r>
              <a:rPr lang="en-US" dirty="0" err="1" smtClean="0"/>
              <a:t>Allandes</a:t>
            </a:r>
            <a:r>
              <a:rPr lang="en-US" dirty="0" smtClean="0"/>
              <a:t> </a:t>
            </a:r>
            <a:r>
              <a:rPr lang="en-US" dirty="0" err="1" smtClean="0"/>
              <a:t>Pradillo</a:t>
            </a:r>
            <a:r>
              <a:rPr lang="en-US" dirty="0" smtClean="0"/>
              <a:t> &amp; Maarten </a:t>
            </a:r>
            <a:r>
              <a:rPr lang="en-US" dirty="0" err="1" smtClean="0"/>
              <a:t>Litmaath</a:t>
            </a:r>
            <a:endParaRPr lang="en-US" dirty="0" smtClean="0"/>
          </a:p>
          <a:p>
            <a:pPr lvl="1"/>
            <a:r>
              <a:rPr lang="en-US" dirty="0" smtClean="0"/>
              <a:t>Will be available at </a:t>
            </a:r>
            <a:r>
              <a:rPr lang="en-US" dirty="0"/>
              <a:t>https://</a:t>
            </a:r>
            <a:r>
              <a:rPr lang="en-US" dirty="0" err="1"/>
              <a:t>twiki.cern.ch</a:t>
            </a:r>
            <a:r>
              <a:rPr lang="en-US" dirty="0"/>
              <a:t>/</a:t>
            </a:r>
            <a:r>
              <a:rPr lang="en-US" dirty="0" err="1"/>
              <a:t>twiki</a:t>
            </a:r>
            <a:r>
              <a:rPr lang="en-US" dirty="0"/>
              <a:t>/bin/view/LCG/</a:t>
            </a:r>
            <a:r>
              <a:rPr lang="en-US" dirty="0" err="1"/>
              <a:t>WLCGGDBDocs</a:t>
            </a:r>
            <a:r>
              <a:rPr lang="en-US" dirty="0"/>
              <a:t> </a:t>
            </a:r>
          </a:p>
          <a:p>
            <a:r>
              <a:rPr lang="en-US" dirty="0" err="1" smtClean="0"/>
              <a:t>Vidyo</a:t>
            </a:r>
            <a:r>
              <a:rPr lang="en-US" dirty="0" smtClean="0"/>
              <a:t> &amp; mailing list monitoring</a:t>
            </a:r>
          </a:p>
          <a:p>
            <a:pPr lvl="1"/>
            <a:r>
              <a:rPr lang="en-US" dirty="0" smtClean="0"/>
              <a:t>I am unlikely to check email during the day– please use the list.</a:t>
            </a:r>
          </a:p>
          <a:p>
            <a:pPr lvl="1"/>
            <a:r>
              <a:rPr lang="en-US" dirty="0" smtClean="0"/>
              <a:t>Can someone in the room monitor that and </a:t>
            </a:r>
            <a:r>
              <a:rPr lang="en-US" dirty="0" err="1"/>
              <a:t>V</a:t>
            </a:r>
            <a:r>
              <a:rPr lang="en-US" dirty="0" err="1" smtClean="0"/>
              <a:t>idyo</a:t>
            </a:r>
            <a:r>
              <a:rPr lang="en-US" dirty="0" smtClean="0"/>
              <a:t> chat?</a:t>
            </a:r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Ian Collier, GDB Introduction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Today: Main 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Security Policy update</a:t>
            </a:r>
          </a:p>
          <a:p>
            <a:r>
              <a:rPr lang="en-US" dirty="0" smtClean="0"/>
              <a:t>Data Protection Policy developments</a:t>
            </a:r>
          </a:p>
          <a:p>
            <a:r>
              <a:rPr lang="en-US" dirty="0" smtClean="0"/>
              <a:t>Future of Federated Access within WLCG</a:t>
            </a:r>
          </a:p>
          <a:p>
            <a:r>
              <a:rPr lang="en-US" dirty="0" smtClean="0"/>
              <a:t>Authentication &amp; </a:t>
            </a:r>
            <a:r>
              <a:rPr lang="en-US" dirty="0" err="1" smtClean="0"/>
              <a:t>Authorisation</a:t>
            </a:r>
            <a:r>
              <a:rPr lang="en-US" dirty="0" smtClean="0"/>
              <a:t> in INDIGO-</a:t>
            </a:r>
            <a:r>
              <a:rPr lang="en-US" dirty="0" err="1" smtClean="0"/>
              <a:t>Datcloud</a:t>
            </a:r>
            <a:endParaRPr lang="en-US" dirty="0" smtClean="0"/>
          </a:p>
          <a:p>
            <a:r>
              <a:rPr lang="en-US" dirty="0" smtClean="0"/>
              <a:t>Data Management Plans in WLCG and other communities</a:t>
            </a:r>
          </a:p>
          <a:p>
            <a:r>
              <a:rPr lang="en-US" dirty="0" err="1" smtClean="0"/>
              <a:t>Cyberthreats</a:t>
            </a:r>
            <a:r>
              <a:rPr lang="en-US" dirty="0" smtClean="0"/>
              <a:t> &amp; Operational Security</a:t>
            </a:r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Ian Collier, GDB Introduction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7507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WLCG Workshop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Lisbon 1</a:t>
            </a:r>
            <a:r>
              <a:rPr lang="en-US" baseline="30000" dirty="0" smtClean="0"/>
              <a:t>st</a:t>
            </a:r>
            <a:r>
              <a:rPr lang="en-US" dirty="0" smtClean="0"/>
              <a:t>-3</a:t>
            </a:r>
            <a:r>
              <a:rPr lang="en-US" baseline="30000" dirty="0" smtClean="0"/>
              <a:t>rd</a:t>
            </a:r>
            <a:r>
              <a:rPr lang="en-US" dirty="0" smtClean="0"/>
              <a:t> February</a:t>
            </a:r>
          </a:p>
          <a:p>
            <a:r>
              <a:rPr lang="en-US" dirty="0" smtClean="0"/>
              <a:t>A vital event for WLCG to set its direction – and we have much to discuss</a:t>
            </a:r>
          </a:p>
          <a:p>
            <a:pPr lvl="1"/>
            <a:r>
              <a:rPr lang="en-US" dirty="0" smtClean="0"/>
              <a:t>103 participants registered – open until Friday next week</a:t>
            </a:r>
          </a:p>
          <a:p>
            <a:r>
              <a:rPr lang="en-US" dirty="0" smtClean="0"/>
              <a:t>Agenda is more or less complete</a:t>
            </a:r>
          </a:p>
          <a:p>
            <a:pPr lvl="1"/>
            <a:r>
              <a:rPr lang="en-US" dirty="0"/>
              <a:t>http://</a:t>
            </a:r>
            <a:r>
              <a:rPr lang="en-US" dirty="0" err="1"/>
              <a:t>indico.cern.ch</a:t>
            </a:r>
            <a:r>
              <a:rPr lang="en-US" dirty="0"/>
              <a:t>/event/433164/</a:t>
            </a:r>
            <a:r>
              <a:rPr lang="en-US" dirty="0" err="1"/>
              <a:t>other-view?view</a:t>
            </a:r>
            <a:r>
              <a:rPr lang="en-US" dirty="0"/>
              <a:t>=standard</a:t>
            </a:r>
            <a:endParaRPr lang="en-US" dirty="0" smtClean="0"/>
          </a:p>
          <a:p>
            <a:r>
              <a:rPr lang="en-US" dirty="0" smtClean="0"/>
              <a:t>Contact</a:t>
            </a:r>
          </a:p>
          <a:p>
            <a:pPr lvl="1"/>
            <a:r>
              <a:rPr lang="en-US" dirty="0"/>
              <a:t>Email: </a:t>
            </a:r>
            <a:r>
              <a:rPr lang="en-US" dirty="0" err="1" smtClean="0"/>
              <a:t>wlcg-lisbon@cern.ch</a:t>
            </a: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Ian Collier, GDB Introduction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0969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DPHEP Workshop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Immediately after the WLCG workshop – also in Lisbon</a:t>
            </a:r>
          </a:p>
          <a:p>
            <a:pPr lvl="1"/>
            <a:r>
              <a:rPr lang="en-US" dirty="0"/>
              <a:t>From Feb 3 afternoon to Feb 4 afternoon </a:t>
            </a:r>
          </a:p>
          <a:p>
            <a:pPr lvl="1"/>
            <a:endParaRPr lang="en-US" dirty="0" smtClean="0"/>
          </a:p>
          <a:p>
            <a:r>
              <a:rPr lang="en-US" dirty="0"/>
              <a:t>Agenda </a:t>
            </a:r>
            <a:r>
              <a:rPr lang="en-US" dirty="0" smtClean="0"/>
              <a:t>is </a:t>
            </a:r>
            <a:r>
              <a:rPr lang="en-US" dirty="0"/>
              <a:t>at </a:t>
            </a:r>
          </a:p>
          <a:p>
            <a:pPr lvl="1"/>
            <a:r>
              <a:rPr lang="en-US" dirty="0"/>
              <a:t>https://</a:t>
            </a:r>
            <a:r>
              <a:rPr lang="en-US" dirty="0" err="1"/>
              <a:t>indico.cern.ch</a:t>
            </a:r>
            <a:r>
              <a:rPr lang="en-US" dirty="0"/>
              <a:t>/event/444264/ </a:t>
            </a:r>
          </a:p>
          <a:p>
            <a:pPr lvl="1"/>
            <a:r>
              <a:rPr lang="en-US" dirty="0"/>
              <a:t>Registration open and common with WLCG workshop </a:t>
            </a:r>
          </a:p>
          <a:p>
            <a:pPr lvl="1"/>
            <a:r>
              <a:rPr lang="en-US" dirty="0" smtClean="0"/>
              <a:t>Focus </a:t>
            </a:r>
            <a:r>
              <a:rPr lang="en-US" dirty="0"/>
              <a:t>on certification and Data Management Plans </a:t>
            </a:r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Ian Collier, GDB Introduction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8766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European </a:t>
            </a:r>
            <a:r>
              <a:rPr lang="en-US" dirty="0" err="1" smtClean="0"/>
              <a:t>HTCondor</a:t>
            </a:r>
            <a:r>
              <a:rPr lang="en-US" dirty="0" smtClean="0"/>
              <a:t> Workshop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Following on from December 2014 meeting at CERN</a:t>
            </a:r>
          </a:p>
          <a:p>
            <a:pPr lvl="1"/>
            <a:r>
              <a:rPr lang="en-US" dirty="0" smtClean="0"/>
              <a:t>February </a:t>
            </a:r>
            <a:r>
              <a:rPr lang="en-US" dirty="0"/>
              <a:t>29 </a:t>
            </a:r>
            <a:r>
              <a:rPr lang="en-US" dirty="0" smtClean="0"/>
              <a:t>- March 4</a:t>
            </a:r>
            <a:r>
              <a:rPr lang="en-US" baseline="30000" dirty="0" smtClean="0"/>
              <a:t>th</a:t>
            </a:r>
            <a:r>
              <a:rPr lang="en-US" dirty="0" smtClean="0"/>
              <a:t>, </a:t>
            </a:r>
            <a:r>
              <a:rPr lang="en-US" dirty="0"/>
              <a:t>Barcelona (ABLA Synchrotron</a:t>
            </a:r>
            <a:r>
              <a:rPr lang="en-US" dirty="0" smtClean="0"/>
              <a:t>)</a:t>
            </a:r>
            <a:endParaRPr lang="en-US" dirty="0"/>
          </a:p>
          <a:p>
            <a:pPr lvl="1"/>
            <a:r>
              <a:rPr lang="en-US" dirty="0" smtClean="0"/>
              <a:t>Thursday</a:t>
            </a:r>
            <a:r>
              <a:rPr lang="en-US" dirty="0"/>
              <a:t>: ARC CE workshop </a:t>
            </a:r>
          </a:p>
          <a:p>
            <a:r>
              <a:rPr lang="en-US" dirty="0" smtClean="0"/>
              <a:t>An opportunity to learn more and share experiences</a:t>
            </a:r>
          </a:p>
          <a:p>
            <a:pPr lvl="1"/>
            <a:r>
              <a:rPr lang="en-US" dirty="0" smtClean="0"/>
              <a:t>Suitable for both beginners and experts</a:t>
            </a:r>
          </a:p>
          <a:p>
            <a:r>
              <a:rPr lang="en-US" dirty="0"/>
              <a:t>Agenda </a:t>
            </a:r>
            <a:r>
              <a:rPr lang="en-US" dirty="0" smtClean="0"/>
              <a:t>at </a:t>
            </a:r>
            <a:endParaRPr lang="en-US" dirty="0"/>
          </a:p>
          <a:p>
            <a:pPr lvl="1"/>
            <a:r>
              <a:rPr lang="en-US" dirty="0"/>
              <a:t>https://</a:t>
            </a:r>
            <a:r>
              <a:rPr lang="en-US" dirty="0" err="1"/>
              <a:t>indico.cern.ch</a:t>
            </a:r>
            <a:r>
              <a:rPr lang="en-US" dirty="0"/>
              <a:t>/event/467075/overview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Ian Collier, GDB Introduction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0142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Upcoming Meetings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Ops Coordination Fortnightly meeting </a:t>
            </a:r>
          </a:p>
          <a:p>
            <a:pPr lvl="1"/>
            <a:r>
              <a:rPr lang="en-US" dirty="0" smtClean="0"/>
              <a:t>Check </a:t>
            </a:r>
            <a:r>
              <a:rPr lang="en-US" dirty="0"/>
              <a:t>https://</a:t>
            </a:r>
            <a:r>
              <a:rPr lang="en-US" dirty="0" err="1"/>
              <a:t>indico.cern.ch</a:t>
            </a:r>
            <a:r>
              <a:rPr lang="en-US" dirty="0"/>
              <a:t>/category/4372/ </a:t>
            </a:r>
          </a:p>
          <a:p>
            <a:r>
              <a:rPr lang="en-US" dirty="0" smtClean="0"/>
              <a:t>WLCG Workshop Lisbon Feb 1-3</a:t>
            </a:r>
          </a:p>
          <a:p>
            <a:pPr lvl="1"/>
            <a:r>
              <a:rPr lang="en-US" dirty="0" smtClean="0"/>
              <a:t>Followed by DPHEP workshop</a:t>
            </a:r>
          </a:p>
          <a:p>
            <a:r>
              <a:rPr lang="en-US" dirty="0" smtClean="0"/>
              <a:t>European </a:t>
            </a:r>
            <a:r>
              <a:rPr lang="en-US" dirty="0" err="1" smtClean="0"/>
              <a:t>HTCondor</a:t>
            </a:r>
            <a:r>
              <a:rPr lang="en-US" dirty="0" smtClean="0"/>
              <a:t> Workshop, Barcelona 29/3-4/4</a:t>
            </a:r>
            <a:endParaRPr lang="is-IS" dirty="0" smtClean="0"/>
          </a:p>
          <a:p>
            <a:r>
              <a:rPr lang="is-IS" dirty="0" smtClean="0"/>
              <a:t>ISGC 2016, Taipei M</a:t>
            </a:r>
            <a:r>
              <a:rPr lang="en-US" dirty="0" smtClean="0"/>
              <a:t>a</a:t>
            </a:r>
            <a:r>
              <a:rPr lang="is-IS" dirty="0" smtClean="0"/>
              <a:t>rch 13-18</a:t>
            </a:r>
          </a:p>
          <a:p>
            <a:pPr lvl="1"/>
            <a:r>
              <a:rPr lang="en-US" dirty="0">
                <a:hlinkClick r:id="rId2"/>
              </a:rPr>
              <a:t>http://event.twgrid.org/isgc2016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r>
              <a:rPr lang="en-US" smtClean="0"/>
              <a:t>EGI </a:t>
            </a:r>
            <a:r>
              <a:rPr lang="en-US" smtClean="0"/>
              <a:t>Conference, </a:t>
            </a:r>
            <a:r>
              <a:rPr lang="en-US" dirty="0" smtClean="0"/>
              <a:t>Amsterdam, </a:t>
            </a:r>
            <a:r>
              <a:rPr lang="en-US" smtClean="0"/>
              <a:t>6</a:t>
            </a:r>
            <a:r>
              <a:rPr lang="en-US" baseline="30000" smtClean="0"/>
              <a:t>th</a:t>
            </a:r>
            <a:r>
              <a:rPr lang="en-US" smtClean="0"/>
              <a:t>-8</a:t>
            </a:r>
            <a:r>
              <a:rPr lang="en-US" baseline="30000" smtClean="0"/>
              <a:t>th</a:t>
            </a:r>
            <a:r>
              <a:rPr lang="en-US" smtClean="0"/>
              <a:t> April</a:t>
            </a:r>
            <a:endParaRPr lang="en-US" dirty="0" smtClean="0"/>
          </a:p>
          <a:p>
            <a:r>
              <a:rPr lang="en-US" dirty="0" err="1" smtClean="0"/>
              <a:t>HEPiX</a:t>
            </a:r>
            <a:r>
              <a:rPr lang="en-US" dirty="0" smtClean="0"/>
              <a:t>, Berlin, April 18-22</a:t>
            </a:r>
          </a:p>
          <a:p>
            <a:r>
              <a:rPr lang="en-US" dirty="0" smtClean="0"/>
              <a:t>CHEP, San Francisco, October 10-14 (</a:t>
            </a:r>
            <a:r>
              <a:rPr lang="en-US" dirty="0"/>
              <a:t>+</a:t>
            </a:r>
            <a:r>
              <a:rPr lang="en-US" dirty="0" smtClean="0"/>
              <a:t> WLCG Workshop)</a:t>
            </a:r>
            <a:endParaRPr lang="en-US" dirty="0"/>
          </a:p>
          <a:p>
            <a:r>
              <a:rPr lang="en-US" dirty="0" smtClean="0"/>
              <a:t>Let me know of any omissions.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Ian Collier, GDB Introduction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21531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AE0032810302C4BA8C6DFE6C81A99E9" ma:contentTypeVersion="0" ma:contentTypeDescription="Create a new document." ma:contentTypeScope="" ma:versionID="c3f8a219ae538c110916a381b70ebbe4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52A6956-75DD-4A46-AB10-25F5F534B2D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7911F46-D39E-45AC-9167-F15ACCD6CC5A}">
  <ds:schemaRefs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CE3D7DE2-7EE6-4486-B78A-90869BD217D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1973</TotalTime>
  <Words>342</Words>
  <Application>Microsoft Macintosh PowerPoint</Application>
  <PresentationFormat>On-screen Show (4:3)</PresentationFormat>
  <Paragraphs>68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Calibri</vt:lpstr>
      <vt:lpstr>Candara</vt:lpstr>
      <vt:lpstr>Arial</vt:lpstr>
      <vt:lpstr>Office Theme</vt:lpstr>
      <vt:lpstr>Custom Design</vt:lpstr>
      <vt:lpstr>GDB Introduction</vt:lpstr>
      <vt:lpstr>Meeting details</vt:lpstr>
      <vt:lpstr>Today: Main topics</vt:lpstr>
      <vt:lpstr>WLCG Workshop</vt:lpstr>
      <vt:lpstr>DPHEP Workshop</vt:lpstr>
      <vt:lpstr>European HTCondor Workshop</vt:lpstr>
      <vt:lpstr>Upcoming Meetings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Noble</dc:creator>
  <cp:lastModifiedBy>Ian Collier</cp:lastModifiedBy>
  <cp:revision>226</cp:revision>
  <dcterms:created xsi:type="dcterms:W3CDTF">2009-11-20T09:29:17Z</dcterms:created>
  <dcterms:modified xsi:type="dcterms:W3CDTF">2016-01-13T10:11:42Z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0x0101007AE0032810302C4BA8C6DFE6C81A99E9</vt:lpwstr>
  </property>
</Properties>
</file>