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52" r:id="rId2"/>
    <p:sldMasterId id="2147483757" r:id="rId3"/>
  </p:sldMasterIdLst>
  <p:notesMasterIdLst>
    <p:notesMasterId r:id="rId19"/>
  </p:notesMasterIdLst>
  <p:handoutMasterIdLst>
    <p:handoutMasterId r:id="rId20"/>
  </p:handoutMasterIdLst>
  <p:sldIdLst>
    <p:sldId id="256" r:id="rId4"/>
    <p:sldId id="413" r:id="rId5"/>
    <p:sldId id="418" r:id="rId6"/>
    <p:sldId id="416" r:id="rId7"/>
    <p:sldId id="417" r:id="rId8"/>
    <p:sldId id="419" r:id="rId9"/>
    <p:sldId id="424" r:id="rId10"/>
    <p:sldId id="421" r:id="rId11"/>
    <p:sldId id="422" r:id="rId12"/>
    <p:sldId id="426" r:id="rId13"/>
    <p:sldId id="423" r:id="rId14"/>
    <p:sldId id="403" r:id="rId15"/>
    <p:sldId id="404" r:id="rId16"/>
    <p:sldId id="412" r:id="rId17"/>
    <p:sldId id="414" r:id="rId1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e Duret" initials="DD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8999BE"/>
    <a:srgbClr val="3AA8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6" y="-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2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9D62995E-AB63-4D92-8BC4-8DA4300746C1}" type="datetimeFigureOut">
              <a:rPr lang="en-GB" smtClean="0"/>
              <a:t>11/01/16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C67F2306-BD12-4F5F-AB46-5A353E511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6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7D4812DD-C787-4DE6-A65D-35819161BD27}" type="datetimeFigureOut">
              <a:rPr lang="en-GB" smtClean="0"/>
              <a:t>11/01/16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75B5B678-E09A-4D15-BA6C-191E0556F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9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tiff"/><Relationship Id="rId5" Type="http://schemas.openxmlformats.org/officeDocument/2006/relationships/image" Target="../media/image16.jpeg"/><Relationship Id="rId6" Type="http://schemas.openxmlformats.org/officeDocument/2006/relationships/image" Target="../media/image17.tiff"/><Relationship Id="rId7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10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9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52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58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IT 2016</a:t>
            </a:r>
            <a:endParaRPr lang="en-GB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15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8" y="1066804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7"/>
            <a:ext cx="195072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3894127" y="3773425"/>
            <a:ext cx="195072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6075680" y="4343400"/>
            <a:ext cx="195072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8026400" y="4343400"/>
            <a:ext cx="195072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11480800" y="6324600"/>
            <a:ext cx="6096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 November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0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2"/>
            <a:ext cx="11176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101600" y="6324600"/>
            <a:ext cx="6096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10606" y="2057400"/>
            <a:ext cx="80219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8128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8128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8128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89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6"/>
          <p:cNvGrpSpPr/>
          <p:nvPr userDrawn="1"/>
        </p:nvGrpSpPr>
        <p:grpSpPr>
          <a:xfrm>
            <a:off x="101600" y="6270345"/>
            <a:ext cx="27432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1480800" y="6324600"/>
            <a:ext cx="6096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19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84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5E6D-E785-5A4A-88A4-6CFDE5ACACD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86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42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DCCB-D1AE-E542-97DA-09968B3D8E9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1863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0918-2236-E144-8FD6-FAA1237E85F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4193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839-4085-8B4F-A0D9-81A60A31CD2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8502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2C54F-5904-DD45-817F-12E943BFA6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27679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79C6-370C-3641-8601-AB24AECE91C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47158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B4B74-D5D5-494F-A93E-BC93434B7F3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202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494F-89DD-D147-B047-5649494758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2655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B1715-3372-B645-83A7-3D5E80A3FF3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7548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65E2E-3EAC-4B4B-A555-4C94C834A4A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216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50072-EA14-1E44-8D56-0938A77C96C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44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69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957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714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13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4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1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289" y="6040048"/>
            <a:ext cx="10991124" cy="82126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 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5 November 2015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IT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1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9FED12D-73DF-F742-B31F-6D14BCDD9CF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067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444264/" TargetMode="External"/><Relationship Id="rId3" Type="http://schemas.openxmlformats.org/officeDocument/2006/relationships/hyperlink" Target="https://indico.cern.ch/event/438866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hyperlink" Target="https://indico.cern.ch/event/444264/" TargetMode="External"/><Relationship Id="rId3" Type="http://schemas.openxmlformats.org/officeDocument/2006/relationships/hyperlink" Target="https://indico.cern.ch/event/376809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hyperlink" Target="https://indico.cern.ch/event/395374/other-view?view=standard%2320151109.detail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39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Words about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99932"/>
            <a:ext cx="11020528" cy="49674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Current schedule: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Wednesday pm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DPHEP Status Report: main changes </a:t>
            </a:r>
            <a:r>
              <a:rPr lang="en-US" b="1" dirty="0" err="1" smtClean="0">
                <a:solidFill>
                  <a:srgbClr val="FF0000"/>
                </a:solidFill>
              </a:rPr>
              <a:t>wrt</a:t>
            </a:r>
            <a:r>
              <a:rPr lang="en-US" b="1" dirty="0" smtClean="0">
                <a:solidFill>
                  <a:srgbClr val="FF0000"/>
                </a:solidFill>
              </a:rPr>
              <a:t> Blueprint (2012)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Certification of Sites – Motivation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Overview of Certification Process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(Active) Data Management Plans – </a:t>
            </a:r>
            <a:r>
              <a:rPr lang="en-US" b="1" dirty="0" smtClean="0">
                <a:solidFill>
                  <a:srgbClr val="FF0000"/>
                </a:solidFill>
              </a:rPr>
              <a:t>Introduction</a:t>
            </a:r>
          </a:p>
          <a:p>
            <a:r>
              <a:rPr lang="en-US" dirty="0">
                <a:solidFill>
                  <a:srgbClr val="000000"/>
                </a:solidFill>
              </a:rPr>
              <a:t>Thursday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Self) Certification of WLCG / </a:t>
            </a:r>
            <a:r>
              <a:rPr lang="en-US" b="1" dirty="0" err="1">
                <a:solidFill>
                  <a:srgbClr val="0000FF"/>
                </a:solidFill>
              </a:rPr>
              <a:t>HNISciCloud</a:t>
            </a:r>
            <a:r>
              <a:rPr lang="en-US" b="1" dirty="0">
                <a:solidFill>
                  <a:srgbClr val="0000FF"/>
                </a:solidFill>
              </a:rPr>
              <a:t> Sites (Repositories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(Active) Data Management Plans for WLCG &amp; </a:t>
            </a:r>
            <a:r>
              <a:rPr lang="en-US" b="1" dirty="0" err="1" smtClean="0">
                <a:solidFill>
                  <a:srgbClr val="0000FF"/>
                </a:solidFill>
              </a:rPr>
              <a:t>HNISciCloud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Thursday in particular should be highly interactive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Timing may vary, e.g. Status Report presentations may expand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Vidyo</a:t>
            </a:r>
            <a:r>
              <a:rPr lang="en-US" dirty="0" smtClean="0">
                <a:solidFill>
                  <a:srgbClr val="000000"/>
                </a:solidFill>
              </a:rPr>
              <a:t> will be available but is a poor substitute…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DMP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HNISciCloud</a:t>
            </a:r>
            <a:r>
              <a:rPr lang="en-US" dirty="0" smtClean="0"/>
              <a:t>: DMP v1 as Deliverable: February 2016</a:t>
            </a:r>
          </a:p>
          <a:p>
            <a:r>
              <a:rPr lang="en-US" dirty="0" smtClean="0"/>
              <a:t>(WLCG: draft, but more comprehensive DMP: Q1 2016)</a:t>
            </a:r>
          </a:p>
          <a:p>
            <a:endParaRPr lang="en-US" dirty="0"/>
          </a:p>
          <a:p>
            <a:r>
              <a:rPr lang="en-US" dirty="0" err="1" smtClean="0"/>
              <a:t>HNISciCloud</a:t>
            </a:r>
            <a:r>
              <a:rPr lang="en-US" dirty="0" smtClean="0"/>
              <a:t>: DMP v2: + 1 year</a:t>
            </a:r>
          </a:p>
          <a:p>
            <a:r>
              <a:rPr lang="en-US" dirty="0" smtClean="0"/>
              <a:t>WLCG: DMP v2: + 1 year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</a:rPr>
              <a:t>“We” (DPHEP) will draft the first version of the HEP content to be reviewed at the DPHEP w/s in Lisbon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First drafts available for comment: Wednesday 27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January 2016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885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381120"/>
            <a:ext cx="12192000" cy="835577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169812"/>
            <a:ext cx="12192000" cy="1888405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Strategic Directions (DP + OD)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3" y="1325609"/>
            <a:ext cx="11053948" cy="5175185"/>
          </a:xfrm>
        </p:spPr>
        <p:txBody>
          <a:bodyPr>
            <a:normAutofit fontScale="400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Define a </a:t>
            </a:r>
            <a:r>
              <a:rPr lang="en-US" b="1" u="sng" dirty="0" smtClean="0">
                <a:solidFill>
                  <a:srgbClr val="000000"/>
                </a:solidFill>
              </a:rPr>
              <a:t>Data </a:t>
            </a:r>
            <a:r>
              <a:rPr lang="en-US" b="1" u="sng" dirty="0">
                <a:solidFill>
                  <a:srgbClr val="000000"/>
                </a:solidFill>
              </a:rPr>
              <a:t>P</a:t>
            </a:r>
            <a:r>
              <a:rPr lang="en-US" b="1" u="sng" dirty="0" smtClean="0">
                <a:solidFill>
                  <a:srgbClr val="000000"/>
                </a:solidFill>
              </a:rPr>
              <a:t>reservation (Management) policy</a:t>
            </a:r>
            <a:r>
              <a:rPr lang="en-US" dirty="0" smtClean="0"/>
              <a:t> for CERN experiments 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erhaps </a:t>
            </a:r>
            <a:r>
              <a:rPr lang="en-US" dirty="0"/>
              <a:t>linked to the approval process through the </a:t>
            </a:r>
            <a:r>
              <a:rPr lang="en-US" dirty="0" smtClean="0"/>
              <a:t>Research Board &amp; monitored through reviews</a:t>
            </a:r>
          </a:p>
          <a:p>
            <a:pPr lvl="1">
              <a:buClrTx/>
            </a:pPr>
            <a:r>
              <a:rPr lang="en-US" dirty="0" smtClean="0">
                <a:solidFill>
                  <a:srgbClr val="FF0000"/>
                </a:solidFill>
              </a:rPr>
              <a:t>See HL-LHC ESFRI Roadmap questions (and answers)</a:t>
            </a:r>
          </a:p>
          <a:p>
            <a:pPr>
              <a:buFont typeface="Wingdings" charset="2"/>
              <a:buChar char="ü"/>
            </a:pPr>
            <a:r>
              <a:rPr lang="en-US" dirty="0"/>
              <a:t>At least a “</a:t>
            </a:r>
            <a:r>
              <a:rPr lang="en-US" b="1" u="sng" dirty="0">
                <a:solidFill>
                  <a:srgbClr val="000000"/>
                </a:solidFill>
              </a:rPr>
              <a:t>self-audit</a:t>
            </a:r>
            <a:r>
              <a:rPr lang="en-US" dirty="0"/>
              <a:t>” for the CERN Tier0 and WLCG Tier1 sites in </a:t>
            </a:r>
            <a:r>
              <a:rPr lang="en-US" dirty="0" smtClean="0"/>
              <a:t>the context </a:t>
            </a:r>
            <a:r>
              <a:rPr lang="en-US" dirty="0"/>
              <a:t>of the WLCG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See WLCG/DPHEP </a:t>
            </a:r>
            <a:r>
              <a:rPr lang="en-US" dirty="0" smtClean="0">
                <a:hlinkClick r:id="rId2"/>
              </a:rPr>
              <a:t>Workshop</a:t>
            </a:r>
            <a:r>
              <a:rPr lang="en-US" dirty="0" smtClean="0"/>
              <a:t> in Lisbon: Certification and Data Management Plans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 smtClean="0"/>
              <a:t>Extension of DPHEP’s activities to consider also those of potential FCCs</a:t>
            </a:r>
          </a:p>
          <a:p>
            <a:pPr lvl="1"/>
            <a:r>
              <a:rPr lang="en-US" dirty="0" smtClean="0"/>
              <a:t>Presentation of DPHEP BLUE TOO conclusions to </a:t>
            </a:r>
            <a:r>
              <a:rPr lang="en-US" dirty="0" smtClean="0">
                <a:hlinkClick r:id="rId3"/>
              </a:rPr>
              <a:t>FCC in Rome</a:t>
            </a:r>
            <a:r>
              <a:rPr lang="en-US" dirty="0" smtClean="0"/>
              <a:t> proposed </a:t>
            </a:r>
            <a:r>
              <a:rPr lang="en-US" b="1" dirty="0" smtClean="0">
                <a:solidFill>
                  <a:srgbClr val="000000"/>
                </a:solidFill>
              </a:rPr>
              <a:t>(but not a lot of traction)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Further </a:t>
            </a:r>
            <a:r>
              <a:rPr lang="en-US" dirty="0"/>
              <a:t>developments in terms of Analysis Capture and </a:t>
            </a:r>
            <a:r>
              <a:rPr lang="en-US" dirty="0" smtClean="0"/>
              <a:t>Preservation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Use Cases &amp; Metrics to validate DP strategy (AKA “DSA++”)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Further </a:t>
            </a:r>
            <a:r>
              <a:rPr lang="en-US" dirty="0"/>
              <a:t>releases of Open Data through the CERN Open Data </a:t>
            </a:r>
            <a:r>
              <a:rPr lang="en-US" dirty="0" smtClean="0"/>
              <a:t>Portal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[ Harmonization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of similar activities across various laboratories and </a:t>
            </a:r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projects ]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Clarifications </a:t>
            </a:r>
            <a:r>
              <a:rPr lang="en-US" dirty="0"/>
              <a:t>regarding funding – of particular importance to </a:t>
            </a:r>
            <a:r>
              <a:rPr lang="en-US" dirty="0" smtClean="0"/>
              <a:t>past experiments </a:t>
            </a:r>
            <a:r>
              <a:rPr lang="en-US" dirty="0"/>
              <a:t>where resources have already become sub-</a:t>
            </a:r>
            <a:r>
              <a:rPr lang="en-US" dirty="0" smtClean="0"/>
              <a:t>optimal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continuation of regular meetings and workshops, aligning as much </a:t>
            </a:r>
            <a:r>
              <a:rPr lang="en-US" dirty="0" smtClean="0"/>
              <a:t>as possible </a:t>
            </a:r>
            <a:r>
              <a:rPr lang="en-US" dirty="0"/>
              <a:t>with related events (WLCG, CHEP, HEP Software Foundation etc.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Proposal for “DPHEP track” @ CHEP 2016 made (successful @ CHEP 2012)</a:t>
            </a:r>
            <a:endParaRPr lang="en-US" dirty="0"/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>
              <a:buClrTx/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Input </a:t>
            </a:r>
            <a:r>
              <a:rPr lang="en-US" b="1" dirty="0">
                <a:solidFill>
                  <a:srgbClr val="FF0000"/>
                </a:solidFill>
              </a:rPr>
              <a:t>to the next round of ESPP – building on concrete experience</a:t>
            </a:r>
            <a:r>
              <a:rPr lang="en-US" b="1" dirty="0" smtClean="0">
                <a:solidFill>
                  <a:srgbClr val="FF0000"/>
                </a:solidFill>
              </a:rPr>
              <a:t>, results </a:t>
            </a:r>
            <a:r>
              <a:rPr lang="en-US" b="1" dirty="0">
                <a:solidFill>
                  <a:srgbClr val="FF0000"/>
                </a:solidFill>
              </a:rPr>
              <a:t>and remaining challenges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pPr>
              <a:buClrTx/>
              <a:buFont typeface="Wingdings" charset="2"/>
              <a:buChar char="Ø"/>
            </a:pPr>
            <a:r>
              <a:rPr lang="en-US" b="1" u="sng" dirty="0" smtClean="0">
                <a:solidFill>
                  <a:srgbClr val="FF0000"/>
                </a:solidFill>
              </a:rPr>
              <a:t>Data Re-use, Sharing, Reproducibility of Results are key drivers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/>
            <a:r>
              <a:rPr lang="en-US" dirty="0" smtClean="0"/>
              <a:t>12 November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97576" y="6289509"/>
            <a:ext cx="5631253" cy="501647"/>
          </a:xfrm>
        </p:spPr>
        <p:txBody>
          <a:bodyPr/>
          <a:lstStyle/>
          <a:p>
            <a:r>
              <a:rPr lang="en-GB" dirty="0" smtClean="0"/>
              <a:t>IT </a:t>
            </a:r>
            <a:r>
              <a:rPr lang="en-GB" dirty="0" err="1" smtClean="0"/>
              <a:t>PoW</a:t>
            </a:r>
            <a:r>
              <a:rPr lang="en-GB" dirty="0" smtClean="0"/>
              <a:t> 2015 – Data Preservation &amp; Open Data &amp; WLCG OB &amp; DPHEP Status Report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630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72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3.5. Will there be need for an adjustment of the general CERN ́s data policy?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425879"/>
            <a:ext cx="11187627" cy="522531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CERN </a:t>
            </a:r>
            <a:r>
              <a:rPr lang="en-US" dirty="0"/>
              <a:t>will establish a data policy that is in line with funding agency requirements, including in terms of Open Access (Science). This can be expected to be largely similar to that adopted by the 4 main LHC experiments, with a significant fraction of the data released after a reasonable embargo period.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duration of the embargo period and the fraction of the data to be released would be determined based on experience, resource requirements and scientific, educational and cultural benefits.</a:t>
            </a:r>
          </a:p>
          <a:p>
            <a:pPr lvl="1"/>
            <a:r>
              <a:rPr lang="en-US" dirty="0" smtClean="0"/>
              <a:t>Given </a:t>
            </a:r>
            <a:r>
              <a:rPr lang="en-US" dirty="0"/>
              <a:t>that the total dataset of the (HL-)LHC will be in the Exabyte range, the volume of data to be released will eventually become significant and the appropriate resources must be factored into any planning.</a:t>
            </a:r>
          </a:p>
          <a:p>
            <a:r>
              <a:rPr lang="en-US" dirty="0" smtClean="0"/>
              <a:t>The </a:t>
            </a:r>
            <a:r>
              <a:rPr lang="en-US" dirty="0"/>
              <a:t>development and use of the computing models and the infrastructure for HL-LHC does not depend on development of this policy.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IT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70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 November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IT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2" y="0"/>
            <a:ext cx="5787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1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1187627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Preparing Data Management Plans for WLCG and </a:t>
            </a:r>
            <a:r>
              <a:rPr lang="en-US" dirty="0" err="1"/>
              <a:t>HNISciCloud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IT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09600" y="4176594"/>
            <a:ext cx="3657600" cy="419653"/>
          </a:xfrm>
        </p:spPr>
        <p:txBody>
          <a:bodyPr/>
          <a:lstStyle/>
          <a:p>
            <a:r>
              <a:rPr lang="en-US" dirty="0" err="1" smtClean="0"/>
              <a:t>Jamie.Shiers@cern.ch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5" y="6142013"/>
            <a:ext cx="886541" cy="65798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63097" y="160597"/>
            <a:ext cx="8642731" cy="840488"/>
            <a:chOff x="417725" y="3125059"/>
            <a:chExt cx="8642730" cy="84048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027560" y="6142615"/>
            <a:ext cx="32909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HNISciCloud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260" y="4226800"/>
            <a:ext cx="1603827" cy="192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331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DMPs about? – Typical DMP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/>
              <a:t>will the data be curated and preserved?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strong link to Certification of </a:t>
            </a:r>
            <a:r>
              <a:rPr lang="en-US" dirty="0" smtClean="0"/>
              <a:t>repositories – another key w/s topic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will it be shared / made accessible for verification and re-use?</a:t>
            </a:r>
          </a:p>
          <a:p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will publications refer to the data (the plots in the paper, the data behind them and so forth)?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2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DMP Requirements from Funding Agencies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3" y="1600207"/>
            <a:ext cx="11221047" cy="463320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integrate data management planning into the overall research plan, </a:t>
            </a:r>
            <a:r>
              <a:rPr lang="en-US" dirty="0" smtClean="0"/>
              <a:t>all proposals </a:t>
            </a:r>
            <a:r>
              <a:rPr lang="en-US" dirty="0"/>
              <a:t>submitted to the </a:t>
            </a:r>
            <a:r>
              <a:rPr lang="en-US" b="1" dirty="0">
                <a:solidFill>
                  <a:srgbClr val="339933"/>
                </a:solidFill>
              </a:rPr>
              <a:t>Office of Science</a:t>
            </a:r>
            <a:r>
              <a:rPr lang="en-US" dirty="0"/>
              <a:t> for research funding are </a:t>
            </a:r>
            <a:r>
              <a:rPr lang="en-US" dirty="0" smtClean="0"/>
              <a:t>required </a:t>
            </a:r>
            <a:r>
              <a:rPr lang="en-US" dirty="0"/>
              <a:t>to include a </a:t>
            </a:r>
            <a:r>
              <a:rPr lang="en-US" b="1" dirty="0">
                <a:solidFill>
                  <a:srgbClr val="660066"/>
                </a:solidFill>
              </a:rPr>
              <a:t>Data Management Plan </a:t>
            </a:r>
            <a:r>
              <a:rPr lang="en-US" dirty="0"/>
              <a:t>(DMP) of no more than two </a:t>
            </a:r>
            <a:r>
              <a:rPr lang="en-US" dirty="0" smtClean="0"/>
              <a:t>pages </a:t>
            </a:r>
            <a:r>
              <a:rPr lang="en-US" dirty="0"/>
              <a:t>that describes how data generated through the course of the proposed </a:t>
            </a:r>
            <a:r>
              <a:rPr lang="en-US" dirty="0" smtClean="0"/>
              <a:t>research </a:t>
            </a:r>
            <a:r>
              <a:rPr lang="en-US" dirty="0"/>
              <a:t>will be </a:t>
            </a:r>
            <a:r>
              <a:rPr lang="en-US" b="1" u="sng" dirty="0">
                <a:solidFill>
                  <a:srgbClr val="FF0000"/>
                </a:solidFill>
              </a:rPr>
              <a:t>shared and preserved</a:t>
            </a:r>
            <a:r>
              <a:rPr lang="en-US" dirty="0"/>
              <a:t> or explains why data sharing and/or </a:t>
            </a:r>
            <a:r>
              <a:rPr lang="en-US" dirty="0" smtClean="0"/>
              <a:t>preservation </a:t>
            </a:r>
            <a:r>
              <a:rPr lang="en-US" dirty="0"/>
              <a:t>are not possible or scientifically appropriate.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a minimum, </a:t>
            </a:r>
            <a:r>
              <a:rPr lang="en-US" dirty="0" smtClean="0"/>
              <a:t>DMPs </a:t>
            </a:r>
            <a:r>
              <a:rPr lang="en-US" dirty="0"/>
              <a:t>must describe how data sharing and preservation will enable </a:t>
            </a:r>
            <a:r>
              <a:rPr lang="en-US" b="1" u="sng" dirty="0">
                <a:solidFill>
                  <a:srgbClr val="0000FF"/>
                </a:solidFill>
              </a:rPr>
              <a:t>validation </a:t>
            </a:r>
            <a:r>
              <a:rPr lang="en-US" b="1" u="sng" dirty="0" smtClean="0">
                <a:solidFill>
                  <a:srgbClr val="0000FF"/>
                </a:solidFill>
              </a:rPr>
              <a:t>of </a:t>
            </a:r>
            <a:r>
              <a:rPr lang="en-US" b="1" u="sng" dirty="0">
                <a:solidFill>
                  <a:srgbClr val="0000FF"/>
                </a:solidFill>
              </a:rPr>
              <a:t>results</a:t>
            </a:r>
            <a:r>
              <a:rPr lang="en-US" dirty="0"/>
              <a:t>, or how results could be validated if data are not shared or </a:t>
            </a:r>
            <a:r>
              <a:rPr lang="en-US" dirty="0" smtClean="0"/>
              <a:t>preserved</a:t>
            </a:r>
            <a:r>
              <a:rPr lang="en-US" dirty="0"/>
              <a:t>.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Similar requirements from European FAs and EU (H2020)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A82C-8139-2245-8987-A632B1087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3117" y="6149853"/>
            <a:ext cx="919047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  From WLCG OB, May 2014. Similar slides shown since at WLCG GDBs</a:t>
            </a:r>
            <a:endParaRPr 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48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5490" y="0"/>
            <a:ext cx="1084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WLCG &amp; </a:t>
            </a:r>
            <a:r>
              <a:rPr lang="en-US" dirty="0" err="1" smtClean="0"/>
              <a:t>HNISciCloud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049" y="1600205"/>
            <a:ext cx="11271177" cy="4934009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For </a:t>
            </a:r>
            <a:r>
              <a:rPr lang="en-US" b="1" dirty="0"/>
              <a:t>WLCG</a:t>
            </a:r>
            <a:r>
              <a:rPr lang="en-US" dirty="0"/>
              <a:t>, we follow the structure given in </a:t>
            </a:r>
            <a:r>
              <a:rPr lang="en-US" b="1" dirty="0">
                <a:solidFill>
                  <a:srgbClr val="FF6600"/>
                </a:solidFill>
              </a:rPr>
              <a:t>annex 1 and annex 2 </a:t>
            </a:r>
            <a:r>
              <a:rPr lang="en-US" dirty="0"/>
              <a:t>of the H2020 guidelines, with a further section covering important points from other key FAs that are not, or not clearly, covered by the above (e.g. linking of publications to data, education and outreach </a:t>
            </a:r>
            <a:r>
              <a:rPr lang="en-US" dirty="0" err="1"/>
              <a:t>etc</a:t>
            </a:r>
            <a:r>
              <a:rPr lang="en-US" dirty="0"/>
              <a:t> - </a:t>
            </a:r>
            <a:r>
              <a:rPr lang="en-US" dirty="0" smtClean="0"/>
              <a:t>more </a:t>
            </a:r>
            <a:r>
              <a:rPr lang="en-US" dirty="0"/>
              <a:t>details below). The guidelines can be found at </a:t>
            </a:r>
            <a:r>
              <a:rPr lang="en-US" u="sng" dirty="0">
                <a:hlinkClick r:id="rId2"/>
              </a:rPr>
              <a:t>https://indico.cern.ch/event/444264/);</a:t>
            </a:r>
          </a:p>
          <a:p>
            <a:endParaRPr lang="en-US" dirty="0"/>
          </a:p>
          <a:p>
            <a:r>
              <a:rPr lang="en-US" b="1" dirty="0" smtClean="0"/>
              <a:t>For </a:t>
            </a:r>
            <a:r>
              <a:rPr lang="en-US" b="1" dirty="0" err="1"/>
              <a:t>HNISciCloud</a:t>
            </a:r>
            <a:r>
              <a:rPr lang="en-US" dirty="0"/>
              <a:t>, and for each discipline, we follow the structure given in </a:t>
            </a:r>
            <a:r>
              <a:rPr lang="en-US" b="1" dirty="0">
                <a:solidFill>
                  <a:srgbClr val="FF6600"/>
                </a:solidFill>
              </a:rPr>
              <a:t>annex 1 only </a:t>
            </a:r>
            <a:r>
              <a:rPr lang="en-US" dirty="0"/>
              <a:t>of the H2020 guidelines. </a:t>
            </a:r>
            <a:endParaRPr lang="en-US" dirty="0" smtClean="0"/>
          </a:p>
          <a:p>
            <a:pPr lvl="1"/>
            <a:r>
              <a:rPr lang="en-US" dirty="0" smtClean="0"/>
              <a:t>We </a:t>
            </a:r>
            <a:r>
              <a:rPr lang="en-US" dirty="0"/>
              <a:t>may decide to provide additional information in a subsequent update of the </a:t>
            </a:r>
            <a:r>
              <a:rPr lang="en-US" dirty="0" smtClean="0"/>
              <a:t>DMP.</a:t>
            </a:r>
          </a:p>
          <a:p>
            <a:r>
              <a:rPr lang="en-US" b="1" u="sng" dirty="0" smtClean="0"/>
              <a:t>Due as a Deliverable in PM 2 (February 2016!)</a:t>
            </a:r>
            <a:r>
              <a:rPr lang="en-US" dirty="0" smtClean="0"/>
              <a:t> with updates in ~PM14 &amp; PM28</a:t>
            </a:r>
            <a:endParaRPr lang="en-US" b="1" u="sng" dirty="0"/>
          </a:p>
          <a:p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should </a:t>
            </a:r>
            <a:r>
              <a:rPr lang="en-US" b="1" dirty="0"/>
              <a:t>probably</a:t>
            </a:r>
            <a:r>
              <a:rPr lang="en-US" dirty="0"/>
              <a:t> update the DMPs in sync, depending on the schedule in the </a:t>
            </a:r>
            <a:r>
              <a:rPr lang="en-US" dirty="0" err="1"/>
              <a:t>HNISciCloud</a:t>
            </a:r>
            <a:r>
              <a:rPr lang="en-US" dirty="0"/>
              <a:t> DOW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HNISciCloud</a:t>
            </a:r>
            <a:r>
              <a:rPr lang="en-US" dirty="0" smtClean="0"/>
              <a:t> partners: </a:t>
            </a:r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>
                <a:solidFill>
                  <a:srgbClr val="0000FF"/>
                </a:solidFill>
              </a:rPr>
              <a:t>, INFN, DESY, CNRS, KIT</a:t>
            </a:r>
            <a:r>
              <a:rPr lang="en-US" dirty="0" smtClean="0"/>
              <a:t>, </a:t>
            </a:r>
            <a:r>
              <a:rPr lang="en-US" dirty="0" err="1" smtClean="0"/>
              <a:t>SURFSara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STFC</a:t>
            </a:r>
            <a:r>
              <a:rPr lang="en-US" dirty="0" smtClean="0"/>
              <a:t>, EMBL, </a:t>
            </a:r>
            <a:r>
              <a:rPr lang="en-US" dirty="0" smtClean="0">
                <a:solidFill>
                  <a:srgbClr val="0000FF"/>
                </a:solidFill>
              </a:rPr>
              <a:t>IFAE</a:t>
            </a:r>
            <a:r>
              <a:rPr lang="en-US" dirty="0" smtClean="0"/>
              <a:t>, (</a:t>
            </a:r>
            <a:r>
              <a:rPr lang="en-US" dirty="0" err="1" smtClean="0"/>
              <a:t>egi</a:t>
            </a:r>
            <a:r>
              <a:rPr lang="en-US" dirty="0" smtClean="0"/>
              <a:t>, trust-it)</a:t>
            </a:r>
          </a:p>
          <a:p>
            <a:r>
              <a:rPr lang="en-US" dirty="0" smtClean="0">
                <a:hlinkClick r:id="rId3"/>
              </a:rPr>
              <a:t>DPHEP ISO </a:t>
            </a:r>
            <a:r>
              <a:rPr lang="en-US" dirty="0" smtClean="0">
                <a:hlinkClick r:id="rId3"/>
              </a:rPr>
              <a:t>16363 training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CERN, INFN, CNRS, KIT, STFC, </a:t>
            </a:r>
            <a:r>
              <a:rPr lang="en-US" dirty="0" smtClean="0">
                <a:solidFill>
                  <a:srgbClr val="0000FF"/>
                </a:solidFill>
              </a:rPr>
              <a:t>IFAE</a:t>
            </a:r>
            <a:r>
              <a:rPr lang="en-US" dirty="0" smtClean="0"/>
              <a:t>, </a:t>
            </a:r>
            <a:r>
              <a:rPr lang="en-US" dirty="0" err="1" smtClean="0"/>
              <a:t>dkrz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989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H2020: Annex 1 (DMP Template)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325610"/>
            <a:ext cx="11003819" cy="4907799"/>
          </a:xfrm>
        </p:spPr>
        <p:txBody>
          <a:bodyPr>
            <a:normAutofit fontScale="85000" lnSpcReduction="20000"/>
          </a:bodyPr>
          <a:lstStyle/>
          <a:p>
            <a:pPr marL="48767" indent="0">
              <a:buNone/>
            </a:pPr>
            <a:r>
              <a:rPr lang="en-US" dirty="0" smtClean="0"/>
              <a:t>The DMP should address the points below…</a:t>
            </a:r>
          </a:p>
          <a:p>
            <a:pPr marL="48767" indent="0">
              <a:buNone/>
            </a:pPr>
            <a:r>
              <a:rPr lang="en-US" dirty="0" smtClean="0"/>
              <a:t>	</a:t>
            </a:r>
          </a:p>
          <a:p>
            <a:pPr marL="791717" indent="-742950">
              <a:buFont typeface="+mj-lt"/>
              <a:buAutoNum type="arabicPeriod"/>
            </a:pPr>
            <a:r>
              <a:rPr lang="en-US" dirty="0" smtClean="0"/>
              <a:t>Data set reference and name</a:t>
            </a:r>
          </a:p>
          <a:p>
            <a:pPr lvl="2"/>
            <a:r>
              <a:rPr lang="en-US" dirty="0" smtClean="0"/>
              <a:t>Identifier for the DS to be produced</a:t>
            </a:r>
          </a:p>
          <a:p>
            <a:pPr marL="791717" indent="-742950">
              <a:buFont typeface="+mj-lt"/>
              <a:buAutoNum type="arabicPeriod"/>
            </a:pPr>
            <a:r>
              <a:rPr lang="en-US" dirty="0" smtClean="0"/>
              <a:t>Data set description</a:t>
            </a:r>
          </a:p>
          <a:p>
            <a:pPr lvl="2"/>
            <a:r>
              <a:rPr lang="en-US" dirty="0" smtClean="0"/>
              <a:t>Description; origin; nature &amp; scale; to whom useful; underpins publication?  similar data?</a:t>
            </a:r>
          </a:p>
          <a:p>
            <a:pPr marL="791717" indent="-742950">
              <a:buFont typeface="+mj-lt"/>
              <a:buAutoNum type="arabicPeriod"/>
            </a:pPr>
            <a:r>
              <a:rPr lang="en-US" dirty="0" smtClean="0"/>
              <a:t>Standards and metadata</a:t>
            </a:r>
          </a:p>
          <a:p>
            <a:pPr lvl="2"/>
            <a:r>
              <a:rPr lang="en-US" dirty="0" smtClean="0"/>
              <a:t>Reference to standards </a:t>
            </a:r>
            <a:r>
              <a:rPr lang="en-US" i="1" dirty="0" smtClean="0"/>
              <a:t>of the discipline</a:t>
            </a:r>
            <a:endParaRPr lang="en-US" dirty="0" smtClean="0"/>
          </a:p>
          <a:p>
            <a:pPr marL="791717" indent="-742950">
              <a:buFont typeface="+mj-lt"/>
              <a:buAutoNum type="arabicPeriod"/>
            </a:pPr>
            <a:r>
              <a:rPr lang="en-US" dirty="0" smtClean="0"/>
              <a:t>Data sharing</a:t>
            </a:r>
          </a:p>
          <a:p>
            <a:pPr lvl="2"/>
            <a:r>
              <a:rPr lang="en-US" dirty="0" smtClean="0"/>
              <a:t>How will it be shared? Embargo periods? Mechanisms for dissemination, s/w and other tools for re-use, access open to restricted to groups, where is repository? Type of repository?</a:t>
            </a:r>
          </a:p>
          <a:p>
            <a:pPr marL="791717" indent="-742950">
              <a:buFont typeface="+mj-lt"/>
              <a:buAutoNum type="arabicPeriod"/>
            </a:pPr>
            <a:r>
              <a:rPr lang="en-US" dirty="0" smtClean="0"/>
              <a:t>Archiving and preservation</a:t>
            </a:r>
          </a:p>
          <a:p>
            <a:pPr lvl="2"/>
            <a:r>
              <a:rPr lang="en-US" dirty="0" smtClean="0"/>
              <a:t>Description of procedures, how long will it be preserved? End volume? Costs? How will these be covered?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/>
          <a:lstStyle/>
          <a:p>
            <a:fld id="{8D7753BE-1AA1-4261-82AA-6E437A50001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Up Arrow 3"/>
          <p:cNvSpPr/>
          <p:nvPr/>
        </p:nvSpPr>
        <p:spPr>
          <a:xfrm>
            <a:off x="133680" y="2205924"/>
            <a:ext cx="384329" cy="3943924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2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H2020 DMP Guidelines – Annex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re </a:t>
            </a:r>
            <a:r>
              <a:rPr lang="en-US" dirty="0"/>
              <a:t>the </a:t>
            </a: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iscoverable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ccessible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ssessable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ntelligible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U</a:t>
            </a:r>
            <a:r>
              <a:rPr lang="en-US" dirty="0" smtClean="0"/>
              <a:t>sable </a:t>
            </a:r>
            <a:r>
              <a:rPr lang="en-US" dirty="0"/>
              <a:t>beyond their original purpose</a:t>
            </a:r>
            <a:r>
              <a:rPr lang="en-US" dirty="0" smtClean="0"/>
              <a:t>,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nteroperable </a:t>
            </a:r>
            <a:r>
              <a:rPr lang="en-US" dirty="0"/>
              <a:t>to specific quality </a:t>
            </a:r>
            <a:r>
              <a:rPr lang="en-US" dirty="0" smtClean="0"/>
              <a:t>standards?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071976" y="1943766"/>
            <a:ext cx="2274081" cy="223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1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“Annex 3” – other 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1120788" cy="50677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What is the relationship between the data you are collecting and any existing data? </a:t>
            </a:r>
            <a:r>
              <a:rPr lang="en-US" b="1" dirty="0">
                <a:solidFill>
                  <a:srgbClr val="FF0000"/>
                </a:solidFill>
              </a:rPr>
              <a:t>(NSF)</a:t>
            </a:r>
          </a:p>
          <a:p>
            <a:endParaRPr lang="en-US" dirty="0" smtClean="0"/>
          </a:p>
          <a:p>
            <a:r>
              <a:rPr lang="en-US" dirty="0"/>
              <a:t>Requirement #2: DMPs should provide a plan for making all research data displayed </a:t>
            </a:r>
            <a:r>
              <a:rPr lang="en-US" dirty="0" smtClean="0"/>
              <a:t>in publications </a:t>
            </a:r>
            <a:r>
              <a:rPr lang="en-US" dirty="0"/>
              <a:t>resulting from the proposed research open, machine-readable, and </a:t>
            </a:r>
            <a:r>
              <a:rPr lang="en-US" dirty="0" smtClean="0"/>
              <a:t>digitally accessible </a:t>
            </a:r>
            <a:r>
              <a:rPr lang="en-US" dirty="0"/>
              <a:t>to the public at the time of publication.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includes data that are displayed in charts</a:t>
            </a:r>
            <a:r>
              <a:rPr lang="en-US" dirty="0" smtClean="0"/>
              <a:t>, figures</a:t>
            </a:r>
            <a:r>
              <a:rPr lang="en-US" dirty="0"/>
              <a:t>, images, etc.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addition, the underlying digital research data used to generate </a:t>
            </a:r>
            <a:r>
              <a:rPr lang="en-US" dirty="0" smtClean="0"/>
              <a:t>the displayed </a:t>
            </a:r>
            <a:r>
              <a:rPr lang="en-US" dirty="0"/>
              <a:t>data should be made as accessible as possible to the public in accordance with </a:t>
            </a:r>
            <a:r>
              <a:rPr lang="en-US" dirty="0" smtClean="0"/>
              <a:t>the principles </a:t>
            </a:r>
            <a:r>
              <a:rPr lang="en-US" dirty="0"/>
              <a:t>stated above.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requirement could be met by including the data as </a:t>
            </a:r>
            <a:r>
              <a:rPr lang="en-US" dirty="0" smtClean="0"/>
              <a:t>supplementary information </a:t>
            </a:r>
            <a:r>
              <a:rPr lang="en-US" dirty="0"/>
              <a:t>to the published article, or through other means.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published article </a:t>
            </a:r>
            <a:r>
              <a:rPr lang="en-US" dirty="0" smtClean="0"/>
              <a:t>should indicate </a:t>
            </a:r>
            <a:r>
              <a:rPr lang="en-US" dirty="0"/>
              <a:t>how these data can be accessed. </a:t>
            </a:r>
            <a:r>
              <a:rPr lang="en-US" b="1" dirty="0">
                <a:solidFill>
                  <a:srgbClr val="FF0000"/>
                </a:solidFill>
              </a:rPr>
              <a:t>(DoE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endParaRPr lang="en-US" dirty="0"/>
          </a:p>
          <a:p>
            <a:r>
              <a:rPr lang="en-US" dirty="0" smtClean="0"/>
              <a:t>See November 2015 workshop </a:t>
            </a:r>
            <a:r>
              <a:rPr lang="en-US" dirty="0"/>
              <a:t>at CERN: </a:t>
            </a:r>
            <a:r>
              <a:rPr lang="en-US" dirty="0">
                <a:hlinkClick r:id="rId2"/>
              </a:rPr>
              <a:t>https://indico.cern.ch/event/395374/other-view?view=standard#20151109.</a:t>
            </a:r>
            <a:r>
              <a:rPr lang="en-US" dirty="0" smtClean="0">
                <a:hlinkClick r:id="rId2"/>
              </a:rPr>
              <a:t>detailed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275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6_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20821</TotalTime>
  <Words>1134</Words>
  <Application>Microsoft Macintosh PowerPoint</Application>
  <PresentationFormat>Custom</PresentationFormat>
  <Paragraphs>132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CERN2Corporate16-9</vt:lpstr>
      <vt:lpstr>6_WLCG-new</vt:lpstr>
      <vt:lpstr>Office Theme</vt:lpstr>
      <vt:lpstr>PowerPoint Presentation</vt:lpstr>
      <vt:lpstr>Preparing Data Management Plans for WLCG and HNISciCloud </vt:lpstr>
      <vt:lpstr>What are DMPs about? – Typical DMP Questions</vt:lpstr>
      <vt:lpstr>DMP Requirements from Funding Agencies</vt:lpstr>
      <vt:lpstr>PowerPoint Presentation</vt:lpstr>
      <vt:lpstr>Proposal: WLCG &amp; HNISciCloud</vt:lpstr>
      <vt:lpstr>H2020: Annex 1 (DMP Template)</vt:lpstr>
      <vt:lpstr>H2020 DMP Guidelines – Annex 2</vt:lpstr>
      <vt:lpstr>“Annex 3” – other key questions</vt:lpstr>
      <vt:lpstr>Some Words about the Workshop</vt:lpstr>
      <vt:lpstr>DMP Timeline</vt:lpstr>
      <vt:lpstr>Strategic Directions (DP + OD)</vt:lpstr>
      <vt:lpstr>PowerPoint Presentation</vt:lpstr>
      <vt:lpstr>3.5. Will there be need for an adjustment of the general CERN ́s data policy?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Hemmer</dc:creator>
  <cp:lastModifiedBy>Jamie Shiers</cp:lastModifiedBy>
  <cp:revision>236</cp:revision>
  <cp:lastPrinted>2015-10-29T06:22:20Z</cp:lastPrinted>
  <dcterms:created xsi:type="dcterms:W3CDTF">2015-01-09T08:37:54Z</dcterms:created>
  <dcterms:modified xsi:type="dcterms:W3CDTF">2016-01-12T10:00:51Z</dcterms:modified>
</cp:coreProperties>
</file>