
<file path=[Content_Types].xml><?xml version="1.0" encoding="utf-8"?>
<Types xmlns="http://schemas.openxmlformats.org/package/2006/content-types">
  <Override PartName="/ppt/slides/slide18.xml" ContentType="application/vnd.openxmlformats-officedocument.presentationml.slide+xml"/>
  <Override PartName="/ppt/slideLayouts/slideLayout15.xml" ContentType="application/vnd.openxmlformats-officedocument.presentationml.slideLayout+xml"/>
  <Override PartName="/ppt/slides/slide9.xml" ContentType="application/vnd.openxmlformats-officedocument.presentationml.slide+xml"/>
  <Default Extension="emf" ContentType="image/x-emf"/>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Masters/slideMaster2.xml" ContentType="application/vnd.openxmlformats-officedocument.presentationml.slideMaster+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ppt/notesSlides/notesSlide1.xml" ContentType="application/vnd.openxmlformats-officedocument.presentationml.notes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Masters/slideMaster3.xml" ContentType="application/vnd.openxmlformats-officedocument.presentationml.slideMaster+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s/slide16.xml" ContentType="application/vnd.openxmlformats-officedocument.presentationml.slide+xml"/>
  <Override PartName="/ppt/slideLayouts/slideLayout13.xml" ContentType="application/vnd.openxmlformats-officedocument.presentationml.slideLayout+xml"/>
  <Override PartName="/ppt/slideLayouts/slideLayout21.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theme/theme4.xml" ContentType="application/vnd.openxmlformats-officedocument.theme+xml"/>
  <Override PartName="/ppt/slideLayouts/slideLayout3.xml" ContentType="application/vnd.openxmlformats-officedocument.presentationml.slideLayout+xml"/>
  <Override PartName="/ppt/slides/slide20.xml" ContentType="application/vnd.openxmlformats-officedocument.presentationml.slide+xml"/>
  <Override PartName="/ppt/slideLayouts/slideLayout18.xml" ContentType="application/vnd.openxmlformats-officedocument.presentationml.slideLayout+xml"/>
  <Override PartName="/ppt/slides/slide17.xml" ContentType="application/vnd.openxmlformats-officedocument.presentationml.slide+xml"/>
  <Override PartName="/ppt/slideLayouts/slideLayout14.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theme/theme5.xml" ContentType="application/vnd.openxmlformats-officedocument.them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r:id="rId1"/>
    <p:sldMasterId r:id="rId2"/>
    <p:sldMasterId r:id="rId3"/>
  </p:sldMasterIdLst>
  <p:notesMasterIdLst>
    <p:notesMasterId r:id="rId25"/>
  </p:notesMasterIdLst>
  <p:handoutMasterIdLst>
    <p:handoutMasterId r:id="rId26"/>
  </p:handoutMasterIdLst>
  <p:sldIdLst>
    <p:sldId id="261" r:id="rId4"/>
    <p:sldId id="269" r:id="rId5"/>
    <p:sldId id="270" r:id="rId6"/>
    <p:sldId id="279" r:id="rId7"/>
    <p:sldId id="277" r:id="rId8"/>
    <p:sldId id="278" r:id="rId9"/>
    <p:sldId id="280" r:id="rId10"/>
    <p:sldId id="281" r:id="rId11"/>
    <p:sldId id="282" r:id="rId12"/>
    <p:sldId id="283" r:id="rId13"/>
    <p:sldId id="284" r:id="rId14"/>
    <p:sldId id="285" r:id="rId15"/>
    <p:sldId id="288" r:id="rId16"/>
    <p:sldId id="289" r:id="rId17"/>
    <p:sldId id="290" r:id="rId18"/>
    <p:sldId id="291" r:id="rId19"/>
    <p:sldId id="292" r:id="rId20"/>
    <p:sldId id="293" r:id="rId21"/>
    <p:sldId id="287" r:id="rId22"/>
    <p:sldId id="294" r:id="rId23"/>
    <p:sldId id="286" r:id="rId24"/>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a="http://schemas.openxmlformats.org/drawingml/2006/main" xmlns:r="http://schemas.openxmlformats.org/officeDocument/2006/relationships" xmlns:p="http://schemas.openxmlformats.org/presentationml/2006/main" xmlns:p15="http://schemas.microsoft.com/office/powerpoint/2012/main" xmlns:mv="urn:schemas-microsoft-com:mac:vml" xmlns:mc="http://schemas.openxmlformats.org/markup-compatibility/2006">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9900"/>
    <a:srgbClr val="080808"/>
    <a:srgbClr val="009900"/>
    <a:srgbClr val="FFFF99"/>
    <a:srgbClr val="104282"/>
    <a:srgbClr val="0B387C"/>
    <a:srgbClr val="0055A0"/>
    <a:srgbClr val="0C377B"/>
  </p:clrMru>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FD5EFAAD-0ECE-453E-9831-46B23BE46B34}">
      <p15:chartTrackingRefBased xmlns="" xmlns:a="http://schemas.openxmlformats.org/drawingml/2006/main" xmlns:r="http://schemas.openxmlformats.org/officeDocument/2006/relationships" xmlns:p="http://schemas.openxmlformats.org/presentationml/2006/main" xmlns:p15="http://schemas.microsoft.com/office/powerpoint/2012/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horzBarState="maximized">
    <p:restoredLeft sz="15620"/>
    <p:restoredTop sz="94660"/>
  </p:normalViewPr>
  <p:slideViewPr>
    <p:cSldViewPr snapToGrid="0" snapToObjects="1">
      <p:cViewPr varScale="1">
        <p:scale>
          <a:sx n="91" d="100"/>
          <a:sy n="91" d="100"/>
        </p:scale>
        <p:origin x="-1392"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958" cy="49418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1098" y="0"/>
            <a:ext cx="2944958" cy="494186"/>
          </a:xfrm>
          <a:prstGeom prst="rect">
            <a:avLst/>
          </a:prstGeom>
        </p:spPr>
        <p:txBody>
          <a:bodyPr vert="horz" lIns="91440" tIns="45720" rIns="91440" bIns="45720" rtlCol="0"/>
          <a:lstStyle>
            <a:lvl1pPr algn="r">
              <a:defRPr sz="1200"/>
            </a:lvl1pPr>
          </a:lstStyle>
          <a:p>
            <a:fld id="{7D5D1D5A-D050-4C85-845B-EE7A8A601E55}" type="datetimeFigureOut">
              <a:rPr lang="en-US" smtClean="0"/>
              <a:pPr/>
              <a:t>4/11/16</a:t>
            </a:fld>
            <a:endParaRPr lang="en-US" dirty="0"/>
          </a:p>
        </p:txBody>
      </p:sp>
      <p:sp>
        <p:nvSpPr>
          <p:cNvPr id="4" name="Footer Placeholder 3"/>
          <p:cNvSpPr>
            <a:spLocks noGrp="1"/>
          </p:cNvSpPr>
          <p:nvPr>
            <p:ph type="ftr" sz="quarter" idx="2"/>
          </p:nvPr>
        </p:nvSpPr>
        <p:spPr>
          <a:xfrm>
            <a:off x="0" y="9376900"/>
            <a:ext cx="2944958" cy="49418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1098" y="9376900"/>
            <a:ext cx="2944958" cy="494185"/>
          </a:xfrm>
          <a:prstGeom prst="rect">
            <a:avLst/>
          </a:prstGeom>
        </p:spPr>
        <p:txBody>
          <a:bodyPr vert="horz" lIns="91440" tIns="45720" rIns="91440" bIns="45720" rtlCol="0" anchor="b"/>
          <a:lstStyle>
            <a:lvl1pPr algn="r">
              <a:defRPr sz="1200"/>
            </a:lvl1pPr>
          </a:lstStyle>
          <a:p>
            <a:fld id="{6E31A01D-FEB2-4CE6-B78C-8A100D919ADB}" type="slidenum">
              <a:rPr lang="en-US" smtClean="0"/>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637453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009B7B46-8F1F-4F32-98B6-F9EA0F57A584}" type="datetimeFigureOut">
              <a:rPr lang="en-GB" smtClean="0"/>
              <a:pPr/>
              <a:t>4/11/16</a:t>
            </a:fld>
            <a:endParaRPr lang="en-GB" dirty="0"/>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450" y="4689475"/>
            <a:ext cx="5438775" cy="44434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63"/>
            <a:ext cx="2946400" cy="49371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49688" y="9377363"/>
            <a:ext cx="2946400" cy="493712"/>
          </a:xfrm>
          <a:prstGeom prst="rect">
            <a:avLst/>
          </a:prstGeom>
        </p:spPr>
        <p:txBody>
          <a:bodyPr vert="horz" lIns="91440" tIns="45720" rIns="91440" bIns="45720" rtlCol="0" anchor="b"/>
          <a:lstStyle>
            <a:lvl1pPr algn="r">
              <a:defRPr sz="1200"/>
            </a:lvl1pPr>
          </a:lstStyle>
          <a:p>
            <a:fld id="{6EC9EEFC-C032-435A-B3AC-EAF0642B2897}" type="slidenum">
              <a:rPr lang="en-GB" smtClean="0"/>
              <a:pPr/>
              <a:t>‹#›</a:t>
            </a:fld>
            <a:endParaRPr lang="en-GB"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21256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C9EEFC-C032-435A-B3AC-EAF0642B2897}" type="slidenum">
              <a:rPr lang="en-GB" smtClean="0"/>
              <a:pPr/>
              <a:t>1</a:t>
            </a:fld>
            <a:endParaRPr lang="en-GB"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52106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png"/><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8.png"/><Relationship Id="rId1" Type="http://schemas.openxmlformats.org/officeDocument/2006/relationships/slideMaster" Target="../slideMasters/slideMaster2.xml"/><Relationship Id="rId2" Type="http://schemas.openxmlformats.org/officeDocument/2006/relationships/image" Target="../media/image7.jpe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png"/><Relationship Id="rId1" Type="http://schemas.openxmlformats.org/officeDocument/2006/relationships/slideMaster" Target="../slideMasters/slideMaster3.xml"/><Relationship Id="rId2"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8.png"/><Relationship Id="rId1" Type="http://schemas.openxmlformats.org/officeDocument/2006/relationships/slideMaster" Target="../slideMasters/slideMaster3.xml"/><Relationship Id="rId2" Type="http://schemas.openxmlformats.org/officeDocument/2006/relationships/image" Target="../media/image7.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4/11/16</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4/11/16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4/11/16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3996267" y="2703284"/>
            <a:ext cx="1172455" cy="1467041"/>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lide">
    <p:spTree>
      <p:nvGrpSpPr>
        <p:cNvPr id="1" name=""/>
        <p:cNvGrpSpPr/>
        <p:nvPr/>
      </p:nvGrpSpPr>
      <p:grpSpPr>
        <a:xfrm>
          <a:off x="0" y="0"/>
          <a:ext cx="0" cy="0"/>
          <a:chOff x="0" y="0"/>
          <a:chExt cx="0" cy="0"/>
        </a:xfrm>
      </p:grpSpPr>
      <p:pic>
        <p:nvPicPr>
          <p:cNvPr id="20" name="Picture 19"/>
          <p:cNvPicPr>
            <a:picLocks noChangeAspect="1"/>
          </p:cNvPicPr>
          <p:nvPr userDrawn="1"/>
        </p:nvPicPr>
        <p:blipFill rotWithShape="1">
          <a:blip r:embed="rId2" cstate="email">
            <a:alphaModFix amt="50000"/>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l="2513"/>
          <a:stretch/>
        </p:blipFill>
        <p:spPr>
          <a:xfrm>
            <a:off x="-1" y="545630"/>
            <a:ext cx="1825039" cy="2521185"/>
          </a:xfrm>
          <a:prstGeom prst="rect">
            <a:avLst/>
          </a:prstGeom>
        </p:spPr>
      </p:pic>
      <p:sp>
        <p:nvSpPr>
          <p:cNvPr id="4" name="Date Placeholder 3"/>
          <p:cNvSpPr>
            <a:spLocks noGrp="1"/>
          </p:cNvSpPr>
          <p:nvPr>
            <p:ph type="dt" sz="half" idx="10"/>
          </p:nvPr>
        </p:nvSpPr>
        <p:spPr>
          <a:xfrm>
            <a:off x="6513871" y="6354506"/>
            <a:ext cx="1460090" cy="365125"/>
          </a:xfrm>
        </p:spPr>
        <p:txBody>
          <a:bodyPr/>
          <a:lstStyle>
            <a:lvl1pPr>
              <a:defRPr>
                <a:solidFill>
                  <a:srgbClr val="FFFFFF"/>
                </a:solidFill>
              </a:defRPr>
            </a:lvl1pPr>
          </a:lstStyle>
          <a:p>
            <a:fld id="{B3346B3F-C9B3-468C-957D-C9834FD2CA67}" type="datetime1">
              <a:rPr lang="en-US" smtClean="0"/>
              <a:pPr/>
              <a:t>4/11/16</a:t>
            </a:fld>
            <a:endParaRPr lang="en-US" dirty="0"/>
          </a:p>
        </p:txBody>
      </p:sp>
      <p:sp>
        <p:nvSpPr>
          <p:cNvPr id="6" name="Slide Number Placeholder 5"/>
          <p:cNvSpPr>
            <a:spLocks noGrp="1"/>
          </p:cNvSpPr>
          <p:nvPr>
            <p:ph type="sldNum" sz="quarter" idx="12"/>
          </p:nvPr>
        </p:nvSpPr>
        <p:spPr>
          <a:xfrm>
            <a:off x="8111612" y="6356350"/>
            <a:ext cx="575187" cy="365125"/>
          </a:xfrm>
        </p:spPr>
        <p:txBody>
          <a:bodyPr/>
          <a:lstStyle>
            <a:lvl1pPr>
              <a:defRPr>
                <a:solidFill>
                  <a:srgbClr val="FFFFFF"/>
                </a:solidFill>
              </a:defRPr>
            </a:lvl1pPr>
          </a:lstStyle>
          <a:p>
            <a:fld id="{1EF85638-2995-764F-975A-3D74C15A7C7B}" type="slidenum">
              <a:rPr lang="en-US" smtClean="0"/>
              <a:pPr/>
              <a:t>‹#›</a:t>
            </a:fld>
            <a:endParaRPr lang="en-US" dirty="0"/>
          </a:p>
        </p:txBody>
      </p:sp>
      <p:grpSp>
        <p:nvGrpSpPr>
          <p:cNvPr id="19" name="Group 18"/>
          <p:cNvGrpSpPr/>
          <p:nvPr userDrawn="1"/>
        </p:nvGrpSpPr>
        <p:grpSpPr>
          <a:xfrm rot="5400000">
            <a:off x="6111825" y="3133399"/>
            <a:ext cx="3212936" cy="2851411"/>
            <a:chOff x="1709777" y="364301"/>
            <a:chExt cx="4683889" cy="4120344"/>
          </a:xfrm>
        </p:grpSpPr>
        <p:pic>
          <p:nvPicPr>
            <p:cNvPr id="16" name="Picture 15" descr="network-structure.jpg"/>
            <p:cNvPicPr>
              <a:picLocks noChangeAspect="1"/>
            </p:cNvPicPr>
            <p:nvPr userDrawn="1"/>
          </p:nvPicPr>
          <p:blipFill rotWithShape="1">
            <a:blip r:embed="rId3" cstate="email">
              <a:alphaModFix amt="51000"/>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p:blipFill>
          <p:spPr>
            <a:xfrm flipV="1">
              <a:off x="1821666" y="364301"/>
              <a:ext cx="4572000" cy="3800593"/>
            </a:xfrm>
            <a:prstGeom prst="rect">
              <a:avLst/>
            </a:prstGeom>
            <a:solidFill>
              <a:schemeClr val="bg1"/>
            </a:solidFill>
          </p:spPr>
        </p:pic>
        <p:sp>
          <p:nvSpPr>
            <p:cNvPr id="17" name="Oval 16"/>
            <p:cNvSpPr/>
            <p:nvPr userDrawn="1"/>
          </p:nvSpPr>
          <p:spPr>
            <a:xfrm>
              <a:off x="1709777" y="3355758"/>
              <a:ext cx="1834442" cy="112888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grpSp>
      <p:sp>
        <p:nvSpPr>
          <p:cNvPr id="3" name="Subtitle 2"/>
          <p:cNvSpPr>
            <a:spLocks noGrp="1"/>
          </p:cNvSpPr>
          <p:nvPr userDrawn="1">
            <p:ph type="subTitle" idx="1"/>
          </p:nvPr>
        </p:nvSpPr>
        <p:spPr>
          <a:xfrm>
            <a:off x="1552222" y="3886200"/>
            <a:ext cx="5964297" cy="1752600"/>
          </a:xfrm>
        </p:spPr>
        <p:txBody>
          <a:bodyPr/>
          <a:lstStyle>
            <a:lvl1pPr marL="0" indent="0" algn="ctr">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21" name="Picture 20"/>
          <p:cNvPicPr>
            <a:picLocks noChangeAspect="1"/>
          </p:cNvPicPr>
          <p:nvPr userDrawn="1"/>
        </p:nvPicPr>
        <p:blipFill rotWithShape="1">
          <a:blip r:embed="rId4"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r="24615"/>
          <a:stretch/>
        </p:blipFill>
        <p:spPr>
          <a:xfrm>
            <a:off x="7761104" y="0"/>
            <a:ext cx="1382896" cy="1234080"/>
          </a:xfrm>
          <a:prstGeom prst="rect">
            <a:avLst/>
          </a:prstGeom>
        </p:spPr>
      </p:pic>
      <p:sp>
        <p:nvSpPr>
          <p:cNvPr id="22" name="Text Placeholder 8"/>
          <p:cNvSpPr txBox="1">
            <a:spLocks/>
          </p:cNvSpPr>
          <p:nvPr userDrawn="1"/>
        </p:nvSpPr>
        <p:spPr>
          <a:xfrm>
            <a:off x="776749" y="6337091"/>
            <a:ext cx="5589637"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 : Support for Distributed Computing</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132586822"/>
      </p:ext>
    </p:extLst>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317226" y="6342041"/>
            <a:ext cx="1439606" cy="365125"/>
          </a:xfrm>
        </p:spPr>
        <p:txBody>
          <a:bodyPr/>
          <a:lstStyle/>
          <a:p>
            <a:fld id="{3ED9DD27-062A-4377-B35B-B62780D14DBA}" type="datetime1">
              <a:rPr lang="en-US" smtClean="0">
                <a:solidFill>
                  <a:prstClr val="white">
                    <a:lumMod val="95000"/>
                  </a:prstClr>
                </a:solidFill>
              </a:rPr>
              <a:pPr/>
              <a:t>4/11/16</a:t>
            </a:fld>
            <a:endParaRPr lang="en-US" dirty="0">
              <a:solidFill>
                <a:prstClr val="white">
                  <a:lumMod val="95000"/>
                </a:prstClr>
              </a:solidFill>
            </a:endParaRPr>
          </a:p>
        </p:txBody>
      </p:sp>
      <p:sp>
        <p:nvSpPr>
          <p:cNvPr id="5" name="Footer Placeholder 4"/>
          <p:cNvSpPr>
            <a:spLocks noGrp="1"/>
          </p:cNvSpPr>
          <p:nvPr>
            <p:ph type="ftr" sz="quarter" idx="11"/>
          </p:nvPr>
        </p:nvSpPr>
        <p:spPr>
          <a:xfrm>
            <a:off x="1965631" y="6345964"/>
            <a:ext cx="4228692" cy="365125"/>
          </a:xfrm>
        </p:spPr>
        <p:txBody>
          <a:bodyPr/>
          <a:lstStyle/>
          <a:p>
            <a:r>
              <a:rPr lang="en-US" dirty="0" smtClean="0"/>
              <a:t>GGUS Slides for the WLCG Service Report 2014/07/15 MB </a:t>
            </a:r>
            <a:endParaRPr lang="en-US" dirty="0"/>
          </a:p>
        </p:txBody>
      </p:sp>
      <p:sp>
        <p:nvSpPr>
          <p:cNvPr id="6" name="Slide Number Placeholder 5"/>
          <p:cNvSpPr>
            <a:spLocks noGrp="1"/>
          </p:cNvSpPr>
          <p:nvPr>
            <p:ph type="sldNum" sz="quarter" idx="12"/>
          </p:nvPr>
        </p:nvSpPr>
        <p:spPr>
          <a:xfrm>
            <a:off x="7923160" y="6337536"/>
            <a:ext cx="763639" cy="365125"/>
          </a:xfrm>
        </p:spPr>
        <p:txBody>
          <a:bodyPr/>
          <a:lstStyle/>
          <a:p>
            <a:fld id="{1EF85638-2995-764F-975A-3D74C15A7C7B}" type="slidenum">
              <a:rPr lang="en-US" smtClean="0"/>
              <a:pPr/>
              <a:t>‹#›</a:t>
            </a:fld>
            <a:endParaRPr lang="en-US" dirty="0"/>
          </a:p>
        </p:txBody>
      </p:sp>
      <p:sp>
        <p:nvSpPr>
          <p:cNvPr id="18"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7738038"/>
      </p:ext>
    </p:extLst>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grpSp>
        <p:nvGrpSpPr>
          <p:cNvPr id="8" name="Group 7"/>
          <p:cNvGrpSpPr/>
          <p:nvPr userDrawn="1"/>
        </p:nvGrpSpPr>
        <p:grpSpPr>
          <a:xfrm rot="5400000">
            <a:off x="6111825" y="3133399"/>
            <a:ext cx="3212936" cy="2851411"/>
            <a:chOff x="1709777" y="364301"/>
            <a:chExt cx="4683889" cy="4120344"/>
          </a:xfrm>
        </p:grpSpPr>
        <p:pic>
          <p:nvPicPr>
            <p:cNvPr id="9" name="Picture 8" descr="network-structure.jpg"/>
            <p:cNvPicPr>
              <a:picLocks noChangeAspect="1"/>
            </p:cNvPicPr>
            <p:nvPr userDrawn="1"/>
          </p:nvPicPr>
          <p:blipFill rotWithShape="1">
            <a:blip r:embed="rId2" cstate="email">
              <a:alphaModFix amt="51000"/>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p:blipFill>
          <p:spPr>
            <a:xfrm flipV="1">
              <a:off x="1821666" y="364301"/>
              <a:ext cx="4572000" cy="3800593"/>
            </a:xfrm>
            <a:prstGeom prst="rect">
              <a:avLst/>
            </a:prstGeom>
            <a:solidFill>
              <a:schemeClr val="bg1"/>
            </a:solidFill>
          </p:spPr>
        </p:pic>
        <p:sp>
          <p:nvSpPr>
            <p:cNvPr id="10" name="Oval 9"/>
            <p:cNvSpPr/>
            <p:nvPr userDrawn="1"/>
          </p:nvSpPr>
          <p:spPr>
            <a:xfrm>
              <a:off x="1709777" y="3355758"/>
              <a:ext cx="1834442" cy="112888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gr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0F7F2-20A7-428C-B3F3-372FC7A247E0}" type="datetime1">
              <a:rPr lang="en-US" smtClean="0">
                <a:solidFill>
                  <a:prstClr val="white">
                    <a:lumMod val="95000"/>
                  </a:prstClr>
                </a:solidFill>
              </a:rPr>
              <a:pPr/>
              <a:t>4/11/16</a:t>
            </a:fld>
            <a:endParaRPr lang="en-US" dirty="0">
              <a:solidFill>
                <a:prstClr val="white">
                  <a:lumMod val="95000"/>
                </a:prstClr>
              </a:solidFill>
            </a:endParaRPr>
          </a:p>
        </p:txBody>
      </p:sp>
      <p:sp>
        <p:nvSpPr>
          <p:cNvPr id="5" name="Footer Placeholder 4"/>
          <p:cNvSpPr>
            <a:spLocks noGrp="1"/>
          </p:cNvSpPr>
          <p:nvPr>
            <p:ph type="ftr" sz="quarter" idx="11"/>
          </p:nvPr>
        </p:nvSpPr>
        <p:spPr/>
        <p:txBody>
          <a:bodyPr/>
          <a:lstStyle/>
          <a:p>
            <a:r>
              <a:rPr lang="en-US" dirty="0" smtClean="0"/>
              <a:t>GGUS Slides for the WLCG Service Report 2014/07/15 MB </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a:t>
            </a:fld>
            <a:endParaRPr lang="en-US" dirty="0"/>
          </a:p>
        </p:txBody>
      </p:sp>
      <p:pic>
        <p:nvPicPr>
          <p:cNvPr id="7" name="Picture 6"/>
          <p:cNvPicPr>
            <a:picLocks noChangeAspect="1"/>
          </p:cNvPicPr>
          <p:nvPr userDrawn="1"/>
        </p:nvPicPr>
        <p:blipFill rotWithShape="1">
          <a:blip r:embed="rId3" cstate="email">
            <a:alphaModFix amt="50000"/>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l="2513"/>
          <a:stretch/>
        </p:blipFill>
        <p:spPr>
          <a:xfrm>
            <a:off x="-1" y="545630"/>
            <a:ext cx="1825039" cy="2521185"/>
          </a:xfrm>
          <a:prstGeom prst="rect">
            <a:avLst/>
          </a:prstGeom>
        </p:spPr>
      </p:pic>
      <p:pic>
        <p:nvPicPr>
          <p:cNvPr id="11" name="Picture 10"/>
          <p:cNvPicPr>
            <a:picLocks noChangeAspect="1"/>
          </p:cNvPicPr>
          <p:nvPr userDrawn="1"/>
        </p:nvPicPr>
        <p:blipFill rotWithShape="1">
          <a:blip r:embed="rId4"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r="24615"/>
          <a:stretch/>
        </p:blipFill>
        <p:spPr>
          <a:xfrm>
            <a:off x="7761104" y="0"/>
            <a:ext cx="1382896" cy="1234080"/>
          </a:xfrm>
          <a:prstGeom prst="rect">
            <a:avLst/>
          </a:prstGeom>
        </p:spPr>
      </p:pic>
      <p:sp>
        <p:nvSpPr>
          <p:cNvPr id="12"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8141061"/>
      </p:ext>
    </p:extLst>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60193D-0F80-48B2-AA3A-A74F7B74B871}" type="datetime1">
              <a:rPr lang="en-US" smtClean="0">
                <a:solidFill>
                  <a:prstClr val="white">
                    <a:lumMod val="95000"/>
                  </a:prstClr>
                </a:solidFill>
              </a:rPr>
              <a:pPr/>
              <a:t>4/11/16</a:t>
            </a:fld>
            <a:endParaRPr lang="en-US" dirty="0">
              <a:solidFill>
                <a:prstClr val="white">
                  <a:lumMod val="95000"/>
                </a:prstClr>
              </a:solidFill>
            </a:endParaRPr>
          </a:p>
        </p:txBody>
      </p:sp>
      <p:sp>
        <p:nvSpPr>
          <p:cNvPr id="4" name="Footer Placeholder 3"/>
          <p:cNvSpPr>
            <a:spLocks noGrp="1"/>
          </p:cNvSpPr>
          <p:nvPr>
            <p:ph type="ftr" sz="quarter" idx="11"/>
          </p:nvPr>
        </p:nvSpPr>
        <p:spPr/>
        <p:txBody>
          <a:bodyPr/>
          <a:lstStyle/>
          <a:p>
            <a:r>
              <a:rPr lang="en-US" dirty="0" smtClean="0"/>
              <a:t>GGUS Slides for the WLCG Service Report 2014/07/15 MB </a:t>
            </a:r>
            <a:endParaRPr lang="en-US" dirty="0"/>
          </a:p>
        </p:txBody>
      </p:sp>
      <p:sp>
        <p:nvSpPr>
          <p:cNvPr id="5" name="Slide Number Placeholder 4"/>
          <p:cNvSpPr>
            <a:spLocks noGrp="1"/>
          </p:cNvSpPr>
          <p:nvPr>
            <p:ph type="sldNum" sz="quarter" idx="12"/>
          </p:nvPr>
        </p:nvSpPr>
        <p:spPr/>
        <p:txBody>
          <a:bodyPr/>
          <a:lstStyle/>
          <a:p>
            <a:fld id="{1EF85638-2995-764F-975A-3D74C15A7C7B}" type="slidenum">
              <a:rPr lang="en-US" smtClean="0"/>
              <a:pPr/>
              <a:t>‹#›</a:t>
            </a:fld>
            <a:endParaRPr lang="en-US" dirty="0"/>
          </a:p>
        </p:txBody>
      </p:sp>
      <p:sp>
        <p:nvSpPr>
          <p:cNvPr id="6"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7700207"/>
      </p:ext>
    </p:extLst>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lide">
    <p:spTree>
      <p:nvGrpSpPr>
        <p:cNvPr id="1" name=""/>
        <p:cNvGrpSpPr/>
        <p:nvPr/>
      </p:nvGrpSpPr>
      <p:grpSpPr>
        <a:xfrm>
          <a:off x="0" y="0"/>
          <a:ext cx="0" cy="0"/>
          <a:chOff x="0" y="0"/>
          <a:chExt cx="0" cy="0"/>
        </a:xfrm>
      </p:grpSpPr>
      <p:pic>
        <p:nvPicPr>
          <p:cNvPr id="20" name="Picture 19"/>
          <p:cNvPicPr>
            <a:picLocks noChangeAspect="1"/>
          </p:cNvPicPr>
          <p:nvPr userDrawn="1"/>
        </p:nvPicPr>
        <p:blipFill rotWithShape="1">
          <a:blip r:embed="rId2" cstate="email">
            <a:alphaModFix amt="50000"/>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l="2513"/>
          <a:stretch/>
        </p:blipFill>
        <p:spPr>
          <a:xfrm>
            <a:off x="-1" y="545630"/>
            <a:ext cx="1825039" cy="2521185"/>
          </a:xfrm>
          <a:prstGeom prst="rect">
            <a:avLst/>
          </a:prstGeom>
        </p:spPr>
      </p:pic>
      <p:sp>
        <p:nvSpPr>
          <p:cNvPr id="4" name="Date Placeholder 3"/>
          <p:cNvSpPr>
            <a:spLocks noGrp="1"/>
          </p:cNvSpPr>
          <p:nvPr>
            <p:ph type="dt" sz="half" idx="10"/>
          </p:nvPr>
        </p:nvSpPr>
        <p:spPr>
          <a:xfrm>
            <a:off x="6513871" y="6354506"/>
            <a:ext cx="1460090" cy="365125"/>
          </a:xfrm>
        </p:spPr>
        <p:txBody>
          <a:bodyPr/>
          <a:lstStyle>
            <a:lvl1pPr>
              <a:defRPr>
                <a:solidFill>
                  <a:srgbClr val="FFFFFF"/>
                </a:solidFill>
              </a:defRPr>
            </a:lvl1pPr>
          </a:lstStyle>
          <a:p>
            <a:fld id="{B3346B3F-C9B3-468C-957D-C9834FD2CA67}" type="datetime1">
              <a:rPr lang="en-US" smtClean="0"/>
              <a:pPr/>
              <a:t>4/11/16</a:t>
            </a:fld>
            <a:endParaRPr lang="en-US" dirty="0"/>
          </a:p>
        </p:txBody>
      </p:sp>
      <p:sp>
        <p:nvSpPr>
          <p:cNvPr id="6" name="Slide Number Placeholder 5"/>
          <p:cNvSpPr>
            <a:spLocks noGrp="1"/>
          </p:cNvSpPr>
          <p:nvPr>
            <p:ph type="sldNum" sz="quarter" idx="12"/>
          </p:nvPr>
        </p:nvSpPr>
        <p:spPr>
          <a:xfrm>
            <a:off x="8111612" y="6356350"/>
            <a:ext cx="575187" cy="365125"/>
          </a:xfrm>
        </p:spPr>
        <p:txBody>
          <a:bodyPr/>
          <a:lstStyle>
            <a:lvl1pPr>
              <a:defRPr>
                <a:solidFill>
                  <a:srgbClr val="FFFFFF"/>
                </a:solidFill>
              </a:defRPr>
            </a:lvl1pPr>
          </a:lstStyle>
          <a:p>
            <a:fld id="{1EF85638-2995-764F-975A-3D74C15A7C7B}" type="slidenum">
              <a:rPr lang="en-US" smtClean="0"/>
              <a:pPr/>
              <a:t>‹#›</a:t>
            </a:fld>
            <a:endParaRPr lang="en-US" dirty="0"/>
          </a:p>
        </p:txBody>
      </p:sp>
      <p:grpSp>
        <p:nvGrpSpPr>
          <p:cNvPr id="19" name="Group 18"/>
          <p:cNvGrpSpPr/>
          <p:nvPr userDrawn="1"/>
        </p:nvGrpSpPr>
        <p:grpSpPr>
          <a:xfrm rot="5400000">
            <a:off x="6111825" y="3133399"/>
            <a:ext cx="3212936" cy="2851411"/>
            <a:chOff x="1709777" y="364301"/>
            <a:chExt cx="4683889" cy="4120344"/>
          </a:xfrm>
        </p:grpSpPr>
        <p:pic>
          <p:nvPicPr>
            <p:cNvPr id="16" name="Picture 15" descr="network-structure.jpg"/>
            <p:cNvPicPr>
              <a:picLocks noChangeAspect="1"/>
            </p:cNvPicPr>
            <p:nvPr userDrawn="1"/>
          </p:nvPicPr>
          <p:blipFill rotWithShape="1">
            <a:blip r:embed="rId3" cstate="email">
              <a:alphaModFix amt="51000"/>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p:blipFill>
          <p:spPr>
            <a:xfrm flipV="1">
              <a:off x="1821666" y="364301"/>
              <a:ext cx="4572000" cy="3800593"/>
            </a:xfrm>
            <a:prstGeom prst="rect">
              <a:avLst/>
            </a:prstGeom>
            <a:solidFill>
              <a:schemeClr val="bg1"/>
            </a:solidFill>
          </p:spPr>
        </p:pic>
        <p:sp>
          <p:nvSpPr>
            <p:cNvPr id="17" name="Oval 16"/>
            <p:cNvSpPr/>
            <p:nvPr userDrawn="1"/>
          </p:nvSpPr>
          <p:spPr>
            <a:xfrm>
              <a:off x="1709777" y="3355758"/>
              <a:ext cx="1834442" cy="112888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grpSp>
      <p:sp>
        <p:nvSpPr>
          <p:cNvPr id="3" name="Subtitle 2"/>
          <p:cNvSpPr>
            <a:spLocks noGrp="1"/>
          </p:cNvSpPr>
          <p:nvPr userDrawn="1">
            <p:ph type="subTitle" idx="1"/>
          </p:nvPr>
        </p:nvSpPr>
        <p:spPr>
          <a:xfrm>
            <a:off x="1552222" y="3886200"/>
            <a:ext cx="5964297" cy="1752600"/>
          </a:xfrm>
        </p:spPr>
        <p:txBody>
          <a:bodyPr/>
          <a:lstStyle>
            <a:lvl1pPr marL="0" indent="0" algn="ctr">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21" name="Picture 20"/>
          <p:cNvPicPr>
            <a:picLocks noChangeAspect="1"/>
          </p:cNvPicPr>
          <p:nvPr userDrawn="1"/>
        </p:nvPicPr>
        <p:blipFill rotWithShape="1">
          <a:blip r:embed="rId4"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r="24615"/>
          <a:stretch/>
        </p:blipFill>
        <p:spPr>
          <a:xfrm>
            <a:off x="7761104" y="0"/>
            <a:ext cx="1382896" cy="1234080"/>
          </a:xfrm>
          <a:prstGeom prst="rect">
            <a:avLst/>
          </a:prstGeom>
        </p:spPr>
      </p:pic>
      <p:sp>
        <p:nvSpPr>
          <p:cNvPr id="22" name="Text Placeholder 8"/>
          <p:cNvSpPr txBox="1">
            <a:spLocks/>
          </p:cNvSpPr>
          <p:nvPr userDrawn="1"/>
        </p:nvSpPr>
        <p:spPr>
          <a:xfrm>
            <a:off x="776749" y="6337091"/>
            <a:ext cx="5589637"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 : Support for Distributed Computing</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36787218"/>
      </p:ext>
    </p:extLst>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317226" y="6342041"/>
            <a:ext cx="1439606" cy="365125"/>
          </a:xfrm>
        </p:spPr>
        <p:txBody>
          <a:bodyPr/>
          <a:lstStyle/>
          <a:p>
            <a:fld id="{3ED9DD27-062A-4377-B35B-B62780D14DBA}" type="datetime1">
              <a:rPr lang="en-US" smtClean="0">
                <a:solidFill>
                  <a:prstClr val="white">
                    <a:lumMod val="95000"/>
                  </a:prstClr>
                </a:solidFill>
              </a:rPr>
              <a:pPr/>
              <a:t>4/11/16</a:t>
            </a:fld>
            <a:endParaRPr lang="en-US" dirty="0">
              <a:solidFill>
                <a:prstClr val="white">
                  <a:lumMod val="95000"/>
                </a:prstClr>
              </a:solidFill>
            </a:endParaRPr>
          </a:p>
        </p:txBody>
      </p:sp>
      <p:sp>
        <p:nvSpPr>
          <p:cNvPr id="5" name="Footer Placeholder 4"/>
          <p:cNvSpPr>
            <a:spLocks noGrp="1"/>
          </p:cNvSpPr>
          <p:nvPr>
            <p:ph type="ftr" sz="quarter" idx="11"/>
          </p:nvPr>
        </p:nvSpPr>
        <p:spPr>
          <a:xfrm>
            <a:off x="1965631" y="6345964"/>
            <a:ext cx="4228692" cy="365125"/>
          </a:xfrm>
        </p:spPr>
        <p:txBody>
          <a:bodyPr/>
          <a:lstStyle/>
          <a:p>
            <a:r>
              <a:rPr lang="en-US" dirty="0" smtClean="0"/>
              <a:t>GGUS Slides for the WLCG Service Report 2014/07/15 MB </a:t>
            </a:r>
            <a:endParaRPr lang="en-US" dirty="0"/>
          </a:p>
        </p:txBody>
      </p:sp>
      <p:sp>
        <p:nvSpPr>
          <p:cNvPr id="6" name="Slide Number Placeholder 5"/>
          <p:cNvSpPr>
            <a:spLocks noGrp="1"/>
          </p:cNvSpPr>
          <p:nvPr>
            <p:ph type="sldNum" sz="quarter" idx="12"/>
          </p:nvPr>
        </p:nvSpPr>
        <p:spPr>
          <a:xfrm>
            <a:off x="7923160" y="6337536"/>
            <a:ext cx="763639" cy="365125"/>
          </a:xfrm>
        </p:spPr>
        <p:txBody>
          <a:bodyPr/>
          <a:lstStyle/>
          <a:p>
            <a:fld id="{1EF85638-2995-764F-975A-3D74C15A7C7B}" type="slidenum">
              <a:rPr lang="en-US" smtClean="0"/>
              <a:pPr/>
              <a:t>‹#›</a:t>
            </a:fld>
            <a:endParaRPr lang="en-US" dirty="0"/>
          </a:p>
        </p:txBody>
      </p:sp>
      <p:sp>
        <p:nvSpPr>
          <p:cNvPr id="18"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52297150"/>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3996267" y="2703284"/>
            <a:ext cx="1172455" cy="1467041"/>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grpSp>
        <p:nvGrpSpPr>
          <p:cNvPr id="8" name="Group 7"/>
          <p:cNvGrpSpPr/>
          <p:nvPr userDrawn="1"/>
        </p:nvGrpSpPr>
        <p:grpSpPr>
          <a:xfrm rot="5400000">
            <a:off x="6111825" y="3133399"/>
            <a:ext cx="3212936" cy="2851411"/>
            <a:chOff x="1709777" y="364301"/>
            <a:chExt cx="4683889" cy="4120344"/>
          </a:xfrm>
        </p:grpSpPr>
        <p:pic>
          <p:nvPicPr>
            <p:cNvPr id="9" name="Picture 8" descr="network-structure.jpg"/>
            <p:cNvPicPr>
              <a:picLocks noChangeAspect="1"/>
            </p:cNvPicPr>
            <p:nvPr userDrawn="1"/>
          </p:nvPicPr>
          <p:blipFill rotWithShape="1">
            <a:blip r:embed="rId2" cstate="email">
              <a:alphaModFix amt="51000"/>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p:blipFill>
          <p:spPr>
            <a:xfrm flipV="1">
              <a:off x="1821666" y="364301"/>
              <a:ext cx="4572000" cy="3800593"/>
            </a:xfrm>
            <a:prstGeom prst="rect">
              <a:avLst/>
            </a:prstGeom>
            <a:solidFill>
              <a:schemeClr val="bg1"/>
            </a:solidFill>
          </p:spPr>
        </p:pic>
        <p:sp>
          <p:nvSpPr>
            <p:cNvPr id="10" name="Oval 9"/>
            <p:cNvSpPr/>
            <p:nvPr userDrawn="1"/>
          </p:nvSpPr>
          <p:spPr>
            <a:xfrm>
              <a:off x="1709777" y="3355758"/>
              <a:ext cx="1834442" cy="112888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gr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0F7F2-20A7-428C-B3F3-372FC7A247E0}" type="datetime1">
              <a:rPr lang="en-US" smtClean="0">
                <a:solidFill>
                  <a:prstClr val="white">
                    <a:lumMod val="95000"/>
                  </a:prstClr>
                </a:solidFill>
              </a:rPr>
              <a:pPr/>
              <a:t>4/11/16</a:t>
            </a:fld>
            <a:endParaRPr lang="en-US" dirty="0">
              <a:solidFill>
                <a:prstClr val="white">
                  <a:lumMod val="95000"/>
                </a:prstClr>
              </a:solidFill>
            </a:endParaRPr>
          </a:p>
        </p:txBody>
      </p:sp>
      <p:sp>
        <p:nvSpPr>
          <p:cNvPr id="5" name="Footer Placeholder 4"/>
          <p:cNvSpPr>
            <a:spLocks noGrp="1"/>
          </p:cNvSpPr>
          <p:nvPr>
            <p:ph type="ftr" sz="quarter" idx="11"/>
          </p:nvPr>
        </p:nvSpPr>
        <p:spPr/>
        <p:txBody>
          <a:bodyPr/>
          <a:lstStyle/>
          <a:p>
            <a:r>
              <a:rPr lang="en-US" dirty="0" smtClean="0"/>
              <a:t>GGUS Slides for the WLCG Service Report 2014/07/15 MB </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a:t>
            </a:fld>
            <a:endParaRPr lang="en-US" dirty="0"/>
          </a:p>
        </p:txBody>
      </p:sp>
      <p:pic>
        <p:nvPicPr>
          <p:cNvPr id="7" name="Picture 6"/>
          <p:cNvPicPr>
            <a:picLocks noChangeAspect="1"/>
          </p:cNvPicPr>
          <p:nvPr userDrawn="1"/>
        </p:nvPicPr>
        <p:blipFill rotWithShape="1">
          <a:blip r:embed="rId3" cstate="email">
            <a:alphaModFix amt="50000"/>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l="2513"/>
          <a:stretch/>
        </p:blipFill>
        <p:spPr>
          <a:xfrm>
            <a:off x="-1" y="545630"/>
            <a:ext cx="1825039" cy="2521185"/>
          </a:xfrm>
          <a:prstGeom prst="rect">
            <a:avLst/>
          </a:prstGeom>
        </p:spPr>
      </p:pic>
      <p:pic>
        <p:nvPicPr>
          <p:cNvPr id="11" name="Picture 10"/>
          <p:cNvPicPr>
            <a:picLocks noChangeAspect="1"/>
          </p:cNvPicPr>
          <p:nvPr userDrawn="1"/>
        </p:nvPicPr>
        <p:blipFill rotWithShape="1">
          <a:blip r:embed="rId4"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r="24615"/>
          <a:stretch/>
        </p:blipFill>
        <p:spPr>
          <a:xfrm>
            <a:off x="7761104" y="0"/>
            <a:ext cx="1382896" cy="1234080"/>
          </a:xfrm>
          <a:prstGeom prst="rect">
            <a:avLst/>
          </a:prstGeom>
        </p:spPr>
      </p:pic>
      <p:sp>
        <p:nvSpPr>
          <p:cNvPr id="12"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43850943"/>
      </p:ext>
    </p:extLst>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60193D-0F80-48B2-AA3A-A74F7B74B871}" type="datetime1">
              <a:rPr lang="en-US" smtClean="0">
                <a:solidFill>
                  <a:prstClr val="white">
                    <a:lumMod val="95000"/>
                  </a:prstClr>
                </a:solidFill>
              </a:rPr>
              <a:pPr/>
              <a:t>4/11/16</a:t>
            </a:fld>
            <a:endParaRPr lang="en-US" dirty="0">
              <a:solidFill>
                <a:prstClr val="white">
                  <a:lumMod val="95000"/>
                </a:prstClr>
              </a:solidFill>
            </a:endParaRPr>
          </a:p>
        </p:txBody>
      </p:sp>
      <p:sp>
        <p:nvSpPr>
          <p:cNvPr id="4" name="Footer Placeholder 3"/>
          <p:cNvSpPr>
            <a:spLocks noGrp="1"/>
          </p:cNvSpPr>
          <p:nvPr>
            <p:ph type="ftr" sz="quarter" idx="11"/>
          </p:nvPr>
        </p:nvSpPr>
        <p:spPr/>
        <p:txBody>
          <a:bodyPr/>
          <a:lstStyle/>
          <a:p>
            <a:r>
              <a:rPr lang="en-US" dirty="0" smtClean="0"/>
              <a:t>GGUS Slides for the WLCG Service Report 2014/07/15 MB </a:t>
            </a:r>
            <a:endParaRPr lang="en-US" dirty="0"/>
          </a:p>
        </p:txBody>
      </p:sp>
      <p:sp>
        <p:nvSpPr>
          <p:cNvPr id="5" name="Slide Number Placeholder 4"/>
          <p:cNvSpPr>
            <a:spLocks noGrp="1"/>
          </p:cNvSpPr>
          <p:nvPr>
            <p:ph type="sldNum" sz="quarter" idx="12"/>
          </p:nvPr>
        </p:nvSpPr>
        <p:spPr/>
        <p:txBody>
          <a:bodyPr/>
          <a:lstStyle/>
          <a:p>
            <a:fld id="{1EF85638-2995-764F-975A-3D74C15A7C7B}" type="slidenum">
              <a:rPr lang="en-US" smtClean="0"/>
              <a:pPr/>
              <a:t>‹#›</a:t>
            </a:fld>
            <a:endParaRPr lang="en-US" dirty="0"/>
          </a:p>
        </p:txBody>
      </p:sp>
      <p:sp>
        <p:nvSpPr>
          <p:cNvPr id="6"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61282213"/>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3312000" y="2169000"/>
            <a:ext cx="2520000" cy="25200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3953090" y="2878269"/>
            <a:ext cx="1221946" cy="1535841"/>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4/11/16</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4/11/16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4/11/16</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theme" Target="../theme/theme2.xml"/><Relationship Id="rId6" Type="http://schemas.openxmlformats.org/officeDocument/2006/relationships/image" Target="../media/image1.emf"/><Relationship Id="rId1" Type="http://schemas.openxmlformats.org/officeDocument/2006/relationships/slideLayout" Target="../slideLayouts/slideLayout14.xml"/><Relationship Id="rId2"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0.xml"/><Relationship Id="rId4" Type="http://schemas.openxmlformats.org/officeDocument/2006/relationships/slideLayout" Target="../slideLayouts/slideLayout21.xml"/><Relationship Id="rId5" Type="http://schemas.openxmlformats.org/officeDocument/2006/relationships/theme" Target="../theme/theme3.xml"/><Relationship Id="rId6" Type="http://schemas.openxmlformats.org/officeDocument/2006/relationships/image" Target="../media/image1.emf"/><Relationship Id="rId1" Type="http://schemas.openxmlformats.org/officeDocument/2006/relationships/slideLayout" Target="../slideLayouts/slideLayout18.xml"/><Relationship Id="rId2"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6157663"/>
            <a:ext cx="9144000" cy="707202"/>
          </a:xfrm>
          <a:prstGeom prst="rect">
            <a:avLst/>
          </a:prstGeom>
        </p:spPr>
      </p:pic>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pic>
        <p:nvPicPr>
          <p:cNvPr id="12" name="Image 4" descr="bande-01.eps"/>
          <p:cNvPicPr>
            <a:picLocks noChangeAspect="1"/>
          </p:cNvPicPr>
          <p:nvPr/>
        </p:nvPicPr>
        <p:blipFill>
          <a:blip r:embed="rId6" cstate="email">
            <a:duotone>
              <a:schemeClr val="accent2">
                <a:shade val="45000"/>
                <a:satMod val="135000"/>
              </a:schemeClr>
              <a:prstClr val="white"/>
            </a:duotone>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6157663"/>
            <a:ext cx="9144000" cy="70720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4649"/>
            <a:ext cx="8229600" cy="446302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pPr defTabSz="457200"/>
            <a:fld id="{6D5A69AD-92D4-40B1-BF32-510381822325}" type="datetime1">
              <a:rPr lang="en-US" smtClean="0">
                <a:solidFill>
                  <a:prstClr val="white">
                    <a:lumMod val="95000"/>
                  </a:prstClr>
                </a:solidFill>
              </a:rPr>
              <a:pPr defTabSz="457200"/>
              <a:t>4/11/16</a:t>
            </a:fld>
            <a:endParaRPr lang="en-US" dirty="0">
              <a:solidFill>
                <a:prstClr val="white">
                  <a:lumMod val="95000"/>
                </a:prstClr>
              </a:solidFill>
            </a:endParaRPr>
          </a:p>
        </p:txBody>
      </p:sp>
      <p:sp>
        <p:nvSpPr>
          <p:cNvPr id="5" name="Footer Placeholder 4"/>
          <p:cNvSpPr>
            <a:spLocks noGrp="1"/>
          </p:cNvSpPr>
          <p:nvPr>
            <p:ph type="ftr" sz="quarter" idx="3"/>
          </p:nvPr>
        </p:nvSpPr>
        <p:spPr>
          <a:xfrm>
            <a:off x="2023806" y="6360855"/>
            <a:ext cx="4195097" cy="365125"/>
          </a:xfrm>
          <a:prstGeom prst="rect">
            <a:avLst/>
          </a:prstGeom>
        </p:spPr>
        <p:txBody>
          <a:bodyPr vert="horz" lIns="91440" tIns="45720" rIns="91440" bIns="45720" rtlCol="0" anchor="ctr"/>
          <a:lstStyle>
            <a:lvl1pPr algn="ctr">
              <a:defRPr sz="1200">
                <a:solidFill>
                  <a:srgbClr val="F2F2F2"/>
                </a:solidFill>
              </a:defRPr>
            </a:lvl1pPr>
          </a:lstStyle>
          <a:p>
            <a:pPr defTabSz="457200"/>
            <a:r>
              <a:rPr lang="en-US" dirty="0" smtClean="0"/>
              <a:t>GGUS Slides for the WLCG Service Report 2014/07/15 MB </a:t>
            </a:r>
            <a:endParaRPr lang="en-US" dirty="0"/>
          </a:p>
        </p:txBody>
      </p:sp>
      <p:sp>
        <p:nvSpPr>
          <p:cNvPr id="6" name="Slide Number Placeholder 5"/>
          <p:cNvSpPr>
            <a:spLocks noGrp="1"/>
          </p:cNvSpPr>
          <p:nvPr>
            <p:ph type="sldNum" sz="quarter" idx="4"/>
          </p:nvPr>
        </p:nvSpPr>
        <p:spPr>
          <a:xfrm>
            <a:off x="7923160" y="6356350"/>
            <a:ext cx="763639" cy="365125"/>
          </a:xfrm>
          <a:prstGeom prst="rect">
            <a:avLst/>
          </a:prstGeom>
        </p:spPr>
        <p:txBody>
          <a:bodyPr vert="horz" lIns="91440" tIns="45720" rIns="91440" bIns="45720" rtlCol="0" anchor="ctr"/>
          <a:lstStyle>
            <a:lvl1pPr algn="r">
              <a:defRPr sz="1200">
                <a:solidFill>
                  <a:srgbClr val="F2F2F2"/>
                </a:solidFill>
              </a:defRPr>
            </a:lvl1pPr>
          </a:lstStyle>
          <a:p>
            <a:pPr defTabSz="457200"/>
            <a:fld id="{1EF85638-2995-764F-975A-3D74C15A7C7B}" type="slidenum">
              <a:rPr lang="en-US" smtClean="0"/>
              <a:pPr defTabSz="457200"/>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57318248"/>
      </p:ext>
    </p:extLst>
  </p:cSld>
  <p:clrMap bg1="lt1" tx1="dk1" bg2="lt2" tx2="dk2" accent1="accent1" accent2="accent2" accent3="accent3" accent4="accent4" accent5="accent5" accent6="accent6" hlink="hlink" folHlink="folHlink"/>
  <p:sldLayoutIdLst>
    <p:sldLayoutId r:id="rId1"/>
    <p:sldLayoutId r:id="rId2"/>
    <p:sldLayoutId r:id="rId3"/>
    <p:sldLayoutId r:id="rId4"/>
  </p:sldLayoutIdLst>
  <p:hf hdr="0"/>
  <p:txStyles>
    <p:titleStyle>
      <a:lvl1pPr algn="ctr" defTabSz="457200" rtl="0" eaLnBrk="1" latinLnBrk="0" hangingPunct="1">
        <a:spcBef>
          <a:spcPct val="0"/>
        </a:spcBef>
        <a:buNone/>
        <a:defRPr sz="3200" b="1" i="0" u="none" kern="1200" cap="none" normalizeH="0">
          <a:solidFill>
            <a:schemeClr val="accent1"/>
          </a:solidFill>
          <a:latin typeface="News Gothic MT"/>
          <a:ea typeface="+mj-ea"/>
          <a:cs typeface="+mj-cs"/>
        </a:defRPr>
      </a:lvl1pPr>
    </p:titleStyle>
    <p:bodyStyle>
      <a:lvl1pPr marL="342900" indent="-342900" algn="l" defTabSz="457200" rtl="0" eaLnBrk="1" latinLnBrk="0" hangingPunct="1">
        <a:spcBef>
          <a:spcPct val="20000"/>
        </a:spcBef>
        <a:buClr>
          <a:schemeClr val="accent1"/>
        </a:buClr>
        <a:buFont typeface="Wingdings" charset="2"/>
        <a:buChar char="§"/>
        <a:defRPr sz="3200" kern="1200">
          <a:solidFill>
            <a:schemeClr val="tx1">
              <a:lumMod val="75000"/>
              <a:lumOff val="25000"/>
            </a:schemeClr>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pic>
        <p:nvPicPr>
          <p:cNvPr id="12" name="Image 4" descr="bande-01.eps"/>
          <p:cNvPicPr>
            <a:picLocks noChangeAspect="1"/>
          </p:cNvPicPr>
          <p:nvPr/>
        </p:nvPicPr>
        <p:blipFill>
          <a:blip r:embed="rId6" cstate="email">
            <a:duotone>
              <a:schemeClr val="accent2">
                <a:shade val="45000"/>
                <a:satMod val="135000"/>
              </a:schemeClr>
              <a:prstClr val="white"/>
            </a:duotone>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6157663"/>
            <a:ext cx="9144000" cy="70720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4649"/>
            <a:ext cx="8229600" cy="446302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pPr defTabSz="457200"/>
            <a:fld id="{6D5A69AD-92D4-40B1-BF32-510381822325}" type="datetime1">
              <a:rPr lang="en-US" smtClean="0">
                <a:solidFill>
                  <a:prstClr val="white">
                    <a:lumMod val="95000"/>
                  </a:prstClr>
                </a:solidFill>
              </a:rPr>
              <a:pPr defTabSz="457200"/>
              <a:t>4/11/16</a:t>
            </a:fld>
            <a:endParaRPr lang="en-US" dirty="0">
              <a:solidFill>
                <a:prstClr val="white">
                  <a:lumMod val="95000"/>
                </a:prstClr>
              </a:solidFill>
            </a:endParaRPr>
          </a:p>
        </p:txBody>
      </p:sp>
      <p:sp>
        <p:nvSpPr>
          <p:cNvPr id="5" name="Footer Placeholder 4"/>
          <p:cNvSpPr>
            <a:spLocks noGrp="1"/>
          </p:cNvSpPr>
          <p:nvPr>
            <p:ph type="ftr" sz="quarter" idx="3"/>
          </p:nvPr>
        </p:nvSpPr>
        <p:spPr>
          <a:xfrm>
            <a:off x="2023806" y="6360855"/>
            <a:ext cx="4195097" cy="365125"/>
          </a:xfrm>
          <a:prstGeom prst="rect">
            <a:avLst/>
          </a:prstGeom>
        </p:spPr>
        <p:txBody>
          <a:bodyPr vert="horz" lIns="91440" tIns="45720" rIns="91440" bIns="45720" rtlCol="0" anchor="ctr"/>
          <a:lstStyle>
            <a:lvl1pPr algn="ctr">
              <a:defRPr sz="1200">
                <a:solidFill>
                  <a:srgbClr val="F2F2F2"/>
                </a:solidFill>
              </a:defRPr>
            </a:lvl1pPr>
          </a:lstStyle>
          <a:p>
            <a:pPr defTabSz="457200"/>
            <a:r>
              <a:rPr lang="en-US" dirty="0" smtClean="0"/>
              <a:t>GGUS Slides for the WLCG Service Report 2014/07/15 MB </a:t>
            </a:r>
            <a:endParaRPr lang="en-US" dirty="0"/>
          </a:p>
        </p:txBody>
      </p:sp>
      <p:sp>
        <p:nvSpPr>
          <p:cNvPr id="6" name="Slide Number Placeholder 5"/>
          <p:cNvSpPr>
            <a:spLocks noGrp="1"/>
          </p:cNvSpPr>
          <p:nvPr>
            <p:ph type="sldNum" sz="quarter" idx="4"/>
          </p:nvPr>
        </p:nvSpPr>
        <p:spPr>
          <a:xfrm>
            <a:off x="7923160" y="6356350"/>
            <a:ext cx="763639" cy="365125"/>
          </a:xfrm>
          <a:prstGeom prst="rect">
            <a:avLst/>
          </a:prstGeom>
        </p:spPr>
        <p:txBody>
          <a:bodyPr vert="horz" lIns="91440" tIns="45720" rIns="91440" bIns="45720" rtlCol="0" anchor="ctr"/>
          <a:lstStyle>
            <a:lvl1pPr algn="r">
              <a:defRPr sz="1200">
                <a:solidFill>
                  <a:srgbClr val="F2F2F2"/>
                </a:solidFill>
              </a:defRPr>
            </a:lvl1pPr>
          </a:lstStyle>
          <a:p>
            <a:pPr defTabSz="457200"/>
            <a:fld id="{1EF85638-2995-764F-975A-3D74C15A7C7B}" type="slidenum">
              <a:rPr lang="en-US" smtClean="0"/>
              <a:pPr defTabSz="457200"/>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87669821"/>
      </p:ext>
    </p:extLst>
  </p:cSld>
  <p:clrMap bg1="lt1" tx1="dk1" bg2="lt2" tx2="dk2" accent1="accent1" accent2="accent2" accent3="accent3" accent4="accent4" accent5="accent5" accent6="accent6" hlink="hlink" folHlink="folHlink"/>
  <p:sldLayoutIdLst>
    <p:sldLayoutId r:id="rId1"/>
    <p:sldLayoutId r:id="rId2"/>
    <p:sldLayoutId r:id="rId3"/>
    <p:sldLayoutId r:id="rId4"/>
  </p:sldLayoutIdLst>
  <p:hf hdr="0"/>
  <p:txStyles>
    <p:titleStyle>
      <a:lvl1pPr algn="ctr" defTabSz="457200" rtl="0" eaLnBrk="1" latinLnBrk="0" hangingPunct="1">
        <a:spcBef>
          <a:spcPct val="0"/>
        </a:spcBef>
        <a:buNone/>
        <a:defRPr sz="3200" b="1" i="0" u="none" kern="1200" cap="none" normalizeH="0">
          <a:solidFill>
            <a:schemeClr val="accent1"/>
          </a:solidFill>
          <a:latin typeface="News Gothic MT"/>
          <a:ea typeface="+mj-ea"/>
          <a:cs typeface="+mj-cs"/>
        </a:defRPr>
      </a:lvl1pPr>
    </p:titleStyle>
    <p:bodyStyle>
      <a:lvl1pPr marL="342900" indent="-342900" algn="l" defTabSz="457200" rtl="0" eaLnBrk="1" latinLnBrk="0" hangingPunct="1">
        <a:spcBef>
          <a:spcPct val="20000"/>
        </a:spcBef>
        <a:buClr>
          <a:schemeClr val="accent1"/>
        </a:buClr>
        <a:buFont typeface="Wingdings" charset="2"/>
        <a:buChar char="§"/>
        <a:defRPr sz="3200" kern="1200">
          <a:solidFill>
            <a:schemeClr val="tx1">
              <a:lumMod val="75000"/>
              <a:lumOff val="25000"/>
            </a:schemeClr>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9743"/>
            <a:ext cx="8226854" cy="4915281"/>
          </a:xfrm>
        </p:spPr>
        <p:txBody>
          <a:bodyPr>
            <a:normAutofit fontScale="90000"/>
          </a:bodyPr>
          <a:lstStyle/>
          <a:p>
            <a:pPr algn="ctr"/>
            <a:r>
              <a:rPr lang="en-US" dirty="0" smtClean="0">
                <a:solidFill>
                  <a:srgbClr val="7030A0"/>
                </a:solidFill>
              </a:rPr>
              <a:t>Accounting </a:t>
            </a:r>
            <a:r>
              <a:rPr lang="en-US" dirty="0" smtClean="0">
                <a:solidFill>
                  <a:srgbClr val="7030A0"/>
                </a:solidFill>
              </a:rPr>
              <a:t>Review </a:t>
            </a:r>
            <a:br>
              <a:rPr lang="en-US" dirty="0" smtClean="0">
                <a:solidFill>
                  <a:srgbClr val="7030A0"/>
                </a:solidFill>
              </a:rPr>
            </a:br>
            <a:r>
              <a:rPr lang="en-US" dirty="0" smtClean="0">
                <a:solidFill>
                  <a:srgbClr val="7030A0"/>
                </a:solidFill>
              </a:rPr>
              <a:t>Summary from the pre-GDB</a:t>
            </a:r>
            <a:br>
              <a:rPr lang="en-US" dirty="0" smtClean="0">
                <a:solidFill>
                  <a:srgbClr val="7030A0"/>
                </a:solidFill>
              </a:rPr>
            </a:br>
            <a:r>
              <a:rPr lang="en-US" dirty="0" smtClean="0">
                <a:solidFill>
                  <a:srgbClr val="7030A0"/>
                </a:solidFill>
              </a:rPr>
              <a:t>related to CPU (</a:t>
            </a:r>
            <a:r>
              <a:rPr lang="en-US" dirty="0" err="1" smtClean="0">
                <a:solidFill>
                  <a:srgbClr val="7030A0"/>
                </a:solidFill>
              </a:rPr>
              <a:t>wallclock</a:t>
            </a:r>
            <a:r>
              <a:rPr lang="en-US" dirty="0" smtClean="0">
                <a:solidFill>
                  <a:srgbClr val="7030A0"/>
                </a:solidFill>
              </a:rPr>
              <a:t>) accounting</a:t>
            </a:r>
            <a:r>
              <a:rPr lang="en-US" dirty="0" smtClean="0">
                <a:solidFill>
                  <a:srgbClr val="7030A0"/>
                </a:solidFill>
              </a:rPr>
              <a:t/>
            </a:r>
            <a:br>
              <a:rPr lang="en-US" dirty="0" smtClean="0">
                <a:solidFill>
                  <a:srgbClr val="7030A0"/>
                </a:solidFill>
              </a:rPr>
            </a:br>
            <a:r>
              <a:rPr lang="en-US" dirty="0" smtClean="0">
                <a:solidFill>
                  <a:srgbClr val="7030A0"/>
                </a:solidFill>
              </a:rPr>
              <a:t/>
            </a:r>
            <a:br>
              <a:rPr lang="en-US" dirty="0" smtClean="0">
                <a:solidFill>
                  <a:srgbClr val="7030A0"/>
                </a:solidFill>
              </a:rPr>
            </a:br>
            <a:r>
              <a:rPr lang="en-US" sz="2400" dirty="0" smtClean="0">
                <a:solidFill>
                  <a:srgbClr val="7030A0"/>
                </a:solidFill>
              </a:rPr>
              <a:t>Julia Andreeva CERN-IT</a:t>
            </a:r>
            <a:r>
              <a:rPr lang="en-US" dirty="0" smtClean="0">
                <a:solidFill>
                  <a:srgbClr val="7030A0"/>
                </a:solidFill>
              </a:rPr>
              <a:t/>
            </a:r>
            <a:br>
              <a:rPr lang="en-US" dirty="0" smtClean="0">
                <a:solidFill>
                  <a:srgbClr val="7030A0"/>
                </a:solidFill>
              </a:rPr>
            </a:br>
            <a:r>
              <a:rPr lang="en-US" dirty="0" smtClean="0">
                <a:solidFill>
                  <a:srgbClr val="7030A0"/>
                </a:solidFill>
              </a:rPr>
              <a:t>GDB</a:t>
            </a:r>
            <a:r>
              <a:rPr lang="en-US" sz="2800" dirty="0" smtClean="0">
                <a:solidFill>
                  <a:srgbClr val="7030A0"/>
                </a:solidFill>
              </a:rPr>
              <a:t/>
            </a:r>
            <a:br>
              <a:rPr lang="en-US" sz="2800" dirty="0" smtClean="0">
                <a:solidFill>
                  <a:srgbClr val="7030A0"/>
                </a:solidFill>
              </a:rPr>
            </a:br>
            <a:r>
              <a:rPr lang="en-US" sz="2800" dirty="0" smtClean="0">
                <a:solidFill>
                  <a:srgbClr val="7030A0"/>
                </a:solidFill>
              </a:rPr>
              <a:t>13</a:t>
            </a:r>
            <a:r>
              <a:rPr lang="en-US" sz="2800" dirty="0" smtClean="0">
                <a:solidFill>
                  <a:srgbClr val="7030A0"/>
                </a:solidFill>
              </a:rPr>
              <a:t>th </a:t>
            </a:r>
            <a:r>
              <a:rPr lang="en-US" sz="2800" dirty="0" smtClean="0">
                <a:solidFill>
                  <a:srgbClr val="7030A0"/>
                </a:solidFill>
              </a:rPr>
              <a:t>April 2016</a:t>
            </a:r>
            <a:endParaRPr lang="en-US" sz="24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a:t>
            </a:fld>
            <a:endParaRPr lang="en-US" dirty="0"/>
          </a:p>
        </p:txBody>
      </p:sp>
      <p:pic>
        <p:nvPicPr>
          <p:cNvPr id="7" name="Picture 6"/>
          <p:cNvPicPr>
            <a:picLocks noChangeAspect="1"/>
          </p:cNvPicPr>
          <p:nvPr/>
        </p:nvPicPr>
        <p:blipFill>
          <a:blip r:embed="rId3"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8105775" y="3931"/>
            <a:ext cx="1038225" cy="919461"/>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122824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smtClean="0"/>
              <a:t>Review of the accounting portal and accounting reports and REBUS (1)</a:t>
            </a:r>
            <a:endParaRPr lang="en-US" sz="3600" dirty="0"/>
          </a:p>
        </p:txBody>
      </p:sp>
      <p:sp>
        <p:nvSpPr>
          <p:cNvPr id="3" name="Content Placeholder 2"/>
          <p:cNvSpPr>
            <a:spLocks noGrp="1"/>
          </p:cNvSpPr>
          <p:nvPr>
            <p:ph idx="1"/>
          </p:nvPr>
        </p:nvSpPr>
        <p:spPr/>
        <p:txBody>
          <a:bodyPr/>
          <a:lstStyle/>
          <a:p>
            <a:r>
              <a:rPr lang="en-US" dirty="0" smtClean="0"/>
              <a:t>WLCG Operations team asked for input from the experiments, sites and WLCG project office</a:t>
            </a:r>
          </a:p>
          <a:p>
            <a:r>
              <a:rPr lang="en-US" dirty="0" smtClean="0"/>
              <a:t>This input was presented at the WLCG operations coordination meeting last Thursday</a:t>
            </a:r>
          </a:p>
          <a:p>
            <a:r>
              <a:rPr lang="en-US" dirty="0" smtClean="0"/>
              <a:t>Short summary will be presented further in this talk, for more details see:</a:t>
            </a:r>
          </a:p>
          <a:p>
            <a:pPr>
              <a:buNone/>
            </a:pPr>
            <a:r>
              <a:rPr lang="en-US" sz="2400" i="1" dirty="0" smtClean="0"/>
              <a:t>	http</a:t>
            </a:r>
            <a:r>
              <a:rPr lang="en-US" sz="2400" i="1" dirty="0" smtClean="0"/>
              <a:t>://indico.cern.ch/event/514077/</a:t>
            </a:r>
            <a:endParaRPr lang="en-US" sz="2400" i="1"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Some highlights regarding accounting portal</a:t>
            </a:r>
            <a:r>
              <a:rPr lang="en-US" sz="3200" dirty="0" smtClean="0"/>
              <a:t> </a:t>
            </a:r>
            <a:endParaRPr lang="en-US" sz="3200" dirty="0"/>
          </a:p>
        </p:txBody>
      </p:sp>
      <p:sp>
        <p:nvSpPr>
          <p:cNvPr id="3" name="Content Placeholder 2"/>
          <p:cNvSpPr>
            <a:spLocks noGrp="1"/>
          </p:cNvSpPr>
          <p:nvPr>
            <p:ph idx="1"/>
          </p:nvPr>
        </p:nvSpPr>
        <p:spPr/>
        <p:txBody>
          <a:bodyPr>
            <a:normAutofit fontScale="85000" lnSpcReduction="20000"/>
          </a:bodyPr>
          <a:lstStyle/>
          <a:p>
            <a:r>
              <a:rPr lang="en-US" dirty="0" smtClean="0"/>
              <a:t>E</a:t>
            </a:r>
            <a:r>
              <a:rPr lang="en-US" dirty="0" smtClean="0"/>
              <a:t>xperiments, sites, WLCG project office and members of the scrutiny group expressed their </a:t>
            </a:r>
            <a:r>
              <a:rPr lang="en-US" dirty="0" smtClean="0"/>
              <a:t>concern about the current state of the portal in terms of simplicity of navigation and finding necessary information as well as in terms of data trustworthiness.</a:t>
            </a:r>
          </a:p>
          <a:p>
            <a:r>
              <a:rPr lang="en-US" dirty="0" smtClean="0"/>
              <a:t>Implementation of new features and bug fixes takes too long, terms of many months</a:t>
            </a:r>
          </a:p>
          <a:p>
            <a:r>
              <a:rPr lang="en-US" dirty="0" smtClean="0"/>
              <a:t>In particular it concerns multi-core accounting which looks still buggy and not yet deployed in </a:t>
            </a:r>
            <a:r>
              <a:rPr lang="en-US" dirty="0" smtClean="0"/>
              <a:t>production</a:t>
            </a:r>
          </a:p>
          <a:p>
            <a:r>
              <a:rPr lang="en-US" dirty="0" smtClean="0"/>
              <a:t>Better coordination with the developers of the accounting portal is required  </a:t>
            </a:r>
            <a:endParaRPr lang="en-US" dirty="0" smtClean="0"/>
          </a:p>
          <a:p>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Some highlights regarding REBUS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REBUS is used for pledges, installed (available) capacities and generation of the accounting reports</a:t>
            </a:r>
          </a:p>
          <a:p>
            <a:r>
              <a:rPr lang="en-US" dirty="0" smtClean="0"/>
              <a:t>Accounting reports are constructed taking data from REBUS itself and accounting data from the accounting portal</a:t>
            </a:r>
          </a:p>
          <a:p>
            <a:r>
              <a:rPr dirty="0" smtClean="0"/>
              <a:t>A historical view within one year would be very useful for accounting purposes </a:t>
            </a:r>
            <a:endParaRPr dirty="0" smtClean="0"/>
          </a:p>
          <a:p>
            <a:r>
              <a:rPr lang="en-US" dirty="0" smtClean="0"/>
              <a:t>A notification when changes are performed would be a useful functionality</a:t>
            </a:r>
          </a:p>
          <a:p>
            <a:r>
              <a:rPr lang="en-US" dirty="0" smtClean="0"/>
              <a:t>Would be good to have pledge value per site not per federation (not a technical issue)</a:t>
            </a:r>
          </a:p>
          <a:p>
            <a:r>
              <a:rPr dirty="0" smtClean="0"/>
              <a:t>EGI Accounting portal</a:t>
            </a:r>
            <a:r>
              <a:rPr dirty="0" smtClean="0"/>
              <a:t> </a:t>
            </a:r>
            <a:r>
              <a:rPr lang="en-US" dirty="0" smtClean="0"/>
              <a:t>is </a:t>
            </a:r>
            <a:r>
              <a:rPr dirty="0" smtClean="0"/>
              <a:t>used </a:t>
            </a:r>
            <a:r>
              <a:rPr dirty="0" smtClean="0"/>
              <a:t>for REBUS T2 reports, but historic data is not available for decommissioned </a:t>
            </a:r>
            <a:r>
              <a:rPr dirty="0" smtClean="0"/>
              <a:t>sites</a:t>
            </a:r>
            <a:endParaRPr lang="en-US" dirty="0" smtClean="0"/>
          </a:p>
          <a:p>
            <a:r>
              <a:rPr lang="en-US" dirty="0" smtClean="0"/>
              <a:t>The functionality of REBUS might be reviewed if the new WLCG configuration system is accepted. REBUS can be turned into a service for report generation taking data via APIs from various external sources </a:t>
            </a:r>
            <a:r>
              <a:rPr dirty="0" smtClean="0"/>
              <a:t> </a:t>
            </a:r>
            <a:endParaRPr dirty="0" smtClean="0"/>
          </a:p>
          <a:p>
            <a:pPr>
              <a:buNone/>
            </a:pP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Conclusions and action list</a:t>
            </a:r>
            <a:endParaRPr lang="en-US" dirty="0"/>
          </a:p>
        </p:txBody>
      </p:sp>
      <p:sp>
        <p:nvSpPr>
          <p:cNvPr id="4" name="Slide Number Placeholder 3"/>
          <p:cNvSpPr>
            <a:spLocks noGrp="1"/>
          </p:cNvSpPr>
          <p:nvPr>
            <p:ph type="sldNum" sz="quarter" idx="4294967295"/>
          </p:nvPr>
        </p:nvSpPr>
        <p:spPr>
          <a:xfrm>
            <a:off x="8642350" y="6356350"/>
            <a:ext cx="501650" cy="365125"/>
          </a:xfrm>
        </p:spPr>
        <p:txBody>
          <a:bodyPr/>
          <a:lstStyle/>
          <a:p>
            <a:fld id="{17918391-D411-FE40-AAD7-861AE5233E0E}"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Multicore accounting</a:t>
            </a:r>
            <a:endParaRPr lang="en-US" dirty="0"/>
          </a:p>
        </p:txBody>
      </p:sp>
      <p:sp>
        <p:nvSpPr>
          <p:cNvPr id="3" name="Content Placeholder 2"/>
          <p:cNvSpPr>
            <a:spLocks noGrp="1"/>
          </p:cNvSpPr>
          <p:nvPr>
            <p:ph idx="1"/>
          </p:nvPr>
        </p:nvSpPr>
        <p:spPr/>
        <p:txBody>
          <a:bodyPr>
            <a:normAutofit lnSpcReduction="10000"/>
          </a:bodyPr>
          <a:lstStyle/>
          <a:p>
            <a:r>
              <a:rPr lang="en-US" dirty="0" smtClean="0"/>
              <a:t>Seems to be in good shape</a:t>
            </a:r>
          </a:p>
          <a:p>
            <a:r>
              <a:rPr lang="en-US" dirty="0" smtClean="0"/>
              <a:t>Proper reporting of the number of cores is enabled at all T1 and most of T2. Corner cases to be followed up</a:t>
            </a:r>
          </a:p>
          <a:p>
            <a:r>
              <a:rPr lang="en-US" dirty="0" smtClean="0"/>
              <a:t>Main effort required for validation of the multicore information in the accounting portal</a:t>
            </a:r>
          </a:p>
          <a:p>
            <a:r>
              <a:rPr lang="en-US" dirty="0" smtClean="0"/>
              <a:t>Information can be crosschecked with CMS and ATLAS Dashboard where multicore accounting is available</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Accounting of the resources provided through cloud interfaces (private clouds)</a:t>
            </a:r>
            <a:endParaRPr lang="en-US" sz="3600" dirty="0"/>
          </a:p>
        </p:txBody>
      </p:sp>
      <p:sp>
        <p:nvSpPr>
          <p:cNvPr id="3" name="Content Placeholder 2"/>
          <p:cNvSpPr>
            <a:spLocks noGrp="1"/>
          </p:cNvSpPr>
          <p:nvPr>
            <p:ph idx="1"/>
          </p:nvPr>
        </p:nvSpPr>
        <p:spPr/>
        <p:txBody>
          <a:bodyPr>
            <a:normAutofit fontScale="85000" lnSpcReduction="10000"/>
          </a:bodyPr>
          <a:lstStyle/>
          <a:p>
            <a:r>
              <a:rPr lang="en-US" dirty="0" smtClean="0"/>
              <a:t>The good start was the work done by the WLCG Resource Reporting Task Force. However, i</a:t>
            </a:r>
            <a:r>
              <a:rPr lang="en-US" dirty="0" smtClean="0"/>
              <a:t>t </a:t>
            </a:r>
            <a:r>
              <a:rPr lang="en-US" dirty="0" smtClean="0"/>
              <a:t>looks like there is still a lot of effort required before we have  production solutions for instrumenting our cloud resources for proper reporting</a:t>
            </a:r>
          </a:p>
          <a:p>
            <a:r>
              <a:rPr lang="en-US" dirty="0" smtClean="0"/>
              <a:t>With OpenStack we progress well thanks to work of the CERN IT-CM group. What about other platforms for cloud computing? </a:t>
            </a:r>
          </a:p>
          <a:p>
            <a:r>
              <a:rPr lang="en-US" dirty="0" smtClean="0"/>
              <a:t>Need to understand whether other WLCG sites apart from CERN work on it. If yes, need to streamline this effort. And collaborate with EGI.</a:t>
            </a:r>
          </a:p>
          <a:p>
            <a:pPr>
              <a:buNone/>
            </a:pPr>
            <a:r>
              <a:rPr lang="en-US" dirty="0" smtClean="0"/>
              <a:t>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Accounting of the cloud resources provided by commercial clouds</a:t>
            </a:r>
            <a:endParaRPr lang="en-US" dirty="0"/>
          </a:p>
        </p:txBody>
      </p:sp>
      <p:sp>
        <p:nvSpPr>
          <p:cNvPr id="3" name="Content Placeholder 2"/>
          <p:cNvSpPr>
            <a:spLocks noGrp="1"/>
          </p:cNvSpPr>
          <p:nvPr>
            <p:ph idx="1"/>
          </p:nvPr>
        </p:nvSpPr>
        <p:spPr/>
        <p:txBody>
          <a:bodyPr>
            <a:normAutofit/>
          </a:bodyPr>
          <a:lstStyle/>
          <a:p>
            <a:r>
              <a:rPr lang="en-US" dirty="0" smtClean="0"/>
              <a:t>Work </a:t>
            </a:r>
            <a:r>
              <a:rPr lang="en-US" dirty="0" smtClean="0"/>
              <a:t>on accounting of the commercial clouds is in progress and is driven by the CERN IT CM group and in the scope of  CERN cloud procurement activity.</a:t>
            </a:r>
          </a:p>
          <a:p>
            <a:r>
              <a:rPr lang="en-US" dirty="0" smtClean="0"/>
              <a:t>Currently no actions are required.</a:t>
            </a:r>
          </a:p>
          <a:p>
            <a:pPr>
              <a:buNone/>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Accounting of the opportunistic resources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Some of the experiments believe that it would be nice to have a capability to expose usage of the opportunistic resources in the accounting portal</a:t>
            </a:r>
          </a:p>
          <a:p>
            <a:r>
              <a:rPr lang="en-US" dirty="0" smtClean="0"/>
              <a:t>These resources are already accounted in the experiment-specific systems which can expose accounting information though APIs</a:t>
            </a:r>
          </a:p>
          <a:p>
            <a:r>
              <a:rPr lang="en-US" dirty="0" smtClean="0"/>
              <a:t>The proposal is to evaluate a possibility to inject information of usage of the opportunistic resources in APEL, the same way it is done for OSG accounting info which is injected from </a:t>
            </a:r>
            <a:r>
              <a:rPr lang="en-US" dirty="0" smtClean="0"/>
              <a:t>GRATIA. Is there an issue with the topology?</a:t>
            </a:r>
            <a:r>
              <a:rPr lang="en-US" dirty="0" smtClean="0"/>
              <a:t> Cloud resource might not be described in GOCDB</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Review of the accounting portal and accounting reports</a:t>
            </a:r>
            <a:endParaRPr lang="en-US" dirty="0"/>
          </a:p>
        </p:txBody>
      </p:sp>
      <p:sp>
        <p:nvSpPr>
          <p:cNvPr id="3" name="Content Placeholder 2"/>
          <p:cNvSpPr>
            <a:spLocks noGrp="1"/>
          </p:cNvSpPr>
          <p:nvPr>
            <p:ph idx="1"/>
          </p:nvPr>
        </p:nvSpPr>
        <p:spPr>
          <a:xfrm>
            <a:off x="457200" y="1600200"/>
            <a:ext cx="8458200" cy="4525963"/>
          </a:xfrm>
        </p:spPr>
        <p:txBody>
          <a:bodyPr>
            <a:normAutofit fontScale="70000" lnSpcReduction="20000"/>
          </a:bodyPr>
          <a:lstStyle/>
          <a:p>
            <a:r>
              <a:rPr lang="en-US" b="1" dirty="0" smtClean="0"/>
              <a:t>Agreed</a:t>
            </a:r>
            <a:r>
              <a:rPr lang="en-US" dirty="0" smtClean="0"/>
              <a:t> that though available capacity is required for operations, it does not need to be a part of the accounting reports</a:t>
            </a:r>
          </a:p>
          <a:p>
            <a:r>
              <a:rPr lang="en-US" b="1" dirty="0" smtClean="0"/>
              <a:t>Agreed</a:t>
            </a:r>
            <a:r>
              <a:rPr lang="en-US" dirty="0" smtClean="0"/>
              <a:t> that manual fixes of the accounting numbers for the accounting reports should be avoided and if accounting data is not properly reported to APEL the problem should be fixed there instead</a:t>
            </a:r>
          </a:p>
          <a:p>
            <a:r>
              <a:rPr lang="en-US" b="1" dirty="0" smtClean="0"/>
              <a:t>Agreed</a:t>
            </a:r>
            <a:r>
              <a:rPr lang="en-US" dirty="0" smtClean="0"/>
              <a:t> that WLCG needs a dedicated simplified instance of the accounting UI, which provides customized menus and contains ONLY metrics required by WLCG</a:t>
            </a:r>
          </a:p>
          <a:p>
            <a:r>
              <a:rPr lang="en-US" b="1" dirty="0" smtClean="0"/>
              <a:t>Agreed</a:t>
            </a:r>
            <a:r>
              <a:rPr lang="en-US" dirty="0" smtClean="0"/>
              <a:t> that we use GGUS for reporting bugs and submitting requests to APEL and accounting portal developers   </a:t>
            </a:r>
          </a:p>
          <a:p>
            <a:r>
              <a:rPr lang="en-US" b="1" dirty="0" smtClean="0"/>
              <a:t>Agreed</a:t>
            </a:r>
            <a:r>
              <a:rPr lang="en-US" dirty="0" smtClean="0"/>
              <a:t> that better coordination between  APEL/accounting portal developers and WLCG represented by the WLCG operations team is required, in particular in what concerns validation of the accounting portal (in terms of functionality) and checking of the trustworthiness of the provided information.</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02675" y="233492"/>
            <a:ext cx="8941325" cy="940443"/>
          </a:xfrm>
        </p:spPr>
        <p:txBody>
          <a:bodyPr>
            <a:noAutofit/>
          </a:bodyPr>
          <a:lstStyle/>
          <a:p>
            <a:r>
              <a:rPr lang="en-US" sz="3200" dirty="0" smtClean="0"/>
              <a:t>Some more proposed and agreed changes on the accounting reports and accounting portal</a:t>
            </a:r>
            <a:endParaRPr lang="en-US" sz="3200" dirty="0"/>
          </a:p>
        </p:txBody>
      </p:sp>
      <p:sp>
        <p:nvSpPr>
          <p:cNvPr id="3" name="Content Placeholder 2"/>
          <p:cNvSpPr>
            <a:spLocks noGrp="1"/>
          </p:cNvSpPr>
          <p:nvPr>
            <p:ph idx="1"/>
          </p:nvPr>
        </p:nvSpPr>
        <p:spPr/>
        <p:txBody>
          <a:bodyPr>
            <a:normAutofit/>
          </a:bodyPr>
          <a:lstStyle/>
          <a:p>
            <a:r>
              <a:rPr lang="en-US" dirty="0" smtClean="0"/>
              <a:t>U</a:t>
            </a:r>
            <a:r>
              <a:rPr lang="en-US" dirty="0" smtClean="0"/>
              <a:t>se </a:t>
            </a:r>
            <a:r>
              <a:rPr lang="en-US" dirty="0" smtClean="0"/>
              <a:t>a consistent metric with the one in which pledges are expressed </a:t>
            </a:r>
            <a:r>
              <a:rPr lang="en-US" dirty="0" err="1" smtClean="0"/>
              <a:t>wallclock</a:t>
            </a:r>
            <a:r>
              <a:rPr lang="en-US" dirty="0" smtClean="0"/>
              <a:t> HS06 instead of CPU HS06.</a:t>
            </a:r>
            <a:r>
              <a:rPr lang="en-US" dirty="0" smtClean="0"/>
              <a:t> </a:t>
            </a:r>
          </a:p>
          <a:p>
            <a:r>
              <a:rPr lang="en-US" dirty="0" smtClean="0"/>
              <a:t>Use </a:t>
            </a:r>
            <a:r>
              <a:rPr lang="en-US" dirty="0" smtClean="0"/>
              <a:t>the same unit  HEPSPEC06 days both for T1 and T2 reports</a:t>
            </a:r>
            <a:r>
              <a:rPr lang="en-US" dirty="0" smtClean="0"/>
              <a:t>.</a:t>
            </a:r>
          </a:p>
          <a:p>
            <a:r>
              <a:rPr lang="en-US" dirty="0" smtClean="0"/>
              <a:t>Add a simple metric ‘Elapsed time multiplied by number of cores’ in order to easily crosscheck information with the experiment specific accounting systems</a:t>
            </a:r>
          </a:p>
        </p:txBody>
      </p:sp>
      <p:sp>
        <p:nvSpPr>
          <p:cNvPr id="4" name="Slide Number Placeholder 3"/>
          <p:cNvSpPr>
            <a:spLocks noGrp="1"/>
          </p:cNvSpPr>
          <p:nvPr>
            <p:ph type="sldNum" sz="quarter" idx="4"/>
          </p:nvPr>
        </p:nvSpPr>
        <p:spPr/>
        <p:txBody>
          <a:bodyPr/>
          <a:lstStyle/>
          <a:p>
            <a:fld id="{17918391-D411-FE40-AAD7-861AE5233E0E}" type="slidenum">
              <a:rPr lang="en-US" smtClean="0"/>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goals of the accounting review</a:t>
            </a:r>
            <a:endParaRPr lang="en-US" dirty="0"/>
          </a:p>
        </p:txBody>
      </p:sp>
      <p:sp>
        <p:nvSpPr>
          <p:cNvPr id="3" name="Content Placeholder 2"/>
          <p:cNvSpPr>
            <a:spLocks noGrp="1"/>
          </p:cNvSpPr>
          <p:nvPr>
            <p:ph idx="1"/>
          </p:nvPr>
        </p:nvSpPr>
        <p:spPr/>
        <p:txBody>
          <a:bodyPr/>
          <a:lstStyle/>
          <a:p>
            <a:r>
              <a:rPr lang="en-US" dirty="0" smtClean="0"/>
              <a:t>We have quite some issues and open questions related to the accounting</a:t>
            </a:r>
          </a:p>
          <a:p>
            <a:r>
              <a:rPr lang="en-US" dirty="0" smtClean="0"/>
              <a:t>E</a:t>
            </a:r>
            <a:r>
              <a:rPr lang="en-US" dirty="0" smtClean="0"/>
              <a:t>ffort is dispersed across various task forces and working groups (IS task force, benchmarking WG, cloud procurement work, WLCG resource reporting task force, etc…)</a:t>
            </a:r>
          </a:p>
          <a:p>
            <a:r>
              <a:rPr lang="en-US" dirty="0" smtClean="0"/>
              <a:t>Need to summarize issues we have, define an action plan  and propose how we can better organize this work</a:t>
            </a:r>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Proposal for setting up  the CPU accounting Task Force</a:t>
            </a:r>
            <a:endParaRPr lang="en-US" dirty="0"/>
          </a:p>
        </p:txBody>
      </p:sp>
      <p:sp>
        <p:nvSpPr>
          <p:cNvPr id="5" name="Content Placeholder 4"/>
          <p:cNvSpPr>
            <a:spLocks noGrp="1"/>
          </p:cNvSpPr>
          <p:nvPr>
            <p:ph idx="1"/>
          </p:nvPr>
        </p:nvSpPr>
        <p:spPr>
          <a:xfrm>
            <a:off x="457200" y="1295400"/>
            <a:ext cx="8686800" cy="5283957"/>
          </a:xfrm>
        </p:spPr>
        <p:txBody>
          <a:bodyPr>
            <a:normAutofit fontScale="25000" lnSpcReduction="20000"/>
          </a:bodyPr>
          <a:lstStyle/>
          <a:p>
            <a:pPr>
              <a:buNone/>
            </a:pPr>
            <a:endParaRPr lang="en-US" dirty="0" smtClean="0"/>
          </a:p>
          <a:p>
            <a:pPr>
              <a:buNone/>
            </a:pPr>
            <a:r>
              <a:rPr lang="en-US" sz="4000" b="1" dirty="0" smtClean="0"/>
              <a:t>    </a:t>
            </a:r>
            <a:r>
              <a:rPr lang="en-US" sz="5600" b="1" dirty="0" smtClean="0"/>
              <a:t>The goals are :</a:t>
            </a:r>
          </a:p>
          <a:p>
            <a:pPr lvl="1">
              <a:buNone/>
            </a:pPr>
            <a:r>
              <a:rPr lang="en-US" sz="5600" b="1" dirty="0" smtClean="0"/>
              <a:t>-  </a:t>
            </a:r>
            <a:r>
              <a:rPr lang="en-US" sz="5600" b="1" dirty="0" smtClean="0"/>
              <a:t>     </a:t>
            </a:r>
            <a:r>
              <a:rPr lang="en-US" sz="5600" b="1" dirty="0" smtClean="0"/>
              <a:t>to agree with all stakeholders on  the content of the accounting portal and accounting reports (metrics, units, aggregation in terms of time and set of attributes like site, VO, country, etc…);</a:t>
            </a:r>
          </a:p>
          <a:p>
            <a:pPr lvl="1">
              <a:buNone/>
            </a:pPr>
            <a:r>
              <a:rPr lang="en-US" sz="5600" b="1" dirty="0" smtClean="0"/>
              <a:t>-   </a:t>
            </a:r>
            <a:r>
              <a:rPr lang="en-US" sz="5600" b="1" dirty="0" smtClean="0"/>
              <a:t>     </a:t>
            </a:r>
            <a:r>
              <a:rPr lang="en-US" sz="5600" b="1" dirty="0" smtClean="0"/>
              <a:t>coordinate with APEL and accounting portal development team and follow up on the progress </a:t>
            </a:r>
          </a:p>
          <a:p>
            <a:pPr lvl="1">
              <a:buFontTx/>
              <a:buChar char="-"/>
            </a:pPr>
            <a:r>
              <a:rPr lang="en-US" sz="5600" b="1" dirty="0" smtClean="0"/>
              <a:t>validate the new version of the portal, ideally a dedicated customized UI for WLCG,  and make sure that the requirements of the stakeholders are addressed</a:t>
            </a:r>
          </a:p>
          <a:p>
            <a:pPr lvl="1">
              <a:buFontTx/>
              <a:buChar char="-"/>
            </a:pPr>
            <a:r>
              <a:rPr lang="en-US" sz="5600" b="1" dirty="0" smtClean="0"/>
              <a:t>validate accounting data, ensure that it is correct in the APEL repository so that manual fixes could be avoided</a:t>
            </a:r>
          </a:p>
          <a:p>
            <a:pPr lvl="1">
              <a:buFontTx/>
              <a:buChar char="-"/>
            </a:pPr>
            <a:r>
              <a:rPr lang="en-US" sz="5600" b="1" dirty="0"/>
              <a:t>f</a:t>
            </a:r>
            <a:r>
              <a:rPr lang="en-US" sz="5600" b="1" dirty="0" smtClean="0"/>
              <a:t>ollow up on whether/ how we enable injection of the opportunistic resources into APEL and accounting portal</a:t>
            </a:r>
          </a:p>
          <a:p>
            <a:pPr lvl="1">
              <a:buFontTx/>
              <a:buChar char="-"/>
            </a:pPr>
            <a:r>
              <a:rPr lang="en-US" sz="5600" b="1" dirty="0" smtClean="0"/>
              <a:t>In case CRIC is accepted as a WLCG central configuration system, re-evaluate role and functionality of REBUS which can be turned into a simpler service responsible for pledges and report generation</a:t>
            </a:r>
          </a:p>
          <a:p>
            <a:pPr lvl="1">
              <a:buFontTx/>
              <a:buChar char="-"/>
            </a:pPr>
            <a:r>
              <a:rPr lang="en-US" sz="5600" b="1" dirty="0"/>
              <a:t>a</a:t>
            </a:r>
            <a:r>
              <a:rPr lang="en-US" sz="5600" b="1" dirty="0" smtClean="0"/>
              <a:t>ssess the situation with accounting of the pledged resources provided through private clouds , understand whether we  have all components in place to properly account such resources , make sure that they are correctly publishing to APEL. In case this requires substantial development, testing and evaluation effort , this can be a question of launching its own dedicated task force</a:t>
            </a:r>
            <a:r>
              <a:rPr lang="en-US" sz="5600" dirty="0" smtClean="0"/>
              <a:t>    </a:t>
            </a:r>
          </a:p>
          <a:p>
            <a:pPr>
              <a:buNone/>
            </a:pPr>
            <a:endParaRPr lang="en-US" dirty="0" smtClean="0"/>
          </a:p>
          <a:p>
            <a:pPr>
              <a:buNone/>
            </a:pPr>
            <a:r>
              <a:rPr lang="en-US" dirty="0" smtClean="0"/>
              <a:t>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Thank you for all participants of yesterday and today meetings for fruitful discussion and valuable contribution</a:t>
            </a:r>
            <a:endParaRPr lang="en-US" dirty="0"/>
          </a:p>
        </p:txBody>
      </p:sp>
      <p:sp>
        <p:nvSpPr>
          <p:cNvPr id="4" name="Slide Number Placeholder 3"/>
          <p:cNvSpPr>
            <a:spLocks noGrp="1"/>
          </p:cNvSpPr>
          <p:nvPr>
            <p:ph type="sldNum" sz="quarter" idx="4294967295"/>
          </p:nvPr>
        </p:nvSpPr>
        <p:spPr>
          <a:xfrm>
            <a:off x="8642350" y="6356350"/>
            <a:ext cx="501650" cy="365125"/>
          </a:xfrm>
        </p:spPr>
        <p:txBody>
          <a:bodyPr/>
          <a:lstStyle/>
          <a:p>
            <a:fld id="{17918391-D411-FE40-AAD7-861AE5233E0E}" type="slidenum">
              <a:rPr lang="en-US" smtClean="0"/>
              <a:pPr/>
              <a:t>21</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which were discussed </a:t>
            </a:r>
            <a:endParaRPr lang="en-US" dirty="0"/>
          </a:p>
        </p:txBody>
      </p:sp>
      <p:sp>
        <p:nvSpPr>
          <p:cNvPr id="3" name="Content Placeholder 2"/>
          <p:cNvSpPr>
            <a:spLocks noGrp="1"/>
          </p:cNvSpPr>
          <p:nvPr>
            <p:ph idx="1"/>
          </p:nvPr>
        </p:nvSpPr>
        <p:spPr/>
        <p:txBody>
          <a:bodyPr>
            <a:normAutofit/>
          </a:bodyPr>
          <a:lstStyle/>
          <a:p>
            <a:r>
              <a:rPr lang="en-US" dirty="0" smtClean="0"/>
              <a:t>CPU (</a:t>
            </a:r>
            <a:r>
              <a:rPr lang="en-US" dirty="0" err="1" smtClean="0"/>
              <a:t>wallclock</a:t>
            </a:r>
            <a:r>
              <a:rPr lang="en-US" dirty="0" smtClean="0"/>
              <a:t>) accounting</a:t>
            </a:r>
          </a:p>
          <a:p>
            <a:pPr lvl="2"/>
            <a:r>
              <a:rPr lang="en-US" dirty="0" err="1" smtClean="0"/>
              <a:t>Multicore</a:t>
            </a:r>
            <a:r>
              <a:rPr lang="en-US" dirty="0" smtClean="0"/>
              <a:t> accounting</a:t>
            </a:r>
          </a:p>
          <a:p>
            <a:pPr lvl="2"/>
            <a:r>
              <a:rPr lang="en-US" dirty="0" smtClean="0"/>
              <a:t>Accounting of the resources provided through cloud interfaces</a:t>
            </a:r>
          </a:p>
          <a:p>
            <a:pPr lvl="2"/>
            <a:r>
              <a:rPr lang="en-US" dirty="0" smtClean="0"/>
              <a:t>Accounting of the opportunistic resources</a:t>
            </a:r>
          </a:p>
          <a:p>
            <a:pPr lvl="2"/>
            <a:r>
              <a:rPr lang="en-US" dirty="0" smtClean="0"/>
              <a:t>Review of the EGI accounting portal and accounting reports generated by </a:t>
            </a:r>
            <a:r>
              <a:rPr lang="en-US" dirty="0" smtClean="0"/>
              <a:t>REBUS</a:t>
            </a:r>
          </a:p>
          <a:p>
            <a:r>
              <a:rPr lang="en-US" dirty="0" smtClean="0"/>
              <a:t>Storage space accounting. In particular what are our plans for no-</a:t>
            </a:r>
            <a:r>
              <a:rPr lang="en-US" dirty="0" err="1" smtClean="0"/>
              <a:t>srm</a:t>
            </a:r>
            <a:r>
              <a:rPr lang="en-US" dirty="0" smtClean="0"/>
              <a:t> storage   </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smtClean="0"/>
              <a:t>Various kinds of CPU accounting we deal with</a:t>
            </a:r>
            <a:br>
              <a:rPr lang="en-US" sz="3200" dirty="0" smtClean="0"/>
            </a:br>
            <a:endParaRPr lang="en-US" sz="3200" dirty="0"/>
          </a:p>
        </p:txBody>
      </p:sp>
      <p:sp>
        <p:nvSpPr>
          <p:cNvPr id="3" name="Content Placeholder 2"/>
          <p:cNvSpPr>
            <a:spLocks noGrp="1"/>
          </p:cNvSpPr>
          <p:nvPr>
            <p:ph idx="1"/>
          </p:nvPr>
        </p:nvSpPr>
        <p:spPr/>
        <p:txBody>
          <a:bodyPr>
            <a:normAutofit lnSpcReduction="10000"/>
          </a:bodyPr>
          <a:lstStyle/>
          <a:p>
            <a:pPr lvl="1"/>
            <a:r>
              <a:rPr lang="en-US" sz="2000" dirty="0" smtClean="0"/>
              <a:t>User</a:t>
            </a:r>
            <a:r>
              <a:rPr lang="en-US" sz="2000" dirty="0" smtClean="0"/>
              <a:t>-level accounting. Is covered by the experiment specific systems. The accounting instance in this case is a payload job, not a </a:t>
            </a:r>
            <a:r>
              <a:rPr lang="en-US" sz="2000" dirty="0" smtClean="0"/>
              <a:t>pilot, therefore the pilot overhead is not taken into account. Covered by Experiment-specific accounting systems. Used for operations.</a:t>
            </a:r>
          </a:p>
          <a:p>
            <a:pPr lvl="1"/>
            <a:r>
              <a:rPr lang="en-US" sz="2000" dirty="0" smtClean="0"/>
              <a:t>Batch system accounting. Is covered by APEL. The accounting instance in this case is a pilot job</a:t>
            </a:r>
            <a:r>
              <a:rPr lang="en-US" sz="2000" dirty="0" smtClean="0"/>
              <a:t>. Used by experiments for CRCB, by sites, funding agencies and WLCG management.</a:t>
            </a:r>
          </a:p>
          <a:p>
            <a:pPr lvl="1"/>
            <a:r>
              <a:rPr lang="en-US" sz="2000" dirty="0" smtClean="0"/>
              <a:t>Though </a:t>
            </a:r>
            <a:r>
              <a:rPr lang="en-US" sz="2000" dirty="0" smtClean="0"/>
              <a:t>having different information sources and operating with different accounting instances both systems should roughly agree in terms of CPU and </a:t>
            </a:r>
            <a:r>
              <a:rPr lang="en-US" sz="2000" dirty="0" err="1" smtClean="0"/>
              <a:t>wallclock</a:t>
            </a:r>
            <a:r>
              <a:rPr lang="en-US" sz="2000" dirty="0" smtClean="0"/>
              <a:t> </a:t>
            </a:r>
            <a:r>
              <a:rPr lang="en-US" sz="2000" dirty="0" smtClean="0"/>
              <a:t>time unless there is a problem with pilots</a:t>
            </a:r>
          </a:p>
          <a:p>
            <a:pPr lvl="1"/>
            <a:r>
              <a:rPr lang="en-US" sz="2000" b="1" dirty="0" smtClean="0">
                <a:solidFill>
                  <a:srgbClr val="800000"/>
                </a:solidFill>
              </a:rPr>
              <a:t>E</a:t>
            </a:r>
            <a:r>
              <a:rPr lang="en-US" sz="2000" b="1" dirty="0" smtClean="0">
                <a:solidFill>
                  <a:srgbClr val="800000"/>
                </a:solidFill>
              </a:rPr>
              <a:t>xperiments deal on their own with user level accounting and are doing well.  Accounting review did not cover this area.  </a:t>
            </a:r>
          </a:p>
          <a:p>
            <a:pPr>
              <a:buNone/>
            </a:pP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Multicore</a:t>
            </a:r>
            <a:r>
              <a:rPr lang="en-US" dirty="0" smtClean="0"/>
              <a:t> accounting (1)</a:t>
            </a:r>
            <a:endParaRPr lang="en-US" dirty="0"/>
          </a:p>
        </p:txBody>
      </p:sp>
      <p:sp>
        <p:nvSpPr>
          <p:cNvPr id="3" name="Content Placeholder 2"/>
          <p:cNvSpPr>
            <a:spLocks noGrp="1"/>
          </p:cNvSpPr>
          <p:nvPr>
            <p:ph idx="1"/>
          </p:nvPr>
        </p:nvSpPr>
        <p:spPr/>
        <p:txBody>
          <a:bodyPr>
            <a:normAutofit fontScale="85000" lnSpcReduction="20000"/>
          </a:bodyPr>
          <a:lstStyle/>
          <a:p>
            <a:r>
              <a:rPr dirty="0" smtClean="0"/>
              <a:t>Multicore accounting needs N_cores to be provided as part of the information reported per job to classify jobs, scale walltime use and calculate</a:t>
            </a:r>
            <a:r>
              <a:rPr dirty="0" smtClean="0"/>
              <a:t> </a:t>
            </a:r>
            <a:r>
              <a:rPr lang="en-US" dirty="0" smtClean="0"/>
              <a:t> </a:t>
            </a:r>
            <a:r>
              <a:rPr dirty="0" smtClean="0"/>
              <a:t>efficiencies</a:t>
            </a:r>
            <a:r>
              <a:rPr lang="en-US" dirty="0" smtClean="0"/>
              <a:t> </a:t>
            </a:r>
          </a:p>
          <a:p>
            <a:pPr>
              <a:buNone/>
            </a:pPr>
            <a:r>
              <a:rPr lang="en-US" sz="2353" dirty="0" smtClean="0"/>
              <a:t>			(</a:t>
            </a:r>
            <a:r>
              <a:rPr sz="2353" dirty="0" smtClean="0"/>
              <a:t>efficienc</a:t>
            </a:r>
            <a:r>
              <a:rPr lang="en-US" sz="2353" dirty="0" err="1" smtClean="0"/>
              <a:t>y</a:t>
            </a:r>
            <a:r>
              <a:rPr sz="2353" dirty="0" smtClean="0"/>
              <a:t>: </a:t>
            </a:r>
            <a:r>
              <a:rPr lang="en-US" sz="2353" dirty="0" smtClean="0"/>
              <a:t> </a:t>
            </a:r>
            <a:r>
              <a:rPr sz="2353" dirty="0" smtClean="0"/>
              <a:t>CPU</a:t>
            </a:r>
            <a:r>
              <a:rPr sz="2353" dirty="0" smtClean="0"/>
              <a:t>/(Wall*N_cores)</a:t>
            </a:r>
            <a:r>
              <a:rPr sz="2353" dirty="0" smtClean="0"/>
              <a:t>  </a:t>
            </a:r>
            <a:endParaRPr sz="2353" dirty="0" smtClean="0"/>
          </a:p>
          <a:p>
            <a:r>
              <a:rPr dirty="0" smtClean="0"/>
              <a:t>LHC VOs currently running multicore are CMS and ATLAS, LHCb in development, ALICE not using them (yet). </a:t>
            </a:r>
          </a:p>
          <a:p>
            <a:r>
              <a:rPr dirty="0" smtClean="0"/>
              <a:t>For them, sites reporting to the accounting portals is basically solved: </a:t>
            </a:r>
          </a:p>
          <a:p>
            <a:pPr lvl="1"/>
            <a:r>
              <a:rPr dirty="0" smtClean="0"/>
              <a:t>T1s are OK </a:t>
            </a:r>
          </a:p>
          <a:p>
            <a:pPr lvl="1"/>
            <a:r>
              <a:rPr dirty="0" smtClean="0"/>
              <a:t>T2s are OK, except a few CEs</a:t>
            </a:r>
            <a:br>
              <a:rPr dirty="0" smtClean="0"/>
            </a:br>
            <a:endParaRPr dirty="0" smtClean="0"/>
          </a:p>
          <a:p>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Multicore</a:t>
            </a:r>
            <a:r>
              <a:rPr lang="en-US" dirty="0" smtClean="0"/>
              <a:t> accounting (2)</a:t>
            </a:r>
            <a:endParaRPr lang="en-US" dirty="0"/>
          </a:p>
        </p:txBody>
      </p:sp>
      <p:sp>
        <p:nvSpPr>
          <p:cNvPr id="3" name="Content Placeholder 2"/>
          <p:cNvSpPr>
            <a:spLocks noGrp="1"/>
          </p:cNvSpPr>
          <p:nvPr>
            <p:ph idx="1"/>
          </p:nvPr>
        </p:nvSpPr>
        <p:spPr/>
        <p:txBody>
          <a:bodyPr>
            <a:normAutofit lnSpcReduction="10000"/>
          </a:bodyPr>
          <a:lstStyle/>
          <a:p>
            <a:r>
              <a:rPr lang="en-US" dirty="0" err="1" smtClean="0"/>
              <a:t>Multicore</a:t>
            </a:r>
            <a:r>
              <a:rPr lang="en-US" dirty="0" smtClean="0"/>
              <a:t> accounting is enabled in the current accounting portal in a dedicated WLCG view. The new portal should also provide </a:t>
            </a:r>
            <a:r>
              <a:rPr lang="en-US" dirty="0" err="1" smtClean="0"/>
              <a:t>multicore</a:t>
            </a:r>
            <a:r>
              <a:rPr lang="en-US" dirty="0" smtClean="0"/>
              <a:t> functionality</a:t>
            </a:r>
          </a:p>
          <a:p>
            <a:r>
              <a:rPr lang="en-US" dirty="0" smtClean="0"/>
              <a:t>Validation of information presented in the portal is needed. It can be crosschecked with data  in the CMS and ATLAS Dashboards which provide user level accounting with </a:t>
            </a:r>
            <a:r>
              <a:rPr lang="en-US" dirty="0" err="1" smtClean="0"/>
              <a:t>multicore</a:t>
            </a:r>
            <a:r>
              <a:rPr lang="en-US" dirty="0" smtClean="0"/>
              <a:t> functionality enabled</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Accounting of the resources provided through cloud interfaces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When we deal with resources provided with cloud interfaces and in particular with commercial clouds, there is one more type of accounting which is introduced in addition to user-level accounting and batch system accounting – resource provider accounting. In this case we normally deal with a VM as an accounting instance</a:t>
            </a:r>
          </a:p>
          <a:p>
            <a:r>
              <a:rPr lang="en-US" dirty="0" smtClean="0"/>
              <a:t>User-level accounting not necessary agrees with resource provider accounting</a:t>
            </a:r>
            <a:r>
              <a:rPr lang="en-US" dirty="0" smtClean="0"/>
              <a:t>. But when they do not agree you might need to investigate why, since it might  point to an efficient use of the resource you pay for. So the possibility to crosscheck between user</a:t>
            </a:r>
            <a:r>
              <a:rPr lang="en-US" dirty="0" smtClean="0"/>
              <a:t>-level </a:t>
            </a:r>
            <a:r>
              <a:rPr lang="en-US" dirty="0" smtClean="0"/>
              <a:t>accounting and resource </a:t>
            </a:r>
            <a:r>
              <a:rPr lang="en-US" dirty="0" smtClean="0"/>
              <a:t>provider </a:t>
            </a:r>
            <a:r>
              <a:rPr lang="en-US" dirty="0" smtClean="0"/>
              <a:t>accounting is a must     </a:t>
            </a:r>
          </a:p>
          <a:p>
            <a:r>
              <a:rPr lang="en-US" dirty="0" smtClean="0"/>
              <a:t>When pledged resources are provided through cloud interfaces, we still need to account them in APEL to demonstrate how/whether </a:t>
            </a:r>
            <a:r>
              <a:rPr lang="en-US" dirty="0" err="1" smtClean="0"/>
              <a:t>MoU</a:t>
            </a:r>
            <a:r>
              <a:rPr lang="en-US" dirty="0" smtClean="0"/>
              <a:t> commitments are </a:t>
            </a:r>
            <a:r>
              <a:rPr lang="en-US" dirty="0" smtClean="0"/>
              <a:t>fulfilled</a:t>
            </a:r>
          </a:p>
          <a:p>
            <a:r>
              <a:rPr lang="en-US" dirty="0" smtClean="0"/>
              <a:t>On the other hand LHC experiments want to account </a:t>
            </a:r>
            <a:r>
              <a:rPr lang="en-US" dirty="0" smtClean="0"/>
              <a:t>also opportunistic resources. </a:t>
            </a:r>
          </a:p>
          <a:p>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Accounting of the resources provided through cloud interfaces (private clouds)</a:t>
            </a:r>
            <a:endParaRPr lang="en-US" sz="3200" dirty="0"/>
          </a:p>
        </p:txBody>
      </p:sp>
      <p:sp>
        <p:nvSpPr>
          <p:cNvPr id="3" name="Content Placeholder 2"/>
          <p:cNvSpPr>
            <a:spLocks noGrp="1"/>
          </p:cNvSpPr>
          <p:nvPr>
            <p:ph idx="1"/>
          </p:nvPr>
        </p:nvSpPr>
        <p:spPr/>
        <p:txBody>
          <a:bodyPr>
            <a:normAutofit fontScale="77500" lnSpcReduction="20000"/>
          </a:bodyPr>
          <a:lstStyle/>
          <a:p>
            <a:r>
              <a:rPr lang="en-US" dirty="0" smtClean="0"/>
              <a:t>Work has been started by the WLCG Resource Reporting Task Force. The work was inline with APEL cloud accounting work. By the end of the last year the  publishers for </a:t>
            </a:r>
            <a:r>
              <a:rPr lang="en-US" dirty="0" err="1" smtClean="0"/>
              <a:t>OpenStack</a:t>
            </a:r>
            <a:r>
              <a:rPr lang="en-US" dirty="0" smtClean="0"/>
              <a:t> and </a:t>
            </a:r>
            <a:r>
              <a:rPr lang="en-US" dirty="0" err="1" smtClean="0"/>
              <a:t>OpenNebula</a:t>
            </a:r>
            <a:r>
              <a:rPr lang="en-US" dirty="0" smtClean="0"/>
              <a:t> as well as normalization method became available and cloud accounting data showed up in the EGI accounting portal. The task force was terminated.</a:t>
            </a:r>
            <a:endParaRPr lang="en-US" dirty="0" smtClean="0"/>
          </a:p>
          <a:p>
            <a:r>
              <a:rPr lang="en-US" dirty="0" smtClean="0"/>
              <a:t>This effort is continued by CERN  IT-CM group for CERN cloud:</a:t>
            </a:r>
          </a:p>
          <a:p>
            <a:pPr lvl="1"/>
            <a:r>
              <a:rPr dirty="0" smtClean="0"/>
              <a:t>Adopting cASO for producing Cloud reports</a:t>
            </a:r>
            <a:r>
              <a:rPr dirty="0" smtClean="0"/>
              <a:t> of </a:t>
            </a:r>
            <a:r>
              <a:rPr dirty="0" smtClean="0"/>
              <a:t>CERN Openstack</a:t>
            </a:r>
            <a:r>
              <a:rPr dirty="0" smtClean="0"/>
              <a:t> </a:t>
            </a:r>
          </a:p>
          <a:p>
            <a:pPr lvl="1"/>
            <a:r>
              <a:rPr dirty="0" smtClean="0"/>
              <a:t>Data collected from Nova</a:t>
            </a:r>
            <a:r>
              <a:rPr dirty="0" smtClean="0"/>
              <a:t> </a:t>
            </a:r>
          </a:p>
          <a:p>
            <a:pPr lvl="1"/>
            <a:r>
              <a:rPr dirty="0" smtClean="0"/>
              <a:t>Patch to support Keystone v3</a:t>
            </a:r>
            <a:r>
              <a:rPr dirty="0" smtClean="0"/>
              <a:t> (</a:t>
            </a:r>
            <a:r>
              <a:rPr dirty="0" smtClean="0"/>
              <a:t>for upstream</a:t>
            </a:r>
            <a:r>
              <a:rPr dirty="0" smtClean="0"/>
              <a:t>)</a:t>
            </a:r>
            <a:r>
              <a:rPr lang="en-US" dirty="0" smtClean="0"/>
              <a:t> </a:t>
            </a:r>
          </a:p>
          <a:p>
            <a:pPr lvl="1">
              <a:buNone/>
            </a:pPr>
            <a:endParaRPr dirty="0" smtClean="0"/>
          </a:p>
        </p:txBody>
      </p:sp>
      <p:sp>
        <p:nvSpPr>
          <p:cNvPr id="4" name="Slide Number Placeholder 3"/>
          <p:cNvSpPr>
            <a:spLocks noGrp="1"/>
          </p:cNvSpPr>
          <p:nvPr>
            <p:ph type="sldNum" sz="quarter" idx="4"/>
          </p:nvPr>
        </p:nvSpPr>
        <p:spPr/>
        <p:txBody>
          <a:bodyPr/>
          <a:lstStyle/>
          <a:p>
            <a:fld id="{17918391-D411-FE40-AAD7-861AE5233E0E}"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solidFill>
                  <a:srgbClr val="0055A0"/>
                </a:solidFill>
              </a:rPr>
              <a:t>Accounting of the resources provided through cloud interfaces </a:t>
            </a:r>
            <a:r>
              <a:rPr lang="en-US" sz="3600" dirty="0" smtClean="0">
                <a:solidFill>
                  <a:srgbClr val="0055A0"/>
                </a:solidFill>
              </a:rPr>
              <a:t>(commercial clouds)</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For the last year CERN cloud procurement activity monitoring and accounting system based on ganglia was put in place</a:t>
            </a:r>
          </a:p>
          <a:p>
            <a:r>
              <a:rPr dirty="0" smtClean="0"/>
              <a:t>New project for using HTCondor as the</a:t>
            </a:r>
            <a:r>
              <a:rPr dirty="0" smtClean="0"/>
              <a:t> Batch </a:t>
            </a:r>
            <a:r>
              <a:rPr dirty="0" smtClean="0"/>
              <a:t>System on fixed resources in</a:t>
            </a:r>
            <a:r>
              <a:rPr dirty="0" smtClean="0"/>
              <a:t> commercial </a:t>
            </a:r>
            <a:r>
              <a:rPr dirty="0" smtClean="0"/>
              <a:t>Cloud(s</a:t>
            </a:r>
            <a:r>
              <a:rPr dirty="0" smtClean="0"/>
              <a:t>) </a:t>
            </a:r>
          </a:p>
          <a:p>
            <a:r>
              <a:rPr lang="en-US" dirty="0" smtClean="0"/>
              <a:t>The resource provider cloud usage reports used for billing provide accounting for various cloud providers (</a:t>
            </a:r>
            <a:r>
              <a:rPr dirty="0" smtClean="0"/>
              <a:t>AWS, Google, Azure, </a:t>
            </a:r>
            <a:r>
              <a:rPr dirty="0" smtClean="0"/>
              <a:t>Rackspace</a:t>
            </a:r>
            <a:r>
              <a:rPr lang="en-US" dirty="0" smtClean="0"/>
              <a:t>). They are being evaluated by the CERN IT-CM group</a:t>
            </a:r>
          </a:p>
          <a:p>
            <a:r>
              <a:rPr lang="en-US" dirty="0" smtClean="0"/>
              <a:t>All this is work in progress</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9</a:t>
            </a:fld>
            <a:endParaRPr lang="en-US" dirty="0"/>
          </a:p>
        </p:txBody>
      </p:sp>
    </p:spTree>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IT Groups">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38100" cmpd="sng">
          <a:tailEnd type="arrow"/>
        </a:ln>
      </a:spPr>
      <a:bodyPr/>
      <a:lstStyle/>
      <a:style>
        <a:lnRef idx="2">
          <a:schemeClr val="accent1"/>
        </a:lnRef>
        <a:fillRef idx="0">
          <a:schemeClr val="accent1"/>
        </a:fillRef>
        <a:effectRef idx="1">
          <a:schemeClr val="accent1"/>
        </a:effectRef>
        <a:fontRef idx="minor">
          <a:schemeClr val="tx1"/>
        </a:fontRef>
      </a:style>
    </a:lnDef>
    <a:txDef>
      <a:spPr/>
      <a:bodyPr>
        <a:noAutofit/>
      </a:bodyPr>
      <a:lstStyle>
        <a:defPPr>
          <a:defRPr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defRPr>
        </a:defPPr>
      </a:lstStyle>
    </a:txDef>
  </a:objectDefaults>
  <a:extraClrSchemeLst/>
</a:theme>
</file>

<file path=ppt/theme/theme3.xml><?xml version="1.0" encoding="utf-8"?>
<a:theme xmlns:a="http://schemas.openxmlformats.org/drawingml/2006/main" name="1_IT Groups">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38100" cmpd="sng">
          <a:tailEnd type="arrow"/>
        </a:ln>
      </a:spPr>
      <a:bodyPr/>
      <a:lstStyle/>
      <a:style>
        <a:lnRef idx="2">
          <a:schemeClr val="accent1"/>
        </a:lnRef>
        <a:fillRef idx="0">
          <a:schemeClr val="accent1"/>
        </a:fillRef>
        <a:effectRef idx="1">
          <a:schemeClr val="accent1"/>
        </a:effectRef>
        <a:fontRef idx="minor">
          <a:schemeClr val="tx1"/>
        </a:fontRef>
      </a:style>
    </a:lnDef>
    <a:txDef>
      <a:spPr/>
      <a:bodyPr>
        <a:noAutofit/>
      </a:bodyPr>
      <a:lstStyle>
        <a:defPPr>
          <a:defRPr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CERNCorporate4-3</Template>
  <TotalTime>11573</TotalTime>
  <Words>1887</Words>
  <Application>Microsoft Office PowerPoint</Application>
  <PresentationFormat>On-screen Show (4:3)</PresentationFormat>
  <Paragraphs>118</Paragraphs>
  <Slides>21</Slides>
  <Notes>1</Notes>
  <HiddenSlides>0</HiddenSlides>
  <MMClips>0</MMClips>
  <ScaleCrop>false</ScaleCrop>
  <HeadingPairs>
    <vt:vector size="4" baseType="variant">
      <vt:variant>
        <vt:lpstr>Design Template</vt:lpstr>
      </vt:variant>
      <vt:variant>
        <vt:i4>3</vt:i4>
      </vt:variant>
      <vt:variant>
        <vt:lpstr>Slide Titles</vt:lpstr>
      </vt:variant>
      <vt:variant>
        <vt:i4>21</vt:i4>
      </vt:variant>
    </vt:vector>
  </HeadingPairs>
  <TitlesOfParts>
    <vt:vector size="24" baseType="lpstr">
      <vt:lpstr>CERNCorporate4-3</vt:lpstr>
      <vt:lpstr>IT Groups</vt:lpstr>
      <vt:lpstr>1_IT Groups</vt:lpstr>
      <vt:lpstr>Accounting Review  Summary from the pre-GDB related to CPU (wallclock) accounting  Julia Andreeva CERN-IT GDB 13th April 2016</vt:lpstr>
      <vt:lpstr>The goals of the accounting review</vt:lpstr>
      <vt:lpstr>Topics which were discussed </vt:lpstr>
      <vt:lpstr>Various kinds of CPU accounting we deal with </vt:lpstr>
      <vt:lpstr>Multicore accounting (1)</vt:lpstr>
      <vt:lpstr>Multicore accounting (2)</vt:lpstr>
      <vt:lpstr>Accounting of the resources provided through cloud interfaces</vt:lpstr>
      <vt:lpstr>Accounting of the resources provided through cloud interfaces (private clouds)</vt:lpstr>
      <vt:lpstr>Accounting of the resources provided through cloud interfaces (commercial clouds)</vt:lpstr>
      <vt:lpstr>Review of the accounting portal and accounting reports and REBUS (1)</vt:lpstr>
      <vt:lpstr>Some highlights regarding accounting portal </vt:lpstr>
      <vt:lpstr>Some highlights regarding REBUS</vt:lpstr>
      <vt:lpstr>Conclusions and action list</vt:lpstr>
      <vt:lpstr>Multicore accounting</vt:lpstr>
      <vt:lpstr>Accounting of the resources provided through cloud interfaces (private clouds)</vt:lpstr>
      <vt:lpstr>Accounting of the cloud resources provided by commercial clouds</vt:lpstr>
      <vt:lpstr>Accounting of the opportunistic resources</vt:lpstr>
      <vt:lpstr>Review of the accounting portal and accounting reports</vt:lpstr>
      <vt:lpstr>Some more proposed and agreed changes on the accounting reports and accounting portal</vt:lpstr>
      <vt:lpstr>Proposal for setting up  the CPU accounting Task Force</vt:lpstr>
      <vt:lpstr>Thank you for all participants of yesterday and today meetings for fruitful discussion and valuable contribution</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NN</dc:creator>
  <cp:lastModifiedBy>Julia Andreeva</cp:lastModifiedBy>
  <cp:revision>253</cp:revision>
  <cp:lastPrinted>2015-03-25T10:23:14Z</cp:lastPrinted>
  <dcterms:created xsi:type="dcterms:W3CDTF">2016-04-11T16:30:31Z</dcterms:created>
  <dcterms:modified xsi:type="dcterms:W3CDTF">2016-04-13T11:28:52Z</dcterms:modified>
</cp:coreProperties>
</file>