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2" r:id="rId1"/>
    <p:sldMasterId id="2147483648" r:id="rId2"/>
    <p:sldMasterId id="2147483685" r:id="rId3"/>
  </p:sldMasterIdLst>
  <p:notesMasterIdLst>
    <p:notesMasterId r:id="rId17"/>
  </p:notesMasterIdLst>
  <p:handoutMasterIdLst>
    <p:handoutMasterId r:id="rId18"/>
  </p:handoutMasterIdLst>
  <p:sldIdLst>
    <p:sldId id="280" r:id="rId4"/>
    <p:sldId id="299" r:id="rId5"/>
    <p:sldId id="302" r:id="rId6"/>
    <p:sldId id="295" r:id="rId7"/>
    <p:sldId id="296" r:id="rId8"/>
    <p:sldId id="297" r:id="rId9"/>
    <p:sldId id="303" r:id="rId10"/>
    <p:sldId id="298" r:id="rId11"/>
    <p:sldId id="301" r:id="rId12"/>
    <p:sldId id="304" r:id="rId13"/>
    <p:sldId id="305" r:id="rId14"/>
    <p:sldId id="307" r:id="rId15"/>
    <p:sldId id="284" r:id="rId16"/>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B0"/>
    <a:srgbClr val="4F85C3"/>
    <a:srgbClr val="6C9FC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87" autoAdjust="0"/>
    <p:restoredTop sz="81439" autoAdjust="0"/>
  </p:normalViewPr>
  <p:slideViewPr>
    <p:cSldViewPr showGuides="1">
      <p:cViewPr>
        <p:scale>
          <a:sx n="70" d="100"/>
          <a:sy n="70" d="100"/>
        </p:scale>
        <p:origin x="-1374" y="15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52" d="100"/>
          <a:sy n="52" d="100"/>
        </p:scale>
        <p:origin x="-2700" y="-7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presProps" Target="pres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BC98F682-7966-4F36-8C65-12C6AC282E64}" type="datetimeFigureOut">
              <a:rPr lang="en-GB" smtClean="0"/>
              <a:t>12/04/2016</a:t>
            </a:fld>
            <a:endParaRPr lang="en-GB"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77037CF-4AF3-4EA8-B0EF-23260E3D633F}" type="slidenum">
              <a:rPr lang="en-GB" smtClean="0"/>
              <a:t>‹#›</a:t>
            </a:fld>
            <a:endParaRPr lang="en-GB" dirty="0"/>
          </a:p>
        </p:txBody>
      </p:sp>
    </p:spTree>
    <p:extLst>
      <p:ext uri="{BB962C8B-B14F-4D97-AF65-F5344CB8AC3E}">
        <p14:creationId xmlns:p14="http://schemas.microsoft.com/office/powerpoint/2010/main" val="258822099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BA4EA1F-7887-426C-BD0E-29F38E7AB4A2}" type="datetimeFigureOut">
              <a:rPr lang="nl-NL" smtClean="0"/>
              <a:t>12-4-2016</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EF58AE9-46A5-49CB-B815-3CC2120EE87D}" type="slidenum">
              <a:rPr lang="nl-NL" smtClean="0"/>
              <a:t>‹#›</a:t>
            </a:fld>
            <a:endParaRPr lang="nl-NL"/>
          </a:p>
        </p:txBody>
      </p:sp>
    </p:spTree>
    <p:extLst>
      <p:ext uri="{BB962C8B-B14F-4D97-AF65-F5344CB8AC3E}">
        <p14:creationId xmlns:p14="http://schemas.microsoft.com/office/powerpoint/2010/main" val="2302488775"/>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github.com/apel/ssm"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The EGI Accounting Repository collects accounting data from sites participating in the EGI and WLCG infrastructures as well as from sites belonging to other Grid organisations that are collaborating with EGI. It generates statistical summaries that are available through the Accounting Portal to Users, VO Managers and Site Administrators.</a:t>
            </a:r>
          </a:p>
          <a:p>
            <a:endParaRPr lang="en-GB" dirty="0" smtClean="0"/>
          </a:p>
          <a:p>
            <a:r>
              <a:rPr lang="en-GB" dirty="0" smtClean="0"/>
              <a:t>This session will cover current and </a:t>
            </a:r>
            <a:r>
              <a:rPr lang="en-GB" baseline="0" dirty="0" smtClean="0"/>
              <a:t>upcoming developments of the Accounting Repository under EGI-Engage.</a:t>
            </a:r>
            <a:endParaRPr lang="en-GB" dirty="0"/>
          </a:p>
        </p:txBody>
      </p:sp>
      <p:sp>
        <p:nvSpPr>
          <p:cNvPr id="4" name="Slide Number Placeholder 3"/>
          <p:cNvSpPr>
            <a:spLocks noGrp="1"/>
          </p:cNvSpPr>
          <p:nvPr>
            <p:ph type="sldNum" sz="quarter" idx="10"/>
          </p:nvPr>
        </p:nvSpPr>
        <p:spPr/>
        <p:txBody>
          <a:bodyPr/>
          <a:lstStyle/>
          <a:p>
            <a:fld id="{AEF58AE9-46A5-49CB-B815-3CC2120EE87D}" type="slidenum">
              <a:rPr lang="nl-NL" smtClean="0"/>
              <a:t>1</a:t>
            </a:fld>
            <a:endParaRPr lang="nl-NL"/>
          </a:p>
        </p:txBody>
      </p:sp>
    </p:spTree>
    <p:extLst>
      <p:ext uri="{BB962C8B-B14F-4D97-AF65-F5344CB8AC3E}">
        <p14:creationId xmlns:p14="http://schemas.microsoft.com/office/powerpoint/2010/main" val="30572625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sz="1200" kern="1200" dirty="0" smtClean="0">
                <a:solidFill>
                  <a:schemeClr val="tx1"/>
                </a:solidFill>
                <a:effectLst/>
                <a:latin typeface="+mn-lt"/>
                <a:ea typeface="+mn-ea"/>
                <a:cs typeface="+mn-cs"/>
              </a:rPr>
              <a:t>APEL clients can run an APEL parser to extract data from a batch system and place it in their client database, or they can use third-party tools to extract batch or cloud data. This data is then unloaded into a message format suitable for transmission.</a:t>
            </a:r>
          </a:p>
          <a:p>
            <a:pPr lvl="0"/>
            <a:r>
              <a:rPr lang="en-GB" sz="1200" kern="1200" dirty="0" smtClean="0">
                <a:solidFill>
                  <a:schemeClr val="tx1"/>
                </a:solidFill>
                <a:effectLst/>
                <a:latin typeface="+mn-lt"/>
                <a:ea typeface="+mn-ea"/>
                <a:cs typeface="+mn-cs"/>
              </a:rPr>
              <a:t>APEL clients run a sending Secure Stomp Messenger (SSM) to send these messages containing records via the EGI Message Brokers the central APEL server.  The messages can contain either Job Records or Summary records.  This is configurable in the APEL client.</a:t>
            </a:r>
          </a:p>
          <a:p>
            <a:pPr lvl="0"/>
            <a:r>
              <a:rPr lang="en-GB" sz="1200" kern="1200" dirty="0" smtClean="0">
                <a:solidFill>
                  <a:schemeClr val="tx1"/>
                </a:solidFill>
                <a:effectLst/>
                <a:latin typeface="+mn-lt"/>
                <a:ea typeface="+mn-ea"/>
                <a:cs typeface="+mn-cs"/>
              </a:rPr>
              <a:t>The central APEL server runs an instance of the SSM, which receives these messages and a “loader” processes the records in the messages and loads them into a MySQL database.</a:t>
            </a:r>
          </a:p>
          <a:p>
            <a:pPr lvl="0"/>
            <a:r>
              <a:rPr lang="en-GB" sz="1200" kern="1200" dirty="0" smtClean="0">
                <a:solidFill>
                  <a:schemeClr val="tx1"/>
                </a:solidFill>
                <a:effectLst/>
                <a:latin typeface="+mn-lt"/>
                <a:ea typeface="+mn-ea"/>
                <a:cs typeface="+mn-cs"/>
              </a:rPr>
              <a:t>A “summariser” process runs to create summaries of any Job Records received and load them in a “SuperSummaries” table along with any Summary records.  This summariser runs as a cron job approximately once a day.</a:t>
            </a:r>
          </a:p>
          <a:p>
            <a:pPr lvl="0"/>
            <a:r>
              <a:rPr lang="en-GB" sz="1200" kern="1200" dirty="0" smtClean="0">
                <a:solidFill>
                  <a:schemeClr val="tx1"/>
                </a:solidFill>
                <a:effectLst/>
                <a:latin typeface="+mn-lt"/>
                <a:ea typeface="+mn-ea"/>
                <a:cs typeface="+mn-cs"/>
              </a:rPr>
              <a:t>A database “unloader” process unloads the summary records into the message format to be sent on by the sending SSM via the EGI Message Brokers to the EGI Accounting Portal.</a:t>
            </a:r>
          </a:p>
          <a:p>
            <a:r>
              <a:rPr lang="en-GB" sz="1200" u="sng" kern="1200" dirty="0" smtClean="0">
                <a:solidFill>
                  <a:schemeClr val="tx1"/>
                </a:solidFill>
                <a:effectLst/>
                <a:latin typeface="+mn-lt"/>
                <a:ea typeface="+mn-ea"/>
                <a:cs typeface="+mn-cs"/>
                <a:hlinkClick r:id="rId3"/>
              </a:rPr>
              <a:t>https://github.com/apel/ssm</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AEF58AE9-46A5-49CB-B815-3CC2120EE87D}" type="slidenum">
              <a:rPr lang="nl-NL" smtClean="0"/>
              <a:t>3</a:t>
            </a:fld>
            <a:endParaRPr lang="nl-NL"/>
          </a:p>
        </p:txBody>
      </p:sp>
    </p:spTree>
    <p:extLst>
      <p:ext uri="{BB962C8B-B14F-4D97-AF65-F5344CB8AC3E}">
        <p14:creationId xmlns:p14="http://schemas.microsoft.com/office/powerpoint/2010/main" val="33934523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EF58AE9-46A5-49CB-B815-3CC2120EE87D}" type="slidenum">
              <a:rPr lang="nl-NL" smtClean="0"/>
              <a:t>5</a:t>
            </a:fld>
            <a:endParaRPr lang="nl-NL"/>
          </a:p>
        </p:txBody>
      </p:sp>
    </p:spTree>
    <p:extLst>
      <p:ext uri="{BB962C8B-B14F-4D97-AF65-F5344CB8AC3E}">
        <p14:creationId xmlns:p14="http://schemas.microsoft.com/office/powerpoint/2010/main" val="19308406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EF58AE9-46A5-49CB-B815-3CC2120EE87D}" type="slidenum">
              <a:rPr lang="nl-NL" smtClean="0"/>
              <a:t>6</a:t>
            </a:fld>
            <a:endParaRPr lang="nl-NL"/>
          </a:p>
        </p:txBody>
      </p:sp>
    </p:spTree>
    <p:extLst>
      <p:ext uri="{BB962C8B-B14F-4D97-AF65-F5344CB8AC3E}">
        <p14:creationId xmlns:p14="http://schemas.microsoft.com/office/powerpoint/2010/main" val="22205058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EF58AE9-46A5-49CB-B815-3CC2120EE87D}" type="slidenum">
              <a:rPr lang="nl-NL" smtClean="0"/>
              <a:t>7</a:t>
            </a:fld>
            <a:endParaRPr lang="nl-NL"/>
          </a:p>
        </p:txBody>
      </p:sp>
    </p:spTree>
    <p:extLst>
      <p:ext uri="{BB962C8B-B14F-4D97-AF65-F5344CB8AC3E}">
        <p14:creationId xmlns:p14="http://schemas.microsoft.com/office/powerpoint/2010/main" val="22205058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EF58AE9-46A5-49CB-B815-3CC2120EE87D}" type="slidenum">
              <a:rPr lang="nl-NL" smtClean="0"/>
              <a:t>8</a:t>
            </a:fld>
            <a:endParaRPr lang="nl-NL"/>
          </a:p>
        </p:txBody>
      </p:sp>
    </p:spTree>
    <p:extLst>
      <p:ext uri="{BB962C8B-B14F-4D97-AF65-F5344CB8AC3E}">
        <p14:creationId xmlns:p14="http://schemas.microsoft.com/office/powerpoint/2010/main" val="14287535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7" name="Tijdelijke aanduiding voor tekst 6"/>
          <p:cNvSpPr>
            <a:spLocks noGrp="1"/>
          </p:cNvSpPr>
          <p:nvPr>
            <p:ph type="body" sz="quarter" idx="10" hasCustomPrompt="1"/>
          </p:nvPr>
        </p:nvSpPr>
        <p:spPr>
          <a:xfrm>
            <a:off x="1727411" y="3643200"/>
            <a:ext cx="5689178" cy="431477"/>
          </a:xfrm>
        </p:spPr>
        <p:txBody>
          <a:bodyPr/>
          <a:lstStyle>
            <a:lvl1pPr>
              <a:defRPr sz="2000">
                <a:solidFill>
                  <a:schemeClr val="tx1">
                    <a:lumMod val="50000"/>
                    <a:lumOff val="50000"/>
                  </a:schemeClr>
                </a:solidFill>
              </a:defRPr>
            </a:lvl1pPr>
          </a:lstStyle>
          <a:p>
            <a:pPr lvl="0"/>
            <a:r>
              <a:rPr lang="en-GB" noProof="0" dirty="0" smtClean="0"/>
              <a:t>function</a:t>
            </a:r>
          </a:p>
        </p:txBody>
      </p:sp>
      <p:sp>
        <p:nvSpPr>
          <p:cNvPr id="2" name="Titel 1"/>
          <p:cNvSpPr>
            <a:spLocks noGrp="1"/>
          </p:cNvSpPr>
          <p:nvPr>
            <p:ph type="ctrTitle" hasCustomPrompt="1"/>
          </p:nvPr>
        </p:nvSpPr>
        <p:spPr>
          <a:xfrm>
            <a:off x="685800" y="1268761"/>
            <a:ext cx="7772400" cy="1440000"/>
          </a:xfrm>
        </p:spPr>
        <p:txBody>
          <a:bodyPr/>
          <a:lstStyle>
            <a:lvl1pPr>
              <a:defRPr/>
            </a:lvl1pPr>
          </a:lstStyle>
          <a:p>
            <a:r>
              <a:rPr lang="en-GB" noProof="0" dirty="0" smtClean="0"/>
              <a:t>Title</a:t>
            </a:r>
            <a:endParaRPr lang="en-GB" noProof="0" dirty="0"/>
          </a:p>
        </p:txBody>
      </p:sp>
      <p:sp>
        <p:nvSpPr>
          <p:cNvPr id="3" name="Ondertitel 2"/>
          <p:cNvSpPr>
            <a:spLocks noGrp="1"/>
          </p:cNvSpPr>
          <p:nvPr>
            <p:ph type="subTitle" idx="1" hasCustomPrompt="1"/>
          </p:nvPr>
        </p:nvSpPr>
        <p:spPr>
          <a:xfrm>
            <a:off x="1371600" y="2923200"/>
            <a:ext cx="6400800" cy="504056"/>
          </a:xfrm>
        </p:spPr>
        <p:txBody>
          <a:bodyPr>
            <a:noAutofit/>
          </a:bodyPr>
          <a:lstStyle>
            <a:lvl1pPr marL="0" indent="0" algn="ctr">
              <a:buNone/>
              <a:defRPr sz="2800" b="1">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noProof="0" dirty="0" smtClean="0"/>
              <a:t>Author</a:t>
            </a:r>
            <a:endParaRPr lang="en-GB" noProof="0" dirty="0"/>
          </a:p>
        </p:txBody>
      </p:sp>
    </p:spTree>
    <p:extLst>
      <p:ext uri="{BB962C8B-B14F-4D97-AF65-F5344CB8AC3E}">
        <p14:creationId xmlns:p14="http://schemas.microsoft.com/office/powerpoint/2010/main" val="150750324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ontent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en-GB" noProof="0" dirty="0" smtClean="0"/>
              <a:t>Click to insert title</a:t>
            </a:r>
            <a:endParaRPr lang="en-GB" noProof="0" dirty="0"/>
          </a:p>
        </p:txBody>
      </p:sp>
      <p:sp>
        <p:nvSpPr>
          <p:cNvPr id="3" name="Tijdelijke aanduiding voor inhoud 2"/>
          <p:cNvSpPr>
            <a:spLocks noGrp="1"/>
          </p:cNvSpPr>
          <p:nvPr>
            <p:ph sz="half" idx="1" hasCustomPrompt="1"/>
          </p:nvPr>
        </p:nvSpPr>
        <p:spPr>
          <a:xfrm>
            <a:off x="467544" y="1340768"/>
            <a:ext cx="3815655" cy="4784725"/>
          </a:xfrm>
          <a:prstGeom prst="rect">
            <a:avLst/>
          </a:prstGeom>
        </p:spPr>
        <p:txBody>
          <a:bodyPr/>
          <a:lstStyle>
            <a:lvl1pPr>
              <a:defRPr sz="2800">
                <a:solidFill>
                  <a:schemeClr val="tx1"/>
                </a:solidFill>
              </a:defRPr>
            </a:lvl1pPr>
            <a:lvl2pPr>
              <a:defRPr sz="2400">
                <a:solidFill>
                  <a:schemeClr val="tx1"/>
                </a:solidFill>
              </a:defRPr>
            </a:lvl2pPr>
            <a:lvl3pPr>
              <a:defRPr sz="2000">
                <a:solidFill>
                  <a:schemeClr val="tx1"/>
                </a:solidFill>
              </a:defRPr>
            </a:lvl3pPr>
            <a:lvl4pPr>
              <a:defRPr sz="1800">
                <a:solidFill>
                  <a:schemeClr val="tx1"/>
                </a:solidFill>
              </a:defRPr>
            </a:lvl4pPr>
            <a:lvl5pPr>
              <a:defRPr sz="1800">
                <a:solidFill>
                  <a:schemeClr val="tx1"/>
                </a:solidFill>
              </a:defRPr>
            </a:lvl5pPr>
            <a:lvl6pPr>
              <a:defRPr sz="1800"/>
            </a:lvl6pPr>
            <a:lvl7pPr>
              <a:defRPr sz="1800"/>
            </a:lvl7pPr>
            <a:lvl8pPr>
              <a:defRPr sz="1800"/>
            </a:lvl8pPr>
            <a:lvl9pPr>
              <a:defRPr sz="1800"/>
            </a:lvl9pPr>
          </a:lstStyle>
          <a:p>
            <a:pPr lvl="0"/>
            <a:r>
              <a:rPr lang="en-GB" noProof="0" dirty="0" smtClean="0"/>
              <a:t>Click</a:t>
            </a:r>
            <a:endParaRPr lang="en-GB" noProof="0" dirty="0"/>
          </a:p>
        </p:txBody>
      </p:sp>
      <p:sp>
        <p:nvSpPr>
          <p:cNvPr id="4" name="Tijdelijke aanduiding voor inhoud 3"/>
          <p:cNvSpPr>
            <a:spLocks noGrp="1"/>
          </p:cNvSpPr>
          <p:nvPr>
            <p:ph sz="half" idx="2" hasCustomPrompt="1"/>
          </p:nvPr>
        </p:nvSpPr>
        <p:spPr>
          <a:xfrm>
            <a:off x="4572000" y="1341438"/>
            <a:ext cx="4320480" cy="4784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dirty="0" smtClean="0"/>
              <a:t>Click</a:t>
            </a:r>
            <a:endParaRPr lang="en-GB" noProof="0" dirty="0"/>
          </a:p>
        </p:txBody>
      </p:sp>
      <p:sp>
        <p:nvSpPr>
          <p:cNvPr id="7" name="Footer Placeholder 6"/>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2862824153"/>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baseline="0"/>
            </a:lvl1pPr>
          </a:lstStyle>
          <a:p>
            <a:r>
              <a:rPr lang="en-GB" noProof="0" dirty="0" smtClean="0"/>
              <a:t>Click to insert title</a:t>
            </a:r>
            <a:endParaRPr lang="en-GB" noProof="0" dirty="0"/>
          </a:p>
        </p:txBody>
      </p:sp>
      <p:sp>
        <p:nvSpPr>
          <p:cNvPr id="4" name="Tijdelijke aanduiding voor inhoud 3"/>
          <p:cNvSpPr>
            <a:spLocks noGrp="1"/>
          </p:cNvSpPr>
          <p:nvPr>
            <p:ph sz="half" idx="2" hasCustomPrompt="1"/>
          </p:nvPr>
        </p:nvSpPr>
        <p:spPr>
          <a:xfrm>
            <a:off x="467544" y="1341438"/>
            <a:ext cx="8424936" cy="4784400"/>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noProof="0" dirty="0" smtClean="0"/>
              <a:t>Click</a:t>
            </a:r>
            <a:endParaRPr lang="en-GB" noProof="0" dirty="0"/>
          </a:p>
        </p:txBody>
      </p:sp>
      <p:sp>
        <p:nvSpPr>
          <p:cNvPr id="7" name="Footer Placeholder 6"/>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184082620"/>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ijdelijke aanduiding voor tekst 2"/>
          <p:cNvSpPr>
            <a:spLocks noGrp="1"/>
          </p:cNvSpPr>
          <p:nvPr>
            <p:ph type="body" idx="1" hasCustomPrompt="1"/>
          </p:nvPr>
        </p:nvSpPr>
        <p:spPr>
          <a:xfrm>
            <a:off x="457200" y="1341041"/>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 </a:t>
            </a:r>
          </a:p>
        </p:txBody>
      </p:sp>
      <p:sp>
        <p:nvSpPr>
          <p:cNvPr id="4" name="Tijdelijke aanduiding voor inhoud 3"/>
          <p:cNvSpPr>
            <a:spLocks noGrp="1"/>
          </p:cNvSpPr>
          <p:nvPr>
            <p:ph sz="half" idx="2" hasCustomPrompt="1"/>
          </p:nvPr>
        </p:nvSpPr>
        <p:spPr>
          <a:xfrm>
            <a:off x="494506" y="2378745"/>
            <a:ext cx="4040188" cy="377440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a:t>
            </a:r>
            <a:endParaRPr lang="en-GB" noProof="0" dirty="0"/>
          </a:p>
        </p:txBody>
      </p:sp>
      <p:sp>
        <p:nvSpPr>
          <p:cNvPr id="5" name="Tijdelijke aanduiding voor tekst 4"/>
          <p:cNvSpPr>
            <a:spLocks noGrp="1"/>
          </p:cNvSpPr>
          <p:nvPr>
            <p:ph type="body" sz="quarter" idx="3" hasCustomPrompt="1"/>
          </p:nvPr>
        </p:nvSpPr>
        <p:spPr>
          <a:xfrm>
            <a:off x="4850705" y="1341041"/>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noProof="0" dirty="0" smtClean="0"/>
              <a:t>Click</a:t>
            </a:r>
          </a:p>
        </p:txBody>
      </p:sp>
      <p:sp>
        <p:nvSpPr>
          <p:cNvPr id="6" name="Tijdelijke aanduiding voor inhoud 5"/>
          <p:cNvSpPr>
            <a:spLocks noGrp="1"/>
          </p:cNvSpPr>
          <p:nvPr>
            <p:ph sz="quarter" idx="4" hasCustomPrompt="1"/>
          </p:nvPr>
        </p:nvSpPr>
        <p:spPr>
          <a:xfrm>
            <a:off x="4822601" y="2391445"/>
            <a:ext cx="4041775" cy="3774405"/>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smtClean="0"/>
              <a:t>Click</a:t>
            </a:r>
            <a:endParaRPr lang="en-GB" noProof="0" dirty="0"/>
          </a:p>
        </p:txBody>
      </p:sp>
      <p:sp>
        <p:nvSpPr>
          <p:cNvPr id="10" name="Title 9"/>
          <p:cNvSpPr>
            <a:spLocks noGrp="1"/>
          </p:cNvSpPr>
          <p:nvPr>
            <p:ph type="title" hasCustomPrompt="1"/>
          </p:nvPr>
        </p:nvSpPr>
        <p:spPr/>
        <p:txBody>
          <a:bodyPr/>
          <a:lstStyle/>
          <a:p>
            <a:r>
              <a:rPr lang="en-GB" noProof="0" dirty="0" smtClean="0"/>
              <a:t>Click to insert title</a:t>
            </a:r>
            <a:endParaRPr lang="en-GB" noProof="0" dirty="0"/>
          </a:p>
        </p:txBody>
      </p:sp>
      <p:sp>
        <p:nvSpPr>
          <p:cNvPr id="8" name="Footer Placeholder 7"/>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698606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Tree>
    <p:extLst>
      <p:ext uri="{BB962C8B-B14F-4D97-AF65-F5344CB8AC3E}">
        <p14:creationId xmlns:p14="http://schemas.microsoft.com/office/powerpoint/2010/main" val="1828593632"/>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 Id="rId5" Type="http://schemas.openxmlformats.org/officeDocument/2006/relationships/image" Target="../media/image3.jpeg"/><Relationship Id="rId4"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3.xml"/><Relationship Id="rId1" Type="http://schemas.openxmlformats.org/officeDocument/2006/relationships/slideLayout" Target="../slideLayouts/slideLayout5.xml"/><Relationship Id="rId6" Type="http://schemas.openxmlformats.org/officeDocument/2006/relationships/hyperlink" Target="http://creativecommons.org/licenses/by/4.0/" TargetMode="External"/><Relationship Id="rId5" Type="http://schemas.openxmlformats.org/officeDocument/2006/relationships/image" Target="../media/image3.jpeg"/><Relationship Id="rId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a:gradFill flip="none" rotWithShape="1">
            <a:gsLst>
              <a:gs pos="100000">
                <a:schemeClr val="bg1"/>
              </a:gs>
              <a:gs pos="0">
                <a:schemeClr val="tx2">
                  <a:lumMod val="20000"/>
                  <a:lumOff val="80000"/>
                </a:schemeClr>
              </a:gs>
            </a:gsLst>
            <a:lin ang="2700000" scaled="1"/>
            <a:tileRect/>
          </a:gradFill>
        </p:spPr>
      </p:pic>
      <p:sp>
        <p:nvSpPr>
          <p:cNvPr id="2" name="Tijdelijke aanduiding voor titel 1"/>
          <p:cNvSpPr>
            <a:spLocks noGrp="1"/>
          </p:cNvSpPr>
          <p:nvPr>
            <p:ph type="title"/>
          </p:nvPr>
        </p:nvSpPr>
        <p:spPr>
          <a:xfrm>
            <a:off x="479394" y="1412776"/>
            <a:ext cx="8229600" cy="1143000"/>
          </a:xfrm>
          <a:prstGeom prst="rect">
            <a:avLst/>
          </a:prstGeom>
        </p:spPr>
        <p:txBody>
          <a:bodyPr vert="horz" lIns="91440" tIns="45720" rIns="91440" bIns="45720" rtlCol="0" anchor="ctr">
            <a:normAutofit/>
          </a:bodyPr>
          <a:lstStyle/>
          <a:p>
            <a:endParaRPr lang="en-GB" noProof="0" dirty="0"/>
          </a:p>
        </p:txBody>
      </p:sp>
      <p:sp>
        <p:nvSpPr>
          <p:cNvPr id="3" name="Tijdelijke aanduiding voor tekst 2"/>
          <p:cNvSpPr>
            <a:spLocks noGrp="1"/>
          </p:cNvSpPr>
          <p:nvPr>
            <p:ph type="body" idx="1"/>
          </p:nvPr>
        </p:nvSpPr>
        <p:spPr>
          <a:xfrm>
            <a:off x="479394" y="2636912"/>
            <a:ext cx="8229600" cy="792088"/>
          </a:xfrm>
          <a:prstGeom prst="rect">
            <a:avLst/>
          </a:prstGeom>
        </p:spPr>
        <p:txBody>
          <a:bodyPr vert="horz" lIns="91440" tIns="45720" rIns="91440" bIns="45720" rtlCol="0">
            <a:normAutofit/>
          </a:bodyPr>
          <a:lstStyle/>
          <a:p>
            <a:pPr lvl="0"/>
            <a:endParaRPr lang="en-GB" noProof="0" dirty="0" smtClean="0"/>
          </a:p>
        </p:txBody>
      </p:sp>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129" y="4581128"/>
            <a:ext cx="1728191" cy="1313426"/>
          </a:xfrm>
          <a:prstGeom prst="rect">
            <a:avLst/>
          </a:prstGeom>
        </p:spPr>
      </p:pic>
      <p:sp>
        <p:nvSpPr>
          <p:cNvPr id="12" name="Rechthoek 11"/>
          <p:cNvSpPr/>
          <p:nvPr/>
        </p:nvSpPr>
        <p:spPr>
          <a:xfrm>
            <a:off x="437129" y="6021288"/>
            <a:ext cx="8465149" cy="45719"/>
          </a:xfrm>
          <a:prstGeom prst="rect">
            <a:avLst/>
          </a:prstGeom>
          <a:solidFill>
            <a:schemeClr val="accent1">
              <a:lumMod val="60000"/>
              <a:lumOff val="4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kstvak 22"/>
          <p:cNvSpPr txBox="1"/>
          <p:nvPr/>
        </p:nvSpPr>
        <p:spPr>
          <a:xfrm>
            <a:off x="752684" y="6153342"/>
            <a:ext cx="1097079" cy="276999"/>
          </a:xfrm>
          <a:prstGeom prst="rect">
            <a:avLst/>
          </a:prstGeom>
          <a:noFill/>
        </p:spPr>
        <p:txBody>
          <a:bodyPr wrap="square" rtlCol="0">
            <a:spAutoFit/>
          </a:bodyPr>
          <a:lstStyle/>
          <a:p>
            <a:r>
              <a:rPr lang="nl-NL" sz="1200" b="1" dirty="0" smtClean="0">
                <a:solidFill>
                  <a:srgbClr val="0066B0"/>
                </a:solidFill>
                <a:latin typeface="Segoe UI" pitchFamily="34" charset="0"/>
                <a:cs typeface="Segoe UI" pitchFamily="34" charset="0"/>
              </a:rPr>
              <a:t>www.egi.eu</a:t>
            </a:r>
            <a:endParaRPr lang="nl-NL" sz="1200" b="1" dirty="0">
              <a:solidFill>
                <a:srgbClr val="0066B0"/>
              </a:solidFill>
              <a:latin typeface="Segoe UI" pitchFamily="34" charset="0"/>
              <a:cs typeface="Segoe UI" pitchFamily="34" charset="0"/>
            </a:endParaRPr>
          </a:p>
        </p:txBody>
      </p:sp>
      <p:pic>
        <p:nvPicPr>
          <p:cNvPr id="11"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44408" y="6381328"/>
            <a:ext cx="657870" cy="442623"/>
          </a:xfrm>
          <a:prstGeom prst="rect">
            <a:avLst/>
          </a:prstGeom>
        </p:spPr>
      </p:pic>
      <p:sp>
        <p:nvSpPr>
          <p:cNvPr id="13" name="Tekstvak 10"/>
          <p:cNvSpPr txBox="1"/>
          <p:nvPr/>
        </p:nvSpPr>
        <p:spPr>
          <a:xfrm>
            <a:off x="479394" y="6402584"/>
            <a:ext cx="7557409" cy="400110"/>
          </a:xfrm>
          <a:prstGeom prst="rect">
            <a:avLst/>
          </a:prstGeom>
          <a:noFill/>
        </p:spPr>
        <p:txBody>
          <a:bodyPr wrap="square" rtlCol="0">
            <a:spAutoFit/>
          </a:bodyPr>
          <a:lstStyle/>
          <a:p>
            <a:pPr algn="r"/>
            <a:r>
              <a:rPr lang="nl-NL" sz="1000" b="0" dirty="0" smtClean="0">
                <a:latin typeface="Segoe UI" pitchFamily="34" charset="0"/>
                <a:cs typeface="Segoe UI" pitchFamily="34" charset="0"/>
              </a:rPr>
              <a:t>EGI-Engage is co-funded by the Horizon 2020 Framework Programme</a:t>
            </a:r>
          </a:p>
          <a:p>
            <a:pPr algn="r"/>
            <a:r>
              <a:rPr lang="nl-NL" sz="1000" b="0" baseline="0" dirty="0" smtClean="0">
                <a:latin typeface="Segoe UI" pitchFamily="34" charset="0"/>
                <a:cs typeface="Segoe UI" pitchFamily="34" charset="0"/>
              </a:rPr>
              <a:t>  </a:t>
            </a:r>
            <a:r>
              <a:rPr lang="nl-NL" sz="1000" b="0" dirty="0" smtClean="0">
                <a:latin typeface="Segoe UI" pitchFamily="34" charset="0"/>
                <a:cs typeface="Segoe UI" pitchFamily="34" charset="0"/>
              </a:rPr>
              <a:t>of the European Union under grant number 654142</a:t>
            </a:r>
            <a:r>
              <a:rPr lang="en-GB" sz="1000" dirty="0" smtClean="0">
                <a:latin typeface="Segoe UI" panose="020B0502040204020203" pitchFamily="34" charset="0"/>
                <a:cs typeface="Segoe UI" panose="020B0502040204020203" pitchFamily="34" charset="0"/>
              </a:rPr>
              <a:t> </a:t>
            </a:r>
            <a:endParaRPr lang="nl-NL" sz="1000" b="0" dirty="0">
              <a:latin typeface="Segoe UI" pitchFamily="34" charset="0"/>
              <a:cs typeface="Segoe UI" pitchFamily="34" charset="0"/>
            </a:endParaRPr>
          </a:p>
        </p:txBody>
      </p:sp>
    </p:spTree>
    <p:extLst>
      <p:ext uri="{BB962C8B-B14F-4D97-AF65-F5344CB8AC3E}">
        <p14:creationId xmlns:p14="http://schemas.microsoft.com/office/powerpoint/2010/main" val="2552493063"/>
      </p:ext>
    </p:extLst>
  </p:cSld>
  <p:clrMap bg1="lt1" tx1="dk1" bg2="lt2" tx2="dk2" accent1="accent1" accent2="accent2" accent3="accent3" accent4="accent4" accent5="accent5" accent6="accent6" hlink="hlink" folHlink="folHlink"/>
  <p:sldLayoutIdLst>
    <p:sldLayoutId id="2147483683" r:id="rId1"/>
  </p:sldLayoutIdLst>
  <p:timing>
    <p:tnLst>
      <p:par>
        <p:cTn id="1" dur="indefinite" restart="never" nodeType="tmRoot"/>
      </p:par>
    </p:tnLst>
  </p:timing>
  <p:hf sldNum="0" hdr="0" dt="0"/>
  <p:txStyles>
    <p:titleStyle>
      <a:lvl1pPr algn="ctr" defTabSz="914400" rtl="0" eaLnBrk="1" latinLnBrk="0" hangingPunct="1">
        <a:spcBef>
          <a:spcPct val="0"/>
        </a:spcBef>
        <a:buNone/>
        <a:defRPr sz="4400" b="1" kern="1200">
          <a:solidFill>
            <a:srgbClr val="0066B0"/>
          </a:solidFill>
          <a:latin typeface="Segoe UI" pitchFamily="34" charset="0"/>
          <a:ea typeface="Verdana" panose="020B0604030504040204" pitchFamily="34" charset="0"/>
          <a:cs typeface="Segoe UI" pitchFamily="34" charset="0"/>
        </a:defRPr>
      </a:lvl1pPr>
    </p:titleStyle>
    <p:bodyStyle>
      <a:lvl1pPr marL="0" indent="0" algn="ctr" defTabSz="914400" rtl="0" eaLnBrk="1" latinLnBrk="0" hangingPunct="1">
        <a:spcBef>
          <a:spcPct val="20000"/>
        </a:spcBef>
        <a:buFontTx/>
        <a:buNone/>
        <a:defRPr sz="2800" b="1" kern="1200" baseline="0">
          <a:solidFill>
            <a:schemeClr val="tx1">
              <a:lumMod val="75000"/>
              <a:lumOff val="25000"/>
            </a:schemeClr>
          </a:solidFill>
          <a:latin typeface="Segoe UI" pitchFamily="34" charset="0"/>
          <a:ea typeface="Verdana" panose="020B0604030504040204" pitchFamily="34" charset="0"/>
          <a:cs typeface="Segoe UI"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1" name="Afbeelding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9889" y="0"/>
            <a:ext cx="6534150" cy="4705350"/>
          </a:xfrm>
          <a:prstGeom prst="rect">
            <a:avLst/>
          </a:prstGeom>
        </p:spPr>
      </p:pic>
      <p:sp>
        <p:nvSpPr>
          <p:cNvPr id="4" name="Rechthoek 3"/>
          <p:cNvSpPr/>
          <p:nvPr/>
        </p:nvSpPr>
        <p:spPr>
          <a:xfrm>
            <a:off x="0" y="6381328"/>
            <a:ext cx="9144000" cy="476672"/>
          </a:xfrm>
          <a:prstGeom prst="rect">
            <a:avLst/>
          </a:prstGeom>
          <a:solidFill>
            <a:srgbClr val="4F85C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 name="Tijdelijke aanduiding voor titel 1"/>
          <p:cNvSpPr>
            <a:spLocks noGrp="1"/>
          </p:cNvSpPr>
          <p:nvPr>
            <p:ph type="title"/>
          </p:nvPr>
        </p:nvSpPr>
        <p:spPr>
          <a:xfrm>
            <a:off x="1547664" y="188640"/>
            <a:ext cx="7344816" cy="850106"/>
          </a:xfrm>
          <a:prstGeom prst="rect">
            <a:avLst/>
          </a:prstGeom>
        </p:spPr>
        <p:txBody>
          <a:bodyPr vert="horz" lIns="91440" tIns="45720" rIns="91440" bIns="45720" rtlCol="0" anchor="ctr">
            <a:normAutofit/>
          </a:bodyPr>
          <a:lstStyle/>
          <a:p>
            <a:r>
              <a:rPr lang="en-GB" noProof="0" dirty="0" smtClean="0"/>
              <a:t>Click to insert title</a:t>
            </a:r>
            <a:endParaRPr lang="en-GB" noProof="0" dirty="0"/>
          </a:p>
        </p:txBody>
      </p:sp>
      <p:sp>
        <p:nvSpPr>
          <p:cNvPr id="22" name="Tekstvak 21"/>
          <p:cNvSpPr txBox="1"/>
          <p:nvPr/>
        </p:nvSpPr>
        <p:spPr>
          <a:xfrm>
            <a:off x="8508016" y="6525344"/>
            <a:ext cx="312906" cy="215444"/>
          </a:xfrm>
          <a:prstGeom prst="rect">
            <a:avLst/>
          </a:prstGeom>
          <a:noFill/>
        </p:spPr>
        <p:txBody>
          <a:bodyPr wrap="none" rtlCol="0">
            <a:spAutoFit/>
          </a:bodyPr>
          <a:lstStyle/>
          <a:p>
            <a:fld id="{372553E7-13AD-41CB-B8D3-4C5279D6D1DB}" type="slidenum">
              <a:rPr lang="nl-NL" sz="800" b="1" smtClean="0">
                <a:solidFill>
                  <a:schemeClr val="bg1"/>
                </a:solidFill>
                <a:latin typeface="Segoe UI" pitchFamily="34" charset="0"/>
                <a:cs typeface="Segoe UI" pitchFamily="34" charset="0"/>
              </a:rPr>
              <a:t>‹#›</a:t>
            </a:fld>
            <a:endParaRPr lang="nl-NL" sz="1050" b="1" dirty="0">
              <a:solidFill>
                <a:schemeClr val="bg1"/>
              </a:solidFill>
              <a:latin typeface="Segoe UI" pitchFamily="34" charset="0"/>
              <a:cs typeface="Segoe UI" pitchFamily="34" charset="0"/>
            </a:endParaRPr>
          </a:p>
        </p:txBody>
      </p:sp>
      <p:sp>
        <p:nvSpPr>
          <p:cNvPr id="7" name="Footer Placeholder 6"/>
          <p:cNvSpPr>
            <a:spLocks noGrp="1"/>
          </p:cNvSpPr>
          <p:nvPr>
            <p:ph type="ftr" sz="quarter" idx="3"/>
          </p:nvPr>
        </p:nvSpPr>
        <p:spPr>
          <a:xfrm>
            <a:off x="1187624" y="6453336"/>
            <a:ext cx="6768752" cy="365125"/>
          </a:xfrm>
          <a:prstGeom prst="rect">
            <a:avLst/>
          </a:prstGeom>
        </p:spPr>
        <p:txBody>
          <a:bodyPr vert="horz" lIns="91440" tIns="45720" rIns="91440" bIns="45720" rtlCol="0" anchor="ctr"/>
          <a:lstStyle>
            <a:lvl1pPr algn="ctr">
              <a:defRPr sz="1200">
                <a:solidFill>
                  <a:schemeClr val="bg1"/>
                </a:solidFill>
                <a:latin typeface="Segoe UI"/>
                <a:cs typeface="Segoe UI"/>
              </a:defRPr>
            </a:lvl1pPr>
          </a:lstStyle>
          <a:p>
            <a:endParaRPr lang="en-GB" dirty="0"/>
          </a:p>
        </p:txBody>
      </p:sp>
      <p:sp>
        <p:nvSpPr>
          <p:cNvPr id="9" name="Tekstvak 21"/>
          <p:cNvSpPr txBox="1"/>
          <p:nvPr/>
        </p:nvSpPr>
        <p:spPr>
          <a:xfrm>
            <a:off x="179512" y="6525344"/>
            <a:ext cx="595035" cy="215444"/>
          </a:xfrm>
          <a:prstGeom prst="rect">
            <a:avLst/>
          </a:prstGeom>
          <a:noFill/>
        </p:spPr>
        <p:txBody>
          <a:bodyPr wrap="none" rtlCol="0">
            <a:spAutoFit/>
          </a:bodyPr>
          <a:lstStyle/>
          <a:p>
            <a:fld id="{A83F7A1C-40F7-5F43-85CD-9B50E60F16AA}" type="datetime1">
              <a:rPr lang="en-US" sz="800" b="1" smtClean="0">
                <a:solidFill>
                  <a:schemeClr val="bg1"/>
                </a:solidFill>
                <a:latin typeface="Segoe UI" pitchFamily="34" charset="0"/>
                <a:cs typeface="Segoe UI" pitchFamily="34" charset="0"/>
              </a:rPr>
              <a:t>4/12/2016</a:t>
            </a:fld>
            <a:endParaRPr lang="nl-NL" sz="1050" b="1" dirty="0">
              <a:solidFill>
                <a:schemeClr val="bg1"/>
              </a:solidFill>
              <a:latin typeface="Segoe UI" pitchFamily="34" charset="0"/>
              <a:cs typeface="Segoe UI" pitchFamily="34" charset="0"/>
            </a:endParaRPr>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7780" y="188640"/>
            <a:ext cx="1082732" cy="993566"/>
          </a:xfrm>
          <a:prstGeom prst="rect">
            <a:avLst/>
          </a:prstGeom>
        </p:spPr>
      </p:pic>
    </p:spTree>
    <p:extLst>
      <p:ext uri="{BB962C8B-B14F-4D97-AF65-F5344CB8AC3E}">
        <p14:creationId xmlns:p14="http://schemas.microsoft.com/office/powerpoint/2010/main" val="1687275359"/>
      </p:ext>
    </p:extLst>
  </p:cSld>
  <p:clrMap bg1="lt1" tx1="dk1" bg2="lt2" tx2="dk2" accent1="accent1" accent2="accent2" accent3="accent3" accent4="accent4" accent5="accent5" accent6="accent6" hlink="hlink" folHlink="folHlink"/>
  <p:sldLayoutIdLst>
    <p:sldLayoutId id="2147483687" r:id="rId1"/>
    <p:sldLayoutId id="2147483652" r:id="rId2"/>
    <p:sldLayoutId id="2147483653" r:id="rId3"/>
  </p:sldLayoutIdLst>
  <p:timing>
    <p:tnLst>
      <p:par>
        <p:cTn id="1" dur="indefinite" restart="never" nodeType="tmRoot"/>
      </p:par>
    </p:tnLst>
  </p:timing>
  <p:hf sldNum="0" hdr="0" dt="0"/>
  <p:txStyles>
    <p:titleStyle>
      <a:lvl1pPr algn="r" defTabSz="914400" rtl="0" eaLnBrk="1" latinLnBrk="0" hangingPunct="1">
        <a:spcBef>
          <a:spcPct val="0"/>
        </a:spcBef>
        <a:buNone/>
        <a:defRPr sz="3000" b="1" kern="1200">
          <a:solidFill>
            <a:srgbClr val="4F85C3"/>
          </a:solidFill>
          <a:latin typeface="Segoe UI" pitchFamily="34" charset="0"/>
          <a:ea typeface="+mj-ea"/>
          <a:cs typeface="Segoe UI" pitchFamily="34" charset="0"/>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Segoe UI" pitchFamily="34" charset="0"/>
          <a:ea typeface="+mn-ea"/>
          <a:cs typeface="Segoe UI"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Segoe UI" pitchFamily="34" charset="0"/>
          <a:ea typeface="+mn-ea"/>
          <a:cs typeface="Segoe UI" pitchFamily="34" charset="0"/>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Segoe UI" pitchFamily="34" charset="0"/>
          <a:ea typeface="+mn-ea"/>
          <a:cs typeface="Segoe UI" pitchFamily="34" charset="0"/>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Segoe UI" pitchFamily="34" charset="0"/>
          <a:ea typeface="+mn-ea"/>
          <a:cs typeface="Segoe UI" pitchFamily="34" charset="0"/>
        </a:defRPr>
      </a:lvl4pPr>
      <a:lvl5pPr marL="1828800" marR="0" indent="0" algn="l" defTabSz="914400" rtl="0" eaLnBrk="1" fontAlgn="auto" latinLnBrk="0" hangingPunct="1">
        <a:lnSpc>
          <a:spcPct val="100000"/>
        </a:lnSpc>
        <a:spcBef>
          <a:spcPct val="20000"/>
        </a:spcBef>
        <a:spcAft>
          <a:spcPts val="0"/>
        </a:spcAft>
        <a:buClrTx/>
        <a:buSzTx/>
        <a:buFont typeface="Arial" panose="020B0604020202020204" pitchFamily="34" charset="0"/>
        <a:buNone/>
        <a:tabLst/>
        <a:defRPr sz="2000" kern="1200">
          <a:solidFill>
            <a:schemeClr val="tx1"/>
          </a:solidFill>
          <a:latin typeface="Segoe UI" pitchFamily="34" charset="0"/>
          <a:ea typeface="+mn-ea"/>
          <a:cs typeface="Segoe UI" pitchFamily="34" charset="0"/>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15:guide id="1" orient="horz" pos="845" userDrawn="1">
          <p15:clr>
            <a:srgbClr val="F26B43"/>
          </p15:clr>
        </p15:guide>
        <p15:guide id="2" pos="295" userDrawn="1">
          <p15:clr>
            <a:srgbClr val="F26B43"/>
          </p15:clr>
        </p15:guide>
        <p15:guide id="3" pos="5602" userDrawn="1">
          <p15:clr>
            <a:srgbClr val="F26B43"/>
          </p15:clr>
        </p15:guide>
        <p15:guide id="4" orient="horz" pos="3884"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Afbeelding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a:gradFill flip="none" rotWithShape="1">
            <a:gsLst>
              <a:gs pos="100000">
                <a:schemeClr val="bg1"/>
              </a:gs>
              <a:gs pos="0">
                <a:schemeClr val="tx2">
                  <a:lumMod val="20000"/>
                  <a:lumOff val="80000"/>
                </a:schemeClr>
              </a:gs>
            </a:gsLst>
            <a:lin ang="2700000" scaled="1"/>
            <a:tileRect/>
          </a:gradFill>
        </p:spPr>
      </p:pic>
      <p:pic>
        <p:nvPicPr>
          <p:cNvPr id="9" name="Afbeelding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7129" y="4581128"/>
            <a:ext cx="1728191" cy="1313426"/>
          </a:xfrm>
          <a:prstGeom prst="rect">
            <a:avLst/>
          </a:prstGeom>
        </p:spPr>
      </p:pic>
      <p:sp>
        <p:nvSpPr>
          <p:cNvPr id="12" name="Rechthoek 11"/>
          <p:cNvSpPr/>
          <p:nvPr/>
        </p:nvSpPr>
        <p:spPr>
          <a:xfrm>
            <a:off x="437129" y="6021288"/>
            <a:ext cx="8465149" cy="45719"/>
          </a:xfrm>
          <a:prstGeom prst="rect">
            <a:avLst/>
          </a:prstGeom>
          <a:solidFill>
            <a:schemeClr val="accent1">
              <a:lumMod val="60000"/>
              <a:lumOff val="40000"/>
              <a:alpha val="4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5" name="Tekstvak 22"/>
          <p:cNvSpPr txBox="1"/>
          <p:nvPr/>
        </p:nvSpPr>
        <p:spPr>
          <a:xfrm>
            <a:off x="752684" y="6153342"/>
            <a:ext cx="1097079" cy="276999"/>
          </a:xfrm>
          <a:prstGeom prst="rect">
            <a:avLst/>
          </a:prstGeom>
          <a:noFill/>
        </p:spPr>
        <p:txBody>
          <a:bodyPr wrap="square" rtlCol="0">
            <a:spAutoFit/>
          </a:bodyPr>
          <a:lstStyle/>
          <a:p>
            <a:r>
              <a:rPr lang="nl-NL" sz="1200" b="1" dirty="0" smtClean="0">
                <a:solidFill>
                  <a:srgbClr val="0066B0"/>
                </a:solidFill>
                <a:latin typeface="Segoe UI" pitchFamily="34" charset="0"/>
                <a:cs typeface="Segoe UI" pitchFamily="34" charset="0"/>
              </a:rPr>
              <a:t>www.egi.eu</a:t>
            </a:r>
            <a:endParaRPr lang="nl-NL" sz="1200" b="1" dirty="0">
              <a:solidFill>
                <a:srgbClr val="0066B0"/>
              </a:solidFill>
              <a:latin typeface="Segoe UI" pitchFamily="34" charset="0"/>
              <a:cs typeface="Segoe UI" pitchFamily="34" charset="0"/>
            </a:endParaRPr>
          </a:p>
        </p:txBody>
      </p:sp>
      <p:sp>
        <p:nvSpPr>
          <p:cNvPr id="13" name="TextBox 12"/>
          <p:cNvSpPr txBox="1"/>
          <p:nvPr/>
        </p:nvSpPr>
        <p:spPr>
          <a:xfrm>
            <a:off x="665659" y="1124744"/>
            <a:ext cx="7578749" cy="2000548"/>
          </a:xfrm>
          <a:prstGeom prst="rect">
            <a:avLst/>
          </a:prstGeom>
          <a:noFill/>
        </p:spPr>
        <p:txBody>
          <a:bodyPr wrap="square" rtlCol="0">
            <a:spAutoFit/>
          </a:bodyPr>
          <a:lstStyle/>
          <a:p>
            <a:pPr algn="l"/>
            <a:r>
              <a:rPr lang="en-GB" sz="3600" b="1" kern="1200" noProof="0" dirty="0" smtClean="0">
                <a:solidFill>
                  <a:srgbClr val="0066B0"/>
                </a:solidFill>
                <a:latin typeface="Segoe UI" pitchFamily="34" charset="0"/>
                <a:ea typeface="Verdana" panose="020B0604030504040204" pitchFamily="34" charset="0"/>
                <a:cs typeface="Segoe UI" pitchFamily="34" charset="0"/>
              </a:rPr>
              <a:t>Thank you</a:t>
            </a:r>
            <a:r>
              <a:rPr lang="en-GB" sz="3600" b="1" kern="1200" baseline="0" noProof="0" dirty="0" smtClean="0">
                <a:solidFill>
                  <a:srgbClr val="0066B0"/>
                </a:solidFill>
                <a:latin typeface="Segoe UI" pitchFamily="34" charset="0"/>
                <a:ea typeface="Verdana" panose="020B0604030504040204" pitchFamily="34" charset="0"/>
                <a:cs typeface="Segoe UI" pitchFamily="34" charset="0"/>
              </a:rPr>
              <a:t> for your attention.</a:t>
            </a:r>
          </a:p>
          <a:p>
            <a:pPr algn="ctr"/>
            <a:endParaRPr lang="en-GB" sz="3600" b="1" kern="1200" noProof="0" dirty="0" smtClean="0">
              <a:solidFill>
                <a:srgbClr val="0066B0"/>
              </a:solidFill>
              <a:latin typeface="Segoe UI" pitchFamily="34" charset="0"/>
              <a:ea typeface="Verdana" panose="020B0604030504040204" pitchFamily="34" charset="0"/>
              <a:cs typeface="Segoe UI" pitchFamily="34" charset="0"/>
            </a:endParaRPr>
          </a:p>
          <a:p>
            <a:pPr algn="ctr"/>
            <a:endParaRPr lang="en-GB" sz="2400" b="1" i="1" kern="1200" noProof="0" dirty="0" smtClean="0">
              <a:solidFill>
                <a:srgbClr val="0066B0"/>
              </a:solidFill>
              <a:latin typeface="Segoe UI" pitchFamily="34" charset="0"/>
              <a:ea typeface="Verdana" panose="020B0604030504040204" pitchFamily="34" charset="0"/>
              <a:cs typeface="Segoe UI" pitchFamily="34" charset="0"/>
            </a:endParaRPr>
          </a:p>
          <a:p>
            <a:pPr algn="l"/>
            <a:r>
              <a:rPr lang="en-GB" sz="2800" b="1" i="1" kern="1200" noProof="0" dirty="0" smtClean="0">
                <a:solidFill>
                  <a:srgbClr val="0066B0"/>
                </a:solidFill>
                <a:latin typeface="Segoe UI" pitchFamily="34" charset="0"/>
                <a:ea typeface="Verdana" panose="020B0604030504040204" pitchFamily="34" charset="0"/>
                <a:cs typeface="Segoe UI" pitchFamily="34" charset="0"/>
              </a:rPr>
              <a:t>Questions?</a:t>
            </a:r>
          </a:p>
        </p:txBody>
      </p:sp>
      <p:pic>
        <p:nvPicPr>
          <p:cNvPr id="7" name="Afbeelding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44408" y="6381328"/>
            <a:ext cx="657870" cy="442623"/>
          </a:xfrm>
          <a:prstGeom prst="rect">
            <a:avLst/>
          </a:prstGeom>
        </p:spPr>
      </p:pic>
      <p:sp>
        <p:nvSpPr>
          <p:cNvPr id="10" name="Tekstvak 10"/>
          <p:cNvSpPr txBox="1"/>
          <p:nvPr/>
        </p:nvSpPr>
        <p:spPr>
          <a:xfrm>
            <a:off x="479394" y="6402584"/>
            <a:ext cx="7557409" cy="400110"/>
          </a:xfrm>
          <a:prstGeom prst="rect">
            <a:avLst/>
          </a:prstGeom>
          <a:noFill/>
        </p:spPr>
        <p:txBody>
          <a:bodyPr wrap="square" rtlCol="0">
            <a:spAutoFit/>
          </a:bodyPr>
          <a:lstStyle/>
          <a:p>
            <a:pPr algn="r"/>
            <a:r>
              <a:rPr lang="en-GB" sz="1000" dirty="0" smtClean="0">
                <a:latin typeface="Segoe UI" panose="020B0502040204020203" pitchFamily="34" charset="0"/>
                <a:cs typeface="Segoe UI" panose="020B0502040204020203" pitchFamily="34" charset="0"/>
              </a:rPr>
              <a:t>This work by Parties of the EGI-Engage Consortium</a:t>
            </a:r>
            <a:r>
              <a:rPr lang="en-GB" sz="1000" baseline="0" dirty="0" smtClean="0">
                <a:latin typeface="Segoe UI" panose="020B0502040204020203" pitchFamily="34" charset="0"/>
                <a:cs typeface="Segoe UI" panose="020B0502040204020203" pitchFamily="34" charset="0"/>
              </a:rPr>
              <a:t> </a:t>
            </a:r>
            <a:r>
              <a:rPr lang="en-GB" sz="1000" dirty="0" smtClean="0">
                <a:latin typeface="Segoe UI" panose="020B0502040204020203" pitchFamily="34" charset="0"/>
                <a:cs typeface="Segoe UI" panose="020B0502040204020203" pitchFamily="34" charset="0"/>
              </a:rPr>
              <a:t>is licensed under a </a:t>
            </a:r>
          </a:p>
          <a:p>
            <a:pPr algn="r"/>
            <a:r>
              <a:rPr lang="en-GB" sz="1000" dirty="0" smtClean="0">
                <a:latin typeface="Segoe UI" panose="020B0502040204020203" pitchFamily="34" charset="0"/>
                <a:cs typeface="Segoe UI" panose="020B0502040204020203" pitchFamily="34" charset="0"/>
                <a:hlinkClick r:id="rId6"/>
              </a:rPr>
              <a:t>Creative Commons Attribution 4.0 International License</a:t>
            </a:r>
            <a:r>
              <a:rPr lang="en-GB" sz="1000" dirty="0" smtClean="0">
                <a:latin typeface="Segoe UI" panose="020B0502040204020203" pitchFamily="34" charset="0"/>
                <a:cs typeface="Segoe UI" panose="020B0502040204020203" pitchFamily="34" charset="0"/>
              </a:rPr>
              <a:t>. </a:t>
            </a:r>
            <a:endParaRPr lang="nl-NL" sz="1000" b="0" dirty="0">
              <a:latin typeface="Segoe UI" pitchFamily="34" charset="0"/>
              <a:cs typeface="Segoe UI" pitchFamily="34" charset="0"/>
            </a:endParaRPr>
          </a:p>
        </p:txBody>
      </p:sp>
    </p:spTree>
    <p:extLst>
      <p:ext uri="{BB962C8B-B14F-4D97-AF65-F5344CB8AC3E}">
        <p14:creationId xmlns:p14="http://schemas.microsoft.com/office/powerpoint/2010/main" val="3815638460"/>
      </p:ext>
    </p:extLst>
  </p:cSld>
  <p:clrMap bg1="lt1" tx1="dk1" bg2="lt2" tx2="dk2" accent1="accent1" accent2="accent2" accent3="accent3" accent4="accent4" accent5="accent5" accent6="accent6" hlink="hlink" folHlink="folHlink"/>
  <p:sldLayoutIdLst>
    <p:sldLayoutId id="2147483686" r:id="rId1"/>
  </p:sldLayoutIdLst>
  <p:timing>
    <p:tnLst>
      <p:par>
        <p:cTn id="1" dur="indefinite" restart="never" nodeType="tmRoot"/>
      </p:par>
    </p:tnLst>
  </p:timing>
  <p:hf sldNum="0" hdr="0" dt="0"/>
  <p:txStyles>
    <p:titleStyle>
      <a:lvl1pPr algn="ctr" defTabSz="914400" rtl="0" eaLnBrk="1" latinLnBrk="0" hangingPunct="1">
        <a:spcBef>
          <a:spcPct val="0"/>
        </a:spcBef>
        <a:buNone/>
        <a:defRPr sz="4400" b="1" kern="1200">
          <a:solidFill>
            <a:srgbClr val="0066B0"/>
          </a:solidFill>
          <a:latin typeface="Segoe UI" pitchFamily="34" charset="0"/>
          <a:ea typeface="Verdana" panose="020B0604030504040204" pitchFamily="34" charset="0"/>
          <a:cs typeface="Segoe UI" pitchFamily="34" charset="0"/>
        </a:defRPr>
      </a:lvl1pPr>
    </p:titleStyle>
    <p:bodyStyle>
      <a:lvl1pPr marL="0" indent="0" algn="ctr" defTabSz="914400" rtl="0" eaLnBrk="1" latinLnBrk="0" hangingPunct="1">
        <a:spcBef>
          <a:spcPct val="20000"/>
        </a:spcBef>
        <a:buFontTx/>
        <a:buNone/>
        <a:defRPr sz="2800" b="1" kern="1200" baseline="0">
          <a:solidFill>
            <a:schemeClr val="tx1">
              <a:lumMod val="75000"/>
              <a:lumOff val="25000"/>
            </a:schemeClr>
          </a:solidFill>
          <a:latin typeface="Segoe UI" pitchFamily="34" charset="0"/>
          <a:ea typeface="Verdana" panose="020B0604030504040204" pitchFamily="34" charset="0"/>
          <a:cs typeface="Segoe UI" pitchFamily="34" charset="0"/>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github.com/apel/ssm/releases/tag/2.1.7-1" TargetMode="External"/><Relationship Id="rId2" Type="http://schemas.openxmlformats.org/officeDocument/2006/relationships/hyperlink" Target="https://github.com/apel/apel/releases/tag/1.5.1-1" TargetMode="External"/><Relationship Id="rId1" Type="http://schemas.openxmlformats.org/officeDocument/2006/relationships/slideLayout" Target="../slideLayouts/slideLayout3.xml"/><Relationship Id="rId5" Type="http://schemas.openxmlformats.org/officeDocument/2006/relationships/hyperlink" Target="mailto:apel-admins@stfc.ac.uk" TargetMode="External"/><Relationship Id="rId4" Type="http://schemas.openxmlformats.org/officeDocument/2006/relationships/hyperlink" Target="https://ggus.eu/"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documents.egi.eu/document/2674"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documents.egi.eu/document/2667" TargetMode="External"/><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iki.egi.eu/wiki/APEL/Dcache" TargetMode="External"/><Relationship Id="rId2" Type="http://schemas.openxmlformats.org/officeDocument/2006/relationships/hyperlink" Target="https://svnweb.cern.ch/trac/lcgdm/wiki/Dpm/Dev/Recipes/EGI_APEL_Accounting" TargetMode="External"/><Relationship Id="rId1" Type="http://schemas.openxmlformats.org/officeDocument/2006/relationships/slideLayout" Target="../slideLayouts/slideLayout3.xml"/><Relationship Id="rId5" Type="http://schemas.openxmlformats.org/officeDocument/2006/relationships/hyperlink" Target="https://wiki.egi.eu/wiki/APEL/Storage" TargetMode="External"/><Relationship Id="rId4" Type="http://schemas.openxmlformats.org/officeDocument/2006/relationships/hyperlink" Target="http://cds.cern.ch/record/1452920/files/GFD.201.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p:txBody>
          <a:bodyPr>
            <a:normAutofit/>
          </a:bodyPr>
          <a:lstStyle/>
          <a:p>
            <a:r>
              <a:rPr lang="en-GB" dirty="0" smtClean="0"/>
              <a:t>New Developments in the </a:t>
            </a:r>
            <a:r>
              <a:rPr lang="en-GB" dirty="0"/>
              <a:t>EGI Accounting </a:t>
            </a:r>
            <a:r>
              <a:rPr lang="en-GB" dirty="0" smtClean="0"/>
              <a:t>Repository</a:t>
            </a:r>
            <a:endParaRPr lang="en-GB" dirty="0"/>
          </a:p>
        </p:txBody>
      </p:sp>
      <p:sp>
        <p:nvSpPr>
          <p:cNvPr id="4" name="Subtitle 3"/>
          <p:cNvSpPr>
            <a:spLocks noGrp="1"/>
          </p:cNvSpPr>
          <p:nvPr>
            <p:ph type="subTitle" idx="1"/>
          </p:nvPr>
        </p:nvSpPr>
        <p:spPr>
          <a:xfrm>
            <a:off x="1371600" y="2924944"/>
            <a:ext cx="6400800" cy="1585920"/>
          </a:xfrm>
        </p:spPr>
        <p:txBody>
          <a:bodyPr/>
          <a:lstStyle/>
          <a:p>
            <a:r>
              <a:rPr lang="en-GB" dirty="0" smtClean="0"/>
              <a:t>Adrian Coveney,</a:t>
            </a:r>
          </a:p>
          <a:p>
            <a:r>
              <a:rPr lang="en-GB" dirty="0" smtClean="0"/>
              <a:t>Stuart Pullinger, John Gordon, </a:t>
            </a:r>
          </a:p>
          <a:p>
            <a:r>
              <a:rPr lang="en-GB" dirty="0" smtClean="0"/>
              <a:t>Greg Corbett</a:t>
            </a:r>
            <a:endParaRPr lang="en-GB" dirty="0"/>
          </a:p>
        </p:txBody>
      </p:sp>
    </p:spTree>
    <p:extLst>
      <p:ext uri="{BB962C8B-B14F-4D97-AF65-F5344CB8AC3E}">
        <p14:creationId xmlns:p14="http://schemas.microsoft.com/office/powerpoint/2010/main" val="308780463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GPU/Accelerator </a:t>
            </a:r>
            <a:r>
              <a:rPr lang="en-GB" dirty="0" smtClean="0"/>
              <a:t>Accounting: </a:t>
            </a:r>
            <a:r>
              <a:rPr lang="en-GB" dirty="0" smtClean="0"/>
              <a:t>Issues</a:t>
            </a:r>
            <a:endParaRPr lang="en-GB" dirty="0"/>
          </a:p>
        </p:txBody>
      </p:sp>
      <p:sp>
        <p:nvSpPr>
          <p:cNvPr id="3" name="Content Placeholder 2"/>
          <p:cNvSpPr>
            <a:spLocks noGrp="1"/>
          </p:cNvSpPr>
          <p:nvPr>
            <p:ph sz="half" idx="2"/>
          </p:nvPr>
        </p:nvSpPr>
        <p:spPr/>
        <p:txBody>
          <a:bodyPr/>
          <a:lstStyle/>
          <a:p>
            <a:r>
              <a:rPr lang="en-US" sz="2400" dirty="0"/>
              <a:t>GPUs are </a:t>
            </a:r>
            <a:r>
              <a:rPr lang="en-US" sz="2400" dirty="0" smtClean="0"/>
              <a:t>usable </a:t>
            </a:r>
            <a:r>
              <a:rPr lang="en-US" sz="2400" dirty="0"/>
              <a:t>by multiple </a:t>
            </a:r>
            <a:r>
              <a:rPr lang="en-US" sz="2400" dirty="0" smtClean="0"/>
              <a:t>users/jobs</a:t>
            </a:r>
          </a:p>
          <a:p>
            <a:pPr lvl="1"/>
            <a:r>
              <a:rPr lang="en-US" sz="2000" dirty="0" smtClean="0"/>
              <a:t>batch </a:t>
            </a:r>
            <a:r>
              <a:rPr lang="en-US" sz="2000" dirty="0"/>
              <a:t>systems do not </a:t>
            </a:r>
            <a:r>
              <a:rPr lang="en-US" sz="2000" dirty="0" smtClean="0"/>
              <a:t>attribute usage </a:t>
            </a:r>
            <a:r>
              <a:rPr lang="en-US" sz="2000" dirty="0"/>
              <a:t>to a </a:t>
            </a:r>
            <a:r>
              <a:rPr lang="en-US" sz="2000" dirty="0" smtClean="0"/>
              <a:t>job/user.</a:t>
            </a:r>
            <a:endParaRPr lang="en-GB" sz="2000" dirty="0"/>
          </a:p>
          <a:p>
            <a:r>
              <a:rPr lang="en-US" sz="2400" dirty="0" smtClean="0"/>
              <a:t>On the other hand, GPUs </a:t>
            </a:r>
            <a:r>
              <a:rPr lang="en-US" sz="2400" dirty="0"/>
              <a:t>are attached to cloud VMs in the </a:t>
            </a:r>
            <a:r>
              <a:rPr lang="en-US" sz="2400" dirty="0" smtClean="0"/>
              <a:t>hypervisor</a:t>
            </a:r>
          </a:p>
          <a:p>
            <a:pPr lvl="1"/>
            <a:r>
              <a:rPr lang="en-US" sz="2000" dirty="0" smtClean="0"/>
              <a:t>only </a:t>
            </a:r>
            <a:r>
              <a:rPr lang="en-US" sz="2000" dirty="0"/>
              <a:t>attached to one VM at a </a:t>
            </a:r>
            <a:r>
              <a:rPr lang="en-US" sz="2000" dirty="0" smtClean="0"/>
              <a:t>time</a:t>
            </a:r>
          </a:p>
          <a:p>
            <a:pPr lvl="1"/>
            <a:r>
              <a:rPr lang="en-US" sz="2000" dirty="0"/>
              <a:t>f</a:t>
            </a:r>
            <a:r>
              <a:rPr lang="en-US" sz="2000" dirty="0" smtClean="0"/>
              <a:t>or the lifetime of the VM?</a:t>
            </a:r>
          </a:p>
          <a:p>
            <a:pPr lvl="1"/>
            <a:r>
              <a:rPr lang="en-US" sz="2000" dirty="0" smtClean="0"/>
              <a:t>removes </a:t>
            </a:r>
            <a:r>
              <a:rPr lang="en-US" sz="2000" dirty="0"/>
              <a:t>the multiple user </a:t>
            </a:r>
            <a:r>
              <a:rPr lang="en-US" sz="2000" dirty="0" smtClean="0"/>
              <a:t>issue.</a:t>
            </a:r>
          </a:p>
          <a:p>
            <a:r>
              <a:rPr lang="en-US" sz="2400" dirty="0" smtClean="0"/>
              <a:t>Cloud </a:t>
            </a:r>
            <a:r>
              <a:rPr lang="en-US" sz="2400" dirty="0"/>
              <a:t>systems </a:t>
            </a:r>
            <a:r>
              <a:rPr lang="en-US" sz="2400" dirty="0" smtClean="0"/>
              <a:t>currently return </a:t>
            </a:r>
            <a:r>
              <a:rPr lang="en-US" sz="2400" dirty="0" err="1"/>
              <a:t>wallclock</a:t>
            </a:r>
            <a:r>
              <a:rPr lang="en-US" sz="2400" dirty="0"/>
              <a:t> time </a:t>
            </a:r>
            <a:r>
              <a:rPr lang="en-US" sz="2400" dirty="0" smtClean="0"/>
              <a:t>only</a:t>
            </a:r>
            <a:endParaRPr lang="en-US" sz="2400" dirty="0"/>
          </a:p>
          <a:p>
            <a:pPr lvl="1"/>
            <a:r>
              <a:rPr lang="en-US" sz="2000" dirty="0" err="1" smtClean="0"/>
              <a:t>Ie</a:t>
            </a:r>
            <a:r>
              <a:rPr lang="en-US" sz="2000" dirty="0" smtClean="0"/>
              <a:t>. No separate CPU time</a:t>
            </a:r>
          </a:p>
          <a:p>
            <a:pPr lvl="2"/>
            <a:r>
              <a:rPr lang="en-US" sz="1600" dirty="0" smtClean="0"/>
              <a:t>(We hope that this can be improved.)</a:t>
            </a:r>
          </a:p>
          <a:p>
            <a:pPr lvl="1"/>
            <a:r>
              <a:rPr lang="en-GB" sz="2000" dirty="0" smtClean="0"/>
              <a:t>GPU Time == </a:t>
            </a:r>
            <a:r>
              <a:rPr lang="en-GB" sz="2000" dirty="0" err="1" smtClean="0"/>
              <a:t>WallClockTime</a:t>
            </a:r>
            <a:r>
              <a:rPr lang="en-GB" sz="2000" dirty="0" smtClean="0"/>
              <a:t> ??</a:t>
            </a:r>
            <a:endParaRPr lang="en-GB" sz="2000" dirty="0"/>
          </a:p>
          <a:p>
            <a:r>
              <a:rPr lang="en-US" sz="2400" dirty="0"/>
              <a:t>M</a:t>
            </a:r>
            <a:r>
              <a:rPr lang="en-US" sz="2400" dirty="0" smtClean="0"/>
              <a:t>ore </a:t>
            </a:r>
            <a:r>
              <a:rPr lang="en-US" sz="2400" dirty="0"/>
              <a:t>meaningful to attempt cloud GPU accounting first</a:t>
            </a:r>
            <a:r>
              <a:rPr lang="en-US" sz="2400" dirty="0" smtClean="0"/>
              <a:t>.</a:t>
            </a:r>
            <a:endParaRPr lang="en-GB" sz="2400"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5114139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What’s needed for accounting</a:t>
            </a:r>
            <a:endParaRPr lang="en-GB" dirty="0"/>
          </a:p>
        </p:txBody>
      </p:sp>
      <p:sp>
        <p:nvSpPr>
          <p:cNvPr id="3" name="Content Placeholder 2"/>
          <p:cNvSpPr>
            <a:spLocks noGrp="1"/>
          </p:cNvSpPr>
          <p:nvPr>
            <p:ph sz="half" idx="2"/>
          </p:nvPr>
        </p:nvSpPr>
        <p:spPr/>
        <p:txBody>
          <a:bodyPr/>
          <a:lstStyle/>
          <a:p>
            <a:r>
              <a:rPr lang="en-US" sz="2400" dirty="0" smtClean="0"/>
              <a:t>Batch </a:t>
            </a:r>
            <a:r>
              <a:rPr lang="en-US" sz="2400" dirty="0"/>
              <a:t>systems should report  </a:t>
            </a:r>
            <a:r>
              <a:rPr lang="en-US" sz="2400" dirty="0" smtClean="0"/>
              <a:t>GPU </a:t>
            </a:r>
            <a:r>
              <a:rPr lang="en-US" sz="2400" dirty="0"/>
              <a:t>usage </a:t>
            </a:r>
            <a:r>
              <a:rPr lang="en-US" sz="2400" dirty="0" smtClean="0"/>
              <a:t>in </a:t>
            </a:r>
            <a:r>
              <a:rPr lang="en-US" sz="2400" dirty="0"/>
              <a:t>the batch </a:t>
            </a:r>
            <a:r>
              <a:rPr lang="en-US" sz="2400" dirty="0" smtClean="0"/>
              <a:t>logs.</a:t>
            </a:r>
          </a:p>
          <a:p>
            <a:pPr marL="857250" lvl="1" indent="-457200"/>
            <a:r>
              <a:rPr lang="en-US" sz="2000" dirty="0" smtClean="0"/>
              <a:t>APEL </a:t>
            </a:r>
            <a:r>
              <a:rPr lang="en-US" sz="2000" dirty="0"/>
              <a:t>would then parse the logs files to retrieve the data.</a:t>
            </a:r>
            <a:endParaRPr lang="en-GB" sz="2000" dirty="0"/>
          </a:p>
          <a:p>
            <a:r>
              <a:rPr lang="en-US" sz="2400" dirty="0" smtClean="0"/>
              <a:t>Or </a:t>
            </a:r>
            <a:r>
              <a:rPr lang="en-US" sz="2400" dirty="0"/>
              <a:t>GPU </a:t>
            </a:r>
            <a:r>
              <a:rPr lang="en-US" sz="2400" dirty="0" smtClean="0"/>
              <a:t>monitoring recording usage in </a:t>
            </a:r>
            <a:r>
              <a:rPr lang="en-US" sz="2400" dirty="0"/>
              <a:t>a </a:t>
            </a:r>
            <a:r>
              <a:rPr lang="en-US" sz="2400" dirty="0" smtClean="0"/>
              <a:t>database</a:t>
            </a:r>
          </a:p>
          <a:p>
            <a:pPr lvl="1"/>
            <a:r>
              <a:rPr lang="en-US" sz="2000" dirty="0" smtClean="0"/>
              <a:t>with job or VM identifier,</a:t>
            </a:r>
          </a:p>
          <a:p>
            <a:pPr lvl="1"/>
            <a:r>
              <a:rPr lang="en-US" sz="2000" dirty="0" smtClean="0"/>
              <a:t>will </a:t>
            </a:r>
            <a:r>
              <a:rPr lang="en-US" sz="2000" dirty="0"/>
              <a:t>enable the APEL client to join it with existing  </a:t>
            </a:r>
            <a:r>
              <a:rPr lang="en-US" sz="2000" dirty="0" smtClean="0"/>
              <a:t>data</a:t>
            </a:r>
          </a:p>
          <a:p>
            <a:pPr lvl="1"/>
            <a:r>
              <a:rPr lang="en-US" sz="2000" dirty="0" smtClean="0"/>
              <a:t>create an </a:t>
            </a:r>
            <a:r>
              <a:rPr lang="en-US" sz="2000" dirty="0"/>
              <a:t>extended </a:t>
            </a:r>
            <a:r>
              <a:rPr lang="en-US" sz="2000" dirty="0" smtClean="0"/>
              <a:t>Usage Record. </a:t>
            </a:r>
            <a:endParaRPr lang="en-GB" sz="2000" dirty="0"/>
          </a:p>
          <a:p>
            <a:r>
              <a:rPr lang="en-US" sz="2400" dirty="0"/>
              <a:t>The existing cloud extraction tools </a:t>
            </a:r>
            <a:r>
              <a:rPr lang="en-US" sz="2400" dirty="0" err="1"/>
              <a:t>oneacct</a:t>
            </a:r>
            <a:r>
              <a:rPr lang="en-US" sz="2400" dirty="0"/>
              <a:t> and </a:t>
            </a:r>
            <a:r>
              <a:rPr lang="en-US" sz="2400" dirty="0" err="1" smtClean="0"/>
              <a:t>cASO</a:t>
            </a:r>
            <a:r>
              <a:rPr lang="en-US" sz="2400" dirty="0" smtClean="0"/>
              <a:t> </a:t>
            </a:r>
            <a:r>
              <a:rPr lang="en-US" sz="2400" dirty="0"/>
              <a:t>can be extended to include cloud GPU usage if a GPU expert can identify the relevant fields</a:t>
            </a:r>
            <a:r>
              <a:rPr lang="en-US" sz="2400" dirty="0" smtClean="0"/>
              <a:t>.</a:t>
            </a:r>
            <a:endParaRPr lang="en-GB" sz="2400" dirty="0"/>
          </a:p>
          <a:p>
            <a:r>
              <a:rPr lang="en-US" sz="2400" dirty="0"/>
              <a:t>The accounting portal would define new views to display GPU usage in a similar way to existing CPU views.</a:t>
            </a:r>
            <a:endParaRPr lang="en-GB" sz="2400" dirty="0"/>
          </a:p>
          <a:p>
            <a:pPr marL="457200" indent="-457200">
              <a:buFont typeface="+mj-lt"/>
              <a:buAutoNum type="arabicPeriod"/>
            </a:pPr>
            <a:endParaRPr lang="en-GB" sz="2400"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15226285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Accounting for Locked Resources</a:t>
            </a:r>
            <a:endParaRPr lang="en-GB" dirty="0"/>
          </a:p>
        </p:txBody>
      </p:sp>
      <p:sp>
        <p:nvSpPr>
          <p:cNvPr id="3" name="Content Placeholder 2"/>
          <p:cNvSpPr>
            <a:spLocks noGrp="1"/>
          </p:cNvSpPr>
          <p:nvPr>
            <p:ph sz="half" idx="2"/>
          </p:nvPr>
        </p:nvSpPr>
        <p:spPr/>
        <p:txBody>
          <a:bodyPr/>
          <a:lstStyle/>
          <a:p>
            <a:r>
              <a:rPr lang="en-GB" sz="2400" dirty="0" smtClean="0"/>
              <a:t>Large memory jobs can effectively block </a:t>
            </a:r>
            <a:r>
              <a:rPr lang="en-GB" sz="2400" dirty="0"/>
              <a:t>CPUs</a:t>
            </a:r>
            <a:endParaRPr lang="en-GB" sz="2400" dirty="0" smtClean="0"/>
          </a:p>
          <a:p>
            <a:pPr lvl="1"/>
            <a:r>
              <a:rPr lang="en-GB" sz="2000" dirty="0" smtClean="0"/>
              <a:t>The node does not have enough memory to run other jobs on spare CPUs</a:t>
            </a:r>
            <a:endParaRPr lang="en-GB" sz="2000" dirty="0"/>
          </a:p>
          <a:p>
            <a:r>
              <a:rPr lang="en-GB" sz="2400" dirty="0" smtClean="0"/>
              <a:t>Accounting approach – rejected?</a:t>
            </a:r>
          </a:p>
          <a:p>
            <a:pPr lvl="1"/>
            <a:r>
              <a:rPr lang="en-GB" sz="2000" dirty="0" smtClean="0"/>
              <a:t>Account for CPUs effectively locked rather than just CPUs used</a:t>
            </a:r>
          </a:p>
          <a:p>
            <a:pPr lvl="1"/>
            <a:r>
              <a:rPr lang="en-GB" sz="2000" dirty="0" smtClean="0"/>
              <a:t>Unlikely that this is simple to achieve </a:t>
            </a:r>
            <a:r>
              <a:rPr lang="en-GB" sz="2000" dirty="0" err="1" smtClean="0"/>
              <a:t>ie</a:t>
            </a:r>
            <a:r>
              <a:rPr lang="en-GB" sz="2000" dirty="0" smtClean="0"/>
              <a:t>. not confident data is in the batch logs alongside the accounting data</a:t>
            </a:r>
          </a:p>
          <a:p>
            <a:pPr lvl="1"/>
            <a:r>
              <a:rPr lang="en-GB" sz="2000" dirty="0" smtClean="0"/>
              <a:t>But could make an interesting project!</a:t>
            </a:r>
          </a:p>
          <a:p>
            <a:r>
              <a:rPr lang="en-GB" sz="2400" dirty="0" smtClean="0"/>
              <a:t>Improved utilisation approach</a:t>
            </a:r>
          </a:p>
          <a:p>
            <a:pPr lvl="1"/>
            <a:r>
              <a:rPr lang="en-GB" sz="2000" dirty="0" smtClean="0"/>
              <a:t>Ensure systems are configured to combine small + large memory jobs</a:t>
            </a:r>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25285438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315504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sz="half" idx="2"/>
          </p:nvPr>
        </p:nvSpPr>
        <p:spPr/>
        <p:txBody>
          <a:bodyPr/>
          <a:lstStyle/>
          <a:p>
            <a:pPr marL="514350" indent="-514350">
              <a:buFont typeface="+mj-lt"/>
              <a:buAutoNum type="arabicPeriod"/>
            </a:pPr>
            <a:r>
              <a:rPr lang="en-GB" dirty="0" smtClean="0"/>
              <a:t>Accounting System Overview</a:t>
            </a:r>
          </a:p>
          <a:p>
            <a:pPr marL="514350" indent="-514350">
              <a:buFont typeface="+mj-lt"/>
              <a:buAutoNum type="arabicPeriod"/>
            </a:pPr>
            <a:r>
              <a:rPr lang="en-GB" dirty="0" smtClean="0"/>
              <a:t>Recent Updates</a:t>
            </a:r>
          </a:p>
          <a:p>
            <a:pPr marL="514350" indent="-514350">
              <a:buFont typeface="+mj-lt"/>
              <a:buAutoNum type="arabicPeriod"/>
            </a:pPr>
            <a:r>
              <a:rPr lang="en-GB" dirty="0" smtClean="0"/>
              <a:t>Data </a:t>
            </a:r>
            <a:r>
              <a:rPr lang="en-GB" dirty="0" smtClean="0"/>
              <a:t>Set </a:t>
            </a:r>
            <a:r>
              <a:rPr lang="en-GB" dirty="0" smtClean="0"/>
              <a:t>Accounting</a:t>
            </a:r>
          </a:p>
          <a:p>
            <a:pPr marL="514350" indent="-514350">
              <a:buFont typeface="+mj-lt"/>
              <a:buAutoNum type="arabicPeriod"/>
            </a:pPr>
            <a:r>
              <a:rPr lang="en-GB" dirty="0" smtClean="0"/>
              <a:t>Cloud Accounting</a:t>
            </a:r>
          </a:p>
          <a:p>
            <a:pPr marL="514350" indent="-514350">
              <a:buFont typeface="+mj-lt"/>
              <a:buAutoNum type="arabicPeriod"/>
            </a:pPr>
            <a:r>
              <a:rPr lang="en-GB" dirty="0" smtClean="0"/>
              <a:t>Big </a:t>
            </a:r>
            <a:r>
              <a:rPr lang="en-GB" dirty="0"/>
              <a:t>Data </a:t>
            </a:r>
            <a:r>
              <a:rPr lang="en-GB" dirty="0" smtClean="0"/>
              <a:t>Tools</a:t>
            </a:r>
          </a:p>
          <a:p>
            <a:pPr marL="514350" indent="-514350">
              <a:buFont typeface="+mj-lt"/>
              <a:buAutoNum type="arabicPeriod"/>
            </a:pPr>
            <a:r>
              <a:rPr lang="en-GB" dirty="0" smtClean="0"/>
              <a:t>Storage (Space) Accounting</a:t>
            </a:r>
          </a:p>
          <a:p>
            <a:pPr marL="514350" indent="-514350">
              <a:buFont typeface="+mj-lt"/>
              <a:buAutoNum type="arabicPeriod"/>
            </a:pPr>
            <a:r>
              <a:rPr lang="en-GB" dirty="0" smtClean="0"/>
              <a:t>GPGPU/Accelerator </a:t>
            </a:r>
            <a:r>
              <a:rPr lang="en-GB" dirty="0" smtClean="0"/>
              <a:t>Accounting</a:t>
            </a:r>
            <a:endParaRPr lang="en-GB"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910708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Accounting System Overview</a:t>
            </a:r>
            <a:endParaRPr lang="en-GB" dirty="0"/>
          </a:p>
        </p:txBody>
      </p:sp>
      <p:sp>
        <p:nvSpPr>
          <p:cNvPr id="4" name="Footer Placeholder 3"/>
          <p:cNvSpPr>
            <a:spLocks noGrp="1"/>
          </p:cNvSpPr>
          <p:nvPr>
            <p:ph type="ftr" sz="quarter" idx="11"/>
          </p:nvPr>
        </p:nvSpPr>
        <p:spPr/>
        <p:txBody>
          <a:bodyPr/>
          <a:lstStyle/>
          <a:p>
            <a:endParaRPr lang="en-GB" dirty="0"/>
          </a:p>
        </p:txBody>
      </p:sp>
      <p:pic>
        <p:nvPicPr>
          <p:cNvPr id="5" name="Content Placeholder 4"/>
          <p:cNvPicPr>
            <a:picLocks noGrp="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bwMode="auto">
          <a:xfrm>
            <a:off x="395536" y="1535884"/>
            <a:ext cx="8424862" cy="4395833"/>
          </a:xfrm>
          <a:prstGeom prst="rect">
            <a:avLst/>
          </a:prstGeom>
          <a:noFill/>
        </p:spPr>
      </p:pic>
    </p:spTree>
    <p:extLst>
      <p:ext uri="{BB962C8B-B14F-4D97-AF65-F5344CB8AC3E}">
        <p14:creationId xmlns:p14="http://schemas.microsoft.com/office/powerpoint/2010/main" val="368677087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Recent Updates</a:t>
            </a:r>
            <a:endParaRPr lang="en-GB" dirty="0"/>
          </a:p>
        </p:txBody>
      </p:sp>
      <p:sp>
        <p:nvSpPr>
          <p:cNvPr id="3" name="Content Placeholder 2"/>
          <p:cNvSpPr>
            <a:spLocks noGrp="1"/>
          </p:cNvSpPr>
          <p:nvPr>
            <p:ph sz="half" idx="2"/>
          </p:nvPr>
        </p:nvSpPr>
        <p:spPr/>
        <p:txBody>
          <a:bodyPr/>
          <a:lstStyle/>
          <a:p>
            <a:r>
              <a:rPr lang="en-GB" dirty="0" smtClean="0"/>
              <a:t>Software Releases:</a:t>
            </a:r>
          </a:p>
          <a:p>
            <a:pPr lvl="1"/>
            <a:r>
              <a:rPr lang="en-GB" dirty="0" smtClean="0">
                <a:hlinkClick r:id="rId2"/>
              </a:rPr>
              <a:t>APEL version 1.5.1</a:t>
            </a:r>
            <a:endParaRPr lang="en-GB" dirty="0" smtClean="0"/>
          </a:p>
          <a:p>
            <a:pPr lvl="2"/>
            <a:r>
              <a:rPr lang="en-GB" dirty="0" smtClean="0"/>
              <a:t>Bug fixes and support for new version of Torque</a:t>
            </a:r>
          </a:p>
          <a:p>
            <a:pPr lvl="1"/>
            <a:r>
              <a:rPr lang="en-GB" dirty="0" smtClean="0">
                <a:hlinkClick r:id="rId3"/>
              </a:rPr>
              <a:t>SSM version 2.1.7</a:t>
            </a:r>
            <a:r>
              <a:rPr lang="en-GB" dirty="0" smtClean="0"/>
              <a:t> released simultaneously</a:t>
            </a:r>
          </a:p>
          <a:p>
            <a:pPr lvl="2"/>
            <a:r>
              <a:rPr lang="en-GB" dirty="0" smtClean="0"/>
              <a:t>Bug fixes</a:t>
            </a:r>
          </a:p>
          <a:p>
            <a:pPr lvl="1"/>
            <a:r>
              <a:rPr lang="en-GB" dirty="0" smtClean="0"/>
              <a:t>Not in UMD3 yet</a:t>
            </a:r>
          </a:p>
          <a:p>
            <a:r>
              <a:rPr lang="en-GB" dirty="0" smtClean="0"/>
              <a:t>Team changes</a:t>
            </a:r>
          </a:p>
          <a:p>
            <a:pPr lvl="1"/>
            <a:r>
              <a:rPr lang="en-GB" strike="sngStrike" dirty="0" smtClean="0"/>
              <a:t>Stuart Pullinger</a:t>
            </a:r>
            <a:r>
              <a:rPr lang="en-GB" dirty="0" smtClean="0"/>
              <a:t>, </a:t>
            </a:r>
            <a:r>
              <a:rPr lang="en-GB" dirty="0" smtClean="0"/>
              <a:t>John Gordon (till September 2016)</a:t>
            </a:r>
          </a:p>
          <a:p>
            <a:pPr lvl="1"/>
            <a:r>
              <a:rPr lang="en-GB" dirty="0" smtClean="0"/>
              <a:t>Adrian Coveney, </a:t>
            </a:r>
            <a:r>
              <a:rPr lang="en-GB" dirty="0" smtClean="0"/>
              <a:t>Greg Corbett</a:t>
            </a:r>
          </a:p>
          <a:p>
            <a:r>
              <a:rPr lang="en-GB" dirty="0" smtClean="0"/>
              <a:t>Support is via </a:t>
            </a:r>
            <a:r>
              <a:rPr lang="en-GB" dirty="0" smtClean="0">
                <a:hlinkClick r:id="rId4"/>
              </a:rPr>
              <a:t>GGUS</a:t>
            </a:r>
            <a:endParaRPr lang="en-GB" dirty="0"/>
          </a:p>
          <a:p>
            <a:pPr lvl="1"/>
            <a:r>
              <a:rPr lang="en-GB" dirty="0" smtClean="0">
                <a:hlinkClick r:id="rId5"/>
              </a:rPr>
              <a:t>apel-admins@stfc.ac.uk</a:t>
            </a:r>
            <a:r>
              <a:rPr lang="en-GB" dirty="0" smtClean="0"/>
              <a:t> as a last resort</a:t>
            </a:r>
          </a:p>
          <a:p>
            <a:endParaRPr lang="en-GB"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302213510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Data </a:t>
            </a:r>
            <a:r>
              <a:rPr lang="en-GB" dirty="0" smtClean="0"/>
              <a:t>Set </a:t>
            </a:r>
            <a:r>
              <a:rPr lang="en-GB" dirty="0" smtClean="0"/>
              <a:t>Accounting</a:t>
            </a:r>
            <a:endParaRPr lang="en-GB" dirty="0"/>
          </a:p>
        </p:txBody>
      </p:sp>
      <p:sp>
        <p:nvSpPr>
          <p:cNvPr id="3" name="Content Placeholder 2"/>
          <p:cNvSpPr>
            <a:spLocks noGrp="1"/>
          </p:cNvSpPr>
          <p:nvPr>
            <p:ph sz="half" idx="2"/>
          </p:nvPr>
        </p:nvSpPr>
        <p:spPr/>
        <p:txBody>
          <a:bodyPr/>
          <a:lstStyle/>
          <a:p>
            <a:r>
              <a:rPr lang="en-GB" sz="2400" dirty="0" smtClean="0"/>
              <a:t>Data Set = </a:t>
            </a:r>
            <a:r>
              <a:rPr lang="en-GB" sz="2400" dirty="0"/>
              <a:t>a logical set of files which may exist in several places at once and to which it is possible to assign some form of persistent unique identifier</a:t>
            </a:r>
            <a:endParaRPr lang="en-GB" sz="2400" dirty="0" smtClean="0"/>
          </a:p>
          <a:p>
            <a:r>
              <a:rPr lang="en-GB" sz="2400" dirty="0" smtClean="0"/>
              <a:t>Assists site </a:t>
            </a:r>
            <a:r>
              <a:rPr lang="en-GB" sz="2400" dirty="0"/>
              <a:t>and experiment </a:t>
            </a:r>
            <a:r>
              <a:rPr lang="en-GB" sz="2400" dirty="0" smtClean="0"/>
              <a:t>administrators</a:t>
            </a:r>
          </a:p>
          <a:p>
            <a:pPr lvl="1"/>
            <a:r>
              <a:rPr lang="en-GB" sz="2000" dirty="0" smtClean="0"/>
              <a:t>make </a:t>
            </a:r>
            <a:r>
              <a:rPr lang="en-GB" sz="2000" dirty="0"/>
              <a:t>decisions about the location and storage of data sets to make more efficient use of the </a:t>
            </a:r>
            <a:r>
              <a:rPr lang="en-GB" sz="2000" dirty="0" smtClean="0"/>
              <a:t>infrastructure</a:t>
            </a:r>
          </a:p>
          <a:p>
            <a:pPr lvl="1"/>
            <a:r>
              <a:rPr lang="en-GB" sz="2000" dirty="0" smtClean="0"/>
              <a:t>assist </a:t>
            </a:r>
            <a:r>
              <a:rPr lang="en-GB" sz="2000" dirty="0"/>
              <a:t>scientists in assessing the impact of their work</a:t>
            </a:r>
            <a:endParaRPr lang="en-GB" sz="2000" dirty="0" smtClean="0"/>
          </a:p>
          <a:p>
            <a:r>
              <a:rPr lang="en-GB" sz="2400" dirty="0" smtClean="0">
                <a:hlinkClick r:id="rId3"/>
              </a:rPr>
              <a:t>Clear </a:t>
            </a:r>
            <a:r>
              <a:rPr lang="en-GB" sz="2400" dirty="0">
                <a:hlinkClick r:id="rId3"/>
              </a:rPr>
              <a:t>interest </a:t>
            </a:r>
            <a:r>
              <a:rPr lang="en-GB" sz="2400" dirty="0" smtClean="0">
                <a:hlinkClick r:id="rId3"/>
              </a:rPr>
              <a:t>from </a:t>
            </a:r>
            <a:r>
              <a:rPr lang="en-GB" sz="2400" dirty="0">
                <a:hlinkClick r:id="rId3"/>
              </a:rPr>
              <a:t>the surveyed </a:t>
            </a:r>
            <a:r>
              <a:rPr lang="en-GB" sz="2400" dirty="0" smtClean="0">
                <a:hlinkClick r:id="rId3"/>
              </a:rPr>
              <a:t>communities</a:t>
            </a:r>
            <a:endParaRPr lang="en-GB" sz="2400" dirty="0" smtClean="0"/>
          </a:p>
          <a:p>
            <a:pPr lvl="1"/>
            <a:r>
              <a:rPr lang="en-GB" sz="2000" dirty="0" smtClean="0"/>
              <a:t>user-access</a:t>
            </a:r>
            <a:r>
              <a:rPr lang="en-GB" sz="2000" dirty="0"/>
              <a:t>, data set PID logging, and recording transfer </a:t>
            </a:r>
            <a:r>
              <a:rPr lang="en-GB" sz="2000" dirty="0" smtClean="0"/>
              <a:t>operations</a:t>
            </a:r>
          </a:p>
          <a:p>
            <a:r>
              <a:rPr lang="en-GB" sz="2400" dirty="0" smtClean="0"/>
              <a:t>Many systems </a:t>
            </a:r>
            <a:r>
              <a:rPr lang="en-GB" sz="2400" dirty="0"/>
              <a:t>with no consistent approach to recording </a:t>
            </a:r>
            <a:r>
              <a:rPr lang="en-GB" sz="2400" dirty="0" smtClean="0"/>
              <a:t>usage</a:t>
            </a:r>
            <a:endParaRPr lang="en-GB" sz="2400" dirty="0" smtClean="0"/>
          </a:p>
          <a:p>
            <a:r>
              <a:rPr lang="en-GB" sz="2400" dirty="0" smtClean="0"/>
              <a:t>Will</a:t>
            </a:r>
            <a:r>
              <a:rPr lang="en-GB" sz="2400" dirty="0" smtClean="0"/>
              <a:t> </a:t>
            </a:r>
            <a:r>
              <a:rPr lang="en-GB" sz="2400" dirty="0" smtClean="0"/>
              <a:t>investigate </a:t>
            </a:r>
            <a:r>
              <a:rPr lang="en-GB" sz="2400" dirty="0" smtClean="0"/>
              <a:t>related projects </a:t>
            </a:r>
            <a:r>
              <a:rPr lang="en-GB" sz="2400" dirty="0" err="1" smtClean="0"/>
              <a:t>eg</a:t>
            </a:r>
            <a:r>
              <a:rPr lang="en-GB" sz="2400" dirty="0" smtClean="0"/>
              <a:t>. </a:t>
            </a:r>
            <a:r>
              <a:rPr lang="en-GB" sz="2000" dirty="0" smtClean="0"/>
              <a:t>WLCG &amp; </a:t>
            </a:r>
            <a:r>
              <a:rPr lang="en-GB" sz="2000" dirty="0" err="1" smtClean="0"/>
              <a:t>OneData</a:t>
            </a:r>
            <a:endParaRPr lang="en-GB" sz="2000" dirty="0" smtClean="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41687144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Cloud Accounting 1</a:t>
            </a:r>
            <a:endParaRPr lang="en-GB" dirty="0"/>
          </a:p>
        </p:txBody>
      </p:sp>
      <p:sp>
        <p:nvSpPr>
          <p:cNvPr id="3" name="Content Placeholder 2"/>
          <p:cNvSpPr>
            <a:spLocks noGrp="1"/>
          </p:cNvSpPr>
          <p:nvPr>
            <p:ph sz="half" idx="2"/>
          </p:nvPr>
        </p:nvSpPr>
        <p:spPr/>
        <p:txBody>
          <a:bodyPr/>
          <a:lstStyle/>
          <a:p>
            <a:r>
              <a:rPr lang="en-GB" dirty="0" smtClean="0"/>
              <a:t>New fields in the cloud accounting record (V0.4)</a:t>
            </a:r>
            <a:endParaRPr lang="en-GB" dirty="0"/>
          </a:p>
          <a:p>
            <a:pPr lvl="1"/>
            <a:r>
              <a:rPr lang="en-GB" dirty="0" err="1" smtClean="0"/>
              <a:t>BenchmarkType</a:t>
            </a:r>
            <a:endParaRPr lang="en-GB" dirty="0" smtClean="0"/>
          </a:p>
          <a:p>
            <a:pPr lvl="1"/>
            <a:r>
              <a:rPr lang="en-GB" dirty="0" err="1" smtClean="0"/>
              <a:t>BenchmarkValue</a:t>
            </a:r>
            <a:endParaRPr lang="en-GB" dirty="0" smtClean="0"/>
          </a:p>
          <a:p>
            <a:pPr lvl="1"/>
            <a:r>
              <a:rPr lang="en-GB" dirty="0" err="1" smtClean="0"/>
              <a:t>PublicIPCount</a:t>
            </a:r>
            <a:endParaRPr lang="en-GB" dirty="0" smtClean="0"/>
          </a:p>
          <a:p>
            <a:pPr lvl="1"/>
            <a:r>
              <a:rPr lang="en-GB" dirty="0" err="1" smtClean="0"/>
              <a:t>CloudComputeService</a:t>
            </a:r>
            <a:endParaRPr lang="en-GB" dirty="0"/>
          </a:p>
          <a:p>
            <a:pPr lvl="1"/>
            <a:r>
              <a:rPr lang="en-GB" dirty="0" smtClean="0"/>
              <a:t>Ready to go into production</a:t>
            </a:r>
          </a:p>
          <a:p>
            <a:r>
              <a:rPr lang="en-GB" dirty="0" smtClean="0"/>
              <a:t>Display of CPU </a:t>
            </a:r>
            <a:r>
              <a:rPr lang="en-GB" dirty="0"/>
              <a:t>counts in the </a:t>
            </a:r>
            <a:r>
              <a:rPr lang="en-GB" dirty="0" smtClean="0"/>
              <a:t>Portal</a:t>
            </a:r>
          </a:p>
          <a:p>
            <a:pPr lvl="1"/>
            <a:r>
              <a:rPr lang="en-GB" dirty="0" smtClean="0"/>
              <a:t>Data is in the central repository, but not in the summaries sent to the Portal</a:t>
            </a:r>
            <a:endParaRPr lang="en-GB" dirty="0"/>
          </a:p>
          <a:p>
            <a:pPr lvl="1"/>
            <a:r>
              <a:rPr lang="en-GB" dirty="0" smtClean="0"/>
              <a:t>Some development needed to </a:t>
            </a:r>
            <a:r>
              <a:rPr lang="en-GB" dirty="0"/>
              <a:t>change </a:t>
            </a:r>
            <a:r>
              <a:rPr lang="en-GB" dirty="0" smtClean="0"/>
              <a:t>this</a:t>
            </a:r>
          </a:p>
          <a:p>
            <a:pPr lvl="1"/>
            <a:r>
              <a:rPr lang="en-GB" dirty="0" smtClean="0"/>
              <a:t>Will </a:t>
            </a:r>
            <a:r>
              <a:rPr lang="en-GB" dirty="0"/>
              <a:t>be moved to </a:t>
            </a:r>
            <a:r>
              <a:rPr lang="en-GB" dirty="0" smtClean="0"/>
              <a:t>production </a:t>
            </a:r>
            <a:r>
              <a:rPr lang="en-GB" dirty="0"/>
              <a:t>with changes </a:t>
            </a:r>
            <a:r>
              <a:rPr lang="en-GB" dirty="0" smtClean="0"/>
              <a:t>above</a:t>
            </a:r>
            <a:endParaRPr lang="en-GB" dirty="0"/>
          </a:p>
          <a:p>
            <a:pPr lvl="1"/>
            <a:endParaRPr lang="en-GB"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934056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Cloud Accounting 2</a:t>
            </a:r>
            <a:endParaRPr lang="en-GB" dirty="0"/>
          </a:p>
        </p:txBody>
      </p:sp>
      <p:sp>
        <p:nvSpPr>
          <p:cNvPr id="3" name="Content Placeholder 2"/>
          <p:cNvSpPr>
            <a:spLocks noGrp="1"/>
          </p:cNvSpPr>
          <p:nvPr>
            <p:ph sz="half" idx="2"/>
          </p:nvPr>
        </p:nvSpPr>
        <p:spPr/>
        <p:txBody>
          <a:bodyPr/>
          <a:lstStyle/>
          <a:p>
            <a:r>
              <a:rPr lang="en-GB" dirty="0" smtClean="0"/>
              <a:t>Long-running VMs</a:t>
            </a:r>
          </a:p>
          <a:p>
            <a:pPr lvl="1"/>
            <a:r>
              <a:rPr lang="en-GB" dirty="0" smtClean="0"/>
              <a:t>Currently, all of a VM’s usage is assigned to the month when the VM started</a:t>
            </a:r>
          </a:p>
          <a:p>
            <a:pPr lvl="1"/>
            <a:r>
              <a:rPr lang="en-GB" dirty="0" smtClean="0"/>
              <a:t>Long-running (multi-month duration) VMs are not properly accounted for</a:t>
            </a:r>
          </a:p>
          <a:p>
            <a:pPr lvl="1"/>
            <a:r>
              <a:rPr lang="en-GB" dirty="0" smtClean="0"/>
              <a:t>Solution</a:t>
            </a:r>
          </a:p>
          <a:p>
            <a:pPr lvl="2"/>
            <a:r>
              <a:rPr lang="en-GB" dirty="0" smtClean="0"/>
              <a:t>After several attempts and avoiding changes to client software &amp; message format</a:t>
            </a:r>
          </a:p>
          <a:p>
            <a:pPr lvl="2"/>
            <a:r>
              <a:rPr lang="en-GB" dirty="0" smtClean="0"/>
              <a:t>Calculate a ‘</a:t>
            </a:r>
            <a:r>
              <a:rPr lang="en-GB" dirty="0" err="1" smtClean="0"/>
              <a:t>MeasurementTime</a:t>
            </a:r>
            <a:r>
              <a:rPr lang="en-GB" dirty="0" smtClean="0"/>
              <a:t>’</a:t>
            </a:r>
          </a:p>
          <a:p>
            <a:pPr lvl="3"/>
            <a:r>
              <a:rPr lang="en-GB" dirty="0" err="1" smtClean="0"/>
              <a:t>StartTime</a:t>
            </a:r>
            <a:r>
              <a:rPr lang="en-GB" dirty="0" smtClean="0"/>
              <a:t> + </a:t>
            </a:r>
            <a:r>
              <a:rPr lang="en-GB" dirty="0" err="1" smtClean="0"/>
              <a:t>SuspendDuration</a:t>
            </a:r>
            <a:r>
              <a:rPr lang="en-GB" dirty="0" smtClean="0"/>
              <a:t> + </a:t>
            </a:r>
            <a:r>
              <a:rPr lang="en-GB" dirty="0" err="1" smtClean="0"/>
              <a:t>WallTime</a:t>
            </a:r>
            <a:endParaRPr lang="en-GB" dirty="0" smtClean="0"/>
          </a:p>
          <a:p>
            <a:pPr lvl="2"/>
            <a:r>
              <a:rPr lang="en-GB" dirty="0" smtClean="0"/>
              <a:t>Assign usage based on last </a:t>
            </a:r>
            <a:r>
              <a:rPr lang="en-GB" dirty="0" err="1" smtClean="0"/>
              <a:t>MeasurementTime</a:t>
            </a:r>
            <a:r>
              <a:rPr lang="en-GB" dirty="0" smtClean="0"/>
              <a:t> of the month</a:t>
            </a:r>
            <a:endParaRPr lang="en-GB" dirty="0"/>
          </a:p>
          <a:p>
            <a:pPr lvl="2"/>
            <a:r>
              <a:rPr lang="en-GB" dirty="0" smtClean="0"/>
              <a:t>Initial version to be released in April for testing and feedback</a:t>
            </a:r>
          </a:p>
          <a:p>
            <a:pPr lvl="1"/>
            <a:endParaRPr lang="en-GB" dirty="0" smtClean="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296965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dirty="0" smtClean="0"/>
              <a:t>Big Data Tools</a:t>
            </a:r>
            <a:endParaRPr lang="en-GB" dirty="0"/>
          </a:p>
        </p:txBody>
      </p:sp>
      <p:sp>
        <p:nvSpPr>
          <p:cNvPr id="3" name="Content Placeholder 2"/>
          <p:cNvSpPr>
            <a:spLocks noGrp="1"/>
          </p:cNvSpPr>
          <p:nvPr>
            <p:ph sz="half" idx="2"/>
          </p:nvPr>
        </p:nvSpPr>
        <p:spPr/>
        <p:txBody>
          <a:bodyPr/>
          <a:lstStyle/>
          <a:p>
            <a:r>
              <a:rPr lang="en-GB" sz="2400" dirty="0"/>
              <a:t>C</a:t>
            </a:r>
            <a:r>
              <a:rPr lang="en-GB" sz="2400" dirty="0" smtClean="0"/>
              <a:t>entral </a:t>
            </a:r>
            <a:r>
              <a:rPr lang="en-GB" sz="2400" dirty="0"/>
              <a:t>processing stage for the CPU accounting data takes many </a:t>
            </a:r>
            <a:r>
              <a:rPr lang="en-GB" sz="2400" dirty="0" smtClean="0"/>
              <a:t>hours</a:t>
            </a:r>
          </a:p>
          <a:p>
            <a:r>
              <a:rPr lang="en-GB" sz="2400" dirty="0" smtClean="0"/>
              <a:t>Big </a:t>
            </a:r>
            <a:r>
              <a:rPr lang="en-GB" sz="2400" dirty="0"/>
              <a:t>Data tools provide an opportunity to </a:t>
            </a:r>
            <a:r>
              <a:rPr lang="en-GB" sz="2400" dirty="0" smtClean="0"/>
              <a:t>improve performance </a:t>
            </a:r>
            <a:r>
              <a:rPr lang="en-GB" sz="2400" dirty="0"/>
              <a:t>and resilience</a:t>
            </a:r>
          </a:p>
          <a:p>
            <a:r>
              <a:rPr lang="en-GB" sz="2400" dirty="0" smtClean="0"/>
              <a:t>Report completed: </a:t>
            </a:r>
            <a:r>
              <a:rPr lang="en-GB" sz="2400" dirty="0">
                <a:hlinkClick r:id="rId3"/>
              </a:rPr>
              <a:t>Analysis on Techniques to Manage Big Data on the EGI Accounting </a:t>
            </a:r>
            <a:r>
              <a:rPr lang="en-GB" sz="2400" dirty="0" smtClean="0">
                <a:hlinkClick r:id="rId3"/>
              </a:rPr>
              <a:t>System</a:t>
            </a:r>
            <a:endParaRPr lang="en-GB" sz="2400" dirty="0" smtClean="0"/>
          </a:p>
          <a:p>
            <a:r>
              <a:rPr lang="en-GB" sz="2400" dirty="0" smtClean="0"/>
              <a:t>3 Broad categories:</a:t>
            </a:r>
          </a:p>
          <a:p>
            <a:pPr lvl="1"/>
            <a:r>
              <a:rPr lang="en-GB" sz="2000" dirty="0" smtClean="0"/>
              <a:t>Optimised use </a:t>
            </a:r>
            <a:r>
              <a:rPr lang="en-GB" sz="2000" dirty="0"/>
              <a:t>of the </a:t>
            </a:r>
            <a:r>
              <a:rPr lang="en-GB" sz="2000" dirty="0" smtClean="0"/>
              <a:t>MySQL database</a:t>
            </a:r>
          </a:p>
          <a:p>
            <a:pPr lvl="1"/>
            <a:r>
              <a:rPr lang="en-GB" sz="2000" dirty="0" smtClean="0"/>
              <a:t>Replacement with Apache </a:t>
            </a:r>
            <a:r>
              <a:rPr lang="en-GB" sz="2000" dirty="0"/>
              <a:t>Hadoop and the Hadoop Distributed File </a:t>
            </a:r>
            <a:r>
              <a:rPr lang="en-GB" sz="2000" dirty="0" smtClean="0"/>
              <a:t>System</a:t>
            </a:r>
          </a:p>
          <a:p>
            <a:pPr lvl="1"/>
            <a:r>
              <a:rPr lang="en-GB" sz="2000" dirty="0" smtClean="0"/>
              <a:t>Replacement with a time series databases</a:t>
            </a:r>
          </a:p>
          <a:p>
            <a:pPr marL="342900" lvl="1" indent="-342900">
              <a:buFont typeface="Arial" panose="020B0604020202020204" pitchFamily="34" charset="0"/>
              <a:buChar char="•"/>
            </a:pPr>
            <a:r>
              <a:rPr lang="en-GB" sz="2000" dirty="0"/>
              <a:t>Testing of technologies to start </a:t>
            </a:r>
            <a:r>
              <a:rPr lang="en-GB" sz="2000" dirty="0" smtClean="0"/>
              <a:t>soon</a:t>
            </a:r>
          </a:p>
          <a:p>
            <a:pPr lvl="1"/>
            <a:endParaRPr lang="en-GB" dirty="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400923150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Storage </a:t>
            </a:r>
            <a:r>
              <a:rPr lang="en-GB" dirty="0" smtClean="0"/>
              <a:t>Accounting</a:t>
            </a:r>
            <a:endParaRPr lang="en-GB" dirty="0"/>
          </a:p>
        </p:txBody>
      </p:sp>
      <p:sp>
        <p:nvSpPr>
          <p:cNvPr id="3" name="Content Placeholder 2"/>
          <p:cNvSpPr>
            <a:spLocks noGrp="1"/>
          </p:cNvSpPr>
          <p:nvPr>
            <p:ph sz="half" idx="2"/>
          </p:nvPr>
        </p:nvSpPr>
        <p:spPr/>
        <p:txBody>
          <a:bodyPr/>
          <a:lstStyle/>
          <a:p>
            <a:r>
              <a:rPr lang="en-GB" sz="2400" dirty="0" smtClean="0"/>
              <a:t>Accounting data extracted from </a:t>
            </a:r>
            <a:r>
              <a:rPr lang="en-GB" sz="2400" dirty="0" smtClean="0">
                <a:hlinkClick r:id="rId2"/>
              </a:rPr>
              <a:t>DPM</a:t>
            </a:r>
            <a:r>
              <a:rPr lang="en-GB" sz="2400" dirty="0" smtClean="0"/>
              <a:t> and </a:t>
            </a:r>
            <a:r>
              <a:rPr lang="en-GB" sz="2400" dirty="0" smtClean="0">
                <a:hlinkClick r:id="rId3"/>
              </a:rPr>
              <a:t>dCache</a:t>
            </a:r>
            <a:endParaRPr lang="en-GB" sz="2400" dirty="0" smtClean="0"/>
          </a:p>
          <a:p>
            <a:r>
              <a:rPr lang="en-GB" sz="2400" dirty="0" smtClean="0"/>
              <a:t>Sends </a:t>
            </a:r>
            <a:r>
              <a:rPr lang="en-GB" sz="2400" dirty="0" smtClean="0">
                <a:hlinkClick r:id="rId4"/>
              </a:rPr>
              <a:t>StAR records</a:t>
            </a:r>
            <a:r>
              <a:rPr lang="en-GB" sz="2400" dirty="0" smtClean="0"/>
              <a:t> using SSM</a:t>
            </a:r>
          </a:p>
          <a:p>
            <a:r>
              <a:rPr lang="en-GB" sz="2400" dirty="0" smtClean="0"/>
              <a:t>Sites send instantaneous reading every day</a:t>
            </a:r>
          </a:p>
          <a:p>
            <a:r>
              <a:rPr lang="en-GB" sz="2400" dirty="0" smtClean="0"/>
              <a:t>Assumed valid for previous 24 hours (under discussion)</a:t>
            </a:r>
          </a:p>
          <a:p>
            <a:r>
              <a:rPr lang="en-GB" sz="2400" dirty="0" smtClean="0"/>
              <a:t>How to summarise? GB/days?</a:t>
            </a:r>
          </a:p>
          <a:p>
            <a:r>
              <a:rPr lang="en-GB" sz="2400" dirty="0" smtClean="0"/>
              <a:t>Have </a:t>
            </a:r>
            <a:r>
              <a:rPr lang="en-GB" sz="2400" dirty="0" smtClean="0"/>
              <a:t>identified the issues that need resolving </a:t>
            </a:r>
            <a:r>
              <a:rPr lang="en-GB" sz="2400" dirty="0" smtClean="0"/>
              <a:t>to </a:t>
            </a:r>
            <a:r>
              <a:rPr lang="en-GB" sz="2400" dirty="0"/>
              <a:t>get correct storage accounting</a:t>
            </a:r>
          </a:p>
          <a:p>
            <a:r>
              <a:rPr lang="en-GB" sz="2400" dirty="0" smtClean="0"/>
              <a:t>Once resolved, we will aim to get more sites </a:t>
            </a:r>
            <a:r>
              <a:rPr lang="en-GB" sz="2400" dirty="0" smtClean="0"/>
              <a:t>publishing</a:t>
            </a:r>
            <a:endParaRPr lang="en-GB" sz="2400" dirty="0"/>
          </a:p>
          <a:p>
            <a:r>
              <a:rPr lang="en-GB" sz="2400" dirty="0" smtClean="0"/>
              <a:t>Instructions: </a:t>
            </a:r>
            <a:r>
              <a:rPr lang="en-US" sz="2400" u="sng" dirty="0">
                <a:hlinkClick r:id="rId5"/>
              </a:rPr>
              <a:t>https://wiki.egi.eu/wiki/APEL/Storage</a:t>
            </a:r>
            <a:endParaRPr lang="en-GB" sz="2400" dirty="0"/>
          </a:p>
          <a:p>
            <a:endParaRPr lang="en-GB" dirty="0" smtClean="0"/>
          </a:p>
        </p:txBody>
      </p:sp>
      <p:sp>
        <p:nvSpPr>
          <p:cNvPr id="4" name="Footer Placeholder 3"/>
          <p:cNvSpPr>
            <a:spLocks noGrp="1"/>
          </p:cNvSpPr>
          <p:nvPr>
            <p:ph type="ftr" sz="quarter" idx="11"/>
          </p:nvPr>
        </p:nvSpPr>
        <p:spPr/>
        <p:txBody>
          <a:bodyPr/>
          <a:lstStyle/>
          <a:p>
            <a:endParaRPr lang="en-GB" dirty="0"/>
          </a:p>
        </p:txBody>
      </p:sp>
    </p:spTree>
    <p:extLst>
      <p:ext uri="{BB962C8B-B14F-4D97-AF65-F5344CB8AC3E}">
        <p14:creationId xmlns:p14="http://schemas.microsoft.com/office/powerpoint/2010/main" val="1970644580"/>
      </p:ext>
    </p:extLst>
  </p:cSld>
  <p:clrMapOvr>
    <a:masterClrMapping/>
  </p:clrMapOvr>
  <p:timing>
    <p:tnLst>
      <p:par>
        <p:cTn id="1" dur="indefinite" restart="never" nodeType="tmRoot"/>
      </p:par>
    </p:tnLst>
  </p:timing>
</p:sld>
</file>

<file path=ppt/theme/theme1.xml><?xml version="1.0" encoding="utf-8"?>
<a:theme xmlns:a="http://schemas.openxmlformats.org/drawingml/2006/main" name="EGI Engage powerpoint presentation v3.2">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defPPr>
      </a:lstStyle>
    </a:txDef>
  </a:objectDefaults>
  <a:extraClrSchemeLst/>
</a:theme>
</file>

<file path=ppt/theme/theme2.xml><?xml version="1.0" encoding="utf-8"?>
<a:theme xmlns:a="http://schemas.openxmlformats.org/drawingml/2006/main" name="EGI Powerpoint Presentation (body)">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EGI Powerpoint Presentation (closing)">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noFill/>
      </a:spPr>
      <a:bodyPr wrap="square" rtlCol="0">
        <a:spAutoFit/>
      </a:bodyPr>
      <a:lstStyle>
        <a:defPPr>
          <a:defRPr dirty="0" err="1" smtClean="0"/>
        </a:defPPr>
      </a:lstStyle>
    </a:txDef>
  </a:objectDefaults>
  <a:extraClrSchemeLst/>
</a:theme>
</file>

<file path=ppt/theme/theme4.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EGI Engage powerpoint presentation v3.2</Template>
  <TotalTime>1827</TotalTime>
  <Words>1021</Words>
  <Application>Microsoft Office PowerPoint</Application>
  <PresentationFormat>On-screen Show (4:3)</PresentationFormat>
  <Paragraphs>118</Paragraphs>
  <Slides>13</Slides>
  <Notes>6</Notes>
  <HiddenSlides>0</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EGI Engage powerpoint presentation v3.2</vt:lpstr>
      <vt:lpstr>EGI Powerpoint Presentation (body)</vt:lpstr>
      <vt:lpstr>EGI Powerpoint Presentation (closing)</vt:lpstr>
      <vt:lpstr>New Developments in the EGI Accounting Repository</vt:lpstr>
      <vt:lpstr>Outline</vt:lpstr>
      <vt:lpstr>Accounting System Overview</vt:lpstr>
      <vt:lpstr>Recent Updates</vt:lpstr>
      <vt:lpstr>Data Set Accounting</vt:lpstr>
      <vt:lpstr>Cloud Accounting 1</vt:lpstr>
      <vt:lpstr>Cloud Accounting 2</vt:lpstr>
      <vt:lpstr>Big Data Tools</vt:lpstr>
      <vt:lpstr>Storage Accounting</vt:lpstr>
      <vt:lpstr>GPU/Accelerator Accounting: Issues</vt:lpstr>
      <vt:lpstr>What’s needed for accounting</vt:lpstr>
      <vt:lpstr>Accounting for Locked Resources</vt:lpstr>
      <vt:lpstr>PowerPoint Presentation</vt:lpstr>
    </vt:vector>
  </TitlesOfParts>
  <Company>STFC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Coveney, Adrian (STFC,RAL,SC)</dc:creator>
  <cp:lastModifiedBy>Pullinger, Stuart (STFC,RAL,SC)</cp:lastModifiedBy>
  <cp:revision>74</cp:revision>
  <dcterms:created xsi:type="dcterms:W3CDTF">2016-04-01T12:32:39Z</dcterms:created>
  <dcterms:modified xsi:type="dcterms:W3CDTF">2016-04-13T07:21:46Z</dcterms:modified>
</cp:coreProperties>
</file>