
<file path=[Content_Types].xml><?xml version="1.0" encoding="utf-8"?>
<Types xmlns="http://schemas.openxmlformats.org/package/2006/content-types">
  <Override PartName="/ppt/slideLayouts/slideLayout15.xml" ContentType="application/vnd.openxmlformats-officedocument.presentationml.slideLayout+xml"/>
  <Override PartName="/ppt/slides/slide9.xml" ContentType="application/vnd.openxmlformats-officedocument.presentationml.slide+xml"/>
  <Default Extension="emf" ContentType="image/x-emf"/>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Masters/slideMaster2.xml" ContentType="application/vnd.openxmlformats-officedocument.presentationml.slideMaster+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docProps/app.xml" ContentType="application/vnd.openxmlformats-officedocument.extended-properties+xml"/>
  <Default Extension="xml" ContentType="application/xml"/>
  <Override PartName="/ppt/slideLayouts/slideLayout16.xml" ContentType="application/vnd.openxmlformats-officedocument.presentationml.slideLayout+xml"/>
  <Override PartName="/ppt/tableStyles.xml" ContentType="application/vnd.openxmlformats-officedocument.presentationml.tableStyles+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Masters/slideMaster3.xml" ContentType="application/vnd.openxmlformats-officedocument.presentationml.slideMaster+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Layouts/slideLayout17.xml" ContentType="application/vnd.openxmlformats-officedocument.presentationml.slideLayout+xml"/>
  <Override PartName="/ppt/slideLayouts/slideLayout13.xml" ContentType="application/vnd.openxmlformats-officedocument.presentationml.slideLayout+xml"/>
  <Override PartName="/ppt/slideLayouts/slideLayout21.xml" ContentType="application/vnd.openxmlformats-officedocument.presentationml.slideLayout+xml"/>
  <Override PartName="/ppt/slides/slide7.xml" ContentType="application/vnd.openxmlformats-officedocument.presentationml.slide+xml"/>
  <Override PartName="/ppt/presentation.xml" ContentType="application/vnd.openxmlformats-officedocument.presentationml.presentation.main+xml"/>
  <Override PartName="/ppt/slideLayouts/slideLayout7.xml" ContentType="application/vnd.openxmlformats-officedocument.presentationml.slideLayout+xml"/>
  <Override PartName="/ppt/slides/slide3.xml" ContentType="application/vnd.openxmlformats-officedocument.presentationml.slide+xml"/>
  <Override PartName="/ppt/theme/theme4.xml" ContentType="application/vnd.openxmlformats-officedocument.theme+xml"/>
  <Override PartName="/ppt/slideLayouts/slideLayout3.xml" ContentType="application/vnd.openxmlformats-officedocument.presentationml.slideLayout+xml"/>
  <Override PartName="/ppt/slideLayouts/slideLayout18.xml" ContentType="application/vnd.openxmlformats-officedocument.presentationml.slideLayout+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theme/theme5.xml" ContentType="application/vnd.openxmlformats-officedocument.them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Layouts/slideLayout19.xml" ContentType="application/vnd.openxmlformats-officedocument.presentationml.slideLayout+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r:id="rId1"/>
    <p:sldMasterId r:id="rId2"/>
    <p:sldMasterId r:id="rId3"/>
  </p:sldMasterIdLst>
  <p:notesMasterIdLst>
    <p:notesMasterId r:id="rId15"/>
  </p:notesMasterIdLst>
  <p:handoutMasterIdLst>
    <p:handoutMasterId r:id="rId16"/>
  </p:handoutMasterIdLst>
  <p:sldIdLst>
    <p:sldId id="261" r:id="rId4"/>
    <p:sldId id="262" r:id="rId5"/>
    <p:sldId id="263" r:id="rId6"/>
    <p:sldId id="264" r:id="rId7"/>
    <p:sldId id="265" r:id="rId8"/>
    <p:sldId id="266" r:id="rId9"/>
    <p:sldId id="267" r:id="rId10"/>
    <p:sldId id="268" r:id="rId11"/>
    <p:sldId id="269" r:id="rId12"/>
    <p:sldId id="270" r:id="rId13"/>
    <p:sldId id="271" r:id="rId14"/>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mc="http://schemas.openxmlformats.org/markup-compatibility/2006" xmlns:mv="urn:schemas-microsoft-com:mac:vml" xmlns:p15="http://schemas.microsoft.com/office/powerpoint/2012/main" xmlns:p="http://schemas.openxmlformats.org/presentationml/2006/main" xmlns:r="http://schemas.openxmlformats.org/officeDocument/2006/relationships" xmlns:a="http://schemas.openxmlformats.org/drawingml/2006/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9900"/>
    <a:srgbClr val="080808"/>
    <a:srgbClr val="009900"/>
    <a:srgbClr val="FFFF99"/>
    <a:srgbClr val="104282"/>
    <a:srgbClr val="0B387C"/>
    <a:srgbClr val="0055A0"/>
    <a:srgbClr val="0C377B"/>
  </p:clrMru>
  <p:extLst>
    <p:ext uri="{E76CE94A-603C-4142-B9EB-6D1370010A27}">
      <p14:discardImageEditData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D31A062A-798A-4329-ABDD-BBA856620510}">
      <p14:defaultImageDpi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0"/>
    </p:ext>
    <p:ext uri="{FD5EFAAD-0ECE-453E-9831-46B23BE46B34}">
      <p15:chartTrackingRefBased xmlns:mc="http://schemas.openxmlformats.org/markup-compatibility/2006" xmlns:mv="urn:schemas-microsoft-com:mac:vml" xmlns:p15="http://schemas.microsoft.com/office/powerpoint/2012/main" xmlns:p="http://schemas.openxmlformats.org/presentationml/2006/main" xmlns:r="http://schemas.openxmlformats.org/officeDocument/2006/relationships" xmlns:a="http://schemas.openxmlformats.org/drawingml/2006/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horzBarState="maximized">
    <p:restoredLeft sz="15620"/>
    <p:restoredTop sz="94660"/>
  </p:normalViewPr>
  <p:slideViewPr>
    <p:cSldViewPr snapToGrid="0" snapToObjects="1">
      <p:cViewPr varScale="1">
        <p:scale>
          <a:sx n="119" d="100"/>
          <a:sy n="119" d="100"/>
        </p:scale>
        <p:origin x="-584"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7.xml"/><Relationship Id="rId11" Type="http://schemas.openxmlformats.org/officeDocument/2006/relationships/slide" Target="slides/slide8.xml"/><Relationship Id="rId12" Type="http://schemas.openxmlformats.org/officeDocument/2006/relationships/slide" Target="slides/slide9.xml"/><Relationship Id="rId13" Type="http://schemas.openxmlformats.org/officeDocument/2006/relationships/slide" Target="slides/slide10.xml"/><Relationship Id="rId14" Type="http://schemas.openxmlformats.org/officeDocument/2006/relationships/slide" Target="slides/slide11.xml"/><Relationship Id="rId15" Type="http://schemas.openxmlformats.org/officeDocument/2006/relationships/notesMaster" Target="notesMasters/notesMaster1.xml"/><Relationship Id="rId16" Type="http://schemas.openxmlformats.org/officeDocument/2006/relationships/handoutMaster" Target="handoutMasters/handoutMaster1.xml"/><Relationship Id="rId17" Type="http://schemas.openxmlformats.org/officeDocument/2006/relationships/printerSettings" Target="printerSettings/printerSettings1.bin"/><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418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1098" y="0"/>
            <a:ext cx="2944958" cy="494186"/>
          </a:xfrm>
          <a:prstGeom prst="rect">
            <a:avLst/>
          </a:prstGeom>
        </p:spPr>
        <p:txBody>
          <a:bodyPr vert="horz" lIns="91440" tIns="45720" rIns="91440" bIns="45720" rtlCol="0"/>
          <a:lstStyle>
            <a:lvl1pPr algn="r">
              <a:defRPr sz="1200"/>
            </a:lvl1pPr>
          </a:lstStyle>
          <a:p>
            <a:fld id="{7D5D1D5A-D050-4C85-845B-EE7A8A601E55}" type="datetimeFigureOut">
              <a:rPr lang="en-US" smtClean="0"/>
              <a:pPr/>
              <a:t>9/14/16</a:t>
            </a:fld>
            <a:endParaRPr lang="en-US" dirty="0"/>
          </a:p>
        </p:txBody>
      </p:sp>
      <p:sp>
        <p:nvSpPr>
          <p:cNvPr id="4" name="Footer Placeholder 3"/>
          <p:cNvSpPr>
            <a:spLocks noGrp="1"/>
          </p:cNvSpPr>
          <p:nvPr>
            <p:ph type="ftr" sz="quarter" idx="2"/>
          </p:nvPr>
        </p:nvSpPr>
        <p:spPr>
          <a:xfrm>
            <a:off x="0" y="9376900"/>
            <a:ext cx="2944958" cy="49418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1098" y="9376900"/>
            <a:ext cx="2944958" cy="494185"/>
          </a:xfrm>
          <a:prstGeom prst="rect">
            <a:avLst/>
          </a:prstGeom>
        </p:spPr>
        <p:txBody>
          <a:bodyPr vert="horz" lIns="91440" tIns="45720" rIns="91440" bIns="45720" rtlCol="0" anchor="b"/>
          <a:lstStyle>
            <a:lvl1pPr algn="r">
              <a:defRPr sz="1200"/>
            </a:lvl1pPr>
          </a:lstStyle>
          <a:p>
            <a:fld id="{6E31A01D-FEB2-4CE6-B78C-8A100D919ADB}"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6637453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009B7B46-8F1F-4F32-98B6-F9EA0F57A584}" type="datetimeFigureOut">
              <a:rPr lang="en-GB" smtClean="0"/>
              <a:pPr/>
              <a:t>9/14/16</a:t>
            </a:fld>
            <a:endParaRPr lang="en-GB" dirty="0"/>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450" y="4689475"/>
            <a:ext cx="5438775"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63"/>
            <a:ext cx="2946400" cy="49371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49688" y="9377363"/>
            <a:ext cx="2946400" cy="493712"/>
          </a:xfrm>
          <a:prstGeom prst="rect">
            <a:avLst/>
          </a:prstGeom>
        </p:spPr>
        <p:txBody>
          <a:bodyPr vert="horz" lIns="91440" tIns="45720" rIns="91440" bIns="45720" rtlCol="0" anchor="b"/>
          <a:lstStyle>
            <a:lvl1pPr algn="r">
              <a:defRPr sz="1200"/>
            </a:lvl1pPr>
          </a:lstStyle>
          <a:p>
            <a:fld id="{6EC9EEFC-C032-435A-B3AC-EAF0642B2897}" type="slidenum">
              <a:rPr lang="en-GB" smtClean="0"/>
              <a:pPr/>
              <a:t>‹#›</a:t>
            </a:fld>
            <a:endParaRPr lang="en-GB"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421256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C9EEFC-C032-435A-B3AC-EAF0642B2897}" type="slidenum">
              <a:rPr lang="en-GB" smtClean="0"/>
              <a:pPr/>
              <a:t>1</a:t>
            </a:fld>
            <a:endParaRPr lang="en-GB"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152106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6.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8.png"/><Relationship Id="rId1" Type="http://schemas.openxmlformats.org/officeDocument/2006/relationships/slideMaster" Target="../slideMasters/slideMaster2.xml"/><Relationship Id="rId2" Type="http://schemas.openxmlformats.org/officeDocument/2006/relationships/image" Target="../media/image7.jpe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8.png"/><Relationship Id="rId1" Type="http://schemas.openxmlformats.org/officeDocument/2006/relationships/slideMaster" Target="../slideMasters/slideMaster3.xml"/><Relationship Id="rId2"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8.png"/><Relationship Id="rId1" Type="http://schemas.openxmlformats.org/officeDocument/2006/relationships/slideMaster" Target="../slideMasters/slideMaster3.xml"/><Relationship Id="rId2" Type="http://schemas.openxmlformats.org/officeDocument/2006/relationships/image" Target="../media/image7.jpe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9/14/16</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9/14/16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9/14/16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96267" y="2703284"/>
            <a:ext cx="1172455" cy="146704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spTree>
      <p:nvGrpSpPr>
        <p:cNvPr id="1" name=""/>
        <p:cNvGrpSpPr/>
        <p:nvPr/>
      </p:nvGrpSpPr>
      <p:grpSpPr>
        <a:xfrm>
          <a:off x="0" y="0"/>
          <a:ext cx="0" cy="0"/>
          <a:chOff x="0" y="0"/>
          <a:chExt cx="0" cy="0"/>
        </a:xfrm>
      </p:grpSpPr>
      <p:pic>
        <p:nvPicPr>
          <p:cNvPr id="20" name="Picture 19"/>
          <p:cNvPicPr>
            <a:picLocks noChangeAspect="1"/>
          </p:cNvPicPr>
          <p:nvPr userDrawn="1"/>
        </p:nvPicPr>
        <p:blipFill rotWithShape="1">
          <a:blip r:embed="rId2" cstate="email">
            <a:alphaModFix amt="50000"/>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2513"/>
          <a:stretch/>
        </p:blipFill>
        <p:spPr>
          <a:xfrm>
            <a:off x="-1" y="545630"/>
            <a:ext cx="1825039" cy="2521185"/>
          </a:xfrm>
          <a:prstGeom prst="rect">
            <a:avLst/>
          </a:prstGeom>
        </p:spPr>
      </p:pic>
      <p:sp>
        <p:nvSpPr>
          <p:cNvPr id="4" name="Date Placeholder 3"/>
          <p:cNvSpPr>
            <a:spLocks noGrp="1"/>
          </p:cNvSpPr>
          <p:nvPr>
            <p:ph type="dt" sz="half" idx="10"/>
          </p:nvPr>
        </p:nvSpPr>
        <p:spPr>
          <a:xfrm>
            <a:off x="6513871" y="6354506"/>
            <a:ext cx="1460090" cy="365125"/>
          </a:xfrm>
        </p:spPr>
        <p:txBody>
          <a:bodyPr/>
          <a:lstStyle>
            <a:lvl1pPr>
              <a:defRPr>
                <a:solidFill>
                  <a:srgbClr val="FFFFFF"/>
                </a:solidFill>
              </a:defRPr>
            </a:lvl1pPr>
          </a:lstStyle>
          <a:p>
            <a:fld id="{B3346B3F-C9B3-468C-957D-C9834FD2CA67}" type="datetime1">
              <a:rPr lang="en-US" smtClean="0"/>
              <a:pPr/>
              <a:t>9/14/16</a:t>
            </a:fld>
            <a:endParaRPr lang="en-US" dirty="0"/>
          </a:p>
        </p:txBody>
      </p:sp>
      <p:sp>
        <p:nvSpPr>
          <p:cNvPr id="6" name="Slide Number Placeholder 5"/>
          <p:cNvSpPr>
            <a:spLocks noGrp="1"/>
          </p:cNvSpPr>
          <p:nvPr>
            <p:ph type="sldNum" sz="quarter" idx="12"/>
          </p:nvPr>
        </p:nvSpPr>
        <p:spPr>
          <a:xfrm>
            <a:off x="8111612" y="6356350"/>
            <a:ext cx="575187" cy="365125"/>
          </a:xfrm>
        </p:spPr>
        <p:txBody>
          <a:bodyPr/>
          <a:lstStyle>
            <a:lvl1pPr>
              <a:defRPr>
                <a:solidFill>
                  <a:srgbClr val="FFFFFF"/>
                </a:solidFill>
              </a:defRPr>
            </a:lvl1pPr>
          </a:lstStyle>
          <a:p>
            <a:fld id="{1EF85638-2995-764F-975A-3D74C15A7C7B}" type="slidenum">
              <a:rPr lang="en-US" smtClean="0"/>
              <a:pPr/>
              <a:t>‹#›</a:t>
            </a:fld>
            <a:endParaRPr lang="en-US" dirty="0"/>
          </a:p>
        </p:txBody>
      </p:sp>
      <p:grpSp>
        <p:nvGrpSpPr>
          <p:cNvPr id="19" name="Group 18"/>
          <p:cNvGrpSpPr/>
          <p:nvPr userDrawn="1"/>
        </p:nvGrpSpPr>
        <p:grpSpPr>
          <a:xfrm rot="5400000">
            <a:off x="6111825" y="3133399"/>
            <a:ext cx="3212936" cy="2851411"/>
            <a:chOff x="1709777" y="364301"/>
            <a:chExt cx="4683889" cy="4120344"/>
          </a:xfrm>
        </p:grpSpPr>
        <p:pic>
          <p:nvPicPr>
            <p:cNvPr id="16" name="Picture 15" descr="network-structure.jpg"/>
            <p:cNvPicPr>
              <a:picLocks noChangeAspect="1"/>
            </p:cNvPicPr>
            <p:nvPr userDrawn="1"/>
          </p:nvPicPr>
          <p:blipFill rotWithShape="1">
            <a:blip r:embed="rId3" cstate="email">
              <a:alphaModFix amt="51000"/>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p:blipFill>
          <p:spPr>
            <a:xfrm flipV="1">
              <a:off x="1821666" y="364301"/>
              <a:ext cx="4572000" cy="3800593"/>
            </a:xfrm>
            <a:prstGeom prst="rect">
              <a:avLst/>
            </a:prstGeom>
            <a:solidFill>
              <a:schemeClr val="bg1"/>
            </a:solidFill>
          </p:spPr>
        </p:pic>
        <p:sp>
          <p:nvSpPr>
            <p:cNvPr id="17" name="Oval 16"/>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grpSp>
      <p:sp>
        <p:nvSpPr>
          <p:cNvPr id="3" name="Subtitle 2"/>
          <p:cNvSpPr>
            <a:spLocks noGrp="1"/>
          </p:cNvSpPr>
          <p:nvPr userDrawn="1">
            <p:ph type="subTitle" idx="1"/>
          </p:nvPr>
        </p:nvSpPr>
        <p:spPr>
          <a:xfrm>
            <a:off x="1552222" y="3886200"/>
            <a:ext cx="5964297" cy="1752600"/>
          </a:xfrm>
        </p:spPr>
        <p:txBody>
          <a:bodyPr/>
          <a:lstStyle>
            <a:lvl1pPr marL="0" indent="0" algn="ctr">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21" name="Picture 20"/>
          <p:cNvPicPr>
            <a:picLocks noChangeAspect="1"/>
          </p:cNvPicPr>
          <p:nvPr userDrawn="1"/>
        </p:nvPicPr>
        <p:blipFill rotWithShape="1">
          <a:blip r:embed="rId4"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r="24615"/>
          <a:stretch/>
        </p:blipFill>
        <p:spPr>
          <a:xfrm>
            <a:off x="7761104" y="0"/>
            <a:ext cx="1382896" cy="1234080"/>
          </a:xfrm>
          <a:prstGeom prst="rect">
            <a:avLst/>
          </a:prstGeom>
        </p:spPr>
      </p:pic>
      <p:sp>
        <p:nvSpPr>
          <p:cNvPr id="22" name="Text Placeholder 8"/>
          <p:cNvSpPr txBox="1">
            <a:spLocks/>
          </p:cNvSpPr>
          <p:nvPr userDrawn="1"/>
        </p:nvSpPr>
        <p:spPr>
          <a:xfrm>
            <a:off x="776749" y="6337091"/>
            <a:ext cx="5589637"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 : Support for Distributed Computing</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132586822"/>
      </p:ext>
    </p:extLst>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317226" y="6342041"/>
            <a:ext cx="1439606" cy="365125"/>
          </a:xfrm>
        </p:spPr>
        <p:txBody>
          <a:bodyPr/>
          <a:lstStyle/>
          <a:p>
            <a:fld id="{3ED9DD27-062A-4377-B35B-B62780D14DBA}" type="datetime1">
              <a:rPr lang="en-US" smtClean="0">
                <a:solidFill>
                  <a:prstClr val="white">
                    <a:lumMod val="95000"/>
                  </a:prstClr>
                </a:solidFill>
              </a:rPr>
              <a:pPr/>
              <a:t>9/14/16</a:t>
            </a:fld>
            <a:endParaRPr lang="en-US" dirty="0">
              <a:solidFill>
                <a:prstClr val="white">
                  <a:lumMod val="95000"/>
                </a:prstClr>
              </a:solidFill>
            </a:endParaRPr>
          </a:p>
        </p:txBody>
      </p:sp>
      <p:sp>
        <p:nvSpPr>
          <p:cNvPr id="5" name="Footer Placeholder 4"/>
          <p:cNvSpPr>
            <a:spLocks noGrp="1"/>
          </p:cNvSpPr>
          <p:nvPr>
            <p:ph type="ftr" sz="quarter" idx="11"/>
          </p:nvPr>
        </p:nvSpPr>
        <p:spPr>
          <a:xfrm>
            <a:off x="1965631" y="6345964"/>
            <a:ext cx="4228692" cy="365125"/>
          </a:xfrm>
        </p:spPr>
        <p:txBody>
          <a:bodyPr/>
          <a:lstStyle/>
          <a:p>
            <a:r>
              <a:rPr lang="en-US" dirty="0" smtClean="0"/>
              <a:t>GGUS Slides for the WLCG Service Report 2014/07/15 MB </a:t>
            </a:r>
            <a:endParaRPr lang="en-US" dirty="0"/>
          </a:p>
        </p:txBody>
      </p:sp>
      <p:sp>
        <p:nvSpPr>
          <p:cNvPr id="6" name="Slide Number Placeholder 5"/>
          <p:cNvSpPr>
            <a:spLocks noGrp="1"/>
          </p:cNvSpPr>
          <p:nvPr>
            <p:ph type="sldNum" sz="quarter" idx="12"/>
          </p:nvPr>
        </p:nvSpPr>
        <p:spPr>
          <a:xfrm>
            <a:off x="7923160" y="6337536"/>
            <a:ext cx="763639" cy="365125"/>
          </a:xfrm>
        </p:spPr>
        <p:txBody>
          <a:bodyPr/>
          <a:lstStyle/>
          <a:p>
            <a:fld id="{1EF85638-2995-764F-975A-3D74C15A7C7B}" type="slidenum">
              <a:rPr lang="en-US" smtClean="0"/>
              <a:pPr/>
              <a:t>‹#›</a:t>
            </a:fld>
            <a:endParaRPr lang="en-US" dirty="0"/>
          </a:p>
        </p:txBody>
      </p:sp>
      <p:sp>
        <p:nvSpPr>
          <p:cNvPr id="18"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207738038"/>
      </p:ext>
    </p:extLst>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grpSp>
        <p:nvGrpSpPr>
          <p:cNvPr id="8" name="Group 7"/>
          <p:cNvGrpSpPr/>
          <p:nvPr userDrawn="1"/>
        </p:nvGrpSpPr>
        <p:grpSpPr>
          <a:xfrm rot="5400000">
            <a:off x="6111825" y="3133399"/>
            <a:ext cx="3212936" cy="2851411"/>
            <a:chOff x="1709777" y="364301"/>
            <a:chExt cx="4683889" cy="4120344"/>
          </a:xfrm>
        </p:grpSpPr>
        <p:pic>
          <p:nvPicPr>
            <p:cNvPr id="9" name="Picture 8" descr="network-structure.jpg"/>
            <p:cNvPicPr>
              <a:picLocks noChangeAspect="1"/>
            </p:cNvPicPr>
            <p:nvPr userDrawn="1"/>
          </p:nvPicPr>
          <p:blipFill rotWithShape="1">
            <a:blip r:embed="rId2" cstate="email">
              <a:alphaModFix amt="51000"/>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p:blipFill>
          <p:spPr>
            <a:xfrm flipV="1">
              <a:off x="1821666" y="364301"/>
              <a:ext cx="4572000" cy="3800593"/>
            </a:xfrm>
            <a:prstGeom prst="rect">
              <a:avLst/>
            </a:prstGeom>
            <a:solidFill>
              <a:schemeClr val="bg1"/>
            </a:solidFill>
          </p:spPr>
        </p:pic>
        <p:sp>
          <p:nvSpPr>
            <p:cNvPr id="10" name="Oval 9"/>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gr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0F7F2-20A7-428C-B3F3-372FC7A247E0}" type="datetime1">
              <a:rPr lang="en-US" smtClean="0">
                <a:solidFill>
                  <a:prstClr val="white">
                    <a:lumMod val="95000"/>
                  </a:prstClr>
                </a:solidFill>
              </a:rPr>
              <a:pPr/>
              <a:t>9/14/16</a:t>
            </a:fld>
            <a:endParaRPr lang="en-US" dirty="0">
              <a:solidFill>
                <a:prstClr val="white">
                  <a:lumMod val="95000"/>
                </a:prstClr>
              </a:solidFill>
            </a:endParaRPr>
          </a:p>
        </p:txBody>
      </p:sp>
      <p:sp>
        <p:nvSpPr>
          <p:cNvPr id="5" name="Footer Placeholder 4"/>
          <p:cNvSpPr>
            <a:spLocks noGrp="1"/>
          </p:cNvSpPr>
          <p:nvPr>
            <p:ph type="ftr" sz="quarter" idx="11"/>
          </p:nvPr>
        </p:nvSpPr>
        <p:spPr/>
        <p:txBody>
          <a:bodyPr/>
          <a:lstStyle/>
          <a:p>
            <a:r>
              <a:rPr lang="en-US" dirty="0" smtClean="0"/>
              <a:t>GGUS Slides for the WLCG Service Report 2014/07/15 MB </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a:t>
            </a:fld>
            <a:endParaRPr lang="en-US" dirty="0"/>
          </a:p>
        </p:txBody>
      </p:sp>
      <p:pic>
        <p:nvPicPr>
          <p:cNvPr id="7" name="Picture 6"/>
          <p:cNvPicPr>
            <a:picLocks noChangeAspect="1"/>
          </p:cNvPicPr>
          <p:nvPr userDrawn="1"/>
        </p:nvPicPr>
        <p:blipFill rotWithShape="1">
          <a:blip r:embed="rId3" cstate="email">
            <a:alphaModFix amt="50000"/>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2513"/>
          <a:stretch/>
        </p:blipFill>
        <p:spPr>
          <a:xfrm>
            <a:off x="-1" y="545630"/>
            <a:ext cx="1825039" cy="2521185"/>
          </a:xfrm>
          <a:prstGeom prst="rect">
            <a:avLst/>
          </a:prstGeom>
        </p:spPr>
      </p:pic>
      <p:pic>
        <p:nvPicPr>
          <p:cNvPr id="11" name="Picture 10"/>
          <p:cNvPicPr>
            <a:picLocks noChangeAspect="1"/>
          </p:cNvPicPr>
          <p:nvPr userDrawn="1"/>
        </p:nvPicPr>
        <p:blipFill rotWithShape="1">
          <a:blip r:embed="rId4"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r="24615"/>
          <a:stretch/>
        </p:blipFill>
        <p:spPr>
          <a:xfrm>
            <a:off x="7761104" y="0"/>
            <a:ext cx="1382896" cy="1234080"/>
          </a:xfrm>
          <a:prstGeom prst="rect">
            <a:avLst/>
          </a:prstGeom>
        </p:spPr>
      </p:pic>
      <p:sp>
        <p:nvSpPr>
          <p:cNvPr id="12"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8141061"/>
      </p:ext>
    </p:extLst>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60193D-0F80-48B2-AA3A-A74F7B74B871}" type="datetime1">
              <a:rPr lang="en-US" smtClean="0">
                <a:solidFill>
                  <a:prstClr val="white">
                    <a:lumMod val="95000"/>
                  </a:prstClr>
                </a:solidFill>
              </a:rPr>
              <a:pPr/>
              <a:t>9/14/16</a:t>
            </a:fld>
            <a:endParaRPr lang="en-US" dirty="0">
              <a:solidFill>
                <a:prstClr val="white">
                  <a:lumMod val="95000"/>
                </a:prstClr>
              </a:solidFill>
            </a:endParaRPr>
          </a:p>
        </p:txBody>
      </p:sp>
      <p:sp>
        <p:nvSpPr>
          <p:cNvPr id="4" name="Footer Placeholder 3"/>
          <p:cNvSpPr>
            <a:spLocks noGrp="1"/>
          </p:cNvSpPr>
          <p:nvPr>
            <p:ph type="ftr" sz="quarter" idx="11"/>
          </p:nvPr>
        </p:nvSpPr>
        <p:spPr/>
        <p:txBody>
          <a:bodyPr/>
          <a:lstStyle/>
          <a:p>
            <a:r>
              <a:rPr lang="en-US" dirty="0" smtClean="0"/>
              <a:t>GGUS Slides for the WLCG Service Report 2014/07/15 MB </a:t>
            </a:r>
            <a:endParaRPr lang="en-US" dirty="0"/>
          </a:p>
        </p:txBody>
      </p:sp>
      <p:sp>
        <p:nvSpPr>
          <p:cNvPr id="5" name="Slide Number Placeholder 4"/>
          <p:cNvSpPr>
            <a:spLocks noGrp="1"/>
          </p:cNvSpPr>
          <p:nvPr>
            <p:ph type="sldNum" sz="quarter" idx="12"/>
          </p:nvPr>
        </p:nvSpPr>
        <p:spPr/>
        <p:txBody>
          <a:bodyPr/>
          <a:lstStyle/>
          <a:p>
            <a:fld id="{1EF85638-2995-764F-975A-3D74C15A7C7B}" type="slidenum">
              <a:rPr lang="en-US" smtClean="0"/>
              <a:pPr/>
              <a:t>‹#›</a:t>
            </a:fld>
            <a:endParaRPr lang="en-US" dirty="0"/>
          </a:p>
        </p:txBody>
      </p:sp>
      <p:sp>
        <p:nvSpPr>
          <p:cNvPr id="6"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27700207"/>
      </p:ext>
    </p:extLst>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Slide">
    <p:spTree>
      <p:nvGrpSpPr>
        <p:cNvPr id="1" name=""/>
        <p:cNvGrpSpPr/>
        <p:nvPr/>
      </p:nvGrpSpPr>
      <p:grpSpPr>
        <a:xfrm>
          <a:off x="0" y="0"/>
          <a:ext cx="0" cy="0"/>
          <a:chOff x="0" y="0"/>
          <a:chExt cx="0" cy="0"/>
        </a:xfrm>
      </p:grpSpPr>
      <p:pic>
        <p:nvPicPr>
          <p:cNvPr id="20" name="Picture 19"/>
          <p:cNvPicPr>
            <a:picLocks noChangeAspect="1"/>
          </p:cNvPicPr>
          <p:nvPr userDrawn="1"/>
        </p:nvPicPr>
        <p:blipFill rotWithShape="1">
          <a:blip r:embed="rId2" cstate="email">
            <a:alphaModFix amt="50000"/>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2513"/>
          <a:stretch/>
        </p:blipFill>
        <p:spPr>
          <a:xfrm>
            <a:off x="-1" y="545630"/>
            <a:ext cx="1825039" cy="2521185"/>
          </a:xfrm>
          <a:prstGeom prst="rect">
            <a:avLst/>
          </a:prstGeom>
        </p:spPr>
      </p:pic>
      <p:sp>
        <p:nvSpPr>
          <p:cNvPr id="4" name="Date Placeholder 3"/>
          <p:cNvSpPr>
            <a:spLocks noGrp="1"/>
          </p:cNvSpPr>
          <p:nvPr>
            <p:ph type="dt" sz="half" idx="10"/>
          </p:nvPr>
        </p:nvSpPr>
        <p:spPr>
          <a:xfrm>
            <a:off x="6513871" y="6354506"/>
            <a:ext cx="1460090" cy="365125"/>
          </a:xfrm>
        </p:spPr>
        <p:txBody>
          <a:bodyPr/>
          <a:lstStyle>
            <a:lvl1pPr>
              <a:defRPr>
                <a:solidFill>
                  <a:srgbClr val="FFFFFF"/>
                </a:solidFill>
              </a:defRPr>
            </a:lvl1pPr>
          </a:lstStyle>
          <a:p>
            <a:fld id="{B3346B3F-C9B3-468C-957D-C9834FD2CA67}" type="datetime1">
              <a:rPr lang="en-US" smtClean="0"/>
              <a:pPr/>
              <a:t>9/14/16</a:t>
            </a:fld>
            <a:endParaRPr lang="en-US" dirty="0"/>
          </a:p>
        </p:txBody>
      </p:sp>
      <p:sp>
        <p:nvSpPr>
          <p:cNvPr id="6" name="Slide Number Placeholder 5"/>
          <p:cNvSpPr>
            <a:spLocks noGrp="1"/>
          </p:cNvSpPr>
          <p:nvPr>
            <p:ph type="sldNum" sz="quarter" idx="12"/>
          </p:nvPr>
        </p:nvSpPr>
        <p:spPr>
          <a:xfrm>
            <a:off x="8111612" y="6356350"/>
            <a:ext cx="575187" cy="365125"/>
          </a:xfrm>
        </p:spPr>
        <p:txBody>
          <a:bodyPr/>
          <a:lstStyle>
            <a:lvl1pPr>
              <a:defRPr>
                <a:solidFill>
                  <a:srgbClr val="FFFFFF"/>
                </a:solidFill>
              </a:defRPr>
            </a:lvl1pPr>
          </a:lstStyle>
          <a:p>
            <a:fld id="{1EF85638-2995-764F-975A-3D74C15A7C7B}" type="slidenum">
              <a:rPr lang="en-US" smtClean="0"/>
              <a:pPr/>
              <a:t>‹#›</a:t>
            </a:fld>
            <a:endParaRPr lang="en-US" dirty="0"/>
          </a:p>
        </p:txBody>
      </p:sp>
      <p:grpSp>
        <p:nvGrpSpPr>
          <p:cNvPr id="19" name="Group 18"/>
          <p:cNvGrpSpPr/>
          <p:nvPr userDrawn="1"/>
        </p:nvGrpSpPr>
        <p:grpSpPr>
          <a:xfrm rot="5400000">
            <a:off x="6111825" y="3133399"/>
            <a:ext cx="3212936" cy="2851411"/>
            <a:chOff x="1709777" y="364301"/>
            <a:chExt cx="4683889" cy="4120344"/>
          </a:xfrm>
        </p:grpSpPr>
        <p:pic>
          <p:nvPicPr>
            <p:cNvPr id="16" name="Picture 15" descr="network-structure.jpg"/>
            <p:cNvPicPr>
              <a:picLocks noChangeAspect="1"/>
            </p:cNvPicPr>
            <p:nvPr userDrawn="1"/>
          </p:nvPicPr>
          <p:blipFill rotWithShape="1">
            <a:blip r:embed="rId3" cstate="email">
              <a:alphaModFix amt="51000"/>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p:blipFill>
          <p:spPr>
            <a:xfrm flipV="1">
              <a:off x="1821666" y="364301"/>
              <a:ext cx="4572000" cy="3800593"/>
            </a:xfrm>
            <a:prstGeom prst="rect">
              <a:avLst/>
            </a:prstGeom>
            <a:solidFill>
              <a:schemeClr val="bg1"/>
            </a:solidFill>
          </p:spPr>
        </p:pic>
        <p:sp>
          <p:nvSpPr>
            <p:cNvPr id="17" name="Oval 16"/>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grpSp>
      <p:sp>
        <p:nvSpPr>
          <p:cNvPr id="3" name="Subtitle 2"/>
          <p:cNvSpPr>
            <a:spLocks noGrp="1"/>
          </p:cNvSpPr>
          <p:nvPr userDrawn="1">
            <p:ph type="subTitle" idx="1"/>
          </p:nvPr>
        </p:nvSpPr>
        <p:spPr>
          <a:xfrm>
            <a:off x="1552222" y="3886200"/>
            <a:ext cx="5964297" cy="1752600"/>
          </a:xfrm>
        </p:spPr>
        <p:txBody>
          <a:bodyPr/>
          <a:lstStyle>
            <a:lvl1pPr marL="0" indent="0" algn="ctr">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21" name="Picture 20"/>
          <p:cNvPicPr>
            <a:picLocks noChangeAspect="1"/>
          </p:cNvPicPr>
          <p:nvPr userDrawn="1"/>
        </p:nvPicPr>
        <p:blipFill rotWithShape="1">
          <a:blip r:embed="rId4"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r="24615"/>
          <a:stretch/>
        </p:blipFill>
        <p:spPr>
          <a:xfrm>
            <a:off x="7761104" y="0"/>
            <a:ext cx="1382896" cy="1234080"/>
          </a:xfrm>
          <a:prstGeom prst="rect">
            <a:avLst/>
          </a:prstGeom>
        </p:spPr>
      </p:pic>
      <p:sp>
        <p:nvSpPr>
          <p:cNvPr id="22" name="Text Placeholder 8"/>
          <p:cNvSpPr txBox="1">
            <a:spLocks/>
          </p:cNvSpPr>
          <p:nvPr userDrawn="1"/>
        </p:nvSpPr>
        <p:spPr>
          <a:xfrm>
            <a:off x="776749" y="6337091"/>
            <a:ext cx="5589637"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 : Support for Distributed Computing</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36787218"/>
      </p:ext>
    </p:extLst>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317226" y="6342041"/>
            <a:ext cx="1439606" cy="365125"/>
          </a:xfrm>
        </p:spPr>
        <p:txBody>
          <a:bodyPr/>
          <a:lstStyle/>
          <a:p>
            <a:fld id="{3ED9DD27-062A-4377-B35B-B62780D14DBA}" type="datetime1">
              <a:rPr lang="en-US" smtClean="0">
                <a:solidFill>
                  <a:prstClr val="white">
                    <a:lumMod val="95000"/>
                  </a:prstClr>
                </a:solidFill>
              </a:rPr>
              <a:pPr/>
              <a:t>9/14/16</a:t>
            </a:fld>
            <a:endParaRPr lang="en-US" dirty="0">
              <a:solidFill>
                <a:prstClr val="white">
                  <a:lumMod val="95000"/>
                </a:prstClr>
              </a:solidFill>
            </a:endParaRPr>
          </a:p>
        </p:txBody>
      </p:sp>
      <p:sp>
        <p:nvSpPr>
          <p:cNvPr id="5" name="Footer Placeholder 4"/>
          <p:cNvSpPr>
            <a:spLocks noGrp="1"/>
          </p:cNvSpPr>
          <p:nvPr>
            <p:ph type="ftr" sz="quarter" idx="11"/>
          </p:nvPr>
        </p:nvSpPr>
        <p:spPr>
          <a:xfrm>
            <a:off x="1965631" y="6345964"/>
            <a:ext cx="4228692" cy="365125"/>
          </a:xfrm>
        </p:spPr>
        <p:txBody>
          <a:bodyPr/>
          <a:lstStyle/>
          <a:p>
            <a:r>
              <a:rPr lang="en-US" dirty="0" smtClean="0"/>
              <a:t>GGUS Slides for the WLCG Service Report 2014/07/15 MB </a:t>
            </a:r>
            <a:endParaRPr lang="en-US" dirty="0"/>
          </a:p>
        </p:txBody>
      </p:sp>
      <p:sp>
        <p:nvSpPr>
          <p:cNvPr id="6" name="Slide Number Placeholder 5"/>
          <p:cNvSpPr>
            <a:spLocks noGrp="1"/>
          </p:cNvSpPr>
          <p:nvPr>
            <p:ph type="sldNum" sz="quarter" idx="12"/>
          </p:nvPr>
        </p:nvSpPr>
        <p:spPr>
          <a:xfrm>
            <a:off x="7923160" y="6337536"/>
            <a:ext cx="763639" cy="365125"/>
          </a:xfrm>
        </p:spPr>
        <p:txBody>
          <a:bodyPr/>
          <a:lstStyle/>
          <a:p>
            <a:fld id="{1EF85638-2995-764F-975A-3D74C15A7C7B}" type="slidenum">
              <a:rPr lang="en-US" smtClean="0"/>
              <a:pPr/>
              <a:t>‹#›</a:t>
            </a:fld>
            <a:endParaRPr lang="en-US" dirty="0"/>
          </a:p>
        </p:txBody>
      </p:sp>
      <p:sp>
        <p:nvSpPr>
          <p:cNvPr id="18"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4252297150"/>
      </p:ext>
    </p:extLst>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96267" y="2703284"/>
            <a:ext cx="1172455" cy="146704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grpSp>
        <p:nvGrpSpPr>
          <p:cNvPr id="8" name="Group 7"/>
          <p:cNvGrpSpPr/>
          <p:nvPr userDrawn="1"/>
        </p:nvGrpSpPr>
        <p:grpSpPr>
          <a:xfrm rot="5400000">
            <a:off x="6111825" y="3133399"/>
            <a:ext cx="3212936" cy="2851411"/>
            <a:chOff x="1709777" y="364301"/>
            <a:chExt cx="4683889" cy="4120344"/>
          </a:xfrm>
        </p:grpSpPr>
        <p:pic>
          <p:nvPicPr>
            <p:cNvPr id="9" name="Picture 8" descr="network-structure.jpg"/>
            <p:cNvPicPr>
              <a:picLocks noChangeAspect="1"/>
            </p:cNvPicPr>
            <p:nvPr userDrawn="1"/>
          </p:nvPicPr>
          <p:blipFill rotWithShape="1">
            <a:blip r:embed="rId2" cstate="email">
              <a:alphaModFix amt="51000"/>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a:stretch/>
          </p:blipFill>
          <p:spPr>
            <a:xfrm flipV="1">
              <a:off x="1821666" y="364301"/>
              <a:ext cx="4572000" cy="3800593"/>
            </a:xfrm>
            <a:prstGeom prst="rect">
              <a:avLst/>
            </a:prstGeom>
            <a:solidFill>
              <a:schemeClr val="bg1"/>
            </a:solidFill>
          </p:spPr>
        </p:pic>
        <p:sp>
          <p:nvSpPr>
            <p:cNvPr id="10" name="Oval 9"/>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457200"/>
              <a:endParaRPr lang="en-US" dirty="0">
                <a:solidFill>
                  <a:prstClr val="white"/>
                </a:solidFill>
              </a:endParaRPr>
            </a:p>
          </p:txBody>
        </p:sp>
      </p:gr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BF0F7F2-20A7-428C-B3F3-372FC7A247E0}" type="datetime1">
              <a:rPr lang="en-US" smtClean="0">
                <a:solidFill>
                  <a:prstClr val="white">
                    <a:lumMod val="95000"/>
                  </a:prstClr>
                </a:solidFill>
              </a:rPr>
              <a:pPr/>
              <a:t>9/14/16</a:t>
            </a:fld>
            <a:endParaRPr lang="en-US" dirty="0">
              <a:solidFill>
                <a:prstClr val="white">
                  <a:lumMod val="95000"/>
                </a:prstClr>
              </a:solidFill>
            </a:endParaRPr>
          </a:p>
        </p:txBody>
      </p:sp>
      <p:sp>
        <p:nvSpPr>
          <p:cNvPr id="5" name="Footer Placeholder 4"/>
          <p:cNvSpPr>
            <a:spLocks noGrp="1"/>
          </p:cNvSpPr>
          <p:nvPr>
            <p:ph type="ftr" sz="quarter" idx="11"/>
          </p:nvPr>
        </p:nvSpPr>
        <p:spPr/>
        <p:txBody>
          <a:bodyPr/>
          <a:lstStyle/>
          <a:p>
            <a:r>
              <a:rPr lang="en-US" dirty="0" smtClean="0"/>
              <a:t>GGUS Slides for the WLCG Service Report 2014/07/15 MB </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a:t>
            </a:fld>
            <a:endParaRPr lang="en-US" dirty="0"/>
          </a:p>
        </p:txBody>
      </p:sp>
      <p:pic>
        <p:nvPicPr>
          <p:cNvPr id="7" name="Picture 6"/>
          <p:cNvPicPr>
            <a:picLocks noChangeAspect="1"/>
          </p:cNvPicPr>
          <p:nvPr userDrawn="1"/>
        </p:nvPicPr>
        <p:blipFill rotWithShape="1">
          <a:blip r:embed="rId3" cstate="email">
            <a:alphaModFix amt="50000"/>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l="2513"/>
          <a:stretch/>
        </p:blipFill>
        <p:spPr>
          <a:xfrm>
            <a:off x="-1" y="545630"/>
            <a:ext cx="1825039" cy="2521185"/>
          </a:xfrm>
          <a:prstGeom prst="rect">
            <a:avLst/>
          </a:prstGeom>
        </p:spPr>
      </p:pic>
      <p:pic>
        <p:nvPicPr>
          <p:cNvPr id="11" name="Picture 10"/>
          <p:cNvPicPr>
            <a:picLocks noChangeAspect="1"/>
          </p:cNvPicPr>
          <p:nvPr userDrawn="1"/>
        </p:nvPicPr>
        <p:blipFill rotWithShape="1">
          <a:blip r:embed="rId4"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rcRect r="24615"/>
          <a:stretch/>
        </p:blipFill>
        <p:spPr>
          <a:xfrm>
            <a:off x="7761104" y="0"/>
            <a:ext cx="1382896" cy="1234080"/>
          </a:xfrm>
          <a:prstGeom prst="rect">
            <a:avLst/>
          </a:prstGeom>
        </p:spPr>
      </p:pic>
      <p:sp>
        <p:nvSpPr>
          <p:cNvPr id="12"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943850943"/>
      </p:ext>
    </p:extLst>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60193D-0F80-48B2-AA3A-A74F7B74B871}" type="datetime1">
              <a:rPr lang="en-US" smtClean="0">
                <a:solidFill>
                  <a:prstClr val="white">
                    <a:lumMod val="95000"/>
                  </a:prstClr>
                </a:solidFill>
              </a:rPr>
              <a:pPr/>
              <a:t>9/14/16</a:t>
            </a:fld>
            <a:endParaRPr lang="en-US" dirty="0">
              <a:solidFill>
                <a:prstClr val="white">
                  <a:lumMod val="95000"/>
                </a:prstClr>
              </a:solidFill>
            </a:endParaRPr>
          </a:p>
        </p:txBody>
      </p:sp>
      <p:sp>
        <p:nvSpPr>
          <p:cNvPr id="4" name="Footer Placeholder 3"/>
          <p:cNvSpPr>
            <a:spLocks noGrp="1"/>
          </p:cNvSpPr>
          <p:nvPr>
            <p:ph type="ftr" sz="quarter" idx="11"/>
          </p:nvPr>
        </p:nvSpPr>
        <p:spPr/>
        <p:txBody>
          <a:bodyPr/>
          <a:lstStyle/>
          <a:p>
            <a:r>
              <a:rPr lang="en-US" dirty="0" smtClean="0"/>
              <a:t>GGUS Slides for the WLCG Service Report 2014/07/15 MB </a:t>
            </a:r>
            <a:endParaRPr lang="en-US" dirty="0"/>
          </a:p>
        </p:txBody>
      </p:sp>
      <p:sp>
        <p:nvSpPr>
          <p:cNvPr id="5" name="Slide Number Placeholder 4"/>
          <p:cNvSpPr>
            <a:spLocks noGrp="1"/>
          </p:cNvSpPr>
          <p:nvPr>
            <p:ph type="sldNum" sz="quarter" idx="12"/>
          </p:nvPr>
        </p:nvSpPr>
        <p:spPr/>
        <p:txBody>
          <a:bodyPr/>
          <a:lstStyle/>
          <a:p>
            <a:fld id="{1EF85638-2995-764F-975A-3D74C15A7C7B}" type="slidenum">
              <a:rPr lang="en-US" smtClean="0"/>
              <a:pPr/>
              <a:t>‹#›</a:t>
            </a:fld>
            <a:endParaRPr lang="en-US" dirty="0"/>
          </a:p>
        </p:txBody>
      </p:sp>
      <p:sp>
        <p:nvSpPr>
          <p:cNvPr id="6"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Clr>
                <a:srgbClr val="2C7C9F"/>
              </a:buClr>
            </a:pPr>
            <a:r>
              <a:rPr lang="en-US" b="0" dirty="0" smtClean="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rPr>
              <a:t>IT-SDC</a:t>
            </a:r>
            <a:endParaRPr lang="en-US" b="0" dirty="0">
              <a:ln w="18415" cmpd="sng">
                <a:solidFill>
                  <a:srgbClr val="FFFFFF"/>
                </a:solidFill>
                <a:prstDash val="solid"/>
              </a:ln>
              <a:solidFill>
                <a:prstClr val="white">
                  <a:lumMod val="85000"/>
                </a:prstClr>
              </a:solidFill>
              <a:effectLst>
                <a:outerShdw blurRad="63500" dir="3600000" algn="tl" rotWithShape="0">
                  <a:srgbClr val="000000">
                    <a:alpha val="70000"/>
                  </a:srgbClr>
                </a:outerShdw>
              </a:effectLst>
            </a:endParaRP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561282213"/>
      </p:ext>
    </p:extLst>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312000" y="2169000"/>
            <a:ext cx="2520000" cy="2520000"/>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3953090" y="2878269"/>
            <a:ext cx="1221946" cy="153584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9/14/16</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9/14/16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9/14/16</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4" Type="http://schemas.openxmlformats.org/officeDocument/2006/relationships/slideLayout" Target="../slideLayouts/slideLayout17.xml"/><Relationship Id="rId5" Type="http://schemas.openxmlformats.org/officeDocument/2006/relationships/theme" Target="../theme/theme2.xml"/><Relationship Id="rId6" Type="http://schemas.openxmlformats.org/officeDocument/2006/relationships/image" Target="../media/image1.emf"/><Relationship Id="rId1" Type="http://schemas.openxmlformats.org/officeDocument/2006/relationships/slideLayout" Target="../slideLayouts/slideLayout14.xml"/><Relationship Id="rId2"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0.xml"/><Relationship Id="rId4" Type="http://schemas.openxmlformats.org/officeDocument/2006/relationships/slideLayout" Target="../slideLayouts/slideLayout21.xml"/><Relationship Id="rId5" Type="http://schemas.openxmlformats.org/officeDocument/2006/relationships/theme" Target="../theme/theme3.xml"/><Relationship Id="rId6" Type="http://schemas.openxmlformats.org/officeDocument/2006/relationships/image" Target="../media/image1.emf"/><Relationship Id="rId1" Type="http://schemas.openxmlformats.org/officeDocument/2006/relationships/slideLayout" Target="../slideLayouts/slideLayout18.xml"/><Relationship Id="rId2"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6157663"/>
            <a:ext cx="9144000" cy="707202"/>
          </a:xfrm>
          <a:prstGeom prst="rect">
            <a:avLst/>
          </a:prstGeom>
        </p:spPr>
      </p:pic>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pic>
        <p:nvPicPr>
          <p:cNvPr id="12" name="Image 4" descr="bande-01.eps"/>
          <p:cNvPicPr>
            <a:picLocks noChangeAspect="1"/>
          </p:cNvPicPr>
          <p:nvPr/>
        </p:nvPicPr>
        <p:blipFill>
          <a:blip r:embed="rId6" cstate="email">
            <a:duotone>
              <a:schemeClr val="accent2">
                <a:shade val="45000"/>
                <a:satMod val="135000"/>
              </a:schemeClr>
              <a:prstClr val="white"/>
            </a:duotone>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6157663"/>
            <a:ext cx="9144000" cy="70720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4649"/>
            <a:ext cx="8229600" cy="446302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pPr defTabSz="457200"/>
            <a:fld id="{6D5A69AD-92D4-40B1-BF32-510381822325}" type="datetime1">
              <a:rPr lang="en-US" smtClean="0">
                <a:solidFill>
                  <a:prstClr val="white">
                    <a:lumMod val="95000"/>
                  </a:prstClr>
                </a:solidFill>
              </a:rPr>
              <a:pPr defTabSz="457200"/>
              <a:t>9/14/16</a:t>
            </a:fld>
            <a:endParaRPr lang="en-US" dirty="0">
              <a:solidFill>
                <a:prstClr val="white">
                  <a:lumMod val="95000"/>
                </a:prstClr>
              </a:solidFill>
            </a:endParaRPr>
          </a:p>
        </p:txBody>
      </p:sp>
      <p:sp>
        <p:nvSpPr>
          <p:cNvPr id="5" name="Footer Placeholder 4"/>
          <p:cNvSpPr>
            <a:spLocks noGrp="1"/>
          </p:cNvSpPr>
          <p:nvPr>
            <p:ph type="ftr" sz="quarter" idx="3"/>
          </p:nvPr>
        </p:nvSpPr>
        <p:spPr>
          <a:xfrm>
            <a:off x="2023806" y="6360855"/>
            <a:ext cx="4195097" cy="365125"/>
          </a:xfrm>
          <a:prstGeom prst="rect">
            <a:avLst/>
          </a:prstGeom>
        </p:spPr>
        <p:txBody>
          <a:bodyPr vert="horz" lIns="91440" tIns="45720" rIns="91440" bIns="45720" rtlCol="0" anchor="ctr"/>
          <a:lstStyle>
            <a:lvl1pPr algn="ctr">
              <a:defRPr sz="1200">
                <a:solidFill>
                  <a:srgbClr val="F2F2F2"/>
                </a:solidFill>
              </a:defRPr>
            </a:lvl1pPr>
          </a:lstStyle>
          <a:p>
            <a:pPr defTabSz="457200"/>
            <a:r>
              <a:rPr lang="en-US" dirty="0" smtClean="0"/>
              <a:t>GGUS Slides for the WLCG Service Report 2014/07/15 MB </a:t>
            </a:r>
            <a:endParaRPr lang="en-US" dirty="0"/>
          </a:p>
        </p:txBody>
      </p:sp>
      <p:sp>
        <p:nvSpPr>
          <p:cNvPr id="6" name="Slide Number Placeholder 5"/>
          <p:cNvSpPr>
            <a:spLocks noGrp="1"/>
          </p:cNvSpPr>
          <p:nvPr>
            <p:ph type="sldNum" sz="quarter" idx="4"/>
          </p:nvPr>
        </p:nvSpPr>
        <p:spPr>
          <a:xfrm>
            <a:off x="7923160" y="6356350"/>
            <a:ext cx="763639" cy="365125"/>
          </a:xfrm>
          <a:prstGeom prst="rect">
            <a:avLst/>
          </a:prstGeom>
        </p:spPr>
        <p:txBody>
          <a:bodyPr vert="horz" lIns="91440" tIns="45720" rIns="91440" bIns="45720" rtlCol="0" anchor="ctr"/>
          <a:lstStyle>
            <a:lvl1pPr algn="r">
              <a:defRPr sz="1200">
                <a:solidFill>
                  <a:srgbClr val="F2F2F2"/>
                </a:solidFill>
              </a:defRPr>
            </a:lvl1pPr>
          </a:lstStyle>
          <a:p>
            <a:pPr defTabSz="457200"/>
            <a:fld id="{1EF85638-2995-764F-975A-3D74C15A7C7B}" type="slidenum">
              <a:rPr lang="en-US" smtClean="0"/>
              <a:pPr defTabSz="457200"/>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2457318248"/>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Lst>
  <p:hf hdr="0"/>
  <p:txStyles>
    <p:titleStyle>
      <a:lvl1pPr algn="ctr" defTabSz="457200" rtl="0" eaLnBrk="1" latinLnBrk="0" hangingPunct="1">
        <a:spcBef>
          <a:spcPct val="0"/>
        </a:spcBef>
        <a:buNone/>
        <a:defRPr sz="3200" b="1" i="0" u="none" kern="1200" cap="none" normalizeH="0">
          <a:solidFill>
            <a:schemeClr val="accent1"/>
          </a:solidFill>
          <a:latin typeface="News Gothic MT"/>
          <a:ea typeface="+mj-ea"/>
          <a:cs typeface="+mj-cs"/>
        </a:defRPr>
      </a:lvl1pPr>
    </p:titleStyle>
    <p:bodyStyle>
      <a:lvl1pPr marL="342900" indent="-342900" algn="l" defTabSz="457200" rtl="0" eaLnBrk="1" latinLnBrk="0" hangingPunct="1">
        <a:spcBef>
          <a:spcPct val="20000"/>
        </a:spcBef>
        <a:buClr>
          <a:schemeClr val="accent1"/>
        </a:buClr>
        <a:buFont typeface="Wingdings" charset="2"/>
        <a:buChar char="§"/>
        <a:defRPr sz="3200" kern="1200">
          <a:solidFill>
            <a:schemeClr val="tx1">
              <a:lumMod val="75000"/>
              <a:lumOff val="25000"/>
            </a:schemeClr>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Ref idx="1001">
        <a:schemeClr val="bg1"/>
      </p:bgRef>
    </p:bg>
    <p:spTree>
      <p:nvGrpSpPr>
        <p:cNvPr id="1" name=""/>
        <p:cNvGrpSpPr/>
        <p:nvPr/>
      </p:nvGrpSpPr>
      <p:grpSpPr>
        <a:xfrm>
          <a:off x="0" y="0"/>
          <a:ext cx="0" cy="0"/>
          <a:chOff x="0" y="0"/>
          <a:chExt cx="0" cy="0"/>
        </a:xfrm>
      </p:grpSpPr>
      <p:pic>
        <p:nvPicPr>
          <p:cNvPr id="12" name="Image 4" descr="bande-01.eps"/>
          <p:cNvPicPr>
            <a:picLocks noChangeAspect="1"/>
          </p:cNvPicPr>
          <p:nvPr/>
        </p:nvPicPr>
        <p:blipFill>
          <a:blip r:embed="rId6" cstate="email">
            <a:duotone>
              <a:schemeClr val="accent2">
                <a:shade val="45000"/>
                <a:satMod val="135000"/>
              </a:schemeClr>
              <a:prstClr val="white"/>
            </a:duotone>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0" y="6157663"/>
            <a:ext cx="9144000" cy="70720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4649"/>
            <a:ext cx="8229600" cy="446302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pPr defTabSz="457200"/>
            <a:fld id="{6D5A69AD-92D4-40B1-BF32-510381822325}" type="datetime1">
              <a:rPr lang="en-US" smtClean="0">
                <a:solidFill>
                  <a:prstClr val="white">
                    <a:lumMod val="95000"/>
                  </a:prstClr>
                </a:solidFill>
              </a:rPr>
              <a:pPr defTabSz="457200"/>
              <a:t>9/14/16</a:t>
            </a:fld>
            <a:endParaRPr lang="en-US" dirty="0">
              <a:solidFill>
                <a:prstClr val="white">
                  <a:lumMod val="95000"/>
                </a:prstClr>
              </a:solidFill>
            </a:endParaRPr>
          </a:p>
        </p:txBody>
      </p:sp>
      <p:sp>
        <p:nvSpPr>
          <p:cNvPr id="5" name="Footer Placeholder 4"/>
          <p:cNvSpPr>
            <a:spLocks noGrp="1"/>
          </p:cNvSpPr>
          <p:nvPr>
            <p:ph type="ftr" sz="quarter" idx="3"/>
          </p:nvPr>
        </p:nvSpPr>
        <p:spPr>
          <a:xfrm>
            <a:off x="2023806" y="6360855"/>
            <a:ext cx="4195097" cy="365125"/>
          </a:xfrm>
          <a:prstGeom prst="rect">
            <a:avLst/>
          </a:prstGeom>
        </p:spPr>
        <p:txBody>
          <a:bodyPr vert="horz" lIns="91440" tIns="45720" rIns="91440" bIns="45720" rtlCol="0" anchor="ctr"/>
          <a:lstStyle>
            <a:lvl1pPr algn="ctr">
              <a:defRPr sz="1200">
                <a:solidFill>
                  <a:srgbClr val="F2F2F2"/>
                </a:solidFill>
              </a:defRPr>
            </a:lvl1pPr>
          </a:lstStyle>
          <a:p>
            <a:pPr defTabSz="457200"/>
            <a:r>
              <a:rPr lang="en-US" dirty="0" smtClean="0"/>
              <a:t>GGUS Slides for the WLCG Service Report 2014/07/15 MB </a:t>
            </a:r>
            <a:endParaRPr lang="en-US" dirty="0"/>
          </a:p>
        </p:txBody>
      </p:sp>
      <p:sp>
        <p:nvSpPr>
          <p:cNvPr id="6" name="Slide Number Placeholder 5"/>
          <p:cNvSpPr>
            <a:spLocks noGrp="1"/>
          </p:cNvSpPr>
          <p:nvPr>
            <p:ph type="sldNum" sz="quarter" idx="4"/>
          </p:nvPr>
        </p:nvSpPr>
        <p:spPr>
          <a:xfrm>
            <a:off x="7923160" y="6356350"/>
            <a:ext cx="763639" cy="365125"/>
          </a:xfrm>
          <a:prstGeom prst="rect">
            <a:avLst/>
          </a:prstGeom>
        </p:spPr>
        <p:txBody>
          <a:bodyPr vert="horz" lIns="91440" tIns="45720" rIns="91440" bIns="45720" rtlCol="0" anchor="ctr"/>
          <a:lstStyle>
            <a:lvl1pPr algn="r">
              <a:defRPr sz="1200">
                <a:solidFill>
                  <a:srgbClr val="F2F2F2"/>
                </a:solidFill>
              </a:defRPr>
            </a:lvl1pPr>
          </a:lstStyle>
          <a:p>
            <a:pPr defTabSz="457200"/>
            <a:fld id="{1EF85638-2995-764F-975A-3D74C15A7C7B}" type="slidenum">
              <a:rPr lang="en-US" smtClean="0"/>
              <a:pPr defTabSz="457200"/>
              <a:t>‹#›</a:t>
            </a:fld>
            <a:endParaRPr lang="en-US" dirty="0"/>
          </a:p>
        </p:txBody>
      </p:sp>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587669821"/>
      </p:ext>
    </p:extLst>
  </p:cSld>
  <p:clrMap bg1="lt1" tx1="dk1" bg2="lt2" tx2="dk2" accent1="accent1" accent2="accent2" accent3="accent3" accent4="accent4" accent5="accent5" accent6="accent6" hlink="hlink" folHlink="folHlink"/>
  <p:sldLayoutIdLst>
    <p:sldLayoutId r:id="rId1"/>
    <p:sldLayoutId r:id="rId2"/>
    <p:sldLayoutId r:id="rId3"/>
    <p:sldLayoutId r:id="rId4"/>
  </p:sldLayoutIdLst>
  <p:hf hdr="0"/>
  <p:txStyles>
    <p:titleStyle>
      <a:lvl1pPr algn="ctr" defTabSz="457200" rtl="0" eaLnBrk="1" latinLnBrk="0" hangingPunct="1">
        <a:spcBef>
          <a:spcPct val="0"/>
        </a:spcBef>
        <a:buNone/>
        <a:defRPr sz="3200" b="1" i="0" u="none" kern="1200" cap="none" normalizeH="0">
          <a:solidFill>
            <a:schemeClr val="accent1"/>
          </a:solidFill>
          <a:latin typeface="News Gothic MT"/>
          <a:ea typeface="+mj-ea"/>
          <a:cs typeface="+mj-cs"/>
        </a:defRPr>
      </a:lvl1pPr>
    </p:titleStyle>
    <p:bodyStyle>
      <a:lvl1pPr marL="342900" indent="-342900" algn="l" defTabSz="457200" rtl="0" eaLnBrk="1" latinLnBrk="0" hangingPunct="1">
        <a:spcBef>
          <a:spcPct val="20000"/>
        </a:spcBef>
        <a:buClr>
          <a:schemeClr val="accent1"/>
        </a:buClr>
        <a:buFont typeface="Wingdings" charset="2"/>
        <a:buChar char="§"/>
        <a:defRPr sz="3200" kern="1200">
          <a:solidFill>
            <a:schemeClr val="tx1">
              <a:lumMod val="75000"/>
              <a:lumOff val="25000"/>
            </a:schemeClr>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9.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9743"/>
            <a:ext cx="8226854" cy="4915281"/>
          </a:xfrm>
        </p:spPr>
        <p:txBody>
          <a:bodyPr>
            <a:normAutofit/>
          </a:bodyPr>
          <a:lstStyle/>
          <a:p>
            <a:pPr algn="ctr"/>
            <a:r>
              <a:rPr lang="en-US" dirty="0" smtClean="0">
                <a:solidFill>
                  <a:srgbClr val="7030A0"/>
                </a:solidFill>
              </a:rPr>
              <a:t>WLCG Workshop</a:t>
            </a:r>
            <a:br>
              <a:rPr lang="en-US" dirty="0" smtClean="0">
                <a:solidFill>
                  <a:srgbClr val="7030A0"/>
                </a:solidFill>
              </a:rPr>
            </a:br>
            <a:r>
              <a:rPr lang="en-US" dirty="0" smtClean="0">
                <a:solidFill>
                  <a:srgbClr val="7030A0"/>
                </a:solidFill>
              </a:rPr>
              <a:t/>
            </a:r>
            <a:br>
              <a:rPr lang="en-US" dirty="0" smtClean="0">
                <a:solidFill>
                  <a:srgbClr val="7030A0"/>
                </a:solidFill>
              </a:rPr>
            </a:br>
            <a:r>
              <a:rPr lang="en-US" sz="2400" dirty="0" smtClean="0">
                <a:solidFill>
                  <a:srgbClr val="7030A0"/>
                </a:solidFill>
              </a:rPr>
              <a:t>Julia </a:t>
            </a:r>
            <a:r>
              <a:rPr lang="en-US" sz="2400" dirty="0" smtClean="0">
                <a:solidFill>
                  <a:srgbClr val="7030A0"/>
                </a:solidFill>
              </a:rPr>
              <a:t>Andreeva, Maria </a:t>
            </a:r>
            <a:r>
              <a:rPr lang="en-US" sz="2400" dirty="0" err="1" smtClean="0">
                <a:solidFill>
                  <a:srgbClr val="7030A0"/>
                </a:solidFill>
              </a:rPr>
              <a:t>Alandes</a:t>
            </a:r>
            <a:r>
              <a:rPr lang="en-US" sz="2400" dirty="0" smtClean="0">
                <a:solidFill>
                  <a:srgbClr val="7030A0"/>
                </a:solidFill>
              </a:rPr>
              <a:t> </a:t>
            </a:r>
            <a:r>
              <a:rPr lang="en-US" sz="2400" dirty="0" smtClean="0">
                <a:solidFill>
                  <a:srgbClr val="7030A0"/>
                </a:solidFill>
              </a:rPr>
              <a:t>CERN-IT</a:t>
            </a:r>
            <a:r>
              <a:rPr lang="en-US" dirty="0" smtClean="0">
                <a:solidFill>
                  <a:srgbClr val="7030A0"/>
                </a:solidFill>
              </a:rPr>
              <a:t/>
            </a:r>
            <a:br>
              <a:rPr lang="en-US" dirty="0" smtClean="0">
                <a:solidFill>
                  <a:srgbClr val="7030A0"/>
                </a:solidFill>
              </a:rPr>
            </a:br>
            <a:r>
              <a:rPr lang="en-US" dirty="0" smtClean="0">
                <a:solidFill>
                  <a:srgbClr val="7030A0"/>
                </a:solidFill>
              </a:rPr>
              <a:t>GDB</a:t>
            </a:r>
            <a:r>
              <a:rPr lang="en-US" sz="2800" dirty="0" smtClean="0">
                <a:solidFill>
                  <a:srgbClr val="7030A0"/>
                </a:solidFill>
              </a:rPr>
              <a:t/>
            </a:r>
            <a:br>
              <a:rPr lang="en-US" sz="2800" dirty="0" smtClean="0">
                <a:solidFill>
                  <a:srgbClr val="7030A0"/>
                </a:solidFill>
              </a:rPr>
            </a:br>
            <a:r>
              <a:rPr lang="en-US" sz="2800" dirty="0" smtClean="0">
                <a:solidFill>
                  <a:srgbClr val="7030A0"/>
                </a:solidFill>
              </a:rPr>
              <a:t>14 September 2016</a:t>
            </a:r>
            <a:endParaRPr lang="en-US" sz="240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a:t>
            </a:fld>
            <a:endParaRPr lang="en-US" dirty="0"/>
          </a:p>
        </p:txBody>
      </p:sp>
      <p:pic>
        <p:nvPicPr>
          <p:cNvPr id="7" name="Picture 6"/>
          <p:cNvPicPr>
            <a:picLocks noChangeAspect="1"/>
          </p:cNvPicPr>
          <p:nvPr/>
        </p:nvPicPr>
        <p:blipFill>
          <a:blip r:embed="rId3" cstate="email">
            <a:extLst>
              <a:ext uri="{28A0092B-C50C-407E-A947-70E740481C1C}">
                <a14:useLocalDpi xmlns:mc="http://schemas.openxmlformats.org/markup-compatibility/2006" xmlns:mv="urn:schemas-microsoft-com:mac:vml" xmlns:a14="http://schemas.microsoft.com/office/drawing/2010/main" xmlns:p="http://schemas.openxmlformats.org/presentationml/2006/main" xmlns:r="http://schemas.openxmlformats.org/officeDocument/2006/relationships" xmlns:a="http://schemas.openxmlformats.org/drawingml/2006/main" xmlns="" val="0"/>
              </a:ext>
            </a:extLst>
          </a:blip>
          <a:stretch>
            <a:fillRect/>
          </a:stretch>
        </p:blipFill>
        <p:spPr>
          <a:xfrm>
            <a:off x="8105775" y="3931"/>
            <a:ext cx="1038225" cy="919461"/>
          </a:xfrm>
          <a:prstGeom prst="rect">
            <a:avLst/>
          </a:prstGeom>
        </p:spPr>
      </p:pic>
    </p:spTree>
    <p:extLst>
      <p:ext uri="{BB962C8B-B14F-4D97-AF65-F5344CB8AC3E}">
        <p14:creationId xmlns:mc="http://schemas.openxmlformats.org/markup-compatibility/2006" xmlns:mv="urn:schemas-microsoft-com:mac:vml" xmlns:p14="http://schemas.microsoft.com/office/powerpoint/2010/main" xmlns:p="http://schemas.openxmlformats.org/presentationml/2006/main" xmlns:r="http://schemas.openxmlformats.org/officeDocument/2006/relationships" xmlns:a="http://schemas.openxmlformats.org/drawingml/2006/main" xmlns="" val="37122824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Performance session</a:t>
            </a:r>
            <a:endParaRPr lang="en-US" dirty="0"/>
          </a:p>
        </p:txBody>
      </p:sp>
      <p:sp>
        <p:nvSpPr>
          <p:cNvPr id="3" name="Content Placeholder 2"/>
          <p:cNvSpPr>
            <a:spLocks noGrp="1"/>
          </p:cNvSpPr>
          <p:nvPr>
            <p:ph idx="1"/>
          </p:nvPr>
        </p:nvSpPr>
        <p:spPr/>
        <p:txBody>
          <a:bodyPr>
            <a:normAutofit/>
          </a:bodyPr>
          <a:lstStyle/>
          <a:p>
            <a:r>
              <a:rPr lang="en-US" dirty="0" smtClean="0"/>
              <a:t>First part is dedicated to the analysis of the efficiencies of the experiment workflows and T0 efficiency. This includes current state of understanding of the performance. Do we have all necessary tools? Progress in this area from Lisbon</a:t>
            </a:r>
          </a:p>
          <a:p>
            <a:r>
              <a:rPr lang="en-US" dirty="0" smtClean="0"/>
              <a:t>Second part is to discuss software efficiency and low level analysis. Lessons learned. Commonalities. Are we working together?</a:t>
            </a:r>
          </a:p>
        </p:txBody>
      </p:sp>
      <p:sp>
        <p:nvSpPr>
          <p:cNvPr id="4" name="Slide Number Placeholder 3"/>
          <p:cNvSpPr>
            <a:spLocks noGrp="1"/>
          </p:cNvSpPr>
          <p:nvPr>
            <p:ph type="sldNum" sz="quarter" idx="4"/>
          </p:nvPr>
        </p:nvSpPr>
        <p:spPr/>
        <p:txBody>
          <a:bodyPr/>
          <a:lstStyle/>
          <a:p>
            <a:fld id="{17918391-D411-FE40-AAD7-861AE5233E0E}" type="slidenum">
              <a:rPr lang="en-US" smtClean="0"/>
              <a:pPr/>
              <a:t>10</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Cloud session</a:t>
            </a:r>
            <a:endParaRPr lang="en-US" dirty="0"/>
          </a:p>
        </p:txBody>
      </p:sp>
      <p:sp>
        <p:nvSpPr>
          <p:cNvPr id="3" name="Content Placeholder 2"/>
          <p:cNvSpPr>
            <a:spLocks noGrp="1"/>
          </p:cNvSpPr>
          <p:nvPr>
            <p:ph idx="1"/>
          </p:nvPr>
        </p:nvSpPr>
        <p:spPr/>
        <p:txBody>
          <a:bodyPr>
            <a:normAutofit/>
          </a:bodyPr>
          <a:lstStyle/>
          <a:p>
            <a:r>
              <a:rPr lang="en-US" dirty="0" smtClean="0"/>
              <a:t>T0 experience with cloud procurement (T-systems,</a:t>
            </a:r>
            <a:r>
              <a:rPr lang="en-US" dirty="0" smtClean="0"/>
              <a:t> </a:t>
            </a:r>
            <a:r>
              <a:rPr lang="en-US" dirty="0" err="1" smtClean="0"/>
              <a:t>HNSciCloud</a:t>
            </a:r>
            <a:r>
              <a:rPr lang="en-US" dirty="0" smtClean="0"/>
              <a:t>)</a:t>
            </a:r>
          </a:p>
          <a:p>
            <a:r>
              <a:rPr lang="en-US" dirty="0" smtClean="0"/>
              <a:t>Tier-1s work with Amazon</a:t>
            </a:r>
          </a:p>
          <a:p>
            <a:r>
              <a:rPr lang="en-US" dirty="0" smtClean="0"/>
              <a:t>Tier-2 cloud experience</a:t>
            </a:r>
          </a:p>
          <a:p>
            <a:r>
              <a:rPr lang="en-US" dirty="0" smtClean="0"/>
              <a:t>Open floor discussion</a:t>
            </a:r>
          </a:p>
          <a:p>
            <a:pPr lvl="1"/>
            <a:r>
              <a:rPr lang="en-US" sz="2400" dirty="0" smtClean="0"/>
              <a:t>Local shared storage vs. higher network </a:t>
            </a:r>
            <a:r>
              <a:rPr lang="en-US" sz="2400" dirty="0" smtClean="0"/>
              <a:t>bandwidth</a:t>
            </a:r>
          </a:p>
          <a:p>
            <a:pPr lvl="1"/>
            <a:r>
              <a:rPr lang="en-US" sz="2400" dirty="0" smtClean="0"/>
              <a:t>Can cloud technology help simplify setting up and running a Tier-2</a:t>
            </a:r>
            <a:r>
              <a:rPr lang="en-US" sz="2400" dirty="0" smtClean="0"/>
              <a:t>?</a:t>
            </a:r>
          </a:p>
          <a:p>
            <a:pPr lvl="1"/>
            <a:r>
              <a:rPr lang="en-US" sz="2400" dirty="0" smtClean="0"/>
              <a:t>…</a:t>
            </a:r>
            <a:endParaRPr lang="en-US" sz="2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11</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3200" dirty="0" smtClean="0"/>
              <a:t>WLCG Workshop will be held in conjunction with CHEP 2016</a:t>
            </a:r>
            <a:endParaRPr lang="en-US" sz="32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pic>
        <p:nvPicPr>
          <p:cNvPr id="7" name="Content Placeholder 6" descr="Screen Shot 2016-09-14 at 6.57.10 AM.png"/>
          <p:cNvPicPr>
            <a:picLocks noGrp="1" noChangeAspect="1"/>
          </p:cNvPicPr>
          <p:nvPr>
            <p:ph idx="1"/>
          </p:nvPr>
        </p:nvPicPr>
        <p:blipFill>
          <a:blip r:embed="rId2"/>
          <a:stretch>
            <a:fillRect/>
          </a:stretch>
        </p:blipFill>
        <p:spPr>
          <a:xfrm>
            <a:off x="457200" y="1946278"/>
            <a:ext cx="8226425" cy="3425819"/>
          </a:xfrm>
        </p:spPr>
      </p:pic>
      <p:sp>
        <p:nvSpPr>
          <p:cNvPr id="9" name="Rectangle 8"/>
          <p:cNvSpPr/>
          <p:nvPr/>
        </p:nvSpPr>
        <p:spPr>
          <a:xfrm>
            <a:off x="2470804" y="5581379"/>
            <a:ext cx="3839513" cy="369332"/>
          </a:xfrm>
          <a:prstGeom prst="rect">
            <a:avLst/>
          </a:prstGeom>
        </p:spPr>
        <p:txBody>
          <a:bodyPr wrap="none">
            <a:spAutoFit/>
          </a:bodyPr>
          <a:lstStyle/>
          <a:p>
            <a:r>
              <a:rPr lang="en-US" dirty="0" smtClean="0"/>
              <a:t>https://indico.cern.ch/event/555063/</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Agenda  (1)</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2 days of discussion and brainstorming on WLCG evolution</a:t>
            </a:r>
          </a:p>
          <a:p>
            <a:r>
              <a:rPr lang="en-US" dirty="0" smtClean="0"/>
              <a:t>Follow up on some key areas discussed in Lisbon (data management, cloud provisioning, security)</a:t>
            </a:r>
          </a:p>
          <a:p>
            <a:r>
              <a:rPr lang="en-US" dirty="0" smtClean="0"/>
              <a:t>Include topics which were not covered in  Lisbon ( network, software efficiency and understanding of the performance of the experiment workflows)</a:t>
            </a:r>
          </a:p>
          <a:p>
            <a:r>
              <a:rPr lang="en-US" dirty="0" smtClean="0"/>
              <a:t>Aim to have interactive sessions with a lot of discussions rather than just status reports</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Agenda (2)</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Following the outcome of the Lisbon workshop some new task forces were organized (Accounting Task Force) and some issues were followed up in already existing task forces and working groups (IS evolution)</a:t>
            </a:r>
          </a:p>
          <a:p>
            <a:r>
              <a:rPr lang="en-US" dirty="0" smtClean="0"/>
              <a:t>We do not intend to review all those areas of work in case they were sufficiently presented at other forums (GDB) and desired progress was demonstrated</a:t>
            </a:r>
          </a:p>
          <a:p>
            <a:r>
              <a:rPr lang="en-US" dirty="0" smtClean="0"/>
              <a:t>Did not include in the agenda monitoring where a lot of work is currently </a:t>
            </a:r>
            <a:r>
              <a:rPr lang="en-US" smtClean="0"/>
              <a:t>being performed, </a:t>
            </a:r>
            <a:r>
              <a:rPr lang="en-US" dirty="0" smtClean="0"/>
              <a:t>waiting for more user experience with the new implementation</a:t>
            </a:r>
          </a:p>
          <a:p>
            <a:r>
              <a:rPr lang="en-US" dirty="0" smtClean="0"/>
              <a:t>Try to avoid overlap with CHEP presentations</a:t>
            </a:r>
          </a:p>
          <a:p>
            <a:r>
              <a:rPr lang="en-US" dirty="0" smtClean="0"/>
              <a:t>Many thanks to the session conveners and people who are helping in organizing particular sessions though do not go to CHEP (Markus Schulz, Marian </a:t>
            </a:r>
            <a:r>
              <a:rPr lang="en-US" dirty="0" err="1" smtClean="0"/>
              <a:t>Babik</a:t>
            </a:r>
            <a:r>
              <a:rPr lang="en-US" dirty="0" smtClean="0"/>
              <a:t>, </a:t>
            </a:r>
            <a:r>
              <a:rPr lang="en-US" dirty="0" err="1" smtClean="0"/>
              <a:t>Edoardo</a:t>
            </a:r>
            <a:r>
              <a:rPr lang="en-US" dirty="0" smtClean="0"/>
              <a:t> </a:t>
            </a:r>
            <a:r>
              <a:rPr lang="en-US" dirty="0" err="1" smtClean="0"/>
              <a:t>Martelli</a:t>
            </a:r>
            <a:r>
              <a:rPr lang="en-US" dirty="0" smtClean="0"/>
              <a:t>). </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Agenda 8</a:t>
            </a:r>
            <a:r>
              <a:rPr lang="en-US" baseline="30000" dirty="0" smtClean="0"/>
              <a:t>th</a:t>
            </a:r>
            <a:r>
              <a:rPr lang="en-US" dirty="0" smtClean="0"/>
              <a:t> of October </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Before lunch - presentation from Ian Bird on update on the requirements, data management and security sessions</a:t>
            </a:r>
          </a:p>
          <a:p>
            <a:r>
              <a:rPr lang="en-US" dirty="0" smtClean="0"/>
              <a:t>After lunch network session, presentation on technology evolution and collaboration board</a:t>
            </a:r>
          </a:p>
          <a:p>
            <a:r>
              <a:rPr lang="en-US" dirty="0" smtClean="0"/>
              <a:t>The detailed content of the sessions is still evolving. Further details provided at the next slides represent initial drafts from the session conveners. Not all conveners yet confirmed their participation, so some names are missing in the agenda.</a:t>
            </a:r>
          </a:p>
          <a:p>
            <a:pPr>
              <a:buNone/>
            </a:pPr>
            <a:r>
              <a:rPr lang="en-US" dirty="0" smtClean="0"/>
              <a:t>   </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Data management session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session content was discussed at yesterday pre-GDB. Though initially intended to discuss the disruptive changes, after yesterday discussion decided to concentrate on current activities and issues:</a:t>
            </a:r>
          </a:p>
          <a:p>
            <a:pPr lvl="1"/>
            <a:r>
              <a:rPr dirty="0" smtClean="0"/>
              <a:t>protocols</a:t>
            </a:r>
            <a:br>
              <a:rPr dirty="0" smtClean="0"/>
            </a:br>
            <a:r>
              <a:rPr dirty="0" smtClean="0"/>
              <a:t>  </a:t>
            </a:r>
            <a:r>
              <a:rPr dirty="0" smtClean="0"/>
              <a:t> </a:t>
            </a:r>
            <a:r>
              <a:rPr lang="en-US" dirty="0" smtClean="0"/>
              <a:t>- </a:t>
            </a:r>
            <a:r>
              <a:rPr dirty="0" smtClean="0"/>
              <a:t>SRMless </a:t>
            </a:r>
            <a:r>
              <a:rPr dirty="0" smtClean="0"/>
              <a:t>operation</a:t>
            </a:r>
            <a:br>
              <a:rPr dirty="0" smtClean="0"/>
            </a:br>
            <a:r>
              <a:rPr dirty="0" smtClean="0"/>
              <a:t>  </a:t>
            </a:r>
            <a:r>
              <a:rPr dirty="0" smtClean="0"/>
              <a:t> </a:t>
            </a:r>
            <a:r>
              <a:rPr lang="en-US" dirty="0" smtClean="0"/>
              <a:t>- </a:t>
            </a:r>
            <a:r>
              <a:rPr dirty="0" smtClean="0"/>
              <a:t>resource reporting</a:t>
            </a:r>
            <a:endParaRPr lang="en-US" dirty="0" smtClean="0"/>
          </a:p>
          <a:p>
            <a:pPr lvl="1"/>
            <a:r>
              <a:rPr dirty="0" smtClean="0"/>
              <a:t>storage </a:t>
            </a:r>
            <a:r>
              <a:rPr dirty="0" smtClean="0"/>
              <a:t>consolidation</a:t>
            </a:r>
            <a:br>
              <a:rPr dirty="0" smtClean="0"/>
            </a:br>
            <a:r>
              <a:rPr dirty="0" smtClean="0"/>
              <a:t>  </a:t>
            </a:r>
            <a:r>
              <a:rPr dirty="0" smtClean="0"/>
              <a:t> </a:t>
            </a:r>
            <a:r>
              <a:rPr lang="en-US" dirty="0" smtClean="0"/>
              <a:t>- </a:t>
            </a:r>
            <a:r>
              <a:rPr dirty="0" smtClean="0"/>
              <a:t>caching</a:t>
            </a:r>
            <a:r>
              <a:rPr dirty="0" smtClean="0"/>
              <a:t/>
            </a:r>
            <a:br>
              <a:rPr dirty="0" smtClean="0"/>
            </a:br>
            <a:r>
              <a:rPr dirty="0" smtClean="0"/>
              <a:t>  </a:t>
            </a:r>
            <a:r>
              <a:rPr dirty="0" smtClean="0"/>
              <a:t> </a:t>
            </a:r>
            <a:r>
              <a:rPr lang="en-US" dirty="0" smtClean="0"/>
              <a:t>- </a:t>
            </a:r>
            <a:r>
              <a:rPr dirty="0" smtClean="0"/>
              <a:t>multi</a:t>
            </a:r>
            <a:r>
              <a:rPr dirty="0" smtClean="0"/>
              <a:t>-site storage</a:t>
            </a:r>
            <a:br>
              <a:rPr dirty="0" smtClean="0"/>
            </a:br>
            <a:r>
              <a:rPr dirty="0" smtClean="0"/>
              <a:t>  </a:t>
            </a:r>
            <a:r>
              <a:rPr dirty="0" smtClean="0"/>
              <a:t> </a:t>
            </a:r>
            <a:r>
              <a:rPr lang="en-US" dirty="0" smtClean="0"/>
              <a:t>- </a:t>
            </a:r>
            <a:r>
              <a:rPr dirty="0" smtClean="0"/>
              <a:t>local </a:t>
            </a:r>
            <a:r>
              <a:rPr dirty="0" smtClean="0"/>
              <a:t>federations</a:t>
            </a:r>
            <a:br>
              <a:rPr dirty="0" smtClean="0"/>
            </a:br>
            <a:r>
              <a:rPr dirty="0" smtClean="0"/>
              <a:t>  </a:t>
            </a:r>
            <a:r>
              <a:rPr dirty="0" smtClean="0"/>
              <a:t> </a:t>
            </a:r>
            <a:r>
              <a:rPr lang="en-US" dirty="0" smtClean="0"/>
              <a:t>- </a:t>
            </a:r>
            <a:r>
              <a:rPr dirty="0" smtClean="0"/>
              <a:t>cloud </a:t>
            </a:r>
            <a:r>
              <a:rPr dirty="0" smtClean="0"/>
              <a:t>storage</a:t>
            </a:r>
            <a:r>
              <a:rPr lang="en-US" dirty="0" smtClean="0"/>
              <a:t>  </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Security session</a:t>
            </a:r>
            <a:endParaRPr lang="en-US" dirty="0"/>
          </a:p>
        </p:txBody>
      </p:sp>
      <p:sp>
        <p:nvSpPr>
          <p:cNvPr id="3" name="Content Placeholder 2"/>
          <p:cNvSpPr>
            <a:spLocks noGrp="1"/>
          </p:cNvSpPr>
          <p:nvPr>
            <p:ph idx="1"/>
          </p:nvPr>
        </p:nvSpPr>
        <p:spPr/>
        <p:txBody>
          <a:bodyPr/>
          <a:lstStyle/>
          <a:p>
            <a:r>
              <a:rPr lang="en-US" dirty="0" smtClean="0"/>
              <a:t>Work of the WLCG WG </a:t>
            </a:r>
            <a:r>
              <a:rPr lang="en-US" dirty="0" smtClean="0"/>
              <a:t>on Security Operations </a:t>
            </a:r>
            <a:r>
              <a:rPr lang="en-US" dirty="0" err="1" smtClean="0"/>
              <a:t>Centres</a:t>
            </a:r>
            <a:endParaRPr lang="en-US" dirty="0" smtClean="0"/>
          </a:p>
          <a:p>
            <a:r>
              <a:rPr lang="en-US" dirty="0" smtClean="0"/>
              <a:t>Traceability and isolation paradigm</a:t>
            </a:r>
          </a:p>
          <a:p>
            <a:r>
              <a:rPr lang="en-US" dirty="0" smtClean="0"/>
              <a:t>Trust frameworks </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Network session</a:t>
            </a:r>
            <a:endParaRPr lang="en-US" dirty="0"/>
          </a:p>
        </p:txBody>
      </p:sp>
      <p:sp>
        <p:nvSpPr>
          <p:cNvPr id="3" name="Content Placeholder 2"/>
          <p:cNvSpPr>
            <a:spLocks noGrp="1"/>
          </p:cNvSpPr>
          <p:nvPr>
            <p:ph idx="1"/>
          </p:nvPr>
        </p:nvSpPr>
        <p:spPr/>
        <p:txBody>
          <a:bodyPr/>
          <a:lstStyle/>
          <a:p>
            <a:r>
              <a:rPr lang="en-US" dirty="0" smtClean="0"/>
              <a:t>Update on IpV6</a:t>
            </a:r>
          </a:p>
          <a:p>
            <a:r>
              <a:rPr lang="en-US" dirty="0" smtClean="0"/>
              <a:t>LHCOPN/LHCONE status</a:t>
            </a:r>
          </a:p>
          <a:p>
            <a:r>
              <a:rPr lang="en-US" dirty="0" smtClean="0"/>
              <a:t>LHC Network Evolution</a:t>
            </a:r>
          </a:p>
          <a:p>
            <a:r>
              <a:rPr lang="en-US" dirty="0" smtClean="0"/>
              <a:t>LHC schedule + DDM network predictions</a:t>
            </a:r>
          </a:p>
          <a:p>
            <a:r>
              <a:rPr lang="en-US" dirty="0" smtClean="0"/>
              <a:t>Invited to participate </a:t>
            </a:r>
            <a:r>
              <a:rPr lang="en-US" dirty="0" err="1" smtClean="0"/>
              <a:t>ESNet</a:t>
            </a:r>
            <a:r>
              <a:rPr lang="en-US" dirty="0" smtClean="0"/>
              <a:t> people who are based in San Francisco</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Agenda 9</a:t>
            </a:r>
            <a:r>
              <a:rPr lang="en-US" baseline="30000" dirty="0" smtClean="0"/>
              <a:t>th</a:t>
            </a:r>
            <a:r>
              <a:rPr lang="en-US" dirty="0" smtClean="0"/>
              <a:t> of October</a:t>
            </a:r>
            <a:endParaRPr lang="en-US" dirty="0"/>
          </a:p>
        </p:txBody>
      </p:sp>
      <p:sp>
        <p:nvSpPr>
          <p:cNvPr id="3" name="Content Placeholder 2"/>
          <p:cNvSpPr>
            <a:spLocks noGrp="1"/>
          </p:cNvSpPr>
          <p:nvPr>
            <p:ph idx="1"/>
          </p:nvPr>
        </p:nvSpPr>
        <p:spPr/>
        <p:txBody>
          <a:bodyPr/>
          <a:lstStyle/>
          <a:p>
            <a:r>
              <a:rPr lang="en-US" dirty="0" smtClean="0"/>
              <a:t>Afternoon is dedicated to HSF</a:t>
            </a:r>
          </a:p>
          <a:p>
            <a:r>
              <a:rPr lang="en-US" dirty="0" smtClean="0"/>
              <a:t>Morning is split in two sessions : performance and efficiency (workflows and software) and cloud procurement experience</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9</a:t>
            </a:fld>
            <a:endParaRPr lang="en-US" dirty="0"/>
          </a:p>
        </p:txBody>
      </p:sp>
    </p:spTree>
  </p:cSld>
  <p:clrMapOvr>
    <a:masterClrMapping/>
  </p:clrMapOvr>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IT Groups">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38100" cmpd="sng">
          <a:tailEnd type="arrow"/>
        </a:ln>
      </a:spPr>
      <a:bodyPr/>
      <a:lstStyle/>
      <a:style>
        <a:lnRef idx="2">
          <a:schemeClr val="accent1"/>
        </a:lnRef>
        <a:fillRef idx="0">
          <a:schemeClr val="accent1"/>
        </a:fillRef>
        <a:effectRef idx="1">
          <a:schemeClr val="accent1"/>
        </a:effectRef>
        <a:fontRef idx="minor">
          <a:schemeClr val="tx1"/>
        </a:fontRef>
      </a:style>
    </a:lnDef>
    <a:txDef>
      <a:spPr/>
      <a:bodyPr>
        <a:noAutofit/>
      </a:bodyPr>
      <a:lstStyle>
        <a:defPPr>
          <a:defRPr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defRPr>
        </a:defPPr>
      </a:lstStyle>
    </a:txDef>
  </a:objectDefaults>
  <a:extraClrSchemeLst/>
</a:theme>
</file>

<file path=ppt/theme/theme3.xml><?xml version="1.0" encoding="utf-8"?>
<a:theme xmlns:a="http://schemas.openxmlformats.org/drawingml/2006/main" name="1_IT Groups">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38100" cmpd="sng">
          <a:tailEnd type="arrow"/>
        </a:ln>
      </a:spPr>
      <a:bodyPr/>
      <a:lstStyle/>
      <a:style>
        <a:lnRef idx="2">
          <a:schemeClr val="accent1"/>
        </a:lnRef>
        <a:fillRef idx="0">
          <a:schemeClr val="accent1"/>
        </a:fillRef>
        <a:effectRef idx="1">
          <a:schemeClr val="accent1"/>
        </a:effectRef>
        <a:fontRef idx="minor">
          <a:schemeClr val="tx1"/>
        </a:fontRef>
      </a:style>
    </a:lnDef>
    <a:txDef>
      <a:spPr/>
      <a:bodyPr>
        <a:noAutofit/>
      </a:bodyPr>
      <a:lstStyle>
        <a:defPPr>
          <a:defRPr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11767</TotalTime>
  <Words>600</Words>
  <Application>Microsoft Office PowerPoint</Application>
  <PresentationFormat>On-screen Show (4:3)</PresentationFormat>
  <Paragraphs>59</Paragraphs>
  <Slides>11</Slides>
  <Notes>1</Notes>
  <HiddenSlides>0</HiddenSlides>
  <MMClips>0</MMClips>
  <ScaleCrop>false</ScaleCrop>
  <HeadingPairs>
    <vt:vector size="4" baseType="variant">
      <vt:variant>
        <vt:lpstr>Design Template</vt:lpstr>
      </vt:variant>
      <vt:variant>
        <vt:i4>3</vt:i4>
      </vt:variant>
      <vt:variant>
        <vt:lpstr>Slide Titles</vt:lpstr>
      </vt:variant>
      <vt:variant>
        <vt:i4>11</vt:i4>
      </vt:variant>
    </vt:vector>
  </HeadingPairs>
  <TitlesOfParts>
    <vt:vector size="14" baseType="lpstr">
      <vt:lpstr>CERNCorporate4-3</vt:lpstr>
      <vt:lpstr>IT Groups</vt:lpstr>
      <vt:lpstr>1_IT Groups</vt:lpstr>
      <vt:lpstr>WLCG Workshop  Julia Andreeva, Maria Alandes CERN-IT GDB 14 September 2016</vt:lpstr>
      <vt:lpstr>WLCG Workshop will be held in conjunction with CHEP 2016</vt:lpstr>
      <vt:lpstr>Agenda  (1)</vt:lpstr>
      <vt:lpstr>Agenda (2)</vt:lpstr>
      <vt:lpstr>Agenda 8th of October </vt:lpstr>
      <vt:lpstr>Data management session</vt:lpstr>
      <vt:lpstr>Security session</vt:lpstr>
      <vt:lpstr>Network session</vt:lpstr>
      <vt:lpstr>Agenda 9th of October</vt:lpstr>
      <vt:lpstr>Performance session</vt:lpstr>
      <vt:lpstr>Cloud session</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NN</dc:creator>
  <cp:lastModifiedBy>Julia Andreeva</cp:lastModifiedBy>
  <cp:revision>273</cp:revision>
  <cp:lastPrinted>2015-03-25T10:23:14Z</cp:lastPrinted>
  <dcterms:created xsi:type="dcterms:W3CDTF">2016-09-14T04:47:51Z</dcterms:created>
  <dcterms:modified xsi:type="dcterms:W3CDTF">2016-09-14T08:02:13Z</dcterms:modified>
</cp:coreProperties>
</file>