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60" r:id="rId4"/>
    <p:sldId id="261" r:id="rId5"/>
    <p:sldId id="263" r:id="rId6"/>
    <p:sldId id="264" r:id="rId7"/>
    <p:sldId id="266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2"/>
  </p:normalViewPr>
  <p:slideViewPr>
    <p:cSldViewPr snapToGrid="0" snapToObjects="1">
      <p:cViewPr varScale="1">
        <p:scale>
          <a:sx n="83" d="100"/>
          <a:sy n="83" d="100"/>
        </p:scale>
        <p:origin x="82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5B7AC-9E2B-0B42-AD72-B644E175867E}" type="datetimeFigureOut">
              <a:rPr lang="en-GB" smtClean="0"/>
              <a:t>09/11/2016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5FF85-E9B5-4F4B-9A38-A61A6AFAE7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28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F5FF85-E9B5-4F4B-9A38-A61A6AFAE77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0821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A1AF2-8F07-044C-929B-4C32DF4F7FDE}" type="datetime1">
              <a:rPr lang="en-US" smtClean="0"/>
              <a:t>09-Nov-16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E8E9-6D3D-2C45-94FA-D9E20C4E0EC4}" type="datetime1">
              <a:rPr lang="en-US" smtClean="0"/>
              <a:t>09-Nov-16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65562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743C-1159-C247-B844-D53C2643F81D}" type="datetime1">
              <a:rPr lang="en-US" smtClean="0"/>
              <a:t>09-Nov-16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24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BFDD3-568B-214A-921F-4A8C6176AA76}" type="datetime1">
              <a:rPr lang="en-US" smtClean="0"/>
              <a:t>09-Nov-16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9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3D68D-F8C4-1F4A-AF33-C552A2BE6CEB}" type="datetime1">
              <a:rPr lang="en-US" smtClean="0"/>
              <a:t>09-Nov-16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057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660E-226E-1C47-820E-9FBC1E532987}" type="datetime1">
              <a:rPr lang="en-US" smtClean="0"/>
              <a:t>09-Nov-16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489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DA343-AC7B-FD4E-9578-A05F84E2D5BE}" type="datetime1">
              <a:rPr lang="en-US" smtClean="0"/>
              <a:t>09-Nov-16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267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958B5-57D1-5749-B7C8-C1580C0CBFA4}" type="datetime1">
              <a:rPr lang="en-US" smtClean="0"/>
              <a:t>09-Nov-16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140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23C1B-C408-A646-9523-4063CF40ACD1}" type="datetime1">
              <a:rPr lang="en-US" smtClean="0"/>
              <a:t>09-Nov-16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164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02E16-18E9-9A48-998C-6166AE48664F}" type="datetime1">
              <a:rPr lang="en-US" smtClean="0"/>
              <a:t>09-Nov-16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05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71B53F-79AE-9647-9DC3-9EB7C1293588}" type="datetime1">
              <a:rPr lang="en-US" smtClean="0"/>
              <a:t>09-Nov-16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13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4853F-49EB-A148-B345-84DB1E7AAA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0427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WLCG</a:t>
            </a:r>
            <a:br>
              <a:rPr lang="en-GB" dirty="0" smtClean="0"/>
            </a:br>
            <a:r>
              <a:rPr lang="en-GB" dirty="0" smtClean="0"/>
              <a:t>Performance Discussion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Slides to provoke a </a:t>
            </a:r>
            <a:r>
              <a:rPr lang="en-GB" dirty="0" smtClean="0"/>
              <a:t>discussion</a:t>
            </a:r>
          </a:p>
          <a:p>
            <a:r>
              <a:rPr lang="en-US" dirty="0" smtClean="0"/>
              <a:t>Markus Schulz (slides presented by Andrea Valassi)</a:t>
            </a:r>
          </a:p>
          <a:p>
            <a:endParaRPr lang="en-US" dirty="0"/>
          </a:p>
          <a:p>
            <a:r>
              <a:rPr lang="en-US" dirty="0" smtClean="0"/>
              <a:t>GDB, 9 November 2016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905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Partitioning???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WLCG Deployment Area </a:t>
            </a:r>
          </a:p>
          <a:p>
            <a:pPr lvl="1"/>
            <a:r>
              <a:rPr lang="en-GB" dirty="0" smtClean="0"/>
              <a:t>Workflows</a:t>
            </a:r>
          </a:p>
          <a:p>
            <a:pPr lvl="2"/>
            <a:r>
              <a:rPr lang="en-GB" dirty="0" smtClean="0"/>
              <a:t>Sites managers + experiments operations people</a:t>
            </a:r>
          </a:p>
          <a:p>
            <a:pPr lvl="1"/>
            <a:r>
              <a:rPr lang="en-GB" dirty="0" smtClean="0"/>
              <a:t>Data Management </a:t>
            </a:r>
          </a:p>
          <a:p>
            <a:pPr lvl="2"/>
            <a:r>
              <a:rPr lang="en-GB" dirty="0" smtClean="0"/>
              <a:t>Sites/data management systems, experiments operations </a:t>
            </a:r>
          </a:p>
          <a:p>
            <a:pPr lvl="1"/>
            <a:r>
              <a:rPr lang="en-GB" dirty="0" smtClean="0"/>
              <a:t>Networking</a:t>
            </a:r>
          </a:p>
          <a:p>
            <a:pPr lvl="1"/>
            <a:r>
              <a:rPr lang="en-GB" dirty="0" smtClean="0"/>
              <a:t>Infrastructures </a:t>
            </a:r>
          </a:p>
          <a:p>
            <a:r>
              <a:rPr lang="en-GB" dirty="0" smtClean="0">
                <a:solidFill>
                  <a:schemeClr val="accent1"/>
                </a:solidFill>
              </a:rPr>
              <a:t>WLCG Application Area/HSF </a:t>
            </a:r>
          </a:p>
          <a:p>
            <a:pPr lvl="1"/>
            <a:r>
              <a:rPr lang="en-GB" dirty="0" smtClean="0"/>
              <a:t>Software </a:t>
            </a:r>
          </a:p>
          <a:p>
            <a:pPr lvl="2"/>
            <a:r>
              <a:rPr lang="en-GB" dirty="0" smtClean="0"/>
              <a:t>Experiments, ROOT, GEANT,.......  </a:t>
            </a:r>
          </a:p>
          <a:p>
            <a:pPr lvl="3"/>
            <a:endParaRPr lang="en-GB" dirty="0"/>
          </a:p>
          <a:p>
            <a:r>
              <a:rPr lang="en-GB" dirty="0" smtClean="0"/>
              <a:t>How to link these activities?</a:t>
            </a:r>
          </a:p>
          <a:p>
            <a:pPr lvl="1"/>
            <a:r>
              <a:rPr lang="en-GB" dirty="0" smtClean="0"/>
              <a:t>Or keep them apart?</a:t>
            </a:r>
          </a:p>
          <a:p>
            <a:pPr lvl="2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1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226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we know what to optimise for?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8844"/>
            <a:ext cx="10515600" cy="4698119"/>
          </a:xfrm>
        </p:spPr>
        <p:txBody>
          <a:bodyPr/>
          <a:lstStyle/>
          <a:p>
            <a:r>
              <a:rPr lang="en-GB" dirty="0" smtClean="0"/>
              <a:t>Efficiency and performance are very fluid concepts </a:t>
            </a:r>
          </a:p>
          <a:p>
            <a:r>
              <a:rPr lang="en-GB" dirty="0" smtClean="0"/>
              <a:t>Everyone agrees that these are less than perfect quantities: </a:t>
            </a:r>
          </a:p>
          <a:p>
            <a:pPr lvl="1"/>
            <a:r>
              <a:rPr lang="en-GB" dirty="0" smtClean="0"/>
              <a:t>CPU/Wall </a:t>
            </a:r>
          </a:p>
          <a:p>
            <a:pPr lvl="1"/>
            <a:r>
              <a:rPr lang="en-GB" dirty="0" smtClean="0"/>
              <a:t>Time to completion</a:t>
            </a:r>
          </a:p>
          <a:p>
            <a:pPr lvl="1"/>
            <a:r>
              <a:rPr lang="en-GB" dirty="0" smtClean="0"/>
              <a:t>....</a:t>
            </a:r>
          </a:p>
          <a:p>
            <a:r>
              <a:rPr lang="en-GB" dirty="0" smtClean="0"/>
              <a:t>Can we get meaningful quantities derived from workloads and the costs of resources? </a:t>
            </a:r>
          </a:p>
          <a:p>
            <a:pPr lvl="1"/>
            <a:r>
              <a:rPr lang="en-GB" dirty="0" smtClean="0"/>
              <a:t>ALICE did a good job for the HLT deciding between:</a:t>
            </a:r>
          </a:p>
          <a:p>
            <a:pPr lvl="2"/>
            <a:r>
              <a:rPr lang="en-GB" dirty="0" smtClean="0"/>
              <a:t>m</a:t>
            </a:r>
            <a:r>
              <a:rPr lang="en-GB" baseline="-25000" dirty="0" smtClean="0"/>
              <a:t>1</a:t>
            </a:r>
            <a:r>
              <a:rPr lang="en-GB" dirty="0" smtClean="0"/>
              <a:t> nodes with </a:t>
            </a:r>
            <a:r>
              <a:rPr lang="en-GB" dirty="0" err="1" smtClean="0"/>
              <a:t>CPUx</a:t>
            </a:r>
            <a:r>
              <a:rPr lang="en-GB" dirty="0" smtClean="0"/>
              <a:t>  at n</a:t>
            </a:r>
            <a:r>
              <a:rPr lang="en-GB" baseline="-25000" dirty="0" smtClean="0"/>
              <a:t>1</a:t>
            </a:r>
            <a:r>
              <a:rPr lang="en-GB" dirty="0" smtClean="0"/>
              <a:t> </a:t>
            </a:r>
            <a:r>
              <a:rPr lang="en-GB" dirty="0" err="1" smtClean="0"/>
              <a:t>chf</a:t>
            </a:r>
            <a:r>
              <a:rPr lang="en-GB" dirty="0" smtClean="0"/>
              <a:t> /node   </a:t>
            </a:r>
          </a:p>
          <a:p>
            <a:pPr lvl="2"/>
            <a:r>
              <a:rPr lang="en-GB" dirty="0" smtClean="0"/>
              <a:t>m</a:t>
            </a:r>
            <a:r>
              <a:rPr lang="en-GB" baseline="-25000" dirty="0" smtClean="0"/>
              <a:t>2</a:t>
            </a:r>
            <a:r>
              <a:rPr lang="en-GB" dirty="0" smtClean="0"/>
              <a:t> nodes with </a:t>
            </a:r>
            <a:r>
              <a:rPr lang="en-GB" dirty="0" err="1" smtClean="0"/>
              <a:t>CPUy</a:t>
            </a:r>
            <a:r>
              <a:rPr lang="en-GB" dirty="0" smtClean="0"/>
              <a:t> + m</a:t>
            </a:r>
            <a:r>
              <a:rPr lang="en-GB" baseline="-25000" dirty="0" smtClean="0"/>
              <a:t>3</a:t>
            </a:r>
            <a:r>
              <a:rPr lang="en-GB" dirty="0" smtClean="0"/>
              <a:t> GPUs at n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err="1" smtClean="0"/>
              <a:t>chf</a:t>
            </a:r>
            <a:r>
              <a:rPr lang="en-GB" dirty="0" smtClean="0"/>
              <a:t>/node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09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Model Working Group?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4675541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Can we identify a reasonably small (&lt;10) number of “typical” workflows?</a:t>
            </a:r>
          </a:p>
          <a:p>
            <a:pPr lvl="1"/>
            <a:r>
              <a:rPr lang="en-GB" dirty="0" smtClean="0"/>
              <a:t>Standard Candles </a:t>
            </a:r>
          </a:p>
          <a:p>
            <a:pPr lvl="1"/>
            <a:r>
              <a:rPr lang="en-GB" dirty="0" smtClean="0"/>
              <a:t>That can be run by site managers independently from the experiment frameworks </a:t>
            </a:r>
          </a:p>
          <a:p>
            <a:pPr lvl="1"/>
            <a:r>
              <a:rPr lang="en-GB" dirty="0" smtClean="0"/>
              <a:t>Requires common taxonomy of jobs </a:t>
            </a:r>
          </a:p>
          <a:p>
            <a:r>
              <a:rPr lang="en-GB" dirty="0" smtClean="0"/>
              <a:t>With different I/O patterns</a:t>
            </a:r>
          </a:p>
          <a:p>
            <a:pPr lvl="1"/>
            <a:r>
              <a:rPr lang="en-GB" dirty="0" smtClean="0"/>
              <a:t>Staging to WN</a:t>
            </a:r>
          </a:p>
          <a:p>
            <a:pPr lvl="1"/>
            <a:r>
              <a:rPr lang="en-GB" dirty="0" smtClean="0"/>
              <a:t>Local storage system read </a:t>
            </a:r>
          </a:p>
          <a:p>
            <a:pPr lvl="1"/>
            <a:r>
              <a:rPr lang="en-GB" dirty="0" smtClean="0"/>
              <a:t>Remote read </a:t>
            </a:r>
          </a:p>
          <a:p>
            <a:r>
              <a:rPr lang="en-GB" dirty="0" smtClean="0"/>
              <a:t>Single threaded vs. MP/MT </a:t>
            </a:r>
          </a:p>
          <a:p>
            <a:r>
              <a:rPr lang="en-GB" dirty="0" smtClean="0"/>
              <a:t>This exists already in most experiments</a:t>
            </a:r>
          </a:p>
          <a:p>
            <a:pPr lvl="1"/>
            <a:r>
              <a:rPr lang="en-GB" dirty="0" smtClean="0"/>
              <a:t>With different degrees of “ability to be run independently” </a:t>
            </a:r>
          </a:p>
          <a:p>
            <a:pPr lvl="1"/>
            <a:r>
              <a:rPr lang="en-GB" dirty="0" smtClean="0"/>
              <a:t>Currently difficult to compare</a:t>
            </a:r>
          </a:p>
          <a:p>
            <a:r>
              <a:rPr lang="en-GB" dirty="0" smtClean="0"/>
              <a:t>Plus a model for the infrastructure costs</a:t>
            </a:r>
          </a:p>
          <a:p>
            <a:pPr lvl="1"/>
            <a:r>
              <a:rPr lang="en-GB" dirty="0" smtClean="0"/>
              <a:t>Required to compare with commercial cloud resources  ;-)</a:t>
            </a:r>
          </a:p>
          <a:p>
            <a:pPr lvl="1"/>
            <a:r>
              <a:rPr lang="en-GB" dirty="0" smtClean="0"/>
              <a:t>Some interesting presentations at CHEP</a:t>
            </a:r>
          </a:p>
          <a:p>
            <a:r>
              <a:rPr lang="en-GB" dirty="0" smtClean="0"/>
              <a:t>Add everything up (weighted by the workflows frequency) </a:t>
            </a:r>
            <a:r>
              <a:rPr lang="en-GB" dirty="0" smtClean="0">
                <a:sym typeface="Wingdings"/>
              </a:rPr>
              <a:t> event/</a:t>
            </a:r>
            <a:r>
              <a:rPr lang="en-GB" dirty="0" err="1" smtClean="0">
                <a:sym typeface="Wingdings"/>
              </a:rPr>
              <a:t>chf</a:t>
            </a:r>
            <a:r>
              <a:rPr lang="en-GB" dirty="0" smtClean="0">
                <a:sym typeface="Wingdings"/>
              </a:rPr>
              <a:t>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3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26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Starting with something (relatively) simple: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178" y="1295048"/>
            <a:ext cx="10515600" cy="4958996"/>
          </a:xfrm>
        </p:spPr>
        <p:txBody>
          <a:bodyPr>
            <a:normAutofit/>
          </a:bodyPr>
          <a:lstStyle/>
          <a:p>
            <a:pPr marL="0" indent="-457200"/>
            <a:endParaRPr lang="en-GB" dirty="0"/>
          </a:p>
          <a:p>
            <a:r>
              <a:rPr lang="en-GB" dirty="0" smtClean="0"/>
              <a:t>Shared taxonomy for workloads </a:t>
            </a:r>
          </a:p>
          <a:p>
            <a:pPr lvl="1"/>
            <a:r>
              <a:rPr lang="en-GB" dirty="0" smtClean="0"/>
              <a:t>mapped </a:t>
            </a:r>
            <a:r>
              <a:rPr lang="en-GB" dirty="0"/>
              <a:t>to </a:t>
            </a:r>
            <a:r>
              <a:rPr lang="en-GB" dirty="0" smtClean="0"/>
              <a:t>groups of similar experiment specific detailed </a:t>
            </a:r>
            <a:r>
              <a:rPr lang="en-GB" dirty="0"/>
              <a:t>job types </a:t>
            </a:r>
            <a:endParaRPr lang="en-GB" dirty="0" smtClean="0"/>
          </a:p>
          <a:p>
            <a:r>
              <a:rPr lang="en-GB" dirty="0" smtClean="0"/>
              <a:t>Should be made accessible to the site managers directly</a:t>
            </a:r>
          </a:p>
          <a:p>
            <a:pPr lvl="1"/>
            <a:r>
              <a:rPr lang="en-GB" dirty="0" smtClean="0"/>
              <a:t>Not via harvesting workload management system log files. </a:t>
            </a:r>
            <a:endParaRPr lang="en-GB" dirty="0"/>
          </a:p>
          <a:p>
            <a:r>
              <a:rPr lang="en-GB" dirty="0" smtClean="0"/>
              <a:t>Will make it easier for sites to understand what kind of job type a running job is representing </a:t>
            </a:r>
          </a:p>
          <a:p>
            <a:pPr lvl="1"/>
            <a:r>
              <a:rPr lang="en-GB" dirty="0" smtClean="0"/>
              <a:t>Allows sites to compare behaviour </a:t>
            </a:r>
          </a:p>
          <a:p>
            <a:pPr lvl="1"/>
            <a:r>
              <a:rPr lang="en-GB" dirty="0" smtClean="0"/>
              <a:t>Allows to spot mismatches between expected and observed behaviour </a:t>
            </a:r>
          </a:p>
          <a:p>
            <a:pPr lvl="1"/>
            <a:r>
              <a:rPr lang="en-GB" dirty="0" smtClean="0"/>
              <a:t>Allows sites to give concrete feedback on changes, drifts, impact on the infrastructure etc.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4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9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Is there a need for a forum to discuss performance related activities at regular intervals?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Software, Infrastructure and Workflow related </a:t>
            </a:r>
          </a:p>
          <a:p>
            <a:pPr lvl="1"/>
            <a:r>
              <a:rPr lang="en-GB" dirty="0" smtClean="0"/>
              <a:t>Tools, observations, plans, open issues ....</a:t>
            </a:r>
          </a:p>
          <a:p>
            <a:pPr lvl="1"/>
            <a:r>
              <a:rPr lang="en-GB" dirty="0" smtClean="0"/>
              <a:t>Bringing software and operations people together</a:t>
            </a:r>
          </a:p>
          <a:p>
            <a:r>
              <a:rPr lang="en-GB" dirty="0" smtClean="0"/>
              <a:t>Could be linked to the WLCG-Workshop, </a:t>
            </a:r>
            <a:r>
              <a:rPr lang="en-GB" dirty="0" err="1" smtClean="0"/>
              <a:t>Hepix</a:t>
            </a:r>
            <a:r>
              <a:rPr lang="en-GB" dirty="0" smtClean="0"/>
              <a:t> </a:t>
            </a:r>
            <a:r>
              <a:rPr lang="en-GB" smtClean="0"/>
              <a:t>or the HSF Workshop </a:t>
            </a:r>
            <a:endParaRPr lang="en-GB" dirty="0" smtClean="0"/>
          </a:p>
          <a:p>
            <a:pPr lvl="1"/>
            <a:r>
              <a:rPr lang="en-GB" dirty="0" smtClean="0"/>
              <a:t>With focus on only a few topics each time</a:t>
            </a:r>
          </a:p>
          <a:p>
            <a:pPr lvl="2"/>
            <a:r>
              <a:rPr lang="en-GB" dirty="0" smtClean="0"/>
              <a:t>Covering over time developments in all areas </a:t>
            </a:r>
          </a:p>
          <a:p>
            <a:pPr lvl="1"/>
            <a:r>
              <a:rPr lang="en-GB" dirty="0" smtClean="0"/>
              <a:t>Not longer than ½ -1 day with opportunities for people who work on related subjects to discuss in small groups issues in depth </a:t>
            </a:r>
          </a:p>
          <a:p>
            <a:pPr lvl="2"/>
            <a:r>
              <a:rPr lang="en-GB" dirty="0" smtClean="0"/>
              <a:t>Not a day of presentations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08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6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613" y="221212"/>
            <a:ext cx="8105055" cy="6063842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5052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Any other ideas?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4853F-49EB-A148-B345-84DB1E7AAA84}" type="slidenum">
              <a:rPr lang="en-GB" smtClean="0"/>
              <a:t>7</a:t>
            </a:fld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GDB – 9 November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8242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1875</TotalTime>
  <Words>479</Words>
  <Application>Microsoft Office PowerPoint</Application>
  <PresentationFormat>Widescreen</PresentationFormat>
  <Paragraphs>82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WLCG Performance Discussion</vt:lpstr>
      <vt:lpstr>Partitioning???</vt:lpstr>
      <vt:lpstr>Do we know what to optimise for?</vt:lpstr>
      <vt:lpstr>Cost Model Working Group?</vt:lpstr>
      <vt:lpstr>Starting with something (relatively) simple:</vt:lpstr>
      <vt:lpstr>Is there a need for a forum to discuss performance related activities at regular intervals?</vt:lpstr>
      <vt:lpstr>PowerPoint Presentation</vt:lpstr>
      <vt:lpstr>Any other ideas?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to go from here?</dc:title>
  <dc:creator>Microsoft Office User</dc:creator>
  <cp:lastModifiedBy>Andrea Valassi</cp:lastModifiedBy>
  <cp:revision>80</cp:revision>
  <dcterms:created xsi:type="dcterms:W3CDTF">2016-11-07T13:58:54Z</dcterms:created>
  <dcterms:modified xsi:type="dcterms:W3CDTF">2016-11-09T13:10:45Z</dcterms:modified>
</cp:coreProperties>
</file>