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60" r:id="rId1"/>
  </p:sldMasterIdLst>
  <p:notesMasterIdLst>
    <p:notesMasterId r:id="rId8"/>
  </p:notesMasterIdLst>
  <p:sldIdLst>
    <p:sldId id="261" r:id="rId2"/>
    <p:sldId id="262" r:id="rId3"/>
    <p:sldId id="263" r:id="rId4"/>
    <p:sldId id="264" r:id="rId5"/>
    <p:sldId id="266" r:id="rId6"/>
    <p:sldId id="265" r:id="rId7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DF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039" autoAdjust="0"/>
    <p:restoredTop sz="86364" autoAdjust="0"/>
  </p:normalViewPr>
  <p:slideViewPr>
    <p:cSldViewPr snapToGrid="0">
      <p:cViewPr varScale="1">
        <p:scale>
          <a:sx n="78" d="100"/>
          <a:sy n="78" d="100"/>
        </p:scale>
        <p:origin x="126" y="79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4" d="100"/>
          <a:sy n="104" d="100"/>
        </p:scale>
        <p:origin x="2742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161CCF-E758-4DB2-B890-4E935FBE54DA}" type="datetimeFigureOut">
              <a:rPr lang="cs-CZ" smtClean="0"/>
              <a:t>3.6.2016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C70023-61B7-440A-91F0-CB1683C321D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0795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70023-61B7-440A-91F0-CB1683C321D6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16704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70023-61B7-440A-91F0-CB1683C321D6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12524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70023-61B7-440A-91F0-CB1683C321D6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701976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70023-61B7-440A-91F0-CB1683C321D6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74422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70023-61B7-440A-91F0-CB1683C321D6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27522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>
            <a:off x="573741" y="6493150"/>
            <a:ext cx="10994867" cy="0"/>
          </a:xfrm>
          <a:prstGeom prst="line">
            <a:avLst/>
          </a:prstGeom>
          <a:ln w="28575">
            <a:solidFill>
              <a:srgbClr val="0A2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6392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3. 6. 2016</a:t>
            </a:r>
            <a:endParaRPr lang="cs-CZ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6392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chudoba@fzu.cz</a:t>
            </a:r>
            <a:endParaRPr lang="cs-CZ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6392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8BAB1648-E676-4B09-B3E9-13EB727E30A8}" type="slidenum">
              <a:rPr lang="cs-CZ" smtClean="0"/>
              <a:t>‹#›</a:t>
            </a:fld>
            <a:endParaRPr lang="cs-CZ"/>
          </a:p>
        </p:txBody>
      </p:sp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525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559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416424" y="1124745"/>
            <a:ext cx="9179859" cy="5001419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573741" y="6493150"/>
            <a:ext cx="10994867" cy="0"/>
          </a:xfrm>
          <a:prstGeom prst="line">
            <a:avLst/>
          </a:prstGeom>
          <a:ln w="28575">
            <a:solidFill>
              <a:srgbClr val="0A2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6392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3. 6. 2016</a:t>
            </a:r>
            <a:endParaRPr lang="cs-CZ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6392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chudoba@fzu.cz</a:t>
            </a:r>
            <a:endParaRPr lang="cs-CZ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6392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8BAB1648-E676-4B09-B3E9-13EB727E30A8}" type="slidenum">
              <a:rPr lang="cs-CZ" smtClean="0"/>
              <a:t>‹#›</a:t>
            </a:fld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525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857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775520" y="764704"/>
            <a:ext cx="9793088" cy="0"/>
          </a:xfrm>
          <a:prstGeom prst="line">
            <a:avLst/>
          </a:prstGeom>
          <a:ln w="28575">
            <a:solidFill>
              <a:srgbClr val="0A2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73741" y="6493150"/>
            <a:ext cx="10994867" cy="0"/>
          </a:xfrm>
          <a:prstGeom prst="line">
            <a:avLst/>
          </a:prstGeom>
          <a:ln w="28575">
            <a:solidFill>
              <a:srgbClr val="0A2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6392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3. 6. 2016</a:t>
            </a:r>
            <a:endParaRPr lang="cs-CZ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6392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chudoba@fzu.cz</a:t>
            </a:r>
            <a:endParaRPr lang="cs-CZ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6392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8BAB1648-E676-4B09-B3E9-13EB727E30A8}" type="slidenum">
              <a:rPr lang="cs-CZ" smtClean="0"/>
              <a:t>‹#›</a:t>
            </a:fld>
            <a:endParaRPr lang="cs-CZ"/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525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8350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775520" y="764704"/>
            <a:ext cx="9793088" cy="0"/>
          </a:xfrm>
          <a:prstGeom prst="line">
            <a:avLst/>
          </a:prstGeom>
          <a:ln w="28575">
            <a:solidFill>
              <a:srgbClr val="0A2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73741" y="6493150"/>
            <a:ext cx="10994867" cy="0"/>
          </a:xfrm>
          <a:prstGeom prst="line">
            <a:avLst/>
          </a:prstGeom>
          <a:ln w="28575">
            <a:solidFill>
              <a:srgbClr val="0A2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6392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3. 6. 2016</a:t>
            </a:r>
            <a:endParaRPr lang="cs-CZ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6392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chudoba@fzu.cz</a:t>
            </a:r>
            <a:endParaRPr lang="cs-CZ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6392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8BAB1648-E676-4B09-B3E9-13EB727E30A8}" type="slidenum">
              <a:rPr lang="cs-CZ" smtClean="0"/>
              <a:t>‹#›</a:t>
            </a:fld>
            <a:endParaRPr lang="cs-CZ"/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525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950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775520" y="764704"/>
            <a:ext cx="9793088" cy="0"/>
          </a:xfrm>
          <a:prstGeom prst="line">
            <a:avLst/>
          </a:prstGeom>
          <a:ln w="28575">
            <a:solidFill>
              <a:srgbClr val="0A2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73741" y="6493150"/>
            <a:ext cx="10994867" cy="0"/>
          </a:xfrm>
          <a:prstGeom prst="line">
            <a:avLst/>
          </a:prstGeom>
          <a:ln w="28575">
            <a:solidFill>
              <a:srgbClr val="0A2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6392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3. 6. 2016</a:t>
            </a:r>
            <a:endParaRPr lang="cs-CZ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6392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chudoba@fzu.cz</a:t>
            </a:r>
            <a:endParaRPr lang="cs-CZ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6392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8BAB1648-E676-4B09-B3E9-13EB727E30A8}" type="slidenum">
              <a:rPr lang="cs-CZ" smtClean="0"/>
              <a:t>‹#›</a:t>
            </a:fld>
            <a:endParaRPr lang="cs-CZ"/>
          </a:p>
        </p:txBody>
      </p:sp>
      <p:pic>
        <p:nvPicPr>
          <p:cNvPr id="3" name="Obrázek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525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110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3392" y="188640"/>
            <a:ext cx="10972800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24745"/>
            <a:ext cx="10972800" cy="5001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573741" y="6493150"/>
            <a:ext cx="10994867" cy="0"/>
          </a:xfrm>
          <a:prstGeom prst="line">
            <a:avLst/>
          </a:prstGeom>
          <a:ln w="28575">
            <a:solidFill>
              <a:srgbClr val="0A2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6392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3. 6. 2016</a:t>
            </a:r>
            <a:endParaRPr lang="cs-CZ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6392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chudoba@fzu.cz</a:t>
            </a:r>
            <a:endParaRPr lang="cs-CZ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6392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8BAB1648-E676-4B09-B3E9-13EB727E30A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2286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</p:sldLayoutIdLst>
  <p:timing>
    <p:tnLst>
      <p:par>
        <p:cTn id="1" dur="indefinite" restart="never" nodeType="tmRoot"/>
      </p:par>
    </p:tnLst>
  </p:timing>
  <p:hf hdr="0"/>
  <p:txStyles>
    <p:titleStyle>
      <a:lvl1pPr algn="r" defTabSz="914400" rtl="0" eaLnBrk="1" latinLnBrk="0" hangingPunct="1">
        <a:spcBef>
          <a:spcPct val="0"/>
        </a:spcBef>
        <a:buNone/>
        <a:defRPr sz="3600" b="1" kern="1200">
          <a:solidFill>
            <a:srgbClr val="082554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SzPct val="70000"/>
        <a:buFont typeface="Wingdings" pitchFamily="2" charset="2"/>
        <a:buChar char="q"/>
        <a:defRPr sz="3200" kern="1200">
          <a:solidFill>
            <a:srgbClr val="082554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82554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82554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82554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8255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IPv6 </a:t>
            </a:r>
            <a:r>
              <a:rPr lang="en-US" smtClean="0"/>
              <a:t>at </a:t>
            </a:r>
            <a:r>
              <a:rPr lang="en-US" smtClean="0"/>
              <a:t>FZU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i="1" dirty="0" smtClean="0">
                <a:solidFill>
                  <a:schemeClr val="tx1"/>
                </a:solidFill>
              </a:rPr>
              <a:t>Ji</a:t>
            </a:r>
            <a:r>
              <a:rPr lang="cs-CZ" i="1" dirty="0" smtClean="0">
                <a:solidFill>
                  <a:schemeClr val="tx1"/>
                </a:solidFill>
              </a:rPr>
              <a:t>ří</a:t>
            </a:r>
            <a:r>
              <a:rPr lang="en-US" i="1" dirty="0" smtClean="0">
                <a:solidFill>
                  <a:schemeClr val="tx1"/>
                </a:solidFill>
              </a:rPr>
              <a:t> Chudoba, </a:t>
            </a:r>
            <a:r>
              <a:rPr lang="en-US" i="1" dirty="0" err="1" smtClean="0">
                <a:solidFill>
                  <a:schemeClr val="tx1"/>
                </a:solidFill>
              </a:rPr>
              <a:t>Alexandr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Mikula</a:t>
            </a:r>
            <a:endParaRPr lang="en-US" i="1" dirty="0" smtClean="0">
              <a:solidFill>
                <a:schemeClr val="tx1"/>
              </a:solidFill>
            </a:endParaRPr>
          </a:p>
          <a:p>
            <a:r>
              <a:rPr lang="en-US" sz="2400" dirty="0"/>
              <a:t>3</a:t>
            </a:r>
            <a:r>
              <a:rPr lang="en-US" sz="2400" dirty="0" smtClean="0"/>
              <a:t>.</a:t>
            </a:r>
            <a:r>
              <a:rPr lang="cs-CZ" sz="2400" dirty="0" smtClean="0"/>
              <a:t> </a:t>
            </a:r>
            <a:r>
              <a:rPr lang="en-US" sz="2400" dirty="0"/>
              <a:t>6</a:t>
            </a:r>
            <a:r>
              <a:rPr lang="en-US" sz="2400" dirty="0" smtClean="0"/>
              <a:t>.</a:t>
            </a:r>
            <a:r>
              <a:rPr lang="cs-CZ" sz="2400" dirty="0" smtClean="0"/>
              <a:t> </a:t>
            </a:r>
            <a:r>
              <a:rPr lang="en-US" sz="2400" dirty="0" smtClean="0"/>
              <a:t>2016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Institute of Physics of the CAS</a:t>
            </a:r>
            <a:endParaRPr lang="cs-CZ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6045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IPv6 at FZU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WNs and storages (DPM and </a:t>
            </a:r>
            <a:r>
              <a:rPr lang="en-US" dirty="0" err="1" smtClean="0"/>
              <a:t>xrootd</a:t>
            </a:r>
            <a:r>
              <a:rPr lang="en-US" dirty="0" smtClean="0"/>
              <a:t>) dual stack</a:t>
            </a:r>
          </a:p>
          <a:p>
            <a:r>
              <a:rPr lang="en-US" dirty="0" smtClean="0"/>
              <a:t>Local traffic uses a lot of IPv6 (but not exclusively)</a:t>
            </a:r>
          </a:p>
          <a:p>
            <a:r>
              <a:rPr lang="en-US" dirty="0" smtClean="0"/>
              <a:t>Remote traffic mostly IPv4</a:t>
            </a:r>
            <a:endParaRPr lang="cs-CZ" dirty="0" smtClean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cs-CZ" smtClean="0"/>
              <a:t>3. 6. 2016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cs-CZ" smtClean="0"/>
              <a:t>chudoba@fzu.cz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BAB1648-E676-4B09-B3E9-13EB727E30A8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6414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DPM – external transfers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cs-CZ" smtClean="0"/>
              <a:t>3. 6. 2016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cs-CZ" smtClean="0"/>
              <a:t>chudoba@fzu.cz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BAB1648-E676-4B09-B3E9-13EB727E30A8}" type="slidenum">
              <a:rPr lang="cs-CZ" smtClean="0"/>
              <a:t>3</a:t>
            </a:fld>
            <a:endParaRPr lang="cs-CZ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624" y="997936"/>
            <a:ext cx="4791075" cy="4219575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997936"/>
            <a:ext cx="4791075" cy="4219575"/>
          </a:xfrm>
          <a:prstGeom prst="rect">
            <a:avLst/>
          </a:prstGeom>
        </p:spPr>
      </p:pic>
      <p:sp>
        <p:nvSpPr>
          <p:cNvPr id="11" name="Zaoblený obdélník 10"/>
          <p:cNvSpPr/>
          <p:nvPr/>
        </p:nvSpPr>
        <p:spPr>
          <a:xfrm>
            <a:off x="2298357" y="1346886"/>
            <a:ext cx="1544594" cy="4572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IPv4</a:t>
            </a:r>
            <a:endParaRPr lang="cs-CZ" dirty="0"/>
          </a:p>
        </p:txBody>
      </p:sp>
      <p:sp>
        <p:nvSpPr>
          <p:cNvPr id="12" name="Zaoblený obdélník 11"/>
          <p:cNvSpPr/>
          <p:nvPr/>
        </p:nvSpPr>
        <p:spPr>
          <a:xfrm>
            <a:off x="7965303" y="1346886"/>
            <a:ext cx="1544594" cy="4572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IPv6</a:t>
            </a:r>
            <a:endParaRPr lang="cs-CZ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796624" y="5517553"/>
            <a:ext cx="105258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Daily graph of external traffic.  Transfers using IPv4 at the level of 1 GB/s, transfers using IPv6 bellow 100 KB/s.</a:t>
            </a:r>
          </a:p>
          <a:p>
            <a:r>
              <a:rPr lang="en-US" dirty="0" smtClean="0"/>
              <a:t>IPv6 traffic mostly to the DPM head node, actual file transfer uses IPv4.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32856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DPM – example of external IPv6 transfers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cs-CZ" smtClean="0"/>
              <a:t>3. 6. 2016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cs-CZ" smtClean="0"/>
              <a:t>chudoba@fzu.cz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BAB1648-E676-4B09-B3E9-13EB727E30A8}" type="slidenum">
              <a:rPr lang="cs-CZ" smtClean="0"/>
              <a:t>4</a:t>
            </a:fld>
            <a:endParaRPr lang="cs-CZ"/>
          </a:p>
        </p:txBody>
      </p:sp>
      <p:sp>
        <p:nvSpPr>
          <p:cNvPr id="13" name="TextovéPole 12"/>
          <p:cNvSpPr txBox="1"/>
          <p:nvPr/>
        </p:nvSpPr>
        <p:spPr>
          <a:xfrm>
            <a:off x="6005384" y="1378039"/>
            <a:ext cx="575180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There are some file transfers to remote sites via IPv6, monthly graph show peaks above 10 Mbyte/s. </a:t>
            </a:r>
          </a:p>
          <a:p>
            <a:endParaRPr lang="en-US" dirty="0"/>
          </a:p>
          <a:p>
            <a:r>
              <a:rPr lang="en-US" dirty="0" smtClean="0"/>
              <a:t>Examples of remote sites with data transfers from our site via IPv6:</a:t>
            </a:r>
          </a:p>
          <a:p>
            <a:endParaRPr lang="en-US" dirty="0"/>
          </a:p>
          <a:p>
            <a:r>
              <a:rPr lang="cs-CZ" dirty="0" smtClean="0"/>
              <a:t>ce01.grid.uio.no</a:t>
            </a:r>
            <a:endParaRPr lang="en-US" dirty="0" smtClean="0"/>
          </a:p>
          <a:p>
            <a:r>
              <a:rPr lang="cs-CZ" dirty="0" smtClean="0"/>
              <a:t>lcg-lrz-dc02.grid.lrz.de</a:t>
            </a:r>
            <a:endParaRPr lang="en-US" dirty="0" smtClean="0"/>
          </a:p>
          <a:p>
            <a:r>
              <a:rPr lang="cs-CZ" dirty="0" smtClean="0"/>
              <a:t>tux4u01.ific.uv.es</a:t>
            </a:r>
            <a:endParaRPr lang="en-US" dirty="0" smtClean="0"/>
          </a:p>
          <a:p>
            <a:r>
              <a:rPr lang="cs-CZ" dirty="0" smtClean="0"/>
              <a:t>dc023.pic.es</a:t>
            </a:r>
            <a:endParaRPr lang="en-US" dirty="0" smtClean="0"/>
          </a:p>
          <a:p>
            <a:r>
              <a:rPr lang="cs-CZ" dirty="0" smtClean="0"/>
              <a:t>cetest01.grid.hep.ph.ic.ac.uk</a:t>
            </a:r>
            <a:endParaRPr lang="cs-CZ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92" y="997935"/>
            <a:ext cx="4791075" cy="4219575"/>
          </a:xfrm>
          <a:prstGeom prst="rect">
            <a:avLst/>
          </a:prstGeom>
        </p:spPr>
      </p:pic>
      <p:sp>
        <p:nvSpPr>
          <p:cNvPr id="12" name="Zaoblený obdélník 11"/>
          <p:cNvSpPr/>
          <p:nvPr/>
        </p:nvSpPr>
        <p:spPr>
          <a:xfrm>
            <a:off x="2157627" y="1611939"/>
            <a:ext cx="1544594" cy="4572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IPv6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86095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41" y="822722"/>
            <a:ext cx="5191983" cy="4572661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DPM – local IPv6 transfers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cs-CZ" smtClean="0"/>
              <a:t>3. 6. 2016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cs-CZ" smtClean="0"/>
              <a:t>chudoba@fzu.cz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BAB1648-E676-4B09-B3E9-13EB727E30A8}" type="slidenum">
              <a:rPr lang="cs-CZ" smtClean="0"/>
              <a:t>5</a:t>
            </a:fld>
            <a:endParaRPr lang="cs-CZ"/>
          </a:p>
        </p:txBody>
      </p:sp>
      <p:sp>
        <p:nvSpPr>
          <p:cNvPr id="13" name="TextovéPole 12"/>
          <p:cNvSpPr txBox="1"/>
          <p:nvPr/>
        </p:nvSpPr>
        <p:spPr>
          <a:xfrm>
            <a:off x="513967" y="5606488"/>
            <a:ext cx="91613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Local transfers from/to DPM to/from Worker Nodes uses IPv6, but not exclusively. Peaks in august are transfers between DPM pool servers. </a:t>
            </a:r>
            <a:endParaRPr lang="cs-CZ" dirty="0"/>
          </a:p>
        </p:txBody>
      </p:sp>
      <p:sp>
        <p:nvSpPr>
          <p:cNvPr id="12" name="Zaoblený obdélník 11"/>
          <p:cNvSpPr/>
          <p:nvPr/>
        </p:nvSpPr>
        <p:spPr>
          <a:xfrm>
            <a:off x="2682103" y="1203831"/>
            <a:ext cx="1852828" cy="60025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IPv6 from DPM</a:t>
            </a:r>
            <a:endParaRPr lang="cs-CZ" dirty="0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5374" y="822721"/>
            <a:ext cx="5191983" cy="4572661"/>
          </a:xfrm>
          <a:prstGeom prst="rect">
            <a:avLst/>
          </a:prstGeom>
        </p:spPr>
      </p:pic>
      <p:sp>
        <p:nvSpPr>
          <p:cNvPr id="11" name="Zaoblený obdélník 10"/>
          <p:cNvSpPr/>
          <p:nvPr/>
        </p:nvSpPr>
        <p:spPr>
          <a:xfrm>
            <a:off x="8646382" y="1203831"/>
            <a:ext cx="1544594" cy="4572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IPv6 to DPM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81215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7386" y="1059444"/>
            <a:ext cx="5935610" cy="4094745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903" y="1059444"/>
            <a:ext cx="5896889" cy="4068033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xrootd</a:t>
            </a:r>
            <a:r>
              <a:rPr lang="en-US" dirty="0" smtClean="0"/>
              <a:t> – external transfers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cs-CZ" smtClean="0"/>
              <a:t>3. 6. 2016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cs-CZ" smtClean="0"/>
              <a:t>chudoba@fzu.cz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BAB1648-E676-4B09-B3E9-13EB727E30A8}" type="slidenum">
              <a:rPr lang="cs-CZ" smtClean="0"/>
              <a:t>6</a:t>
            </a:fld>
            <a:endParaRPr lang="cs-CZ"/>
          </a:p>
        </p:txBody>
      </p:sp>
      <p:sp>
        <p:nvSpPr>
          <p:cNvPr id="11" name="Zaoblený obdélník 10"/>
          <p:cNvSpPr/>
          <p:nvPr/>
        </p:nvSpPr>
        <p:spPr>
          <a:xfrm>
            <a:off x="2298357" y="1346886"/>
            <a:ext cx="1544594" cy="4572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IPv4 and IPv6</a:t>
            </a:r>
            <a:endParaRPr lang="cs-CZ" dirty="0"/>
          </a:p>
        </p:txBody>
      </p:sp>
      <p:sp>
        <p:nvSpPr>
          <p:cNvPr id="12" name="Zaoblený obdélník 11"/>
          <p:cNvSpPr/>
          <p:nvPr/>
        </p:nvSpPr>
        <p:spPr>
          <a:xfrm>
            <a:off x="9065055" y="1402491"/>
            <a:ext cx="1544594" cy="4572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IPv6 only</a:t>
            </a:r>
            <a:endParaRPr lang="cs-CZ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609600" y="5334037"/>
            <a:ext cx="108698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Similar to DPM. Weekly graph of external traffic from </a:t>
            </a:r>
            <a:r>
              <a:rPr lang="en-US" dirty="0" err="1" smtClean="0"/>
              <a:t>xrootd</a:t>
            </a:r>
            <a:r>
              <a:rPr lang="en-US" dirty="0" smtClean="0"/>
              <a:t> servers.  Transfers using IPv4 at the level </a:t>
            </a:r>
            <a:r>
              <a:rPr lang="en-US" dirty="0" err="1" smtClean="0"/>
              <a:t>upto</a:t>
            </a:r>
            <a:r>
              <a:rPr lang="en-US" dirty="0" smtClean="0"/>
              <a:t> 2 GB/s, transfers using IPv6 bellow 1 MB/s. IPv6 traffic often only to the </a:t>
            </a:r>
            <a:r>
              <a:rPr lang="en-US" dirty="0" err="1" smtClean="0"/>
              <a:t>xrootd</a:t>
            </a:r>
            <a:r>
              <a:rPr lang="en-US" dirty="0" smtClean="0"/>
              <a:t> head node, actual file transfer mostly uses IPv4.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4438604"/>
      </p:ext>
    </p:extLst>
  </p:cSld>
  <p:clrMapOvr>
    <a:masterClrMapping/>
  </p:clrMapOvr>
</p:sld>
</file>

<file path=ppt/theme/theme1.xml><?xml version="1.0" encoding="utf-8"?>
<a:theme xmlns:a="http://schemas.openxmlformats.org/drawingml/2006/main" name="20130612_LHCC_Foraz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4-chudoba-fzu.potx" id="{D0BF2416-2573-4F1C-932E-2EE333C2C202}" vid="{46EC79AA-8A91-41E6-8513-F9BA87A13F59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3927</TotalTime>
  <Words>270</Words>
  <Application>Microsoft Office PowerPoint</Application>
  <PresentationFormat>Širokoúhlá obrazovka</PresentationFormat>
  <Paragraphs>52</Paragraphs>
  <Slides>6</Slides>
  <Notes>5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20130612_LHCC_Foraz</vt:lpstr>
      <vt:lpstr>IPv6 at FZU</vt:lpstr>
      <vt:lpstr>IPv6 at FZU</vt:lpstr>
      <vt:lpstr>DPM – external transfers</vt:lpstr>
      <vt:lpstr>DPM – example of external IPv6 transfers</vt:lpstr>
      <vt:lpstr>DPM – local IPv6 transfers</vt:lpstr>
      <vt:lpstr>xrootd – external transfers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sablona</dc:title>
  <dc:creator>Jiri Chudoba</dc:creator>
  <cp:lastModifiedBy>Jiri Chudoba</cp:lastModifiedBy>
  <cp:revision>77</cp:revision>
  <dcterms:created xsi:type="dcterms:W3CDTF">2014-05-27T07:00:09Z</dcterms:created>
  <dcterms:modified xsi:type="dcterms:W3CDTF">2016-06-03T14:58:55Z</dcterms:modified>
</cp:coreProperties>
</file>