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notesSlides/notesSlide8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notesMasterIdLst>
    <p:notesMasterId r:id="rId15"/>
  </p:notesMasterIdLst>
  <p:handoutMasterIdLst>
    <p:handoutMasterId r:id="rId16"/>
  </p:handoutMasterIdLst>
  <p:sldIdLst>
    <p:sldId id="272" r:id="rId2"/>
    <p:sldId id="278" r:id="rId3"/>
    <p:sldId id="296" r:id="rId4"/>
    <p:sldId id="281" r:id="rId5"/>
    <p:sldId id="291" r:id="rId6"/>
    <p:sldId id="283" r:id="rId7"/>
    <p:sldId id="282" r:id="rId8"/>
    <p:sldId id="295" r:id="rId9"/>
    <p:sldId id="294" r:id="rId10"/>
    <p:sldId id="285" r:id="rId11"/>
    <p:sldId id="286" r:id="rId12"/>
    <p:sldId id="279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4A1DA-D6F0-0143-85D7-BBFBD8BC3C98}" type="datetimeFigureOut">
              <a:rPr lang="en-US" smtClean="0"/>
              <a:t>07/06/16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B67E5-4DF2-A24A-83D9-A540BEE2DD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2435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B99E9-60E5-CA43-8F50-F35689016FD9}" type="datetimeFigureOut">
              <a:rPr lang="en-US" smtClean="0"/>
              <a:t>07/06/16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98FF4-EA17-5A46-BF03-7E4EB43E41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5387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indent="-228600">
              <a:spcBef>
                <a:spcPts val="0"/>
              </a:spcBef>
              <a:buAutoNum type="arabicPeriod"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Introduction to what and why we measure</a:t>
            </a:r>
          </a:p>
          <a:p>
            <a:r>
              <a:rPr lang="en-GB" dirty="0" smtClean="0"/>
              <a:t>- there has been focus on latencies/packet</a:t>
            </a:r>
            <a:r>
              <a:rPr lang="en-GB" baseline="0" dirty="0" smtClean="0"/>
              <a:t> loss recently – explained on the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761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Overview of our current</a:t>
            </a:r>
            <a:r>
              <a:rPr lang="en-GB" baseline="0" dirty="0" smtClean="0"/>
              <a:t> deployment and commissioning, our major achievement is that we’re now able to take measurement with high efficiency and run a stable network – which given it’s size and frequency of measured metrics is one of the biggest (if not the biggest) network </a:t>
            </a:r>
            <a:r>
              <a:rPr lang="en-GB" baseline="0" dirty="0" err="1" smtClean="0"/>
              <a:t>perf</a:t>
            </a:r>
            <a:r>
              <a:rPr lang="en-GB" baseline="0" dirty="0" smtClean="0"/>
              <a:t>. monitoring network based on open-source</a:t>
            </a:r>
          </a:p>
        </p:txBody>
      </p:sp>
    </p:spTree>
    <p:extLst>
      <p:ext uri="{BB962C8B-B14F-4D97-AF65-F5344CB8AC3E}">
        <p14:creationId xmlns:p14="http://schemas.microsoft.com/office/powerpoint/2010/main" val="4280901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Plans: </a:t>
            </a:r>
          </a:p>
          <a:p>
            <a:r>
              <a:rPr lang="en-GB" dirty="0" smtClean="0"/>
              <a:t>OSG monitoring (</a:t>
            </a:r>
            <a:r>
              <a:rPr lang="en-GB" dirty="0" err="1" smtClean="0"/>
              <a:t>psomd</a:t>
            </a:r>
            <a:r>
              <a:rPr lang="en-GB" dirty="0" smtClean="0"/>
              <a:t>)</a:t>
            </a:r>
            <a:r>
              <a:rPr lang="en-GB" baseline="0" dirty="0" smtClean="0"/>
              <a:t> – will be moved to a standardized SAM/Nagios monitoring (it will still be hosted at OSG)</a:t>
            </a:r>
          </a:p>
          <a:p>
            <a:r>
              <a:rPr lang="en-GB" baseline="0" dirty="0" smtClean="0"/>
              <a:t>Configuration interface has been major success – there is open source project now in the works that will be part of </a:t>
            </a:r>
            <a:r>
              <a:rPr lang="en-GB" baseline="0" dirty="0" err="1" smtClean="0"/>
              <a:t>perfSONAR</a:t>
            </a:r>
            <a:r>
              <a:rPr lang="en-GB" baseline="0" dirty="0" smtClean="0"/>
              <a:t> 3.6</a:t>
            </a:r>
          </a:p>
        </p:txBody>
      </p:sp>
    </p:spTree>
    <p:extLst>
      <p:ext uri="{BB962C8B-B14F-4D97-AF65-F5344CB8AC3E}">
        <p14:creationId xmlns:p14="http://schemas.microsoft.com/office/powerpoint/2010/main" val="705653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https://</a:t>
            </a:r>
            <a:r>
              <a:rPr lang="en-GB" dirty="0" err="1" smtClean="0"/>
              <a:t>twiki.cern.ch</a:t>
            </a:r>
            <a:r>
              <a:rPr lang="en-GB" dirty="0" smtClean="0"/>
              <a:t>/</a:t>
            </a:r>
            <a:r>
              <a:rPr lang="en-GB" dirty="0" err="1" smtClean="0"/>
              <a:t>twiki</a:t>
            </a:r>
            <a:r>
              <a:rPr lang="en-GB" dirty="0" smtClean="0"/>
              <a:t>/bin/view/LCG/</a:t>
            </a:r>
            <a:r>
              <a:rPr lang="en-GB" dirty="0" err="1" smtClean="0"/>
              <a:t>NetworkTransferMetrics#Network_Performance_Incidents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501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96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messages here:</a:t>
            </a:r>
          </a:p>
          <a:p>
            <a:pPr marL="228600" indent="-228600">
              <a:buAutoNum type="arabicPeriod"/>
            </a:pPr>
            <a:r>
              <a:rPr lang="en-GB" dirty="0" smtClean="0"/>
              <a:t>latency determines</a:t>
            </a:r>
            <a:r>
              <a:rPr lang="en-GB" baseline="0" dirty="0" smtClean="0"/>
              <a:t> the throughput you can achieve and is at the core of why it’s so difficult to find the “soft” network failures – if you have packet loss (switch with small buffer dropping packets) – you won’t see this locally unless you have special equipment since network will be fast to recover from any loss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for higher latencies, however performance will be poor (even with 0.0046% packet loss – you’re down to factor 80 of throughput on 10G link with RTT (round-trip time) 88ms, which is quite a usual latency you get for ATLAS T2s)</a:t>
            </a:r>
          </a:p>
          <a:p>
            <a:pPr marL="228600" indent="-228600">
              <a:buAutoNum type="arabicPeriod"/>
            </a:pPr>
            <a:endParaRPr lang="en-GB" baseline="0" dirty="0" smtClean="0"/>
          </a:p>
          <a:p>
            <a:pPr marL="0" indent="0">
              <a:buNone/>
            </a:pPr>
            <a:r>
              <a:rPr lang="en-GB" baseline="0" dirty="0" err="1" smtClean="0"/>
              <a:t>perfSONAR</a:t>
            </a:r>
            <a:r>
              <a:rPr lang="en-GB" baseline="0" dirty="0" smtClean="0"/>
              <a:t> can measure one-way latency and packet loss at 10Hz so we’re getting a very precise measurements on this already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74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messages here:</a:t>
            </a:r>
          </a:p>
          <a:p>
            <a:pPr marL="228600" indent="-228600">
              <a:buAutoNum type="arabicPeriod"/>
            </a:pPr>
            <a:r>
              <a:rPr lang="en-GB" dirty="0" smtClean="0"/>
              <a:t>latency determines</a:t>
            </a:r>
            <a:r>
              <a:rPr lang="en-GB" baseline="0" dirty="0" smtClean="0"/>
              <a:t> the throughput you can achieve and is at the core of why it’s so difficult to find the “soft” network failures – if you have packet loss (switch with small buffer dropping packets) – you won’t see this locally unless you have special equipment since network will be fast to recover from any loss</a:t>
            </a:r>
          </a:p>
          <a:p>
            <a:pPr marL="228600" indent="-228600">
              <a:buAutoNum type="arabicPeriod"/>
            </a:pPr>
            <a:r>
              <a:rPr lang="en-GB" baseline="0" dirty="0" smtClean="0"/>
              <a:t>for higher latencies, however performance will be poor (even with 0.0046% packet loss – you’re down to factor 80 of throughput on 10G link with RTT (round-trip time) 88ms, which is quite a usual latency you get for ATLAS T2s)</a:t>
            </a:r>
          </a:p>
          <a:p>
            <a:pPr marL="228600" indent="-228600">
              <a:buAutoNum type="arabicPeriod"/>
            </a:pPr>
            <a:endParaRPr lang="en-GB" baseline="0" dirty="0" smtClean="0"/>
          </a:p>
          <a:p>
            <a:pPr marL="0" indent="0">
              <a:buNone/>
            </a:pPr>
            <a:r>
              <a:rPr lang="en-GB" baseline="0" dirty="0" err="1" smtClean="0"/>
              <a:t>perfSONAR</a:t>
            </a:r>
            <a:r>
              <a:rPr lang="en-GB" baseline="0" dirty="0" smtClean="0"/>
              <a:t> can measure one-way latency and packet loss at 10Hz so we’re getting a very precise measurements on this already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374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9EEAF3E-C1D3-874A-92DA-A8E2157260C2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WLCG 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WLCG 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grpSp>
        <p:nvGrpSpPr>
          <p:cNvPr id="4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9EEAF3E-C1D3-874A-92DA-A8E2157260C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EEAF3E-C1D3-874A-92DA-A8E2157260C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WLCG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EAF3E-C1D3-874A-92DA-A8E2157260C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hyperlink" Target="https://docs.google.com/document/d/1ceiNlTUJCwSuOuvbEHZnZp0XkWkwdkPQTQic0VbH1mc/edit" TargetMode="External"/><Relationship Id="rId12" Type="http://schemas.openxmlformats.org/officeDocument/2006/relationships/hyperlink" Target="https://docs.google.com/document/d/1P_L5XElAVmqpe5fx9OHU-YnHlaE5rG42aRtEdAsjhiA/edit%23heading=h.3sc5fkcezdfy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opensciencegrid.org/bin/view/Documentation/NetworkingInOSG" TargetMode="External"/><Relationship Id="rId4" Type="http://schemas.openxmlformats.org/officeDocument/2006/relationships/hyperlink" Target="https://twiki.opensciencegrid.org/bin/view/Documentation/DeployperfSONAR" TargetMode="External"/><Relationship Id="rId5" Type="http://schemas.openxmlformats.org/officeDocument/2006/relationships/hyperlink" Target="http://software.es.net/esmond/perfsonar_client_rest.html" TargetMode="External"/><Relationship Id="rId6" Type="http://schemas.openxmlformats.org/officeDocument/2006/relationships/hyperlink" Target="http://maddash.aglt2.org/maddash-webui" TargetMode="External"/><Relationship Id="rId7" Type="http://schemas.openxmlformats.org/officeDocument/2006/relationships/hyperlink" Target="https://maddash.aglt2.org/WLCGperfSONAR/check_mk" TargetMode="External"/><Relationship Id="rId8" Type="http://schemas.openxmlformats.org/officeDocument/2006/relationships/hyperlink" Target="https://psomd.grid.iu.edu/WLCGperfSONAR/check_mk/" TargetMode="External"/><Relationship Id="rId9" Type="http://schemas.openxmlformats.org/officeDocument/2006/relationships/hyperlink" Target="http://psds.grid.iu.edu/esmond/perfsonar/archive/?format=json" TargetMode="External"/><Relationship Id="rId10" Type="http://schemas.openxmlformats.org/officeDocument/2006/relationships/hyperlink" Target="https://oim-itb.grid.iu.edu/oim/meshconfi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20" Type="http://schemas.openxmlformats.org/officeDocument/2006/relationships/oleObject" Target="../embeddings/oleObject16.bin"/><Relationship Id="rId21" Type="http://schemas.openxmlformats.org/officeDocument/2006/relationships/oleObject" Target="../embeddings/oleObject17.bin"/><Relationship Id="rId22" Type="http://schemas.openxmlformats.org/officeDocument/2006/relationships/oleObject" Target="../embeddings/oleObject18.bin"/><Relationship Id="rId23" Type="http://schemas.openxmlformats.org/officeDocument/2006/relationships/image" Target="../media/image18.emf"/><Relationship Id="rId24" Type="http://schemas.openxmlformats.org/officeDocument/2006/relationships/oleObject" Target="../embeddings/oleObject19.bin"/><Relationship Id="rId25" Type="http://schemas.openxmlformats.org/officeDocument/2006/relationships/image" Target="../media/image19.emf"/><Relationship Id="rId10" Type="http://schemas.openxmlformats.org/officeDocument/2006/relationships/oleObject" Target="../embeddings/oleObject6.bin"/><Relationship Id="rId11" Type="http://schemas.openxmlformats.org/officeDocument/2006/relationships/oleObject" Target="../embeddings/oleObject7.bin"/><Relationship Id="rId12" Type="http://schemas.openxmlformats.org/officeDocument/2006/relationships/oleObject" Target="../embeddings/oleObject8.bin"/><Relationship Id="rId13" Type="http://schemas.openxmlformats.org/officeDocument/2006/relationships/oleObject" Target="../embeddings/oleObject9.bin"/><Relationship Id="rId14" Type="http://schemas.openxmlformats.org/officeDocument/2006/relationships/oleObject" Target="../embeddings/oleObject10.bin"/><Relationship Id="rId15" Type="http://schemas.openxmlformats.org/officeDocument/2006/relationships/oleObject" Target="../embeddings/oleObject11.bin"/><Relationship Id="rId16" Type="http://schemas.openxmlformats.org/officeDocument/2006/relationships/oleObject" Target="../embeddings/oleObject12.bin"/><Relationship Id="rId17" Type="http://schemas.openxmlformats.org/officeDocument/2006/relationships/oleObject" Target="../embeddings/oleObject13.bin"/><Relationship Id="rId18" Type="http://schemas.openxmlformats.org/officeDocument/2006/relationships/oleObject" Target="../embeddings/oleObject14.bin"/><Relationship Id="rId19" Type="http://schemas.openxmlformats.org/officeDocument/2006/relationships/oleObject" Target="../embeddings/oleObject1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7.png"/><Relationship Id="rId6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8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4.bin"/><Relationship Id="rId20" Type="http://schemas.openxmlformats.org/officeDocument/2006/relationships/oleObject" Target="../embeddings/oleObject35.bin"/><Relationship Id="rId21" Type="http://schemas.openxmlformats.org/officeDocument/2006/relationships/oleObject" Target="../embeddings/oleObject36.bin"/><Relationship Id="rId22" Type="http://schemas.openxmlformats.org/officeDocument/2006/relationships/oleObject" Target="../embeddings/oleObject37.bin"/><Relationship Id="rId23" Type="http://schemas.openxmlformats.org/officeDocument/2006/relationships/image" Target="../media/image18.emf"/><Relationship Id="rId24" Type="http://schemas.openxmlformats.org/officeDocument/2006/relationships/oleObject" Target="../embeddings/oleObject38.bin"/><Relationship Id="rId25" Type="http://schemas.openxmlformats.org/officeDocument/2006/relationships/image" Target="../media/image19.emf"/><Relationship Id="rId10" Type="http://schemas.openxmlformats.org/officeDocument/2006/relationships/oleObject" Target="../embeddings/oleObject25.bin"/><Relationship Id="rId11" Type="http://schemas.openxmlformats.org/officeDocument/2006/relationships/oleObject" Target="../embeddings/oleObject26.bin"/><Relationship Id="rId12" Type="http://schemas.openxmlformats.org/officeDocument/2006/relationships/oleObject" Target="../embeddings/oleObject27.bin"/><Relationship Id="rId13" Type="http://schemas.openxmlformats.org/officeDocument/2006/relationships/oleObject" Target="../embeddings/oleObject28.bin"/><Relationship Id="rId14" Type="http://schemas.openxmlformats.org/officeDocument/2006/relationships/oleObject" Target="../embeddings/oleObject29.bin"/><Relationship Id="rId15" Type="http://schemas.openxmlformats.org/officeDocument/2006/relationships/oleObject" Target="../embeddings/oleObject30.bin"/><Relationship Id="rId16" Type="http://schemas.openxmlformats.org/officeDocument/2006/relationships/oleObject" Target="../embeddings/oleObject31.bin"/><Relationship Id="rId17" Type="http://schemas.openxmlformats.org/officeDocument/2006/relationships/oleObject" Target="../embeddings/oleObject32.bin"/><Relationship Id="rId18" Type="http://schemas.openxmlformats.org/officeDocument/2006/relationships/oleObject" Target="../embeddings/oleObject33.bin"/><Relationship Id="rId19" Type="http://schemas.openxmlformats.org/officeDocument/2006/relationships/oleObject" Target="../embeddings/oleObject3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20.bin"/><Relationship Id="rId5" Type="http://schemas.openxmlformats.org/officeDocument/2006/relationships/image" Target="../media/image17.png"/><Relationship Id="rId6" Type="http://schemas.openxmlformats.org/officeDocument/2006/relationships/oleObject" Target="../embeddings/oleObject21.bin"/><Relationship Id="rId7" Type="http://schemas.openxmlformats.org/officeDocument/2006/relationships/oleObject" Target="../embeddings/oleObject22.bin"/><Relationship Id="rId8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grid-monitoring.cern.ch/perfsonar_report.txt" TargetMode="External"/><Relationship Id="rId5" Type="http://schemas.openxmlformats.org/officeDocument/2006/relationships/hyperlink" Target="https://www.google.com/fusiontables/DataSource?docid=1QT4r17HEufkvnqhJu24nIptZ66XauYEIBWWh5Kpa%23map:id=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erfsonar.ne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wiki.cern.ch/twiki/bin/view/LCG/NetworkTransferMetrics%23Network_Performance_Incident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776630" y="1066800"/>
            <a:ext cx="7300570" cy="147002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err="1" smtClean="0"/>
              <a:t>perfSONAR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745284" y="2590800"/>
            <a:ext cx="4960315" cy="609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Marian Babik</a:t>
            </a:r>
            <a:r>
              <a:rPr lang="en-GB" dirty="0"/>
              <a:t> </a:t>
            </a:r>
            <a:r>
              <a:rPr lang="en-GB" dirty="0" smtClean="0"/>
              <a:t>(IT/CM)</a:t>
            </a:r>
            <a:endParaRPr lang="en-GB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5397500" cy="5334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IPv6 pre-GDB</a:t>
            </a:r>
            <a:endParaRPr lang="en-GB" dirty="0" smtClean="0"/>
          </a:p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June </a:t>
            </a:r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-629920" y="584200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43990" y="6237952"/>
            <a:ext cx="6082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Parts of this presentation  are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a result of work by the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perfSONAR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Project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and are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licensed under CC BY-SA 4.0 (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https://creativecommons.org/licenses/by-sa/4.0/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). </a:t>
            </a:r>
          </a:p>
          <a:p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87810"/>
      </p:ext>
    </p:extLst>
  </p:cSld>
  <p:clrMapOvr>
    <a:masterClrMapping/>
  </p:clrMapOvr>
  <p:transition xmlns:p14="http://schemas.microsoft.com/office/powerpoint/2010/main" spd="slow" advTm="60670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80707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Network </a:t>
            </a:r>
            <a:r>
              <a:rPr lang="en-US" dirty="0"/>
              <a:t>Documentation </a:t>
            </a:r>
            <a:r>
              <a:rPr lang="en-US" dirty="0">
                <a:hlinkClick r:id="rId3"/>
              </a:rPr>
              <a:t>https://www.opensciencegrid.org/bin/view/Documentation/NetworkingInOSG</a:t>
            </a:r>
            <a:r>
              <a:rPr lang="en-US" dirty="0"/>
              <a:t> </a:t>
            </a:r>
          </a:p>
          <a:p>
            <a:r>
              <a:rPr lang="en-US" dirty="0"/>
              <a:t>Deployment documentation for OSG and WLCG hosted in OSG</a:t>
            </a:r>
          </a:p>
          <a:p>
            <a:pPr marL="402336" lvl="1" indent="0">
              <a:buNone/>
            </a:pPr>
            <a:r>
              <a:rPr lang="en-US" sz="2600" dirty="0">
                <a:hlinkClick r:id="rId4"/>
              </a:rPr>
              <a:t>https://twiki.opensciencegrid.org/bin/view/Documentation/DeployperfSONAR</a:t>
            </a:r>
            <a:r>
              <a:rPr lang="en-US" sz="2600" dirty="0"/>
              <a:t> </a:t>
            </a:r>
          </a:p>
          <a:p>
            <a:r>
              <a:rPr lang="en-US" dirty="0" smtClean="0"/>
              <a:t>Measurement Archive (MA) </a:t>
            </a:r>
            <a:r>
              <a:rPr lang="en-US" dirty="0"/>
              <a:t>guide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software.es.net/esmond/perfsonar_client_rest.html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Modular Dashboard and OMD </a:t>
            </a:r>
            <a:r>
              <a:rPr lang="en-US" i="1" u="sng" dirty="0">
                <a:solidFill>
                  <a:srgbClr val="C00000"/>
                </a:solidFill>
              </a:rPr>
              <a:t>Prototypes</a:t>
            </a:r>
          </a:p>
          <a:p>
            <a:pPr lvl="1">
              <a:lnSpc>
                <a:spcPts val="2600"/>
              </a:lnSpc>
              <a:spcBef>
                <a:spcPts val="0"/>
              </a:spcBef>
            </a:pPr>
            <a:r>
              <a:rPr lang="en-US" dirty="0">
                <a:hlinkClick r:id="rId6"/>
              </a:rPr>
              <a:t>http://maddash.aglt2.org/maddash-webui</a:t>
            </a:r>
            <a:r>
              <a:rPr lang="en-US" dirty="0"/>
              <a:t> </a:t>
            </a:r>
            <a:r>
              <a:rPr lang="en-US" dirty="0">
                <a:hlinkClick r:id="rId7"/>
              </a:rPr>
              <a:t>https://maddash.aglt2.org/WLCGperfSONAR/check_mk</a:t>
            </a:r>
            <a:endParaRPr lang="en-US" dirty="0"/>
          </a:p>
          <a:p>
            <a:r>
              <a:rPr lang="en-US" b="1" dirty="0"/>
              <a:t>OSG Production instances for OMD, </a:t>
            </a:r>
            <a:r>
              <a:rPr lang="en-US" b="1" dirty="0" err="1"/>
              <a:t>MaDDash</a:t>
            </a:r>
            <a:r>
              <a:rPr lang="en-US" b="1" dirty="0"/>
              <a:t> and </a:t>
            </a:r>
            <a:r>
              <a:rPr lang="en-US" b="1" dirty="0" err="1"/>
              <a:t>Datastore</a:t>
            </a:r>
            <a:endParaRPr lang="en-US" b="1" dirty="0"/>
          </a:p>
          <a:p>
            <a:pPr lvl="1"/>
            <a:r>
              <a:rPr lang="en-US" dirty="0">
                <a:hlinkClick r:id="rId8"/>
              </a:rPr>
              <a:t>http://psmad.grid.iu.edu/maddash-webui/</a:t>
            </a:r>
          </a:p>
          <a:p>
            <a:pPr lvl="1"/>
            <a:r>
              <a:rPr lang="en-US" dirty="0">
                <a:hlinkClick r:id="rId8"/>
              </a:rPr>
              <a:t>https://psomd.grid.iu.edu/WLCGperfSONAR/check_mk/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9"/>
              </a:rPr>
              <a:t>http://psds.grid.iu.edu/esmond/perfsonar/archive/?format=json</a:t>
            </a:r>
            <a:r>
              <a:rPr lang="en-US" dirty="0"/>
              <a:t> </a:t>
            </a:r>
          </a:p>
          <a:p>
            <a:r>
              <a:rPr lang="en-US" dirty="0"/>
              <a:t>Mesh-</a:t>
            </a:r>
            <a:r>
              <a:rPr lang="en-US" dirty="0" err="1"/>
              <a:t>config</a:t>
            </a:r>
            <a:r>
              <a:rPr lang="en-US" dirty="0"/>
              <a:t> in OSG </a:t>
            </a:r>
            <a:r>
              <a:rPr lang="en-US" dirty="0">
                <a:hlinkClick r:id="rId10"/>
              </a:rPr>
              <a:t>https://oim.grid.iu.edu/oim/meshconfig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Being updated to a new standalone mesh-</a:t>
            </a:r>
            <a:r>
              <a:rPr lang="en-US" dirty="0" err="1" smtClean="0"/>
              <a:t>config</a:t>
            </a:r>
            <a:r>
              <a:rPr lang="en-US" dirty="0" smtClean="0"/>
              <a:t> application (ready for v3.6?)</a:t>
            </a:r>
            <a:endParaRPr lang="en-US" dirty="0"/>
          </a:p>
          <a:p>
            <a:r>
              <a:rPr lang="en-US" dirty="0" smtClean="0"/>
              <a:t>Use-cases document for experiments and middleware </a:t>
            </a:r>
            <a:r>
              <a:rPr lang="en-US" dirty="0" smtClean="0">
                <a:hlinkClick r:id="rId11"/>
              </a:rPr>
              <a:t>https://docs.google.com/document/d/1ceiNlTUJCwSuOuvbEHZnZp0XkWkwdkPQTQic0VbH1mc/edit</a:t>
            </a:r>
            <a:r>
              <a:rPr lang="en-US" dirty="0" smtClean="0"/>
              <a:t> </a:t>
            </a:r>
          </a:p>
          <a:p>
            <a:r>
              <a:rPr lang="en-US" dirty="0" smtClean="0"/>
              <a:t>R&amp;D projects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12"/>
              </a:rPr>
              <a:t>https://docs.google.com/document/d/1P_L5XElAVmqpe5fx9OHU-YnHlaE5rG42aRtEdAsjhiA/edit#heading=h.</a:t>
            </a:r>
            <a:r>
              <a:rPr lang="en-GB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12"/>
              </a:rPr>
              <a:t>3sc5fkcezdfy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4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053" y="2533084"/>
            <a:ext cx="8229600" cy="1143000"/>
          </a:xfrm>
        </p:spPr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9EEAF3E-C1D3-874A-92DA-A8E2157260C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58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89"/>
            <a:ext cx="8229600" cy="840539"/>
          </a:xfrm>
        </p:spPr>
        <p:txBody>
          <a:bodyPr>
            <a:noAutofit/>
          </a:bodyPr>
          <a:lstStyle/>
          <a:p>
            <a:r>
              <a:rPr lang="en-GB" sz="3600" dirty="0" smtClean="0"/>
              <a:t>Latency and packet loss matters</a:t>
            </a:r>
            <a:endParaRPr lang="en-GB" sz="3600" dirty="0"/>
          </a:p>
        </p:txBody>
      </p:sp>
      <p:sp>
        <p:nvSpPr>
          <p:cNvPr id="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13969" y="7749978"/>
            <a:ext cx="269063" cy="248878"/>
          </a:xfrm>
          <a:prstGeom prst="rect">
            <a:avLst/>
          </a:prstGeom>
        </p:spPr>
        <p:txBody>
          <a:bodyPr/>
          <a:lstStyle/>
          <a:p>
            <a:fld id="{318151B9-CF22-1341-A1FA-AF855BA4AD15}" type="slidenum">
              <a:rPr lang="en-US" smtClean="0"/>
              <a:t>12</a:t>
            </a:fld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131968" y="1201017"/>
            <a:ext cx="8991600" cy="5656983"/>
          </a:xfrm>
          <a:prstGeom prst="ellipse">
            <a:avLst/>
          </a:prstGeom>
          <a:solidFill>
            <a:srgbClr val="FF0000">
              <a:alpha val="37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85" name="Oval 84"/>
          <p:cNvSpPr/>
          <p:nvPr/>
        </p:nvSpPr>
        <p:spPr>
          <a:xfrm>
            <a:off x="4399168" y="1201017"/>
            <a:ext cx="4724400" cy="5656983"/>
          </a:xfrm>
          <a:prstGeom prst="ellipse">
            <a:avLst/>
          </a:prstGeom>
          <a:solidFill>
            <a:srgbClr val="CCFFCC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grpSp>
        <p:nvGrpSpPr>
          <p:cNvPr id="86" name="Group 16"/>
          <p:cNvGrpSpPr>
            <a:grpSpLocks/>
          </p:cNvGrpSpPr>
          <p:nvPr/>
        </p:nvGrpSpPr>
        <p:grpSpPr bwMode="auto">
          <a:xfrm>
            <a:off x="1840119" y="4314214"/>
            <a:ext cx="1800225" cy="1013381"/>
            <a:chOff x="1134" y="2661"/>
            <a:chExt cx="1134" cy="918"/>
          </a:xfrm>
        </p:grpSpPr>
        <p:sp>
          <p:nvSpPr>
            <p:cNvPr id="87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88" name="Group 18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89" name="Line 19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0" name="Object 6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1" name="Bitmap Image" r:id="rId4" imgW="9142857" imgH="5238095" progId="">
                      <p:embed/>
                    </p:oleObj>
                  </mc:Choice>
                  <mc:Fallback>
                    <p:oleObj name="Bitmap Image" r:id="rId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1" name="Line 21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2" name="Object 7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2" name="Bitmap Image" r:id="rId6" imgW="9142857" imgH="5238095" progId="">
                      <p:embed/>
                    </p:oleObj>
                  </mc:Choice>
                  <mc:Fallback>
                    <p:oleObj name="Bitmap Image" r:id="rId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" name="Object 8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3" name="Bitmap Image" r:id="rId7" imgW="9142857" imgH="5238095" progId="">
                      <p:embed/>
                    </p:oleObj>
                  </mc:Choice>
                  <mc:Fallback>
                    <p:oleObj name="Bitmap Image" r:id="rId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4" name="Object 9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4" name="Bitmap Image" r:id="rId8" imgW="9142857" imgH="5238095" progId="">
                      <p:embed/>
                    </p:oleObj>
                  </mc:Choice>
                  <mc:Fallback>
                    <p:oleObj name="Bitmap Image" r:id="rId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" name="Line 25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96" name="Line 26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97" name="Group 27"/>
          <p:cNvGrpSpPr>
            <a:grpSpLocks/>
          </p:cNvGrpSpPr>
          <p:nvPr/>
        </p:nvGrpSpPr>
        <p:grpSpPr bwMode="auto">
          <a:xfrm>
            <a:off x="5083382" y="4314214"/>
            <a:ext cx="1800225" cy="1013381"/>
            <a:chOff x="1134" y="2661"/>
            <a:chExt cx="1134" cy="918"/>
          </a:xfrm>
        </p:grpSpPr>
        <p:sp>
          <p:nvSpPr>
            <p:cNvPr id="98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99" name="Group 29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00" name="Line 30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1" name="Object 10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5" name="Bitmap Image" r:id="rId9" imgW="9142857" imgH="5238095" progId="">
                      <p:embed/>
                    </p:oleObj>
                  </mc:Choice>
                  <mc:Fallback>
                    <p:oleObj name="Bitmap Image" r:id="rId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2" name="Line 32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3" name="Object 11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6" name="Bitmap Image" r:id="rId10" imgW="9142857" imgH="5238095" progId="">
                      <p:embed/>
                    </p:oleObj>
                  </mc:Choice>
                  <mc:Fallback>
                    <p:oleObj name="Bitmap Image" r:id="rId1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" name="Object 12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7" name="Bitmap Image" r:id="rId11" imgW="9142857" imgH="5238095" progId="">
                      <p:embed/>
                    </p:oleObj>
                  </mc:Choice>
                  <mc:Fallback>
                    <p:oleObj name="Bitmap Image" r:id="rId1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5" name="Object 13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8" name="Bitmap Image" r:id="rId12" imgW="9142857" imgH="5238095" progId="">
                      <p:embed/>
                    </p:oleObj>
                  </mc:Choice>
                  <mc:Fallback>
                    <p:oleObj name="Bitmap Image" r:id="rId12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07" name="Line 37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08" name="Group 38"/>
          <p:cNvGrpSpPr>
            <a:grpSpLocks/>
          </p:cNvGrpSpPr>
          <p:nvPr/>
        </p:nvGrpSpPr>
        <p:grpSpPr bwMode="auto">
          <a:xfrm>
            <a:off x="217694" y="3251649"/>
            <a:ext cx="1800225" cy="1015376"/>
            <a:chOff x="210" y="2451"/>
            <a:chExt cx="1134" cy="918"/>
          </a:xfrm>
        </p:grpSpPr>
        <p:sp>
          <p:nvSpPr>
            <p:cNvPr id="109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10" name="Group 40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11" name="Object 14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49" name="Bitmap Image" r:id="rId13" imgW="9142857" imgH="5238095" progId="">
                      <p:embed/>
                    </p:oleObj>
                  </mc:Choice>
                  <mc:Fallback>
                    <p:oleObj name="Bitmap Image" r:id="rId13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2" name="Line 42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3" name="Line 43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4" name="Line 44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15" name="Object 15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0" name="Bitmap Image" r:id="rId14" imgW="9142857" imgH="5238095" progId="">
                      <p:embed/>
                    </p:oleObj>
                  </mc:Choice>
                  <mc:Fallback>
                    <p:oleObj name="Bitmap Image" r:id="rId1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6" name="Object 16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1" name="Bitmap Image" r:id="rId15" imgW="9142857" imgH="5238095" progId="">
                      <p:embed/>
                    </p:oleObj>
                  </mc:Choice>
                  <mc:Fallback>
                    <p:oleObj name="Bitmap Image" r:id="rId15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47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8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704219" y="3251649"/>
            <a:ext cx="1800225" cy="1015376"/>
            <a:chOff x="210" y="2451"/>
            <a:chExt cx="1134" cy="918"/>
          </a:xfrm>
        </p:grpSpPr>
        <p:sp>
          <p:nvSpPr>
            <p:cNvPr id="120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21" name="Group 51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22" name="Object 17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2" name="Bitmap Image" r:id="rId16" imgW="9142857" imgH="5238095" progId="">
                      <p:embed/>
                    </p:oleObj>
                  </mc:Choice>
                  <mc:Fallback>
                    <p:oleObj name="Bitmap Image" r:id="rId1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3" name="Line 53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4" name="Line 54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5" name="Line 55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26" name="Object 18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3" name="Bitmap Image" r:id="rId17" imgW="9142857" imgH="5238095" progId="">
                      <p:embed/>
                    </p:oleObj>
                  </mc:Choice>
                  <mc:Fallback>
                    <p:oleObj name="Bitmap Image" r:id="rId1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19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4" name="Bitmap Image" r:id="rId18" imgW="9142857" imgH="5238095" progId="">
                      <p:embed/>
                    </p:oleObj>
                  </mc:Choice>
                  <mc:Fallback>
                    <p:oleObj name="Bitmap Image" r:id="rId1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alphaModFix amt="35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solidFill>
                            <a:srgbClr val="FF0000">
                              <a:alpha val="34901"/>
                            </a:srgbClr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58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9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512968" y="2542564"/>
            <a:ext cx="91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Source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31" name="Text Box 62"/>
          <p:cNvSpPr txBox="1">
            <a:spLocks noChangeArrowheads="1"/>
          </p:cNvSpPr>
          <p:nvPr/>
        </p:nvSpPr>
        <p:spPr bwMode="auto">
          <a:xfrm>
            <a:off x="3987563" y="2440964"/>
            <a:ext cx="10438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R&amp;E</a:t>
            </a:r>
          </a:p>
          <a:p>
            <a:pPr algn="ctr" eaLnBrk="1" hangingPunct="1"/>
            <a:r>
              <a:rPr lang="en-US" sz="1400" b="1">
                <a:latin typeface="+mn-lt"/>
              </a:rPr>
              <a:t>Backbone</a:t>
            </a:r>
          </a:p>
        </p:txBody>
      </p:sp>
      <p:sp>
        <p:nvSpPr>
          <p:cNvPr id="132" name="Text Box 63"/>
          <p:cNvSpPr txBox="1">
            <a:spLocks noChangeArrowheads="1"/>
          </p:cNvSpPr>
          <p:nvPr/>
        </p:nvSpPr>
        <p:spPr bwMode="auto">
          <a:xfrm>
            <a:off x="5365258" y="58826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sp>
        <p:nvSpPr>
          <p:cNvPr id="133" name="Line 65"/>
          <p:cNvSpPr>
            <a:spLocks noChangeShapeType="1"/>
          </p:cNvSpPr>
          <p:nvPr/>
        </p:nvSpPr>
        <p:spPr bwMode="auto">
          <a:xfrm>
            <a:off x="1687718" y="4134299"/>
            <a:ext cx="414338" cy="30122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4" name="Line 66"/>
          <p:cNvSpPr>
            <a:spLocks noChangeShapeType="1"/>
          </p:cNvSpPr>
          <p:nvPr/>
        </p:nvSpPr>
        <p:spPr bwMode="auto">
          <a:xfrm>
            <a:off x="4957969" y="4134298"/>
            <a:ext cx="404813" cy="29124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H="1">
            <a:off x="3394281" y="4157582"/>
            <a:ext cx="334962" cy="20746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6" name="Line 68"/>
          <p:cNvSpPr>
            <a:spLocks noChangeShapeType="1"/>
          </p:cNvSpPr>
          <p:nvPr/>
        </p:nvSpPr>
        <p:spPr bwMode="auto">
          <a:xfrm flipH="1">
            <a:off x="6634368" y="4157581"/>
            <a:ext cx="320675" cy="20546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7" name="Text Box 84"/>
          <p:cNvSpPr txBox="1">
            <a:spLocks noChangeArrowheads="1"/>
          </p:cNvSpPr>
          <p:nvPr/>
        </p:nvSpPr>
        <p:spPr bwMode="auto">
          <a:xfrm>
            <a:off x="8227976" y="3310915"/>
            <a:ext cx="148122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D</a:t>
            </a:r>
          </a:p>
        </p:txBody>
      </p:sp>
      <p:sp>
        <p:nvSpPr>
          <p:cNvPr id="138" name="Text Box 86"/>
          <p:cNvSpPr txBox="1">
            <a:spLocks noChangeArrowheads="1"/>
          </p:cNvSpPr>
          <p:nvPr/>
        </p:nvSpPr>
        <p:spPr bwMode="auto">
          <a:xfrm>
            <a:off x="1694018" y="3317264"/>
            <a:ext cx="138216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S</a:t>
            </a:r>
          </a:p>
        </p:txBody>
      </p:sp>
      <p:sp>
        <p:nvSpPr>
          <p:cNvPr id="139" name="Text Box 61"/>
          <p:cNvSpPr txBox="1">
            <a:spLocks noChangeArrowheads="1"/>
          </p:cNvSpPr>
          <p:nvPr/>
        </p:nvSpPr>
        <p:spPr bwMode="auto">
          <a:xfrm>
            <a:off x="7454232" y="2417681"/>
            <a:ext cx="11622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Destination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40" name="Text Box 63"/>
          <p:cNvSpPr txBox="1">
            <a:spLocks noChangeArrowheads="1"/>
          </p:cNvSpPr>
          <p:nvPr/>
        </p:nvSpPr>
        <p:spPr bwMode="auto">
          <a:xfrm>
            <a:off x="2143426" y="57810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Regional</a:t>
            </a:r>
          </a:p>
        </p:txBody>
      </p:sp>
      <p:sp>
        <p:nvSpPr>
          <p:cNvPr id="141" name="TextBox 90"/>
          <p:cNvSpPr txBox="1">
            <a:spLocks noChangeArrowheads="1"/>
          </p:cNvSpPr>
          <p:nvPr/>
        </p:nvSpPr>
        <p:spPr bwMode="auto">
          <a:xfrm>
            <a:off x="5365258" y="1894461"/>
            <a:ext cx="289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+mn-lt"/>
              </a:rPr>
              <a:t>Performance is good when RTT is &lt;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</a:rPr>
              <a:t>~10 </a:t>
            </a:r>
            <a:r>
              <a:rPr lang="en-US" sz="1400" b="1" dirty="0" err="1">
                <a:solidFill>
                  <a:srgbClr val="000000"/>
                </a:solidFill>
                <a:latin typeface="+mn-lt"/>
              </a:rPr>
              <a:t>ms</a:t>
            </a: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42" name="Group 5"/>
          <p:cNvGrpSpPr>
            <a:grpSpLocks/>
          </p:cNvGrpSpPr>
          <p:nvPr/>
        </p:nvGrpSpPr>
        <p:grpSpPr bwMode="auto">
          <a:xfrm>
            <a:off x="3481594" y="3251649"/>
            <a:ext cx="1800225" cy="1015376"/>
            <a:chOff x="1134" y="2661"/>
            <a:chExt cx="1134" cy="918"/>
          </a:xfrm>
        </p:grpSpPr>
        <p:sp>
          <p:nvSpPr>
            <p:cNvPr id="143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44" name="Group 7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6" name="Object 2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5" name="Bitmap Image" r:id="rId19" imgW="9142857" imgH="5238095" progId="">
                      <p:embed/>
                    </p:oleObj>
                  </mc:Choice>
                  <mc:Fallback>
                    <p:oleObj name="Bitmap Image" r:id="rId1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8" name="Object 3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6" name="Bitmap Image" r:id="rId20" imgW="9142857" imgH="5238095" progId="">
                      <p:embed/>
                    </p:oleObj>
                  </mc:Choice>
                  <mc:Fallback>
                    <p:oleObj name="Bitmap Image" r:id="rId2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9" name="Object 4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7" name="Bitmap Image" r:id="rId21" imgW="9142857" imgH="5238095" progId="">
                      <p:embed/>
                    </p:oleObj>
                  </mc:Choice>
                  <mc:Fallback>
                    <p:oleObj name="Bitmap Image" r:id="rId2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0" name="Object 5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58" name="Bitmap Image" r:id="rId22" imgW="9131300" imgH="5232400" progId="">
                      <p:embed/>
                    </p:oleObj>
                  </mc:Choice>
                  <mc:Fallback>
                    <p:oleObj name="Bitmap Image" r:id="rId22" imgW="9131300" imgH="52324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53" name="TextBox 76"/>
          <p:cNvSpPr txBox="1">
            <a:spLocks noChangeArrowheads="1"/>
          </p:cNvSpPr>
          <p:nvPr/>
        </p:nvSpPr>
        <p:spPr bwMode="auto">
          <a:xfrm>
            <a:off x="1740133" y="1894461"/>
            <a:ext cx="2895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000000"/>
                </a:solidFill>
                <a:latin typeface="+mn-lt"/>
              </a:rPr>
              <a:t>Performance is poor when RTT exceeds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</a:rPr>
              <a:t>~10 </a:t>
            </a:r>
            <a:r>
              <a:rPr lang="en-US" sz="1400" b="1" dirty="0" err="1">
                <a:solidFill>
                  <a:srgbClr val="000000"/>
                </a:solidFill>
                <a:latin typeface="+mn-lt"/>
              </a:rPr>
              <a:t>ms</a:t>
            </a: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4" name="TextBox 77"/>
          <p:cNvSpPr txBox="1">
            <a:spLocks noChangeArrowheads="1"/>
          </p:cNvSpPr>
          <p:nvPr/>
        </p:nvSpPr>
        <p:spPr bwMode="auto">
          <a:xfrm>
            <a:off x="7142368" y="5427581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Switch with small buffers</a:t>
            </a:r>
          </a:p>
        </p:txBody>
      </p:sp>
      <p:cxnSp>
        <p:nvCxnSpPr>
          <p:cNvPr id="155" name="Straight Arrow Connector 154"/>
          <p:cNvCxnSpPr/>
          <p:nvPr/>
        </p:nvCxnSpPr>
        <p:spPr>
          <a:xfrm flipH="1" flipV="1">
            <a:off x="7980568" y="4257063"/>
            <a:ext cx="152400" cy="1219200"/>
          </a:xfrm>
          <a:prstGeom prst="straightConnector1">
            <a:avLst/>
          </a:prstGeom>
          <a:ln w="984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109644"/>
              </p:ext>
            </p:extLst>
          </p:nvPr>
        </p:nvGraphicFramePr>
        <p:xfrm>
          <a:off x="4446794" y="3857014"/>
          <a:ext cx="417513" cy="22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9" name="Bitmap Image" r:id="rId24" imgW="9131300" imgH="5232400" progId="">
                  <p:embed/>
                </p:oleObj>
              </mc:Choice>
              <mc:Fallback>
                <p:oleObj name="Bitmap Image" r:id="rId24" imgW="9131300" imgH="523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794" y="3857014"/>
                        <a:ext cx="417513" cy="229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" name="Date Placeholder 3"/>
          <p:cNvSpPr txBox="1">
            <a:spLocks/>
          </p:cNvSpPr>
          <p:nvPr/>
        </p:nvSpPr>
        <p:spPr>
          <a:xfrm>
            <a:off x="7086593" y="7749977"/>
            <a:ext cx="1316207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6F1344-68C9-A64B-BA6F-34AA95D5BD6D}" type="datetime4">
              <a:rPr lang="en-US" smtClean="0"/>
              <a:pPr/>
              <a:t>June 7, 2016</a:t>
            </a:fld>
            <a:endParaRPr lang="en-US" dirty="0"/>
          </a:p>
        </p:txBody>
      </p:sp>
      <p:sp>
        <p:nvSpPr>
          <p:cNvPr id="159" name="Slide Number Placeholder 5"/>
          <p:cNvSpPr txBox="1">
            <a:spLocks/>
          </p:cNvSpPr>
          <p:nvPr/>
        </p:nvSpPr>
        <p:spPr>
          <a:xfrm>
            <a:off x="8513968" y="7749977"/>
            <a:ext cx="371412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151B9-CF22-1341-A1FA-AF855BA4AD1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0" name="Footer Placeholder 4"/>
          <p:cNvSpPr txBox="1">
            <a:spLocks/>
          </p:cNvSpPr>
          <p:nvPr/>
        </p:nvSpPr>
        <p:spPr>
          <a:xfrm>
            <a:off x="-35672" y="7742335"/>
            <a:ext cx="2079778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© 2015, http://www.perfsonar.net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8015" y="4799548"/>
            <a:ext cx="4258643" cy="954107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0.0046</a:t>
            </a:r>
            <a:r>
              <a:rPr lang="en-GB" b="1" dirty="0"/>
              <a:t>% loss (1 out of 22k packets) on 10G link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1ms RTT: 7.3 </a:t>
            </a:r>
            <a:r>
              <a:rPr lang="en-GB" b="1" dirty="0" err="1"/>
              <a:t>Gbps</a:t>
            </a:r>
            <a:r>
              <a:rPr lang="en-GB" b="1" dirty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51ms RTT: 122Mbps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88ms RTT: 60 Mbps (factor 80)</a:t>
            </a:r>
          </a:p>
        </p:txBody>
      </p:sp>
    </p:spTree>
    <p:extLst>
      <p:ext uri="{BB962C8B-B14F-4D97-AF65-F5344CB8AC3E}">
        <p14:creationId xmlns:p14="http://schemas.microsoft.com/office/powerpoint/2010/main" val="3893153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89"/>
            <a:ext cx="8229600" cy="840539"/>
          </a:xfrm>
        </p:spPr>
        <p:txBody>
          <a:bodyPr>
            <a:noAutofit/>
          </a:bodyPr>
          <a:lstStyle/>
          <a:p>
            <a:r>
              <a:rPr lang="en-GB" sz="3600" dirty="0" smtClean="0"/>
              <a:t>Packet ordering and jitter matters</a:t>
            </a:r>
            <a:endParaRPr lang="en-GB" sz="3600" dirty="0"/>
          </a:p>
        </p:txBody>
      </p:sp>
      <p:sp>
        <p:nvSpPr>
          <p:cNvPr id="8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13969" y="7749978"/>
            <a:ext cx="269063" cy="248878"/>
          </a:xfrm>
          <a:prstGeom prst="rect">
            <a:avLst/>
          </a:prstGeom>
        </p:spPr>
        <p:txBody>
          <a:bodyPr/>
          <a:lstStyle/>
          <a:p>
            <a:fld id="{318151B9-CF22-1341-A1FA-AF855BA4AD15}" type="slidenum">
              <a:rPr lang="en-US" smtClean="0"/>
              <a:t>13</a:t>
            </a:fld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131968" y="1195880"/>
            <a:ext cx="8991600" cy="5656983"/>
          </a:xfrm>
          <a:prstGeom prst="ellipse">
            <a:avLst/>
          </a:prstGeom>
          <a:solidFill>
            <a:schemeClr val="bg1">
              <a:lumMod val="75000"/>
              <a:alpha val="37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grpSp>
        <p:nvGrpSpPr>
          <p:cNvPr id="86" name="Group 16"/>
          <p:cNvGrpSpPr>
            <a:grpSpLocks/>
          </p:cNvGrpSpPr>
          <p:nvPr/>
        </p:nvGrpSpPr>
        <p:grpSpPr bwMode="auto">
          <a:xfrm>
            <a:off x="1840119" y="4314214"/>
            <a:ext cx="1800225" cy="1013381"/>
            <a:chOff x="1134" y="2661"/>
            <a:chExt cx="1134" cy="918"/>
          </a:xfrm>
        </p:grpSpPr>
        <p:sp>
          <p:nvSpPr>
            <p:cNvPr id="87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88" name="Group 18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89" name="Line 19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0" name="Object 6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65" name="Bitmap Image" r:id="rId4" imgW="9142857" imgH="5238095" progId="">
                      <p:embed/>
                    </p:oleObj>
                  </mc:Choice>
                  <mc:Fallback>
                    <p:oleObj name="Bitmap Image" r:id="rId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1" name="Line 21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92" name="Object 7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66" name="Bitmap Image" r:id="rId6" imgW="9142857" imgH="5238095" progId="">
                      <p:embed/>
                    </p:oleObj>
                  </mc:Choice>
                  <mc:Fallback>
                    <p:oleObj name="Bitmap Image" r:id="rId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" name="Object 8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67" name="Bitmap Image" r:id="rId7" imgW="9142857" imgH="5238095" progId="">
                      <p:embed/>
                    </p:oleObj>
                  </mc:Choice>
                  <mc:Fallback>
                    <p:oleObj name="Bitmap Image" r:id="rId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4" name="Object 9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68" name="Bitmap Image" r:id="rId8" imgW="9142857" imgH="5238095" progId="">
                      <p:embed/>
                    </p:oleObj>
                  </mc:Choice>
                  <mc:Fallback>
                    <p:oleObj name="Bitmap Image" r:id="rId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" name="Line 25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96" name="Line 26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97" name="Group 27"/>
          <p:cNvGrpSpPr>
            <a:grpSpLocks/>
          </p:cNvGrpSpPr>
          <p:nvPr/>
        </p:nvGrpSpPr>
        <p:grpSpPr bwMode="auto">
          <a:xfrm>
            <a:off x="5083382" y="4314214"/>
            <a:ext cx="1800225" cy="1013381"/>
            <a:chOff x="1134" y="2661"/>
            <a:chExt cx="1134" cy="918"/>
          </a:xfrm>
        </p:grpSpPr>
        <p:sp>
          <p:nvSpPr>
            <p:cNvPr id="98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99" name="Group 29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00" name="Line 30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1" name="Object 10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69" name="Bitmap Image" r:id="rId9" imgW="9142857" imgH="5238095" progId="">
                      <p:embed/>
                    </p:oleObj>
                  </mc:Choice>
                  <mc:Fallback>
                    <p:oleObj name="Bitmap Image" r:id="rId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2" name="Line 32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03" name="Object 11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0" name="Bitmap Image" r:id="rId10" imgW="9142857" imgH="5238095" progId="">
                      <p:embed/>
                    </p:oleObj>
                  </mc:Choice>
                  <mc:Fallback>
                    <p:oleObj name="Bitmap Image" r:id="rId1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" name="Object 12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1" name="Bitmap Image" r:id="rId11" imgW="9142857" imgH="5238095" progId="">
                      <p:embed/>
                    </p:oleObj>
                  </mc:Choice>
                  <mc:Fallback>
                    <p:oleObj name="Bitmap Image" r:id="rId1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5" name="Object 13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2" name="Bitmap Image" r:id="rId12" imgW="9142857" imgH="5238095" progId="">
                      <p:embed/>
                    </p:oleObj>
                  </mc:Choice>
                  <mc:Fallback>
                    <p:oleObj name="Bitmap Image" r:id="rId12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6" name="Line 36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07" name="Line 37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08" name="Group 38"/>
          <p:cNvGrpSpPr>
            <a:grpSpLocks/>
          </p:cNvGrpSpPr>
          <p:nvPr/>
        </p:nvGrpSpPr>
        <p:grpSpPr bwMode="auto">
          <a:xfrm>
            <a:off x="217694" y="3251649"/>
            <a:ext cx="1800225" cy="1015376"/>
            <a:chOff x="210" y="2451"/>
            <a:chExt cx="1134" cy="918"/>
          </a:xfrm>
        </p:grpSpPr>
        <p:sp>
          <p:nvSpPr>
            <p:cNvPr id="109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10" name="Group 40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11" name="Object 14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3" name="Bitmap Image" r:id="rId13" imgW="9142857" imgH="5238095" progId="">
                      <p:embed/>
                    </p:oleObj>
                  </mc:Choice>
                  <mc:Fallback>
                    <p:oleObj name="Bitmap Image" r:id="rId13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2" name="Line 42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3" name="Line 43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4" name="Line 44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15" name="Object 15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4" name="Bitmap Image" r:id="rId14" imgW="9142857" imgH="5238095" progId="">
                      <p:embed/>
                    </p:oleObj>
                  </mc:Choice>
                  <mc:Fallback>
                    <p:oleObj name="Bitmap Image" r:id="rId14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6" name="Object 16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5" name="Bitmap Image" r:id="rId15" imgW="9142857" imgH="5238095" progId="">
                      <p:embed/>
                    </p:oleObj>
                  </mc:Choice>
                  <mc:Fallback>
                    <p:oleObj name="Bitmap Image" r:id="rId15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7" name="Line 47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18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704219" y="3251649"/>
            <a:ext cx="1800225" cy="1015376"/>
            <a:chOff x="210" y="2451"/>
            <a:chExt cx="1134" cy="918"/>
          </a:xfrm>
        </p:grpSpPr>
        <p:sp>
          <p:nvSpPr>
            <p:cNvPr id="120" name="Cloud"/>
            <p:cNvSpPr>
              <a:spLocks noChangeAspect="1" noEditPoints="1" noChangeArrowheads="1"/>
            </p:cNvSpPr>
            <p:nvPr/>
          </p:nvSpPr>
          <p:spPr bwMode="auto">
            <a:xfrm>
              <a:off x="210" y="245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21" name="Group 51"/>
            <p:cNvGrpSpPr>
              <a:grpSpLocks/>
            </p:cNvGrpSpPr>
            <p:nvPr/>
          </p:nvGrpSpPr>
          <p:grpSpPr bwMode="auto">
            <a:xfrm>
              <a:off x="422" y="2600"/>
              <a:ext cx="703" cy="576"/>
              <a:chOff x="422" y="2600"/>
              <a:chExt cx="703" cy="576"/>
            </a:xfrm>
          </p:grpSpPr>
          <p:graphicFrame>
            <p:nvGraphicFramePr>
              <p:cNvPr id="122" name="Object 17"/>
              <p:cNvGraphicFramePr>
                <a:graphicFrameLocks noChangeAspect="1"/>
              </p:cNvGraphicFramePr>
              <p:nvPr/>
            </p:nvGraphicFramePr>
            <p:xfrm>
              <a:off x="422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6" name="Bitmap Image" r:id="rId16" imgW="9142857" imgH="5238095" progId="">
                      <p:embed/>
                    </p:oleObj>
                  </mc:Choice>
                  <mc:Fallback>
                    <p:oleObj name="Bitmap Image" r:id="rId16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970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3" name="Line 53"/>
              <p:cNvSpPr>
                <a:spLocks noChangeShapeType="1"/>
              </p:cNvSpPr>
              <p:nvPr/>
            </p:nvSpPr>
            <p:spPr bwMode="auto">
              <a:xfrm>
                <a:off x="553" y="2831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4" name="Line 54"/>
              <p:cNvSpPr>
                <a:spLocks noChangeShapeType="1"/>
              </p:cNvSpPr>
              <p:nvPr/>
            </p:nvSpPr>
            <p:spPr bwMode="auto">
              <a:xfrm rot="5400000" flipV="1">
                <a:off x="749" y="3005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5" name="Line 55"/>
              <p:cNvSpPr>
                <a:spLocks noChangeShapeType="1"/>
              </p:cNvSpPr>
              <p:nvPr/>
            </p:nvSpPr>
            <p:spPr bwMode="auto">
              <a:xfrm rot="5400000" flipV="1">
                <a:off x="564" y="2833"/>
                <a:ext cx="379" cy="1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26" name="Object 18"/>
              <p:cNvGraphicFramePr>
                <a:graphicFrameLocks noChangeAspect="1"/>
              </p:cNvGraphicFramePr>
              <p:nvPr/>
            </p:nvGraphicFramePr>
            <p:xfrm>
              <a:off x="422" y="2628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7" name="Bitmap Image" r:id="rId17" imgW="9142857" imgH="5238095" progId="">
                      <p:embed/>
                    </p:oleObj>
                  </mc:Choice>
                  <mc:Fallback>
                    <p:oleObj name="Bitmap Image" r:id="rId17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" y="2628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7" name="Object 19"/>
              <p:cNvGraphicFramePr>
                <a:graphicFrameLocks noChangeAspect="1"/>
              </p:cNvGraphicFramePr>
              <p:nvPr/>
            </p:nvGraphicFramePr>
            <p:xfrm>
              <a:off x="816" y="2970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8" name="Bitmap Image" r:id="rId18" imgW="9142857" imgH="5238095" progId="">
                      <p:embed/>
                    </p:oleObj>
                  </mc:Choice>
                  <mc:Fallback>
                    <p:oleObj name="Bitmap Image" r:id="rId18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alphaModFix amt="35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2970"/>
                            <a:ext cx="263" cy="206"/>
                          </a:xfrm>
                          <a:prstGeom prst="rect">
                            <a:avLst/>
                          </a:prstGeom>
                          <a:solidFill>
                            <a:srgbClr val="FF0000">
                              <a:alpha val="34901"/>
                            </a:srgbClr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8" name="Line 58"/>
              <p:cNvSpPr>
                <a:spLocks noChangeShapeType="1"/>
              </p:cNvSpPr>
              <p:nvPr/>
            </p:nvSpPr>
            <p:spPr bwMode="auto">
              <a:xfrm flipH="1">
                <a:off x="947" y="2850"/>
                <a:ext cx="1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29" name="computr1"/>
              <p:cNvSpPr>
                <a:spLocks noEditPoints="1" noChangeArrowheads="1"/>
              </p:cNvSpPr>
              <p:nvPr/>
            </p:nvSpPr>
            <p:spPr bwMode="auto">
              <a:xfrm>
                <a:off x="873" y="2600"/>
                <a:ext cx="252" cy="2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4886 w 21600"/>
                  <a:gd name="T43" fmla="*/ 2571 h 21600"/>
                  <a:gd name="T44" fmla="*/ 16714 w 21600"/>
                  <a:gd name="T45" fmla="*/ 11143 h 216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rgbClr val="C0C0C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512968" y="2542564"/>
            <a:ext cx="914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Source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sp>
        <p:nvSpPr>
          <p:cNvPr id="131" name="Text Box 62"/>
          <p:cNvSpPr txBox="1">
            <a:spLocks noChangeArrowheads="1"/>
          </p:cNvSpPr>
          <p:nvPr/>
        </p:nvSpPr>
        <p:spPr bwMode="auto">
          <a:xfrm>
            <a:off x="3987563" y="2440964"/>
            <a:ext cx="10438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R&amp;E</a:t>
            </a:r>
          </a:p>
          <a:p>
            <a:pPr algn="ctr" eaLnBrk="1" hangingPunct="1"/>
            <a:r>
              <a:rPr lang="en-US" sz="1400" b="1">
                <a:latin typeface="+mn-lt"/>
              </a:rPr>
              <a:t>Backbone</a:t>
            </a:r>
          </a:p>
        </p:txBody>
      </p:sp>
      <p:sp>
        <p:nvSpPr>
          <p:cNvPr id="132" name="Text Box 63"/>
          <p:cNvSpPr txBox="1">
            <a:spLocks noChangeArrowheads="1"/>
          </p:cNvSpPr>
          <p:nvPr/>
        </p:nvSpPr>
        <p:spPr bwMode="auto">
          <a:xfrm>
            <a:off x="5365258" y="5882664"/>
            <a:ext cx="94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>
                <a:latin typeface="+mn-lt"/>
              </a:rPr>
              <a:t>Regional</a:t>
            </a:r>
          </a:p>
        </p:txBody>
      </p:sp>
      <p:sp>
        <p:nvSpPr>
          <p:cNvPr id="133" name="Line 65"/>
          <p:cNvSpPr>
            <a:spLocks noChangeShapeType="1"/>
          </p:cNvSpPr>
          <p:nvPr/>
        </p:nvSpPr>
        <p:spPr bwMode="auto">
          <a:xfrm>
            <a:off x="1687718" y="4134299"/>
            <a:ext cx="414338" cy="30122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4" name="Line 66"/>
          <p:cNvSpPr>
            <a:spLocks noChangeShapeType="1"/>
          </p:cNvSpPr>
          <p:nvPr/>
        </p:nvSpPr>
        <p:spPr bwMode="auto">
          <a:xfrm>
            <a:off x="4957969" y="4134298"/>
            <a:ext cx="404813" cy="29124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5" name="Line 67"/>
          <p:cNvSpPr>
            <a:spLocks noChangeShapeType="1"/>
          </p:cNvSpPr>
          <p:nvPr/>
        </p:nvSpPr>
        <p:spPr bwMode="auto">
          <a:xfrm flipH="1">
            <a:off x="3394281" y="4157582"/>
            <a:ext cx="334962" cy="207464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6" name="Line 68"/>
          <p:cNvSpPr>
            <a:spLocks noChangeShapeType="1"/>
          </p:cNvSpPr>
          <p:nvPr/>
        </p:nvSpPr>
        <p:spPr bwMode="auto">
          <a:xfrm flipH="1">
            <a:off x="6634368" y="4157581"/>
            <a:ext cx="320675" cy="20546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400">
              <a:latin typeface="+mn-lt"/>
            </a:endParaRPr>
          </a:p>
        </p:txBody>
      </p:sp>
      <p:sp>
        <p:nvSpPr>
          <p:cNvPr id="137" name="Text Box 84"/>
          <p:cNvSpPr txBox="1">
            <a:spLocks noChangeArrowheads="1"/>
          </p:cNvSpPr>
          <p:nvPr/>
        </p:nvSpPr>
        <p:spPr bwMode="auto">
          <a:xfrm>
            <a:off x="8227976" y="3310915"/>
            <a:ext cx="148122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D</a:t>
            </a:r>
          </a:p>
        </p:txBody>
      </p:sp>
      <p:sp>
        <p:nvSpPr>
          <p:cNvPr id="138" name="Text Box 86"/>
          <p:cNvSpPr txBox="1">
            <a:spLocks noChangeArrowheads="1"/>
          </p:cNvSpPr>
          <p:nvPr/>
        </p:nvSpPr>
        <p:spPr bwMode="auto">
          <a:xfrm>
            <a:off x="1694018" y="3317264"/>
            <a:ext cx="138216" cy="233910"/>
          </a:xfrm>
          <a:prstGeom prst="rect">
            <a:avLst/>
          </a:pr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latin typeface="+mn-lt"/>
              </a:rPr>
              <a:t>S</a:t>
            </a:r>
          </a:p>
        </p:txBody>
      </p:sp>
      <p:sp>
        <p:nvSpPr>
          <p:cNvPr id="139" name="Text Box 61"/>
          <p:cNvSpPr txBox="1">
            <a:spLocks noChangeArrowheads="1"/>
          </p:cNvSpPr>
          <p:nvPr/>
        </p:nvSpPr>
        <p:spPr bwMode="auto">
          <a:xfrm>
            <a:off x="7454232" y="2417681"/>
            <a:ext cx="11622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>
                <a:latin typeface="+mn-lt"/>
              </a:rPr>
              <a:t>Destination</a:t>
            </a:r>
          </a:p>
          <a:p>
            <a:pPr algn="ctr" eaLnBrk="1" hangingPunct="1"/>
            <a:r>
              <a:rPr lang="en-US" sz="1400" b="1">
                <a:latin typeface="+mn-lt"/>
              </a:rPr>
              <a:t>Campus</a:t>
            </a:r>
          </a:p>
        </p:txBody>
      </p:sp>
      <p:grpSp>
        <p:nvGrpSpPr>
          <p:cNvPr id="142" name="Group 5"/>
          <p:cNvGrpSpPr>
            <a:grpSpLocks/>
          </p:cNvGrpSpPr>
          <p:nvPr/>
        </p:nvGrpSpPr>
        <p:grpSpPr bwMode="auto">
          <a:xfrm>
            <a:off x="3481594" y="3251649"/>
            <a:ext cx="1800225" cy="1015376"/>
            <a:chOff x="1134" y="2661"/>
            <a:chExt cx="1134" cy="918"/>
          </a:xfrm>
        </p:grpSpPr>
        <p:sp>
          <p:nvSpPr>
            <p:cNvPr id="143" name="Cloud"/>
            <p:cNvSpPr>
              <a:spLocks noChangeAspect="1" noEditPoints="1" noChangeArrowheads="1"/>
            </p:cNvSpPr>
            <p:nvPr/>
          </p:nvSpPr>
          <p:spPr bwMode="auto">
            <a:xfrm>
              <a:off x="1134" y="2661"/>
              <a:ext cx="1134" cy="918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sz="1400">
                <a:latin typeface="+mn-lt"/>
                <a:ea typeface="Arial" pitchFamily="-65" charset="0"/>
                <a:cs typeface="Arial" pitchFamily="-65" charset="0"/>
              </a:endParaRPr>
            </a:p>
          </p:txBody>
        </p:sp>
        <p:grpSp>
          <p:nvGrpSpPr>
            <p:cNvPr id="144" name="Group 7"/>
            <p:cNvGrpSpPr>
              <a:grpSpLocks/>
            </p:cNvGrpSpPr>
            <p:nvPr/>
          </p:nvGrpSpPr>
          <p:grpSpPr bwMode="auto">
            <a:xfrm>
              <a:off x="1346" y="2838"/>
              <a:ext cx="657" cy="548"/>
              <a:chOff x="200" y="2514"/>
              <a:chExt cx="657" cy="548"/>
            </a:xfrm>
          </p:grpSpPr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 rot="5400000" flipV="1">
                <a:off x="527" y="2549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6" name="Object 2"/>
              <p:cNvGraphicFramePr>
                <a:graphicFrameLocks noChangeAspect="1"/>
              </p:cNvGraphicFramePr>
              <p:nvPr/>
            </p:nvGraphicFramePr>
            <p:xfrm>
              <a:off x="200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79" name="Bitmap Image" r:id="rId19" imgW="9142857" imgH="5238095" progId="">
                      <p:embed/>
                    </p:oleObj>
                  </mc:Choice>
                  <mc:Fallback>
                    <p:oleObj name="Bitmap Image" r:id="rId19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>
                <a:off x="331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graphicFrame>
            <p:nvGraphicFramePr>
              <p:cNvPr id="148" name="Object 3"/>
              <p:cNvGraphicFramePr>
                <a:graphicFrameLocks noChangeAspect="1"/>
              </p:cNvGraphicFramePr>
              <p:nvPr/>
            </p:nvGraphicFramePr>
            <p:xfrm>
              <a:off x="200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80" name="Bitmap Image" r:id="rId20" imgW="9142857" imgH="5238095" progId="">
                      <p:embed/>
                    </p:oleObj>
                  </mc:Choice>
                  <mc:Fallback>
                    <p:oleObj name="Bitmap Image" r:id="rId20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0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9" name="Object 4"/>
              <p:cNvGraphicFramePr>
                <a:graphicFrameLocks noChangeAspect="1"/>
              </p:cNvGraphicFramePr>
              <p:nvPr/>
            </p:nvGraphicFramePr>
            <p:xfrm>
              <a:off x="594" y="2514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81" name="Bitmap Image" r:id="rId21" imgW="9142857" imgH="5238095" progId="">
                      <p:embed/>
                    </p:oleObj>
                  </mc:Choice>
                  <mc:Fallback>
                    <p:oleObj name="Bitmap Image" r:id="rId21" imgW="9142857" imgH="5238095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514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0" name="Object 5"/>
              <p:cNvGraphicFramePr>
                <a:graphicFrameLocks noChangeAspect="1"/>
              </p:cNvGraphicFramePr>
              <p:nvPr/>
            </p:nvGraphicFramePr>
            <p:xfrm>
              <a:off x="594" y="2856"/>
              <a:ext cx="263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82" name="Bitmap Image" r:id="rId22" imgW="9131300" imgH="5232400" progId="">
                      <p:embed/>
                    </p:oleObj>
                  </mc:Choice>
                  <mc:Fallback>
                    <p:oleObj name="Bitmap Image" r:id="rId22" imgW="9131300" imgH="52324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94" y="2856"/>
                            <a:ext cx="263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725" y="2717"/>
                <a:ext cx="0" cy="19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 rot="5400000" flipV="1">
                <a:off x="527" y="2891"/>
                <a:ext cx="2" cy="13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400">
                  <a:latin typeface="+mn-lt"/>
                </a:endParaRPr>
              </a:p>
            </p:txBody>
          </p:sp>
        </p:grpSp>
      </p:grpSp>
      <p:sp>
        <p:nvSpPr>
          <p:cNvPr id="154" name="TextBox 77"/>
          <p:cNvSpPr txBox="1">
            <a:spLocks noChangeArrowheads="1"/>
          </p:cNvSpPr>
          <p:nvPr/>
        </p:nvSpPr>
        <p:spPr bwMode="auto">
          <a:xfrm>
            <a:off x="5731194" y="2512985"/>
            <a:ext cx="1676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Network introducing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ffectLst>
                  <a:outerShdw blurRad="50800" dist="889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delays and out of order packets</a:t>
            </a:r>
            <a:endParaRPr lang="en-US" sz="1400" dirty="0">
              <a:solidFill>
                <a:srgbClr val="FF0000"/>
              </a:solidFill>
              <a:effectLst>
                <a:outerShdw blurRad="50800" dist="88900" dir="27000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55" name="Straight Arrow Connector 154"/>
          <p:cNvCxnSpPr/>
          <p:nvPr/>
        </p:nvCxnSpPr>
        <p:spPr>
          <a:xfrm flipH="1">
            <a:off x="4957969" y="3317264"/>
            <a:ext cx="875506" cy="539750"/>
          </a:xfrm>
          <a:prstGeom prst="straightConnector1">
            <a:avLst/>
          </a:prstGeom>
          <a:ln w="984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614970"/>
              </p:ext>
            </p:extLst>
          </p:nvPr>
        </p:nvGraphicFramePr>
        <p:xfrm>
          <a:off x="4446794" y="3857014"/>
          <a:ext cx="417513" cy="22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3" name="Bitmap Image" r:id="rId24" imgW="9131300" imgH="5232400" progId="">
                  <p:embed/>
                </p:oleObj>
              </mc:Choice>
              <mc:Fallback>
                <p:oleObj name="Bitmap Image" r:id="rId24" imgW="9131300" imgH="5232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794" y="3857014"/>
                        <a:ext cx="417513" cy="229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" name="Date Placeholder 3"/>
          <p:cNvSpPr txBox="1">
            <a:spLocks/>
          </p:cNvSpPr>
          <p:nvPr/>
        </p:nvSpPr>
        <p:spPr>
          <a:xfrm>
            <a:off x="7086593" y="7749977"/>
            <a:ext cx="1316207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6F1344-68C9-A64B-BA6F-34AA95D5BD6D}" type="datetime4">
              <a:rPr lang="en-US" smtClean="0"/>
              <a:pPr/>
              <a:t>June 7, 2016</a:t>
            </a:fld>
            <a:endParaRPr lang="en-US" dirty="0"/>
          </a:p>
        </p:txBody>
      </p:sp>
      <p:sp>
        <p:nvSpPr>
          <p:cNvPr id="159" name="Slide Number Placeholder 5"/>
          <p:cNvSpPr txBox="1">
            <a:spLocks/>
          </p:cNvSpPr>
          <p:nvPr/>
        </p:nvSpPr>
        <p:spPr>
          <a:xfrm>
            <a:off x="8513968" y="7749977"/>
            <a:ext cx="371412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151B9-CF22-1341-A1FA-AF855BA4AD1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0" name="Footer Placeholder 4"/>
          <p:cNvSpPr txBox="1">
            <a:spLocks/>
          </p:cNvSpPr>
          <p:nvPr/>
        </p:nvSpPr>
        <p:spPr>
          <a:xfrm>
            <a:off x="-35672" y="7742335"/>
            <a:ext cx="2079778" cy="458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© 2015, http://www.perfsonar.net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2275" y="4577129"/>
            <a:ext cx="4729164" cy="738664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At 70ms RTT on </a:t>
            </a:r>
            <a:r>
              <a:rPr lang="en-GB" b="1" dirty="0"/>
              <a:t>10G </a:t>
            </a:r>
            <a:r>
              <a:rPr lang="en-GB" b="1" dirty="0" smtClean="0"/>
              <a:t>link, 60 seconds test</a:t>
            </a:r>
            <a:endParaRPr lang="en-GB" b="1" dirty="0"/>
          </a:p>
          <a:p>
            <a:pPr marL="742950" lvl="1" indent="-285750">
              <a:buFont typeface="Arial"/>
              <a:buChar char="•"/>
            </a:pPr>
            <a:r>
              <a:rPr lang="en-GB" b="1" dirty="0"/>
              <a:t>with </a:t>
            </a:r>
            <a:r>
              <a:rPr lang="en-GB" b="1" dirty="0" smtClean="0"/>
              <a:t>1% re-ordering, 0.2 </a:t>
            </a:r>
            <a:r>
              <a:rPr lang="en-GB" b="1" dirty="0" err="1" smtClean="0"/>
              <a:t>ms</a:t>
            </a:r>
            <a:r>
              <a:rPr lang="en-GB" b="1" dirty="0" smtClean="0"/>
              <a:t> jitter: 8.45 </a:t>
            </a:r>
            <a:r>
              <a:rPr lang="en-GB" b="1" dirty="0" err="1"/>
              <a:t>Gbps</a:t>
            </a:r>
            <a:r>
              <a:rPr lang="en-GB" b="1" dirty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GB" b="1" dirty="0" smtClean="0"/>
              <a:t>with 1% re-ordering, 1ms jitter: 1.1 </a:t>
            </a:r>
            <a:r>
              <a:rPr lang="en-GB" b="1" dirty="0" err="1" smtClean="0"/>
              <a:t>Gbps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9281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6834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3000" dirty="0" smtClean="0"/>
              <a:t>Soft </a:t>
            </a:r>
            <a:r>
              <a:rPr lang="en-US" sz="3000" dirty="0" err="1" smtClean="0"/>
              <a:t>vs</a:t>
            </a:r>
            <a:r>
              <a:rPr lang="en-US" sz="3000" dirty="0" smtClean="0"/>
              <a:t> Hard network failures</a:t>
            </a:r>
          </a:p>
          <a:p>
            <a:r>
              <a:rPr lang="en-US" dirty="0"/>
              <a:t>“Hard failures” are the kind of problems every organization understands</a:t>
            </a:r>
          </a:p>
          <a:p>
            <a:pPr lvl="1"/>
            <a:r>
              <a:rPr lang="en-US" dirty="0"/>
              <a:t>Fiber </a:t>
            </a:r>
            <a:r>
              <a:rPr lang="en-US" dirty="0" smtClean="0"/>
              <a:t>cut, Power </a:t>
            </a:r>
            <a:r>
              <a:rPr lang="en-US" dirty="0"/>
              <a:t>failure takes down </a:t>
            </a:r>
            <a:r>
              <a:rPr lang="en-US" dirty="0" smtClean="0"/>
              <a:t>routers, Hardware </a:t>
            </a:r>
            <a:r>
              <a:rPr lang="en-US" dirty="0"/>
              <a:t>ceases to function</a:t>
            </a:r>
          </a:p>
          <a:p>
            <a:r>
              <a:rPr lang="en-US" dirty="0" smtClean="0"/>
              <a:t>“</a:t>
            </a:r>
            <a:r>
              <a:rPr lang="en-US" dirty="0"/>
              <a:t>Soft failures” are different and often go undetected</a:t>
            </a:r>
          </a:p>
          <a:p>
            <a:pPr lvl="1"/>
            <a:r>
              <a:rPr lang="en-US" dirty="0"/>
              <a:t>Basic connectivity (ping, </a:t>
            </a:r>
            <a:r>
              <a:rPr lang="en-US" dirty="0" err="1"/>
              <a:t>traceroute</a:t>
            </a:r>
            <a:r>
              <a:rPr lang="en-US" dirty="0"/>
              <a:t>, web pages, email) works</a:t>
            </a:r>
          </a:p>
          <a:p>
            <a:pPr lvl="1"/>
            <a:r>
              <a:rPr lang="en-US" dirty="0"/>
              <a:t>Performance is just </a:t>
            </a:r>
            <a:r>
              <a:rPr lang="en-US" dirty="0" smtClean="0"/>
              <a:t>poor</a:t>
            </a:r>
          </a:p>
          <a:p>
            <a:r>
              <a:rPr lang="en-US" dirty="0" smtClean="0"/>
              <a:t>TCP </a:t>
            </a:r>
            <a:r>
              <a:rPr lang="en-US" dirty="0"/>
              <a:t>was intentionally designed to hide all transmission errors from the user:</a:t>
            </a:r>
          </a:p>
          <a:p>
            <a:pPr lvl="1"/>
            <a:r>
              <a:rPr lang="en-US" dirty="0"/>
              <a:t>“As long as the TCPs continue to function properly and the internet system does not become completely partitioned, no transmission errors will affect the users.” (From IEN 129, RFC 716)</a:t>
            </a:r>
          </a:p>
          <a:p>
            <a:r>
              <a:rPr lang="en-US" dirty="0"/>
              <a:t>Some soft failures only affect high bandwidth long RTT </a:t>
            </a:r>
            <a:r>
              <a:rPr lang="en-US" dirty="0" smtClean="0"/>
              <a:t>flows</a:t>
            </a:r>
          </a:p>
          <a:p>
            <a:pPr lvl="1"/>
            <a:r>
              <a:rPr lang="en-US" dirty="0" smtClean="0"/>
              <a:t>Local testing will not find it !</a:t>
            </a:r>
            <a:endParaRPr lang="en-US" dirty="0"/>
          </a:p>
          <a:p>
            <a:r>
              <a:rPr lang="en-US" dirty="0"/>
              <a:t>Hard failures are easy to detect &amp; fix </a:t>
            </a:r>
          </a:p>
          <a:p>
            <a:pPr lvl="1"/>
            <a:r>
              <a:rPr lang="en-US" dirty="0" smtClean="0"/>
              <a:t>Soft </a:t>
            </a:r>
            <a:r>
              <a:rPr lang="en-US" dirty="0"/>
              <a:t>failures can lie hidden for years!</a:t>
            </a:r>
          </a:p>
          <a:p>
            <a:r>
              <a:rPr lang="en-US" dirty="0"/>
              <a:t>One network problem can often mask others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Motivation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445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r>
              <a:rPr lang="en-US" sz="3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dirty="0">
                <a:solidFill>
                  <a:srgbClr val="C00000"/>
                </a:solidFill>
              </a:rPr>
              <a:t>provides a number of standard metrics we can use</a:t>
            </a:r>
          </a:p>
          <a:p>
            <a:r>
              <a:rPr lang="en-US" sz="3000" dirty="0">
                <a:solidFill>
                  <a:srgbClr val="7030A0"/>
                </a:solidFill>
              </a:rPr>
              <a:t>Latency measurements provide one-way delays and packet loss metrics</a:t>
            </a:r>
          </a:p>
          <a:p>
            <a:pPr lvl="1"/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Packet loss is almost always very bad for performance</a:t>
            </a:r>
          </a:p>
          <a:p>
            <a:r>
              <a:rPr lang="en-US" sz="3000" dirty="0">
                <a:solidFill>
                  <a:srgbClr val="00B050"/>
                </a:solidFill>
              </a:rPr>
              <a:t>Bandwidth tests measure achievable throughput and track TCP retries (using Iperf3)</a:t>
            </a:r>
          </a:p>
          <a:p>
            <a:pPr lvl="1"/>
            <a:r>
              <a:rPr lang="en-US" sz="2600" dirty="0">
                <a:solidFill>
                  <a:srgbClr val="00B050"/>
                </a:solidFill>
              </a:rPr>
              <a:t>Provides a baseline to watch for changes; identify bottlenecks</a:t>
            </a:r>
          </a:p>
          <a:p>
            <a:r>
              <a:rPr lang="en-US" sz="3000" dirty="0" err="1">
                <a:solidFill>
                  <a:schemeClr val="tx1"/>
                </a:solidFill>
              </a:rPr>
              <a:t>Traceroute</a:t>
            </a:r>
            <a:r>
              <a:rPr lang="en-US" sz="3000" dirty="0">
                <a:solidFill>
                  <a:schemeClr val="tx1"/>
                </a:solidFill>
              </a:rPr>
              <a:t>/</a:t>
            </a:r>
            <a:r>
              <a:rPr lang="en-US" sz="3000" dirty="0" err="1">
                <a:solidFill>
                  <a:schemeClr val="tx1"/>
                </a:solidFill>
              </a:rPr>
              <a:t>Tracepath</a:t>
            </a:r>
            <a:r>
              <a:rPr lang="en-US" sz="3000" dirty="0">
                <a:solidFill>
                  <a:schemeClr val="tx1"/>
                </a:solidFill>
              </a:rPr>
              <a:t> track network topology</a:t>
            </a:r>
          </a:p>
          <a:p>
            <a:pPr lvl="1"/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All measurements are only useful when we know the exact path they are taking through the network. </a:t>
            </a:r>
          </a:p>
          <a:p>
            <a:pPr lvl="1"/>
            <a:r>
              <a:rPr lang="en-US" sz="2600" dirty="0" err="1">
                <a:solidFill>
                  <a:srgbClr val="4BACC6">
                    <a:lumMod val="75000"/>
                  </a:srgbClr>
                </a:solidFill>
              </a:rPr>
              <a:t>Tracepath</a:t>
            </a:r>
            <a:r>
              <a:rPr lang="en-US" sz="2600" dirty="0">
                <a:solidFill>
                  <a:srgbClr val="4BACC6">
                    <a:lumMod val="75000"/>
                  </a:srgbClr>
                </a:solidFill>
              </a:rPr>
              <a:t> additionally measures MTU but is frequently blocked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perfSONAR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762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Screen Shot 2015-03-24 at 11.13.53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77" b="-10177"/>
          <a:stretch>
            <a:fillRect/>
          </a:stretch>
        </p:blipFill>
        <p:spPr>
          <a:xfrm>
            <a:off x="685800" y="697579"/>
            <a:ext cx="8382000" cy="52117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</a:t>
            </a:r>
            <a:r>
              <a:rPr lang="en-GB" dirty="0" err="1" smtClean="0"/>
              <a:t>perfSONAR</a:t>
            </a:r>
            <a:r>
              <a:rPr lang="en-GB" dirty="0" smtClean="0"/>
              <a:t> Deployment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94830" y="1356608"/>
            <a:ext cx="3545716" cy="3508652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>
                    <a:alpha val="59000"/>
                  </a:srgbClr>
                </a:solidFill>
              </a:rPr>
              <a:t>246 Active </a:t>
            </a:r>
            <a:r>
              <a:rPr lang="en-US" sz="1600" dirty="0" err="1" smtClean="0">
                <a:solidFill>
                  <a:schemeClr val="tx1">
                    <a:alpha val="59000"/>
                  </a:schemeClr>
                </a:solidFill>
              </a:rPr>
              <a:t>perfSONAR</a:t>
            </a:r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instances</a:t>
            </a:r>
          </a:p>
          <a:p>
            <a:r>
              <a:rPr lang="en-US" sz="1600" dirty="0" smtClean="0">
                <a:solidFill>
                  <a:srgbClr val="00B050">
                    <a:alpha val="59000"/>
                  </a:srgbClr>
                </a:solidFill>
              </a:rPr>
              <a:t>202</a:t>
            </a:r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Running latest version (3.5+)</a:t>
            </a: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- 95 sonars in latency mesh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8930 links measured at 10Hz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packet-loss, one-way latency, jitter,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ttl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, packet-reordering</a:t>
            </a: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- 115 sonars in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traceroutes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 mesh</a:t>
            </a:r>
          </a:p>
          <a:p>
            <a:pPr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       -  13110 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links</a:t>
            </a:r>
          </a:p>
          <a:p>
            <a:pPr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        -  hourly 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traceroutes</a:t>
            </a:r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, path-</a:t>
            </a:r>
            <a:r>
              <a:rPr lang="en-US" sz="1600" dirty="0" err="1">
                <a:solidFill>
                  <a:schemeClr val="tx1">
                    <a:alpha val="59000"/>
                  </a:schemeClr>
                </a:solidFill>
              </a:rPr>
              <a:t>mtu</a:t>
            </a:r>
            <a:endParaRPr lang="en-US" sz="1600" dirty="0">
              <a:solidFill>
                <a:schemeClr val="tx1">
                  <a:alpha val="59000"/>
                </a:schemeClr>
              </a:solidFill>
            </a:endParaRPr>
          </a:p>
          <a:p>
            <a:r>
              <a:rPr lang="en-US" sz="1600" dirty="0">
                <a:solidFill>
                  <a:schemeClr val="tx1">
                    <a:alpha val="59000"/>
                  </a:schemeClr>
                </a:solidFill>
              </a:rPr>
              <a:t>- 102 sonars in bandwidth mesh</a:t>
            </a:r>
          </a:p>
          <a:p>
            <a:pPr marL="457200" lvl="1"/>
            <a:r>
              <a:rPr lang="en-US" sz="1600" dirty="0" smtClean="0">
                <a:solidFill>
                  <a:schemeClr val="tx1">
                    <a:alpha val="59000"/>
                  </a:schemeClr>
                </a:solidFill>
              </a:rPr>
              <a:t>- 10920 links (iperf3)</a:t>
            </a:r>
            <a:endParaRPr lang="en-US" sz="1600" dirty="0">
              <a:solidFill>
                <a:schemeClr val="tx1">
                  <a:alpha val="59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alpha val="59000"/>
                </a:schemeClr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857079" y="5519061"/>
            <a:ext cx="8058321" cy="12024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Initial deployment coordinated by WLCG </a:t>
            </a:r>
            <a:r>
              <a:rPr lang="en-GB" sz="2000" dirty="0" err="1" smtClean="0"/>
              <a:t>perfSONAR</a:t>
            </a:r>
            <a:r>
              <a:rPr lang="en-GB" sz="2000" dirty="0" smtClean="0"/>
              <a:t> TF</a:t>
            </a:r>
          </a:p>
          <a:p>
            <a:r>
              <a:rPr lang="en-GB" sz="2000" dirty="0" smtClean="0"/>
              <a:t>Commissioning </a:t>
            </a:r>
            <a:r>
              <a:rPr lang="en-GB" sz="2000" dirty="0" smtClean="0"/>
              <a:t>followed </a:t>
            </a:r>
            <a:r>
              <a:rPr lang="en-GB" sz="2000" dirty="0" smtClean="0"/>
              <a:t>by WLCG Network and Transfer Metrics </a:t>
            </a:r>
            <a:r>
              <a:rPr lang="en-GB" sz="2000" dirty="0" smtClean="0"/>
              <a:t>WG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4625" y="802374"/>
            <a:ext cx="4962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grid-monitoring.cern.ch/perfsonar_report.txt</a:t>
            </a:r>
            <a:r>
              <a:rPr lang="en-US" dirty="0" smtClean="0"/>
              <a:t> for stats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7079" y="5191125"/>
            <a:ext cx="7753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5"/>
              </a:rPr>
              <a:t>https://</a:t>
            </a:r>
            <a:r>
              <a:rPr lang="en-US" sz="1100" dirty="0" smtClean="0">
                <a:hlinkClick r:id="rId5"/>
              </a:rPr>
              <a:t>www.google.com/fusiontables/DataSource?docid=1QT4r17HEufkvnqhJu24nIptZ66XauYEIBWWh5Kpa#map:id=3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0916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487"/>
    </mc:Choice>
    <mc:Fallback xmlns="">
      <p:transition xmlns:p14="http://schemas.microsoft.com/office/powerpoint/2010/main" spd="slow" advTm="7948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</a:t>
            </a:r>
            <a:r>
              <a:rPr lang="en-US" dirty="0" err="1" smtClean="0"/>
              <a:t>perfSONAR</a:t>
            </a:r>
            <a:r>
              <a:rPr lang="en-US" dirty="0" smtClean="0"/>
              <a:t> Pipeline</a:t>
            </a:r>
            <a:endParaRPr lang="en-US" dirty="0"/>
          </a:p>
        </p:txBody>
      </p:sp>
      <p:pic>
        <p:nvPicPr>
          <p:cNvPr id="8" name="Picture 7" descr="wlcg_perfson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0" y="793751"/>
            <a:ext cx="5651500" cy="56427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962025"/>
            <a:ext cx="31527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The diagram on the right provides a high-level view of how WLCG/OSG is managing </a:t>
            </a:r>
            <a:r>
              <a:rPr lang="en-US" sz="2000" dirty="0" err="1" smtClean="0">
                <a:solidFill>
                  <a:srgbClr val="C00000"/>
                </a:solidFill>
              </a:rPr>
              <a:t>perfSONAR</a:t>
            </a:r>
            <a:r>
              <a:rPr lang="en-US" sz="2000" dirty="0" smtClean="0">
                <a:solidFill>
                  <a:srgbClr val="C00000"/>
                </a:solidFill>
              </a:rPr>
              <a:t> deployments, gathering metrics and making them available for use.</a:t>
            </a:r>
          </a:p>
          <a:p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2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8738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/>
              <a:t>The “</a:t>
            </a:r>
            <a:r>
              <a:rPr lang="en-US" dirty="0" err="1"/>
              <a:t>perfSONAR</a:t>
            </a:r>
            <a:r>
              <a:rPr lang="en-US" dirty="0"/>
              <a:t> Toolkit” is an open source implementation  and packaging of the </a:t>
            </a:r>
            <a:r>
              <a:rPr lang="en-US" dirty="0" err="1"/>
              <a:t>perfSONAR</a:t>
            </a:r>
            <a:r>
              <a:rPr lang="en-US" dirty="0"/>
              <a:t> measurement infrastructure and protocols</a:t>
            </a:r>
          </a:p>
          <a:p>
            <a:pPr lvl="1">
              <a:defRPr/>
            </a:pPr>
            <a:r>
              <a:rPr lang="en-US" dirty="0">
                <a:hlinkClick r:id="rId2"/>
              </a:rPr>
              <a:t>http://www.perfsonar.net</a:t>
            </a:r>
            <a:r>
              <a:rPr lang="en-US" dirty="0"/>
              <a:t> </a:t>
            </a:r>
          </a:p>
          <a:p>
            <a:pPr>
              <a:defRPr/>
            </a:pPr>
            <a:r>
              <a:rPr lang="en-US" dirty="0"/>
              <a:t>All components are available as RPMs, DEBs, and bundled as a </a:t>
            </a:r>
            <a:r>
              <a:rPr lang="en-US" dirty="0" err="1"/>
              <a:t>CentOS</a:t>
            </a:r>
            <a:r>
              <a:rPr lang="en-US" dirty="0"/>
              <a:t> 6-based “</a:t>
            </a:r>
            <a:r>
              <a:rPr lang="en-US" dirty="0" err="1"/>
              <a:t>netinstall</a:t>
            </a:r>
            <a:r>
              <a:rPr lang="en-US" dirty="0"/>
              <a:t>”</a:t>
            </a:r>
          </a:p>
          <a:p>
            <a:pPr lvl="1">
              <a:defRPr/>
            </a:pPr>
            <a:r>
              <a:rPr lang="en-US" dirty="0" err="1"/>
              <a:t>perfSONAR</a:t>
            </a:r>
            <a:r>
              <a:rPr lang="en-US" dirty="0"/>
              <a:t> tools are much more accurate if run on a dedicated </a:t>
            </a:r>
            <a:r>
              <a:rPr lang="en-US" dirty="0" err="1"/>
              <a:t>perfSONAR</a:t>
            </a:r>
            <a:r>
              <a:rPr lang="en-US" dirty="0"/>
              <a:t> host</a:t>
            </a:r>
          </a:p>
          <a:p>
            <a:pPr>
              <a:defRPr/>
            </a:pPr>
            <a:r>
              <a:rPr lang="en-US" dirty="0"/>
              <a:t>Very easy to install and configure</a:t>
            </a:r>
          </a:p>
          <a:p>
            <a:pPr lvl="1">
              <a:buFont typeface="Arial"/>
              <a:buChar char="•"/>
              <a:defRPr/>
            </a:pPr>
            <a:r>
              <a:rPr lang="en-US" dirty="0"/>
              <a:t>Usually takes less than 30 </a:t>
            </a:r>
            <a:r>
              <a:rPr lang="en-US" dirty="0" smtClean="0"/>
              <a:t>minutes</a:t>
            </a:r>
            <a:endParaRPr lang="en-GB" dirty="0" smtClean="0"/>
          </a:p>
          <a:p>
            <a:r>
              <a:rPr lang="en-GB" dirty="0" smtClean="0"/>
              <a:t>Deployment considerations</a:t>
            </a:r>
          </a:p>
          <a:p>
            <a:pPr lvl="1"/>
            <a:r>
              <a:rPr lang="en-GB" dirty="0" smtClean="0"/>
              <a:t>Recommended to install on bare metal, but VMs are also an option</a:t>
            </a:r>
          </a:p>
          <a:p>
            <a:pPr lvl="2"/>
            <a:r>
              <a:rPr lang="en-GB" dirty="0" smtClean="0"/>
              <a:t>VMs require special setup (SR-IOV, pinned CPU, etc.)</a:t>
            </a:r>
          </a:p>
          <a:p>
            <a:pPr lvl="1"/>
            <a:r>
              <a:rPr lang="en-GB" dirty="0" smtClean="0"/>
              <a:t>Since 3.4+ support </a:t>
            </a:r>
            <a:r>
              <a:rPr lang="en-GB" dirty="0"/>
              <a:t>for multiple </a:t>
            </a:r>
            <a:r>
              <a:rPr lang="en-GB" dirty="0" smtClean="0"/>
              <a:t>NICs</a:t>
            </a:r>
          </a:p>
          <a:p>
            <a:pPr lvl="1"/>
            <a:r>
              <a:rPr lang="en-GB" dirty="0" smtClean="0"/>
              <a:t>We recommend installing/updating to 3.5.1 and enable auto-updates </a:t>
            </a:r>
            <a:endParaRPr lang="en-GB" dirty="0" smtClean="0"/>
          </a:p>
          <a:p>
            <a:r>
              <a:rPr lang="en-GB" dirty="0" smtClean="0"/>
              <a:t>Dual-stack supported out of the box</a:t>
            </a:r>
          </a:p>
          <a:p>
            <a:pPr lvl="1"/>
            <a:r>
              <a:rPr lang="en-GB" dirty="0" smtClean="0"/>
              <a:t>A and AAAA DNS should resolve to the same hostname</a:t>
            </a:r>
          </a:p>
          <a:p>
            <a:r>
              <a:rPr lang="en-GB" dirty="0" smtClean="0"/>
              <a:t>WLCG </a:t>
            </a:r>
            <a:r>
              <a:rPr lang="en-GB" dirty="0" err="1" smtClean="0"/>
              <a:t>perfSONAR</a:t>
            </a:r>
            <a:r>
              <a:rPr lang="en-GB" dirty="0" smtClean="0"/>
              <a:t> SU is here to </a:t>
            </a:r>
            <a:r>
              <a:rPr lang="en-GB" dirty="0" smtClean="0"/>
              <a:t>help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perfSONAR</a:t>
            </a:r>
            <a:r>
              <a:rPr lang="en-GB" dirty="0" smtClean="0"/>
              <a:t> Toolkit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5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8070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Support </a:t>
            </a:r>
            <a:r>
              <a:rPr lang="en-US" dirty="0" smtClean="0"/>
              <a:t>unit to coordinate responses to potential network </a:t>
            </a:r>
            <a:r>
              <a:rPr lang="en-US" dirty="0" smtClean="0"/>
              <a:t>issues</a:t>
            </a:r>
          </a:p>
          <a:p>
            <a:pPr lvl="1"/>
            <a:r>
              <a:rPr lang="en-US" dirty="0"/>
              <a:t>Tickets opened in the support group can be triaged to the right destination</a:t>
            </a:r>
          </a:p>
          <a:p>
            <a:pPr lvl="1"/>
            <a:r>
              <a:rPr lang="en-US" dirty="0"/>
              <a:t>Many issues are potentially resolvable within the working group</a:t>
            </a:r>
          </a:p>
          <a:p>
            <a:pPr lvl="1"/>
            <a:r>
              <a:rPr lang="en-US" dirty="0"/>
              <a:t>Real network issues can be identified and directed to the appropriate network support centers</a:t>
            </a:r>
          </a:p>
          <a:p>
            <a:r>
              <a:rPr lang="en-US" dirty="0"/>
              <a:t>Documented at </a:t>
            </a:r>
            <a:r>
              <a:rPr lang="en-US" dirty="0">
                <a:hlinkClick r:id="rId3"/>
              </a:rPr>
              <a:t>https://twiki.cern.ch/twiki/bin/view/LCG/NetworkTransferMetrics#Network_Performance_Incidents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GB" dirty="0" smtClean="0"/>
              <a:t>Bi</a:t>
            </a:r>
            <a:r>
              <a:rPr lang="en-GB" dirty="0"/>
              <a:t>-weekly meetings taking place, WLCG and North American throughput </a:t>
            </a:r>
            <a:r>
              <a:rPr lang="en-GB" dirty="0" smtClean="0"/>
              <a:t>calls</a:t>
            </a:r>
          </a:p>
          <a:p>
            <a:pPr lvl="1"/>
            <a:r>
              <a:rPr lang="en-GB" dirty="0">
                <a:solidFill>
                  <a:srgbClr val="4BACC6">
                    <a:lumMod val="75000"/>
                  </a:srgbClr>
                </a:solidFill>
              </a:rPr>
              <a:t>Oversight of the </a:t>
            </a:r>
            <a:r>
              <a:rPr lang="en-GB" dirty="0" err="1">
                <a:solidFill>
                  <a:srgbClr val="4BACC6">
                    <a:lumMod val="75000"/>
                  </a:srgbClr>
                </a:solidFill>
              </a:rPr>
              <a:t>perfSONAR</a:t>
            </a:r>
            <a:r>
              <a:rPr lang="en-GB" dirty="0">
                <a:solidFill>
                  <a:srgbClr val="4BACC6">
                    <a:lumMod val="75000"/>
                  </a:srgbClr>
                </a:solidFill>
              </a:rPr>
              <a:t> network infrastructure </a:t>
            </a:r>
          </a:p>
          <a:p>
            <a:pPr lvl="1"/>
            <a:r>
              <a:rPr lang="en-GB" dirty="0">
                <a:solidFill>
                  <a:srgbClr val="4BACC6">
                    <a:lumMod val="75000"/>
                  </a:srgbClr>
                </a:solidFill>
              </a:rPr>
              <a:t>Coordination of the </a:t>
            </a:r>
            <a:r>
              <a:rPr lang="en-GB" dirty="0" smtClean="0"/>
              <a:t>WLCG </a:t>
            </a:r>
            <a:r>
              <a:rPr lang="en-GB" dirty="0"/>
              <a:t>network performance incidents </a:t>
            </a:r>
          </a:p>
          <a:p>
            <a:pPr lvl="1"/>
            <a:r>
              <a:rPr lang="en-GB" dirty="0"/>
              <a:t>Detection and follow up on issues seen by the </a:t>
            </a:r>
            <a:r>
              <a:rPr lang="en-GB" dirty="0" err="1"/>
              <a:t>perfSONAR</a:t>
            </a:r>
            <a:r>
              <a:rPr lang="en-GB" dirty="0"/>
              <a:t> </a:t>
            </a:r>
            <a:r>
              <a:rPr lang="en-GB" dirty="0" smtClean="0"/>
              <a:t>network</a:t>
            </a:r>
            <a:endParaRPr lang="en-GB" dirty="0"/>
          </a:p>
          <a:p>
            <a:pPr lvl="1"/>
            <a:endParaRPr lang="en-US" dirty="0" smtClean="0"/>
          </a:p>
          <a:p>
            <a:r>
              <a:rPr lang="en-US" dirty="0" smtClean="0"/>
              <a:t>Advanced </a:t>
            </a:r>
            <a:r>
              <a:rPr lang="en-US" dirty="0" smtClean="0"/>
              <a:t>notification remain a major challenge - currently too many network issues seen in the </a:t>
            </a:r>
            <a:r>
              <a:rPr lang="en-US" dirty="0" err="1" smtClean="0"/>
              <a:t>perfSONAR</a:t>
            </a:r>
            <a:r>
              <a:rPr lang="en-US" dirty="0" smtClean="0"/>
              <a:t> network – we’re missing tools to help filter out the important ones</a:t>
            </a:r>
          </a:p>
          <a:p>
            <a:pPr lvl="1"/>
            <a:r>
              <a:rPr lang="en-US" dirty="0" smtClean="0"/>
              <a:t>We’re currently working on this, but a full featured solution requires a lot of effort 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WLCG throughput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1448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053" y="2533084"/>
            <a:ext cx="8229600" cy="1143000"/>
          </a:xfrm>
        </p:spPr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9EEAF3E-C1D3-874A-92DA-A8E2157260C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294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err="1" smtClean="0"/>
              <a:t>perfSONAR</a:t>
            </a:r>
            <a:r>
              <a:rPr lang="en-GB" dirty="0" smtClean="0"/>
              <a:t> </a:t>
            </a:r>
            <a:r>
              <a:rPr lang="en-GB" dirty="0" smtClean="0"/>
              <a:t>is the best tool to assess network performance and debug issues</a:t>
            </a:r>
          </a:p>
          <a:p>
            <a:pPr lvl="1"/>
            <a:r>
              <a:rPr lang="en-GB" dirty="0" smtClean="0"/>
              <a:t>For both IPv4 and IPv6</a:t>
            </a:r>
          </a:p>
          <a:p>
            <a:pPr lvl="1"/>
            <a:r>
              <a:rPr lang="en-GB" dirty="0" smtClean="0"/>
              <a:t>All sites </a:t>
            </a:r>
            <a:r>
              <a:rPr lang="en-GB" dirty="0" smtClean="0"/>
              <a:t>can easily enable dual-stack and use command line tools to test their performance</a:t>
            </a:r>
          </a:p>
          <a:p>
            <a:pPr lvl="1"/>
            <a:r>
              <a:rPr lang="en-GB" dirty="0" smtClean="0"/>
              <a:t>Growing network of dual-stack </a:t>
            </a:r>
            <a:r>
              <a:rPr lang="en-GB" dirty="0" err="1" smtClean="0"/>
              <a:t>perfSONARs</a:t>
            </a:r>
            <a:endParaRPr lang="en-GB" dirty="0"/>
          </a:p>
          <a:p>
            <a:pPr lvl="2"/>
            <a:r>
              <a:rPr lang="en-GB" dirty="0" smtClean="0"/>
              <a:t>Also outside of WLCG</a:t>
            </a:r>
          </a:p>
          <a:p>
            <a:r>
              <a:rPr lang="en-GB" dirty="0" smtClean="0"/>
              <a:t>WLCG </a:t>
            </a:r>
            <a:r>
              <a:rPr lang="en-GB" dirty="0" err="1" smtClean="0"/>
              <a:t>perfSONAR</a:t>
            </a:r>
            <a:r>
              <a:rPr lang="en-GB" dirty="0" smtClean="0"/>
              <a:t> network</a:t>
            </a:r>
          </a:p>
          <a:p>
            <a:pPr lvl="1"/>
            <a:r>
              <a:rPr lang="en-GB" dirty="0" smtClean="0"/>
              <a:t>Runs regular testing activities to baseline the performance </a:t>
            </a:r>
          </a:p>
          <a:p>
            <a:pPr lvl="1"/>
            <a:r>
              <a:rPr lang="en-GB" dirty="0" smtClean="0"/>
              <a:t>Currently focused on IPv4, we need to plan how we   gradually introduce IPv6</a:t>
            </a:r>
          </a:p>
          <a:p>
            <a:pPr lvl="2"/>
            <a:r>
              <a:rPr lang="en-GB" dirty="0" smtClean="0"/>
              <a:t>Dual-stack mesh already available </a:t>
            </a:r>
          </a:p>
          <a:p>
            <a:r>
              <a:rPr lang="en-GB" dirty="0" smtClean="0"/>
              <a:t>WLCG </a:t>
            </a:r>
            <a:r>
              <a:rPr lang="en-GB" dirty="0" err="1" smtClean="0"/>
              <a:t>perfSONAR</a:t>
            </a:r>
            <a:r>
              <a:rPr lang="en-GB" dirty="0" smtClean="0"/>
              <a:t> SU is here to help with deployment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E394B-2483-6840-8B72-FFD57304324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565446"/>
      </p:ext>
    </p:extLst>
  </p:cSld>
  <p:clrMapOvr>
    <a:masterClrMapping/>
  </p:clrMapOvr>
</p:sld>
</file>

<file path=ppt/theme/theme1.xml><?xml version="1.0" encoding="utf-8"?>
<a:theme xmlns:a="http://schemas.openxmlformats.org/drawingml/2006/main" name="wlc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1784</TotalTime>
  <Words>1606</Words>
  <Application>Microsoft Macintosh PowerPoint</Application>
  <PresentationFormat>On-screen Show (4:3)</PresentationFormat>
  <Paragraphs>174</Paragraphs>
  <Slides>13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wlcg</vt:lpstr>
      <vt:lpstr>Bitmap Image</vt:lpstr>
      <vt:lpstr>perfSONAR </vt:lpstr>
      <vt:lpstr>Motivation</vt:lpstr>
      <vt:lpstr>perfSONAR</vt:lpstr>
      <vt:lpstr>Current perfSONAR Deployment</vt:lpstr>
      <vt:lpstr>Overview of perfSONAR Pipeline</vt:lpstr>
      <vt:lpstr>perfSONAR Toolkit</vt:lpstr>
      <vt:lpstr>WLCG throughput</vt:lpstr>
      <vt:lpstr>Demo</vt:lpstr>
      <vt:lpstr>Summary</vt:lpstr>
      <vt:lpstr>References</vt:lpstr>
      <vt:lpstr>Backup slides</vt:lpstr>
      <vt:lpstr>Latency and packet loss matters</vt:lpstr>
      <vt:lpstr>Packet ordering and jitter matters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Working Group</dc:title>
  <dc:creator>Marian Babik</dc:creator>
  <cp:lastModifiedBy>Marian Babik</cp:lastModifiedBy>
  <cp:revision>100</cp:revision>
  <dcterms:created xsi:type="dcterms:W3CDTF">2016-04-27T08:46:35Z</dcterms:created>
  <dcterms:modified xsi:type="dcterms:W3CDTF">2016-06-07T08:10:41Z</dcterms:modified>
</cp:coreProperties>
</file>