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avi" ContentType="video/x-msvideo"/>
  <Default Extension="tiff" ContentType="image/tif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518" r:id="rId2"/>
    <p:sldId id="525" r:id="rId3"/>
    <p:sldId id="497" r:id="rId4"/>
    <p:sldId id="517" r:id="rId5"/>
    <p:sldId id="510" r:id="rId6"/>
    <p:sldId id="514" r:id="rId7"/>
    <p:sldId id="519" r:id="rId8"/>
    <p:sldId id="527" r:id="rId9"/>
    <p:sldId id="520" r:id="rId10"/>
    <p:sldId id="522" r:id="rId11"/>
    <p:sldId id="521" r:id="rId12"/>
    <p:sldId id="524" r:id="rId13"/>
    <p:sldId id="526" r:id="rId14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75">
          <p15:clr>
            <a:srgbClr val="A4A3A4"/>
          </p15:clr>
        </p15:guide>
        <p15:guide id="2" pos="29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3399FF"/>
    <a:srgbClr val="FF3300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8" autoAdjust="0"/>
    <p:restoredTop sz="99797" autoAdjust="0"/>
  </p:normalViewPr>
  <p:slideViewPr>
    <p:cSldViewPr snapToGrid="0" snapToObjects="1" showGuides="1">
      <p:cViewPr varScale="1">
        <p:scale>
          <a:sx n="132" d="100"/>
          <a:sy n="132" d="100"/>
        </p:scale>
        <p:origin x="186" y="132"/>
      </p:cViewPr>
      <p:guideLst>
        <p:guide orient="horz" pos="4175"/>
        <p:guide pos="291"/>
      </p:guideLst>
    </p:cSldViewPr>
  </p:slideViewPr>
  <p:outlineViewPr>
    <p:cViewPr>
      <p:scale>
        <a:sx n="33" d="100"/>
        <a:sy n="33" d="100"/>
      </p:scale>
      <p:origin x="0" y="43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Grid="0" snapToObjects="1">
      <p:cViewPr>
        <p:scale>
          <a:sx n="59" d="100"/>
          <a:sy n="59" d="100"/>
        </p:scale>
        <p:origin x="-2544" y="-618"/>
      </p:cViewPr>
      <p:guideLst>
        <p:guide orient="horz" pos="3110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 b="1" i="0" baseline="0">
                <a:effectLst/>
              </a:rPr>
              <a:t>Evolution by activities (MCHF)</a:t>
            </a:r>
            <a:endParaRPr lang="fr-FR" sz="1400">
              <a:effectLst/>
            </a:endParaRPr>
          </a:p>
          <a:p>
            <a:pPr>
              <a:defRPr sz="1400"/>
            </a:pPr>
            <a:r>
              <a:rPr lang="en-US" sz="1200" b="0" i="1" baseline="0">
                <a:effectLst/>
              </a:rPr>
              <a:t>Ref:Date de création de facture</a:t>
            </a:r>
            <a:endParaRPr lang="fr-FR" sz="1200">
              <a:effectLst/>
            </a:endParaRP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7.3239603961943872E-2"/>
          <c:y val="0.22905185881840864"/>
          <c:w val="0.92589455613132421"/>
          <c:h val="0.70319092970437569"/>
        </c:manualLayout>
      </c:layout>
      <c:lineChart>
        <c:grouping val="standard"/>
        <c:varyColors val="0"/>
        <c:ser>
          <c:idx val="0"/>
          <c:order val="0"/>
          <c:tx>
            <c:strRef>
              <c:f>'SUMMARY (DateCrFact)_2013 (2)'!$Q$23</c:f>
              <c:strCache>
                <c:ptCount val="1"/>
                <c:pt idx="0">
                  <c:v>BE + Lab.Mecanique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pPr>
              <a:ln>
                <a:solidFill>
                  <a:srgbClr val="0070C0"/>
                </a:solidFill>
              </a:ln>
            </c:spPr>
          </c:marker>
          <c:dPt>
            <c:idx val="1"/>
            <c:marker>
              <c:spPr>
                <a:ln>
                  <a:solidFill>
                    <a:srgbClr val="0070C0"/>
                  </a:solidFill>
                  <a:prstDash val="sysDot"/>
                </a:ln>
              </c:spPr>
            </c:marker>
            <c:bubble3D val="0"/>
            <c:spPr>
              <a:ln>
                <a:solidFill>
                  <a:srgbClr val="0070C0"/>
                </a:solidFill>
                <a:prstDash val="sysDot"/>
              </a:ln>
            </c:spPr>
          </c:dPt>
          <c:dPt>
            <c:idx val="2"/>
            <c:marker>
              <c:spPr>
                <a:ln>
                  <a:solidFill>
                    <a:srgbClr val="0070C0"/>
                  </a:solidFill>
                  <a:prstDash val="sysDot"/>
                </a:ln>
              </c:spPr>
            </c:marker>
            <c:bubble3D val="0"/>
            <c:spPr>
              <a:ln>
                <a:solidFill>
                  <a:srgbClr val="0070C0"/>
                </a:solidFill>
                <a:prstDash val="sysDot"/>
              </a:ln>
            </c:spPr>
          </c:dPt>
          <c:dPt>
            <c:idx val="3"/>
            <c:marker>
              <c:spPr>
                <a:ln>
                  <a:noFill/>
                  <a:prstDash val="solid"/>
                </a:ln>
              </c:spPr>
            </c:marker>
            <c:bubble3D val="0"/>
            <c:spPr>
              <a:ln>
                <a:noFill/>
                <a:prstDash val="solid"/>
              </a:ln>
            </c:spPr>
          </c:dPt>
          <c:dPt>
            <c:idx val="4"/>
            <c:marker>
              <c:spPr>
                <a:ln>
                  <a:solidFill>
                    <a:srgbClr val="0070C0"/>
                  </a:solidFill>
                  <a:prstDash val="solid"/>
                </a:ln>
              </c:spPr>
            </c:marker>
            <c:bubble3D val="0"/>
            <c:spPr>
              <a:ln>
                <a:solidFill>
                  <a:srgbClr val="0070C0"/>
                </a:solidFill>
                <a:prstDash val="solid"/>
              </a:ln>
            </c:spPr>
          </c:dPt>
          <c:dPt>
            <c:idx val="5"/>
            <c:bubble3D val="0"/>
          </c:dPt>
          <c:dPt>
            <c:idx val="6"/>
            <c:marker>
              <c:spPr>
                <a:ln>
                  <a:solidFill>
                    <a:srgbClr val="0070C0"/>
                  </a:solidFill>
                  <a:prstDash val="solid"/>
                </a:ln>
              </c:spPr>
            </c:marker>
            <c:bubble3D val="0"/>
            <c:spPr>
              <a:ln>
                <a:solidFill>
                  <a:srgbClr val="0070C0"/>
                </a:solidFill>
                <a:prstDash val="solid"/>
              </a:ln>
            </c:spPr>
          </c:dPt>
          <c:dPt>
            <c:idx val="7"/>
            <c:marker>
              <c:spPr>
                <a:ln>
                  <a:noFill/>
                </a:ln>
              </c:spPr>
            </c:marker>
            <c:bubble3D val="0"/>
            <c:spPr>
              <a:ln>
                <a:noFill/>
              </a:ln>
            </c:spPr>
          </c:dPt>
          <c:dPt>
            <c:idx val="9"/>
            <c:bubble3D val="0"/>
          </c:dPt>
          <c:dLbls>
            <c:dLbl>
              <c:idx val="0"/>
              <c:layout>
                <c:manualLayout>
                  <c:x val="-2.88266915553325E-2"/>
                  <c:y val="4.1694443123073126E-2"/>
                </c:manualLayout>
              </c:layout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  <c:txPr>
                <a:bodyPr/>
                <a:lstStyle/>
                <a:p>
                  <a:pPr>
                    <a:defRPr sz="1050" b="1">
                      <a:solidFill>
                        <a:schemeClr val="accent1">
                          <a:lumMod val="75000"/>
                        </a:schemeClr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  <c:txPr>
                <a:bodyPr/>
                <a:lstStyle/>
                <a:p>
                  <a:pPr>
                    <a:defRPr sz="1050" b="1">
                      <a:solidFill>
                        <a:schemeClr val="accent1">
                          <a:lumMod val="75000"/>
                        </a:schemeClr>
                      </a:solidFill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solidFill>
                  <a:schemeClr val="bg1"/>
                </a:solidFill>
                <a:ln>
                  <a:solidFill>
                    <a:sysClr val="windowText" lastClr="000000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</c:spPr>
              <c:txPr>
                <a:bodyPr anchorCtr="0"/>
                <a:lstStyle/>
                <a:p>
                  <a:pPr algn="ctr">
                    <a:defRPr lang="en-US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8183500180640701E-2"/>
                  <c:y val="2.645433456470573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b="1"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spPr>
                <a:noFill/>
                <a:ln>
                  <a:noFill/>
                </a:ln>
              </c:spPr>
              <c:txPr>
                <a:bodyPr anchorCtr="0"/>
                <a:lstStyle/>
                <a:p>
                  <a:pPr algn="ctr" rtl="0">
                    <a:defRPr lang="en-US" sz="1000" b="0" i="0" u="none" strike="noStrike" kern="1200" baseline="0">
                      <a:solidFill>
                        <a:sysClr val="windowText" lastClr="000000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3.7440623813859561E-3"/>
                  <c:y val="1.0297830117625266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spPr>
                <a:solidFill>
                  <a:schemeClr val="bg2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/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'SUMMARY (DateCrFact)_2013 (2)'!$R$22:$Y$22</c:f>
              <c:strCach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1T 2014</c:v>
                </c:pt>
                <c:pt idx="4">
                  <c:v>2T 2014</c:v>
                </c:pt>
                <c:pt idx="5">
                  <c:v>3T 2014</c:v>
                </c:pt>
                <c:pt idx="6">
                  <c:v>2014</c:v>
                </c:pt>
                <c:pt idx="7">
                  <c:v>1T 2015</c:v>
                </c:pt>
              </c:strCache>
            </c:strRef>
          </c:cat>
          <c:val>
            <c:numRef>
              <c:f>'SUMMARY (DateCrFact)_2013 (2)'!$R$23:$Y$23</c:f>
              <c:numCache>
                <c:formatCode>#,##0.0</c:formatCode>
                <c:ptCount val="8"/>
                <c:pt idx="0">
                  <c:v>2.7</c:v>
                </c:pt>
                <c:pt idx="1">
                  <c:v>3.1</c:v>
                </c:pt>
                <c:pt idx="2">
                  <c:v>2.8</c:v>
                </c:pt>
                <c:pt idx="3">
                  <c:v>0.8</c:v>
                </c:pt>
                <c:pt idx="4">
                  <c:v>1.6</c:v>
                </c:pt>
                <c:pt idx="5">
                  <c:v>2.4</c:v>
                </c:pt>
                <c:pt idx="6">
                  <c:v>3.4</c:v>
                </c:pt>
                <c:pt idx="7">
                  <c:v>0.4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'SUMMARY (DateCrFact)_2013 (2)'!$Q$24</c:f>
              <c:strCache>
                <c:ptCount val="1"/>
                <c:pt idx="0">
                  <c:v>Sous-traitance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marker>
            <c:spPr>
              <a:ln>
                <a:solidFill>
                  <a:srgbClr val="C00000"/>
                </a:solidFill>
              </a:ln>
            </c:spPr>
          </c:marker>
          <c:dPt>
            <c:idx val="1"/>
            <c:bubble3D val="0"/>
            <c:spPr>
              <a:ln>
                <a:solidFill>
                  <a:srgbClr val="C00000"/>
                </a:solidFill>
                <a:prstDash val="sysDot"/>
              </a:ln>
            </c:spPr>
          </c:dPt>
          <c:dPt>
            <c:idx val="2"/>
            <c:marker>
              <c:spPr>
                <a:ln>
                  <a:solidFill>
                    <a:srgbClr val="C00000"/>
                  </a:solidFill>
                  <a:prstDash val="sysDot"/>
                </a:ln>
              </c:spPr>
            </c:marker>
            <c:bubble3D val="0"/>
            <c:spPr>
              <a:ln>
                <a:solidFill>
                  <a:srgbClr val="C00000"/>
                </a:solidFill>
                <a:prstDash val="sysDot"/>
              </a:ln>
            </c:spPr>
          </c:dPt>
          <c:dPt>
            <c:idx val="3"/>
            <c:marker>
              <c:spPr>
                <a:ln>
                  <a:noFill/>
                  <a:prstDash val="solid"/>
                </a:ln>
              </c:spPr>
            </c:marker>
            <c:bubble3D val="0"/>
            <c:spPr>
              <a:ln>
                <a:noFill/>
                <a:prstDash val="solid"/>
              </a:ln>
            </c:spPr>
          </c:dPt>
          <c:dPt>
            <c:idx val="4"/>
            <c:marker>
              <c:spPr>
                <a:ln>
                  <a:solidFill>
                    <a:srgbClr val="C00000"/>
                  </a:solidFill>
                  <a:prstDash val="solid"/>
                </a:ln>
              </c:spPr>
            </c:marker>
            <c:bubble3D val="0"/>
            <c:spPr>
              <a:ln>
                <a:solidFill>
                  <a:srgbClr val="C00000"/>
                </a:solidFill>
                <a:prstDash val="solid"/>
              </a:ln>
            </c:spPr>
          </c:dPt>
          <c:dPt>
            <c:idx val="5"/>
            <c:bubble3D val="0"/>
          </c:dPt>
          <c:dPt>
            <c:idx val="6"/>
            <c:marker>
              <c:spPr>
                <a:ln>
                  <a:solidFill>
                    <a:srgbClr val="C00000"/>
                  </a:solidFill>
                  <a:prstDash val="solid"/>
                </a:ln>
              </c:spPr>
            </c:marker>
            <c:bubble3D val="0"/>
            <c:spPr>
              <a:ln>
                <a:solidFill>
                  <a:srgbClr val="C00000"/>
                </a:solidFill>
                <a:prstDash val="solid"/>
              </a:ln>
            </c:spPr>
          </c:dPt>
          <c:dPt>
            <c:idx val="7"/>
            <c:marker>
              <c:spPr>
                <a:ln>
                  <a:noFill/>
                </a:ln>
              </c:spPr>
            </c:marker>
            <c:bubble3D val="0"/>
            <c:spPr>
              <a:ln>
                <a:noFill/>
              </a:ln>
            </c:spPr>
          </c:dPt>
          <c:dPt>
            <c:idx val="9"/>
            <c:bubble3D val="0"/>
          </c:dPt>
          <c:dLbls>
            <c:dLbl>
              <c:idx val="0"/>
              <c:layout>
                <c:manualLayout>
                  <c:x val="-3.1944334297236483E-2"/>
                  <c:y val="-5.9008145425098704E-2"/>
                </c:manualLayout>
              </c:layout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c:spPr>
              <c:txPr>
                <a:bodyPr anchorCtr="0"/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  <c:txPr>
                <a:bodyPr anchorCtr="0"/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c:spPr>
              <c:txPr>
                <a:bodyPr anchorCtr="0"/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spPr>
                <a:noFill/>
                <a:ln>
                  <a:noFill/>
                </a:ln>
              </c:spPr>
              <c:txPr>
                <a:bodyPr anchorCtr="0"/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</c:spPr>
              <c:txPr>
                <a:bodyPr anchorCtr="0"/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spPr>
                <a:noFill/>
                <a:ln>
                  <a:noFill/>
                </a:ln>
              </c:spPr>
              <c:txPr>
                <a:bodyPr anchorCtr="0"/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c:spPr>
              <c:txPr>
                <a:bodyPr anchorCtr="0"/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1941300204726131E-2"/>
                  <c:y val="-3.5272446086274459E-2"/>
                </c:manualLayout>
              </c:layout>
              <c:spPr>
                <a:noFill/>
                <a:ln>
                  <a:noFill/>
                </a:ln>
              </c:spPr>
              <c:txPr>
                <a:bodyPr anchorCtr="0"/>
                <a:lstStyle/>
                <a:p>
                  <a:pPr algn="ctr">
                    <a:defRPr lang="fr-FR"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anchorCtr="0"/>
                <a:lstStyle/>
                <a:p>
                  <a:pPr algn="ctr" rtl="0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7.4881247627717751E-3"/>
                  <c:y val="-3.3877967313115445E-2"/>
                </c:manualLayout>
              </c:layout>
              <c:spPr>
                <a:noFill/>
                <a:ln>
                  <a:noFill/>
                </a:ln>
              </c:spPr>
              <c:txPr>
                <a:bodyPr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fr-FR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'SUMMARY (DateCrFact)_2013 (2)'!$R$22:$Y$22</c:f>
              <c:strCach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1T 2014</c:v>
                </c:pt>
                <c:pt idx="4">
                  <c:v>2T 2014</c:v>
                </c:pt>
                <c:pt idx="5">
                  <c:v>3T 2014</c:v>
                </c:pt>
                <c:pt idx="6">
                  <c:v>2014</c:v>
                </c:pt>
                <c:pt idx="7">
                  <c:v>1T 2015</c:v>
                </c:pt>
              </c:strCache>
            </c:strRef>
          </c:cat>
          <c:val>
            <c:numRef>
              <c:f>'SUMMARY (DateCrFact)_2013 (2)'!$R$24:$Y$24</c:f>
              <c:numCache>
                <c:formatCode>#,##0.0</c:formatCode>
                <c:ptCount val="8"/>
                <c:pt idx="0">
                  <c:v>5.9</c:v>
                </c:pt>
                <c:pt idx="1">
                  <c:v>7</c:v>
                </c:pt>
                <c:pt idx="2">
                  <c:v>7.9</c:v>
                </c:pt>
                <c:pt idx="3">
                  <c:v>1.9</c:v>
                </c:pt>
                <c:pt idx="4">
                  <c:v>4.5999999999999996</c:v>
                </c:pt>
                <c:pt idx="5">
                  <c:v>7.5</c:v>
                </c:pt>
                <c:pt idx="6">
                  <c:v>9.3000000000000007</c:v>
                </c:pt>
                <c:pt idx="7">
                  <c:v>1.3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'SUMMARY (DateCrFact)_2013 (2)'!$Q$25</c:f>
              <c:strCache>
                <c:ptCount val="1"/>
                <c:pt idx="0">
                  <c:v>Fabrication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pPr>
              <a:ln>
                <a:solidFill>
                  <a:srgbClr val="92D050"/>
                </a:solidFill>
              </a:ln>
            </c:spPr>
          </c:marker>
          <c:dPt>
            <c:idx val="1"/>
            <c:marker>
              <c:spPr>
                <a:ln>
                  <a:solidFill>
                    <a:srgbClr val="92D050"/>
                  </a:solidFill>
                  <a:prstDash val="sysDot"/>
                </a:ln>
              </c:spPr>
            </c:marker>
            <c:bubble3D val="0"/>
            <c:spPr>
              <a:ln>
                <a:solidFill>
                  <a:srgbClr val="92D050"/>
                </a:solidFill>
                <a:prstDash val="sysDot"/>
              </a:ln>
            </c:spPr>
          </c:dPt>
          <c:dPt>
            <c:idx val="2"/>
            <c:marker>
              <c:spPr>
                <a:ln>
                  <a:solidFill>
                    <a:srgbClr val="92D050"/>
                  </a:solidFill>
                  <a:prstDash val="sysDot"/>
                </a:ln>
              </c:spPr>
            </c:marker>
            <c:bubble3D val="0"/>
            <c:spPr>
              <a:ln>
                <a:solidFill>
                  <a:srgbClr val="92D050"/>
                </a:solidFill>
                <a:prstDash val="sysDot"/>
              </a:ln>
            </c:spPr>
          </c:dPt>
          <c:dPt>
            <c:idx val="3"/>
            <c:marker>
              <c:spPr>
                <a:ln>
                  <a:noFill/>
                  <a:prstDash val="solid"/>
                </a:ln>
              </c:spPr>
            </c:marker>
            <c:bubble3D val="0"/>
            <c:spPr>
              <a:ln>
                <a:noFill/>
                <a:prstDash val="solid"/>
              </a:ln>
            </c:spPr>
          </c:dPt>
          <c:dPt>
            <c:idx val="4"/>
            <c:marker>
              <c:spPr>
                <a:ln>
                  <a:solidFill>
                    <a:srgbClr val="92D050"/>
                  </a:solidFill>
                  <a:prstDash val="solid"/>
                </a:ln>
              </c:spPr>
            </c:marker>
            <c:bubble3D val="0"/>
            <c:spPr>
              <a:ln>
                <a:solidFill>
                  <a:srgbClr val="92D050"/>
                </a:solidFill>
                <a:prstDash val="solid"/>
              </a:ln>
            </c:spPr>
          </c:dPt>
          <c:dPt>
            <c:idx val="5"/>
            <c:bubble3D val="0"/>
          </c:dPt>
          <c:dPt>
            <c:idx val="6"/>
            <c:marker>
              <c:spPr>
                <a:ln>
                  <a:solidFill>
                    <a:srgbClr val="92D050"/>
                  </a:solidFill>
                  <a:prstDash val="solid"/>
                </a:ln>
              </c:spPr>
            </c:marker>
            <c:bubble3D val="0"/>
            <c:spPr>
              <a:ln>
                <a:solidFill>
                  <a:srgbClr val="92D050"/>
                </a:solidFill>
                <a:prstDash val="solid"/>
              </a:ln>
            </c:spPr>
          </c:dPt>
          <c:dPt>
            <c:idx val="7"/>
            <c:marker>
              <c:spPr>
                <a:ln>
                  <a:noFill/>
                </a:ln>
              </c:spPr>
            </c:marker>
            <c:bubble3D val="0"/>
            <c:spPr>
              <a:ln>
                <a:noFill/>
              </a:ln>
            </c:spPr>
          </c:dPt>
          <c:dPt>
            <c:idx val="9"/>
            <c:bubble3D val="0"/>
          </c:dPt>
          <c:dLbls>
            <c:dLbl>
              <c:idx val="0"/>
              <c:layout>
                <c:manualLayout>
                  <c:x val="-3.1090167359311766E-2"/>
                  <c:y val="-4.4210088467967562E-2"/>
                </c:manualLayout>
              </c:layout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  <c:txPr>
                <a:bodyPr anchorCtr="0"/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50000"/>
                    </a:schemeClr>
                  </a:solidFill>
                </a:ln>
              </c:spPr>
              <c:txPr>
                <a:bodyPr anchorCtr="0"/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  <a:effectLst/>
              </c:spPr>
              <c:txPr>
                <a:bodyPr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spPr>
                <a:noFill/>
                <a:ln>
                  <a:noFill/>
                </a:ln>
              </c:spPr>
              <c:txPr>
                <a:bodyPr anchorCtr="0"/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  <a:effectLst/>
              </c:spPr>
              <c:txPr>
                <a:bodyPr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2.8183500180640701E-2"/>
                  <c:y val="2.6454334564705737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fr-FR" sz="1000" b="1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tx>
                <c:rich>
                  <a:bodyPr anchorCtr="0"/>
                  <a:lstStyle/>
                  <a:p>
                    <a:pPr algn="ctr">
                      <a:defRPr lang="fr-FR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000" b="0" i="0" u="none" strike="noStrike" kern="1200" baseline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rPr>
                      <a:t>5,7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5.6160935720787281E-3"/>
                  <c:y val="-1.0297830117625266E-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spPr>
                <a:solidFill>
                  <a:schemeClr val="bg2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  <c:txPr>
                <a:bodyPr wrap="square" lIns="38100" tIns="19050" rIns="38100" bIns="19050" anchor="ctr" anchorCtr="0">
                  <a:spAutoFit/>
                </a:bodyPr>
                <a:lstStyle/>
                <a:p>
                  <a:pPr algn="ctr">
                    <a:defRPr lang="fr-FR" sz="1000" b="0" i="0" u="none" strike="noStrike" kern="120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 anchorCtr="0">
                <a:spAutoFit/>
              </a:bodyPr>
              <a:lstStyle/>
              <a:p>
                <a:pPr algn="ctr">
                  <a:defRPr lang="fr-FR" sz="1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'SUMMARY (DateCrFact)_2013 (2)'!$R$22:$Y$22</c:f>
              <c:strCache>
                <c:ptCount val="8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1T 2014</c:v>
                </c:pt>
                <c:pt idx="4">
                  <c:v>2T 2014</c:v>
                </c:pt>
                <c:pt idx="5">
                  <c:v>3T 2014</c:v>
                </c:pt>
                <c:pt idx="6">
                  <c:v>2014</c:v>
                </c:pt>
                <c:pt idx="7">
                  <c:v>1T 2015</c:v>
                </c:pt>
              </c:strCache>
            </c:strRef>
          </c:cat>
          <c:val>
            <c:numRef>
              <c:f>'SUMMARY (DateCrFact)_2013 (2)'!$R$25:$Y$25</c:f>
              <c:numCache>
                <c:formatCode>#,##0.0</c:formatCode>
                <c:ptCount val="8"/>
                <c:pt idx="0">
                  <c:v>3.5</c:v>
                </c:pt>
                <c:pt idx="1">
                  <c:v>4.3</c:v>
                </c:pt>
                <c:pt idx="2">
                  <c:v>5.7</c:v>
                </c:pt>
                <c:pt idx="3">
                  <c:v>1.7</c:v>
                </c:pt>
                <c:pt idx="4">
                  <c:v>2.9</c:v>
                </c:pt>
                <c:pt idx="5">
                  <c:v>4.5</c:v>
                </c:pt>
                <c:pt idx="6">
                  <c:v>5.5</c:v>
                </c:pt>
                <c:pt idx="7">
                  <c:v>1.1000000000000001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72991448"/>
        <c:axId val="272991840"/>
      </c:lineChart>
      <c:catAx>
        <c:axId val="27299144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72991840"/>
        <c:crosses val="autoZero"/>
        <c:auto val="1"/>
        <c:lblAlgn val="ctr"/>
        <c:lblOffset val="100"/>
        <c:noMultiLvlLbl val="0"/>
      </c:catAx>
      <c:valAx>
        <c:axId val="272991840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#,##0.0" sourceLinked="1"/>
        <c:majorTickMark val="out"/>
        <c:minorTickMark val="none"/>
        <c:tickLblPos val="nextTo"/>
        <c:crossAx val="272991448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0962B67-56DF-2B4A-B00B-E3CD1F557695}" type="doc">
      <dgm:prSet loTypeId="urn:microsoft.com/office/officeart/2005/8/layout/vList3" loCatId="" qsTypeId="urn:microsoft.com/office/officeart/2005/8/quickstyle/simple4" qsCatId="simple" csTypeId="urn:microsoft.com/office/officeart/2005/8/colors/accent1_2" csCatId="accent1" phldr="1"/>
      <dgm:spPr/>
    </dgm:pt>
    <dgm:pt modelId="{632AB310-AA23-6048-8A24-9BF5402B095F}">
      <dgm:prSet phldrT="[Text]"/>
      <dgm:spPr/>
      <dgm:t>
        <a:bodyPr/>
        <a:lstStyle/>
        <a:p>
          <a:pPr algn="l" rtl="0"/>
          <a:r>
            <a:rPr lang="fr-CH" u="none" dirty="0" smtClean="0">
              <a:latin typeface="+mn-lt"/>
            </a:rPr>
            <a:t>Engineering &amp; Design</a:t>
          </a:r>
          <a:endParaRPr lang="en-US" dirty="0"/>
        </a:p>
      </dgm:t>
    </dgm:pt>
    <dgm:pt modelId="{0099EC22-9CC7-A944-8931-181143166811}" type="parTrans" cxnId="{AA2530E7-272E-254A-8887-055D90A8E14B}">
      <dgm:prSet/>
      <dgm:spPr/>
      <dgm:t>
        <a:bodyPr/>
        <a:lstStyle/>
        <a:p>
          <a:endParaRPr lang="en-US"/>
        </a:p>
      </dgm:t>
    </dgm:pt>
    <dgm:pt modelId="{3F9A0CC0-E54B-0748-B4DF-250817C8D17E}" type="sibTrans" cxnId="{AA2530E7-272E-254A-8887-055D90A8E14B}">
      <dgm:prSet/>
      <dgm:spPr/>
      <dgm:t>
        <a:bodyPr/>
        <a:lstStyle/>
        <a:p>
          <a:endParaRPr lang="en-US"/>
        </a:p>
      </dgm:t>
    </dgm:pt>
    <dgm:pt modelId="{A29DFBB2-78DA-F44F-BDCB-93A69E026BCE}">
      <dgm:prSet phldrT="[Text]"/>
      <dgm:spPr/>
      <dgm:t>
        <a:bodyPr/>
        <a:lstStyle/>
        <a:p>
          <a:r>
            <a:rPr lang="en-GB" u="none" dirty="0" smtClean="0">
              <a:latin typeface="+mn-lt"/>
            </a:rPr>
            <a:t>Fabrication</a:t>
          </a:r>
          <a:endParaRPr lang="en-US" dirty="0"/>
        </a:p>
      </dgm:t>
    </dgm:pt>
    <dgm:pt modelId="{4D7B32C6-1D57-554D-8E5B-C60C1E4B6061}" type="parTrans" cxnId="{F3155A1B-F55C-C545-818F-6535CF89BAB0}">
      <dgm:prSet/>
      <dgm:spPr/>
      <dgm:t>
        <a:bodyPr/>
        <a:lstStyle/>
        <a:p>
          <a:endParaRPr lang="en-US"/>
        </a:p>
      </dgm:t>
    </dgm:pt>
    <dgm:pt modelId="{6311B83B-E289-474C-A8C7-6655631626D4}" type="sibTrans" cxnId="{F3155A1B-F55C-C545-818F-6535CF89BAB0}">
      <dgm:prSet/>
      <dgm:spPr/>
      <dgm:t>
        <a:bodyPr/>
        <a:lstStyle/>
        <a:p>
          <a:endParaRPr lang="en-US"/>
        </a:p>
      </dgm:t>
    </dgm:pt>
    <dgm:pt modelId="{45BC7AC0-56CE-874D-9F9B-DC27C973B4AC}">
      <dgm:prSet phldrT="[Text]"/>
      <dgm:spPr/>
      <dgm:t>
        <a:bodyPr/>
        <a:lstStyle/>
        <a:p>
          <a:pPr rtl="0"/>
          <a:r>
            <a:rPr lang="fr-CH" u="none" dirty="0" smtClean="0">
              <a:latin typeface="+mn-lt"/>
            </a:rPr>
            <a:t>Machining &amp; Maintenance</a:t>
          </a:r>
          <a:endParaRPr lang="en-US" dirty="0"/>
        </a:p>
      </dgm:t>
    </dgm:pt>
    <dgm:pt modelId="{76DED7B0-A63A-D149-A8A5-8A03B50E3787}" type="parTrans" cxnId="{6910317A-128E-DF49-8884-32BFC381D9C8}">
      <dgm:prSet/>
      <dgm:spPr/>
      <dgm:t>
        <a:bodyPr/>
        <a:lstStyle/>
        <a:p>
          <a:endParaRPr lang="en-US"/>
        </a:p>
      </dgm:t>
    </dgm:pt>
    <dgm:pt modelId="{406AB681-4738-2842-8982-3AEB3B476C86}" type="sibTrans" cxnId="{6910317A-128E-DF49-8884-32BFC381D9C8}">
      <dgm:prSet/>
      <dgm:spPr/>
      <dgm:t>
        <a:bodyPr/>
        <a:lstStyle/>
        <a:p>
          <a:endParaRPr lang="en-US"/>
        </a:p>
      </dgm:t>
    </dgm:pt>
    <dgm:pt modelId="{24B4B2A2-7449-E249-B176-DAB3F911261B}">
      <dgm:prSet phldrT="[Text]"/>
      <dgm:spPr/>
      <dgm:t>
        <a:bodyPr/>
        <a:lstStyle/>
        <a:p>
          <a:pPr rtl="0"/>
          <a:r>
            <a:rPr lang="fr-CH" u="none" dirty="0" smtClean="0">
              <a:latin typeface="+mn-lt"/>
            </a:rPr>
            <a:t>Preparation &amp; Subcontracting</a:t>
          </a:r>
          <a:endParaRPr lang="en-US" dirty="0"/>
        </a:p>
      </dgm:t>
    </dgm:pt>
    <dgm:pt modelId="{BC32BF9F-A802-0145-8BEC-D5CC16272AC6}" type="parTrans" cxnId="{DDA7BC65-EE36-2B4A-A2D1-DFFA65A27EDB}">
      <dgm:prSet/>
      <dgm:spPr/>
      <dgm:t>
        <a:bodyPr/>
        <a:lstStyle/>
        <a:p>
          <a:endParaRPr lang="en-US"/>
        </a:p>
      </dgm:t>
    </dgm:pt>
    <dgm:pt modelId="{684BF16F-07AE-3340-9DDE-DFC8176AC7FB}" type="sibTrans" cxnId="{DDA7BC65-EE36-2B4A-A2D1-DFFA65A27EDB}">
      <dgm:prSet/>
      <dgm:spPr/>
      <dgm:t>
        <a:bodyPr/>
        <a:lstStyle/>
        <a:p>
          <a:endParaRPr lang="en-US"/>
        </a:p>
      </dgm:t>
    </dgm:pt>
    <dgm:pt modelId="{01672464-DA78-B64D-855E-D30AF769B3E4}">
      <dgm:prSet phldrT="[Text]"/>
      <dgm:spPr/>
      <dgm:t>
        <a:bodyPr/>
        <a:lstStyle/>
        <a:p>
          <a:pPr rtl="0"/>
          <a:r>
            <a:rPr lang="fr-CH" u="none" dirty="0" smtClean="0">
              <a:latin typeface="+mn-lt"/>
            </a:rPr>
            <a:t>Assembly &amp; Forming</a:t>
          </a:r>
          <a:endParaRPr lang="en-US" dirty="0"/>
        </a:p>
      </dgm:t>
    </dgm:pt>
    <dgm:pt modelId="{EABD38D7-C1AC-0F43-BB7A-568A2074B6FA}" type="parTrans" cxnId="{29162321-7826-CA4B-AFB1-02F538ED5A70}">
      <dgm:prSet/>
      <dgm:spPr/>
      <dgm:t>
        <a:bodyPr/>
        <a:lstStyle/>
        <a:p>
          <a:endParaRPr lang="en-US"/>
        </a:p>
      </dgm:t>
    </dgm:pt>
    <dgm:pt modelId="{D8652462-0F29-BD4D-948D-5C3E775CFA9C}" type="sibTrans" cxnId="{29162321-7826-CA4B-AFB1-02F538ED5A70}">
      <dgm:prSet/>
      <dgm:spPr/>
      <dgm:t>
        <a:bodyPr/>
        <a:lstStyle/>
        <a:p>
          <a:endParaRPr lang="en-US"/>
        </a:p>
      </dgm:t>
    </dgm:pt>
    <dgm:pt modelId="{6E2910B1-B5FD-AB46-B240-118C347F5B97}">
      <dgm:prSet phldrT="[Text]"/>
      <dgm:spPr/>
      <dgm:t>
        <a:bodyPr/>
        <a:lstStyle/>
        <a:p>
          <a:pPr algn="l" rtl="0"/>
          <a:r>
            <a:rPr lang="fr-CH" u="none" dirty="0" smtClean="0">
              <a:latin typeface="+mn-lt"/>
            </a:rPr>
            <a:t>Materials &amp; Metrology</a:t>
          </a:r>
          <a:endParaRPr lang="en-US" dirty="0"/>
        </a:p>
      </dgm:t>
    </dgm:pt>
    <dgm:pt modelId="{D8CFE2DD-B72F-954F-9CCE-E3D1C9D8F1F2}" type="sibTrans" cxnId="{97C59FC9-5D7F-5A48-862C-785AB6AB591C}">
      <dgm:prSet/>
      <dgm:spPr/>
      <dgm:t>
        <a:bodyPr/>
        <a:lstStyle/>
        <a:p>
          <a:endParaRPr lang="en-US"/>
        </a:p>
      </dgm:t>
    </dgm:pt>
    <dgm:pt modelId="{FFBDD027-287D-FD47-848D-77A9DE580621}" type="parTrans" cxnId="{97C59FC9-5D7F-5A48-862C-785AB6AB591C}">
      <dgm:prSet/>
      <dgm:spPr/>
      <dgm:t>
        <a:bodyPr/>
        <a:lstStyle/>
        <a:p>
          <a:endParaRPr lang="en-US"/>
        </a:p>
      </dgm:t>
    </dgm:pt>
    <dgm:pt modelId="{8825C8AC-4340-7343-BECF-0D6C9F816AFA}" type="pres">
      <dgm:prSet presAssocID="{90962B67-56DF-2B4A-B00B-E3CD1F557695}" presName="linearFlow" presStyleCnt="0">
        <dgm:presLayoutVars>
          <dgm:dir/>
          <dgm:resizeHandles val="exact"/>
        </dgm:presLayoutVars>
      </dgm:prSet>
      <dgm:spPr/>
    </dgm:pt>
    <dgm:pt modelId="{05F042E6-126B-9546-A6B1-5EEB3D492703}" type="pres">
      <dgm:prSet presAssocID="{632AB310-AA23-6048-8A24-9BF5402B095F}" presName="composite" presStyleCnt="0"/>
      <dgm:spPr/>
    </dgm:pt>
    <dgm:pt modelId="{F6CBE14D-8658-F844-8338-FF2BDE459606}" type="pres">
      <dgm:prSet presAssocID="{632AB310-AA23-6048-8A24-9BF5402B095F}" presName="imgShp" presStyleLbl="fgImgPlace1" presStyleIdx="0" presStyleCnt="3" custLinFactNeighborX="-28167" custLinFactNeighborY="329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0E738DB2-B352-B74C-84DD-BA7F830795BB}" type="pres">
      <dgm:prSet presAssocID="{632AB310-AA23-6048-8A24-9BF5402B095F}" presName="txShp" presStyleLbl="node1" presStyleIdx="0" presStyleCnt="3" custLinFactNeighborX="-10701" custLinFactNeighborY="329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9A95BCA-BE5A-704F-96C9-59704D029E1C}" type="pres">
      <dgm:prSet presAssocID="{3F9A0CC0-E54B-0748-B4DF-250817C8D17E}" presName="spacing" presStyleCnt="0"/>
      <dgm:spPr/>
    </dgm:pt>
    <dgm:pt modelId="{8368AD55-5863-5849-9A8D-00A23DB183A4}" type="pres">
      <dgm:prSet presAssocID="{A29DFBB2-78DA-F44F-BDCB-93A69E026BCE}" presName="composite" presStyleCnt="0"/>
      <dgm:spPr/>
    </dgm:pt>
    <dgm:pt modelId="{5887C235-FE0D-2A4C-B6F6-2470971CA96F}" type="pres">
      <dgm:prSet presAssocID="{A29DFBB2-78DA-F44F-BDCB-93A69E026BCE}" presName="imgShp" presStyleLbl="fgImgPlace1" presStyleIdx="1" presStyleCnt="3" custLinFactNeighborX="-28167" custLinFactNeighborY="-95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137C01A2-99D4-A447-86A3-403E25126D5E}" type="pres">
      <dgm:prSet presAssocID="{A29DFBB2-78DA-F44F-BDCB-93A69E026BCE}" presName="txShp" presStyleLbl="node1" presStyleIdx="1" presStyleCnt="3" custLinFactNeighborX="-10701" custLinFactNeighborY="-9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DD420B-AC4C-154E-8592-16F2644467AB}" type="pres">
      <dgm:prSet presAssocID="{6311B83B-E289-474C-A8C7-6655631626D4}" presName="spacing" presStyleCnt="0"/>
      <dgm:spPr/>
    </dgm:pt>
    <dgm:pt modelId="{83DB1D73-6BF3-D44A-87E5-2416E7EA57F1}" type="pres">
      <dgm:prSet presAssocID="{6E2910B1-B5FD-AB46-B240-118C347F5B97}" presName="composite" presStyleCnt="0"/>
      <dgm:spPr/>
    </dgm:pt>
    <dgm:pt modelId="{4971F503-73C1-864A-84F6-BB5F4E7598C8}" type="pres">
      <dgm:prSet presAssocID="{6E2910B1-B5FD-AB46-B240-118C347F5B97}" presName="imgShp" presStyleLbl="fgImgPlace1" presStyleIdx="2" presStyleCnt="3" custLinFactNeighborX="-28167" custLinFactNeighborY="-95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  <dgm:pt modelId="{590BB13B-E57C-0E41-960B-A0C034302F47}" type="pres">
      <dgm:prSet presAssocID="{6E2910B1-B5FD-AB46-B240-118C347F5B97}" presName="txShp" presStyleLbl="node1" presStyleIdx="2" presStyleCnt="3" custLinFactNeighborX="-10701" custLinFactNeighborY="-95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DA7BC65-EE36-2B4A-A2D1-DFFA65A27EDB}" srcId="{A29DFBB2-78DA-F44F-BDCB-93A69E026BCE}" destId="{24B4B2A2-7449-E249-B176-DAB3F911261B}" srcOrd="1" destOrd="0" parTransId="{BC32BF9F-A802-0145-8BEC-D5CC16272AC6}" sibTransId="{684BF16F-07AE-3340-9DDE-DFC8176AC7FB}"/>
    <dgm:cxn modelId="{439FF5DB-8A58-479D-BAD0-929992A2326F}" type="presOf" srcId="{6E2910B1-B5FD-AB46-B240-118C347F5B97}" destId="{590BB13B-E57C-0E41-960B-A0C034302F47}" srcOrd="0" destOrd="0" presId="urn:microsoft.com/office/officeart/2005/8/layout/vList3"/>
    <dgm:cxn modelId="{E4C441E7-D8CB-4D17-AFED-7A4CA063D94F}" type="presOf" srcId="{90962B67-56DF-2B4A-B00B-E3CD1F557695}" destId="{8825C8AC-4340-7343-BECF-0D6C9F816AFA}" srcOrd="0" destOrd="0" presId="urn:microsoft.com/office/officeart/2005/8/layout/vList3"/>
    <dgm:cxn modelId="{F3155A1B-F55C-C545-818F-6535CF89BAB0}" srcId="{90962B67-56DF-2B4A-B00B-E3CD1F557695}" destId="{A29DFBB2-78DA-F44F-BDCB-93A69E026BCE}" srcOrd="1" destOrd="0" parTransId="{4D7B32C6-1D57-554D-8E5B-C60C1E4B6061}" sibTransId="{6311B83B-E289-474C-A8C7-6655631626D4}"/>
    <dgm:cxn modelId="{71B17B6D-894E-4133-8A72-C37382F014B7}" type="presOf" srcId="{A29DFBB2-78DA-F44F-BDCB-93A69E026BCE}" destId="{137C01A2-99D4-A447-86A3-403E25126D5E}" srcOrd="0" destOrd="0" presId="urn:microsoft.com/office/officeart/2005/8/layout/vList3"/>
    <dgm:cxn modelId="{F3A20577-7B15-4174-8693-B24AADDD8B16}" type="presOf" srcId="{24B4B2A2-7449-E249-B176-DAB3F911261B}" destId="{137C01A2-99D4-A447-86A3-403E25126D5E}" srcOrd="0" destOrd="2" presId="urn:microsoft.com/office/officeart/2005/8/layout/vList3"/>
    <dgm:cxn modelId="{97C59FC9-5D7F-5A48-862C-785AB6AB591C}" srcId="{90962B67-56DF-2B4A-B00B-E3CD1F557695}" destId="{6E2910B1-B5FD-AB46-B240-118C347F5B97}" srcOrd="2" destOrd="0" parTransId="{FFBDD027-287D-FD47-848D-77A9DE580621}" sibTransId="{D8CFE2DD-B72F-954F-9CCE-E3D1C9D8F1F2}"/>
    <dgm:cxn modelId="{6910317A-128E-DF49-8884-32BFC381D9C8}" srcId="{A29DFBB2-78DA-F44F-BDCB-93A69E026BCE}" destId="{45BC7AC0-56CE-874D-9F9B-DC27C973B4AC}" srcOrd="0" destOrd="0" parTransId="{76DED7B0-A63A-D149-A8A5-8A03B50E3787}" sibTransId="{406AB681-4738-2842-8982-3AEB3B476C86}"/>
    <dgm:cxn modelId="{29162321-7826-CA4B-AFB1-02F538ED5A70}" srcId="{A29DFBB2-78DA-F44F-BDCB-93A69E026BCE}" destId="{01672464-DA78-B64D-855E-D30AF769B3E4}" srcOrd="2" destOrd="0" parTransId="{EABD38D7-C1AC-0F43-BB7A-568A2074B6FA}" sibTransId="{D8652462-0F29-BD4D-948D-5C3E775CFA9C}"/>
    <dgm:cxn modelId="{37C69289-0890-4D29-88E3-0F5AA22300B0}" type="presOf" srcId="{45BC7AC0-56CE-874D-9F9B-DC27C973B4AC}" destId="{137C01A2-99D4-A447-86A3-403E25126D5E}" srcOrd="0" destOrd="1" presId="urn:microsoft.com/office/officeart/2005/8/layout/vList3"/>
    <dgm:cxn modelId="{4E526868-05CF-4BDA-ADC2-8459FA9510B8}" type="presOf" srcId="{632AB310-AA23-6048-8A24-9BF5402B095F}" destId="{0E738DB2-B352-B74C-84DD-BA7F830795BB}" srcOrd="0" destOrd="0" presId="urn:microsoft.com/office/officeart/2005/8/layout/vList3"/>
    <dgm:cxn modelId="{C8B39B14-5362-4652-85CF-EA517B4FFFA4}" type="presOf" srcId="{01672464-DA78-B64D-855E-D30AF769B3E4}" destId="{137C01A2-99D4-A447-86A3-403E25126D5E}" srcOrd="0" destOrd="3" presId="urn:microsoft.com/office/officeart/2005/8/layout/vList3"/>
    <dgm:cxn modelId="{AA2530E7-272E-254A-8887-055D90A8E14B}" srcId="{90962B67-56DF-2B4A-B00B-E3CD1F557695}" destId="{632AB310-AA23-6048-8A24-9BF5402B095F}" srcOrd="0" destOrd="0" parTransId="{0099EC22-9CC7-A944-8931-181143166811}" sibTransId="{3F9A0CC0-E54B-0748-B4DF-250817C8D17E}"/>
    <dgm:cxn modelId="{3BE778DC-9573-4271-BC10-783FCC11064D}" type="presParOf" srcId="{8825C8AC-4340-7343-BECF-0D6C9F816AFA}" destId="{05F042E6-126B-9546-A6B1-5EEB3D492703}" srcOrd="0" destOrd="0" presId="urn:microsoft.com/office/officeart/2005/8/layout/vList3"/>
    <dgm:cxn modelId="{B8C9DDC8-E7EC-4240-BDAD-F08D9A5A3756}" type="presParOf" srcId="{05F042E6-126B-9546-A6B1-5EEB3D492703}" destId="{F6CBE14D-8658-F844-8338-FF2BDE459606}" srcOrd="0" destOrd="0" presId="urn:microsoft.com/office/officeart/2005/8/layout/vList3"/>
    <dgm:cxn modelId="{879B69E9-16E5-4FB3-9522-6F8EA6FC9AA2}" type="presParOf" srcId="{05F042E6-126B-9546-A6B1-5EEB3D492703}" destId="{0E738DB2-B352-B74C-84DD-BA7F830795BB}" srcOrd="1" destOrd="0" presId="urn:microsoft.com/office/officeart/2005/8/layout/vList3"/>
    <dgm:cxn modelId="{ECAB2D80-3D30-4C42-87BF-CAEDC048E852}" type="presParOf" srcId="{8825C8AC-4340-7343-BECF-0D6C9F816AFA}" destId="{69A95BCA-BE5A-704F-96C9-59704D029E1C}" srcOrd="1" destOrd="0" presId="urn:microsoft.com/office/officeart/2005/8/layout/vList3"/>
    <dgm:cxn modelId="{215891C2-352D-4E96-BDB9-8FF217301D82}" type="presParOf" srcId="{8825C8AC-4340-7343-BECF-0D6C9F816AFA}" destId="{8368AD55-5863-5849-9A8D-00A23DB183A4}" srcOrd="2" destOrd="0" presId="urn:microsoft.com/office/officeart/2005/8/layout/vList3"/>
    <dgm:cxn modelId="{A1AC6E8C-492F-4386-AAEF-9C457B45D9AA}" type="presParOf" srcId="{8368AD55-5863-5849-9A8D-00A23DB183A4}" destId="{5887C235-FE0D-2A4C-B6F6-2470971CA96F}" srcOrd="0" destOrd="0" presId="urn:microsoft.com/office/officeart/2005/8/layout/vList3"/>
    <dgm:cxn modelId="{F5883746-59EE-4316-91A1-36713FAA1DE0}" type="presParOf" srcId="{8368AD55-5863-5849-9A8D-00A23DB183A4}" destId="{137C01A2-99D4-A447-86A3-403E25126D5E}" srcOrd="1" destOrd="0" presId="urn:microsoft.com/office/officeart/2005/8/layout/vList3"/>
    <dgm:cxn modelId="{AC83C0ED-47FC-4CBD-A72E-3A92532687B6}" type="presParOf" srcId="{8825C8AC-4340-7343-BECF-0D6C9F816AFA}" destId="{15DD420B-AC4C-154E-8592-16F2644467AB}" srcOrd="3" destOrd="0" presId="urn:microsoft.com/office/officeart/2005/8/layout/vList3"/>
    <dgm:cxn modelId="{6D12EBDE-978D-4438-874F-87B21218357E}" type="presParOf" srcId="{8825C8AC-4340-7343-BECF-0D6C9F816AFA}" destId="{83DB1D73-6BF3-D44A-87E5-2416E7EA57F1}" srcOrd="4" destOrd="0" presId="urn:microsoft.com/office/officeart/2005/8/layout/vList3"/>
    <dgm:cxn modelId="{977DB8C1-9162-405F-995C-0C93D78EB324}" type="presParOf" srcId="{83DB1D73-6BF3-D44A-87E5-2416E7EA57F1}" destId="{4971F503-73C1-864A-84F6-BB5F4E7598C8}" srcOrd="0" destOrd="0" presId="urn:microsoft.com/office/officeart/2005/8/layout/vList3"/>
    <dgm:cxn modelId="{8FA2B1E7-2E7B-4FAD-8B6D-EA46883380D0}" type="presParOf" srcId="{83DB1D73-6BF3-D44A-87E5-2416E7EA57F1}" destId="{590BB13B-E57C-0E41-960B-A0C034302F4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738DB2-B352-B74C-84DD-BA7F830795BB}">
      <dsp:nvSpPr>
        <dsp:cNvPr id="0" name=""/>
        <dsp:cNvSpPr/>
      </dsp:nvSpPr>
      <dsp:spPr>
        <a:xfrm rot="10800000">
          <a:off x="846712" y="49601"/>
          <a:ext cx="3381528" cy="1427327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9412" tIns="72390" rIns="135128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900" u="none" kern="1200" dirty="0" smtClean="0">
              <a:latin typeface="+mn-lt"/>
            </a:rPr>
            <a:t>Engineering &amp; Design</a:t>
          </a:r>
          <a:endParaRPr lang="en-US" sz="1900" kern="1200" dirty="0"/>
        </a:p>
      </dsp:txBody>
      <dsp:txXfrm rot="10800000">
        <a:off x="1203544" y="49601"/>
        <a:ext cx="3024696" cy="1427327"/>
      </dsp:txXfrm>
    </dsp:sp>
    <dsp:sp modelId="{F6CBE14D-8658-F844-8338-FF2BDE459606}">
      <dsp:nvSpPr>
        <dsp:cNvPr id="0" name=""/>
        <dsp:cNvSpPr/>
      </dsp:nvSpPr>
      <dsp:spPr>
        <a:xfrm>
          <a:off x="92871" y="49601"/>
          <a:ext cx="1427327" cy="142732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tint val="5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37C01A2-99D4-A447-86A3-403E25126D5E}">
      <dsp:nvSpPr>
        <dsp:cNvPr id="0" name=""/>
        <dsp:cNvSpPr/>
      </dsp:nvSpPr>
      <dsp:spPr>
        <a:xfrm rot="10800000">
          <a:off x="846712" y="1842377"/>
          <a:ext cx="3381528" cy="1427327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9412" tIns="72390" rIns="135128" bIns="72390" numCol="1" spcCol="1270" anchor="t" anchorCtr="0">
          <a:noAutofit/>
        </a:bodyPr>
        <a:lstStyle/>
        <a:p>
          <a:pPr lvl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u="none" kern="1200" dirty="0" smtClean="0">
              <a:latin typeface="+mn-lt"/>
            </a:rPr>
            <a:t>Fabrication</a:t>
          </a:r>
          <a:endParaRPr lang="en-US" sz="19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500" u="none" kern="1200" dirty="0" smtClean="0">
              <a:latin typeface="+mn-lt"/>
            </a:rPr>
            <a:t>Machining &amp; Maintenance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500" u="none" kern="1200" dirty="0" smtClean="0">
              <a:latin typeface="+mn-lt"/>
            </a:rPr>
            <a:t>Preparation &amp; Subcontracting</a:t>
          </a:r>
          <a:endParaRPr lang="en-US" sz="1500" kern="1200" dirty="0"/>
        </a:p>
        <a:p>
          <a:pPr marL="114300" lvl="1" indent="-114300" algn="l" defTabSz="66675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CH" sz="1500" u="none" kern="1200" dirty="0" smtClean="0">
              <a:latin typeface="+mn-lt"/>
            </a:rPr>
            <a:t>Assembly &amp; Forming</a:t>
          </a:r>
          <a:endParaRPr lang="en-US" sz="1500" kern="1200" dirty="0"/>
        </a:p>
      </dsp:txBody>
      <dsp:txXfrm rot="10800000">
        <a:off x="1203544" y="1842377"/>
        <a:ext cx="3024696" cy="1427327"/>
      </dsp:txXfrm>
    </dsp:sp>
    <dsp:sp modelId="{5887C235-FE0D-2A4C-B6F6-2470971CA96F}">
      <dsp:nvSpPr>
        <dsp:cNvPr id="0" name=""/>
        <dsp:cNvSpPr/>
      </dsp:nvSpPr>
      <dsp:spPr>
        <a:xfrm>
          <a:off x="92871" y="1842377"/>
          <a:ext cx="1427327" cy="142732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tint val="5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590BB13B-E57C-0E41-960B-A0C034302F47}">
      <dsp:nvSpPr>
        <dsp:cNvPr id="0" name=""/>
        <dsp:cNvSpPr/>
      </dsp:nvSpPr>
      <dsp:spPr>
        <a:xfrm rot="10800000">
          <a:off x="846712" y="3695773"/>
          <a:ext cx="3381528" cy="1427327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4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55000">
              <a:schemeClr val="accent1">
                <a:hueOff val="0"/>
                <a:satOff val="0"/>
                <a:lumOff val="0"/>
                <a:alphaOff val="0"/>
                <a:shade val="100000"/>
                <a:satMod val="118000"/>
              </a:schemeClr>
            </a:gs>
            <a:gs pos="73000">
              <a:schemeClr val="accent1">
                <a:hueOff val="0"/>
                <a:satOff val="0"/>
                <a:lumOff val="0"/>
                <a:alphaOff val="0"/>
                <a:shade val="90000"/>
                <a:satMod val="11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63000"/>
              </a:schemeClr>
            </a:gs>
          </a:gsLst>
          <a:lin ang="950000" scaled="1"/>
        </a:grad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29412" tIns="72390" rIns="135128" bIns="72390" numCol="1" spcCol="1270" anchor="ctr" anchorCtr="0">
          <a:noAutofit/>
        </a:bodyPr>
        <a:lstStyle/>
        <a:p>
          <a:pPr lvl="0" algn="l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900" u="none" kern="1200" dirty="0" smtClean="0">
              <a:latin typeface="+mn-lt"/>
            </a:rPr>
            <a:t>Materials &amp; Metrology</a:t>
          </a:r>
          <a:endParaRPr lang="en-US" sz="1900" kern="1200" dirty="0"/>
        </a:p>
      </dsp:txBody>
      <dsp:txXfrm rot="10800000">
        <a:off x="1203544" y="3695773"/>
        <a:ext cx="3024696" cy="1427327"/>
      </dsp:txXfrm>
    </dsp:sp>
    <dsp:sp modelId="{4971F503-73C1-864A-84F6-BB5F4E7598C8}">
      <dsp:nvSpPr>
        <dsp:cNvPr id="0" name=""/>
        <dsp:cNvSpPr/>
      </dsp:nvSpPr>
      <dsp:spPr>
        <a:xfrm>
          <a:off x="92871" y="3695773"/>
          <a:ext cx="1427327" cy="1427327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50800" dist="43000" dir="5400000" rotWithShape="0">
            <a:srgbClr val="000000">
              <a:alpha val="40000"/>
            </a:srgbClr>
          </a:outerShdw>
        </a:effectLst>
        <a:scene3d>
          <a:camera prst="orthographicFront" fov="0">
            <a:rot lat="0" lon="0" rev="0"/>
          </a:camera>
          <a:lightRig rig="balanced" dir="t">
            <a:rot lat="0" lon="0" rev="0"/>
          </a:lightRig>
        </a:scene3d>
        <a:sp3d prstMaterial="matte">
          <a:bevelT w="0" h="0"/>
          <a:contourClr>
            <a:schemeClr val="accent1">
              <a:tint val="50000"/>
              <a:hueOff val="0"/>
              <a:satOff val="0"/>
              <a:lumOff val="0"/>
              <a:alphaOff val="0"/>
              <a:tint val="100000"/>
              <a:shade val="100000"/>
              <a:hueMod val="100000"/>
              <a:satMod val="10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3633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6" y="0"/>
            <a:ext cx="2945659" cy="493633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r">
              <a:defRPr sz="1200"/>
            </a:lvl1pPr>
          </a:lstStyle>
          <a:p>
            <a:fld id="{EABD029F-6BCD-C547-8DCE-6FC2F466EFE1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377318"/>
            <a:ext cx="2945659" cy="493633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6" y="9377318"/>
            <a:ext cx="2945659" cy="493633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9" cy="493633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6" y="0"/>
            <a:ext cx="2945659" cy="493633"/>
          </a:xfrm>
          <a:prstGeom prst="rect">
            <a:avLst/>
          </a:prstGeom>
        </p:spPr>
        <p:txBody>
          <a:bodyPr vert="horz" lIns="92291" tIns="46146" rIns="92291" bIns="46146" rtlCol="0"/>
          <a:lstStyle>
            <a:lvl1pPr algn="r">
              <a:defRPr sz="1200"/>
            </a:lvl1pPr>
          </a:lstStyle>
          <a:p>
            <a:fld id="{62886B0B-AEBF-3C43-A255-39452EB85F4B}" type="datetimeFigureOut">
              <a:rPr lang="en-US" smtClean="0"/>
              <a:pPr/>
              <a:t>5/18/2015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1" tIns="46146" rIns="92291" bIns="461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6"/>
            <a:ext cx="5438140" cy="4442698"/>
          </a:xfrm>
          <a:prstGeom prst="rect">
            <a:avLst/>
          </a:prstGeom>
        </p:spPr>
        <p:txBody>
          <a:bodyPr vert="horz" lIns="92291" tIns="46146" rIns="92291" bIns="4614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377318"/>
            <a:ext cx="2945659" cy="493633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6" y="9377318"/>
            <a:ext cx="2945659" cy="493633"/>
          </a:xfrm>
          <a:prstGeom prst="rect">
            <a:avLst/>
          </a:prstGeom>
        </p:spPr>
        <p:txBody>
          <a:bodyPr vert="horz" lIns="92291" tIns="46146" rIns="92291" bIns="46146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69078"/>
            <a:ext cx="8229600" cy="4746187"/>
          </a:xfrm>
          <a:prstGeom prst="rect">
            <a:avLst/>
          </a:prstGeo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85675" y="6432206"/>
            <a:ext cx="1981200" cy="289903"/>
          </a:xfrm>
        </p:spPr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457167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smtClean="0"/>
              <a:t>21 January, 2015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27774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smtClean="0"/>
              <a:t>EN/MME - Riga University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4367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pPr algn="l"/>
            <a:r>
              <a:rPr lang="en-US" smtClean="0"/>
              <a:t>21 January,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1572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en-US" smtClean="0"/>
              <a:t>EN/MME - Riga University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797269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-dep.web.cern.ch/en-dep/Groups/MME/Default.dw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microsoft.com/office/2007/relationships/hdphoto" Target="../media/hdphoto1.wdp"/><Relationship Id="rId7" Type="http://schemas.openxmlformats.org/officeDocument/2006/relationships/image" Target="../media/image2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5.jpeg"/><Relationship Id="rId4" Type="http://schemas.openxmlformats.org/officeDocument/2006/relationships/image" Target="../media/image19.jpeg"/><Relationship Id="rId9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jpe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microsoft.com/office/2007/relationships/media" Target="../media/media2.avi"/><Relationship Id="rId7" Type="http://schemas.openxmlformats.org/officeDocument/2006/relationships/image" Target="../media/image32.tiff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image" Target="../media/image31.png"/><Relationship Id="rId5" Type="http://schemas.openxmlformats.org/officeDocument/2006/relationships/slideLayout" Target="../slideLayouts/slideLayout1.xml"/><Relationship Id="rId4" Type="http://schemas.openxmlformats.org/officeDocument/2006/relationships/video" Target="../media/media2.avi"/><Relationship Id="rId9" Type="http://schemas.openxmlformats.org/officeDocument/2006/relationships/image" Target="../media/image34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19 May, </a:t>
            </a:r>
            <a:r>
              <a:rPr lang="en-US" dirty="0" smtClean="0"/>
              <a:t>2015</a:t>
            </a:r>
            <a:endParaRPr lang="en-US" dirty="0"/>
          </a:p>
        </p:txBody>
      </p:sp>
      <p:pic>
        <p:nvPicPr>
          <p:cNvPr id="8" name="Picture 2" descr="http://en-dep.web.cern.ch/en-dep/Groups/MME/MME-Group-Pictures/mme-logo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3275" y="536676"/>
            <a:ext cx="2563201" cy="603106"/>
          </a:xfrm>
          <a:prstGeom prst="rect">
            <a:avLst/>
          </a:prstGeom>
          <a:noFill/>
        </p:spPr>
      </p:pic>
      <p:sp>
        <p:nvSpPr>
          <p:cNvPr id="9" name="Rectangle 8"/>
          <p:cNvSpPr>
            <a:spLocks/>
          </p:cNvSpPr>
          <p:nvPr/>
        </p:nvSpPr>
        <p:spPr bwMode="auto">
          <a:xfrm rot="16200000">
            <a:off x="-1120528" y="3264179"/>
            <a:ext cx="3250890" cy="36933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/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tx1"/>
                </a:solidFill>
                <a:latin typeface="+mj-lt"/>
                <a:ea typeface="Palatino" charset="0"/>
                <a:cs typeface="Palatino"/>
              </a:rPr>
              <a:t>Engineering Department</a:t>
            </a:r>
          </a:p>
        </p:txBody>
      </p:sp>
      <p:sp>
        <p:nvSpPr>
          <p:cNvPr id="10" name="Oval 9"/>
          <p:cNvSpPr>
            <a:spLocks/>
          </p:cNvSpPr>
          <p:nvPr/>
        </p:nvSpPr>
        <p:spPr bwMode="auto">
          <a:xfrm rot="16200000">
            <a:off x="157328" y="5249524"/>
            <a:ext cx="722811" cy="722811"/>
          </a:xfrm>
          <a:prstGeom prst="ellipse">
            <a:avLst/>
          </a:prstGeom>
          <a:solidFill>
            <a:srgbClr val="6E6E6E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79375" dist="38100" dir="2700000" algn="ctr" rotWithShape="0">
              <a:schemeClr val="bg1">
                <a:lumMod val="65000"/>
                <a:alpha val="92000"/>
              </a:schemeClr>
            </a:outerShdw>
          </a:effectLst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US" sz="28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EN</a:t>
            </a:r>
          </a:p>
        </p:txBody>
      </p:sp>
      <p:sp>
        <p:nvSpPr>
          <p:cNvPr id="11" name="Rectangle 3"/>
          <p:cNvSpPr txBox="1">
            <a:spLocks/>
          </p:cNvSpPr>
          <p:nvPr/>
        </p:nvSpPr>
        <p:spPr>
          <a:xfrm>
            <a:off x="1406978" y="1754467"/>
            <a:ext cx="6724725" cy="2261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charset="0"/>
              <a:buNone/>
            </a:pPr>
            <a:endParaRPr lang="en-US" sz="1200" dirty="0" smtClean="0">
              <a:latin typeface="Trebuchet MS" pitchFamily="34" charset="0"/>
            </a:endParaRPr>
          </a:p>
          <a:p>
            <a:pPr algn="ctr">
              <a:buFont typeface="Arial" charset="0"/>
              <a:buNone/>
            </a:pPr>
            <a:endParaRPr lang="en-US" sz="1200" dirty="0" smtClean="0">
              <a:latin typeface="Trebuchet MS" pitchFamily="34" charset="0"/>
            </a:endParaRPr>
          </a:p>
          <a:p>
            <a:pPr algn="ctr">
              <a:buFont typeface="Arial" charset="0"/>
              <a:buNone/>
            </a:pPr>
            <a:endParaRPr lang="en-US" sz="1200" dirty="0" smtClean="0">
              <a:latin typeface="Trebuchet MS" pitchFamily="34" charset="0"/>
            </a:endParaRPr>
          </a:p>
          <a:p>
            <a:pPr algn="ctr">
              <a:buFont typeface="Arial" charset="0"/>
              <a:buNone/>
            </a:pPr>
            <a:r>
              <a:rPr lang="en-GB" sz="3200" dirty="0" smtClean="0"/>
              <a:t>The EN/MME Group</a:t>
            </a:r>
            <a:endParaRPr lang="en-US" sz="3200" dirty="0" smtClean="0"/>
          </a:p>
          <a:p>
            <a:pPr algn="ctr">
              <a:buFont typeface="Arial" charset="0"/>
              <a:buNone/>
            </a:pPr>
            <a:r>
              <a:rPr lang="en-US" sz="1800" dirty="0" smtClean="0"/>
              <a:t>Diego Perini – EN/MME</a:t>
            </a:r>
          </a:p>
          <a:p>
            <a:pPr algn="ctr">
              <a:buFont typeface="Arial" charset="0"/>
              <a:buNone/>
            </a:pPr>
            <a:r>
              <a:rPr lang="en-US" sz="1800" dirty="0" smtClean="0"/>
              <a:t>19 May, </a:t>
            </a:r>
            <a:r>
              <a:rPr lang="en-US" sz="1800" dirty="0" smtClean="0"/>
              <a:t>2015</a:t>
            </a:r>
            <a:r>
              <a:rPr lang="en-US" sz="1800" dirty="0"/>
              <a:t> </a:t>
            </a:r>
            <a:endParaRPr lang="en-US" sz="1800" dirty="0" smtClean="0"/>
          </a:p>
          <a:p>
            <a:pPr algn="ctr">
              <a:buFont typeface="Arial" charset="0"/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85283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457167" y="220017"/>
            <a:ext cx="8306979" cy="50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800" dirty="0">
                <a:solidFill>
                  <a:schemeClr val="tx2"/>
                </a:solidFill>
              </a:rPr>
              <a:t>MME internal fabrication multi-activity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-90419" y="802795"/>
            <a:ext cx="6428679" cy="228740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20725" lvl="1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800" dirty="0" err="1" smtClean="0">
                <a:solidFill>
                  <a:srgbClr val="002060"/>
                </a:solidFill>
              </a:rPr>
              <a:t>Aluminium</a:t>
            </a:r>
            <a:r>
              <a:rPr lang="en-US" sz="1800" dirty="0" smtClean="0">
                <a:solidFill>
                  <a:srgbClr val="002060"/>
                </a:solidFill>
              </a:rPr>
              <a:t> vacuum chambers (ATLAS VJ, NA62)</a:t>
            </a:r>
          </a:p>
          <a:p>
            <a:pPr marL="720725" lvl="1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2060"/>
                </a:solidFill>
              </a:rPr>
              <a:t>First PIMS Linac4 tuning and assembly</a:t>
            </a:r>
          </a:p>
          <a:p>
            <a:pPr marL="720725" lvl="1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2060"/>
                </a:solidFill>
              </a:rPr>
              <a:t>ATLAS condenser repair</a:t>
            </a:r>
          </a:p>
          <a:p>
            <a:pPr marL="720725" lvl="1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2060"/>
                </a:solidFill>
              </a:rPr>
              <a:t>GIF: gas piping </a:t>
            </a:r>
            <a:r>
              <a:rPr lang="en-US" sz="1800" dirty="0">
                <a:solidFill>
                  <a:srgbClr val="002060"/>
                </a:solidFill>
              </a:rPr>
              <a:t>installation (5.5 </a:t>
            </a:r>
            <a:r>
              <a:rPr lang="en-US" sz="1800" dirty="0" smtClean="0">
                <a:solidFill>
                  <a:srgbClr val="002060"/>
                </a:solidFill>
              </a:rPr>
              <a:t>km, 846 welds)</a:t>
            </a:r>
          </a:p>
          <a:p>
            <a:pPr marL="720725" lvl="1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2060"/>
                </a:solidFill>
              </a:rPr>
              <a:t>BASE vacuum chamber</a:t>
            </a:r>
          </a:p>
          <a:p>
            <a:pPr marL="720725" lvl="1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800" dirty="0" smtClean="0">
                <a:solidFill>
                  <a:srgbClr val="002060"/>
                </a:solidFill>
              </a:rPr>
              <a:t>HF-RFQ …</a:t>
            </a:r>
          </a:p>
          <a:p>
            <a:pPr marL="720725" lvl="1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en-US" sz="1800" dirty="0" smtClean="0">
              <a:solidFill>
                <a:srgbClr val="002060"/>
              </a:solidFill>
            </a:endParaRPr>
          </a:p>
        </p:txBody>
      </p:sp>
      <p:pic>
        <p:nvPicPr>
          <p:cNvPr id="9" name="Picture 8" descr="C:\Users\satieh\AppData\Local\Microsoft\Windows\Temporary Internet Files\Content.Outlook\29F73LC3\image_2.jpeg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166" y="4823303"/>
            <a:ext cx="3264457" cy="180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 descr="C:\Users\gfavre\AppData\Local\Microsoft\Windows\Temporary Internet Files\Content.Word\photo 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6149" y="2924944"/>
            <a:ext cx="2410232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 descr="C:\Users\gfavre\AppData\Local\Microsoft\Windows\Temporary Internet Files\Content.Word\IMG_963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14562" y="2313922"/>
            <a:ext cx="1800000" cy="2399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C:\Users\gfavre\AppData\Local\Microsoft\Windows\Temporary Internet Files\Content.Word\IMG_9498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5151" y="2916029"/>
            <a:ext cx="2399665" cy="17995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3" descr="G:\Departments\EN\Groups\MME\FW\Photos Didier\GIF\IMG_045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6758" y="4805766"/>
            <a:ext cx="2400108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 descr="C:\Users\gfavre\AppData\Local\Microsoft\Windows\Temporary Internet Files\Content.Word\IMG_0280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5151" y="1046497"/>
            <a:ext cx="2401325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4" descr="E:\DCIM\100ANDRO\DSC_2467.JPG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2" r="6783"/>
          <a:stretch/>
        </p:blipFill>
        <p:spPr bwMode="auto">
          <a:xfrm>
            <a:off x="6212913" y="4823303"/>
            <a:ext cx="2600325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5" descr="\\cern.ch\dfs\Users\j\jlekes\Desktop\TRAVAIL\Rapports hebdo\44\DSC_2471.JPG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489" y="3624747"/>
            <a:ext cx="1478845" cy="110039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7261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21 January, 2015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EN/MME - Riga University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3000" y="690358"/>
            <a:ext cx="2378938" cy="3130370"/>
          </a:xfrm>
          <a:prstGeom prst="rect">
            <a:avLst/>
          </a:prstGeom>
          <a:noFill/>
          <a:ln w="9525">
            <a:solidFill>
              <a:srgbClr val="E6823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457200" y="3257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fr-CH" altLang="en-US" sz="12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lang="fr-CH" alt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323528" y="4367068"/>
            <a:ext cx="5201028" cy="2357897"/>
            <a:chOff x="2578317" y="3747670"/>
            <a:chExt cx="6492143" cy="2943225"/>
          </a:xfrm>
        </p:grpSpPr>
        <p:pic>
          <p:nvPicPr>
            <p:cNvPr id="12" name="Picture 11" descr="IMG_081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6160" y="3747670"/>
              <a:ext cx="3924300" cy="2943225"/>
            </a:xfrm>
            <a:prstGeom prst="rect">
              <a:avLst/>
            </a:prstGeom>
            <a:noFill/>
            <a:ln>
              <a:solidFill>
                <a:srgbClr val="E6823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/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78317" y="3747670"/>
              <a:ext cx="2567843" cy="2937572"/>
            </a:xfrm>
            <a:prstGeom prst="rect">
              <a:avLst/>
            </a:prstGeom>
            <a:ln>
              <a:solidFill>
                <a:srgbClr val="E68230"/>
              </a:solidFill>
            </a:ln>
          </p:spPr>
        </p:pic>
        <p:pic>
          <p:nvPicPr>
            <p:cNvPr id="14" name="Picture 4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79810" y="3747670"/>
              <a:ext cx="1390650" cy="1971675"/>
            </a:xfrm>
            <a:prstGeom prst="rect">
              <a:avLst/>
            </a:prstGeom>
            <a:noFill/>
            <a:ln>
              <a:solidFill>
                <a:srgbClr val="E6823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457200" y="7353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z="11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en-US" altLang="en-US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7" name="Picture 5" descr="image0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2177" y="3738423"/>
            <a:ext cx="2643374" cy="2185583"/>
          </a:xfrm>
          <a:prstGeom prst="rect">
            <a:avLst/>
          </a:prstGeom>
          <a:noFill/>
          <a:ln w="9525">
            <a:solidFill>
              <a:srgbClr val="E6823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Rectangle 17"/>
          <p:cNvSpPr/>
          <p:nvPr/>
        </p:nvSpPr>
        <p:spPr bwMode="auto">
          <a:xfrm>
            <a:off x="5895609" y="5546017"/>
            <a:ext cx="2986501" cy="967494"/>
          </a:xfrm>
          <a:prstGeom prst="rect">
            <a:avLst/>
          </a:prstGeom>
          <a:solidFill>
            <a:srgbClr val="E68230"/>
          </a:solidFill>
          <a:ln w="9525" cap="flat" cmpd="sng" algn="ctr">
            <a:solidFill>
              <a:srgbClr val="A6321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HL-LHC: new SQXF large aperture </a:t>
            </a:r>
            <a:r>
              <a:rPr kumimoji="0" lang="en-US" sz="1400" b="1" i="0" u="none" strike="noStrike" kern="0" cap="none" spc="0" normalizeH="0" baseline="0" noProof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quadrupole 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short </a:t>
            </a: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prototye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.</a:t>
            </a:r>
            <a:b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</a:b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Production managed by MME-FS </a:t>
            </a:r>
            <a:b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</a:b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(RO-IT-FR-UK Suppliers) 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305223" y="3992415"/>
            <a:ext cx="3843196" cy="749305"/>
          </a:xfrm>
          <a:prstGeom prst="rect">
            <a:avLst/>
          </a:prstGeom>
          <a:solidFill>
            <a:srgbClr val="E68230"/>
          </a:solidFill>
          <a:ln w="9525" cap="flat" cmpd="sng" algn="ctr">
            <a:solidFill>
              <a:srgbClr val="A6321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HIE-ISOLDE Thermal Shield.</a:t>
            </a:r>
            <a:b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</a:b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Produced by EN-MME (Design TE-MSC).</a:t>
            </a:r>
            <a:b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</a:b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Ni-Plating in collaboration with FR firm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331501" y="163327"/>
            <a:ext cx="3245493" cy="1058626"/>
          </a:xfrm>
          <a:prstGeom prst="rect">
            <a:avLst/>
          </a:prstGeom>
          <a:solidFill>
            <a:srgbClr val="E68230"/>
          </a:solidFill>
          <a:ln w="9525" cap="flat" cmpd="sng" algn="ctr">
            <a:solidFill>
              <a:srgbClr val="A6321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ELENA – Series production of electrostatic </a:t>
            </a:r>
            <a:r>
              <a:rPr kumimoji="0" lang="en-US" sz="1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quadrupoles</a:t>
            </a: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 (x60).</a:t>
            </a:r>
            <a:b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</a:b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Synergy between EN-MME Workshop </a:t>
            </a:r>
            <a:b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</a:b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and NO-RS  industrial suppliers.</a:t>
            </a:r>
          </a:p>
        </p:txBody>
      </p:sp>
      <p:sp>
        <p:nvSpPr>
          <p:cNvPr id="21" name="Title 6"/>
          <p:cNvSpPr txBox="1">
            <a:spLocks/>
          </p:cNvSpPr>
          <p:nvPr/>
        </p:nvSpPr>
        <p:spPr>
          <a:xfrm>
            <a:off x="2051958" y="188640"/>
            <a:ext cx="6624260" cy="50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800" dirty="0">
                <a:solidFill>
                  <a:schemeClr val="tx2"/>
                </a:solidFill>
              </a:rPr>
              <a:t>MME subcontracting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22" name="Content Placeholder 4"/>
          <p:cNvSpPr txBox="1">
            <a:spLocks/>
          </p:cNvSpPr>
          <p:nvPr/>
        </p:nvSpPr>
        <p:spPr>
          <a:xfrm>
            <a:off x="3779674" y="1213328"/>
            <a:ext cx="4896544" cy="204422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3525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</a:rPr>
              <a:t>9 MCHF</a:t>
            </a:r>
          </a:p>
          <a:p>
            <a:pPr marL="263525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</a:rPr>
              <a:t>Strong contribution to multi-activity jobs with internal fabrication</a:t>
            </a:r>
          </a:p>
          <a:p>
            <a:pPr marL="263525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</a:rPr>
              <a:t>Specific efforts to identify new partners and improve return to poorly balanced states (Serbia, Norway, Denmark, Greece)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556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589353" y="188640"/>
            <a:ext cx="8352690" cy="50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800" dirty="0">
                <a:solidFill>
                  <a:schemeClr val="tx2"/>
                </a:solidFill>
              </a:rPr>
              <a:t>MME: advanced investigation techniques 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9907" y="836712"/>
            <a:ext cx="78230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dirty="0">
                <a:solidFill>
                  <a:prstClr val="black"/>
                </a:solidFill>
                <a:latin typeface="Cambria" pitchFamily="18" charset="0"/>
                <a:cs typeface="Arial" charset="0"/>
              </a:rPr>
              <a:t>3D tomography, </a:t>
            </a:r>
            <a:r>
              <a:rPr lang="en-US" sz="1600" dirty="0" err="1">
                <a:solidFill>
                  <a:prstClr val="black"/>
                </a:solidFill>
                <a:latin typeface="Cambria" pitchFamily="18" charset="0"/>
                <a:cs typeface="Arial" charset="0"/>
              </a:rPr>
              <a:t>Nb</a:t>
            </a:r>
            <a:r>
              <a:rPr lang="en-US" sz="1600" dirty="0">
                <a:solidFill>
                  <a:prstClr val="black"/>
                </a:solidFill>
                <a:latin typeface="Cambria" pitchFamily="18" charset="0"/>
                <a:cs typeface="Arial" charset="0"/>
              </a:rPr>
              <a:t> coating on Cu substrate </a:t>
            </a:r>
            <a:r>
              <a:rPr lang="en-US" sz="1600" dirty="0" smtClean="0">
                <a:solidFill>
                  <a:prstClr val="black"/>
                </a:solidFill>
                <a:latin typeface="Cambria" pitchFamily="18" charset="0"/>
                <a:cs typeface="Arial" charset="0"/>
              </a:rPr>
              <a:t>for HIE-ISOLDE</a:t>
            </a:r>
            <a:endParaRPr lang="en-GB" sz="1600" dirty="0">
              <a:solidFill>
                <a:prstClr val="black"/>
              </a:solidFill>
              <a:latin typeface="Cambria" pitchFamily="18" charset="0"/>
              <a:cs typeface="Arial" charset="0"/>
            </a:endParaRPr>
          </a:p>
        </p:txBody>
      </p:sp>
      <p:pic>
        <p:nvPicPr>
          <p:cNvPr id="9" name="film_e9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42924" y="1287635"/>
            <a:ext cx="7920000" cy="1093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24" y="2962833"/>
            <a:ext cx="7920000" cy="57168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42925" y="2564904"/>
            <a:ext cx="7920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>
                <a:latin typeface="Cambria" pitchFamily="18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dirty="0" err="1">
                <a:solidFill>
                  <a:prstClr val="black"/>
                </a:solidFill>
                <a:cs typeface="Arial" charset="0"/>
              </a:rPr>
              <a:t>Orthoslice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view</a:t>
            </a:r>
            <a:endParaRPr lang="en-GB" dirty="0">
              <a:solidFill>
                <a:prstClr val="black"/>
              </a:solidFill>
              <a:cs typeface="Arial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82679" y="1979547"/>
            <a:ext cx="671980" cy="369333"/>
            <a:chOff x="542924" y="2588554"/>
            <a:chExt cx="671980" cy="369333"/>
          </a:xfrm>
        </p:grpSpPr>
        <p:cxnSp>
          <p:nvCxnSpPr>
            <p:cNvPr id="13" name="Straight Connector 12"/>
            <p:cNvCxnSpPr/>
            <p:nvPr/>
          </p:nvCxnSpPr>
          <p:spPr>
            <a:xfrm rot="5400000">
              <a:off x="876879" y="2623932"/>
              <a:ext cx="0" cy="6679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542925" y="2588554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prstClr val="black"/>
                  </a:solidFill>
                  <a:cs typeface="Arial" charset="0"/>
                </a:rPr>
                <a:t>2 </a:t>
              </a:r>
              <a:r>
                <a:rPr lang="en-GB" dirty="0" smtClean="0">
                  <a:solidFill>
                    <a:prstClr val="black"/>
                  </a:solidFill>
                  <a:cs typeface="Arial" charset="0"/>
                  <a:sym typeface="Symbol"/>
                </a:rPr>
                <a:t>m</a:t>
              </a:r>
              <a:endParaRPr lang="en-GB" dirty="0">
                <a:solidFill>
                  <a:prstClr val="black"/>
                </a:solidFill>
                <a:cs typeface="Arial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82679" y="3117478"/>
            <a:ext cx="671980" cy="369333"/>
            <a:chOff x="542924" y="2588554"/>
            <a:chExt cx="671980" cy="369333"/>
          </a:xfrm>
        </p:grpSpPr>
        <p:cxnSp>
          <p:nvCxnSpPr>
            <p:cNvPr id="16" name="Straight Connector 15"/>
            <p:cNvCxnSpPr/>
            <p:nvPr/>
          </p:nvCxnSpPr>
          <p:spPr>
            <a:xfrm rot="5400000">
              <a:off x="876879" y="2623932"/>
              <a:ext cx="0" cy="66790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42925" y="2588554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dirty="0" smtClean="0">
                  <a:solidFill>
                    <a:prstClr val="black"/>
                  </a:solidFill>
                  <a:cs typeface="Arial" charset="0"/>
                </a:rPr>
                <a:t>2 </a:t>
              </a:r>
              <a:r>
                <a:rPr lang="en-GB" dirty="0" smtClean="0">
                  <a:solidFill>
                    <a:prstClr val="black"/>
                  </a:solidFill>
                  <a:cs typeface="Arial" charset="0"/>
                  <a:sym typeface="Symbol"/>
                </a:rPr>
                <a:t>m</a:t>
              </a:r>
              <a:endParaRPr lang="en-GB" dirty="0">
                <a:solidFill>
                  <a:prstClr val="black"/>
                </a:solidFill>
                <a:cs typeface="Arial" charset="0"/>
              </a:endParaRPr>
            </a:p>
          </p:txBody>
        </p:sp>
      </p:grp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72280" y="4196988"/>
            <a:ext cx="3761243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srgbClr val="002060"/>
                </a:solidFill>
              </a:rPr>
              <a:t>New perspectives: </a:t>
            </a:r>
            <a:r>
              <a:rPr lang="en-GB" sz="2000" b="1" dirty="0">
                <a:solidFill>
                  <a:srgbClr val="002060"/>
                </a:solidFill>
              </a:rPr>
              <a:t>Focus Ion Beam </a:t>
            </a:r>
            <a:r>
              <a:rPr lang="en-GB" sz="2000" b="1" dirty="0" smtClean="0">
                <a:solidFill>
                  <a:srgbClr val="002060"/>
                </a:solidFill>
              </a:rPr>
              <a:t>Scanning </a:t>
            </a:r>
            <a:r>
              <a:rPr lang="en-GB" sz="2000" b="1" dirty="0">
                <a:solidFill>
                  <a:srgbClr val="002060"/>
                </a:solidFill>
              </a:rPr>
              <a:t>Electron </a:t>
            </a:r>
            <a:r>
              <a:rPr lang="en-GB" sz="2000" b="1" dirty="0" smtClean="0">
                <a:solidFill>
                  <a:srgbClr val="002060"/>
                </a:solidFill>
              </a:rPr>
              <a:t>Microscopy </a:t>
            </a:r>
            <a:r>
              <a:rPr lang="en-GB" sz="2000" dirty="0">
                <a:solidFill>
                  <a:srgbClr val="002060"/>
                </a:solidFill>
              </a:rPr>
              <a:t>(FIB-SEM) </a:t>
            </a:r>
            <a:r>
              <a:rPr lang="en-GB" sz="2000" dirty="0" smtClean="0">
                <a:solidFill>
                  <a:srgbClr val="002060"/>
                </a:solidFill>
              </a:rPr>
              <a:t>in collaboration </a:t>
            </a:r>
            <a:r>
              <a:rPr lang="en-GB" sz="2000" dirty="0">
                <a:solidFill>
                  <a:srgbClr val="002060"/>
                </a:solidFill>
              </a:rPr>
              <a:t>with EPFL </a:t>
            </a:r>
          </a:p>
        </p:txBody>
      </p:sp>
      <p:pic>
        <p:nvPicPr>
          <p:cNvPr id="19" name="pores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8"/>
          <a:srcRect l="6477" t="6864" r="4975" b="13146"/>
          <a:stretch/>
        </p:blipFill>
        <p:spPr>
          <a:xfrm>
            <a:off x="5857874" y="4119073"/>
            <a:ext cx="2700000" cy="2334263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238073" y="5717228"/>
            <a:ext cx="26266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600">
                <a:latin typeface="Cambria" pitchFamily="18" charset="0"/>
              </a:defRPr>
            </a:lvl1pPr>
          </a:lstStyle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prstClr val="black"/>
                </a:solidFill>
                <a:cs typeface="Arial" charset="0"/>
              </a:rPr>
              <a:t>Pore reconstruction in a 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volume 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of </a:t>
            </a:r>
            <a:r>
              <a:rPr lang="en-US" dirty="0" err="1">
                <a:solidFill>
                  <a:prstClr val="black"/>
                </a:solidFill>
                <a:cs typeface="Arial" charset="0"/>
              </a:rPr>
              <a:t>Nb</a:t>
            </a:r>
            <a:r>
              <a:rPr lang="en-US" dirty="0">
                <a:solidFill>
                  <a:prstClr val="black"/>
                </a:solidFill>
                <a:cs typeface="Arial" charset="0"/>
              </a:rPr>
              <a:t> </a:t>
            </a:r>
            <a:r>
              <a:rPr lang="en-US" dirty="0" smtClean="0">
                <a:solidFill>
                  <a:prstClr val="black"/>
                </a:solidFill>
                <a:cs typeface="Arial" charset="0"/>
              </a:rPr>
              <a:t>coating </a:t>
            </a:r>
            <a:r>
              <a:rPr lang="en-US" dirty="0" smtClean="0">
                <a:solidFill>
                  <a:prstClr val="black"/>
                </a:solidFill>
                <a:cs typeface="Arial" charset="0"/>
                <a:sym typeface="Symbol"/>
              </a:rPr>
              <a:t></a:t>
            </a:r>
            <a:endParaRPr lang="en-GB" dirty="0">
              <a:solidFill>
                <a:prstClr val="black"/>
              </a:solidFill>
              <a:cs typeface="Arial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4" t="5238" r="8243" b="10868"/>
          <a:stretch/>
        </p:blipFill>
        <p:spPr>
          <a:xfrm>
            <a:off x="3779912" y="4000188"/>
            <a:ext cx="2214881" cy="1717040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3890924" y="362527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r>
              <a:rPr lang="en-US" sz="1400" dirty="0">
                <a:solidFill>
                  <a:prstClr val="black"/>
                </a:solidFill>
                <a:cs typeface="Arial" charset="0"/>
              </a:rPr>
              <a:t>courtesy M. </a:t>
            </a:r>
            <a:r>
              <a:rPr lang="en-US" sz="1400" dirty="0" err="1">
                <a:solidFill>
                  <a:prstClr val="black"/>
                </a:solidFill>
                <a:cs typeface="Arial" charset="0"/>
              </a:rPr>
              <a:t>Cantoni</a:t>
            </a:r>
            <a:r>
              <a:rPr lang="en-US" sz="1400" dirty="0">
                <a:solidFill>
                  <a:prstClr val="black"/>
                </a:solidFill>
                <a:cs typeface="Arial" charset="0"/>
              </a:rPr>
              <a:t> /EPFL and B. Bartova /EN-MME</a:t>
            </a:r>
          </a:p>
        </p:txBody>
      </p:sp>
      <p:sp>
        <p:nvSpPr>
          <p:cNvPr id="23" name="Date Placeholder 4"/>
          <p:cNvSpPr>
            <a:spLocks noGrp="1"/>
          </p:cNvSpPr>
          <p:nvPr>
            <p:ph type="dt" sz="half" idx="2"/>
          </p:nvPr>
        </p:nvSpPr>
        <p:spPr>
          <a:xfrm>
            <a:off x="457167" y="6432206"/>
            <a:ext cx="2289048" cy="289903"/>
          </a:xfrm>
        </p:spPr>
        <p:txBody>
          <a:bodyPr/>
          <a:lstStyle/>
          <a:p>
            <a:r>
              <a:rPr lang="en-US" dirty="0" smtClean="0"/>
              <a:t>19 May,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123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17" fill="hold" display="0">
                  <p:stCondLst>
                    <p:cond delay="indefinite"/>
                  </p:stCondLst>
                </p:cTn>
                <p:tgtEl>
                  <p:spTgt spid="19"/>
                </p:tgtEl>
              </p:cMediaNode>
            </p:video>
          </p:childTnLst>
        </p:cTn>
      </p:par>
    </p:tnLst>
    <p:bldLst>
      <p:bldP spid="2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40031" y="116632"/>
            <a:ext cx="8796929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818605" y="2561114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  <a:ea typeface="Times New Roman"/>
                <a:cs typeface="Times New Roman"/>
              </a:rPr>
              <a:t>Thank you for your attention !</a:t>
            </a:r>
            <a:endParaRPr lang="en-US" sz="2400" dirty="0">
              <a:solidFill>
                <a:srgbClr val="002060"/>
              </a:solidFill>
              <a:ea typeface="Times New Roman"/>
              <a:cs typeface="Times New Roman"/>
            </a:endParaRP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457167" y="6432206"/>
            <a:ext cx="2289048" cy="289903"/>
          </a:xfrm>
        </p:spPr>
        <p:txBody>
          <a:bodyPr/>
          <a:lstStyle/>
          <a:p>
            <a:r>
              <a:rPr lang="en-US" dirty="0" smtClean="0"/>
              <a:t>19 May,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724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301" y="1031355"/>
            <a:ext cx="7154864" cy="5118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371600" y="184332"/>
            <a:ext cx="7556926" cy="751330"/>
          </a:xfrm>
        </p:spPr>
        <p:txBody>
          <a:bodyPr>
            <a:noAutofit/>
          </a:bodyPr>
          <a:lstStyle/>
          <a:p>
            <a:r>
              <a:rPr lang="en-US" dirty="0"/>
              <a:t>A&amp;T Sector : Accelerators and Technology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457167" y="6432206"/>
            <a:ext cx="2289048" cy="289903"/>
          </a:xfrm>
        </p:spPr>
        <p:txBody>
          <a:bodyPr/>
          <a:lstStyle/>
          <a:p>
            <a:r>
              <a:rPr lang="en-US" dirty="0" smtClean="0"/>
              <a:t>19 May,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6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2"/>
          <p:cNvSpPr txBox="1">
            <a:spLocks/>
          </p:cNvSpPr>
          <p:nvPr/>
        </p:nvSpPr>
        <p:spPr>
          <a:xfrm>
            <a:off x="5745218" y="1347905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Operation</a:t>
            </a:r>
          </a:p>
          <a:p>
            <a:pPr lvl="1"/>
            <a:r>
              <a:rPr lang="en-US" dirty="0" smtClean="0"/>
              <a:t>Infrastructure</a:t>
            </a:r>
          </a:p>
          <a:p>
            <a:pPr lvl="1"/>
            <a:r>
              <a:rPr lang="en-US" dirty="0" smtClean="0"/>
              <a:t>Accelerators</a:t>
            </a:r>
          </a:p>
          <a:p>
            <a:pPr lvl="1"/>
            <a:r>
              <a:rPr lang="en-US" dirty="0" smtClean="0"/>
              <a:t>Experimental Areas</a:t>
            </a:r>
          </a:p>
          <a:p>
            <a:r>
              <a:rPr lang="en-US" dirty="0" smtClean="0"/>
              <a:t>Projects</a:t>
            </a:r>
          </a:p>
          <a:p>
            <a:pPr lvl="1"/>
            <a:r>
              <a:rPr lang="en-US" dirty="0" smtClean="0"/>
              <a:t>Consolidation</a:t>
            </a:r>
          </a:p>
          <a:p>
            <a:pPr lvl="1"/>
            <a:r>
              <a:rPr lang="en-US" dirty="0" smtClean="0"/>
              <a:t>Upgrades</a:t>
            </a:r>
          </a:p>
          <a:p>
            <a:pPr lvl="1"/>
            <a:r>
              <a:rPr lang="en-US" dirty="0" smtClean="0"/>
              <a:t>New facilities</a:t>
            </a:r>
          </a:p>
          <a:p>
            <a:pPr lvl="1"/>
            <a:r>
              <a:rPr lang="en-US" dirty="0" smtClean="0"/>
              <a:t>Design &amp; Manufacturing</a:t>
            </a:r>
          </a:p>
          <a:p>
            <a:r>
              <a:rPr lang="en-US" dirty="0" smtClean="0"/>
              <a:t>Studies</a:t>
            </a: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0" name="Title 1"/>
          <p:cNvSpPr>
            <a:spLocks noGrp="1"/>
          </p:cNvSpPr>
          <p:nvPr>
            <p:ph type="title"/>
          </p:nvPr>
        </p:nvSpPr>
        <p:spPr>
          <a:xfrm>
            <a:off x="2232848" y="184332"/>
            <a:ext cx="6695678" cy="751330"/>
          </a:xfrm>
        </p:spPr>
        <p:txBody>
          <a:bodyPr>
            <a:normAutofit/>
          </a:bodyPr>
          <a:lstStyle/>
          <a:p>
            <a:r>
              <a:rPr lang="en-US" dirty="0"/>
              <a:t>EN : Engineering Department</a:t>
            </a:r>
          </a:p>
        </p:txBody>
      </p:sp>
      <p:sp>
        <p:nvSpPr>
          <p:cNvPr id="51" name="Round Diagonal Corner Rectangle 50"/>
          <p:cNvSpPr/>
          <p:nvPr/>
        </p:nvSpPr>
        <p:spPr>
          <a:xfrm>
            <a:off x="3026183" y="4613918"/>
            <a:ext cx="1620245" cy="819318"/>
          </a:xfrm>
          <a:prstGeom prst="round2DiagRect">
            <a:avLst/>
          </a:prstGeom>
          <a:noFill/>
          <a:ln w="38100" cmpd="sng">
            <a:solidFill>
              <a:srgbClr val="FFFF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3" name="Group 82"/>
          <p:cNvGrpSpPr/>
          <p:nvPr/>
        </p:nvGrpSpPr>
        <p:grpSpPr>
          <a:xfrm>
            <a:off x="1429263" y="1161057"/>
            <a:ext cx="3097551" cy="5046824"/>
            <a:chOff x="2842520" y="863628"/>
            <a:chExt cx="4130068" cy="5046824"/>
          </a:xfrm>
        </p:grpSpPr>
        <p:grpSp>
          <p:nvGrpSpPr>
            <p:cNvPr id="84" name="Group 83"/>
            <p:cNvGrpSpPr/>
            <p:nvPr/>
          </p:nvGrpSpPr>
          <p:grpSpPr>
            <a:xfrm>
              <a:off x="2842520" y="1848211"/>
              <a:ext cx="1871712" cy="635948"/>
              <a:chOff x="388866" y="779815"/>
              <a:chExt cx="1871712" cy="635948"/>
            </a:xfrm>
            <a:scene3d>
              <a:camera prst="orthographicFront"/>
              <a:lightRig rig="flat" dir="t"/>
            </a:scene3d>
          </p:grpSpPr>
          <p:sp>
            <p:nvSpPr>
              <p:cNvPr id="112" name="Round Diagonal Corner Rectangle 111"/>
              <p:cNvSpPr/>
              <p:nvPr/>
            </p:nvSpPr>
            <p:spPr>
              <a:xfrm>
                <a:off x="388866" y="779815"/>
                <a:ext cx="1871712" cy="635948"/>
              </a:xfrm>
              <a:prstGeom prst="round2DiagRect">
                <a:avLst/>
              </a:prstGeom>
              <a:gradFill rotWithShape="0">
                <a:gsLst>
                  <a:gs pos="0">
                    <a:srgbClr val="003399">
                      <a:hueOff val="0"/>
                      <a:satOff val="0"/>
                      <a:lumOff val="0"/>
                      <a:alphaOff val="0"/>
                      <a:tint val="50000"/>
                      <a:satMod val="300000"/>
                    </a:srgbClr>
                  </a:gs>
                  <a:gs pos="35000">
                    <a:srgbClr val="003399">
                      <a:hueOff val="0"/>
                      <a:satOff val="0"/>
                      <a:lumOff val="0"/>
                      <a:alphaOff val="0"/>
                      <a:tint val="37000"/>
                      <a:satMod val="300000"/>
                    </a:srgbClr>
                  </a:gs>
                  <a:gs pos="100000">
                    <a:srgbClr val="003399">
                      <a:hueOff val="0"/>
                      <a:satOff val="0"/>
                      <a:lumOff val="0"/>
                      <a:alphaOff val="0"/>
                      <a:tint val="15000"/>
                      <a:satMod val="350000"/>
                    </a:srgbClr>
                  </a:gs>
                </a:gsLst>
                <a:lin ang="16200000" scaled="1"/>
              </a:gradFill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</p:sp>
          <p:sp>
            <p:nvSpPr>
              <p:cNvPr id="113" name="Round Diagonal Corner Rectangle 4"/>
              <p:cNvSpPr/>
              <p:nvPr/>
            </p:nvSpPr>
            <p:spPr>
              <a:xfrm>
                <a:off x="419910" y="810859"/>
                <a:ext cx="1809624" cy="57386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5715" tIns="5715" rIns="5715" bIns="5715" numCol="1" spcCol="1270" anchor="ctr" anchorCtr="0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Head of Department’s Office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(EN-HDO)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R. Saban</a:t>
                </a:r>
                <a:endParaRPr lang="fr-FR" sz="900" dirty="0">
                  <a:ln/>
                  <a:solidFill>
                    <a:srgbClr val="336699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5" name="Group 84"/>
            <p:cNvGrpSpPr/>
            <p:nvPr/>
          </p:nvGrpSpPr>
          <p:grpSpPr>
            <a:xfrm>
              <a:off x="5100876" y="1848211"/>
              <a:ext cx="1871712" cy="635948"/>
              <a:chOff x="2493983" y="779815"/>
              <a:chExt cx="1871712" cy="635948"/>
            </a:xfrm>
            <a:scene3d>
              <a:camera prst="orthographicFront"/>
              <a:lightRig rig="flat" dir="t"/>
            </a:scene3d>
          </p:grpSpPr>
          <p:sp>
            <p:nvSpPr>
              <p:cNvPr id="110" name="Round Diagonal Corner Rectangle 109"/>
              <p:cNvSpPr/>
              <p:nvPr/>
            </p:nvSpPr>
            <p:spPr>
              <a:xfrm>
                <a:off x="2493983" y="779815"/>
                <a:ext cx="1871712" cy="635948"/>
              </a:xfrm>
              <a:prstGeom prst="round2DiagRect">
                <a:avLst/>
              </a:prstGeom>
              <a:gradFill rotWithShape="0">
                <a:gsLst>
                  <a:gs pos="0">
                    <a:srgbClr val="003399">
                      <a:hueOff val="0"/>
                      <a:satOff val="0"/>
                      <a:lumOff val="0"/>
                      <a:alphaOff val="0"/>
                      <a:tint val="50000"/>
                      <a:satMod val="300000"/>
                    </a:srgbClr>
                  </a:gs>
                  <a:gs pos="35000">
                    <a:srgbClr val="003399">
                      <a:hueOff val="0"/>
                      <a:satOff val="0"/>
                      <a:lumOff val="0"/>
                      <a:alphaOff val="0"/>
                      <a:tint val="37000"/>
                      <a:satMod val="300000"/>
                    </a:srgbClr>
                  </a:gs>
                  <a:gs pos="100000">
                    <a:srgbClr val="003399">
                      <a:hueOff val="0"/>
                      <a:satOff val="0"/>
                      <a:lumOff val="0"/>
                      <a:alphaOff val="0"/>
                      <a:tint val="15000"/>
                      <a:satMod val="350000"/>
                    </a:srgbClr>
                  </a:gs>
                </a:gsLst>
                <a:lin ang="16200000" scaled="1"/>
              </a:gradFill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</p:sp>
          <p:sp>
            <p:nvSpPr>
              <p:cNvPr id="111" name="Round Diagonal Corner Rectangle 4"/>
              <p:cNvSpPr/>
              <p:nvPr/>
            </p:nvSpPr>
            <p:spPr>
              <a:xfrm>
                <a:off x="2525027" y="810859"/>
                <a:ext cx="1809624" cy="57386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5715" tIns="5715" rIns="5715" bIns="5715" numCol="1" spcCol="1270" anchor="ctr" anchorCtr="0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Cooling &amp; Ventilation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(EN-CV)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M. Nonis</a:t>
                </a:r>
                <a:endParaRPr lang="fr-FR" sz="900" dirty="0">
                  <a:ln/>
                  <a:solidFill>
                    <a:srgbClr val="336699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2842520" y="2704784"/>
              <a:ext cx="1871712" cy="635948"/>
              <a:chOff x="388866" y="1649168"/>
              <a:chExt cx="1871712" cy="635948"/>
            </a:xfrm>
            <a:scene3d>
              <a:camera prst="orthographicFront"/>
              <a:lightRig rig="flat" dir="t"/>
            </a:scene3d>
          </p:grpSpPr>
          <p:sp>
            <p:nvSpPr>
              <p:cNvPr id="108" name="Round Diagonal Corner Rectangle 107"/>
              <p:cNvSpPr/>
              <p:nvPr/>
            </p:nvSpPr>
            <p:spPr>
              <a:xfrm>
                <a:off x="388866" y="1649168"/>
                <a:ext cx="1871712" cy="635948"/>
              </a:xfrm>
              <a:prstGeom prst="round2DiagRect">
                <a:avLst/>
              </a:prstGeom>
              <a:gradFill rotWithShape="0">
                <a:gsLst>
                  <a:gs pos="0">
                    <a:srgbClr val="003399">
                      <a:hueOff val="0"/>
                      <a:satOff val="0"/>
                      <a:lumOff val="0"/>
                      <a:alphaOff val="0"/>
                      <a:tint val="50000"/>
                      <a:satMod val="300000"/>
                    </a:srgbClr>
                  </a:gs>
                  <a:gs pos="35000">
                    <a:srgbClr val="003399">
                      <a:hueOff val="0"/>
                      <a:satOff val="0"/>
                      <a:lumOff val="0"/>
                      <a:alphaOff val="0"/>
                      <a:tint val="37000"/>
                      <a:satMod val="300000"/>
                    </a:srgbClr>
                  </a:gs>
                  <a:gs pos="100000">
                    <a:srgbClr val="003399">
                      <a:hueOff val="0"/>
                      <a:satOff val="0"/>
                      <a:lumOff val="0"/>
                      <a:alphaOff val="0"/>
                      <a:tint val="15000"/>
                      <a:satMod val="350000"/>
                    </a:srgbClr>
                  </a:gs>
                </a:gsLst>
                <a:lin ang="16200000" scaled="1"/>
              </a:gradFill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</p:sp>
          <p:sp>
            <p:nvSpPr>
              <p:cNvPr id="109" name="Round Diagonal Corner Rectangle 4"/>
              <p:cNvSpPr/>
              <p:nvPr/>
            </p:nvSpPr>
            <p:spPr>
              <a:xfrm>
                <a:off x="419910" y="1680212"/>
                <a:ext cx="1809624" cy="57386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5715" tIns="5715" rIns="5715" bIns="5715" numCol="1" spcCol="1270" anchor="ctr" anchorCtr="0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Electrical Engineering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(EN-EL)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 smtClean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S. Baird</a:t>
                </a:r>
                <a:endParaRPr lang="fr-FR" sz="900" dirty="0">
                  <a:ln/>
                  <a:solidFill>
                    <a:srgbClr val="336699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7" name="Group 86"/>
            <p:cNvGrpSpPr/>
            <p:nvPr/>
          </p:nvGrpSpPr>
          <p:grpSpPr>
            <a:xfrm>
              <a:off x="2842520" y="3561357"/>
              <a:ext cx="1871712" cy="635948"/>
              <a:chOff x="388866" y="2518521"/>
              <a:chExt cx="1871712" cy="635948"/>
            </a:xfrm>
            <a:scene3d>
              <a:camera prst="orthographicFront"/>
              <a:lightRig rig="flat" dir="t"/>
            </a:scene3d>
          </p:grpSpPr>
          <p:sp>
            <p:nvSpPr>
              <p:cNvPr id="106" name="Round Diagonal Corner Rectangle 105"/>
              <p:cNvSpPr/>
              <p:nvPr/>
            </p:nvSpPr>
            <p:spPr>
              <a:xfrm>
                <a:off x="388866" y="2518521"/>
                <a:ext cx="1871712" cy="635948"/>
              </a:xfrm>
              <a:prstGeom prst="round2DiagRect">
                <a:avLst/>
              </a:prstGeom>
              <a:gradFill rotWithShape="0">
                <a:gsLst>
                  <a:gs pos="0">
                    <a:srgbClr val="003399">
                      <a:hueOff val="0"/>
                      <a:satOff val="0"/>
                      <a:lumOff val="0"/>
                      <a:alphaOff val="0"/>
                      <a:tint val="50000"/>
                      <a:satMod val="300000"/>
                    </a:srgbClr>
                  </a:gs>
                  <a:gs pos="35000">
                    <a:srgbClr val="003399">
                      <a:hueOff val="0"/>
                      <a:satOff val="0"/>
                      <a:lumOff val="0"/>
                      <a:alphaOff val="0"/>
                      <a:tint val="37000"/>
                      <a:satMod val="300000"/>
                    </a:srgbClr>
                  </a:gs>
                  <a:gs pos="100000">
                    <a:srgbClr val="003399">
                      <a:hueOff val="0"/>
                      <a:satOff val="0"/>
                      <a:lumOff val="0"/>
                      <a:alphaOff val="0"/>
                      <a:tint val="15000"/>
                      <a:satMod val="350000"/>
                    </a:srgbClr>
                  </a:gs>
                </a:gsLst>
                <a:lin ang="16200000" scaled="1"/>
              </a:gradFill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</p:sp>
          <p:sp>
            <p:nvSpPr>
              <p:cNvPr id="107" name="Round Diagonal Corner Rectangle 4"/>
              <p:cNvSpPr/>
              <p:nvPr/>
            </p:nvSpPr>
            <p:spPr>
              <a:xfrm>
                <a:off x="419910" y="2549565"/>
                <a:ext cx="1809624" cy="57386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5715" tIns="5715" rIns="5715" bIns="5715" numCol="1" spcCol="1270" anchor="ctr" anchorCtr="0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Handlling Engineering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 (EN-HE)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I. Rühl</a:t>
                </a:r>
                <a:endParaRPr lang="fr-FR" sz="900" dirty="0">
                  <a:ln/>
                  <a:solidFill>
                    <a:srgbClr val="336699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8" name="Group 87"/>
            <p:cNvGrpSpPr/>
            <p:nvPr/>
          </p:nvGrpSpPr>
          <p:grpSpPr>
            <a:xfrm>
              <a:off x="2842520" y="4417930"/>
              <a:ext cx="1871712" cy="635948"/>
              <a:chOff x="388866" y="3387874"/>
              <a:chExt cx="1871712" cy="635948"/>
            </a:xfrm>
            <a:scene3d>
              <a:camera prst="orthographicFront"/>
              <a:lightRig rig="flat" dir="t"/>
            </a:scene3d>
          </p:grpSpPr>
          <p:sp>
            <p:nvSpPr>
              <p:cNvPr id="104" name="Round Diagonal Corner Rectangle 103"/>
              <p:cNvSpPr/>
              <p:nvPr/>
            </p:nvSpPr>
            <p:spPr>
              <a:xfrm>
                <a:off x="388866" y="3387874"/>
                <a:ext cx="1871712" cy="635948"/>
              </a:xfrm>
              <a:prstGeom prst="round2DiagRect">
                <a:avLst/>
              </a:prstGeom>
              <a:gradFill rotWithShape="0">
                <a:gsLst>
                  <a:gs pos="0">
                    <a:srgbClr val="003399">
                      <a:hueOff val="0"/>
                      <a:satOff val="0"/>
                      <a:lumOff val="0"/>
                      <a:alphaOff val="0"/>
                      <a:tint val="50000"/>
                      <a:satMod val="300000"/>
                    </a:srgbClr>
                  </a:gs>
                  <a:gs pos="35000">
                    <a:srgbClr val="003399">
                      <a:hueOff val="0"/>
                      <a:satOff val="0"/>
                      <a:lumOff val="0"/>
                      <a:alphaOff val="0"/>
                      <a:tint val="37000"/>
                      <a:satMod val="300000"/>
                    </a:srgbClr>
                  </a:gs>
                  <a:gs pos="100000">
                    <a:srgbClr val="003399">
                      <a:hueOff val="0"/>
                      <a:satOff val="0"/>
                      <a:lumOff val="0"/>
                      <a:alphaOff val="0"/>
                      <a:tint val="15000"/>
                      <a:satMod val="350000"/>
                    </a:srgbClr>
                  </a:gs>
                </a:gsLst>
                <a:lin ang="16200000" scaled="1"/>
              </a:gradFill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</p:sp>
          <p:sp>
            <p:nvSpPr>
              <p:cNvPr id="105" name="Round Diagonal Corner Rectangle 4"/>
              <p:cNvSpPr/>
              <p:nvPr/>
            </p:nvSpPr>
            <p:spPr>
              <a:xfrm>
                <a:off x="419910" y="3418918"/>
                <a:ext cx="1809624" cy="57386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5715" tIns="5715" rIns="5715" bIns="5715" numCol="1" spcCol="1270" anchor="ctr" anchorCtr="0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Machines &amp; Experimental Facilities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 (EN-MEF)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S. Baird</a:t>
                </a:r>
                <a:endParaRPr lang="fr-FR" sz="900" dirty="0">
                  <a:ln/>
                  <a:solidFill>
                    <a:srgbClr val="336699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2842520" y="5274504"/>
              <a:ext cx="1871712" cy="635948"/>
              <a:chOff x="388866" y="4257226"/>
              <a:chExt cx="1871712" cy="635948"/>
            </a:xfrm>
            <a:scene3d>
              <a:camera prst="orthographicFront"/>
              <a:lightRig rig="flat" dir="t"/>
            </a:scene3d>
          </p:grpSpPr>
          <p:sp>
            <p:nvSpPr>
              <p:cNvPr id="102" name="Round Diagonal Corner Rectangle 101"/>
              <p:cNvSpPr/>
              <p:nvPr/>
            </p:nvSpPr>
            <p:spPr>
              <a:xfrm>
                <a:off x="388866" y="4257226"/>
                <a:ext cx="1871712" cy="635948"/>
              </a:xfrm>
              <a:prstGeom prst="round2DiagRect">
                <a:avLst/>
              </a:prstGeom>
              <a:gradFill rotWithShape="0">
                <a:gsLst>
                  <a:gs pos="0">
                    <a:srgbClr val="003399">
                      <a:hueOff val="0"/>
                      <a:satOff val="0"/>
                      <a:lumOff val="0"/>
                      <a:alphaOff val="0"/>
                      <a:tint val="50000"/>
                      <a:satMod val="300000"/>
                    </a:srgbClr>
                  </a:gs>
                  <a:gs pos="35000">
                    <a:srgbClr val="003399">
                      <a:hueOff val="0"/>
                      <a:satOff val="0"/>
                      <a:lumOff val="0"/>
                      <a:alphaOff val="0"/>
                      <a:tint val="37000"/>
                      <a:satMod val="300000"/>
                    </a:srgbClr>
                  </a:gs>
                  <a:gs pos="100000">
                    <a:srgbClr val="003399">
                      <a:hueOff val="0"/>
                      <a:satOff val="0"/>
                      <a:lumOff val="0"/>
                      <a:alphaOff val="0"/>
                      <a:tint val="15000"/>
                      <a:satMod val="350000"/>
                    </a:srgbClr>
                  </a:gs>
                </a:gsLst>
                <a:lin ang="16200000" scaled="1"/>
              </a:gradFill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</p:sp>
          <p:sp>
            <p:nvSpPr>
              <p:cNvPr id="103" name="Round Diagonal Corner Rectangle 4"/>
              <p:cNvSpPr/>
              <p:nvPr/>
            </p:nvSpPr>
            <p:spPr>
              <a:xfrm>
                <a:off x="419910" y="4288270"/>
                <a:ext cx="1809624" cy="57386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5715" tIns="5715" rIns="5715" bIns="5715" numCol="1" spcCol="1270" anchor="ctr" anchorCtr="0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Sources, Targets &amp; Interactions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 (EN-STI)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R. Losito</a:t>
                </a:r>
                <a:endParaRPr lang="fr-FR" sz="900" dirty="0">
                  <a:ln/>
                  <a:solidFill>
                    <a:srgbClr val="336699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5100876" y="2704784"/>
              <a:ext cx="1871712" cy="635948"/>
              <a:chOff x="2493983" y="1649168"/>
              <a:chExt cx="1871712" cy="635948"/>
            </a:xfrm>
            <a:scene3d>
              <a:camera prst="orthographicFront"/>
              <a:lightRig rig="flat" dir="t"/>
            </a:scene3d>
          </p:grpSpPr>
          <p:sp>
            <p:nvSpPr>
              <p:cNvPr id="100" name="Round Diagonal Corner Rectangle 99"/>
              <p:cNvSpPr/>
              <p:nvPr/>
            </p:nvSpPr>
            <p:spPr>
              <a:xfrm>
                <a:off x="2493983" y="1649168"/>
                <a:ext cx="1871712" cy="635948"/>
              </a:xfrm>
              <a:prstGeom prst="round2DiagRect">
                <a:avLst/>
              </a:prstGeom>
              <a:gradFill rotWithShape="0">
                <a:gsLst>
                  <a:gs pos="0">
                    <a:srgbClr val="003399">
                      <a:hueOff val="0"/>
                      <a:satOff val="0"/>
                      <a:lumOff val="0"/>
                      <a:alphaOff val="0"/>
                      <a:tint val="50000"/>
                      <a:satMod val="300000"/>
                    </a:srgbClr>
                  </a:gs>
                  <a:gs pos="35000">
                    <a:srgbClr val="003399">
                      <a:hueOff val="0"/>
                      <a:satOff val="0"/>
                      <a:lumOff val="0"/>
                      <a:alphaOff val="0"/>
                      <a:tint val="37000"/>
                      <a:satMod val="300000"/>
                    </a:srgbClr>
                  </a:gs>
                  <a:gs pos="100000">
                    <a:srgbClr val="003399">
                      <a:hueOff val="0"/>
                      <a:satOff val="0"/>
                      <a:lumOff val="0"/>
                      <a:alphaOff val="0"/>
                      <a:tint val="15000"/>
                      <a:satMod val="350000"/>
                    </a:srgbClr>
                  </a:gs>
                </a:gsLst>
                <a:lin ang="16200000" scaled="1"/>
              </a:gradFill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</p:sp>
          <p:sp>
            <p:nvSpPr>
              <p:cNvPr id="101" name="Round Diagonal Corner Rectangle 4"/>
              <p:cNvSpPr/>
              <p:nvPr/>
            </p:nvSpPr>
            <p:spPr>
              <a:xfrm>
                <a:off x="2525027" y="1680212"/>
                <a:ext cx="1809624" cy="57386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5715" tIns="5715" rIns="5715" bIns="5715" numCol="1" spcCol="1270" anchor="ctr" anchorCtr="0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General Management &amp; Secretariats 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(EN-GMS)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S. Prodon</a:t>
                </a:r>
                <a:endParaRPr lang="fr-FR" sz="900" dirty="0">
                  <a:ln/>
                  <a:solidFill>
                    <a:srgbClr val="336699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5100876" y="3561357"/>
              <a:ext cx="1871712" cy="635948"/>
              <a:chOff x="2493983" y="2518521"/>
              <a:chExt cx="1871712" cy="635948"/>
            </a:xfrm>
            <a:scene3d>
              <a:camera prst="orthographicFront"/>
              <a:lightRig rig="flat" dir="t"/>
            </a:scene3d>
          </p:grpSpPr>
          <p:sp>
            <p:nvSpPr>
              <p:cNvPr id="98" name="Round Diagonal Corner Rectangle 97"/>
              <p:cNvSpPr/>
              <p:nvPr/>
            </p:nvSpPr>
            <p:spPr>
              <a:xfrm>
                <a:off x="2493983" y="2518521"/>
                <a:ext cx="1871712" cy="635948"/>
              </a:xfrm>
              <a:prstGeom prst="round2DiagRect">
                <a:avLst/>
              </a:prstGeom>
              <a:gradFill rotWithShape="0">
                <a:gsLst>
                  <a:gs pos="0">
                    <a:srgbClr val="003399">
                      <a:hueOff val="0"/>
                      <a:satOff val="0"/>
                      <a:lumOff val="0"/>
                      <a:alphaOff val="0"/>
                      <a:tint val="50000"/>
                      <a:satMod val="300000"/>
                    </a:srgbClr>
                  </a:gs>
                  <a:gs pos="35000">
                    <a:srgbClr val="003399">
                      <a:hueOff val="0"/>
                      <a:satOff val="0"/>
                      <a:lumOff val="0"/>
                      <a:alphaOff val="0"/>
                      <a:tint val="37000"/>
                      <a:satMod val="300000"/>
                    </a:srgbClr>
                  </a:gs>
                  <a:gs pos="100000">
                    <a:srgbClr val="003399">
                      <a:hueOff val="0"/>
                      <a:satOff val="0"/>
                      <a:lumOff val="0"/>
                      <a:alphaOff val="0"/>
                      <a:tint val="15000"/>
                      <a:satMod val="350000"/>
                    </a:srgbClr>
                  </a:gs>
                </a:gsLst>
                <a:lin ang="16200000" scaled="1"/>
              </a:gradFill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</p:sp>
          <p:sp>
            <p:nvSpPr>
              <p:cNvPr id="99" name="Round Diagonal Corner Rectangle 4"/>
              <p:cNvSpPr/>
              <p:nvPr/>
            </p:nvSpPr>
            <p:spPr>
              <a:xfrm>
                <a:off x="2525027" y="2549565"/>
                <a:ext cx="1809624" cy="57386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5715" tIns="5715" rIns="5715" bIns="5715" numCol="1" spcCol="1270" anchor="ctr" anchorCtr="0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Industrial Controls &amp; Engineering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 (EN-ICE)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Ph. Gayet</a:t>
                </a:r>
                <a:endParaRPr lang="fr-FR" sz="900" dirty="0">
                  <a:ln/>
                  <a:solidFill>
                    <a:srgbClr val="336699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5100876" y="4417930"/>
              <a:ext cx="1871712" cy="635948"/>
              <a:chOff x="2493983" y="3387874"/>
              <a:chExt cx="1871712" cy="635948"/>
            </a:xfrm>
            <a:scene3d>
              <a:camera prst="orthographicFront"/>
              <a:lightRig rig="flat" dir="t"/>
            </a:scene3d>
          </p:grpSpPr>
          <p:sp>
            <p:nvSpPr>
              <p:cNvPr id="96" name="Round Diagonal Corner Rectangle 95"/>
              <p:cNvSpPr/>
              <p:nvPr/>
            </p:nvSpPr>
            <p:spPr>
              <a:xfrm>
                <a:off x="2493983" y="3387874"/>
                <a:ext cx="1871712" cy="635948"/>
              </a:xfrm>
              <a:prstGeom prst="round2DiagRect">
                <a:avLst/>
              </a:prstGeom>
              <a:gradFill rotWithShape="0">
                <a:gsLst>
                  <a:gs pos="0">
                    <a:srgbClr val="003399">
                      <a:hueOff val="0"/>
                      <a:satOff val="0"/>
                      <a:lumOff val="0"/>
                      <a:alphaOff val="0"/>
                      <a:tint val="50000"/>
                      <a:satMod val="300000"/>
                    </a:srgbClr>
                  </a:gs>
                  <a:gs pos="35000">
                    <a:srgbClr val="003399">
                      <a:hueOff val="0"/>
                      <a:satOff val="0"/>
                      <a:lumOff val="0"/>
                      <a:alphaOff val="0"/>
                      <a:tint val="37000"/>
                      <a:satMod val="300000"/>
                    </a:srgbClr>
                  </a:gs>
                  <a:gs pos="100000">
                    <a:srgbClr val="003399">
                      <a:hueOff val="0"/>
                      <a:satOff val="0"/>
                      <a:lumOff val="0"/>
                      <a:alphaOff val="0"/>
                      <a:tint val="15000"/>
                      <a:satMod val="350000"/>
                    </a:srgbClr>
                  </a:gs>
                </a:gsLst>
                <a:lin ang="16200000" scaled="1"/>
              </a:gradFill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</p:sp>
          <p:sp>
            <p:nvSpPr>
              <p:cNvPr id="97" name="Round Diagonal Corner Rectangle 4"/>
              <p:cNvSpPr/>
              <p:nvPr/>
            </p:nvSpPr>
            <p:spPr>
              <a:xfrm>
                <a:off x="2525027" y="3418918"/>
                <a:ext cx="1809624" cy="573860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5715" tIns="5715" rIns="5715" bIns="5715" numCol="1" spcCol="1270" anchor="ctr" anchorCtr="0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Mechanical &amp; Materials Engineering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 (EN-MME)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F. Bertinelli</a:t>
                </a:r>
                <a:endParaRPr lang="fr-FR" sz="900" dirty="0">
                  <a:ln/>
                  <a:solidFill>
                    <a:srgbClr val="336699"/>
                  </a:solidFill>
                  <a:latin typeface="Verdana" pitchFamily="34" charset="0"/>
                </a:endParaRPr>
              </a:p>
            </p:txBody>
          </p:sp>
        </p:grpSp>
        <p:grpSp>
          <p:nvGrpSpPr>
            <p:cNvPr id="93" name="Group 92"/>
            <p:cNvGrpSpPr/>
            <p:nvPr/>
          </p:nvGrpSpPr>
          <p:grpSpPr>
            <a:xfrm>
              <a:off x="3893969" y="863628"/>
              <a:ext cx="2155555" cy="742922"/>
              <a:chOff x="1286177" y="451"/>
              <a:chExt cx="2182206" cy="545960"/>
            </a:xfrm>
            <a:scene3d>
              <a:camera prst="orthographicFront"/>
              <a:lightRig rig="flat" dir="t"/>
            </a:scene3d>
          </p:grpSpPr>
          <p:sp>
            <p:nvSpPr>
              <p:cNvPr id="94" name="Round Diagonal Corner Rectangle 93"/>
              <p:cNvSpPr/>
              <p:nvPr/>
            </p:nvSpPr>
            <p:spPr>
              <a:xfrm>
                <a:off x="1286177" y="451"/>
                <a:ext cx="2182206" cy="545960"/>
              </a:xfrm>
              <a:prstGeom prst="round2DiagRect">
                <a:avLst/>
              </a:prstGeom>
              <a:gradFill rotWithShape="0">
                <a:gsLst>
                  <a:gs pos="0">
                    <a:srgbClr val="003399">
                      <a:hueOff val="0"/>
                      <a:satOff val="0"/>
                      <a:lumOff val="0"/>
                      <a:alphaOff val="0"/>
                      <a:tint val="50000"/>
                      <a:satMod val="300000"/>
                    </a:srgbClr>
                  </a:gs>
                  <a:gs pos="35000">
                    <a:srgbClr val="003399">
                      <a:hueOff val="0"/>
                      <a:satOff val="0"/>
                      <a:lumOff val="0"/>
                      <a:alphaOff val="0"/>
                      <a:tint val="37000"/>
                      <a:satMod val="300000"/>
                    </a:srgbClr>
                  </a:gs>
                  <a:gs pos="100000">
                    <a:srgbClr val="003399">
                      <a:hueOff val="0"/>
                      <a:satOff val="0"/>
                      <a:lumOff val="0"/>
                      <a:alphaOff val="0"/>
                      <a:tint val="15000"/>
                      <a:satMod val="350000"/>
                    </a:srgbClr>
                  </a:gs>
                </a:gsLst>
                <a:lin ang="16200000" scaled="1"/>
              </a:gradFill>
              <a:ln>
                <a:noFill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  <a:sp3d prstMaterial="dkEdge">
                <a:bevelT w="8200" h="38100"/>
              </a:sp3d>
            </p:spPr>
            <p:style>
              <a:lnRef idx="0">
                <a:scrgbClr r="0" g="0" b="0"/>
              </a:lnRef>
              <a:fillRef idx="2">
                <a:scrgbClr r="0" g="0" b="0"/>
              </a:fillRef>
              <a:effectRef idx="1">
                <a:scrgbClr r="0" g="0" b="0"/>
              </a:effectRef>
              <a:fontRef idx="minor">
                <a:schemeClr val="dk1"/>
              </a:fontRef>
            </p:style>
          </p:sp>
          <p:sp>
            <p:nvSpPr>
              <p:cNvPr id="95" name="Round Diagonal Corner Rectangle 4"/>
              <p:cNvSpPr/>
              <p:nvPr/>
            </p:nvSpPr>
            <p:spPr>
              <a:xfrm>
                <a:off x="1312829" y="27103"/>
                <a:ext cx="2128902" cy="492656"/>
              </a:xfrm>
              <a:prstGeom prst="rect">
                <a:avLst/>
              </a:prstGeom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/>
              </a:fontRef>
            </p:style>
            <p:txBody>
              <a:bodyPr spcFirstLastPara="0" vert="horz" wrap="square" lIns="5715" tIns="5715" rIns="5715" bIns="5715" numCol="1" spcCol="1270" anchor="ctr" anchorCtr="0">
                <a:no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b="1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Department Head: </a:t>
                </a:r>
                <a:endParaRPr lang="fr-CH" sz="900" b="1" dirty="0" smtClean="0">
                  <a:ln/>
                  <a:solidFill>
                    <a:srgbClr val="336699"/>
                  </a:solidFill>
                  <a:latin typeface="Verdana" pitchFamily="34" charset="0"/>
                </a:endParaRP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b="1" dirty="0" smtClean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R</a:t>
                </a:r>
                <a:r>
                  <a:rPr lang="fr-CH" sz="900" b="1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. Saban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fr-CH" sz="900" i="1" dirty="0">
                    <a:ln/>
                    <a:solidFill>
                      <a:srgbClr val="336699"/>
                    </a:solidFill>
                    <a:latin typeface="Verdana" pitchFamily="34" charset="0"/>
                  </a:rPr>
                  <a:t>Deputy: S. Baird</a:t>
                </a:r>
                <a:endParaRPr lang="fr-FR" sz="900" i="1" dirty="0">
                  <a:ln/>
                  <a:solidFill>
                    <a:srgbClr val="336699"/>
                  </a:solidFill>
                  <a:latin typeface="Verdana" pitchFamily="34" charset="0"/>
                </a:endParaRPr>
              </a:p>
            </p:txBody>
          </p:sp>
        </p:grpSp>
      </p:grpSp>
      <p:sp>
        <p:nvSpPr>
          <p:cNvPr id="114" name="TextBox 113"/>
          <p:cNvSpPr txBox="1"/>
          <p:nvPr/>
        </p:nvSpPr>
        <p:spPr>
          <a:xfrm>
            <a:off x="4086412" y="2381212"/>
            <a:ext cx="44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Ubuntu Light"/>
                <a:cs typeface="Ubuntu Light"/>
              </a:rPr>
              <a:t>58</a:t>
            </a:r>
            <a:endParaRPr lang="en-US" dirty="0">
              <a:solidFill>
                <a:prstClr val="black"/>
              </a:solidFill>
              <a:latin typeface="Ubuntu Light"/>
              <a:cs typeface="Ubuntu Light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348902" y="3242677"/>
            <a:ext cx="44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Ubuntu Light"/>
                <a:cs typeface="Ubuntu Light"/>
              </a:rPr>
              <a:t>64</a:t>
            </a:r>
            <a:endParaRPr lang="en-US" dirty="0">
              <a:solidFill>
                <a:prstClr val="black"/>
              </a:solidFill>
              <a:latin typeface="Ubuntu Light"/>
              <a:cs typeface="Ubuntu Light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4086412" y="3242677"/>
            <a:ext cx="44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>
                <a:solidFill>
                  <a:prstClr val="black"/>
                </a:solidFill>
                <a:latin typeface="Ubuntu Light"/>
                <a:cs typeface="Ubuntu Light"/>
              </a:rPr>
              <a:t>11</a:t>
            </a:r>
          </a:p>
        </p:txBody>
      </p:sp>
      <p:sp>
        <p:nvSpPr>
          <p:cNvPr id="117" name="TextBox 116"/>
          <p:cNvSpPr txBox="1"/>
          <p:nvPr/>
        </p:nvSpPr>
        <p:spPr>
          <a:xfrm>
            <a:off x="2348189" y="4104145"/>
            <a:ext cx="4457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Ubuntu Light"/>
                <a:cs typeface="Ubuntu Light"/>
              </a:rPr>
              <a:t>24</a:t>
            </a:r>
            <a:endParaRPr lang="en-US" dirty="0">
              <a:solidFill>
                <a:prstClr val="black"/>
              </a:solidFill>
              <a:latin typeface="Ubuntu Light"/>
              <a:cs typeface="Ubuntu Light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095937" y="4104142"/>
            <a:ext cx="44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fr-CH" dirty="0" smtClean="0">
                <a:solidFill>
                  <a:prstClr val="black"/>
                </a:solidFill>
                <a:latin typeface="Ubuntu Light"/>
                <a:cs typeface="Ubuntu Light"/>
              </a:rPr>
              <a:t>33</a:t>
            </a:r>
            <a:endParaRPr lang="en-US" dirty="0">
              <a:solidFill>
                <a:prstClr val="black"/>
              </a:solidFill>
              <a:latin typeface="Ubuntu Light"/>
              <a:cs typeface="Ubuntu Light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4086412" y="4965607"/>
            <a:ext cx="44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fr-CH" dirty="0" smtClean="0">
                <a:solidFill>
                  <a:prstClr val="black"/>
                </a:solidFill>
                <a:latin typeface="Ubuntu Light"/>
                <a:cs typeface="Ubuntu Light"/>
              </a:rPr>
              <a:t>74</a:t>
            </a:r>
            <a:endParaRPr lang="en-US" dirty="0">
              <a:solidFill>
                <a:prstClr val="black"/>
              </a:solidFill>
              <a:latin typeface="Ubuntu Light"/>
              <a:cs typeface="Ubuntu Light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2348902" y="4965607"/>
            <a:ext cx="44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Ubuntu Light"/>
                <a:cs typeface="Ubuntu Light"/>
              </a:rPr>
              <a:t>86</a:t>
            </a:r>
            <a:endParaRPr lang="en-US" dirty="0">
              <a:solidFill>
                <a:prstClr val="black"/>
              </a:solidFill>
              <a:latin typeface="Ubuntu Light"/>
              <a:cs typeface="Ubuntu Light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348902" y="5827071"/>
            <a:ext cx="445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Ubuntu Light"/>
                <a:cs typeface="Ubuntu Light"/>
              </a:rPr>
              <a:t>38</a:t>
            </a:r>
            <a:endParaRPr lang="en-US" dirty="0">
              <a:solidFill>
                <a:prstClr val="black"/>
              </a:solidFill>
              <a:latin typeface="Ubuntu Light"/>
              <a:cs typeface="Ubuntu Light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2445401" y="2381212"/>
            <a:ext cx="3148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en-US" dirty="0" smtClean="0">
                <a:solidFill>
                  <a:prstClr val="black"/>
                </a:solidFill>
                <a:latin typeface="Ubuntu Light"/>
                <a:cs typeface="Ubuntu Light"/>
              </a:rPr>
              <a:t>4</a:t>
            </a:r>
            <a:endParaRPr lang="en-US" dirty="0">
              <a:solidFill>
                <a:prstClr val="black"/>
              </a:solidFill>
              <a:latin typeface="Ubuntu Light"/>
              <a:cs typeface="Ubuntu Light"/>
            </a:endParaRPr>
          </a:p>
        </p:txBody>
      </p:sp>
      <p:sp>
        <p:nvSpPr>
          <p:cNvPr id="47" name="Date Placeholder 4"/>
          <p:cNvSpPr>
            <a:spLocks noGrp="1"/>
          </p:cNvSpPr>
          <p:nvPr>
            <p:ph type="dt" sz="half" idx="2"/>
          </p:nvPr>
        </p:nvSpPr>
        <p:spPr>
          <a:xfrm>
            <a:off x="457167" y="6432206"/>
            <a:ext cx="2289048" cy="289903"/>
          </a:xfrm>
        </p:spPr>
        <p:txBody>
          <a:bodyPr/>
          <a:lstStyle/>
          <a:p>
            <a:r>
              <a:rPr lang="en-US" dirty="0" smtClean="0"/>
              <a:t>19 May,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3794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2848" y="184332"/>
            <a:ext cx="6695678" cy="751330"/>
          </a:xfrm>
        </p:spPr>
        <p:txBody>
          <a:bodyPr>
            <a:normAutofit/>
          </a:bodyPr>
          <a:lstStyle/>
          <a:p>
            <a:r>
              <a:rPr lang="en-US" dirty="0"/>
              <a:t>MME : domains of activities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883603558"/>
              </p:ext>
            </p:extLst>
          </p:nvPr>
        </p:nvGraphicFramePr>
        <p:xfrm>
          <a:off x="123642" y="1054886"/>
          <a:ext cx="5085006" cy="51394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4413241" y="1249556"/>
            <a:ext cx="4631169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Internal Design Office facilities, 40 designers (Staff and Industrial Support)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CATIA </a:t>
            </a:r>
            <a:r>
              <a:rPr lang="en-GB" dirty="0">
                <a:solidFill>
                  <a:schemeClr val="tx2"/>
                </a:solidFill>
              </a:rPr>
              <a:t>/ </a:t>
            </a:r>
            <a:r>
              <a:rPr lang="en-GB" dirty="0" err="1" smtClean="0">
                <a:solidFill>
                  <a:schemeClr val="tx2"/>
                </a:solidFill>
              </a:rPr>
              <a:t>SmarTeam</a:t>
            </a:r>
            <a:r>
              <a:rPr lang="en-GB" dirty="0" smtClean="0">
                <a:solidFill>
                  <a:schemeClr val="tx2"/>
                </a:solidFill>
              </a:rPr>
              <a:t>,  ANSYS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Mechanical measurements lab</a:t>
            </a:r>
          </a:p>
        </p:txBody>
      </p:sp>
      <p:sp>
        <p:nvSpPr>
          <p:cNvPr id="9" name="Rectangle 8"/>
          <p:cNvSpPr/>
          <p:nvPr/>
        </p:nvSpPr>
        <p:spPr>
          <a:xfrm>
            <a:off x="4413240" y="2732141"/>
            <a:ext cx="4631172" cy="175432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4000 m</a:t>
            </a:r>
            <a:r>
              <a:rPr lang="en-GB" baseline="30000" dirty="0" smtClean="0">
                <a:solidFill>
                  <a:schemeClr val="tx2"/>
                </a:solidFill>
              </a:rPr>
              <a:t>2</a:t>
            </a:r>
            <a:r>
              <a:rPr lang="en-GB" dirty="0" smtClean="0">
                <a:solidFill>
                  <a:schemeClr val="tx2"/>
                </a:solidFill>
              </a:rPr>
              <a:t> of internal workshop facilities, 50 technicians (Staff and Industrial Support): CNC machining, sheet metal work &amp; welding, electron beam &amp; laser, vacuum brazing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External subcontracting service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Free access Users workshop</a:t>
            </a:r>
          </a:p>
        </p:txBody>
      </p:sp>
      <p:sp>
        <p:nvSpPr>
          <p:cNvPr id="10" name="Rectangle 9"/>
          <p:cNvSpPr/>
          <p:nvPr/>
        </p:nvSpPr>
        <p:spPr>
          <a:xfrm>
            <a:off x="4413241" y="4883720"/>
            <a:ext cx="4631171" cy="120032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Material selection, analysis &amp; metallurgy: microscopy, mechanical testing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NDT: US, radiography, tomography</a:t>
            </a:r>
          </a:p>
          <a:p>
            <a:pPr marL="180975" indent="-180975" algn="just">
              <a:buSzPct val="80000"/>
              <a:buFont typeface="Wingdings" panose="05000000000000000000" pitchFamily="2" charset="2"/>
              <a:buChar char="§"/>
            </a:pPr>
            <a:r>
              <a:rPr lang="en-GB" dirty="0" smtClean="0">
                <a:solidFill>
                  <a:schemeClr val="tx2"/>
                </a:solidFill>
              </a:rPr>
              <a:t>350 m</a:t>
            </a:r>
            <a:r>
              <a:rPr lang="en-GB" baseline="30000" dirty="0" smtClean="0">
                <a:solidFill>
                  <a:schemeClr val="tx2"/>
                </a:solidFill>
              </a:rPr>
              <a:t>2</a:t>
            </a:r>
            <a:r>
              <a:rPr lang="en-GB" dirty="0" smtClean="0">
                <a:solidFill>
                  <a:schemeClr val="tx2"/>
                </a:solidFill>
              </a:rPr>
              <a:t> of internal metrology </a:t>
            </a:r>
            <a:r>
              <a:rPr lang="en-GB" dirty="0" smtClean="0">
                <a:solidFill>
                  <a:schemeClr val="tx2"/>
                </a:solidFill>
              </a:rPr>
              <a:t>facilities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2"/>
          </p:nvPr>
        </p:nvSpPr>
        <p:spPr>
          <a:xfrm>
            <a:off x="457167" y="6432206"/>
            <a:ext cx="2289048" cy="289903"/>
          </a:xfrm>
        </p:spPr>
        <p:txBody>
          <a:bodyPr/>
          <a:lstStyle/>
          <a:p>
            <a:r>
              <a:rPr lang="en-US" dirty="0" smtClean="0"/>
              <a:t>19 May,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201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498" y="184332"/>
            <a:ext cx="7525028" cy="751330"/>
          </a:xfrm>
        </p:spPr>
        <p:txBody>
          <a:bodyPr>
            <a:normAutofit/>
          </a:bodyPr>
          <a:lstStyle/>
          <a:p>
            <a:r>
              <a:rPr lang="en-US" dirty="0"/>
              <a:t>MME in one image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3363" y="2762837"/>
            <a:ext cx="2288230" cy="265385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2586" y="2710837"/>
            <a:ext cx="2921876" cy="2921876"/>
          </a:xfrm>
          <a:prstGeom prst="rect">
            <a:avLst/>
          </a:prstGeom>
        </p:spPr>
      </p:pic>
      <p:sp>
        <p:nvSpPr>
          <p:cNvPr id="16" name="Rectangle 189"/>
          <p:cNvSpPr/>
          <p:nvPr/>
        </p:nvSpPr>
        <p:spPr>
          <a:xfrm>
            <a:off x="1755342" y="2346381"/>
            <a:ext cx="6905298" cy="308419"/>
          </a:xfrm>
          <a:prstGeom prst="rect">
            <a:avLst/>
          </a:prstGeom>
          <a:noFill/>
          <a:ln>
            <a:headEnd/>
            <a:tailEnd/>
          </a:ln>
          <a:effectLst>
            <a:outerShdw blurRad="50800" dist="127000" dir="8100000" rotWithShape="0">
              <a:srgbClr val="000000">
                <a:alpha val="44000"/>
              </a:srgbClr>
            </a:outerShdw>
          </a:effectLst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lIns="92075" tIns="46038" rIns="92075" bIns="46038">
            <a:spAutoFit/>
          </a:bodyPr>
          <a:lstStyle/>
          <a:p>
            <a:pPr lvl="1"/>
            <a:r>
              <a:rPr lang="it-IT" sz="1400" dirty="0" smtClean="0">
                <a:solidFill>
                  <a:srgbClr val="373D54"/>
                </a:solidFill>
              </a:rPr>
              <a:t>Inermet : comparison Autodyn (SPH) between simulation and experiment</a:t>
            </a:r>
            <a:endParaRPr lang="it-IT" sz="1400" dirty="0">
              <a:solidFill>
                <a:srgbClr val="373D54"/>
              </a:solidFill>
            </a:endParaRPr>
          </a:p>
        </p:txBody>
      </p:sp>
      <p:sp>
        <p:nvSpPr>
          <p:cNvPr id="17" name="Right Arrow 16"/>
          <p:cNvSpPr/>
          <p:nvPr/>
        </p:nvSpPr>
        <p:spPr>
          <a:xfrm>
            <a:off x="1306369" y="3412636"/>
            <a:ext cx="900000" cy="14400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8" name="TextBox 17"/>
          <p:cNvSpPr txBox="1"/>
          <p:nvPr/>
        </p:nvSpPr>
        <p:spPr>
          <a:xfrm>
            <a:off x="1401317" y="3017766"/>
            <a:ext cx="720000" cy="28814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it-IT" dirty="0" smtClean="0"/>
              <a:t>Beam</a:t>
            </a:r>
            <a:endParaRPr lang="it-IT" dirty="0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137" y="3932595"/>
            <a:ext cx="2016224" cy="2128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8" descr="\\cern.ch\dfs\Workspaces\m\MechanicalMeasurement\Data\2012\EDMS_1168519\Pictures\The best\Installation\DSC_095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0634" y="4890977"/>
            <a:ext cx="2767892" cy="18528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94485" y="1039062"/>
            <a:ext cx="8206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 smtClean="0">
                <a:solidFill>
                  <a:schemeClr val="tx2"/>
                </a:solidFill>
              </a:rPr>
              <a:t>Mandate</a:t>
            </a:r>
            <a:r>
              <a:rPr lang="en-GB" dirty="0">
                <a:solidFill>
                  <a:schemeClr val="tx2"/>
                </a:solidFill>
              </a:rPr>
              <a:t>:</a:t>
            </a:r>
            <a:r>
              <a:rPr lang="en-GB" dirty="0" smtClean="0">
                <a:solidFill>
                  <a:schemeClr val="tx2"/>
                </a:solidFill>
              </a:rPr>
              <a:t> </a:t>
            </a:r>
            <a:r>
              <a:rPr lang="en-GB" dirty="0">
                <a:solidFill>
                  <a:schemeClr val="tx2"/>
                </a:solidFill>
              </a:rPr>
              <a:t>provide to the CERN community specific </a:t>
            </a:r>
            <a:r>
              <a:rPr lang="en-GB" b="1" dirty="0">
                <a:solidFill>
                  <a:schemeClr val="tx2"/>
                </a:solidFill>
              </a:rPr>
              <a:t>engineering solutions combining mechanical design, production facilities and material sciences</a:t>
            </a:r>
            <a:r>
              <a:rPr lang="en-GB" dirty="0">
                <a:solidFill>
                  <a:schemeClr val="tx2"/>
                </a:solidFill>
              </a:rPr>
              <a:t>. </a:t>
            </a:r>
            <a:r>
              <a:rPr lang="en-GB" dirty="0" smtClean="0">
                <a:solidFill>
                  <a:schemeClr val="tx2"/>
                </a:solidFill>
              </a:rPr>
              <a:t>The </a:t>
            </a:r>
            <a:r>
              <a:rPr lang="en-GB" dirty="0">
                <a:solidFill>
                  <a:schemeClr val="tx2"/>
                </a:solidFill>
              </a:rPr>
              <a:t>group owns, maintains and develops the know-how on the mechanical constructions in </a:t>
            </a:r>
            <a:r>
              <a:rPr lang="en-GB" dirty="0" smtClean="0">
                <a:solidFill>
                  <a:schemeClr val="tx2"/>
                </a:solidFill>
              </a:rPr>
              <a:t>accelerators </a:t>
            </a:r>
            <a:r>
              <a:rPr lang="en-GB" dirty="0">
                <a:solidFill>
                  <a:schemeClr val="tx2"/>
                </a:solidFill>
              </a:rPr>
              <a:t>and </a:t>
            </a:r>
            <a:r>
              <a:rPr lang="en-GB" dirty="0" smtClean="0">
                <a:solidFill>
                  <a:schemeClr val="tx2"/>
                </a:solidFill>
              </a:rPr>
              <a:t>physics </a:t>
            </a:r>
            <a:r>
              <a:rPr lang="en-GB" dirty="0">
                <a:solidFill>
                  <a:schemeClr val="tx2"/>
                </a:solidFill>
              </a:rPr>
              <a:t>detectors.</a:t>
            </a:r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457167" y="6432206"/>
            <a:ext cx="2289048" cy="289903"/>
          </a:xfrm>
        </p:spPr>
        <p:txBody>
          <a:bodyPr/>
          <a:lstStyle/>
          <a:p>
            <a:r>
              <a:rPr lang="en-US" dirty="0" smtClean="0"/>
              <a:t>19 May,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95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497" y="1133804"/>
            <a:ext cx="5917154" cy="509150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7077711" y="2678240"/>
            <a:ext cx="1852550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Jan. 2012: ∼145</a:t>
            </a:r>
          </a:p>
          <a:p>
            <a:pPr algn="ctr"/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Jan. 2013: </a:t>
            </a:r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∼</a:t>
            </a:r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165</a:t>
            </a:r>
          </a:p>
          <a:p>
            <a:pPr algn="ctr"/>
            <a:r>
              <a:rPr lang="en-GB" dirty="0" smtClean="0">
                <a:solidFill>
                  <a:schemeClr val="accent2">
                    <a:lumMod val="75000"/>
                  </a:schemeClr>
                </a:solidFill>
              </a:rPr>
              <a:t>Jan. 2014: ∼175</a:t>
            </a:r>
            <a:endParaRPr lang="it-IT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5473339" y="5754523"/>
            <a:ext cx="570015" cy="301105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166261" y="146101"/>
            <a:ext cx="8764000" cy="707747"/>
          </a:xfrm>
        </p:spPr>
        <p:txBody>
          <a:bodyPr/>
          <a:lstStyle/>
          <a:p>
            <a:r>
              <a:rPr lang="en-US" dirty="0" smtClean="0"/>
              <a:t>MME au 15 </a:t>
            </a:r>
            <a:r>
              <a:rPr lang="en-US" dirty="0" err="1" smtClean="0"/>
              <a:t>Janvier</a:t>
            </a:r>
            <a:r>
              <a:rPr lang="en-US" dirty="0" smtClean="0"/>
              <a:t>, 2015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457167" y="6432206"/>
            <a:ext cx="2289048" cy="289903"/>
          </a:xfrm>
        </p:spPr>
        <p:txBody>
          <a:bodyPr/>
          <a:lstStyle/>
          <a:p>
            <a:r>
              <a:rPr lang="en-US" dirty="0" smtClean="0"/>
              <a:t>19 May,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53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99" y="1297706"/>
            <a:ext cx="8377127" cy="42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00143" y="160109"/>
            <a:ext cx="8041441" cy="707747"/>
          </a:xfrm>
        </p:spPr>
        <p:txBody>
          <a:bodyPr/>
          <a:lstStyle/>
          <a:p>
            <a:r>
              <a:rPr lang="fr-FR" dirty="0" smtClean="0"/>
              <a:t>MME </a:t>
            </a:r>
            <a:r>
              <a:rPr lang="fr-FR" dirty="0" err="1" smtClean="0"/>
              <a:t>contributes</a:t>
            </a:r>
            <a:r>
              <a:rPr lang="fr-FR" dirty="0" smtClean="0"/>
              <a:t> to </a:t>
            </a:r>
            <a:r>
              <a:rPr lang="fr-FR" dirty="0" err="1" smtClean="0"/>
              <a:t>projects</a:t>
            </a:r>
            <a:r>
              <a:rPr lang="fr-FR" dirty="0" smtClean="0"/>
              <a:t> CERN-</a:t>
            </a:r>
            <a:r>
              <a:rPr lang="fr-FR" dirty="0" err="1" smtClean="0"/>
              <a:t>wide</a:t>
            </a:r>
            <a:endParaRPr lang="fr-FR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2"/>
          </p:nvPr>
        </p:nvSpPr>
        <p:spPr>
          <a:xfrm>
            <a:off x="457167" y="6432206"/>
            <a:ext cx="2289048" cy="289903"/>
          </a:xfrm>
        </p:spPr>
        <p:txBody>
          <a:bodyPr/>
          <a:lstStyle/>
          <a:p>
            <a:r>
              <a:rPr lang="en-US" dirty="0" smtClean="0"/>
              <a:t>19 May,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153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84319187"/>
              </p:ext>
            </p:extLst>
          </p:nvPr>
        </p:nvGraphicFramePr>
        <p:xfrm>
          <a:off x="1710332" y="3497813"/>
          <a:ext cx="5117286" cy="30877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114064" y="101600"/>
            <a:ext cx="7746040" cy="1941095"/>
            <a:chOff x="3635834" y="609600"/>
            <a:chExt cx="7746040" cy="1941095"/>
          </a:xfrm>
        </p:grpSpPr>
        <p:pic>
          <p:nvPicPr>
            <p:cNvPr id="11" name="table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35834" y="1030448"/>
              <a:ext cx="7599364" cy="1219714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10419347" y="609600"/>
              <a:ext cx="962527" cy="194109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" name="Date Placeholder 4"/>
          <p:cNvSpPr>
            <a:spLocks noGrp="1"/>
          </p:cNvSpPr>
          <p:nvPr>
            <p:ph type="dt" sz="half" idx="2"/>
          </p:nvPr>
        </p:nvSpPr>
        <p:spPr>
          <a:xfrm>
            <a:off x="457167" y="6432206"/>
            <a:ext cx="2289048" cy="289903"/>
          </a:xfrm>
        </p:spPr>
        <p:txBody>
          <a:bodyPr/>
          <a:lstStyle/>
          <a:p>
            <a:r>
              <a:rPr lang="en-US" dirty="0" smtClean="0"/>
              <a:t>19 May, </a:t>
            </a:r>
            <a:r>
              <a:rPr lang="en-US" dirty="0" smtClean="0"/>
              <a:t>2015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14064" y="1752144"/>
            <a:ext cx="7838156" cy="1557113"/>
            <a:chOff x="1114064" y="1683501"/>
            <a:chExt cx="7060629" cy="1656871"/>
          </a:xfrm>
        </p:grpSpPr>
        <p:pic>
          <p:nvPicPr>
            <p:cNvPr id="14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4064" y="1683501"/>
              <a:ext cx="6783513" cy="16568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7224669" y="1683501"/>
              <a:ext cx="950024" cy="1656871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2927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6"/>
          <p:cNvSpPr txBox="1">
            <a:spLocks/>
          </p:cNvSpPr>
          <p:nvPr/>
        </p:nvSpPr>
        <p:spPr>
          <a:xfrm>
            <a:off x="216458" y="146108"/>
            <a:ext cx="8820038" cy="504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2800" dirty="0">
                <a:solidFill>
                  <a:schemeClr val="tx2"/>
                </a:solidFill>
              </a:rPr>
              <a:t>Design &amp; fabrication HL-LHC Crab cavities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216458" y="781556"/>
            <a:ext cx="5939718" cy="31663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3525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900" dirty="0" smtClean="0">
                <a:solidFill>
                  <a:srgbClr val="002060"/>
                </a:solidFill>
              </a:rPr>
              <a:t>Development of Crab RF cavities in bulk niobium and corresponding </a:t>
            </a:r>
            <a:r>
              <a:rPr lang="en-US" sz="1900" dirty="0" err="1" smtClean="0">
                <a:solidFill>
                  <a:srgbClr val="002060"/>
                </a:solidFill>
              </a:rPr>
              <a:t>cryomodule</a:t>
            </a:r>
            <a:r>
              <a:rPr lang="en-US" sz="1900" dirty="0" smtClean="0">
                <a:solidFill>
                  <a:srgbClr val="002060"/>
                </a:solidFill>
              </a:rPr>
              <a:t> for validation tests with beam in SPS, prior LS2</a:t>
            </a:r>
          </a:p>
          <a:p>
            <a:pPr marL="263525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US" sz="1900" dirty="0">
                <a:solidFill>
                  <a:srgbClr val="002060"/>
                </a:solidFill>
              </a:rPr>
              <a:t>MME </a:t>
            </a:r>
            <a:r>
              <a:rPr lang="en-US" sz="1900" dirty="0" smtClean="0">
                <a:solidFill>
                  <a:srgbClr val="002060"/>
                </a:solidFill>
              </a:rPr>
              <a:t>developments in close collaboration with BE/RF, EN/MEF, TE/VSC, TE/CRG and US and UK Institutes </a:t>
            </a:r>
          </a:p>
          <a:p>
            <a:pPr lvl="1" algn="l">
              <a:lnSpc>
                <a:spcPct val="120000"/>
              </a:lnSpc>
            </a:pPr>
            <a:endParaRPr lang="en-US" sz="1900" dirty="0" smtClean="0">
              <a:solidFill>
                <a:srgbClr val="002060"/>
              </a:solidFill>
            </a:endParaRPr>
          </a:p>
          <a:p>
            <a:pPr marL="720725" lvl="1" indent="-263525" algn="l">
              <a:lnSpc>
                <a:spcPct val="120000"/>
              </a:lnSpc>
              <a:buFont typeface="Wingdings" panose="05000000000000000000" pitchFamily="2" charset="2"/>
              <a:buChar char="§"/>
            </a:pPr>
            <a:endParaRPr lang="en-US" sz="1500" dirty="0" smtClean="0">
              <a:solidFill>
                <a:srgbClr val="002060"/>
              </a:solidFill>
            </a:endParaRPr>
          </a:p>
        </p:txBody>
      </p:sp>
      <p:pic>
        <p:nvPicPr>
          <p:cNvPr id="9" name="Picture 3" descr="G:\Departments\EN\Projects\MME_MechanicalEngineering\Ofelia.Capatina\Crab Cavities\HL-LHC-Meeting-KEK-nov2014\BNL\CRAB Cavity Titanium - 126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20" r="26955"/>
          <a:stretch/>
        </p:blipFill>
        <p:spPr bwMode="auto">
          <a:xfrm>
            <a:off x="6466689" y="551216"/>
            <a:ext cx="2650662" cy="3287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91" y="2759974"/>
            <a:ext cx="5400600" cy="322131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 bwMode="auto">
          <a:xfrm>
            <a:off x="6588224" y="3717032"/>
            <a:ext cx="2448272" cy="461764"/>
          </a:xfrm>
          <a:prstGeom prst="rect">
            <a:avLst/>
          </a:prstGeom>
          <a:solidFill>
            <a:srgbClr val="E68230"/>
          </a:solidFill>
          <a:ln w="9525" cap="flat" cmpd="sng" algn="ctr">
            <a:solidFill>
              <a:srgbClr val="A6321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Cra</a:t>
            </a:r>
            <a:r>
              <a:rPr lang="en-US" sz="1200" b="1" kern="0" dirty="0" smtClean="0">
                <a:solidFill>
                  <a:srgbClr val="4C1304"/>
                </a:solidFill>
                <a:latin typeface="Cambria"/>
                <a:ea typeface="ＭＳ Ｐゴシック" pitchFamily="-112" charset="-128"/>
                <a:cs typeface="ＭＳ Ｐゴシック" pitchFamily="-112" charset="-128"/>
              </a:rPr>
              <a:t>b RF cavity equipped with ancillaries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4C1304"/>
              </a:solidFill>
              <a:effectLst/>
              <a:uLnTx/>
              <a:uFillTx/>
              <a:latin typeface="Cambria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3186317" y="5794108"/>
            <a:ext cx="2448272" cy="514300"/>
          </a:xfrm>
          <a:prstGeom prst="rect">
            <a:avLst/>
          </a:prstGeom>
          <a:solidFill>
            <a:srgbClr val="E68230"/>
          </a:solidFill>
          <a:ln w="9525" cap="flat" cmpd="sng" algn="ctr">
            <a:solidFill>
              <a:srgbClr val="A6321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Two </a:t>
            </a: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4C1304"/>
                </a:solidFill>
                <a:effectLst/>
                <a:uLnTx/>
                <a:uFillTx/>
                <a:latin typeface="Cambria"/>
                <a:ea typeface="ＭＳ Ｐゴシック" pitchFamily="-112" charset="-128"/>
                <a:cs typeface="ＭＳ Ｐゴシック" pitchFamily="-112" charset="-128"/>
              </a:rPr>
              <a:t>cra</a:t>
            </a:r>
            <a:r>
              <a:rPr lang="en-US" sz="1200" b="1" kern="0" dirty="0" smtClean="0">
                <a:solidFill>
                  <a:srgbClr val="4C1304"/>
                </a:solidFill>
                <a:latin typeface="Cambria"/>
                <a:ea typeface="ＭＳ Ｐゴシック" pitchFamily="-112" charset="-128"/>
                <a:cs typeface="ＭＳ Ｐゴシック" pitchFamily="-112" charset="-128"/>
              </a:rPr>
              <a:t>b cavities </a:t>
            </a:r>
            <a:r>
              <a:rPr lang="en-US" sz="1200" b="1" kern="0" dirty="0" err="1" smtClean="0">
                <a:solidFill>
                  <a:srgbClr val="4C1304"/>
                </a:solidFill>
                <a:latin typeface="Cambria"/>
                <a:ea typeface="ＭＳ Ｐゴシック" pitchFamily="-112" charset="-128"/>
                <a:cs typeface="ＭＳ Ｐゴシック" pitchFamily="-112" charset="-128"/>
              </a:rPr>
              <a:t>cryomodule</a:t>
            </a:r>
            <a:r>
              <a:rPr lang="en-US" sz="1200" b="1" kern="0" dirty="0" smtClean="0">
                <a:solidFill>
                  <a:srgbClr val="4C1304"/>
                </a:solidFill>
                <a:latin typeface="Cambria"/>
                <a:ea typeface="ＭＳ Ｐゴシック" pitchFamily="-112" charset="-128"/>
                <a:cs typeface="ＭＳ Ｐゴシック" pitchFamily="-112" charset="-128"/>
              </a:rPr>
              <a:t> and service module for SPS tests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4C1304"/>
              </a:solidFill>
              <a:effectLst/>
              <a:uLnTx/>
              <a:uFillTx/>
              <a:latin typeface="Cambria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6588224" y="6360944"/>
            <a:ext cx="2448272" cy="461764"/>
          </a:xfrm>
          <a:prstGeom prst="rect">
            <a:avLst/>
          </a:prstGeom>
          <a:solidFill>
            <a:srgbClr val="E68230"/>
          </a:solidFill>
          <a:ln w="9525" cap="flat" cmpd="sng" algn="ctr">
            <a:solidFill>
              <a:srgbClr val="A63212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0" dirty="0" smtClean="0">
                <a:solidFill>
                  <a:srgbClr val="4C1304"/>
                </a:solidFill>
                <a:latin typeface="Cambria"/>
                <a:ea typeface="ＭＳ Ｐゴシック" pitchFamily="-112" charset="-128"/>
                <a:cs typeface="ＭＳ Ｐゴシック" pitchFamily="-112" charset="-128"/>
              </a:rPr>
              <a:t>CNC program for the machining of complex shapes in niobium</a:t>
            </a:r>
            <a:endParaRPr kumimoji="0" lang="en-US" sz="1200" b="1" i="0" u="none" strike="noStrike" kern="0" cap="none" spc="0" normalizeH="0" baseline="0" noProof="0" dirty="0" smtClean="0">
              <a:ln>
                <a:noFill/>
              </a:ln>
              <a:solidFill>
                <a:srgbClr val="4C1304"/>
              </a:solidFill>
              <a:effectLst/>
              <a:uLnTx/>
              <a:uFillTx/>
              <a:latin typeface="Cambria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1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577" y="4233969"/>
            <a:ext cx="2070886" cy="2102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Date Placeholder 4"/>
          <p:cNvSpPr>
            <a:spLocks noGrp="1"/>
          </p:cNvSpPr>
          <p:nvPr>
            <p:ph type="dt" sz="half" idx="2"/>
          </p:nvPr>
        </p:nvSpPr>
        <p:spPr>
          <a:xfrm>
            <a:off x="457167" y="6432206"/>
            <a:ext cx="2289048" cy="289903"/>
          </a:xfrm>
        </p:spPr>
        <p:txBody>
          <a:bodyPr/>
          <a:lstStyle/>
          <a:p>
            <a:r>
              <a:rPr lang="en-US" dirty="0" smtClean="0"/>
              <a:t>19 May, </a:t>
            </a:r>
            <a:r>
              <a:rPr lang="en-US" dirty="0" smtClean="0"/>
              <a:t>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988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_Dep_Training New Comers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EN_Dep_Training New Comers</Template>
  <TotalTime>5764</TotalTime>
  <Words>670</Words>
  <Application>Microsoft Office PowerPoint</Application>
  <PresentationFormat>On-screen Show (4:3)</PresentationFormat>
  <Paragraphs>164</Paragraphs>
  <Slides>13</Slides>
  <Notes>0</Notes>
  <HiddenSlides>0</HiddenSlides>
  <MMClips>2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9" baseType="lpstr">
      <vt:lpstr>ＭＳ Ｐゴシック</vt:lpstr>
      <vt:lpstr>Arial</vt:lpstr>
      <vt:lpstr>Bookman Old Style</vt:lpstr>
      <vt:lpstr>Calibri</vt:lpstr>
      <vt:lpstr>Cambria</vt:lpstr>
      <vt:lpstr>Gill Sans MT</vt:lpstr>
      <vt:lpstr>Lucida Grande</vt:lpstr>
      <vt:lpstr>Palatino</vt:lpstr>
      <vt:lpstr>Symbol</vt:lpstr>
      <vt:lpstr>Times New Roman</vt:lpstr>
      <vt:lpstr>Trebuchet MS</vt:lpstr>
      <vt:lpstr>Ubuntu Light</vt:lpstr>
      <vt:lpstr>Verdana</vt:lpstr>
      <vt:lpstr>Wingdings</vt:lpstr>
      <vt:lpstr>Wingdings 3</vt:lpstr>
      <vt:lpstr>EN_Dep_Training New Comers</vt:lpstr>
      <vt:lpstr>PowerPoint Presentation</vt:lpstr>
      <vt:lpstr>A&amp;T Sector : Accelerators and Technology</vt:lpstr>
      <vt:lpstr>EN : Engineering Department</vt:lpstr>
      <vt:lpstr>MME : domains of activities</vt:lpstr>
      <vt:lpstr>MME in one image</vt:lpstr>
      <vt:lpstr>MME au 15 Janvier, 2015</vt:lpstr>
      <vt:lpstr>MME contributes to projects CERN-wide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Comers</dc:title>
  <dc:creator>fziesler</dc:creator>
  <cp:lastModifiedBy>Diego Perini</cp:lastModifiedBy>
  <cp:revision>287</cp:revision>
  <cp:lastPrinted>2013-12-13T09:13:55Z</cp:lastPrinted>
  <dcterms:created xsi:type="dcterms:W3CDTF">2013-06-18T13:45:51Z</dcterms:created>
  <dcterms:modified xsi:type="dcterms:W3CDTF">2015-05-18T08:15:47Z</dcterms:modified>
</cp:coreProperties>
</file>