
<file path=[Content_Types].xml><?xml version="1.0" encoding="utf-8"?>
<Types xmlns="http://schemas.openxmlformats.org/package/2006/content-types">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2.xml" ContentType="application/vnd.openxmlformats-officedocument.drawingml.chart+xml"/>
  <Override PartName="/ppt/charts/chart3.xml" ContentType="application/vnd.openxmlformats-officedocument.drawingml.chart+xml"/>
  <Override PartName="/ppt/notesSlides/notesSlide12.xml" ContentType="application/vnd.openxmlformats-officedocument.presentationml.notesSlide+xml"/>
  <Override PartName="/ppt/charts/chart4.xml" ContentType="application/vnd.openxmlformats-officedocument.drawingml.char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8"/>
  </p:notesMasterIdLst>
  <p:sldIdLst>
    <p:sldId id="265" r:id="rId5"/>
    <p:sldId id="378" r:id="rId6"/>
    <p:sldId id="399" r:id="rId7"/>
    <p:sldId id="268" r:id="rId8"/>
    <p:sldId id="328" r:id="rId9"/>
    <p:sldId id="352" r:id="rId10"/>
    <p:sldId id="307" r:id="rId11"/>
    <p:sldId id="308" r:id="rId12"/>
    <p:sldId id="312" r:id="rId13"/>
    <p:sldId id="365" r:id="rId14"/>
    <p:sldId id="397" r:id="rId15"/>
    <p:sldId id="403" r:id="rId16"/>
    <p:sldId id="402" r:id="rId17"/>
    <p:sldId id="336" r:id="rId18"/>
    <p:sldId id="345" r:id="rId19"/>
    <p:sldId id="298" r:id="rId20"/>
    <p:sldId id="381" r:id="rId21"/>
    <p:sldId id="401" r:id="rId22"/>
    <p:sldId id="404" r:id="rId23"/>
    <p:sldId id="387" r:id="rId24"/>
    <p:sldId id="385" r:id="rId25"/>
    <p:sldId id="386" r:id="rId26"/>
    <p:sldId id="388" r:id="rId27"/>
    <p:sldId id="389" r:id="rId28"/>
    <p:sldId id="390" r:id="rId29"/>
    <p:sldId id="400" r:id="rId30"/>
    <p:sldId id="383" r:id="rId31"/>
    <p:sldId id="384" r:id="rId32"/>
    <p:sldId id="392" r:id="rId33"/>
    <p:sldId id="396" r:id="rId34"/>
    <p:sldId id="395" r:id="rId35"/>
    <p:sldId id="391" r:id="rId36"/>
    <p:sldId id="344" r:id="rId3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00"/>
    <a:srgbClr val="0089B5"/>
    <a:srgbClr val="3861AA"/>
    <a:srgbClr val="4F6228"/>
    <a:srgbClr val="68A8BF"/>
    <a:srgbClr val="284579"/>
    <a:srgbClr val="56A2BF"/>
    <a:srgbClr val="4FA0C1"/>
    <a:srgbClr val="D1ECF7"/>
    <a:srgbClr val="8EB3CC"/>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069" autoAdjust="0"/>
    <p:restoredTop sz="64991" autoAdjust="0"/>
  </p:normalViewPr>
  <p:slideViewPr>
    <p:cSldViewPr snapToGrid="0" snapToObjects="1">
      <p:cViewPr varScale="1">
        <p:scale>
          <a:sx n="56" d="100"/>
          <a:sy n="56" d="100"/>
        </p:scale>
        <p:origin x="1950" y="60"/>
      </p:cViewPr>
      <p:guideLst>
        <p:guide orient="horz" pos="2160"/>
        <p:guide pos="2880"/>
      </p:guideLst>
    </p:cSldViewPr>
  </p:slideViewPr>
  <p:notesTextViewPr>
    <p:cViewPr>
      <p:scale>
        <a:sx n="3" d="2"/>
        <a:sy n="3" d="2"/>
      </p:scale>
      <p:origin x="0" y="0"/>
    </p:cViewPr>
  </p:notesTextViewPr>
  <p:sorterViewPr>
    <p:cViewPr>
      <p:scale>
        <a:sx n="100" d="100"/>
        <a:sy n="100" d="100"/>
      </p:scale>
      <p:origin x="0" y="-1025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s>
</file>

<file path=ppt/charts/_rels/chart1.xml.rels><?xml version="1.0" encoding="UTF-8" standalone="yes"?>
<Relationships xmlns="http://schemas.openxmlformats.org/package/2006/relationships"><Relationship Id="rId1" Type="http://schemas.openxmlformats.org/officeDocument/2006/relationships/oleObject" Target="Macintosh%20HD:Users:mlosasso:Documents:KT_0:HI-LUMI:hi_lumi_proc.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Macintosh%20HD:Users:mlosasso:Documents:KT_0:HI-LUMI:proc_1_hi_lumi.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Macintosh%20HD:Users:mlosasso:Documents:KT_0:HI-LUMI:hi_lumi_proc.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ern.ch\dfs\Users\b\bdelille\Documents\ATS\HL-LHC\General_Presentations\C&amp;S%20review\Global%20cost%20-%20analysi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manualLayout>
          <c:layoutTarget val="inner"/>
          <c:xMode val="edge"/>
          <c:yMode val="edge"/>
          <c:x val="0.131394967721292"/>
          <c:y val="2.1145374449339199E-2"/>
          <c:w val="0.81369015034570402"/>
          <c:h val="0.59014769849804005"/>
        </c:manualLayout>
      </c:layout>
      <c:barChart>
        <c:barDir val="col"/>
        <c:grouping val="clustered"/>
        <c:varyColors val="0"/>
        <c:ser>
          <c:idx val="0"/>
          <c:order val="0"/>
          <c:invertIfNegative val="0"/>
          <c:cat>
            <c:strRef>
              <c:f>Sheet5!$D$9:$D$16</c:f>
              <c:strCache>
                <c:ptCount val="8"/>
                <c:pt idx="0">
                  <c:v>Ion implantation</c:v>
                </c:pt>
                <c:pt idx="1">
                  <c:v>E-beam material processing</c:v>
                </c:pt>
                <c:pt idx="2">
                  <c:v>E-beam irradiation</c:v>
                </c:pt>
                <c:pt idx="3">
                  <c:v>NDI</c:v>
                </c:pt>
                <c:pt idx="4">
                  <c:v>Neutron Generator</c:v>
                </c:pt>
                <c:pt idx="5">
                  <c:v>Radioisotope production</c:v>
                </c:pt>
                <c:pt idx="6">
                  <c:v>Ion Beam Analysis</c:v>
                </c:pt>
                <c:pt idx="7">
                  <c:v>Synchrotron Radiation</c:v>
                </c:pt>
              </c:strCache>
            </c:strRef>
          </c:cat>
          <c:val>
            <c:numRef>
              <c:f>Sheet5!$E$9:$E$16</c:f>
              <c:numCache>
                <c:formatCode>General</c:formatCode>
                <c:ptCount val="8"/>
                <c:pt idx="0">
                  <c:v>10200</c:v>
                </c:pt>
                <c:pt idx="1">
                  <c:v>7000</c:v>
                </c:pt>
                <c:pt idx="2">
                  <c:v>2600</c:v>
                </c:pt>
                <c:pt idx="3">
                  <c:v>1500</c:v>
                </c:pt>
                <c:pt idx="4">
                  <c:v>1500</c:v>
                </c:pt>
                <c:pt idx="5">
                  <c:v>1000</c:v>
                </c:pt>
                <c:pt idx="6">
                  <c:v>250</c:v>
                </c:pt>
                <c:pt idx="7">
                  <c:v>70</c:v>
                </c:pt>
              </c:numCache>
            </c:numRef>
          </c:val>
        </c:ser>
        <c:dLbls>
          <c:showLegendKey val="0"/>
          <c:showVal val="0"/>
          <c:showCatName val="0"/>
          <c:showSerName val="0"/>
          <c:showPercent val="0"/>
          <c:showBubbleSize val="0"/>
        </c:dLbls>
        <c:gapWidth val="150"/>
        <c:axId val="134012528"/>
        <c:axId val="134015984"/>
      </c:barChart>
      <c:catAx>
        <c:axId val="134012528"/>
        <c:scaling>
          <c:orientation val="minMax"/>
        </c:scaling>
        <c:delete val="0"/>
        <c:axPos val="b"/>
        <c:numFmt formatCode="General" sourceLinked="0"/>
        <c:majorTickMark val="out"/>
        <c:minorTickMark val="none"/>
        <c:tickLblPos val="nextTo"/>
        <c:txPr>
          <a:bodyPr/>
          <a:lstStyle/>
          <a:p>
            <a:pPr>
              <a:defRPr b="1"/>
            </a:pPr>
            <a:endParaRPr lang="en-US"/>
          </a:p>
        </c:txPr>
        <c:crossAx val="134015984"/>
        <c:crosses val="autoZero"/>
        <c:auto val="1"/>
        <c:lblAlgn val="ctr"/>
        <c:lblOffset val="100"/>
        <c:noMultiLvlLbl val="0"/>
      </c:catAx>
      <c:valAx>
        <c:axId val="134015984"/>
        <c:scaling>
          <c:orientation val="minMax"/>
        </c:scaling>
        <c:delete val="0"/>
        <c:axPos val="l"/>
        <c:majorGridlines/>
        <c:title>
          <c:tx>
            <c:rich>
              <a:bodyPr rot="-5400000" vert="horz"/>
              <a:lstStyle/>
              <a:p>
                <a:pPr>
                  <a:defRPr sz="1600" b="1"/>
                </a:pPr>
                <a:r>
                  <a:rPr lang="en-US" sz="1600" b="1"/>
                  <a:t>system built</a:t>
                </a:r>
              </a:p>
            </c:rich>
          </c:tx>
          <c:layout/>
          <c:overlay val="0"/>
        </c:title>
        <c:numFmt formatCode="General" sourceLinked="1"/>
        <c:majorTickMark val="out"/>
        <c:minorTickMark val="none"/>
        <c:tickLblPos val="nextTo"/>
        <c:crossAx val="134012528"/>
        <c:crosses val="autoZero"/>
        <c:crossBetween val="between"/>
      </c:valAx>
    </c:plotArea>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4"/>
    </mc:Choice>
    <mc:Fallback>
      <c:style val="24"/>
    </mc:Fallback>
  </mc:AlternateContent>
  <c:chart>
    <c:title>
      <c:tx>
        <c:rich>
          <a:bodyPr/>
          <a:lstStyle/>
          <a:p>
            <a:pPr>
              <a:defRPr/>
            </a:pPr>
            <a:r>
              <a:rPr lang="en-US" dirty="0"/>
              <a:t>Hi-</a:t>
            </a:r>
            <a:r>
              <a:rPr lang="en-US" dirty="0" err="1"/>
              <a:t>Lumi</a:t>
            </a:r>
            <a:r>
              <a:rPr lang="en-US" dirty="0"/>
              <a:t> procurement </a:t>
            </a:r>
            <a:r>
              <a:rPr lang="en-US" dirty="0" smtClean="0"/>
              <a:t>sector </a:t>
            </a:r>
            <a:r>
              <a:rPr lang="en-US" dirty="0"/>
              <a:t>allocation, %</a:t>
            </a:r>
          </a:p>
        </c:rich>
      </c:tx>
      <c:layout>
        <c:manualLayout>
          <c:xMode val="edge"/>
          <c:yMode val="edge"/>
          <c:x val="0.152215998862677"/>
          <c:y val="2.5681257317449999E-2"/>
        </c:manualLayout>
      </c:layout>
      <c:overlay val="0"/>
    </c:title>
    <c:autoTitleDeleted val="0"/>
    <c:plotArea>
      <c:layout>
        <c:manualLayout>
          <c:layoutTarget val="inner"/>
          <c:xMode val="edge"/>
          <c:yMode val="edge"/>
          <c:x val="7.4321993731366096E-2"/>
          <c:y val="0.15844150443416"/>
          <c:w val="0.89849354024921602"/>
          <c:h val="0.64092387056486"/>
        </c:manualLayout>
      </c:layout>
      <c:barChart>
        <c:barDir val="col"/>
        <c:grouping val="stacked"/>
        <c:varyColors val="0"/>
        <c:ser>
          <c:idx val="0"/>
          <c:order val="0"/>
          <c:tx>
            <c:strRef>
              <c:f>Sheet2!$G$9</c:f>
              <c:strCache>
                <c:ptCount val="1"/>
              </c:strCache>
            </c:strRef>
          </c:tx>
          <c:invertIfNegative val="0"/>
          <c:cat>
            <c:strRef>
              <c:f>Sheet2!$F$10:$F$17</c:f>
              <c:strCache>
                <c:ptCount val="8"/>
                <c:pt idx="0">
                  <c:v>infrastructure</c:v>
                </c:pt>
                <c:pt idx="1">
                  <c:v>magnets</c:v>
                </c:pt>
                <c:pt idx="2">
                  <c:v>meas instrum &amp; electronics</c:v>
                </c:pt>
                <c:pt idx="3">
                  <c:v>metal</c:v>
                </c:pt>
                <c:pt idx="4">
                  <c:v>vacuum</c:v>
                </c:pt>
                <c:pt idx="5">
                  <c:v>sc wires &amp; cables</c:v>
                </c:pt>
                <c:pt idx="6">
                  <c:v>tooling</c:v>
                </c:pt>
                <c:pt idx="7">
                  <c:v>indu support</c:v>
                </c:pt>
              </c:strCache>
            </c:strRef>
          </c:cat>
          <c:val>
            <c:numRef>
              <c:f>Sheet2!$G$10:$G$17</c:f>
              <c:numCache>
                <c:formatCode>General</c:formatCode>
                <c:ptCount val="8"/>
                <c:pt idx="0" formatCode="0.00">
                  <c:v>2.4395074492521962</c:v>
                </c:pt>
                <c:pt idx="1">
                  <c:v>30.150537810645829</c:v>
                </c:pt>
                <c:pt idx="2">
                  <c:v>8.6818231052696611</c:v>
                </c:pt>
                <c:pt idx="3">
                  <c:v>9.9766515146577905</c:v>
                </c:pt>
                <c:pt idx="4">
                  <c:v>6.1719889011234397</c:v>
                </c:pt>
                <c:pt idx="5">
                  <c:v>15.59352616728107</c:v>
                </c:pt>
                <c:pt idx="6">
                  <c:v>6.8191104779785192</c:v>
                </c:pt>
                <c:pt idx="7">
                  <c:v>9.9407314050196671</c:v>
                </c:pt>
              </c:numCache>
            </c:numRef>
          </c:val>
        </c:ser>
        <c:dLbls>
          <c:showLegendKey val="0"/>
          <c:showVal val="0"/>
          <c:showCatName val="0"/>
          <c:showSerName val="0"/>
          <c:showPercent val="0"/>
          <c:showBubbleSize val="0"/>
        </c:dLbls>
        <c:gapWidth val="150"/>
        <c:overlap val="100"/>
        <c:axId val="181645696"/>
        <c:axId val="181652736"/>
      </c:barChart>
      <c:catAx>
        <c:axId val="181645696"/>
        <c:scaling>
          <c:orientation val="minMax"/>
        </c:scaling>
        <c:delete val="0"/>
        <c:axPos val="b"/>
        <c:numFmt formatCode="General" sourceLinked="0"/>
        <c:majorTickMark val="out"/>
        <c:minorTickMark val="none"/>
        <c:tickLblPos val="nextTo"/>
        <c:txPr>
          <a:bodyPr/>
          <a:lstStyle/>
          <a:p>
            <a:pPr>
              <a:defRPr b="1" i="0"/>
            </a:pPr>
            <a:endParaRPr lang="en-US"/>
          </a:p>
        </c:txPr>
        <c:crossAx val="181652736"/>
        <c:crosses val="autoZero"/>
        <c:auto val="1"/>
        <c:lblAlgn val="ctr"/>
        <c:lblOffset val="100"/>
        <c:noMultiLvlLbl val="0"/>
      </c:catAx>
      <c:valAx>
        <c:axId val="181652736"/>
        <c:scaling>
          <c:orientation val="minMax"/>
        </c:scaling>
        <c:delete val="0"/>
        <c:axPos val="l"/>
        <c:majorGridlines/>
        <c:numFmt formatCode="0.00" sourceLinked="1"/>
        <c:majorTickMark val="out"/>
        <c:minorTickMark val="none"/>
        <c:tickLblPos val="nextTo"/>
        <c:crossAx val="181645696"/>
        <c:crosses val="autoZero"/>
        <c:crossBetween val="between"/>
      </c:valAx>
    </c:plotArea>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manualLayout>
          <c:layoutTarget val="inner"/>
          <c:xMode val="edge"/>
          <c:yMode val="edge"/>
          <c:x val="0.13133224622263001"/>
          <c:y val="6.76059560099454E-2"/>
          <c:w val="0.86866775377737004"/>
          <c:h val="0.84820776545161203"/>
        </c:manualLayout>
      </c:layout>
      <c:barChart>
        <c:barDir val="col"/>
        <c:grouping val="stacked"/>
        <c:varyColors val="0"/>
        <c:ser>
          <c:idx val="0"/>
          <c:order val="0"/>
          <c:invertIfNegative val="0"/>
          <c:cat>
            <c:strRef>
              <c:f>Sheet2!$AH$3:$AH$22</c:f>
              <c:strCache>
                <c:ptCount val="20"/>
                <c:pt idx="0">
                  <c:v>AT</c:v>
                </c:pt>
                <c:pt idx="1">
                  <c:v>BE</c:v>
                </c:pt>
                <c:pt idx="2">
                  <c:v>BG</c:v>
                </c:pt>
                <c:pt idx="3">
                  <c:v>CH</c:v>
                </c:pt>
                <c:pt idx="4">
                  <c:v>CZ</c:v>
                </c:pt>
                <c:pt idx="5">
                  <c:v>DE</c:v>
                </c:pt>
                <c:pt idx="6">
                  <c:v>DK</c:v>
                </c:pt>
                <c:pt idx="7">
                  <c:v>ES</c:v>
                </c:pt>
                <c:pt idx="8">
                  <c:v>FI</c:v>
                </c:pt>
                <c:pt idx="9">
                  <c:v>FR</c:v>
                </c:pt>
                <c:pt idx="10">
                  <c:v>GB</c:v>
                </c:pt>
                <c:pt idx="11">
                  <c:v>GR</c:v>
                </c:pt>
                <c:pt idx="12">
                  <c:v>HU</c:v>
                </c:pt>
                <c:pt idx="13">
                  <c:v>IT</c:v>
                </c:pt>
                <c:pt idx="14">
                  <c:v>NL</c:v>
                </c:pt>
                <c:pt idx="15">
                  <c:v>NO</c:v>
                </c:pt>
                <c:pt idx="16">
                  <c:v>PL</c:v>
                </c:pt>
                <c:pt idx="17">
                  <c:v>PT</c:v>
                </c:pt>
                <c:pt idx="18">
                  <c:v>SE</c:v>
                </c:pt>
                <c:pt idx="19">
                  <c:v>SK</c:v>
                </c:pt>
              </c:strCache>
            </c:strRef>
          </c:cat>
          <c:val>
            <c:numRef>
              <c:f>Sheet2!$AI$3:$AI$22</c:f>
              <c:numCache>
                <c:formatCode>_-* #\'##0_-;\-* #\'##0_-;_-* "-"??_-;_-@_-</c:formatCode>
                <c:ptCount val="20"/>
                <c:pt idx="0">
                  <c:v>365115.34</c:v>
                </c:pt>
                <c:pt idx="1">
                  <c:v>226059.84000000011</c:v>
                </c:pt>
                <c:pt idx="2">
                  <c:v>47226.54</c:v>
                </c:pt>
                <c:pt idx="3">
                  <c:v>976541.2</c:v>
                </c:pt>
                <c:pt idx="4">
                  <c:v>100132.35</c:v>
                </c:pt>
                <c:pt idx="5">
                  <c:v>3204637.71</c:v>
                </c:pt>
                <c:pt idx="6">
                  <c:v>7245.74</c:v>
                </c:pt>
                <c:pt idx="7">
                  <c:v>353312.81</c:v>
                </c:pt>
                <c:pt idx="8">
                  <c:v>184595.31</c:v>
                </c:pt>
                <c:pt idx="9">
                  <c:v>1284679.6200000001</c:v>
                </c:pt>
                <c:pt idx="10">
                  <c:v>1319087.25</c:v>
                </c:pt>
                <c:pt idx="11">
                  <c:v>7243.2800000000007</c:v>
                </c:pt>
                <c:pt idx="12">
                  <c:v>71889.899999999994</c:v>
                </c:pt>
                <c:pt idx="13">
                  <c:v>944199.0799999967</c:v>
                </c:pt>
                <c:pt idx="14">
                  <c:v>90605.500000000015</c:v>
                </c:pt>
                <c:pt idx="15">
                  <c:v>14778.33</c:v>
                </c:pt>
                <c:pt idx="16">
                  <c:v>129814.63</c:v>
                </c:pt>
                <c:pt idx="17">
                  <c:v>54334.17</c:v>
                </c:pt>
                <c:pt idx="18">
                  <c:v>12530.19</c:v>
                </c:pt>
                <c:pt idx="19">
                  <c:v>2578.56</c:v>
                </c:pt>
              </c:numCache>
            </c:numRef>
          </c:val>
        </c:ser>
        <c:dLbls>
          <c:showLegendKey val="0"/>
          <c:showVal val="0"/>
          <c:showCatName val="0"/>
          <c:showSerName val="0"/>
          <c:showPercent val="0"/>
          <c:showBubbleSize val="0"/>
        </c:dLbls>
        <c:gapWidth val="150"/>
        <c:overlap val="100"/>
        <c:axId val="181700984"/>
        <c:axId val="181701368"/>
      </c:barChart>
      <c:catAx>
        <c:axId val="181700984"/>
        <c:scaling>
          <c:orientation val="minMax"/>
        </c:scaling>
        <c:delete val="0"/>
        <c:axPos val="b"/>
        <c:numFmt formatCode="General" sourceLinked="0"/>
        <c:majorTickMark val="out"/>
        <c:minorTickMark val="none"/>
        <c:tickLblPos val="nextTo"/>
        <c:crossAx val="181701368"/>
        <c:crosses val="autoZero"/>
        <c:auto val="1"/>
        <c:lblAlgn val="ctr"/>
        <c:lblOffset val="100"/>
        <c:noMultiLvlLbl val="0"/>
      </c:catAx>
      <c:valAx>
        <c:axId val="181701368"/>
        <c:scaling>
          <c:orientation val="minMax"/>
        </c:scaling>
        <c:delete val="0"/>
        <c:axPos val="l"/>
        <c:majorGridlines/>
        <c:numFmt formatCode="_-* #\'##0_-;\-* #\'##0_-;_-* &quot;-&quot;??_-;_-@_-" sourceLinked="1"/>
        <c:majorTickMark val="out"/>
        <c:minorTickMark val="none"/>
        <c:tickLblPos val="nextTo"/>
        <c:crossAx val="181700984"/>
        <c:crosses val="autoZero"/>
        <c:crossBetween val="between"/>
      </c:valAx>
    </c:plotArea>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dirty="0"/>
              <a:t>Global Cost </a:t>
            </a:r>
            <a:r>
              <a:rPr lang="en-GB" dirty="0" smtClean="0"/>
              <a:t>Estimation- </a:t>
            </a:r>
            <a:r>
              <a:rPr lang="en-GB" dirty="0"/>
              <a:t>HL-LHC</a:t>
            </a:r>
            <a:r>
              <a:rPr lang="en-GB" baseline="0" dirty="0"/>
              <a:t> WPs Cost</a:t>
            </a:r>
            <a:endParaRPr lang="en-GB" dirty="0"/>
          </a:p>
        </c:rich>
      </c:tx>
      <c:layout/>
      <c:overlay val="0"/>
      <c:spPr>
        <a:noFill/>
        <a:ln>
          <a:noFill/>
        </a:ln>
        <a:effectLst/>
      </c:spPr>
    </c:title>
    <c:autoTitleDeleted val="0"/>
    <c:plotArea>
      <c:layout/>
      <c:barChart>
        <c:barDir val="col"/>
        <c:grouping val="clustered"/>
        <c:varyColors val="0"/>
        <c:ser>
          <c:idx val="0"/>
          <c:order val="0"/>
          <c:spPr>
            <a:solidFill>
              <a:schemeClr val="accent1"/>
            </a:solidFill>
            <a:ln>
              <a:noFill/>
            </a:ln>
            <a:effectLst/>
          </c:spPr>
          <c:invertIfNegative val="0"/>
          <c:cat>
            <c:strRef>
              <c:f>'Global Cost'!$A$28:$A$44</c:f>
              <c:strCache>
                <c:ptCount val="17"/>
                <c:pt idx="0">
                  <c:v>HLLHC 3</c:v>
                </c:pt>
                <c:pt idx="1">
                  <c:v>HLLHC 9</c:v>
                </c:pt>
                <c:pt idx="2">
                  <c:v>HLLHC 4</c:v>
                </c:pt>
                <c:pt idx="3">
                  <c:v>HLLHC 11</c:v>
                </c:pt>
                <c:pt idx="4">
                  <c:v>HLLHC 6A</c:v>
                </c:pt>
                <c:pt idx="5">
                  <c:v>HLLHC 5</c:v>
                </c:pt>
                <c:pt idx="6">
                  <c:v>HLLHC 12</c:v>
                </c:pt>
                <c:pt idx="7">
                  <c:v>HLLHC 6B</c:v>
                </c:pt>
                <c:pt idx="8">
                  <c:v>HLLHC 7</c:v>
                </c:pt>
                <c:pt idx="9">
                  <c:v>HLLHC 13</c:v>
                </c:pt>
                <c:pt idx="10">
                  <c:v>HLLHC 14</c:v>
                </c:pt>
                <c:pt idx="11">
                  <c:v>HLLHC 15</c:v>
                </c:pt>
                <c:pt idx="12">
                  <c:v>HLLHC 2</c:v>
                </c:pt>
                <c:pt idx="13">
                  <c:v>HLLHC 8</c:v>
                </c:pt>
                <c:pt idx="14">
                  <c:v>HLLHC 1</c:v>
                </c:pt>
                <c:pt idx="15">
                  <c:v>HLLHC 10</c:v>
                </c:pt>
                <c:pt idx="16">
                  <c:v>HLLHC 16</c:v>
                </c:pt>
              </c:strCache>
            </c:strRef>
          </c:cat>
          <c:val>
            <c:numRef>
              <c:f>'Global Cost'!$O$28:$O$44</c:f>
              <c:numCache>
                <c:formatCode>#,##0</c:formatCode>
                <c:ptCount val="17"/>
                <c:pt idx="0">
                  <c:v>217735</c:v>
                </c:pt>
                <c:pt idx="1">
                  <c:v>98966</c:v>
                </c:pt>
                <c:pt idx="2">
                  <c:v>97223</c:v>
                </c:pt>
                <c:pt idx="3">
                  <c:v>89337</c:v>
                </c:pt>
                <c:pt idx="4">
                  <c:v>78126</c:v>
                </c:pt>
                <c:pt idx="5">
                  <c:v>63257</c:v>
                </c:pt>
                <c:pt idx="6">
                  <c:v>54385</c:v>
                </c:pt>
                <c:pt idx="7">
                  <c:v>51528</c:v>
                </c:pt>
                <c:pt idx="8">
                  <c:v>27434</c:v>
                </c:pt>
                <c:pt idx="9">
                  <c:v>20663</c:v>
                </c:pt>
                <c:pt idx="10">
                  <c:v>17813</c:v>
                </c:pt>
                <c:pt idx="11">
                  <c:v>12936</c:v>
                </c:pt>
                <c:pt idx="12">
                  <c:v>8604</c:v>
                </c:pt>
                <c:pt idx="13">
                  <c:v>6696</c:v>
                </c:pt>
                <c:pt idx="14">
                  <c:v>5774</c:v>
                </c:pt>
                <c:pt idx="15">
                  <c:v>1591</c:v>
                </c:pt>
                <c:pt idx="16" formatCode="General">
                  <c:v>132</c:v>
                </c:pt>
              </c:numCache>
            </c:numRef>
          </c:val>
        </c:ser>
        <c:dLbls>
          <c:showLegendKey val="0"/>
          <c:showVal val="0"/>
          <c:showCatName val="0"/>
          <c:showSerName val="0"/>
          <c:showPercent val="0"/>
          <c:showBubbleSize val="0"/>
        </c:dLbls>
        <c:gapWidth val="150"/>
        <c:axId val="181792736"/>
        <c:axId val="181793128"/>
      </c:barChart>
      <c:catAx>
        <c:axId val="18179273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1793128"/>
        <c:crosses val="autoZero"/>
        <c:auto val="1"/>
        <c:lblAlgn val="ctr"/>
        <c:lblOffset val="100"/>
        <c:noMultiLvlLbl val="0"/>
      </c:catAx>
      <c:valAx>
        <c:axId val="18179312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kCHF</a:t>
                </a:r>
              </a:p>
            </c:rich>
          </c:tx>
          <c:layout/>
          <c:overlay val="0"/>
          <c:spPr>
            <a:noFill/>
            <a:ln>
              <a:noFill/>
            </a:ln>
            <a:effectLst/>
          </c:sp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179273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B2CD457-2C93-4605-B86D-F519940C8090}" type="datetimeFigureOut">
              <a:rPr lang="en-GB" smtClean="0"/>
              <a:t>18/05/2015</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AAD5AE1-8DAA-4720-851B-5749129BDBE5}" type="slidenum">
              <a:rPr lang="en-GB" smtClean="0"/>
              <a:t>‹#›</a:t>
            </a:fld>
            <a:endParaRPr lang="en-GB"/>
          </a:p>
        </p:txBody>
      </p:sp>
    </p:spTree>
    <p:extLst>
      <p:ext uri="{BB962C8B-B14F-4D97-AF65-F5344CB8AC3E}">
        <p14:creationId xmlns:p14="http://schemas.microsoft.com/office/powerpoint/2010/main" val="11363027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AAD5AE1-8DAA-4720-851B-5749129BDBE5}" type="slidenum">
              <a:rPr lang="en-GB" smtClean="0"/>
              <a:t>4</a:t>
            </a:fld>
            <a:endParaRPr lang="en-GB"/>
          </a:p>
        </p:txBody>
      </p:sp>
    </p:spTree>
    <p:extLst>
      <p:ext uri="{BB962C8B-B14F-4D97-AF65-F5344CB8AC3E}">
        <p14:creationId xmlns:p14="http://schemas.microsoft.com/office/powerpoint/2010/main" val="17017111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B36E133-DEAE-6043-96C4-B2419B4AD0C6}" type="slidenum">
              <a:rPr lang="en-US" smtClean="0"/>
              <a:t>24</a:t>
            </a:fld>
            <a:endParaRPr lang="en-US"/>
          </a:p>
        </p:txBody>
      </p:sp>
    </p:spTree>
    <p:extLst>
      <p:ext uri="{BB962C8B-B14F-4D97-AF65-F5344CB8AC3E}">
        <p14:creationId xmlns:p14="http://schemas.microsoft.com/office/powerpoint/2010/main" val="42578417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B36E133-DEAE-6043-96C4-B2419B4AD0C6}" type="slidenum">
              <a:rPr lang="en-US" smtClean="0"/>
              <a:t>25</a:t>
            </a:fld>
            <a:endParaRPr lang="en-US"/>
          </a:p>
        </p:txBody>
      </p:sp>
    </p:spTree>
    <p:extLst>
      <p:ext uri="{BB962C8B-B14F-4D97-AF65-F5344CB8AC3E}">
        <p14:creationId xmlns:p14="http://schemas.microsoft.com/office/powerpoint/2010/main" val="29339587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err="1" smtClean="0"/>
              <a:t>Dip</a:t>
            </a:r>
            <a:r>
              <a:rPr lang="fr-CH" dirty="0" smtClean="0"/>
              <a:t> in 2021.</a:t>
            </a:r>
            <a:r>
              <a:rPr lang="fr-CH" baseline="0" dirty="0" smtClean="0"/>
              <a:t> </a:t>
            </a:r>
            <a:r>
              <a:rPr lang="fr-CH" baseline="0" dirty="0" err="1" smtClean="0"/>
              <a:t>Big</a:t>
            </a:r>
            <a:r>
              <a:rPr lang="fr-CH" baseline="0" dirty="0" smtClean="0"/>
              <a:t> </a:t>
            </a:r>
            <a:r>
              <a:rPr lang="fr-CH" baseline="0" dirty="0" err="1" smtClean="0"/>
              <a:t>contributors</a:t>
            </a:r>
            <a:r>
              <a:rPr lang="fr-CH" baseline="0" dirty="0" smtClean="0"/>
              <a:t> </a:t>
            </a:r>
            <a:r>
              <a:rPr lang="fr-CH" baseline="0" dirty="0" err="1" smtClean="0"/>
              <a:t>like</a:t>
            </a:r>
            <a:r>
              <a:rPr lang="fr-CH" baseline="0" dirty="0" smtClean="0"/>
              <a:t> WP3,4, 11,6A (show </a:t>
            </a:r>
            <a:r>
              <a:rPr lang="fr-CH" baseline="0" dirty="0" err="1" smtClean="0"/>
              <a:t>their</a:t>
            </a:r>
            <a:r>
              <a:rPr lang="fr-CH" baseline="0" dirty="0" smtClean="0"/>
              <a:t> global </a:t>
            </a:r>
            <a:r>
              <a:rPr lang="fr-CH" baseline="0" dirty="0" err="1" smtClean="0"/>
              <a:t>spending</a:t>
            </a:r>
            <a:r>
              <a:rPr lang="fr-CH" baseline="0" dirty="0" smtClean="0"/>
              <a:t> profile) </a:t>
            </a:r>
            <a:r>
              <a:rPr lang="fr-CH" baseline="0" dirty="0" err="1" smtClean="0"/>
              <a:t>will</a:t>
            </a:r>
            <a:r>
              <a:rPr lang="fr-CH" baseline="0" dirty="0" smtClean="0"/>
              <a:t> have engage </a:t>
            </a:r>
            <a:r>
              <a:rPr lang="fr-CH" baseline="0" dirty="0" err="1" smtClean="0"/>
              <a:t>much</a:t>
            </a:r>
            <a:r>
              <a:rPr lang="fr-CH" baseline="0" dirty="0" smtClean="0"/>
              <a:t> of the money by </a:t>
            </a:r>
            <a:r>
              <a:rPr lang="fr-CH" baseline="0" dirty="0" err="1" smtClean="0"/>
              <a:t>then</a:t>
            </a:r>
            <a:r>
              <a:rPr lang="fr-CH" baseline="0" dirty="0" smtClean="0"/>
              <a:t>, </a:t>
            </a:r>
            <a:r>
              <a:rPr lang="fr-CH" baseline="0" dirty="0" err="1" smtClean="0"/>
              <a:t>while</a:t>
            </a:r>
            <a:r>
              <a:rPr lang="fr-CH" baseline="0" dirty="0" smtClean="0"/>
              <a:t> </a:t>
            </a:r>
            <a:r>
              <a:rPr lang="fr-CH" baseline="0" dirty="0" err="1" smtClean="0"/>
              <a:t>another</a:t>
            </a:r>
            <a:r>
              <a:rPr lang="fr-CH" baseline="0" dirty="0" smtClean="0"/>
              <a:t> </a:t>
            </a:r>
            <a:r>
              <a:rPr lang="fr-CH" baseline="0" dirty="0" err="1" smtClean="0"/>
              <a:t>big</a:t>
            </a:r>
            <a:r>
              <a:rPr lang="fr-CH" baseline="0" dirty="0" smtClean="0"/>
              <a:t> </a:t>
            </a:r>
            <a:r>
              <a:rPr lang="fr-CH" baseline="0" dirty="0" err="1" smtClean="0"/>
              <a:t>contributor</a:t>
            </a:r>
            <a:r>
              <a:rPr lang="fr-CH" baseline="0" dirty="0" smtClean="0"/>
              <a:t> WP9 and 6B </a:t>
            </a:r>
            <a:r>
              <a:rPr lang="fr-CH" baseline="0" dirty="0" err="1" smtClean="0"/>
              <a:t>willstart</a:t>
            </a:r>
            <a:r>
              <a:rPr lang="fr-CH" baseline="0" dirty="0" smtClean="0"/>
              <a:t> </a:t>
            </a:r>
            <a:r>
              <a:rPr lang="fr-CH" baseline="0" dirty="0" err="1" smtClean="0"/>
              <a:t>launching</a:t>
            </a:r>
            <a:r>
              <a:rPr lang="fr-CH" baseline="0" dirty="0" smtClean="0"/>
              <a:t> </a:t>
            </a:r>
            <a:r>
              <a:rPr lang="fr-CH" baseline="0" dirty="0" err="1" smtClean="0"/>
              <a:t>big</a:t>
            </a:r>
            <a:r>
              <a:rPr lang="fr-CH" baseline="0" dirty="0" smtClean="0"/>
              <a:t> </a:t>
            </a:r>
            <a:r>
              <a:rPr lang="fr-CH" baseline="0" dirty="0" err="1" smtClean="0"/>
              <a:t>contracts</a:t>
            </a:r>
            <a:r>
              <a:rPr lang="fr-CH" baseline="0" dirty="0" smtClean="0"/>
              <a:t> for the </a:t>
            </a:r>
            <a:r>
              <a:rPr lang="fr-CH" baseline="0" dirty="0" err="1" smtClean="0"/>
              <a:t>refrigerators</a:t>
            </a:r>
            <a:r>
              <a:rPr lang="fr-CH" baseline="0" dirty="0" smtClean="0"/>
              <a:t> in P1 and P5 and power </a:t>
            </a:r>
            <a:r>
              <a:rPr lang="fr-CH" baseline="0" dirty="0" err="1" smtClean="0"/>
              <a:t>converters</a:t>
            </a:r>
            <a:r>
              <a:rPr lang="fr-CH" baseline="0" dirty="0" smtClean="0"/>
              <a:t>.</a:t>
            </a:r>
          </a:p>
          <a:p>
            <a:endParaRPr lang="fr-CH" baseline="0" dirty="0" smtClean="0"/>
          </a:p>
          <a:p>
            <a:r>
              <a:rPr lang="fr-CH" baseline="0" dirty="0" smtClean="0"/>
              <a:t>&lt;2021 : in-house </a:t>
            </a:r>
            <a:r>
              <a:rPr lang="fr-CH" baseline="0" dirty="0" err="1" smtClean="0"/>
              <a:t>procurement</a:t>
            </a:r>
            <a:endParaRPr lang="fr-CH" baseline="0" dirty="0" smtClean="0"/>
          </a:p>
          <a:p>
            <a:r>
              <a:rPr lang="fr-CH" baseline="0" dirty="0" smtClean="0"/>
              <a:t>&gt;2021 : </a:t>
            </a:r>
            <a:r>
              <a:rPr lang="fr-CH" baseline="0" dirty="0" err="1" smtClean="0"/>
              <a:t>outside</a:t>
            </a:r>
            <a:r>
              <a:rPr lang="fr-CH" baseline="0" dirty="0" smtClean="0"/>
              <a:t> </a:t>
            </a:r>
            <a:r>
              <a:rPr lang="fr-CH" baseline="0" dirty="0" err="1" smtClean="0"/>
              <a:t>procurement</a:t>
            </a:r>
            <a:r>
              <a:rPr lang="fr-CH" baseline="0" dirty="0" smtClean="0"/>
              <a:t> – </a:t>
            </a:r>
            <a:r>
              <a:rPr lang="fr-CH" baseline="0" dirty="0" err="1" smtClean="0"/>
              <a:t>industrial</a:t>
            </a:r>
            <a:r>
              <a:rPr lang="fr-CH" baseline="0" dirty="0" smtClean="0"/>
              <a:t> </a:t>
            </a:r>
            <a:r>
              <a:rPr lang="fr-CH" baseline="0" dirty="0" err="1" smtClean="0"/>
              <a:t>equipment</a:t>
            </a:r>
            <a:r>
              <a:rPr lang="fr-CH" baseline="0" dirty="0" smtClean="0"/>
              <a:t> </a:t>
            </a:r>
            <a:r>
              <a:rPr lang="fr-CH" baseline="0" dirty="0" err="1" smtClean="0"/>
              <a:t>purchase</a:t>
            </a:r>
            <a:endParaRPr lang="fr-CH" baseline="0" dirty="0" smtClean="0"/>
          </a:p>
          <a:p>
            <a:endParaRPr lang="en-GB" dirty="0"/>
          </a:p>
        </p:txBody>
      </p:sp>
      <p:sp>
        <p:nvSpPr>
          <p:cNvPr id="4" name="Footer Placeholder 3"/>
          <p:cNvSpPr>
            <a:spLocks noGrp="1"/>
          </p:cNvSpPr>
          <p:nvPr>
            <p:ph type="ftr" sz="quarter" idx="10"/>
          </p:nvPr>
        </p:nvSpPr>
        <p:spPr/>
        <p:txBody>
          <a:bodyPr/>
          <a:lstStyle/>
          <a:p>
            <a:r>
              <a:rPr lang="en-GB" smtClean="0"/>
              <a:t>B. Delille - TE retreat - February 2015</a:t>
            </a:r>
            <a:endParaRPr lang="en-GB"/>
          </a:p>
        </p:txBody>
      </p:sp>
      <p:sp>
        <p:nvSpPr>
          <p:cNvPr id="5" name="Slide Number Placeholder 4"/>
          <p:cNvSpPr>
            <a:spLocks noGrp="1"/>
          </p:cNvSpPr>
          <p:nvPr>
            <p:ph type="sldNum" sz="quarter" idx="11"/>
          </p:nvPr>
        </p:nvSpPr>
        <p:spPr/>
        <p:txBody>
          <a:bodyPr/>
          <a:lstStyle/>
          <a:p>
            <a:fld id="{A62E3FC1-F8BD-4FD1-8EC3-054FA4B73FEE}" type="slidenum">
              <a:rPr lang="en-GB" smtClean="0"/>
              <a:t>29</a:t>
            </a:fld>
            <a:endParaRPr lang="en-GB"/>
          </a:p>
        </p:txBody>
      </p:sp>
    </p:spTree>
    <p:extLst>
      <p:ext uri="{BB962C8B-B14F-4D97-AF65-F5344CB8AC3E}">
        <p14:creationId xmlns:p14="http://schemas.microsoft.com/office/powerpoint/2010/main" val="29676507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smtClean="0"/>
              <a:t>Not</a:t>
            </a:r>
            <a:r>
              <a:rPr lang="fr-CH" baseline="0" dirty="0" smtClean="0"/>
              <a:t> all procurements – Some In kind</a:t>
            </a:r>
          </a:p>
          <a:p>
            <a:endParaRPr lang="fr-CH" baseline="0" dirty="0" smtClean="0"/>
          </a:p>
          <a:p>
            <a:endParaRPr lang="en-GB" dirty="0"/>
          </a:p>
        </p:txBody>
      </p:sp>
      <p:sp>
        <p:nvSpPr>
          <p:cNvPr id="4" name="Footer Placeholder 3"/>
          <p:cNvSpPr>
            <a:spLocks noGrp="1"/>
          </p:cNvSpPr>
          <p:nvPr>
            <p:ph type="ftr" sz="quarter" idx="10"/>
          </p:nvPr>
        </p:nvSpPr>
        <p:spPr/>
        <p:txBody>
          <a:bodyPr/>
          <a:lstStyle/>
          <a:p>
            <a:r>
              <a:rPr lang="en-GB" smtClean="0"/>
              <a:t>B. Delille - TE retreat - February 2015</a:t>
            </a:r>
            <a:endParaRPr lang="en-GB"/>
          </a:p>
        </p:txBody>
      </p:sp>
      <p:sp>
        <p:nvSpPr>
          <p:cNvPr id="5" name="Slide Number Placeholder 4"/>
          <p:cNvSpPr>
            <a:spLocks noGrp="1"/>
          </p:cNvSpPr>
          <p:nvPr>
            <p:ph type="sldNum" sz="quarter" idx="11"/>
          </p:nvPr>
        </p:nvSpPr>
        <p:spPr/>
        <p:txBody>
          <a:bodyPr/>
          <a:lstStyle/>
          <a:p>
            <a:fld id="{A62E3FC1-F8BD-4FD1-8EC3-054FA4B73FEE}" type="slidenum">
              <a:rPr lang="en-GB" smtClean="0"/>
              <a:t>30</a:t>
            </a:fld>
            <a:endParaRPr lang="en-GB"/>
          </a:p>
        </p:txBody>
      </p:sp>
    </p:spTree>
    <p:extLst>
      <p:ext uri="{BB962C8B-B14F-4D97-AF65-F5344CB8AC3E}">
        <p14:creationId xmlns:p14="http://schemas.microsoft.com/office/powerpoint/2010/main" val="37946010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smtClean="0"/>
              <a:t>WP03 : </a:t>
            </a:r>
            <a:r>
              <a:rPr lang="fr-CH" dirty="0" err="1" smtClean="0"/>
              <a:t>most</a:t>
            </a:r>
            <a:r>
              <a:rPr lang="fr-CH" dirty="0" smtClean="0"/>
              <a:t> </a:t>
            </a:r>
            <a:r>
              <a:rPr lang="fr-CH" dirty="0" err="1" smtClean="0"/>
              <a:t>spending</a:t>
            </a:r>
            <a:r>
              <a:rPr lang="fr-CH" dirty="0" smtClean="0"/>
              <a:t> in GOODS, </a:t>
            </a:r>
            <a:r>
              <a:rPr lang="fr-CH" dirty="0" err="1" smtClean="0"/>
              <a:t>purchase</a:t>
            </a:r>
            <a:r>
              <a:rPr lang="fr-CH" dirty="0" smtClean="0"/>
              <a:t> of </a:t>
            </a:r>
            <a:r>
              <a:rPr lang="fr-CH" dirty="0" err="1" smtClean="0"/>
              <a:t>cables</a:t>
            </a:r>
            <a:r>
              <a:rPr lang="fr-CH" dirty="0" smtClean="0"/>
              <a:t>, </a:t>
            </a:r>
            <a:r>
              <a:rPr lang="fr-CH" dirty="0" err="1" smtClean="0"/>
              <a:t>cabling</a:t>
            </a:r>
            <a:r>
              <a:rPr lang="fr-CH" dirty="0" smtClean="0"/>
              <a:t> </a:t>
            </a:r>
            <a:r>
              <a:rPr lang="fr-CH" dirty="0" err="1" smtClean="0"/>
              <a:t>activities</a:t>
            </a:r>
            <a:r>
              <a:rPr lang="fr-CH" dirty="0" smtClean="0"/>
              <a:t> and components for Q1,Q2,Q3 </a:t>
            </a:r>
            <a:r>
              <a:rPr lang="fr-CH" dirty="0" err="1" smtClean="0"/>
              <a:t>magnets</a:t>
            </a:r>
            <a:r>
              <a:rPr lang="fr-CH" dirty="0" smtClean="0"/>
              <a:t> till 2020</a:t>
            </a:r>
          </a:p>
          <a:p>
            <a:endParaRPr lang="fr-CH"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fr-CH" dirty="0" smtClean="0"/>
              <a:t>WP11 : </a:t>
            </a:r>
            <a:r>
              <a:rPr lang="fr-CH" dirty="0" err="1" smtClean="0"/>
              <a:t>most</a:t>
            </a:r>
            <a:r>
              <a:rPr lang="fr-CH" dirty="0" smtClean="0"/>
              <a:t> </a:t>
            </a:r>
            <a:r>
              <a:rPr lang="fr-CH" dirty="0" err="1" smtClean="0"/>
              <a:t>spending</a:t>
            </a:r>
            <a:r>
              <a:rPr lang="fr-CH" dirty="0" smtClean="0"/>
              <a:t> in GOODS, </a:t>
            </a:r>
            <a:r>
              <a:rPr lang="fr-CH" dirty="0" err="1" smtClean="0"/>
              <a:t>purchase</a:t>
            </a:r>
            <a:r>
              <a:rPr lang="fr-CH" dirty="0" smtClean="0"/>
              <a:t> of </a:t>
            </a:r>
            <a:r>
              <a:rPr lang="fr-CH" dirty="0" err="1" smtClean="0"/>
              <a:t>cables</a:t>
            </a:r>
            <a:r>
              <a:rPr lang="fr-CH" dirty="0" smtClean="0"/>
              <a:t>, </a:t>
            </a:r>
            <a:r>
              <a:rPr lang="fr-CH" dirty="0" err="1" smtClean="0"/>
              <a:t>cabling</a:t>
            </a:r>
            <a:r>
              <a:rPr lang="fr-CH" dirty="0" smtClean="0"/>
              <a:t> </a:t>
            </a:r>
            <a:r>
              <a:rPr lang="fr-CH" dirty="0" err="1" smtClean="0"/>
              <a:t>activities</a:t>
            </a:r>
            <a:r>
              <a:rPr lang="fr-CH" dirty="0" smtClean="0"/>
              <a:t> and components for 11T </a:t>
            </a:r>
            <a:r>
              <a:rPr lang="fr-CH" dirty="0" err="1" smtClean="0"/>
              <a:t>series</a:t>
            </a:r>
            <a:r>
              <a:rPr lang="fr-CH" dirty="0" smtClean="0"/>
              <a:t> </a:t>
            </a:r>
            <a:r>
              <a:rPr lang="fr-CH" dirty="0" err="1" smtClean="0"/>
              <a:t>magnets</a:t>
            </a:r>
            <a:r>
              <a:rPr lang="fr-CH" dirty="0" smtClean="0"/>
              <a:t> till 2020</a:t>
            </a:r>
          </a:p>
          <a:p>
            <a:pPr marL="0" marR="0" indent="0" algn="l" defTabSz="914400" rtl="0" eaLnBrk="1" fontAlgn="auto" latinLnBrk="0" hangingPunct="1">
              <a:lnSpc>
                <a:spcPct val="100000"/>
              </a:lnSpc>
              <a:spcBef>
                <a:spcPts val="0"/>
              </a:spcBef>
              <a:spcAft>
                <a:spcPts val="0"/>
              </a:spcAft>
              <a:buClrTx/>
              <a:buSzTx/>
              <a:buFontTx/>
              <a:buNone/>
              <a:tabLst/>
              <a:defRPr/>
            </a:pPr>
            <a:endParaRPr lang="fr-CH"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fr-CH" dirty="0" smtClean="0"/>
              <a:t>WP6B: Major contribution of </a:t>
            </a:r>
            <a:r>
              <a:rPr lang="fr-CH" dirty="0" err="1" smtClean="0"/>
              <a:t>family</a:t>
            </a:r>
            <a:r>
              <a:rPr lang="fr-CH" dirty="0" smtClean="0"/>
              <a:t> of 4-quadrant </a:t>
            </a:r>
            <a:r>
              <a:rPr lang="fr-CH" dirty="0" err="1" smtClean="0"/>
              <a:t>converters</a:t>
            </a:r>
            <a:r>
              <a:rPr lang="fr-CH" dirty="0" smtClean="0"/>
              <a:t> and high-</a:t>
            </a:r>
            <a:r>
              <a:rPr lang="fr-CH" baseline="0" dirty="0" err="1" smtClean="0"/>
              <a:t>current</a:t>
            </a:r>
            <a:r>
              <a:rPr lang="fr-CH" baseline="0" dirty="0" smtClean="0"/>
              <a:t> </a:t>
            </a:r>
            <a:r>
              <a:rPr lang="fr-CH" baseline="0" dirty="0" err="1" smtClean="0"/>
              <a:t>converters</a:t>
            </a:r>
            <a:r>
              <a:rPr lang="fr-CH" baseline="0" dirty="0" smtClean="0"/>
              <a:t> </a:t>
            </a:r>
            <a:r>
              <a:rPr lang="fr-CH" baseline="0" dirty="0" err="1" smtClean="0"/>
              <a:t>between</a:t>
            </a:r>
            <a:r>
              <a:rPr lang="fr-CH" baseline="0" dirty="0" smtClean="0"/>
              <a:t> 2021 and 2023</a:t>
            </a:r>
            <a:endParaRPr lang="fr-CH"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fr-CH"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fr-CH" dirty="0" smtClean="0"/>
              <a:t>WP4: </a:t>
            </a:r>
            <a:r>
              <a:rPr lang="fr-CH" dirty="0" err="1" smtClean="0"/>
              <a:t>big</a:t>
            </a:r>
            <a:r>
              <a:rPr lang="fr-CH" dirty="0" smtClean="0"/>
              <a:t> </a:t>
            </a:r>
            <a:r>
              <a:rPr lang="fr-CH" dirty="0" err="1" smtClean="0"/>
              <a:t>purchases</a:t>
            </a:r>
            <a:r>
              <a:rPr lang="fr-CH" dirty="0" smtClean="0"/>
              <a:t> </a:t>
            </a:r>
            <a:r>
              <a:rPr lang="fr-CH" dirty="0" err="1" smtClean="0"/>
              <a:t>after</a:t>
            </a:r>
            <a:r>
              <a:rPr lang="fr-CH" dirty="0" smtClean="0"/>
              <a:t> 2019 – </a:t>
            </a:r>
            <a:r>
              <a:rPr lang="fr-CH" dirty="0" err="1" smtClean="0"/>
              <a:t>implementation</a:t>
            </a:r>
            <a:r>
              <a:rPr lang="fr-CH" dirty="0" smtClean="0"/>
              <a:t> of </a:t>
            </a:r>
            <a:r>
              <a:rPr lang="fr-CH" dirty="0" err="1" smtClean="0"/>
              <a:t>results</a:t>
            </a:r>
            <a:r>
              <a:rPr lang="fr-CH" dirty="0" smtClean="0"/>
              <a:t> </a:t>
            </a:r>
            <a:r>
              <a:rPr lang="fr-CH" dirty="0" err="1" smtClean="0"/>
              <a:t>form</a:t>
            </a:r>
            <a:r>
              <a:rPr lang="fr-CH" dirty="0" smtClean="0"/>
              <a:t> SPS tests</a:t>
            </a:r>
          </a:p>
          <a:p>
            <a:pPr marL="0" marR="0" indent="0" algn="l" defTabSz="914400" rtl="0" eaLnBrk="1" fontAlgn="auto" latinLnBrk="0" hangingPunct="1">
              <a:lnSpc>
                <a:spcPct val="100000"/>
              </a:lnSpc>
              <a:spcBef>
                <a:spcPts val="0"/>
              </a:spcBef>
              <a:spcAft>
                <a:spcPts val="0"/>
              </a:spcAft>
              <a:buClrTx/>
              <a:buSzTx/>
              <a:buFontTx/>
              <a:buNone/>
              <a:tabLst/>
              <a:defRPr/>
            </a:pPr>
            <a:endParaRPr lang="fr-CH"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fr-CH" dirty="0" smtClean="0"/>
              <a:t>WP9: </a:t>
            </a:r>
            <a:r>
              <a:rPr lang="fr-CH" dirty="0" err="1" smtClean="0"/>
              <a:t>big</a:t>
            </a:r>
            <a:r>
              <a:rPr lang="fr-CH" dirty="0" smtClean="0"/>
              <a:t> </a:t>
            </a:r>
            <a:r>
              <a:rPr lang="fr-CH" dirty="0" err="1" smtClean="0"/>
              <a:t>contracts</a:t>
            </a:r>
            <a:r>
              <a:rPr lang="fr-CH" dirty="0" smtClean="0"/>
              <a:t> for P1/P5 </a:t>
            </a:r>
            <a:r>
              <a:rPr lang="fr-CH" dirty="0" err="1" smtClean="0"/>
              <a:t>refrigerators</a:t>
            </a:r>
            <a:r>
              <a:rPr lang="fr-CH" dirty="0" smtClean="0"/>
              <a:t> </a:t>
            </a:r>
            <a:r>
              <a:rPr lang="fr-CH" dirty="0" err="1" smtClean="0"/>
              <a:t>after</a:t>
            </a:r>
            <a:r>
              <a:rPr lang="fr-CH" dirty="0" smtClean="0"/>
              <a:t> 2021 – CE</a:t>
            </a:r>
            <a:r>
              <a:rPr lang="fr-CH" baseline="0" dirty="0" smtClean="0"/>
              <a:t> to </a:t>
            </a:r>
            <a:r>
              <a:rPr lang="fr-CH" baseline="0" dirty="0" err="1" smtClean="0"/>
              <a:t>be</a:t>
            </a:r>
            <a:r>
              <a:rPr lang="fr-CH" baseline="0" dirty="0" smtClean="0"/>
              <a:t> </a:t>
            </a:r>
            <a:r>
              <a:rPr lang="fr-CH" baseline="0" dirty="0" err="1" smtClean="0"/>
              <a:t>finished</a:t>
            </a:r>
            <a:r>
              <a:rPr lang="fr-CH" baseline="0" dirty="0" smtClean="0"/>
              <a:t> by </a:t>
            </a:r>
            <a:r>
              <a:rPr lang="fr-CH" baseline="0" dirty="0" err="1" smtClean="0"/>
              <a:t>then</a:t>
            </a:r>
            <a:endParaRPr lang="fr-CH"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fr-CH"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fr-CH" baseline="0" dirty="0" smtClean="0"/>
              <a:t>WP5: </a:t>
            </a:r>
            <a:r>
              <a:rPr lang="fr-CH" baseline="0" dirty="0" err="1" smtClean="0"/>
              <a:t>purchase</a:t>
            </a:r>
            <a:r>
              <a:rPr lang="fr-CH" baseline="0" dirty="0" smtClean="0"/>
              <a:t> of TCTPM and TCL (IR </a:t>
            </a:r>
            <a:r>
              <a:rPr lang="fr-CH" baseline="0" dirty="0" err="1" smtClean="0"/>
              <a:t>cleaning</a:t>
            </a:r>
            <a:r>
              <a:rPr lang="fr-CH" baseline="0" dirty="0" smtClean="0"/>
              <a:t>)</a:t>
            </a:r>
          </a:p>
          <a:p>
            <a:pPr marL="0" marR="0" indent="0" algn="l" defTabSz="914400" rtl="0" eaLnBrk="1" fontAlgn="auto" latinLnBrk="0" hangingPunct="1">
              <a:lnSpc>
                <a:spcPct val="100000"/>
              </a:lnSpc>
              <a:spcBef>
                <a:spcPts val="0"/>
              </a:spcBef>
              <a:spcAft>
                <a:spcPts val="0"/>
              </a:spcAft>
              <a:buClrTx/>
              <a:buSzTx/>
              <a:buFontTx/>
              <a:buNone/>
              <a:tabLst/>
              <a:defRPr/>
            </a:pPr>
            <a:endParaRPr lang="fr-CH"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fr-CH"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fr-CH"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fr-CH"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fr-CH"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fr-CH"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fr-CH"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fr-CH"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fr-CH"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fr-CH"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fr-CH"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fr-CH" dirty="0" smtClean="0"/>
              <a:t>WP6A : R&amp;D </a:t>
            </a:r>
            <a:r>
              <a:rPr lang="fr-CH" dirty="0" err="1" smtClean="0"/>
              <a:t>before</a:t>
            </a:r>
            <a:r>
              <a:rPr lang="fr-CH" dirty="0" smtClean="0"/>
              <a:t> 2017, </a:t>
            </a:r>
            <a:r>
              <a:rPr lang="fr-CH" dirty="0" err="1" smtClean="0"/>
              <a:t>purchasing</a:t>
            </a:r>
            <a:r>
              <a:rPr lang="fr-CH" dirty="0" smtClean="0"/>
              <a:t> </a:t>
            </a:r>
            <a:r>
              <a:rPr lang="fr-CH" dirty="0" err="1" smtClean="0"/>
              <a:t>cables</a:t>
            </a:r>
            <a:r>
              <a:rPr lang="fr-CH" dirty="0" smtClean="0"/>
              <a:t> cryostats</a:t>
            </a:r>
            <a:r>
              <a:rPr lang="fr-CH" baseline="0" dirty="0" smtClean="0"/>
              <a:t> and main components </a:t>
            </a:r>
            <a:r>
              <a:rPr lang="fr-CH" baseline="0" dirty="0" err="1" smtClean="0"/>
              <a:t>between</a:t>
            </a:r>
            <a:r>
              <a:rPr lang="fr-CH" baseline="0" dirty="0" smtClean="0"/>
              <a:t> 2017 and 2021.</a:t>
            </a:r>
          </a:p>
          <a:p>
            <a:pPr marL="0" marR="0" indent="0" algn="l" defTabSz="914400" rtl="0" eaLnBrk="1" fontAlgn="auto" latinLnBrk="0" hangingPunct="1">
              <a:lnSpc>
                <a:spcPct val="100000"/>
              </a:lnSpc>
              <a:spcBef>
                <a:spcPts val="0"/>
              </a:spcBef>
              <a:spcAft>
                <a:spcPts val="0"/>
              </a:spcAft>
              <a:buClrTx/>
              <a:buSzTx/>
              <a:buFontTx/>
              <a:buNone/>
              <a:tabLst/>
              <a:defRPr/>
            </a:pPr>
            <a:endParaRPr lang="fr-CH"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fr-CH"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fr-CH"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fr-CH" dirty="0" smtClean="0"/>
          </a:p>
          <a:p>
            <a:endParaRPr lang="fr-CH" dirty="0" smtClean="0"/>
          </a:p>
          <a:p>
            <a:endParaRPr lang="fr-CH" dirty="0" smtClean="0"/>
          </a:p>
          <a:p>
            <a:endParaRPr lang="en-GB" dirty="0"/>
          </a:p>
        </p:txBody>
      </p:sp>
      <p:sp>
        <p:nvSpPr>
          <p:cNvPr id="4" name="Footer Placeholder 3"/>
          <p:cNvSpPr>
            <a:spLocks noGrp="1"/>
          </p:cNvSpPr>
          <p:nvPr>
            <p:ph type="ftr" sz="quarter" idx="10"/>
          </p:nvPr>
        </p:nvSpPr>
        <p:spPr/>
        <p:txBody>
          <a:bodyPr/>
          <a:lstStyle/>
          <a:p>
            <a:r>
              <a:rPr lang="en-GB" smtClean="0"/>
              <a:t>B. Delille - TE retreat - February 2015</a:t>
            </a:r>
            <a:endParaRPr lang="en-GB"/>
          </a:p>
        </p:txBody>
      </p:sp>
      <p:sp>
        <p:nvSpPr>
          <p:cNvPr id="5" name="Slide Number Placeholder 4"/>
          <p:cNvSpPr>
            <a:spLocks noGrp="1"/>
          </p:cNvSpPr>
          <p:nvPr>
            <p:ph type="sldNum" sz="quarter" idx="11"/>
          </p:nvPr>
        </p:nvSpPr>
        <p:spPr/>
        <p:txBody>
          <a:bodyPr/>
          <a:lstStyle/>
          <a:p>
            <a:fld id="{A62E3FC1-F8BD-4FD1-8EC3-054FA4B73FEE}" type="slidenum">
              <a:rPr lang="en-GB" smtClean="0"/>
              <a:t>31</a:t>
            </a:fld>
            <a:endParaRPr lang="en-GB"/>
          </a:p>
        </p:txBody>
      </p:sp>
    </p:spTree>
    <p:extLst>
      <p:ext uri="{BB962C8B-B14F-4D97-AF65-F5344CB8AC3E}">
        <p14:creationId xmlns:p14="http://schemas.microsoft.com/office/powerpoint/2010/main" val="158380157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AAD5AE1-8DAA-4720-851B-5749129BDBE5}" type="slidenum">
              <a:rPr lang="en-GB" smtClean="0"/>
              <a:t>33</a:t>
            </a:fld>
            <a:endParaRPr lang="en-GB"/>
          </a:p>
        </p:txBody>
      </p:sp>
    </p:spTree>
    <p:extLst>
      <p:ext uri="{BB962C8B-B14F-4D97-AF65-F5344CB8AC3E}">
        <p14:creationId xmlns:p14="http://schemas.microsoft.com/office/powerpoint/2010/main" val="4620063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just">
              <a:buFont typeface="Arial"/>
              <a:buNone/>
            </a:pPr>
            <a:endParaRPr lang="en-GB" sz="1200" dirty="0" smtClean="0"/>
          </a:p>
        </p:txBody>
      </p:sp>
      <p:sp>
        <p:nvSpPr>
          <p:cNvPr id="4" name="Slide Number Placeholder 3"/>
          <p:cNvSpPr>
            <a:spLocks noGrp="1"/>
          </p:cNvSpPr>
          <p:nvPr>
            <p:ph type="sldNum" sz="quarter" idx="10"/>
          </p:nvPr>
        </p:nvSpPr>
        <p:spPr/>
        <p:txBody>
          <a:bodyPr/>
          <a:lstStyle/>
          <a:p>
            <a:fld id="{5AAD5AE1-8DAA-4720-851B-5749129BDBE5}" type="slidenum">
              <a:rPr lang="en-GB" smtClean="0"/>
              <a:t>5</a:t>
            </a:fld>
            <a:endParaRPr lang="en-GB"/>
          </a:p>
        </p:txBody>
      </p:sp>
    </p:spTree>
    <p:extLst>
      <p:ext uri="{BB962C8B-B14F-4D97-AF65-F5344CB8AC3E}">
        <p14:creationId xmlns:p14="http://schemas.microsoft.com/office/powerpoint/2010/main" val="37705827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AAD5AE1-8DAA-4720-851B-5749129BDBE5}" type="slidenum">
              <a:rPr lang="en-GB" smtClean="0"/>
              <a:t>6</a:t>
            </a:fld>
            <a:endParaRPr lang="en-GB"/>
          </a:p>
        </p:txBody>
      </p:sp>
    </p:spTree>
    <p:extLst>
      <p:ext uri="{BB962C8B-B14F-4D97-AF65-F5344CB8AC3E}">
        <p14:creationId xmlns:p14="http://schemas.microsoft.com/office/powerpoint/2010/main" val="42119628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sz="1000" b="1" dirty="0" smtClean="0"/>
              <a:t>Inner Triplet Magnets:</a:t>
            </a:r>
            <a:r>
              <a:rPr lang="en-GB" sz="1000" dirty="0" smtClean="0"/>
              <a:t> Actual radiation damage on the Inner Triplets Magnets is expected already at the level of integrated dose of LHC.    The replacement of the triplet must be anticipated before damage occurs, because of the serious and long intervention (requiring one to two years shutdown)</a:t>
            </a:r>
          </a:p>
          <a:p>
            <a:pPr lvl="0" algn="just"/>
            <a:endParaRPr lang="en-US" sz="1000" dirty="0" smtClean="0"/>
          </a:p>
          <a:p>
            <a:pPr lvl="0" algn="just"/>
            <a:r>
              <a:rPr lang="en-US" sz="1000" b="1" dirty="0" smtClean="0"/>
              <a:t>Collimation:</a:t>
            </a:r>
            <a:r>
              <a:rPr lang="en-US" sz="1000" dirty="0" smtClean="0"/>
              <a:t> The present collimation system will need an upgrade that takes in account the increased beam intensities and the need to protect the new triplets in IR1 and IR5.  This would require the replacement of some of the LHC main dipoles with dipoles of equal bending strength (</a:t>
            </a:r>
            <a:r>
              <a:rPr lang="en-US" sz="1000" dirty="0" smtClean="0">
                <a:sym typeface="Symbol"/>
              </a:rPr>
              <a:t></a:t>
            </a:r>
            <a:r>
              <a:rPr lang="en-US" sz="1000" dirty="0" smtClean="0"/>
              <a:t>120 </a:t>
            </a:r>
            <a:r>
              <a:rPr lang="en-US" sz="1000" dirty="0" err="1" smtClean="0"/>
              <a:t>T</a:t>
            </a:r>
            <a:r>
              <a:rPr lang="en-US" sz="1000" dirty="0" err="1" smtClean="0">
                <a:sym typeface="Symbol"/>
              </a:rPr>
              <a:t></a:t>
            </a:r>
            <a:r>
              <a:rPr lang="en-US" sz="1000" dirty="0" err="1" smtClean="0"/>
              <a:t>m</a:t>
            </a:r>
            <a:r>
              <a:rPr lang="en-US" sz="1000" dirty="0" smtClean="0"/>
              <a:t>), but obtained by a </a:t>
            </a:r>
            <a:r>
              <a:rPr lang="en-US" sz="1000" b="1" dirty="0" smtClean="0"/>
              <a:t>higher field (11 T) and shorter length (11 m) </a:t>
            </a:r>
            <a:r>
              <a:rPr lang="en-US" sz="1000" dirty="0" smtClean="0"/>
              <a:t>than those of the LHC dipoles (8.3 T and 14.2 m), gaining in this way enough room for installing the new special collimators. </a:t>
            </a:r>
            <a:endParaRPr lang="en-GB" sz="1000" dirty="0" smtClean="0"/>
          </a:p>
          <a:p>
            <a:endParaRPr lang="en-GB" dirty="0"/>
          </a:p>
        </p:txBody>
      </p:sp>
      <p:sp>
        <p:nvSpPr>
          <p:cNvPr id="4" name="Slide Number Placeholder 3"/>
          <p:cNvSpPr>
            <a:spLocks noGrp="1"/>
          </p:cNvSpPr>
          <p:nvPr>
            <p:ph type="sldNum" sz="quarter" idx="10"/>
          </p:nvPr>
        </p:nvSpPr>
        <p:spPr/>
        <p:txBody>
          <a:bodyPr/>
          <a:lstStyle/>
          <a:p>
            <a:fld id="{5AAD5AE1-8DAA-4720-851B-5749129BDBE5}" type="slidenum">
              <a:rPr lang="en-GB" smtClean="0"/>
              <a:t>10</a:t>
            </a:fld>
            <a:endParaRPr lang="en-GB"/>
          </a:p>
        </p:txBody>
      </p:sp>
    </p:spTree>
    <p:extLst>
      <p:ext uri="{BB962C8B-B14F-4D97-AF65-F5344CB8AC3E}">
        <p14:creationId xmlns:p14="http://schemas.microsoft.com/office/powerpoint/2010/main" val="657360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smtClean="0"/>
              <a:t>R2E and SC links for remote powering of cold circuits</a:t>
            </a:r>
            <a:r>
              <a:rPr lang="en-US" i="1" dirty="0" smtClean="0"/>
              <a:t>:</a:t>
            </a:r>
            <a:r>
              <a:rPr lang="en-US" dirty="0" smtClean="0"/>
              <a:t> replacement of radiation sensitive electronic boards of the power converter system with radiation-hard cards and the displacement of power converters/equipment to distant locations out of the tunnel  thanks to a novel technology: superconducting links (SCLs) made from HTS (YBCO or Bi-2223) or MgB</a:t>
            </a:r>
            <a:r>
              <a:rPr lang="en-US" baseline="-25000" dirty="0" smtClean="0"/>
              <a:t>2</a:t>
            </a:r>
            <a:r>
              <a:rPr lang="en-US" dirty="0" smtClean="0"/>
              <a:t> superconductors. </a:t>
            </a:r>
          </a:p>
          <a:p>
            <a:endParaRPr lang="en-GB" dirty="0"/>
          </a:p>
        </p:txBody>
      </p:sp>
      <p:sp>
        <p:nvSpPr>
          <p:cNvPr id="4" name="Slide Number Placeholder 3"/>
          <p:cNvSpPr>
            <a:spLocks noGrp="1"/>
          </p:cNvSpPr>
          <p:nvPr>
            <p:ph type="sldNum" sz="quarter" idx="10"/>
          </p:nvPr>
        </p:nvSpPr>
        <p:spPr/>
        <p:txBody>
          <a:bodyPr/>
          <a:lstStyle/>
          <a:p>
            <a:fld id="{5AAD5AE1-8DAA-4720-851B-5749129BDBE5}" type="slidenum">
              <a:rPr lang="en-GB" smtClean="0"/>
              <a:t>14</a:t>
            </a:fld>
            <a:endParaRPr lang="en-GB"/>
          </a:p>
        </p:txBody>
      </p:sp>
    </p:spTree>
    <p:extLst>
      <p:ext uri="{BB962C8B-B14F-4D97-AF65-F5344CB8AC3E}">
        <p14:creationId xmlns:p14="http://schemas.microsoft.com/office/powerpoint/2010/main" val="13699754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smtClean="0"/>
          </a:p>
        </p:txBody>
      </p:sp>
      <p:sp>
        <p:nvSpPr>
          <p:cNvPr id="4" name="Slide Number Placeholder 3"/>
          <p:cNvSpPr>
            <a:spLocks noGrp="1"/>
          </p:cNvSpPr>
          <p:nvPr>
            <p:ph type="sldNum" sz="quarter" idx="10"/>
          </p:nvPr>
        </p:nvSpPr>
        <p:spPr/>
        <p:txBody>
          <a:bodyPr/>
          <a:lstStyle/>
          <a:p>
            <a:fld id="{45C02256-4583-4BCE-B52E-317021D659CB}" type="slidenum">
              <a:rPr lang="en-GB" smtClean="0"/>
              <a:t>15</a:t>
            </a:fld>
            <a:endParaRPr lang="en-GB"/>
          </a:p>
        </p:txBody>
      </p:sp>
    </p:spTree>
    <p:extLst>
      <p:ext uri="{BB962C8B-B14F-4D97-AF65-F5344CB8AC3E}">
        <p14:creationId xmlns:p14="http://schemas.microsoft.com/office/powerpoint/2010/main" val="13572101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AAD5AE1-8DAA-4720-851B-5749129BDBE5}" type="slidenum">
              <a:rPr lang="en-GB" smtClean="0"/>
              <a:t>16</a:t>
            </a:fld>
            <a:endParaRPr lang="en-GB"/>
          </a:p>
        </p:txBody>
      </p:sp>
    </p:spTree>
    <p:extLst>
      <p:ext uri="{BB962C8B-B14F-4D97-AF65-F5344CB8AC3E}">
        <p14:creationId xmlns:p14="http://schemas.microsoft.com/office/powerpoint/2010/main" val="29782578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B36E133-DEAE-6043-96C4-B2419B4AD0C6}" type="slidenum">
              <a:rPr lang="en-US" smtClean="0"/>
              <a:t>21</a:t>
            </a:fld>
            <a:endParaRPr lang="en-US"/>
          </a:p>
        </p:txBody>
      </p:sp>
    </p:spTree>
    <p:extLst>
      <p:ext uri="{BB962C8B-B14F-4D97-AF65-F5344CB8AC3E}">
        <p14:creationId xmlns:p14="http://schemas.microsoft.com/office/powerpoint/2010/main" val="1184321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Advances</a:t>
            </a:r>
            <a:r>
              <a:rPr lang="en-US" baseline="0" dirty="0" smtClean="0"/>
              <a:t> in accelerator technologies advance the energy level by factor 10 every 6 y</a:t>
            </a:r>
          </a:p>
          <a:p>
            <a:endParaRPr lang="en-US" dirty="0"/>
          </a:p>
        </p:txBody>
      </p:sp>
      <p:sp>
        <p:nvSpPr>
          <p:cNvPr id="4" name="Slide Number Placeholder 3"/>
          <p:cNvSpPr>
            <a:spLocks noGrp="1"/>
          </p:cNvSpPr>
          <p:nvPr>
            <p:ph type="sldNum" sz="quarter" idx="10"/>
          </p:nvPr>
        </p:nvSpPr>
        <p:spPr/>
        <p:txBody>
          <a:bodyPr/>
          <a:lstStyle/>
          <a:p>
            <a:fld id="{5AAD5AE1-8DAA-4720-851B-5749129BDBE5}" type="slidenum">
              <a:rPr lang="en-GB" smtClean="0"/>
              <a:t>22</a:t>
            </a:fld>
            <a:endParaRPr lang="en-GB"/>
          </a:p>
        </p:txBody>
      </p:sp>
    </p:spTree>
    <p:extLst>
      <p:ext uri="{BB962C8B-B14F-4D97-AF65-F5344CB8AC3E}">
        <p14:creationId xmlns:p14="http://schemas.microsoft.com/office/powerpoint/2010/main" val="5806971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g"/><Relationship Id="rId1" Type="http://schemas.openxmlformats.org/officeDocument/2006/relationships/slideMaster" Target="../slideMasters/slideMaster1.xml"/><Relationship Id="rId5" Type="http://schemas.openxmlformats.org/officeDocument/2006/relationships/image" Target="../media/image6.jpeg"/><Relationship Id="rId4" Type="http://schemas.openxmlformats.org/officeDocument/2006/relationships/image" Target="../media/image4.jpe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4708310" y="1608069"/>
            <a:ext cx="3978489" cy="2506731"/>
          </a:xfrm>
        </p:spPr>
        <p:txBody>
          <a:bodyPr/>
          <a:lstStyle>
            <a:lvl1pPr algn="l">
              <a:lnSpc>
                <a:spcPct val="100000"/>
              </a:lnSpc>
              <a:defRPr b="1" i="0">
                <a:solidFill>
                  <a:srgbClr val="005872"/>
                </a:solidFill>
                <a:effectLst/>
                <a:latin typeface="Calibri" pitchFamily="34" charset="0"/>
              </a:defRPr>
            </a:lvl1pPr>
          </a:lstStyle>
          <a:p>
            <a:endParaRPr lang="en-US" dirty="0"/>
          </a:p>
        </p:txBody>
      </p:sp>
      <p:sp>
        <p:nvSpPr>
          <p:cNvPr id="3" name="Subtitle 2"/>
          <p:cNvSpPr>
            <a:spLocks noGrp="1"/>
          </p:cNvSpPr>
          <p:nvPr>
            <p:ph type="subTitle" idx="1"/>
          </p:nvPr>
        </p:nvSpPr>
        <p:spPr>
          <a:xfrm>
            <a:off x="457200" y="4114800"/>
            <a:ext cx="8229600" cy="1828800"/>
          </a:xfrm>
        </p:spPr>
        <p:txBody>
          <a:bodyPr lIns="0" rIns="0">
            <a:normAutofit/>
          </a:bodyPr>
          <a:lstStyle>
            <a:lvl1pPr marL="0" indent="0" algn="ctr">
              <a:lnSpc>
                <a:spcPct val="100000"/>
              </a:lnSpc>
              <a:spcBef>
                <a:spcPts val="0"/>
              </a:spcBef>
              <a:buNone/>
              <a:defRPr sz="2500" b="1">
                <a:solidFill>
                  <a:schemeClr val="bg1">
                    <a:lumMod val="50000"/>
                  </a:schemeClr>
                </a:solidFill>
                <a:effectLst/>
                <a:latin typeface="Calibri"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cxnSp>
        <p:nvCxnSpPr>
          <p:cNvPr id="7" name="Straight Connector 6"/>
          <p:cNvCxnSpPr/>
          <p:nvPr userDrawn="1"/>
        </p:nvCxnSpPr>
        <p:spPr>
          <a:xfrm>
            <a:off x="4561279" y="1967225"/>
            <a:ext cx="0" cy="1786759"/>
          </a:xfrm>
          <a:prstGeom prst="line">
            <a:avLst/>
          </a:prstGeom>
          <a:ln>
            <a:solidFill>
              <a:srgbClr val="5BC1E6"/>
            </a:solidFill>
          </a:ln>
          <a:effectLst/>
        </p:spPr>
        <p:style>
          <a:lnRef idx="2">
            <a:schemeClr val="accent1"/>
          </a:lnRef>
          <a:fillRef idx="0">
            <a:schemeClr val="accent1"/>
          </a:fillRef>
          <a:effectRef idx="1">
            <a:schemeClr val="accent1"/>
          </a:effectRef>
          <a:fontRef idx="minor">
            <a:schemeClr val="tx1"/>
          </a:fontRef>
        </p:style>
      </p:cxnSp>
      <p:sp>
        <p:nvSpPr>
          <p:cNvPr id="4" name="TextBox 3"/>
          <p:cNvSpPr txBox="1"/>
          <p:nvPr userDrawn="1"/>
        </p:nvSpPr>
        <p:spPr>
          <a:xfrm>
            <a:off x="692447" y="6117173"/>
            <a:ext cx="7683622" cy="461665"/>
          </a:xfrm>
          <a:prstGeom prst="rect">
            <a:avLst/>
          </a:prstGeom>
          <a:noFill/>
        </p:spPr>
        <p:txBody>
          <a:bodyPr wrap="square" rtlCol="0">
            <a:spAutoFit/>
          </a:bodyPr>
          <a:lstStyle/>
          <a:p>
            <a:pPr algn="ctr"/>
            <a:r>
              <a:rPr lang="en-US" sz="1200" dirty="0" smtClean="0">
                <a:solidFill>
                  <a:schemeClr val="accent5">
                    <a:lumMod val="75000"/>
                  </a:schemeClr>
                </a:solidFill>
              </a:rPr>
              <a:t>The </a:t>
            </a:r>
            <a:r>
              <a:rPr lang="en-US" sz="1200" dirty="0" err="1" smtClean="0">
                <a:solidFill>
                  <a:schemeClr val="accent5">
                    <a:lumMod val="75000"/>
                  </a:schemeClr>
                </a:solidFill>
              </a:rPr>
              <a:t>HiLumi</a:t>
            </a:r>
            <a:r>
              <a:rPr lang="en-US" sz="1200" dirty="0" smtClean="0">
                <a:solidFill>
                  <a:schemeClr val="accent5">
                    <a:lumMod val="75000"/>
                  </a:schemeClr>
                </a:solidFill>
              </a:rPr>
              <a:t> LHC Design Study is included in the High Luminosity LHC project and is partly funded by the European Commission within the Framework </a:t>
            </a:r>
            <a:r>
              <a:rPr lang="en-US" sz="1200" dirty="0" err="1" smtClean="0">
                <a:solidFill>
                  <a:schemeClr val="accent5">
                    <a:lumMod val="75000"/>
                  </a:schemeClr>
                </a:solidFill>
              </a:rPr>
              <a:t>Programme</a:t>
            </a:r>
            <a:r>
              <a:rPr lang="en-US" sz="1200" dirty="0" smtClean="0">
                <a:solidFill>
                  <a:schemeClr val="accent5">
                    <a:lumMod val="75000"/>
                  </a:schemeClr>
                </a:solidFill>
              </a:rPr>
              <a:t> 7 Capacities Specific </a:t>
            </a:r>
            <a:r>
              <a:rPr lang="en-US" sz="1200" dirty="0" err="1" smtClean="0">
                <a:solidFill>
                  <a:schemeClr val="accent5">
                    <a:lumMod val="75000"/>
                  </a:schemeClr>
                </a:solidFill>
              </a:rPr>
              <a:t>Programme</a:t>
            </a:r>
            <a:r>
              <a:rPr lang="en-US" sz="1200" dirty="0" smtClean="0">
                <a:solidFill>
                  <a:schemeClr val="accent5">
                    <a:lumMod val="75000"/>
                  </a:schemeClr>
                </a:solidFill>
              </a:rPr>
              <a:t>, Grant Agreement 284404. </a:t>
            </a:r>
            <a:endParaRPr lang="en-GB" sz="1200" dirty="0">
              <a:solidFill>
                <a:schemeClr val="accent5">
                  <a:lumMod val="75000"/>
                </a:schemeClr>
              </a:solidFill>
            </a:endParaRPr>
          </a:p>
        </p:txBody>
      </p:sp>
      <p:pic>
        <p:nvPicPr>
          <p:cNvPr id="9" name="Picture 8"/>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8460290" y="6168005"/>
            <a:ext cx="417381" cy="281731"/>
          </a:xfrm>
          <a:prstGeom prst="rect">
            <a:avLst/>
          </a:prstGeom>
        </p:spPr>
      </p:pic>
      <p:pic>
        <p:nvPicPr>
          <p:cNvPr id="12" name="Picture 11"/>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250847" y="6128871"/>
            <a:ext cx="441600" cy="360000"/>
          </a:xfrm>
          <a:prstGeom prst="rect">
            <a:avLst/>
          </a:prstGeom>
        </p:spPr>
      </p:pic>
      <p:pic>
        <p:nvPicPr>
          <p:cNvPr id="5" name="Picture 4"/>
          <p:cNvPicPr>
            <a:picLocks noChangeAspect="1"/>
          </p:cNvPicPr>
          <p:nvPr userDrawn="1"/>
        </p:nvPicPr>
        <p:blipFill>
          <a:blip r:embed="rId5" cstate="email">
            <a:extLst>
              <a:ext uri="{28A0092B-C50C-407E-A947-70E740481C1C}">
                <a14:useLocalDpi xmlns:a14="http://schemas.microsoft.com/office/drawing/2010/main" val="0"/>
              </a:ext>
            </a:extLst>
          </a:blip>
          <a:stretch>
            <a:fillRect/>
          </a:stretch>
        </p:blipFill>
        <p:spPr>
          <a:xfrm>
            <a:off x="137239" y="1802165"/>
            <a:ext cx="4313433" cy="2079801"/>
          </a:xfrm>
          <a:prstGeom prst="rect">
            <a:avLst/>
          </a:prstGeom>
        </p:spPr>
      </p:pic>
    </p:spTree>
    <p:extLst>
      <p:ext uri="{BB962C8B-B14F-4D97-AF65-F5344CB8AC3E}">
        <p14:creationId xmlns:p14="http://schemas.microsoft.com/office/powerpoint/2010/main" val="354287930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0FA004B2-1541-5046-B6F2-22AF56585712}" type="slidenum">
              <a:rPr lang="en-US" smtClean="0"/>
              <a:t>‹#›</a:t>
            </a:fld>
            <a:endParaRPr lang="en-US"/>
          </a:p>
        </p:txBody>
      </p:sp>
      <p:sp>
        <p:nvSpPr>
          <p:cNvPr id="2" name="Title 1"/>
          <p:cNvSpPr>
            <a:spLocks noGrp="1"/>
          </p:cNvSpPr>
          <p:nvPr>
            <p:ph type="title"/>
          </p:nvPr>
        </p:nvSpPr>
        <p:spPr/>
        <p:txBody>
          <a:bodyPr/>
          <a:lstStyle>
            <a:lvl1pPr>
              <a:defRPr>
                <a:latin typeface="Calibri"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latin typeface="Calibri" pitchFamily="34" charset="0"/>
              </a:defRPr>
            </a:lvl1pPr>
            <a:lvl2pPr>
              <a:defRPr>
                <a:latin typeface="Calibri" pitchFamily="34" charset="0"/>
              </a:defRPr>
            </a:lvl2pPr>
            <a:lvl3pPr>
              <a:defRPr>
                <a:latin typeface="Calibri" pitchFamily="34" charset="0"/>
              </a:defRPr>
            </a:lvl3pPr>
            <a:lvl4pPr>
              <a:defRPr>
                <a:latin typeface="Calibri" pitchFamily="34" charset="0"/>
              </a:defRPr>
            </a:lvl4pPr>
            <a:lvl5pPr>
              <a:defRPr>
                <a:latin typeface="Calibr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Footer Placeholder 4"/>
          <p:cNvSpPr>
            <a:spLocks noGrp="1"/>
          </p:cNvSpPr>
          <p:nvPr>
            <p:ph type="ftr" sz="quarter" idx="3"/>
          </p:nvPr>
        </p:nvSpPr>
        <p:spPr>
          <a:xfrm>
            <a:off x="2841673" y="6565184"/>
            <a:ext cx="3981157" cy="365125"/>
          </a:xfrm>
          <a:prstGeom prst="rect">
            <a:avLst/>
          </a:prstGeom>
        </p:spPr>
        <p:txBody>
          <a:bodyPr vert="horz" lIns="91440" tIns="45720" rIns="91440" bIns="45720" rtlCol="0" anchor="ctr"/>
          <a:lstStyle>
            <a:lvl1pPr algn="ctr">
              <a:defRPr sz="1200" b="1">
                <a:solidFill>
                  <a:schemeClr val="tx1"/>
                </a:solidFill>
              </a:defRPr>
            </a:lvl1pPr>
          </a:lstStyle>
          <a:p>
            <a:r>
              <a:rPr lang="en-GB" smtClean="0"/>
              <a:t>L. Rossi @ HL C&amp;S Review - 9 March 2015</a:t>
            </a:r>
            <a:endParaRPr lang="en-GB" dirty="0"/>
          </a:p>
        </p:txBody>
      </p:sp>
    </p:spTree>
    <p:extLst>
      <p:ext uri="{BB962C8B-B14F-4D97-AF65-F5344CB8AC3E}">
        <p14:creationId xmlns:p14="http://schemas.microsoft.com/office/powerpoint/2010/main" val="355785618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0FA004B2-1541-5046-B6F2-22AF56585712}" type="slidenum">
              <a:rPr lang="en-US" smtClean="0"/>
              <a:pPr/>
              <a:t>‹#›</a:t>
            </a:fld>
            <a:endParaRPr lang="en-US"/>
          </a:p>
        </p:txBody>
      </p:sp>
      <p:sp>
        <p:nvSpPr>
          <p:cNvPr id="2" name="Title 1"/>
          <p:cNvSpPr>
            <a:spLocks noGrp="1"/>
          </p:cNvSpPr>
          <p:nvPr>
            <p:ph type="title"/>
          </p:nvPr>
        </p:nvSpPr>
        <p:spPr/>
        <p:txBody>
          <a:bodyPr/>
          <a:lstStyle>
            <a:lvl1pPr>
              <a:defRPr>
                <a:latin typeface="Calibri" pitchFamily="34" charset="0"/>
              </a:defRPr>
            </a:lvl1pPr>
          </a:lstStyle>
          <a:p>
            <a:r>
              <a:rPr lang="en-US" dirty="0" smtClean="0"/>
              <a:t>Click to edit Master title style</a:t>
            </a:r>
            <a:endParaRPr lang="en-US" dirty="0"/>
          </a:p>
        </p:txBody>
      </p:sp>
      <p:sp>
        <p:nvSpPr>
          <p:cNvPr id="7" name="Content Placeholder 6"/>
          <p:cNvSpPr>
            <a:spLocks noGrp="1"/>
          </p:cNvSpPr>
          <p:nvPr>
            <p:ph sz="quarter" idx="13"/>
          </p:nvPr>
        </p:nvSpPr>
        <p:spPr>
          <a:xfrm>
            <a:off x="457200" y="1189037"/>
            <a:ext cx="8229600" cy="5349240"/>
          </a:xfrm>
        </p:spPr>
        <p:txBody>
          <a:bodyPr anchor="ctr" anchorCtr="1">
            <a:noAutofit/>
          </a:bodyPr>
          <a:lstStyle>
            <a:lvl1pPr marL="0" indent="0">
              <a:buFontTx/>
              <a:buNone/>
              <a:defRPr sz="4000" baseline="0">
                <a:solidFill>
                  <a:srgbClr val="005872"/>
                </a:solidFill>
                <a:effectLst/>
                <a:latin typeface="Calibri" pitchFamily="34" charset="0"/>
              </a:defRPr>
            </a:lvl1pPr>
          </a:lstStyle>
          <a:p>
            <a:pPr lvl="0"/>
            <a:r>
              <a:rPr lang="en-US" dirty="0" smtClean="0"/>
              <a:t>Click to edit Master text styles</a:t>
            </a:r>
          </a:p>
        </p:txBody>
      </p:sp>
      <p:sp>
        <p:nvSpPr>
          <p:cNvPr id="8" name="Footer Placeholder 4"/>
          <p:cNvSpPr>
            <a:spLocks noGrp="1"/>
          </p:cNvSpPr>
          <p:nvPr>
            <p:ph type="ftr" sz="quarter" idx="3"/>
          </p:nvPr>
        </p:nvSpPr>
        <p:spPr>
          <a:xfrm>
            <a:off x="2841673" y="6565184"/>
            <a:ext cx="3981157" cy="365125"/>
          </a:xfrm>
          <a:prstGeom prst="rect">
            <a:avLst/>
          </a:prstGeom>
        </p:spPr>
        <p:txBody>
          <a:bodyPr vert="horz" lIns="91440" tIns="45720" rIns="91440" bIns="45720" rtlCol="0" anchor="ctr"/>
          <a:lstStyle>
            <a:lvl1pPr algn="ctr">
              <a:defRPr sz="1200" b="1">
                <a:solidFill>
                  <a:schemeClr val="tx1"/>
                </a:solidFill>
              </a:defRPr>
            </a:lvl1pPr>
          </a:lstStyle>
          <a:p>
            <a:r>
              <a:rPr lang="en-GB" smtClean="0"/>
              <a:t>L. Rossi @ HL C&amp;S Review - 9 March 2015</a:t>
            </a:r>
            <a:endParaRPr lang="en-GB" dirty="0"/>
          </a:p>
        </p:txBody>
      </p:sp>
    </p:spTree>
    <p:extLst>
      <p:ext uri="{BB962C8B-B14F-4D97-AF65-F5344CB8AC3E}">
        <p14:creationId xmlns:p14="http://schemas.microsoft.com/office/powerpoint/2010/main" val="363812662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0FA004B2-1541-5046-B6F2-22AF56585712}" type="slidenum">
              <a:rPr lang="en-US" smtClean="0"/>
              <a:t>‹#›</a:t>
            </a:fld>
            <a:endParaRPr lang="en-US"/>
          </a:p>
        </p:txBody>
      </p:sp>
      <p:sp>
        <p:nvSpPr>
          <p:cNvPr id="2" name="Title 1"/>
          <p:cNvSpPr>
            <a:spLocks noGrp="1"/>
          </p:cNvSpPr>
          <p:nvPr>
            <p:ph type="title"/>
          </p:nvPr>
        </p:nvSpPr>
        <p:spPr/>
        <p:txBody>
          <a:bodyPr/>
          <a:lstStyle>
            <a:lvl1pPr>
              <a:defRPr>
                <a:latin typeface="Calibri" pitchFamily="34" charset="0"/>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457200" y="1189038"/>
            <a:ext cx="4038600" cy="5348922"/>
          </a:xfrm>
        </p:spPr>
        <p:txBody>
          <a:bodyPr/>
          <a:lstStyle>
            <a:lvl1pPr>
              <a:defRPr sz="3200">
                <a:latin typeface="Calibri" pitchFamily="34" charset="0"/>
              </a:defRPr>
            </a:lvl1pPr>
            <a:lvl2pPr marL="346075" indent="-228600">
              <a:defRPr sz="3200">
                <a:latin typeface="Calibri" pitchFamily="34" charset="0"/>
              </a:defRPr>
            </a:lvl2pPr>
            <a:lvl3pPr marL="452438" indent="-228600">
              <a:defRPr sz="2800">
                <a:latin typeface="Calibri" pitchFamily="34" charset="0"/>
              </a:defRPr>
            </a:lvl3pPr>
            <a:lvl4pPr marL="569913" indent="-228600">
              <a:defRPr sz="2800">
                <a:latin typeface="Calibri" pitchFamily="34" charset="0"/>
              </a:defRPr>
            </a:lvl4pPr>
            <a:lvl5pPr marL="685800" indent="-228600">
              <a:defRPr sz="2800">
                <a:latin typeface="Calibri"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189038"/>
            <a:ext cx="4038600" cy="5348922"/>
          </a:xfrm>
        </p:spPr>
        <p:txBody>
          <a:bodyPr/>
          <a:lstStyle>
            <a:lvl1pPr>
              <a:defRPr sz="3200">
                <a:latin typeface="Calibri" pitchFamily="34" charset="0"/>
              </a:defRPr>
            </a:lvl1pPr>
            <a:lvl2pPr marL="346075" indent="-228600">
              <a:defRPr sz="3200">
                <a:latin typeface="Calibri" pitchFamily="34" charset="0"/>
              </a:defRPr>
            </a:lvl2pPr>
            <a:lvl3pPr marL="452438" indent="-228600">
              <a:defRPr sz="2800">
                <a:latin typeface="Calibri" pitchFamily="34" charset="0"/>
              </a:defRPr>
            </a:lvl3pPr>
            <a:lvl4pPr marL="569913" indent="-228600">
              <a:defRPr sz="2800">
                <a:latin typeface="Calibri" pitchFamily="34" charset="0"/>
              </a:defRPr>
            </a:lvl4pPr>
            <a:lvl5pPr marL="685800" indent="-228600">
              <a:defRPr sz="2800">
                <a:latin typeface="Calibri"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Footer Placeholder 4"/>
          <p:cNvSpPr>
            <a:spLocks noGrp="1"/>
          </p:cNvSpPr>
          <p:nvPr>
            <p:ph type="ftr" sz="quarter" idx="3"/>
          </p:nvPr>
        </p:nvSpPr>
        <p:spPr>
          <a:xfrm>
            <a:off x="2841673" y="6565184"/>
            <a:ext cx="3981157" cy="365125"/>
          </a:xfrm>
          <a:prstGeom prst="rect">
            <a:avLst/>
          </a:prstGeom>
        </p:spPr>
        <p:txBody>
          <a:bodyPr vert="horz" lIns="91440" tIns="45720" rIns="91440" bIns="45720" rtlCol="0" anchor="ctr"/>
          <a:lstStyle>
            <a:lvl1pPr algn="ctr">
              <a:defRPr sz="1200" b="1">
                <a:solidFill>
                  <a:schemeClr val="tx1"/>
                </a:solidFill>
              </a:defRPr>
            </a:lvl1pPr>
          </a:lstStyle>
          <a:p>
            <a:r>
              <a:rPr lang="en-GB" smtClean="0"/>
              <a:t>L. Rossi @ HL C&amp;S Review - 9 March 2015</a:t>
            </a:r>
            <a:endParaRPr lang="en-GB" dirty="0"/>
          </a:p>
        </p:txBody>
      </p:sp>
    </p:spTree>
    <p:extLst>
      <p:ext uri="{BB962C8B-B14F-4D97-AF65-F5344CB8AC3E}">
        <p14:creationId xmlns:p14="http://schemas.microsoft.com/office/powerpoint/2010/main" val="72914462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0FA004B2-1541-5046-B6F2-22AF56585712}" type="slidenum">
              <a:rPr lang="en-US" smtClean="0"/>
              <a:t>‹#›</a:t>
            </a:fld>
            <a:endParaRPr lang="en-US"/>
          </a:p>
        </p:txBody>
      </p:sp>
      <p:sp>
        <p:nvSpPr>
          <p:cNvPr id="2" name="Title 1"/>
          <p:cNvSpPr>
            <a:spLocks noGrp="1"/>
          </p:cNvSpPr>
          <p:nvPr>
            <p:ph type="title"/>
          </p:nvPr>
        </p:nvSpPr>
        <p:spPr/>
        <p:txBody>
          <a:bodyPr/>
          <a:lstStyle>
            <a:lvl1pPr>
              <a:defRPr>
                <a:latin typeface="Calibri" pitchFamily="34" charset="0"/>
              </a:defRPr>
            </a:lvl1pPr>
          </a:lstStyle>
          <a:p>
            <a:r>
              <a:rPr lang="en-US" dirty="0" smtClean="0"/>
              <a:t>Click to edit Master title style</a:t>
            </a:r>
            <a:endParaRPr lang="en-US" dirty="0"/>
          </a:p>
        </p:txBody>
      </p:sp>
      <p:sp>
        <p:nvSpPr>
          <p:cNvPr id="7" name="Footer Placeholder 4"/>
          <p:cNvSpPr>
            <a:spLocks noGrp="1"/>
          </p:cNvSpPr>
          <p:nvPr>
            <p:ph type="ftr" sz="quarter" idx="3"/>
          </p:nvPr>
        </p:nvSpPr>
        <p:spPr>
          <a:xfrm>
            <a:off x="2841673" y="6565184"/>
            <a:ext cx="3981157" cy="365125"/>
          </a:xfrm>
          <a:prstGeom prst="rect">
            <a:avLst/>
          </a:prstGeom>
        </p:spPr>
        <p:txBody>
          <a:bodyPr vert="horz" lIns="91440" tIns="45720" rIns="91440" bIns="45720" rtlCol="0" anchor="ctr"/>
          <a:lstStyle>
            <a:lvl1pPr algn="ctr">
              <a:defRPr sz="1200" b="1">
                <a:solidFill>
                  <a:schemeClr val="tx1"/>
                </a:solidFill>
              </a:defRPr>
            </a:lvl1pPr>
          </a:lstStyle>
          <a:p>
            <a:r>
              <a:rPr lang="en-GB" smtClean="0"/>
              <a:t>L. Rossi @ HL C&amp;S Review - 9 March 2015</a:t>
            </a:r>
            <a:endParaRPr lang="en-GB" dirty="0"/>
          </a:p>
        </p:txBody>
      </p:sp>
    </p:spTree>
    <p:extLst>
      <p:ext uri="{BB962C8B-B14F-4D97-AF65-F5344CB8AC3E}">
        <p14:creationId xmlns:p14="http://schemas.microsoft.com/office/powerpoint/2010/main" val="92779599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0FA004B2-1541-5046-B6F2-22AF56585712}" type="slidenum">
              <a:rPr lang="en-US" smtClean="0"/>
              <a:pPr/>
              <a:t>‹#›</a:t>
            </a:fld>
            <a:endParaRPr lang="en-US"/>
          </a:p>
        </p:txBody>
      </p:sp>
      <p:sp>
        <p:nvSpPr>
          <p:cNvPr id="7" name="Content Placeholder 6"/>
          <p:cNvSpPr>
            <a:spLocks noGrp="1"/>
          </p:cNvSpPr>
          <p:nvPr>
            <p:ph sz="quarter" idx="13"/>
          </p:nvPr>
        </p:nvSpPr>
        <p:spPr>
          <a:xfrm>
            <a:off x="457200" y="274638"/>
            <a:ext cx="8229600" cy="6263639"/>
          </a:xfrm>
        </p:spPr>
        <p:txBody>
          <a:bodyPr anchor="ctr" anchorCtr="1">
            <a:noAutofit/>
          </a:bodyPr>
          <a:lstStyle>
            <a:lvl1pPr marL="0" indent="0">
              <a:buFontTx/>
              <a:buNone/>
              <a:defRPr sz="4000" baseline="0">
                <a:solidFill>
                  <a:srgbClr val="005872"/>
                </a:solidFill>
                <a:effectLst/>
                <a:latin typeface="Calibri" pitchFamily="34" charset="0"/>
              </a:defRPr>
            </a:lvl1pPr>
          </a:lstStyle>
          <a:p>
            <a:pPr lvl="0"/>
            <a:r>
              <a:rPr lang="en-US" dirty="0" smtClean="0"/>
              <a:t>Click to edit Master text styles</a:t>
            </a:r>
          </a:p>
        </p:txBody>
      </p:sp>
      <p:sp>
        <p:nvSpPr>
          <p:cNvPr id="8" name="Footer Placeholder 4"/>
          <p:cNvSpPr>
            <a:spLocks noGrp="1"/>
          </p:cNvSpPr>
          <p:nvPr>
            <p:ph type="ftr" sz="quarter" idx="3"/>
          </p:nvPr>
        </p:nvSpPr>
        <p:spPr>
          <a:xfrm>
            <a:off x="2841673" y="6565184"/>
            <a:ext cx="3981157" cy="365125"/>
          </a:xfrm>
          <a:prstGeom prst="rect">
            <a:avLst/>
          </a:prstGeom>
        </p:spPr>
        <p:txBody>
          <a:bodyPr vert="horz" lIns="91440" tIns="45720" rIns="91440" bIns="45720" rtlCol="0" anchor="ctr"/>
          <a:lstStyle>
            <a:lvl1pPr algn="ctr">
              <a:defRPr sz="1200" b="1">
                <a:solidFill>
                  <a:schemeClr val="tx1"/>
                </a:solidFill>
              </a:defRPr>
            </a:lvl1pPr>
          </a:lstStyle>
          <a:p>
            <a:r>
              <a:rPr lang="en-GB" smtClean="0"/>
              <a:t>L. Rossi @ HL C&amp;S Review - 9 March 2015</a:t>
            </a:r>
            <a:endParaRPr lang="en-GB" dirty="0"/>
          </a:p>
        </p:txBody>
      </p:sp>
    </p:spTree>
    <p:extLst>
      <p:ext uri="{BB962C8B-B14F-4D97-AF65-F5344CB8AC3E}">
        <p14:creationId xmlns:p14="http://schemas.microsoft.com/office/powerpoint/2010/main" val="2785794767"/>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0FA004B2-1541-5046-B6F2-22AF56585712}" type="slidenum">
              <a:rPr lang="en-US" smtClean="0"/>
              <a:t>‹#›</a:t>
            </a:fld>
            <a:endParaRPr lang="en-US"/>
          </a:p>
        </p:txBody>
      </p:sp>
      <p:sp>
        <p:nvSpPr>
          <p:cNvPr id="6" name="Footer Placeholder 4"/>
          <p:cNvSpPr>
            <a:spLocks noGrp="1"/>
          </p:cNvSpPr>
          <p:nvPr>
            <p:ph type="ftr" sz="quarter" idx="3"/>
          </p:nvPr>
        </p:nvSpPr>
        <p:spPr>
          <a:xfrm>
            <a:off x="2841673" y="6565184"/>
            <a:ext cx="3981157" cy="365125"/>
          </a:xfrm>
          <a:prstGeom prst="rect">
            <a:avLst/>
          </a:prstGeom>
        </p:spPr>
        <p:txBody>
          <a:bodyPr vert="horz" lIns="91440" tIns="45720" rIns="91440" bIns="45720" rtlCol="0" anchor="ctr"/>
          <a:lstStyle>
            <a:lvl1pPr algn="ctr">
              <a:defRPr sz="1200" b="1">
                <a:solidFill>
                  <a:schemeClr val="tx1"/>
                </a:solidFill>
              </a:defRPr>
            </a:lvl1pPr>
          </a:lstStyle>
          <a:p>
            <a:r>
              <a:rPr lang="en-GB" smtClean="0"/>
              <a:t>L. Rossi @ HL C&amp;S Review - 9 March 2015</a:t>
            </a:r>
            <a:endParaRPr lang="en-GB" dirty="0"/>
          </a:p>
        </p:txBody>
      </p:sp>
    </p:spTree>
    <p:extLst>
      <p:ext uri="{BB962C8B-B14F-4D97-AF65-F5344CB8AC3E}">
        <p14:creationId xmlns:p14="http://schemas.microsoft.com/office/powerpoint/2010/main" val="3788451336"/>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2_Final Slid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 name="TextBox 3"/>
          <p:cNvSpPr txBox="1"/>
          <p:nvPr userDrawn="1"/>
        </p:nvSpPr>
        <p:spPr>
          <a:xfrm>
            <a:off x="692447" y="6117173"/>
            <a:ext cx="7683622" cy="461665"/>
          </a:xfrm>
          <a:prstGeom prst="rect">
            <a:avLst/>
          </a:prstGeom>
          <a:noFill/>
        </p:spPr>
        <p:txBody>
          <a:bodyPr wrap="square" rtlCol="0">
            <a:spAutoFit/>
          </a:bodyPr>
          <a:lstStyle/>
          <a:p>
            <a:pPr algn="ctr"/>
            <a:r>
              <a:rPr lang="en-US" sz="1200" dirty="0" smtClean="0">
                <a:solidFill>
                  <a:schemeClr val="accent5">
                    <a:lumMod val="75000"/>
                  </a:schemeClr>
                </a:solidFill>
              </a:rPr>
              <a:t>The </a:t>
            </a:r>
            <a:r>
              <a:rPr lang="en-US" sz="1200" dirty="0" err="1" smtClean="0">
                <a:solidFill>
                  <a:schemeClr val="accent5">
                    <a:lumMod val="75000"/>
                  </a:schemeClr>
                </a:solidFill>
              </a:rPr>
              <a:t>HiLumi</a:t>
            </a:r>
            <a:r>
              <a:rPr lang="en-US" sz="1200" dirty="0" smtClean="0">
                <a:solidFill>
                  <a:schemeClr val="accent5">
                    <a:lumMod val="75000"/>
                  </a:schemeClr>
                </a:solidFill>
              </a:rPr>
              <a:t> LHC Design Study is included in the High Luminosity LHC project and is partly funded by the European Commission within the Framework </a:t>
            </a:r>
            <a:r>
              <a:rPr lang="en-US" sz="1200" dirty="0" err="1" smtClean="0">
                <a:solidFill>
                  <a:schemeClr val="accent5">
                    <a:lumMod val="75000"/>
                  </a:schemeClr>
                </a:solidFill>
              </a:rPr>
              <a:t>Programme</a:t>
            </a:r>
            <a:r>
              <a:rPr lang="en-US" sz="1200" dirty="0" smtClean="0">
                <a:solidFill>
                  <a:schemeClr val="accent5">
                    <a:lumMod val="75000"/>
                  </a:schemeClr>
                </a:solidFill>
              </a:rPr>
              <a:t> 7 Capacities Specific </a:t>
            </a:r>
            <a:r>
              <a:rPr lang="en-US" sz="1200" dirty="0" err="1" smtClean="0">
                <a:solidFill>
                  <a:schemeClr val="accent5">
                    <a:lumMod val="75000"/>
                  </a:schemeClr>
                </a:solidFill>
              </a:rPr>
              <a:t>Programme</a:t>
            </a:r>
            <a:r>
              <a:rPr lang="en-US" sz="1200" dirty="0" smtClean="0">
                <a:solidFill>
                  <a:schemeClr val="accent5">
                    <a:lumMod val="75000"/>
                  </a:schemeClr>
                </a:solidFill>
              </a:rPr>
              <a:t>, Grant Agreement 284404. </a:t>
            </a:r>
            <a:endParaRPr lang="en-GB" sz="1200" dirty="0">
              <a:solidFill>
                <a:schemeClr val="accent5">
                  <a:lumMod val="75000"/>
                </a:schemeClr>
              </a:solidFill>
            </a:endParaRPr>
          </a:p>
        </p:txBody>
      </p:sp>
      <p:pic>
        <p:nvPicPr>
          <p:cNvPr id="9" name="Picture 8"/>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8460290" y="6168005"/>
            <a:ext cx="417381" cy="281731"/>
          </a:xfrm>
          <a:prstGeom prst="rect">
            <a:avLst/>
          </a:prstGeom>
        </p:spPr>
      </p:pic>
      <p:pic>
        <p:nvPicPr>
          <p:cNvPr id="7" name="Picture 6"/>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250847" y="6128871"/>
            <a:ext cx="441600" cy="360000"/>
          </a:xfrm>
          <a:prstGeom prst="rect">
            <a:avLst/>
          </a:prstGeom>
        </p:spPr>
      </p:pic>
      <p:pic>
        <p:nvPicPr>
          <p:cNvPr id="3" name="Picture 2"/>
          <p:cNvPicPr>
            <a:picLocks noChangeAspect="1"/>
          </p:cNvPicPr>
          <p:nvPr userDrawn="1"/>
        </p:nvPicPr>
        <p:blipFill>
          <a:blip r:embed="rId5" cstate="email">
            <a:extLst>
              <a:ext uri="{28A0092B-C50C-407E-A947-70E740481C1C}">
                <a14:useLocalDpi xmlns:a14="http://schemas.microsoft.com/office/drawing/2010/main" val="0"/>
              </a:ext>
            </a:extLst>
          </a:blip>
          <a:stretch>
            <a:fillRect/>
          </a:stretch>
        </p:blipFill>
        <p:spPr>
          <a:xfrm>
            <a:off x="2625292" y="2108488"/>
            <a:ext cx="3817931" cy="1840885"/>
          </a:xfrm>
          <a:prstGeom prst="rect">
            <a:avLst/>
          </a:prstGeom>
        </p:spPr>
      </p:pic>
    </p:spTree>
    <p:extLst>
      <p:ext uri="{BB962C8B-B14F-4D97-AF65-F5344CB8AC3E}">
        <p14:creationId xmlns:p14="http://schemas.microsoft.com/office/powerpoint/2010/main" val="398358987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jpeg"/><Relationship Id="rId5" Type="http://schemas.openxmlformats.org/officeDocument/2006/relationships/slideLayout" Target="../slideLayouts/slideLayout5.xml"/><Relationship Id="rId10"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6" name="Slide Number Placeholder 5"/>
          <p:cNvSpPr>
            <a:spLocks noGrp="1"/>
          </p:cNvSpPr>
          <p:nvPr>
            <p:ph type="sldNum" sz="quarter" idx="4"/>
          </p:nvPr>
        </p:nvSpPr>
        <p:spPr>
          <a:xfrm>
            <a:off x="8686800" y="6537960"/>
            <a:ext cx="457200" cy="320040"/>
          </a:xfrm>
          <a:prstGeom prst="rect">
            <a:avLst/>
          </a:prstGeom>
        </p:spPr>
        <p:txBody>
          <a:bodyPr vert="horz" lIns="91440" tIns="0" rIns="91440" bIns="0" rtlCol="0" anchor="ctr" anchorCtr="0"/>
          <a:lstStyle>
            <a:lvl1pPr algn="r">
              <a:defRPr sz="1200" b="1" baseline="0">
                <a:solidFill>
                  <a:schemeClr val="tx1"/>
                </a:solidFill>
              </a:defRPr>
            </a:lvl1pPr>
          </a:lstStyle>
          <a:p>
            <a:fld id="{0FA004B2-1541-5046-B6F2-22AF56585712}" type="slidenum">
              <a:rPr lang="en-US" smtClean="0"/>
              <a:pPr/>
              <a:t>‹#›</a:t>
            </a:fld>
            <a:endParaRPr lang="en-US" dirty="0"/>
          </a:p>
        </p:txBody>
      </p:sp>
      <p:sp>
        <p:nvSpPr>
          <p:cNvPr id="2" name="Title Placeholder 1"/>
          <p:cNvSpPr>
            <a:spLocks noGrp="1"/>
          </p:cNvSpPr>
          <p:nvPr>
            <p:ph type="title"/>
          </p:nvPr>
        </p:nvSpPr>
        <p:spPr>
          <a:xfrm>
            <a:off x="457200" y="274638"/>
            <a:ext cx="8229600" cy="914400"/>
          </a:xfrm>
          <a:prstGeom prst="rect">
            <a:avLst/>
          </a:prstGeom>
        </p:spPr>
        <p:txBody>
          <a:bodyPr vert="horz" lIns="36000" tIns="0" rIns="36000" bIns="0" rtlCol="0" anchor="ctr">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188719"/>
            <a:ext cx="8229600" cy="5349240"/>
          </a:xfrm>
          <a:prstGeom prst="rect">
            <a:avLst/>
          </a:prstGeom>
        </p:spPr>
        <p:txBody>
          <a:bodyPr vert="horz" lIns="91440" tIns="0" rIns="9144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10" name="Picture 9" descr="2011-10-04_logoHiLumi561px.jpg"/>
          <p:cNvPicPr>
            <a:picLocks noChangeAspect="1"/>
          </p:cNvPicPr>
          <p:nvPr/>
        </p:nvPicPr>
        <p:blipFill>
          <a:blip r:embed="rId11" cstate="email">
            <a:extLst>
              <a:ext uri="{28A0092B-C50C-407E-A947-70E740481C1C}">
                <a14:useLocalDpi xmlns:a14="http://schemas.microsoft.com/office/drawing/2010/main" val="0"/>
              </a:ext>
            </a:extLst>
          </a:blip>
          <a:stretch>
            <a:fillRect/>
          </a:stretch>
        </p:blipFill>
        <p:spPr>
          <a:xfrm>
            <a:off x="68275" y="6163009"/>
            <a:ext cx="777850" cy="374952"/>
          </a:xfrm>
          <a:prstGeom prst="rect">
            <a:avLst/>
          </a:prstGeom>
        </p:spPr>
      </p:pic>
      <p:sp>
        <p:nvSpPr>
          <p:cNvPr id="5" name="Footer Placeholder 4"/>
          <p:cNvSpPr>
            <a:spLocks noGrp="1"/>
          </p:cNvSpPr>
          <p:nvPr>
            <p:ph type="ftr" sz="quarter" idx="3"/>
          </p:nvPr>
        </p:nvSpPr>
        <p:spPr>
          <a:xfrm>
            <a:off x="2841673" y="6565184"/>
            <a:ext cx="3981157" cy="365125"/>
          </a:xfrm>
          <a:prstGeom prst="rect">
            <a:avLst/>
          </a:prstGeom>
        </p:spPr>
        <p:txBody>
          <a:bodyPr vert="horz" lIns="91440" tIns="45720" rIns="91440" bIns="45720" rtlCol="0" anchor="ctr"/>
          <a:lstStyle>
            <a:lvl1pPr algn="ctr">
              <a:defRPr sz="1200" b="1">
                <a:solidFill>
                  <a:schemeClr val="tx1"/>
                </a:solidFill>
              </a:defRPr>
            </a:lvl1pPr>
          </a:lstStyle>
          <a:p>
            <a:r>
              <a:rPr lang="en-GB" smtClean="0"/>
              <a:t>L. Rossi @ HL C&amp;S Review - 9 March 2015</a:t>
            </a:r>
            <a:endParaRPr lang="en-GB" dirty="0"/>
          </a:p>
        </p:txBody>
      </p:sp>
    </p:spTree>
    <p:extLst>
      <p:ext uri="{BB962C8B-B14F-4D97-AF65-F5344CB8AC3E}">
        <p14:creationId xmlns:p14="http://schemas.microsoft.com/office/powerpoint/2010/main" val="3049953712"/>
      </p:ext>
    </p:extLst>
  </p:cSld>
  <p:clrMap bg1="lt1" tx1="dk1" bg2="lt2" tx2="dk2" accent1="accent1" accent2="accent2" accent3="accent3" accent4="accent4" accent5="accent5" accent6="accent6" hlink="hlink" folHlink="folHlink"/>
  <p:sldLayoutIdLst>
    <p:sldLayoutId id="2147483656" r:id="rId1"/>
    <p:sldLayoutId id="2147483650" r:id="rId2"/>
    <p:sldLayoutId id="2147483659" r:id="rId3"/>
    <p:sldLayoutId id="2147483657" r:id="rId4"/>
    <p:sldLayoutId id="2147483654" r:id="rId5"/>
    <p:sldLayoutId id="2147483658" r:id="rId6"/>
    <p:sldLayoutId id="2147483655" r:id="rId7"/>
    <p:sldLayoutId id="2147483660" r:id="rId8"/>
  </p:sldLayoutIdLst>
  <p:timing>
    <p:tnLst>
      <p:par>
        <p:cTn id="1" dur="indefinite" restart="never" nodeType="tmRoot"/>
      </p:par>
    </p:tnLst>
  </p:timing>
  <p:hf hdr="0" dt="0"/>
  <p:txStyles>
    <p:titleStyle>
      <a:lvl1pPr algn="ctr" defTabSz="457200" rtl="0" eaLnBrk="1" latinLnBrk="0" hangingPunct="1">
        <a:spcBef>
          <a:spcPct val="0"/>
        </a:spcBef>
        <a:buNone/>
        <a:defRPr sz="4000" kern="1200" baseline="0">
          <a:solidFill>
            <a:schemeClr val="tx1">
              <a:lumMod val="75000"/>
              <a:lumOff val="25000"/>
            </a:schemeClr>
          </a:solidFill>
          <a:effectLst/>
          <a:latin typeface="+mj-lt"/>
          <a:ea typeface="+mj-ea"/>
          <a:cs typeface="+mj-cs"/>
        </a:defRPr>
      </a:lvl1pPr>
    </p:titleStyle>
    <p:bodyStyle>
      <a:lvl1pPr marL="228600" indent="-228600" algn="l" defTabSz="457200" rtl="0" eaLnBrk="1" latinLnBrk="0" hangingPunct="1">
        <a:lnSpc>
          <a:spcPct val="120000"/>
        </a:lnSpc>
        <a:spcBef>
          <a:spcPts val="600"/>
        </a:spcBef>
        <a:buClr>
          <a:srgbClr val="0089B5"/>
        </a:buClr>
        <a:buFont typeface="Arial"/>
        <a:buChar char="•"/>
        <a:defRPr sz="3200" kern="1200">
          <a:solidFill>
            <a:schemeClr val="tx1">
              <a:lumMod val="75000"/>
              <a:lumOff val="25000"/>
            </a:schemeClr>
          </a:solidFill>
          <a:effectLst/>
          <a:latin typeface="+mn-lt"/>
          <a:ea typeface="+mn-ea"/>
          <a:cs typeface="+mn-cs"/>
        </a:defRPr>
      </a:lvl1pPr>
      <a:lvl2pPr marL="457200" indent="-228600" algn="l" defTabSz="457200" rtl="0" eaLnBrk="1" latinLnBrk="0" hangingPunct="1">
        <a:lnSpc>
          <a:spcPct val="120000"/>
        </a:lnSpc>
        <a:spcBef>
          <a:spcPts val="400"/>
        </a:spcBef>
        <a:buClr>
          <a:srgbClr val="0089B5"/>
        </a:buClr>
        <a:buSzPct val="95000"/>
        <a:buFont typeface="Arial"/>
        <a:buChar char="•"/>
        <a:defRPr sz="3200" kern="1200" baseline="0">
          <a:solidFill>
            <a:schemeClr val="tx1">
              <a:lumMod val="75000"/>
              <a:lumOff val="25000"/>
            </a:schemeClr>
          </a:solidFill>
          <a:effectLst/>
          <a:latin typeface="+mn-lt"/>
          <a:ea typeface="+mn-ea"/>
          <a:cs typeface="+mn-cs"/>
        </a:defRPr>
      </a:lvl2pPr>
      <a:lvl3pPr marL="685800" indent="-228600" algn="l" defTabSz="457200" rtl="0" eaLnBrk="1" latinLnBrk="0" hangingPunct="1">
        <a:lnSpc>
          <a:spcPct val="120000"/>
        </a:lnSpc>
        <a:spcBef>
          <a:spcPts val="200"/>
        </a:spcBef>
        <a:buClr>
          <a:srgbClr val="0089B5"/>
        </a:buClr>
        <a:buSzPct val="90000"/>
        <a:buFont typeface="Arial"/>
        <a:buChar char="•"/>
        <a:defRPr sz="2800" kern="1200" baseline="0">
          <a:solidFill>
            <a:schemeClr val="tx1">
              <a:lumMod val="75000"/>
              <a:lumOff val="25000"/>
            </a:schemeClr>
          </a:solidFill>
          <a:effectLst/>
          <a:latin typeface="+mn-lt"/>
          <a:ea typeface="+mn-ea"/>
          <a:cs typeface="+mn-cs"/>
        </a:defRPr>
      </a:lvl3pPr>
      <a:lvl4pPr marL="914400" indent="-228600" algn="l" defTabSz="457200" rtl="0" eaLnBrk="1" latinLnBrk="0" hangingPunct="1">
        <a:lnSpc>
          <a:spcPct val="120000"/>
        </a:lnSpc>
        <a:spcBef>
          <a:spcPts val="200"/>
        </a:spcBef>
        <a:buClr>
          <a:srgbClr val="0089B5"/>
        </a:buClr>
        <a:buSzPct val="90000"/>
        <a:buFont typeface="Arial"/>
        <a:buChar char="•"/>
        <a:defRPr sz="2800" kern="1200" baseline="0">
          <a:solidFill>
            <a:schemeClr val="tx1">
              <a:lumMod val="75000"/>
              <a:lumOff val="25000"/>
            </a:schemeClr>
          </a:solidFill>
          <a:effectLst/>
          <a:latin typeface="+mn-lt"/>
          <a:ea typeface="+mn-ea"/>
          <a:cs typeface="+mn-cs"/>
        </a:defRPr>
      </a:lvl4pPr>
      <a:lvl5pPr marL="1143000" indent="-228600" algn="l" defTabSz="457200" rtl="0" eaLnBrk="1" latinLnBrk="0" hangingPunct="1">
        <a:lnSpc>
          <a:spcPct val="120000"/>
        </a:lnSpc>
        <a:spcBef>
          <a:spcPts val="0"/>
        </a:spcBef>
        <a:buClr>
          <a:schemeClr val="bg1">
            <a:lumMod val="50000"/>
          </a:schemeClr>
        </a:buClr>
        <a:buSzPct val="90000"/>
        <a:buFont typeface="Arial"/>
        <a:buChar char="•"/>
        <a:defRPr sz="2800" kern="1200" baseline="0">
          <a:solidFill>
            <a:schemeClr val="tx1">
              <a:lumMod val="50000"/>
              <a:lumOff val="50000"/>
            </a:schemeClr>
          </a:solidFill>
          <a:effectLst/>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3.wmf"/><Relationship Id="rId2" Type="http://schemas.openxmlformats.org/officeDocument/2006/relationships/notesSlide" Target="../notesSlides/notesSlide4.xml"/><Relationship Id="rId1" Type="http://schemas.openxmlformats.org/officeDocument/2006/relationships/slideLayout" Target="../slideLayouts/slideLayout5.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11.xml.rels><?xml version="1.0" encoding="UTF-8" standalone="yes"?>
<Relationships xmlns="http://schemas.openxmlformats.org/package/2006/relationships"><Relationship Id="rId3" Type="http://schemas.openxmlformats.org/officeDocument/2006/relationships/image" Target="../media/image38.emf"/><Relationship Id="rId2" Type="http://schemas.openxmlformats.org/officeDocument/2006/relationships/image" Target="../media/image37.emf"/><Relationship Id="rId1" Type="http://schemas.openxmlformats.org/officeDocument/2006/relationships/slideLayout" Target="../slideLayouts/slideLayout5.xml"/><Relationship Id="rId4" Type="http://schemas.openxmlformats.org/officeDocument/2006/relationships/image" Target="../media/image39.jpeg"/></Relationships>
</file>

<file path=ppt/slides/_rels/slide12.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slideLayout" Target="../slideLayouts/slideLayout2.xml"/><Relationship Id="rId5" Type="http://schemas.openxmlformats.org/officeDocument/2006/relationships/image" Target="../media/image43.jpeg"/><Relationship Id="rId4" Type="http://schemas.openxmlformats.org/officeDocument/2006/relationships/image" Target="../media/image42.png"/></Relationships>
</file>

<file path=ppt/slides/_rels/slide1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6.jpeg"/><Relationship Id="rId7" Type="http://schemas.openxmlformats.org/officeDocument/2006/relationships/image" Target="../media/image50.jpeg"/><Relationship Id="rId2" Type="http://schemas.openxmlformats.org/officeDocument/2006/relationships/notesSlide" Target="../notesSlides/notesSlide5.xml"/><Relationship Id="rId1" Type="http://schemas.openxmlformats.org/officeDocument/2006/relationships/slideLayout" Target="../slideLayouts/slideLayout5.xml"/><Relationship Id="rId6" Type="http://schemas.openxmlformats.org/officeDocument/2006/relationships/image" Target="../media/image49.png"/><Relationship Id="rId5" Type="http://schemas.openxmlformats.org/officeDocument/2006/relationships/image" Target="../media/image48.jpeg"/><Relationship Id="rId4" Type="http://schemas.openxmlformats.org/officeDocument/2006/relationships/image" Target="../media/image47.jpeg"/></Relationships>
</file>

<file path=ppt/slides/_rels/slide15.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6.xml"/><Relationship Id="rId1" Type="http://schemas.openxmlformats.org/officeDocument/2006/relationships/slideLayout" Target="../slideLayouts/slideLayout5.xml"/><Relationship Id="rId6" Type="http://schemas.openxmlformats.org/officeDocument/2006/relationships/image" Target="../media/image54.jpeg"/><Relationship Id="rId5" Type="http://schemas.openxmlformats.org/officeDocument/2006/relationships/image" Target="../media/image53.png"/><Relationship Id="rId4" Type="http://schemas.openxmlformats.org/officeDocument/2006/relationships/image" Target="../media/image52.jpeg"/></Relationships>
</file>

<file path=ppt/slides/_rels/slide16.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55.png"/><Relationship Id="rId7" Type="http://schemas.openxmlformats.org/officeDocument/2006/relationships/image" Target="../media/image59.png"/><Relationship Id="rId2" Type="http://schemas.openxmlformats.org/officeDocument/2006/relationships/notesSlide" Target="../notesSlides/notesSlide7.xml"/><Relationship Id="rId1" Type="http://schemas.openxmlformats.org/officeDocument/2006/relationships/slideLayout" Target="../slideLayouts/slideLayout5.xml"/><Relationship Id="rId6" Type="http://schemas.openxmlformats.org/officeDocument/2006/relationships/image" Target="../media/image58.png"/><Relationship Id="rId5" Type="http://schemas.openxmlformats.org/officeDocument/2006/relationships/image" Target="../media/image57.png"/><Relationship Id="rId10" Type="http://schemas.openxmlformats.org/officeDocument/2006/relationships/image" Target="../media/image61.jpeg"/><Relationship Id="rId4" Type="http://schemas.openxmlformats.org/officeDocument/2006/relationships/image" Target="../media/image56.emf"/><Relationship Id="rId9" Type="http://schemas.openxmlformats.org/officeDocument/2006/relationships/image" Target="../media/image60.png"/></Relationships>
</file>

<file path=ppt/slides/_rels/slide17.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66.png"/></Relationships>
</file>

<file path=ppt/slides/_rels/slide25.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69.png"/><Relationship Id="rId4" Type="http://schemas.openxmlformats.org/officeDocument/2006/relationships/image" Target="../media/image68.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chart" Target="../charts/char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74.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15.xml"/><Relationship Id="rId1" Type="http://schemas.openxmlformats.org/officeDocument/2006/relationships/slideLayout" Target="../slideLayouts/slideLayout7.xml"/><Relationship Id="rId5" Type="http://schemas.openxmlformats.org/officeDocument/2006/relationships/image" Target="../media/image77.png"/><Relationship Id="rId4" Type="http://schemas.openxmlformats.org/officeDocument/2006/relationships/image" Target="../media/image76.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image" Target="../media/image16.png"/><Relationship Id="rId13" Type="http://schemas.openxmlformats.org/officeDocument/2006/relationships/image" Target="../media/image20.jpeg"/><Relationship Id="rId18" Type="http://schemas.openxmlformats.org/officeDocument/2006/relationships/image" Target="../media/image25.png"/><Relationship Id="rId3" Type="http://schemas.openxmlformats.org/officeDocument/2006/relationships/image" Target="../media/image11.gif"/><Relationship Id="rId21" Type="http://schemas.openxmlformats.org/officeDocument/2006/relationships/image" Target="../media/image28.png"/><Relationship Id="rId7" Type="http://schemas.openxmlformats.org/officeDocument/2006/relationships/image" Target="../media/image15.gif"/><Relationship Id="rId12" Type="http://schemas.openxmlformats.org/officeDocument/2006/relationships/image" Target="../media/image19.png"/><Relationship Id="rId17" Type="http://schemas.openxmlformats.org/officeDocument/2006/relationships/image" Target="../media/image24.png"/><Relationship Id="rId25" Type="http://schemas.openxmlformats.org/officeDocument/2006/relationships/image" Target="../media/image32.jpeg"/><Relationship Id="rId2" Type="http://schemas.openxmlformats.org/officeDocument/2006/relationships/image" Target="../media/image10.jpeg"/><Relationship Id="rId16" Type="http://schemas.openxmlformats.org/officeDocument/2006/relationships/image" Target="../media/image23.jpeg"/><Relationship Id="rId20" Type="http://schemas.openxmlformats.org/officeDocument/2006/relationships/image" Target="../media/image27.gif"/><Relationship Id="rId1" Type="http://schemas.openxmlformats.org/officeDocument/2006/relationships/slideLayout" Target="../slideLayouts/slideLayout7.xml"/><Relationship Id="rId6" Type="http://schemas.openxmlformats.org/officeDocument/2006/relationships/image" Target="../media/image14.gif"/><Relationship Id="rId11" Type="http://schemas.openxmlformats.org/officeDocument/2006/relationships/image" Target="../media/image18.png"/><Relationship Id="rId24" Type="http://schemas.openxmlformats.org/officeDocument/2006/relationships/image" Target="../media/image31.png"/><Relationship Id="rId5" Type="http://schemas.openxmlformats.org/officeDocument/2006/relationships/image" Target="../media/image13.gif"/><Relationship Id="rId15" Type="http://schemas.openxmlformats.org/officeDocument/2006/relationships/image" Target="../media/image22.gif"/><Relationship Id="rId23" Type="http://schemas.openxmlformats.org/officeDocument/2006/relationships/image" Target="../media/image30.jpeg"/><Relationship Id="rId10" Type="http://schemas.openxmlformats.org/officeDocument/2006/relationships/image" Target="../media/image17.jpeg"/><Relationship Id="rId19" Type="http://schemas.openxmlformats.org/officeDocument/2006/relationships/image" Target="../media/image26.png"/><Relationship Id="rId4" Type="http://schemas.openxmlformats.org/officeDocument/2006/relationships/image" Target="../media/image12.jpeg"/><Relationship Id="rId9" Type="http://schemas.openxmlformats.org/officeDocument/2006/relationships/hyperlink" Target="http://www.kek.jp/" TargetMode="External"/><Relationship Id="rId14" Type="http://schemas.openxmlformats.org/officeDocument/2006/relationships/image" Target="../media/image21.png"/><Relationship Id="rId22" Type="http://schemas.openxmlformats.org/officeDocument/2006/relationships/image" Target="../media/image2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r-CH" sz="3600" dirty="0" smtClean="0"/>
              <a:t>The HL-LHC </a:t>
            </a:r>
            <a:r>
              <a:rPr lang="fr-CH" sz="3600" dirty="0" err="1" smtClean="0"/>
              <a:t>project</a:t>
            </a:r>
            <a:r>
              <a:rPr lang="fr-CH" sz="3600" dirty="0" smtClean="0"/>
              <a:t>: goals and impact</a:t>
            </a:r>
            <a:endParaRPr lang="en-GB" sz="3600" dirty="0"/>
          </a:p>
        </p:txBody>
      </p:sp>
      <p:sp>
        <p:nvSpPr>
          <p:cNvPr id="3" name="Subtitle 2"/>
          <p:cNvSpPr>
            <a:spLocks noGrp="1"/>
          </p:cNvSpPr>
          <p:nvPr>
            <p:ph type="subTitle" idx="1"/>
          </p:nvPr>
        </p:nvSpPr>
        <p:spPr>
          <a:xfrm>
            <a:off x="457200" y="4169230"/>
            <a:ext cx="8229600" cy="1828800"/>
          </a:xfrm>
        </p:spPr>
        <p:txBody>
          <a:bodyPr>
            <a:normAutofit/>
          </a:bodyPr>
          <a:lstStyle/>
          <a:p>
            <a:r>
              <a:rPr lang="fr-CH" sz="2400" dirty="0" smtClean="0"/>
              <a:t>Isabel Bejar Alonso  - CERN</a:t>
            </a:r>
          </a:p>
          <a:p>
            <a:r>
              <a:rPr lang="fr-CH" sz="2400" dirty="0" smtClean="0"/>
              <a:t>On </a:t>
            </a:r>
            <a:r>
              <a:rPr lang="fr-CH" sz="2400" dirty="0" err="1" smtClean="0"/>
              <a:t>behalf</a:t>
            </a:r>
            <a:r>
              <a:rPr lang="fr-CH" sz="2400" dirty="0" smtClean="0"/>
              <a:t> of the HL-LHC project</a:t>
            </a:r>
            <a:r>
              <a:rPr lang="fr-CH" sz="2400" dirty="0"/>
              <a:t> </a:t>
            </a:r>
            <a:r>
              <a:rPr lang="fr-CH" sz="2400" dirty="0" smtClean="0"/>
              <a:t>team</a:t>
            </a:r>
          </a:p>
          <a:p>
            <a:endParaRPr lang="fr-CH" sz="1800" dirty="0"/>
          </a:p>
          <a:p>
            <a:r>
              <a:rPr lang="fr-CH" sz="2400" dirty="0" smtClean="0">
                <a:solidFill>
                  <a:srgbClr val="0089B5"/>
                </a:solidFill>
              </a:rPr>
              <a:t>CERN –  19 May 2015 </a:t>
            </a:r>
            <a:endParaRPr lang="en-GB" sz="2400" dirty="0">
              <a:solidFill>
                <a:srgbClr val="0089B5"/>
              </a:solidFill>
            </a:endParaRPr>
          </a:p>
        </p:txBody>
      </p:sp>
    </p:spTree>
    <p:extLst>
      <p:ext uri="{BB962C8B-B14F-4D97-AF65-F5344CB8AC3E}">
        <p14:creationId xmlns:p14="http://schemas.microsoft.com/office/powerpoint/2010/main" val="255586885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10</a:t>
            </a:fld>
            <a:endParaRPr lang="en-US"/>
          </a:p>
        </p:txBody>
      </p:sp>
      <p:sp>
        <p:nvSpPr>
          <p:cNvPr id="3" name="Title 2"/>
          <p:cNvSpPr>
            <a:spLocks noGrp="1"/>
          </p:cNvSpPr>
          <p:nvPr>
            <p:ph type="title"/>
          </p:nvPr>
        </p:nvSpPr>
        <p:spPr>
          <a:xfrm>
            <a:off x="145773" y="126048"/>
            <a:ext cx="8938260" cy="914400"/>
          </a:xfrm>
        </p:spPr>
        <p:txBody>
          <a:bodyPr/>
          <a:lstStyle/>
          <a:p>
            <a:pPr algn="l"/>
            <a:r>
              <a:rPr lang="fr-CH" sz="3600" dirty="0" smtClean="0"/>
              <a:t>The </a:t>
            </a:r>
            <a:r>
              <a:rPr lang="fr-CH" sz="3600" dirty="0" err="1" smtClean="0"/>
              <a:t>largest</a:t>
            </a:r>
            <a:r>
              <a:rPr lang="fr-CH" sz="3600" dirty="0" smtClean="0"/>
              <a:t> HEP </a:t>
            </a:r>
            <a:r>
              <a:rPr lang="fr-CH" sz="3600" dirty="0" err="1" smtClean="0"/>
              <a:t>accelerator</a:t>
            </a:r>
            <a:r>
              <a:rPr lang="fr-CH" sz="3600" dirty="0" smtClean="0"/>
              <a:t> in construction</a:t>
            </a:r>
            <a:endParaRPr lang="en-GB" sz="3600" dirty="0"/>
          </a:p>
        </p:txBody>
      </p:sp>
      <p:pic>
        <p:nvPicPr>
          <p:cNvPr id="6" name="Picture 3" descr="layout_ir5_herve"/>
          <p:cNvPicPr>
            <a:picLocks noChangeAspect="1" noChangeArrowheads="1"/>
          </p:cNvPicPr>
          <p:nvPr/>
        </p:nvPicPr>
        <p:blipFill rotWithShape="1">
          <a:blip r:embed="rId3" cstate="print"/>
          <a:srcRect t="17392"/>
          <a:stretch/>
        </p:blipFill>
        <p:spPr bwMode="auto">
          <a:xfrm>
            <a:off x="0" y="2171700"/>
            <a:ext cx="9144000" cy="915352"/>
          </a:xfrm>
          <a:prstGeom prst="rect">
            <a:avLst/>
          </a:prstGeom>
          <a:noFill/>
          <a:ln w="9525">
            <a:noFill/>
            <a:miter lim="800000"/>
            <a:headEnd/>
            <a:tailEnd/>
          </a:ln>
        </p:spPr>
      </p:pic>
      <p:sp>
        <p:nvSpPr>
          <p:cNvPr id="7" name="Rounded Rectangle 6"/>
          <p:cNvSpPr/>
          <p:nvPr/>
        </p:nvSpPr>
        <p:spPr>
          <a:xfrm>
            <a:off x="6048756" y="3310861"/>
            <a:ext cx="2969514" cy="215589"/>
          </a:xfrm>
          <a:prstGeom prst="roundRect">
            <a:avLst/>
          </a:prstGeom>
          <a:solidFill>
            <a:schemeClr val="tx1">
              <a:lumMod val="65000"/>
              <a:lumOff val="35000"/>
            </a:schemeClr>
          </a:solidFill>
          <a:ln>
            <a:solidFill>
              <a:schemeClr val="tx1">
                <a:lumMod val="65000"/>
                <a:lumOff val="35000"/>
              </a:schemeClr>
            </a:solidFill>
          </a:ln>
        </p:spPr>
        <p:style>
          <a:lnRef idx="1">
            <a:schemeClr val="dk1"/>
          </a:lnRef>
          <a:fillRef idx="3">
            <a:schemeClr val="dk1"/>
          </a:fillRef>
          <a:effectRef idx="2">
            <a:schemeClr val="dk1"/>
          </a:effectRef>
          <a:fontRef idx="minor">
            <a:schemeClr val="lt1"/>
          </a:fontRef>
        </p:style>
        <p:txBody>
          <a:bodyPr rtlCol="0" anchor="ctr"/>
          <a:lstStyle/>
          <a:p>
            <a:pPr algn="ctr"/>
            <a:r>
              <a:rPr lang="fr-CH" sz="1400" b="1" dirty="0" smtClean="0"/>
              <a:t>Interaction </a:t>
            </a:r>
            <a:r>
              <a:rPr lang="fr-CH" sz="1400" b="1" dirty="0" err="1" smtClean="0"/>
              <a:t>Region</a:t>
            </a:r>
            <a:r>
              <a:rPr lang="fr-CH" sz="1400" b="1" dirty="0" smtClean="0"/>
              <a:t> (ITR)</a:t>
            </a:r>
            <a:endParaRPr lang="en-GB" sz="1400" b="1" dirty="0"/>
          </a:p>
        </p:txBody>
      </p:sp>
      <p:sp>
        <p:nvSpPr>
          <p:cNvPr id="8" name="Rounded Rectangle 7"/>
          <p:cNvSpPr/>
          <p:nvPr/>
        </p:nvSpPr>
        <p:spPr>
          <a:xfrm>
            <a:off x="3703320" y="3298527"/>
            <a:ext cx="2231136" cy="227923"/>
          </a:xfrm>
          <a:prstGeom prst="roundRect">
            <a:avLst/>
          </a:prstGeom>
          <a:solidFill>
            <a:schemeClr val="tx1">
              <a:lumMod val="65000"/>
              <a:lumOff val="35000"/>
            </a:schemeClr>
          </a:solidFill>
        </p:spPr>
        <p:style>
          <a:lnRef idx="1">
            <a:schemeClr val="dk1"/>
          </a:lnRef>
          <a:fillRef idx="3">
            <a:schemeClr val="dk1"/>
          </a:fillRef>
          <a:effectRef idx="2">
            <a:schemeClr val="dk1"/>
          </a:effectRef>
          <a:fontRef idx="minor">
            <a:schemeClr val="lt1"/>
          </a:fontRef>
        </p:style>
        <p:txBody>
          <a:bodyPr rtlCol="0" anchor="ctr"/>
          <a:lstStyle/>
          <a:p>
            <a:pPr algn="ctr"/>
            <a:r>
              <a:rPr lang="fr-CH" sz="1400" b="1" dirty="0" err="1" smtClean="0"/>
              <a:t>Matching</a:t>
            </a:r>
            <a:r>
              <a:rPr lang="fr-CH" sz="1400" b="1" dirty="0" smtClean="0"/>
              <a:t> Section (MS)</a:t>
            </a:r>
            <a:endParaRPr lang="en-GB" sz="1400" b="1" dirty="0"/>
          </a:p>
        </p:txBody>
      </p:sp>
      <p:sp>
        <p:nvSpPr>
          <p:cNvPr id="9" name="Rounded Rectangle 8"/>
          <p:cNvSpPr/>
          <p:nvPr/>
        </p:nvSpPr>
        <p:spPr>
          <a:xfrm>
            <a:off x="457200" y="3288932"/>
            <a:ext cx="3125724" cy="237518"/>
          </a:xfrm>
          <a:prstGeom prst="roundRect">
            <a:avLst/>
          </a:prstGeom>
          <a:solidFill>
            <a:schemeClr val="tx1">
              <a:lumMod val="65000"/>
              <a:lumOff val="35000"/>
            </a:schemeClr>
          </a:solidFill>
        </p:spPr>
        <p:style>
          <a:lnRef idx="1">
            <a:schemeClr val="dk1"/>
          </a:lnRef>
          <a:fillRef idx="3">
            <a:schemeClr val="dk1"/>
          </a:fillRef>
          <a:effectRef idx="2">
            <a:schemeClr val="dk1"/>
          </a:effectRef>
          <a:fontRef idx="minor">
            <a:schemeClr val="lt1"/>
          </a:fontRef>
        </p:style>
        <p:txBody>
          <a:bodyPr rtlCol="0" anchor="ctr"/>
          <a:lstStyle/>
          <a:p>
            <a:pPr algn="ctr"/>
            <a:r>
              <a:rPr lang="fr-CH" sz="1400" b="1" dirty="0" smtClean="0"/>
              <a:t>Dispersion </a:t>
            </a:r>
            <a:r>
              <a:rPr lang="fr-CH" sz="1400" b="1" dirty="0" err="1" smtClean="0"/>
              <a:t>Suppressor</a:t>
            </a:r>
            <a:r>
              <a:rPr lang="fr-CH" sz="1400" b="1" dirty="0" smtClean="0"/>
              <a:t> (DS)</a:t>
            </a:r>
            <a:endParaRPr lang="en-GB" sz="1400" b="1" dirty="0"/>
          </a:p>
        </p:txBody>
      </p:sp>
      <p:sp>
        <p:nvSpPr>
          <p:cNvPr id="10" name="Oval 9"/>
          <p:cNvSpPr/>
          <p:nvPr/>
        </p:nvSpPr>
        <p:spPr>
          <a:xfrm>
            <a:off x="8606790" y="2631531"/>
            <a:ext cx="605790" cy="435133"/>
          </a:xfrm>
          <a:prstGeom prst="ellipse">
            <a:avLst/>
          </a:prstGeom>
          <a:solidFill>
            <a:schemeClr val="accent5">
              <a:lumMod val="40000"/>
              <a:lumOff val="60000"/>
            </a:schemeClr>
          </a:solidFill>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200" b="1" dirty="0" smtClean="0">
                <a:solidFill>
                  <a:schemeClr val="tx1"/>
                </a:solidFill>
              </a:rPr>
              <a:t>ATLAS</a:t>
            </a:r>
          </a:p>
          <a:p>
            <a:pPr algn="ctr"/>
            <a:r>
              <a:rPr lang="fr-CH" sz="1200" b="1" dirty="0" smtClean="0">
                <a:solidFill>
                  <a:schemeClr val="tx1"/>
                </a:solidFill>
              </a:rPr>
              <a:t>CMS</a:t>
            </a:r>
            <a:endParaRPr lang="en-GB" sz="1200" b="1" dirty="0">
              <a:solidFill>
                <a:schemeClr val="tx1"/>
              </a:solidFill>
            </a:endParaRPr>
          </a:p>
        </p:txBody>
      </p:sp>
      <p:sp>
        <p:nvSpPr>
          <p:cNvPr id="11" name="TextBox 10"/>
          <p:cNvSpPr txBox="1"/>
          <p:nvPr/>
        </p:nvSpPr>
        <p:spPr>
          <a:xfrm>
            <a:off x="6159843" y="5864176"/>
            <a:ext cx="2690192" cy="461665"/>
          </a:xfrm>
          <a:prstGeom prst="rect">
            <a:avLst/>
          </a:prstGeom>
        </p:spPr>
        <p:style>
          <a:lnRef idx="3">
            <a:schemeClr val="lt1"/>
          </a:lnRef>
          <a:fillRef idx="1">
            <a:schemeClr val="accent2"/>
          </a:fillRef>
          <a:effectRef idx="1">
            <a:schemeClr val="accent2"/>
          </a:effectRef>
          <a:fontRef idx="minor">
            <a:schemeClr val="lt1"/>
          </a:fontRef>
        </p:style>
        <p:txBody>
          <a:bodyPr wrap="square" rtlCol="0">
            <a:spAutoFit/>
          </a:bodyPr>
          <a:lstStyle/>
          <a:p>
            <a:r>
              <a:rPr lang="fr-CH" sz="2400" b="1" dirty="0" smtClean="0"/>
              <a:t>&gt; 1.2 km of LHC !!</a:t>
            </a:r>
            <a:endParaRPr lang="en-GB" sz="2400" b="1" dirty="0"/>
          </a:p>
        </p:txBody>
      </p:sp>
      <p:pic>
        <p:nvPicPr>
          <p:cNvPr id="12" name="Picture 11"/>
          <p:cNvPicPr>
            <a:picLocks noChangeAspect="1"/>
          </p:cNvPicPr>
          <p:nvPr/>
        </p:nvPicPr>
        <p:blipFill>
          <a:blip r:embed="rId4"/>
          <a:stretch>
            <a:fillRect/>
          </a:stretch>
        </p:blipFill>
        <p:spPr>
          <a:xfrm>
            <a:off x="2468864" y="1276597"/>
            <a:ext cx="1114060" cy="985160"/>
          </a:xfrm>
          <a:prstGeom prst="rect">
            <a:avLst/>
          </a:prstGeom>
          <a:ln w="38100">
            <a:solidFill>
              <a:srgbClr val="FF0000"/>
            </a:solidFill>
          </a:ln>
        </p:spPr>
      </p:pic>
      <p:pic>
        <p:nvPicPr>
          <p:cNvPr id="14" name="Picture 13"/>
          <p:cNvPicPr>
            <a:picLocks noChangeAspect="1"/>
          </p:cNvPicPr>
          <p:nvPr/>
        </p:nvPicPr>
        <p:blipFill>
          <a:blip r:embed="rId5"/>
          <a:stretch>
            <a:fillRect/>
          </a:stretch>
        </p:blipFill>
        <p:spPr>
          <a:xfrm>
            <a:off x="7558769" y="1040130"/>
            <a:ext cx="1338987" cy="1132522"/>
          </a:xfrm>
          <a:prstGeom prst="rect">
            <a:avLst/>
          </a:prstGeom>
          <a:noFill/>
          <a:ln w="38100">
            <a:solidFill>
              <a:schemeClr val="accent6"/>
            </a:solidFill>
          </a:ln>
        </p:spPr>
      </p:pic>
      <p:pic>
        <p:nvPicPr>
          <p:cNvPr id="15" name="Picture 14"/>
          <p:cNvPicPr>
            <a:picLocks noChangeAspect="1"/>
          </p:cNvPicPr>
          <p:nvPr/>
        </p:nvPicPr>
        <p:blipFill>
          <a:blip r:embed="rId6"/>
          <a:stretch>
            <a:fillRect/>
          </a:stretch>
        </p:blipFill>
        <p:spPr>
          <a:xfrm>
            <a:off x="4572000" y="1082227"/>
            <a:ext cx="1829793" cy="1084224"/>
          </a:xfrm>
          <a:prstGeom prst="rect">
            <a:avLst/>
          </a:prstGeom>
          <a:ln w="38100">
            <a:solidFill>
              <a:srgbClr val="00B050"/>
            </a:solidFill>
          </a:ln>
        </p:spPr>
      </p:pic>
      <p:sp>
        <p:nvSpPr>
          <p:cNvPr id="16" name="TextBox 15"/>
          <p:cNvSpPr txBox="1"/>
          <p:nvPr/>
        </p:nvSpPr>
        <p:spPr>
          <a:xfrm>
            <a:off x="6197347" y="3729871"/>
            <a:ext cx="2615184" cy="203132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fr-CH" b="1" dirty="0" smtClean="0"/>
              <a:t>Complete change and new lay-out</a:t>
            </a:r>
          </a:p>
          <a:p>
            <a:pPr marL="342900" indent="-342900">
              <a:buAutoNum type="arabicPeriod"/>
            </a:pPr>
            <a:r>
              <a:rPr lang="fr-CH" b="1" dirty="0" smtClean="0"/>
              <a:t> TAS</a:t>
            </a:r>
          </a:p>
          <a:p>
            <a:pPr marL="342900" indent="-342900">
              <a:buAutoNum type="arabicPeriod"/>
            </a:pPr>
            <a:r>
              <a:rPr lang="fr-CH" b="1" dirty="0" smtClean="0"/>
              <a:t>Q1-Q2-Q3</a:t>
            </a:r>
          </a:p>
          <a:p>
            <a:pPr marL="342900" indent="-342900">
              <a:buAutoNum type="arabicPeriod"/>
            </a:pPr>
            <a:r>
              <a:rPr lang="fr-CH" b="1" dirty="0" smtClean="0"/>
              <a:t>D1</a:t>
            </a:r>
          </a:p>
          <a:p>
            <a:pPr marL="342900" indent="-342900">
              <a:buAutoNum type="arabicPeriod"/>
            </a:pPr>
            <a:r>
              <a:rPr lang="fr-CH" b="1" dirty="0" smtClean="0"/>
              <a:t>All correctors</a:t>
            </a:r>
          </a:p>
          <a:p>
            <a:pPr marL="342900" indent="-342900">
              <a:buAutoNum type="arabicPeriod"/>
            </a:pPr>
            <a:r>
              <a:rPr lang="fr-CH" b="1" dirty="0" smtClean="0"/>
              <a:t>Heavy </a:t>
            </a:r>
            <a:r>
              <a:rPr lang="fr-CH" b="1" dirty="0" err="1" smtClean="0"/>
              <a:t>shielding</a:t>
            </a:r>
            <a:r>
              <a:rPr lang="fr-CH" b="1" dirty="0" smtClean="0"/>
              <a:t> (W)</a:t>
            </a:r>
            <a:endParaRPr lang="en-GB" b="1" dirty="0"/>
          </a:p>
        </p:txBody>
      </p:sp>
      <p:sp>
        <p:nvSpPr>
          <p:cNvPr id="18" name="TextBox 17"/>
          <p:cNvSpPr txBox="1"/>
          <p:nvPr/>
        </p:nvSpPr>
        <p:spPr>
          <a:xfrm>
            <a:off x="3582924" y="3679577"/>
            <a:ext cx="2351532" cy="2862322"/>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fr-CH" b="1" dirty="0" smtClean="0"/>
              <a:t>Complete change and new lay-out</a:t>
            </a:r>
          </a:p>
          <a:p>
            <a:pPr marL="342900" indent="-342900">
              <a:buAutoNum type="arabicPeriod"/>
            </a:pPr>
            <a:r>
              <a:rPr lang="fr-CH" b="1" dirty="0" smtClean="0"/>
              <a:t>TAN</a:t>
            </a:r>
          </a:p>
          <a:p>
            <a:pPr marL="342900" indent="-342900">
              <a:buAutoNum type="arabicPeriod"/>
            </a:pPr>
            <a:r>
              <a:rPr lang="fr-CH" b="1" dirty="0" smtClean="0"/>
              <a:t>D2</a:t>
            </a:r>
          </a:p>
          <a:p>
            <a:pPr marL="342900" indent="-342900">
              <a:buAutoNum type="arabicPeriod"/>
            </a:pPr>
            <a:r>
              <a:rPr lang="fr-CH" b="1" dirty="0" smtClean="0"/>
              <a:t>CC</a:t>
            </a:r>
          </a:p>
          <a:p>
            <a:pPr marL="342900" indent="-342900">
              <a:buAutoNum type="arabicPeriod"/>
            </a:pPr>
            <a:r>
              <a:rPr lang="fr-CH" b="1" dirty="0" smtClean="0"/>
              <a:t>Q4</a:t>
            </a:r>
          </a:p>
          <a:p>
            <a:pPr marL="342900" indent="-342900">
              <a:buAutoNum type="arabicPeriod"/>
            </a:pPr>
            <a:r>
              <a:rPr lang="fr-CH" b="1" dirty="0" smtClean="0"/>
              <a:t>All correctors</a:t>
            </a:r>
          </a:p>
          <a:p>
            <a:pPr marL="342900" indent="-342900">
              <a:buAutoNum type="arabicPeriod"/>
            </a:pPr>
            <a:r>
              <a:rPr lang="fr-CH" b="1" dirty="0" smtClean="0"/>
              <a:t>Q5 (Q6 @1.9 K?)</a:t>
            </a:r>
          </a:p>
          <a:p>
            <a:pPr marL="342900" indent="-342900">
              <a:buAutoNum type="arabicPeriod"/>
            </a:pPr>
            <a:r>
              <a:rPr lang="fr-CH" b="1" dirty="0" smtClean="0"/>
              <a:t>New MQ in P6</a:t>
            </a:r>
          </a:p>
          <a:p>
            <a:pPr marL="342900" indent="-342900">
              <a:buAutoNum type="arabicPeriod"/>
            </a:pPr>
            <a:r>
              <a:rPr lang="fr-CH" b="1" dirty="0" smtClean="0"/>
              <a:t>New </a:t>
            </a:r>
            <a:r>
              <a:rPr lang="fr-CH" b="1" dirty="0" err="1" smtClean="0"/>
              <a:t>collimators</a:t>
            </a:r>
            <a:endParaRPr lang="fr-CH" b="1" dirty="0" smtClean="0"/>
          </a:p>
        </p:txBody>
      </p:sp>
      <p:sp>
        <p:nvSpPr>
          <p:cNvPr id="19" name="TextBox 18"/>
          <p:cNvSpPr txBox="1"/>
          <p:nvPr/>
        </p:nvSpPr>
        <p:spPr>
          <a:xfrm>
            <a:off x="594391" y="3763166"/>
            <a:ext cx="2560289" cy="1477328"/>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fr-CH" b="1" dirty="0" smtClean="0"/>
              <a:t>Modifications</a:t>
            </a:r>
          </a:p>
          <a:p>
            <a:pPr marL="342900" indent="-342900">
              <a:buAutoNum type="arabicPeriod"/>
            </a:pPr>
            <a:r>
              <a:rPr lang="fr-CH" b="1" dirty="0" smtClean="0"/>
              <a:t>In IP2: new DS collimation </a:t>
            </a:r>
            <a:r>
              <a:rPr lang="fr-CH" b="1" dirty="0" err="1" smtClean="0"/>
              <a:t>with</a:t>
            </a:r>
            <a:r>
              <a:rPr lang="fr-CH" b="1" dirty="0" smtClean="0"/>
              <a:t> 11 T</a:t>
            </a:r>
          </a:p>
          <a:p>
            <a:pPr marL="342900" indent="-342900">
              <a:buAutoNum type="arabicPeriod"/>
            </a:pPr>
            <a:r>
              <a:rPr lang="fr-CH" b="1" dirty="0" smtClean="0"/>
              <a:t>In IP7 new DS collimation </a:t>
            </a:r>
            <a:r>
              <a:rPr lang="fr-CH" b="1" dirty="0" err="1" smtClean="0"/>
              <a:t>with</a:t>
            </a:r>
            <a:r>
              <a:rPr lang="fr-CH" b="1" dirty="0" smtClean="0"/>
              <a:t> 11 T</a:t>
            </a:r>
          </a:p>
        </p:txBody>
      </p:sp>
      <p:sp>
        <p:nvSpPr>
          <p:cNvPr id="17" name="TextBox 16"/>
          <p:cNvSpPr txBox="1"/>
          <p:nvPr/>
        </p:nvSpPr>
        <p:spPr>
          <a:xfrm>
            <a:off x="580512" y="5429112"/>
            <a:ext cx="2560289" cy="1200329"/>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fr-CH" b="1" dirty="0" err="1" smtClean="0"/>
              <a:t>Cryogenics</a:t>
            </a:r>
            <a:r>
              <a:rPr lang="fr-CH" b="1" dirty="0" smtClean="0"/>
              <a:t>, Protection, Interface, Vacuum, Diagnostics, </a:t>
            </a:r>
            <a:r>
              <a:rPr lang="fr-CH" b="1" dirty="0" err="1" smtClean="0"/>
              <a:t>Inj</a:t>
            </a:r>
            <a:r>
              <a:rPr lang="fr-CH" b="1" dirty="0" smtClean="0"/>
              <a:t>/</a:t>
            </a:r>
            <a:r>
              <a:rPr lang="fr-CH" b="1" dirty="0" err="1" smtClean="0"/>
              <a:t>Extr</a:t>
            </a:r>
            <a:r>
              <a:rPr lang="fr-CH" b="1" dirty="0" smtClean="0"/>
              <a:t>… extension of </a:t>
            </a:r>
            <a:r>
              <a:rPr lang="fr-CH" b="1" dirty="0" err="1" smtClean="0"/>
              <a:t>infrastr</a:t>
            </a:r>
            <a:r>
              <a:rPr lang="fr-CH" b="1" dirty="0" smtClean="0"/>
              <a:t>.</a:t>
            </a:r>
          </a:p>
        </p:txBody>
      </p:sp>
      <p:sp>
        <p:nvSpPr>
          <p:cNvPr id="5" name="Rectangle 4"/>
          <p:cNvSpPr/>
          <p:nvPr/>
        </p:nvSpPr>
        <p:spPr>
          <a:xfrm>
            <a:off x="6533769" y="4571781"/>
            <a:ext cx="1156976" cy="316024"/>
          </a:xfrm>
          <a:prstGeom prst="rect">
            <a:avLst/>
          </a:prstGeom>
          <a:noFill/>
          <a:ln w="38100">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Rectangle 12"/>
          <p:cNvSpPr/>
          <p:nvPr/>
        </p:nvSpPr>
        <p:spPr>
          <a:xfrm>
            <a:off x="3614471" y="4807671"/>
            <a:ext cx="1144219" cy="303068"/>
          </a:xfrm>
          <a:prstGeom prst="rect">
            <a:avLst/>
          </a:prstGeom>
          <a:noFill/>
          <a:ln w="28575">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 name="Rectangle 19"/>
          <p:cNvSpPr/>
          <p:nvPr/>
        </p:nvSpPr>
        <p:spPr>
          <a:xfrm>
            <a:off x="983114" y="4379257"/>
            <a:ext cx="1128490" cy="245146"/>
          </a:xfrm>
          <a:prstGeom prst="rect">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9194777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barn(inVertical)">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barn(inVertical)">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752629" y="1934431"/>
            <a:ext cx="7155771" cy="201158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7" name="Picture 3"/>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750888" y="3936619"/>
            <a:ext cx="7157513" cy="214145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457200" y="274638"/>
            <a:ext cx="8229600" cy="914400"/>
          </a:xfrm>
        </p:spPr>
        <p:txBody>
          <a:bodyPr>
            <a:normAutofit fontScale="90000"/>
          </a:bodyPr>
          <a:lstStyle/>
          <a:p>
            <a:r>
              <a:rPr lang="fr-CH" dirty="0" smtClean="0"/>
              <a:t>New Insertion </a:t>
            </a:r>
            <a:r>
              <a:rPr lang="fr-CH" dirty="0" err="1" smtClean="0"/>
              <a:t>Region</a:t>
            </a:r>
            <a:r>
              <a:rPr lang="fr-CH" dirty="0" smtClean="0"/>
              <a:t> </a:t>
            </a:r>
            <a:r>
              <a:rPr lang="fr-CH" dirty="0" err="1" smtClean="0"/>
              <a:t>lay</a:t>
            </a:r>
            <a:r>
              <a:rPr lang="fr-CH" dirty="0" smtClean="0"/>
              <a:t> out </a:t>
            </a:r>
            <a:br>
              <a:rPr lang="fr-CH" dirty="0" smtClean="0"/>
            </a:br>
            <a:r>
              <a:rPr lang="fr-CH" sz="3100" dirty="0" smtClean="0"/>
              <a:t>(TAS, TAN, Q5 and </a:t>
            </a:r>
            <a:r>
              <a:rPr lang="fr-CH" sz="3100" dirty="0" err="1" smtClean="0"/>
              <a:t>collimators</a:t>
            </a:r>
            <a:r>
              <a:rPr lang="fr-CH" sz="3100" dirty="0" smtClean="0"/>
              <a:t> </a:t>
            </a:r>
            <a:r>
              <a:rPr lang="fr-CH" sz="3100" dirty="0" err="1" smtClean="0"/>
              <a:t>omitted</a:t>
            </a:r>
            <a:r>
              <a:rPr lang="fr-CH" sz="3100" dirty="0" smtClean="0"/>
              <a:t>)</a:t>
            </a:r>
            <a:endParaRPr lang="en-GB" sz="3100" dirty="0"/>
          </a:p>
        </p:txBody>
      </p:sp>
      <p:sp>
        <p:nvSpPr>
          <p:cNvPr id="4" name="Rectangle 3"/>
          <p:cNvSpPr txBox="1">
            <a:spLocks noChangeArrowheads="1"/>
          </p:cNvSpPr>
          <p:nvPr/>
        </p:nvSpPr>
        <p:spPr>
          <a:xfrm>
            <a:off x="457200" y="1600200"/>
            <a:ext cx="8229600" cy="452596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fr-CH" smtClean="0">
              <a:sym typeface="Symbol" pitchFamily="18" charset="2"/>
            </a:endParaRPr>
          </a:p>
          <a:p>
            <a:endParaRPr lang="fr-CH" smtClean="0">
              <a:sym typeface="Symbol" pitchFamily="18" charset="2"/>
            </a:endParaRPr>
          </a:p>
          <a:p>
            <a:endParaRPr lang="fr-CH" smtClean="0">
              <a:sym typeface="Symbol" pitchFamily="18" charset="2"/>
            </a:endParaRPr>
          </a:p>
          <a:p>
            <a:endParaRPr lang="fr-CH" smtClean="0">
              <a:sym typeface="Symbol" pitchFamily="18" charset="2"/>
            </a:endParaRPr>
          </a:p>
          <a:p>
            <a:endParaRPr lang="fr-CH" smtClean="0">
              <a:sym typeface="Symbol" pitchFamily="18" charset="2"/>
            </a:endParaRPr>
          </a:p>
          <a:p>
            <a:endParaRPr lang="fr-CH" dirty="0" smtClean="0">
              <a:sym typeface="Symbol" pitchFamily="18" charset="2"/>
            </a:endParaRPr>
          </a:p>
        </p:txBody>
      </p:sp>
      <p:sp>
        <p:nvSpPr>
          <p:cNvPr id="5" name="TextBox 4"/>
          <p:cNvSpPr txBox="1"/>
          <p:nvPr/>
        </p:nvSpPr>
        <p:spPr>
          <a:xfrm>
            <a:off x="7840093" y="2573856"/>
            <a:ext cx="550151" cy="369332"/>
          </a:xfrm>
          <a:prstGeom prst="rect">
            <a:avLst/>
          </a:prstGeom>
          <a:noFill/>
        </p:spPr>
        <p:txBody>
          <a:bodyPr wrap="none" rtlCol="0">
            <a:spAutoFit/>
          </a:bodyPr>
          <a:lstStyle/>
          <a:p>
            <a:r>
              <a:rPr lang="fr-CH" b="1" dirty="0" smtClean="0">
                <a:solidFill>
                  <a:srgbClr val="C00000"/>
                </a:solidFill>
              </a:rPr>
              <a:t>LHC</a:t>
            </a:r>
            <a:endParaRPr lang="en-GB" b="1" dirty="0">
              <a:solidFill>
                <a:srgbClr val="C00000"/>
              </a:solidFill>
            </a:endParaRPr>
          </a:p>
        </p:txBody>
      </p:sp>
      <p:sp>
        <p:nvSpPr>
          <p:cNvPr id="6" name="TextBox 5"/>
          <p:cNvSpPr txBox="1"/>
          <p:nvPr/>
        </p:nvSpPr>
        <p:spPr>
          <a:xfrm>
            <a:off x="7895636" y="4675082"/>
            <a:ext cx="846707" cy="369332"/>
          </a:xfrm>
          <a:prstGeom prst="rect">
            <a:avLst/>
          </a:prstGeom>
          <a:noFill/>
        </p:spPr>
        <p:txBody>
          <a:bodyPr wrap="none" rtlCol="0">
            <a:spAutoFit/>
          </a:bodyPr>
          <a:lstStyle/>
          <a:p>
            <a:r>
              <a:rPr lang="fr-CH" b="1" dirty="0" smtClean="0">
                <a:solidFill>
                  <a:srgbClr val="C00000"/>
                </a:solidFill>
              </a:rPr>
              <a:t>HL LHC</a:t>
            </a:r>
            <a:endParaRPr lang="en-GB" b="1" dirty="0">
              <a:solidFill>
                <a:srgbClr val="C00000"/>
              </a:solidFill>
            </a:endParaRPr>
          </a:p>
        </p:txBody>
      </p:sp>
      <p:sp>
        <p:nvSpPr>
          <p:cNvPr id="11" name="ZoneTexte 4"/>
          <p:cNvSpPr txBox="1"/>
          <p:nvPr/>
        </p:nvSpPr>
        <p:spPr>
          <a:xfrm>
            <a:off x="1571777" y="6034396"/>
            <a:ext cx="5967371" cy="338554"/>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fr-CH" sz="1600" b="1" dirty="0" err="1" smtClean="0"/>
              <a:t>Thick</a:t>
            </a:r>
            <a:r>
              <a:rPr lang="fr-CH" sz="1600" b="1" dirty="0" smtClean="0"/>
              <a:t> boxes are </a:t>
            </a:r>
            <a:r>
              <a:rPr lang="fr-CH" sz="1600" b="1" dirty="0" err="1" smtClean="0"/>
              <a:t>magnetic</a:t>
            </a:r>
            <a:r>
              <a:rPr lang="fr-CH" sz="1600" b="1" dirty="0" smtClean="0"/>
              <a:t> </a:t>
            </a:r>
            <a:r>
              <a:rPr lang="fr-CH" sz="1600" b="1" dirty="0" err="1" smtClean="0"/>
              <a:t>lengths</a:t>
            </a:r>
            <a:r>
              <a:rPr lang="fr-CH" sz="1600" b="1" dirty="0" smtClean="0"/>
              <a:t> -- </a:t>
            </a:r>
            <a:r>
              <a:rPr lang="fr-CH" sz="1600" b="1" dirty="0" err="1" smtClean="0"/>
              <a:t>Thin</a:t>
            </a:r>
            <a:r>
              <a:rPr lang="fr-CH" sz="1600" b="1" dirty="0" smtClean="0"/>
              <a:t> boxes are cryostats</a:t>
            </a:r>
            <a:endParaRPr lang="en-GB" sz="1600" b="1" dirty="0"/>
          </a:p>
        </p:txBody>
      </p:sp>
      <p:sp>
        <p:nvSpPr>
          <p:cNvPr id="12" name="TextBox 11"/>
          <p:cNvSpPr txBox="1"/>
          <p:nvPr/>
        </p:nvSpPr>
        <p:spPr>
          <a:xfrm>
            <a:off x="838200" y="1238569"/>
            <a:ext cx="4121760" cy="646331"/>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fr-CH" b="1" dirty="0" smtClean="0"/>
              <a:t>Longer Quads; </a:t>
            </a:r>
            <a:r>
              <a:rPr lang="fr-CH" b="1" dirty="0" err="1" smtClean="0"/>
              <a:t>Shorter</a:t>
            </a:r>
            <a:r>
              <a:rPr lang="fr-CH" b="1" dirty="0" smtClean="0"/>
              <a:t> D1 (</a:t>
            </a:r>
            <a:r>
              <a:rPr lang="fr-CH" b="1" dirty="0" err="1" smtClean="0"/>
              <a:t>thanks</a:t>
            </a:r>
            <a:r>
              <a:rPr lang="fr-CH" b="1" dirty="0" smtClean="0"/>
              <a:t> to SC)</a:t>
            </a:r>
          </a:p>
          <a:p>
            <a:r>
              <a:rPr lang="fr-CH" b="1" dirty="0"/>
              <a:t>I</a:t>
            </a:r>
            <a:r>
              <a:rPr lang="fr-CH" b="1" dirty="0" smtClean="0"/>
              <a:t>nteraction </a:t>
            </a:r>
            <a:r>
              <a:rPr lang="fr-CH" b="1" dirty="0" err="1" smtClean="0"/>
              <a:t>region</a:t>
            </a:r>
            <a:r>
              <a:rPr lang="fr-CH" b="1" dirty="0" smtClean="0"/>
              <a:t> </a:t>
            </a:r>
            <a:r>
              <a:rPr lang="fr-CH" b="1" dirty="0" err="1" smtClean="0"/>
              <a:t>length</a:t>
            </a:r>
            <a:r>
              <a:rPr lang="fr-CH" b="1" dirty="0" smtClean="0"/>
              <a:t> </a:t>
            </a:r>
            <a:r>
              <a:rPr lang="fr-CH" b="1" dirty="0" err="1" smtClean="0"/>
              <a:t>is</a:t>
            </a:r>
            <a:r>
              <a:rPr lang="fr-CH" b="1" dirty="0" smtClean="0"/>
              <a:t> </a:t>
            </a:r>
            <a:r>
              <a:rPr lang="fr-CH" b="1" dirty="0" err="1" smtClean="0"/>
              <a:t>unchanged</a:t>
            </a:r>
            <a:r>
              <a:rPr lang="fr-CH" b="1" dirty="0" smtClean="0"/>
              <a:t> </a:t>
            </a:r>
            <a:endParaRPr lang="en-GB" b="1" dirty="0"/>
          </a:p>
        </p:txBody>
      </p:sp>
      <p:sp>
        <p:nvSpPr>
          <p:cNvPr id="3" name="Oval 2"/>
          <p:cNvSpPr/>
          <p:nvPr/>
        </p:nvSpPr>
        <p:spPr>
          <a:xfrm>
            <a:off x="0" y="2636912"/>
            <a:ext cx="867520" cy="5760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1200" b="1" dirty="0" smtClean="0"/>
              <a:t>ATLAS</a:t>
            </a:r>
          </a:p>
          <a:p>
            <a:pPr algn="ctr"/>
            <a:r>
              <a:rPr lang="fr-CH" sz="1200" b="1" dirty="0" smtClean="0"/>
              <a:t>CMS</a:t>
            </a:r>
            <a:endParaRPr lang="en-GB" sz="1200" b="1" dirty="0"/>
          </a:p>
        </p:txBody>
      </p:sp>
      <p:sp>
        <p:nvSpPr>
          <p:cNvPr id="13" name="Oval 12"/>
          <p:cNvSpPr/>
          <p:nvPr/>
        </p:nvSpPr>
        <p:spPr>
          <a:xfrm>
            <a:off x="0" y="4648987"/>
            <a:ext cx="867520" cy="5760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1200" b="1" dirty="0" smtClean="0"/>
              <a:t>ATLAS</a:t>
            </a:r>
          </a:p>
          <a:p>
            <a:pPr algn="ctr"/>
            <a:r>
              <a:rPr lang="fr-CH" sz="1200" b="1" dirty="0" smtClean="0"/>
              <a:t>CMS</a:t>
            </a:r>
            <a:endParaRPr lang="en-GB" sz="1200" b="1" dirty="0"/>
          </a:p>
        </p:txBody>
      </p:sp>
      <p:pic>
        <p:nvPicPr>
          <p:cNvPr id="7" name="Picture 6"/>
          <p:cNvPicPr>
            <a:picLocks noChangeAspect="1"/>
          </p:cNvPicPr>
          <p:nvPr/>
        </p:nvPicPr>
        <p:blipFill rotWithShape="1">
          <a:blip r:embed="rId4" cstate="email">
            <a:extLst>
              <a:ext uri="{28A0092B-C50C-407E-A947-70E740481C1C}">
                <a14:useLocalDpi xmlns:a14="http://schemas.microsoft.com/office/drawing/2010/main" val="0"/>
              </a:ext>
            </a:extLst>
          </a:blip>
          <a:srcRect t="17258" b="19557"/>
          <a:stretch/>
        </p:blipFill>
        <p:spPr>
          <a:xfrm>
            <a:off x="5043617" y="1246578"/>
            <a:ext cx="2591623" cy="1228411"/>
          </a:xfrm>
          <a:prstGeom prst="rect">
            <a:avLst/>
          </a:prstGeom>
        </p:spPr>
      </p:pic>
      <p:sp>
        <p:nvSpPr>
          <p:cNvPr id="14" name="Slide Number Placeholder 13"/>
          <p:cNvSpPr>
            <a:spLocks noGrp="1"/>
          </p:cNvSpPr>
          <p:nvPr>
            <p:ph type="sldNum" sz="quarter" idx="12"/>
          </p:nvPr>
        </p:nvSpPr>
        <p:spPr/>
        <p:txBody>
          <a:bodyPr/>
          <a:lstStyle/>
          <a:p>
            <a:fld id="{0FA004B2-1541-5046-B6F2-22AF56585712}" type="slidenum">
              <a:rPr lang="en-US" smtClean="0"/>
              <a:t>11</a:t>
            </a:fld>
            <a:endParaRPr lang="en-US"/>
          </a:p>
        </p:txBody>
      </p:sp>
      <p:sp>
        <p:nvSpPr>
          <p:cNvPr id="15" name="TextBox 14"/>
          <p:cNvSpPr txBox="1"/>
          <p:nvPr/>
        </p:nvSpPr>
        <p:spPr>
          <a:xfrm>
            <a:off x="7539148" y="3988322"/>
            <a:ext cx="1325880" cy="369332"/>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fr-CH" dirty="0" smtClean="0"/>
              <a:t>E. Todesco</a:t>
            </a:r>
            <a:endParaRPr lang="en-GB" dirty="0"/>
          </a:p>
        </p:txBody>
      </p:sp>
    </p:spTree>
    <p:extLst>
      <p:ext uri="{BB962C8B-B14F-4D97-AF65-F5344CB8AC3E}">
        <p14:creationId xmlns:p14="http://schemas.microsoft.com/office/powerpoint/2010/main" val="5066050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l="20000" t="14357" r="13333"/>
          <a:stretch/>
        </p:blipFill>
        <p:spPr bwMode="auto">
          <a:xfrm>
            <a:off x="6824133" y="23018"/>
            <a:ext cx="2286000" cy="3915576"/>
          </a:xfrm>
          <a:prstGeom prst="rect">
            <a:avLst/>
          </a:prstGeom>
          <a:noFill/>
          <a:ln w="9525">
            <a:solidFill>
              <a:sysClr val="windowText" lastClr="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25400" y="311587"/>
            <a:ext cx="6019800" cy="914400"/>
          </a:xfrm>
        </p:spPr>
        <p:txBody>
          <a:bodyPr/>
          <a:lstStyle/>
          <a:p>
            <a:r>
              <a:rPr lang="en-US" dirty="0" smtClean="0"/>
              <a:t>Working on the Inner triplet magnets </a:t>
            </a:r>
            <a:endParaRPr lang="en-US" dirty="0"/>
          </a:p>
        </p:txBody>
      </p:sp>
      <p:sp>
        <p:nvSpPr>
          <p:cNvPr id="3" name="Content Placeholder 2"/>
          <p:cNvSpPr>
            <a:spLocks noGrp="1"/>
          </p:cNvSpPr>
          <p:nvPr>
            <p:ph idx="1"/>
          </p:nvPr>
        </p:nvSpPr>
        <p:spPr>
          <a:xfrm>
            <a:off x="25400" y="1605393"/>
            <a:ext cx="6705600" cy="2358601"/>
          </a:xfrm>
        </p:spPr>
        <p:txBody>
          <a:bodyPr>
            <a:normAutofit/>
          </a:bodyPr>
          <a:lstStyle/>
          <a:p>
            <a:pPr marL="0" indent="0">
              <a:buNone/>
            </a:pPr>
            <a:endParaRPr lang="en-US" dirty="0" smtClean="0"/>
          </a:p>
          <a:p>
            <a:pPr lvl="1"/>
            <a:r>
              <a:rPr lang="en-US" sz="2400" dirty="0" smtClean="0"/>
              <a:t>1 mechanical model </a:t>
            </a:r>
          </a:p>
          <a:p>
            <a:pPr marL="457200" lvl="1" indent="0">
              <a:buNone/>
            </a:pPr>
            <a:r>
              <a:rPr lang="en-US" sz="2400" dirty="0"/>
              <a:t> </a:t>
            </a:r>
            <a:r>
              <a:rPr lang="en-US" sz="2400" dirty="0" smtClean="0"/>
              <a:t>  (15 cm long)</a:t>
            </a:r>
          </a:p>
          <a:p>
            <a:pPr lvl="1"/>
            <a:r>
              <a:rPr lang="en-US" sz="2400" dirty="0" smtClean="0"/>
              <a:t>2 short model structures with dummy coils</a:t>
            </a:r>
          </a:p>
        </p:txBody>
      </p:sp>
      <p:sp>
        <p:nvSpPr>
          <p:cNvPr id="4" name="Date Placeholder 3"/>
          <p:cNvSpPr>
            <a:spLocks noGrp="1"/>
          </p:cNvSpPr>
          <p:nvPr>
            <p:ph type="dt" sz="half" idx="4294967295"/>
          </p:nvPr>
        </p:nvSpPr>
        <p:spPr>
          <a:xfrm>
            <a:off x="6934200" y="6324600"/>
            <a:ext cx="1146175" cy="365125"/>
          </a:xfrm>
          <a:prstGeom prst="rect">
            <a:avLst/>
          </a:prstGeom>
        </p:spPr>
        <p:txBody>
          <a:bodyPr/>
          <a:lstStyle/>
          <a:p>
            <a:pPr>
              <a:defRPr/>
            </a:pPr>
            <a:r>
              <a:rPr lang="en-US" smtClean="0">
                <a:solidFill>
                  <a:srgbClr val="1F497D"/>
                </a:solidFill>
              </a:rPr>
              <a:t>May 11, 2015</a:t>
            </a:r>
            <a:endParaRPr lang="en-US" dirty="0">
              <a:solidFill>
                <a:srgbClr val="1F497D"/>
              </a:solidFill>
            </a:endParaRPr>
          </a:p>
        </p:txBody>
      </p:sp>
      <p:sp>
        <p:nvSpPr>
          <p:cNvPr id="5" name="Footer Placeholder 4"/>
          <p:cNvSpPr>
            <a:spLocks noGrp="1"/>
          </p:cNvSpPr>
          <p:nvPr>
            <p:ph type="ftr" sz="quarter" idx="4294967295"/>
          </p:nvPr>
        </p:nvSpPr>
        <p:spPr>
          <a:xfrm>
            <a:off x="3124200" y="6324600"/>
            <a:ext cx="2895600" cy="365125"/>
          </a:xfrm>
          <a:prstGeom prst="rect">
            <a:avLst/>
          </a:prstGeom>
        </p:spPr>
        <p:txBody>
          <a:bodyPr/>
          <a:lstStyle/>
          <a:p>
            <a:pPr>
              <a:defRPr/>
            </a:pPr>
            <a:r>
              <a:rPr lang="en-US" dirty="0" smtClean="0">
                <a:solidFill>
                  <a:srgbClr val="1F497D"/>
                </a:solidFill>
              </a:rPr>
              <a:t>Recent Magnet Results &amp; Plans</a:t>
            </a:r>
            <a:endParaRPr lang="en-US" dirty="0">
              <a:solidFill>
                <a:srgbClr val="1F497D"/>
              </a:solidFill>
            </a:endParaRPr>
          </a:p>
        </p:txBody>
      </p:sp>
      <p:sp>
        <p:nvSpPr>
          <p:cNvPr id="6" name="Slide Number Placeholder 5"/>
          <p:cNvSpPr>
            <a:spLocks noGrp="1"/>
          </p:cNvSpPr>
          <p:nvPr>
            <p:ph type="sldNum" sz="quarter" idx="12"/>
          </p:nvPr>
        </p:nvSpPr>
        <p:spPr/>
        <p:txBody>
          <a:bodyPr/>
          <a:lstStyle/>
          <a:p>
            <a:pPr>
              <a:defRPr/>
            </a:pPr>
            <a:fld id="{83B49E4E-039F-472C-94D3-961E32C09AC1}" type="slidenum">
              <a:rPr lang="en-US" smtClean="0">
                <a:solidFill>
                  <a:srgbClr val="1F497D"/>
                </a:solidFill>
              </a:rPr>
              <a:pPr>
                <a:defRPr/>
              </a:pPr>
              <a:t>12</a:t>
            </a:fld>
            <a:endParaRPr lang="en-US" dirty="0">
              <a:solidFill>
                <a:srgbClr val="1F497D"/>
              </a:solidFill>
            </a:endParaRPr>
          </a:p>
        </p:txBody>
      </p:sp>
      <p:pic>
        <p:nvPicPr>
          <p:cNvPr id="8" name="Picture 7" descr="E:\mjuchno\Dropbox\work\MQXF\dummy\Photos\small\WP_20150305_022.jpg"/>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b="19222"/>
          <a:stretch/>
        </p:blipFill>
        <p:spPr bwMode="auto">
          <a:xfrm>
            <a:off x="3830638" y="4800600"/>
            <a:ext cx="4953435" cy="1889125"/>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p:cNvPicPr>
            <a:picLocks noChangeAspect="1"/>
          </p:cNvPicPr>
          <p:nvPr/>
        </p:nvPicPr>
        <p:blipFill>
          <a:blip r:embed="rId4"/>
          <a:stretch>
            <a:fillRect/>
          </a:stretch>
        </p:blipFill>
        <p:spPr>
          <a:xfrm>
            <a:off x="947209" y="3974571"/>
            <a:ext cx="2883429" cy="2883429"/>
          </a:xfrm>
          <a:prstGeom prst="rect">
            <a:avLst/>
          </a:prstGeom>
        </p:spPr>
      </p:pic>
      <p:pic>
        <p:nvPicPr>
          <p:cNvPr id="12" name="Picture 2"/>
          <p:cNvPicPr>
            <a:picLocks noChangeAspect="1" noChangeArrowheads="1"/>
          </p:cNvPicPr>
          <p:nvPr/>
        </p:nvPicPr>
        <p:blipFill rotWithShape="1">
          <a:blip r:embed="rId5" cstate="email">
            <a:extLst>
              <a:ext uri="{28A0092B-C50C-407E-A947-70E740481C1C}">
                <a14:useLocalDpi xmlns:a14="http://schemas.microsoft.com/office/drawing/2010/main" val="0"/>
              </a:ext>
            </a:extLst>
          </a:blip>
          <a:srcRect l="20155" t="6425" r="20403" b="6465"/>
          <a:stretch/>
        </p:blipFill>
        <p:spPr bwMode="auto">
          <a:xfrm>
            <a:off x="4343400" y="1167341"/>
            <a:ext cx="2173287" cy="2109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Right Arrow 12"/>
          <p:cNvSpPr/>
          <p:nvPr/>
        </p:nvSpPr>
        <p:spPr>
          <a:xfrm>
            <a:off x="3314700" y="2213770"/>
            <a:ext cx="723900" cy="12726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ight Arrow 13"/>
          <p:cNvSpPr/>
          <p:nvPr/>
        </p:nvSpPr>
        <p:spPr>
          <a:xfrm rot="20546895">
            <a:off x="5962649" y="3523019"/>
            <a:ext cx="723900" cy="12726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ight Arrow 14"/>
          <p:cNvSpPr/>
          <p:nvPr/>
        </p:nvSpPr>
        <p:spPr>
          <a:xfrm rot="5400000">
            <a:off x="4801857" y="4211968"/>
            <a:ext cx="723900" cy="11681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ight Arrow 15"/>
          <p:cNvSpPr/>
          <p:nvPr/>
        </p:nvSpPr>
        <p:spPr>
          <a:xfrm rot="9406611">
            <a:off x="3968221" y="3952759"/>
            <a:ext cx="723900" cy="12726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3505200" y="2895600"/>
            <a:ext cx="838691" cy="369332"/>
          </a:xfrm>
          <a:prstGeom prst="rect">
            <a:avLst/>
          </a:prstGeom>
          <a:noFill/>
          <a:ln>
            <a:solidFill>
              <a:schemeClr val="accent1"/>
            </a:solidFill>
          </a:ln>
        </p:spPr>
        <p:txBody>
          <a:bodyPr wrap="none" rtlCol="0">
            <a:spAutoFit/>
          </a:bodyPr>
          <a:lstStyle/>
          <a:p>
            <a:r>
              <a:rPr lang="en-US" dirty="0" smtClean="0"/>
              <a:t>CERN</a:t>
            </a:r>
            <a:endParaRPr lang="en-US" dirty="0"/>
          </a:p>
        </p:txBody>
      </p:sp>
      <p:sp>
        <p:nvSpPr>
          <p:cNvPr id="17" name="TextBox 16"/>
          <p:cNvSpPr txBox="1"/>
          <p:nvPr/>
        </p:nvSpPr>
        <p:spPr>
          <a:xfrm>
            <a:off x="3830638" y="4406140"/>
            <a:ext cx="838691" cy="369332"/>
          </a:xfrm>
          <a:prstGeom prst="rect">
            <a:avLst/>
          </a:prstGeom>
          <a:noFill/>
          <a:ln>
            <a:solidFill>
              <a:schemeClr val="accent1"/>
            </a:solidFill>
          </a:ln>
        </p:spPr>
        <p:txBody>
          <a:bodyPr wrap="none" rtlCol="0">
            <a:spAutoFit/>
          </a:bodyPr>
          <a:lstStyle/>
          <a:p>
            <a:r>
              <a:rPr lang="en-US" dirty="0" smtClean="0"/>
              <a:t>CERN</a:t>
            </a:r>
            <a:endParaRPr lang="en-US" dirty="0"/>
          </a:p>
        </p:txBody>
      </p:sp>
      <p:sp>
        <p:nvSpPr>
          <p:cNvPr id="18" name="TextBox 17"/>
          <p:cNvSpPr txBox="1"/>
          <p:nvPr/>
        </p:nvSpPr>
        <p:spPr>
          <a:xfrm>
            <a:off x="6811187" y="3955098"/>
            <a:ext cx="787395" cy="369332"/>
          </a:xfrm>
          <a:prstGeom prst="rect">
            <a:avLst/>
          </a:prstGeom>
          <a:noFill/>
          <a:ln>
            <a:solidFill>
              <a:schemeClr val="accent1"/>
            </a:solidFill>
          </a:ln>
        </p:spPr>
        <p:txBody>
          <a:bodyPr wrap="none" rtlCol="0">
            <a:spAutoFit/>
          </a:bodyPr>
          <a:lstStyle/>
          <a:p>
            <a:r>
              <a:rPr lang="en-US" dirty="0" smtClean="0"/>
              <a:t>LARP</a:t>
            </a:r>
            <a:endParaRPr lang="en-US" dirty="0"/>
          </a:p>
        </p:txBody>
      </p:sp>
    </p:spTree>
    <p:extLst>
      <p:ext uri="{BB962C8B-B14F-4D97-AF65-F5344CB8AC3E}">
        <p14:creationId xmlns:p14="http://schemas.microsoft.com/office/powerpoint/2010/main" val="340044048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13</a:t>
            </a:fld>
            <a:endParaRPr lang="en-US"/>
          </a:p>
        </p:txBody>
      </p:sp>
      <p:sp>
        <p:nvSpPr>
          <p:cNvPr id="3" name="Title 2"/>
          <p:cNvSpPr>
            <a:spLocks noGrp="1"/>
          </p:cNvSpPr>
          <p:nvPr>
            <p:ph type="title"/>
          </p:nvPr>
        </p:nvSpPr>
        <p:spPr>
          <a:xfrm>
            <a:off x="457200" y="209554"/>
            <a:ext cx="8229600" cy="729569"/>
          </a:xfrm>
        </p:spPr>
        <p:txBody>
          <a:bodyPr/>
          <a:lstStyle/>
          <a:p>
            <a:r>
              <a:rPr lang="en-US" noProof="0" dirty="0" smtClean="0"/>
              <a:t>Working on Crab cavities</a:t>
            </a:r>
            <a:endParaRPr lang="en-US" noProof="0" dirty="0"/>
          </a:p>
        </p:txBody>
      </p:sp>
      <p:pic>
        <p:nvPicPr>
          <p:cNvPr id="9218"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30629" y="897617"/>
            <a:ext cx="4596493" cy="29419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19" name="Picture 3"/>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l="8790" t="1865" r="11130" b="6104"/>
          <a:stretch/>
        </p:blipFill>
        <p:spPr bwMode="auto">
          <a:xfrm>
            <a:off x="3600434" y="3224883"/>
            <a:ext cx="5355771" cy="32004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500556" y="3839585"/>
            <a:ext cx="2284023" cy="646331"/>
          </a:xfrm>
          <a:prstGeom prst="rect">
            <a:avLst/>
          </a:prstGeom>
          <a:noFill/>
        </p:spPr>
        <p:txBody>
          <a:bodyPr wrap="none" rtlCol="0">
            <a:spAutoFit/>
          </a:bodyPr>
          <a:lstStyle/>
          <a:p>
            <a:r>
              <a:rPr lang="en-GB" dirty="0" smtClean="0"/>
              <a:t>Double Quarter Wave,</a:t>
            </a:r>
          </a:p>
          <a:p>
            <a:r>
              <a:rPr lang="en-GB" dirty="0" smtClean="0"/>
              <a:t>Vertical Deflection</a:t>
            </a:r>
            <a:endParaRPr lang="en-GB" dirty="0"/>
          </a:p>
        </p:txBody>
      </p:sp>
      <p:sp>
        <p:nvSpPr>
          <p:cNvPr id="10" name="TextBox 9"/>
          <p:cNvSpPr txBox="1"/>
          <p:nvPr/>
        </p:nvSpPr>
        <p:spPr>
          <a:xfrm>
            <a:off x="1218363" y="5690118"/>
            <a:ext cx="2168351" cy="646331"/>
          </a:xfrm>
          <a:prstGeom prst="rect">
            <a:avLst/>
          </a:prstGeom>
          <a:noFill/>
        </p:spPr>
        <p:txBody>
          <a:bodyPr wrap="none" rtlCol="0">
            <a:spAutoFit/>
          </a:bodyPr>
          <a:lstStyle/>
          <a:p>
            <a:r>
              <a:rPr lang="en-GB" dirty="0" smtClean="0"/>
              <a:t>RF Dipole</a:t>
            </a:r>
          </a:p>
          <a:p>
            <a:r>
              <a:rPr lang="en-GB" dirty="0"/>
              <a:t>H</a:t>
            </a:r>
            <a:r>
              <a:rPr lang="en-GB" dirty="0" smtClean="0"/>
              <a:t>orizontal Deflection</a:t>
            </a:r>
            <a:endParaRPr lang="en-GB" dirty="0"/>
          </a:p>
        </p:txBody>
      </p:sp>
      <p:sp>
        <p:nvSpPr>
          <p:cNvPr id="7" name="TextBox 6"/>
          <p:cNvSpPr txBox="1"/>
          <p:nvPr/>
        </p:nvSpPr>
        <p:spPr>
          <a:xfrm>
            <a:off x="4913836" y="1046284"/>
            <a:ext cx="4016611" cy="646331"/>
          </a:xfrm>
          <a:prstGeom prst="rect">
            <a:avLst/>
          </a:prstGeom>
          <a:noFill/>
        </p:spPr>
        <p:txBody>
          <a:bodyPr wrap="square" rtlCol="0">
            <a:spAutoFit/>
          </a:bodyPr>
          <a:lstStyle/>
          <a:p>
            <a:r>
              <a:rPr lang="en-GB" dirty="0" smtClean="0"/>
              <a:t>Mostly standardized interfaces and common platform</a:t>
            </a:r>
          </a:p>
        </p:txBody>
      </p:sp>
      <p:sp>
        <p:nvSpPr>
          <p:cNvPr id="12" name="TextBox 11"/>
          <p:cNvSpPr txBox="1"/>
          <p:nvPr/>
        </p:nvSpPr>
        <p:spPr>
          <a:xfrm>
            <a:off x="4965352" y="1906936"/>
            <a:ext cx="2887009" cy="923330"/>
          </a:xfrm>
          <a:prstGeom prst="rect">
            <a:avLst/>
          </a:prstGeom>
          <a:noFill/>
        </p:spPr>
        <p:txBody>
          <a:bodyPr wrap="none" rtlCol="0">
            <a:spAutoFit/>
          </a:bodyPr>
          <a:lstStyle/>
          <a:p>
            <a:r>
              <a:rPr lang="en-GB" dirty="0" smtClean="0"/>
              <a:t>Main differences</a:t>
            </a:r>
          </a:p>
          <a:p>
            <a:pPr marL="285750" indent="-285750">
              <a:buFont typeface="Wingdings" panose="05000000000000000000" pitchFamily="2" charset="2"/>
              <a:buChar char="§"/>
            </a:pPr>
            <a:r>
              <a:rPr lang="en-GB" dirty="0" smtClean="0"/>
              <a:t>Cavity symmetry &amp; length</a:t>
            </a:r>
          </a:p>
          <a:p>
            <a:pPr marL="285750" indent="-285750">
              <a:buFont typeface="Wingdings" panose="05000000000000000000" pitchFamily="2" charset="2"/>
              <a:buChar char="§"/>
            </a:pPr>
            <a:r>
              <a:rPr lang="en-GB" dirty="0" smtClean="0"/>
              <a:t>HOM couplers</a:t>
            </a:r>
            <a:endParaRPr lang="en-GB" dirty="0"/>
          </a:p>
        </p:txBody>
      </p:sp>
    </p:spTree>
    <p:extLst>
      <p:ext uri="{BB962C8B-B14F-4D97-AF65-F5344CB8AC3E}">
        <p14:creationId xmlns:p14="http://schemas.microsoft.com/office/powerpoint/2010/main" val="332688390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14</a:t>
            </a:fld>
            <a:endParaRPr lang="en-US"/>
          </a:p>
        </p:txBody>
      </p:sp>
      <p:sp>
        <p:nvSpPr>
          <p:cNvPr id="3" name="Title 2"/>
          <p:cNvSpPr>
            <a:spLocks noGrp="1"/>
          </p:cNvSpPr>
          <p:nvPr>
            <p:ph type="title"/>
          </p:nvPr>
        </p:nvSpPr>
        <p:spPr/>
        <p:txBody>
          <a:bodyPr/>
          <a:lstStyle/>
          <a:p>
            <a:r>
              <a:rPr lang="fr-CH" dirty="0" err="1" smtClean="0"/>
              <a:t>Increasing</a:t>
            </a:r>
            <a:r>
              <a:rPr lang="fr-CH" dirty="0" smtClean="0"/>
              <a:t> </a:t>
            </a:r>
            <a:r>
              <a:rPr lang="fr-CH" dirty="0" err="1" smtClean="0"/>
              <a:t>availability</a:t>
            </a:r>
            <a:r>
              <a:rPr lang="fr-CH" dirty="0" smtClean="0"/>
              <a:t> </a:t>
            </a:r>
            <a:endParaRPr lang="en-GB" dirty="0"/>
          </a:p>
        </p:txBody>
      </p:sp>
      <p:sp>
        <p:nvSpPr>
          <p:cNvPr id="7" name="Arc 6"/>
          <p:cNvSpPr/>
          <p:nvPr/>
        </p:nvSpPr>
        <p:spPr>
          <a:xfrm rot="255920" flipH="1" flipV="1">
            <a:off x="2356386" y="5129731"/>
            <a:ext cx="3236854" cy="907424"/>
          </a:xfrm>
          <a:prstGeom prst="arc">
            <a:avLst>
              <a:gd name="adj1" fmla="val 13169963"/>
              <a:gd name="adj2" fmla="val 20133032"/>
            </a:avLst>
          </a:prstGeom>
          <a:ln w="44450">
            <a:solidFill>
              <a:srgbClr val="FFFF0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8" name="Arc 7"/>
          <p:cNvSpPr/>
          <p:nvPr/>
        </p:nvSpPr>
        <p:spPr>
          <a:xfrm rot="7909834" flipH="1" flipV="1">
            <a:off x="719900" y="2651869"/>
            <a:ext cx="2009045" cy="907424"/>
          </a:xfrm>
          <a:prstGeom prst="arc">
            <a:avLst>
              <a:gd name="adj1" fmla="val 13416251"/>
              <a:gd name="adj2" fmla="val 19252834"/>
            </a:avLst>
          </a:prstGeom>
          <a:ln w="44450">
            <a:solidFill>
              <a:srgbClr val="FF000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9" name="Arc 8"/>
          <p:cNvSpPr/>
          <p:nvPr/>
        </p:nvSpPr>
        <p:spPr>
          <a:xfrm rot="18417317" flipH="1" flipV="1">
            <a:off x="6379072" y="4185256"/>
            <a:ext cx="1841165" cy="907424"/>
          </a:xfrm>
          <a:prstGeom prst="arc">
            <a:avLst>
              <a:gd name="adj1" fmla="val 12753780"/>
              <a:gd name="adj2" fmla="val 19204022"/>
            </a:avLst>
          </a:prstGeom>
          <a:ln w="44450">
            <a:solidFill>
              <a:srgbClr val="FF000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0" name="Arc 9"/>
          <p:cNvSpPr/>
          <p:nvPr/>
        </p:nvSpPr>
        <p:spPr>
          <a:xfrm rot="868990" flipH="1">
            <a:off x="4512080" y="1957992"/>
            <a:ext cx="2343611" cy="495448"/>
          </a:xfrm>
          <a:prstGeom prst="arc">
            <a:avLst>
              <a:gd name="adj1" fmla="val 11973192"/>
              <a:gd name="adj2" fmla="val 20412766"/>
            </a:avLst>
          </a:prstGeom>
          <a:ln w="44450">
            <a:solidFill>
              <a:srgbClr val="FFFF0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1" name="Arc 10"/>
          <p:cNvSpPr/>
          <p:nvPr/>
        </p:nvSpPr>
        <p:spPr>
          <a:xfrm rot="2621102" flipH="1" flipV="1">
            <a:off x="237184" y="4137244"/>
            <a:ext cx="3277294" cy="1112053"/>
          </a:xfrm>
          <a:prstGeom prst="arc">
            <a:avLst>
              <a:gd name="adj1" fmla="val 13617790"/>
              <a:gd name="adj2" fmla="val 18389695"/>
            </a:avLst>
          </a:prstGeom>
          <a:ln w="44450">
            <a:solidFill>
              <a:srgbClr val="FFFF0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2" name="Arc 11"/>
          <p:cNvSpPr/>
          <p:nvPr/>
        </p:nvSpPr>
        <p:spPr>
          <a:xfrm rot="10255638" flipH="1" flipV="1">
            <a:off x="2029466" y="1910639"/>
            <a:ext cx="2829952" cy="907424"/>
          </a:xfrm>
          <a:prstGeom prst="arc">
            <a:avLst>
              <a:gd name="adj1" fmla="val 14023531"/>
              <a:gd name="adj2" fmla="val 18669366"/>
            </a:avLst>
          </a:prstGeom>
          <a:ln w="44450">
            <a:solidFill>
              <a:srgbClr val="FF000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pic>
        <p:nvPicPr>
          <p:cNvPr id="21" name="Picture 20" descr="POINT5.jpg"/>
          <p:cNvPicPr>
            <a:picLocks noChangeAspect="1"/>
          </p:cNvPicPr>
          <p:nvPr/>
        </p:nvPicPr>
        <p:blipFill>
          <a:blip r:embed="rId3" cstate="print"/>
          <a:stretch>
            <a:fillRect/>
          </a:stretch>
        </p:blipFill>
        <p:spPr>
          <a:xfrm>
            <a:off x="1137155" y="3110042"/>
            <a:ext cx="6705600" cy="3429000"/>
          </a:xfrm>
          <a:prstGeom prst="rect">
            <a:avLst/>
          </a:prstGeom>
        </p:spPr>
      </p:pic>
      <p:sp>
        <p:nvSpPr>
          <p:cNvPr id="22" name="Freeform 21"/>
          <p:cNvSpPr/>
          <p:nvPr/>
        </p:nvSpPr>
        <p:spPr>
          <a:xfrm>
            <a:off x="4489956" y="4995992"/>
            <a:ext cx="1143000" cy="228600"/>
          </a:xfrm>
          <a:custGeom>
            <a:avLst/>
            <a:gdLst>
              <a:gd name="connsiteX0" fmla="*/ 722489 w 722489"/>
              <a:gd name="connsiteY0" fmla="*/ 293511 h 293511"/>
              <a:gd name="connsiteX1" fmla="*/ 0 w 722489"/>
              <a:gd name="connsiteY1" fmla="*/ 0 h 293511"/>
              <a:gd name="connsiteX2" fmla="*/ 0 w 722489"/>
              <a:gd name="connsiteY2" fmla="*/ 0 h 293511"/>
            </a:gdLst>
            <a:ahLst/>
            <a:cxnLst>
              <a:cxn ang="0">
                <a:pos x="connsiteX0" y="connsiteY0"/>
              </a:cxn>
              <a:cxn ang="0">
                <a:pos x="connsiteX1" y="connsiteY1"/>
              </a:cxn>
              <a:cxn ang="0">
                <a:pos x="connsiteX2" y="connsiteY2"/>
              </a:cxn>
            </a:cxnLst>
            <a:rect l="l" t="t" r="r" b="b"/>
            <a:pathLst>
              <a:path w="722489" h="293511">
                <a:moveTo>
                  <a:pt x="722489" y="293511"/>
                </a:moveTo>
                <a:lnTo>
                  <a:pt x="0" y="0"/>
                </a:lnTo>
                <a:lnTo>
                  <a:pt x="0" y="0"/>
                </a:lnTo>
              </a:path>
            </a:pathLst>
          </a:custGeom>
          <a:ln w="571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23" name="Straight Connector 22"/>
          <p:cNvCxnSpPr/>
          <p:nvPr/>
        </p:nvCxnSpPr>
        <p:spPr>
          <a:xfrm flipH="1" flipV="1">
            <a:off x="4489955" y="3776792"/>
            <a:ext cx="2822" cy="1219200"/>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4185155" y="4843592"/>
            <a:ext cx="228600" cy="76200"/>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flipV="1">
            <a:off x="4413755" y="3929192"/>
            <a:ext cx="0" cy="990600"/>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H="1" flipV="1">
            <a:off x="3283579" y="3494946"/>
            <a:ext cx="1130176" cy="434246"/>
          </a:xfrm>
          <a:prstGeom prst="line">
            <a:avLst/>
          </a:prstGeom>
          <a:ln w="50800"/>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H="1" flipV="1">
            <a:off x="3499355" y="3395792"/>
            <a:ext cx="990600" cy="381000"/>
          </a:xfrm>
          <a:prstGeom prst="line">
            <a:avLst/>
          </a:prstGeom>
          <a:ln w="50800"/>
        </p:spPr>
        <p:style>
          <a:lnRef idx="1">
            <a:schemeClr val="accent1"/>
          </a:lnRef>
          <a:fillRef idx="0">
            <a:schemeClr val="accent1"/>
          </a:fillRef>
          <a:effectRef idx="0">
            <a:schemeClr val="accent1"/>
          </a:effectRef>
          <a:fontRef idx="minor">
            <a:schemeClr val="tx1"/>
          </a:fontRef>
        </p:style>
      </p:cxnSp>
      <p:pic>
        <p:nvPicPr>
          <p:cNvPr id="28" name="Picture 2" descr="D:\Amalia\Photoes_LHC\0608018_10.jpg"/>
          <p:cNvPicPr>
            <a:picLocks noChangeAspect="1" noChangeArrowheads="1"/>
          </p:cNvPicPr>
          <p:nvPr/>
        </p:nvPicPr>
        <p:blipFill>
          <a:blip r:embed="rId4" cstate="print"/>
          <a:srcRect r="20029"/>
          <a:stretch>
            <a:fillRect/>
          </a:stretch>
        </p:blipFill>
        <p:spPr bwMode="auto">
          <a:xfrm>
            <a:off x="2369179" y="1857692"/>
            <a:ext cx="1828800" cy="1530373"/>
          </a:xfrm>
          <a:prstGeom prst="rect">
            <a:avLst/>
          </a:prstGeom>
          <a:noFill/>
        </p:spPr>
      </p:pic>
      <p:sp>
        <p:nvSpPr>
          <p:cNvPr id="29" name="TextBox 28"/>
          <p:cNvSpPr txBox="1"/>
          <p:nvPr/>
        </p:nvSpPr>
        <p:spPr>
          <a:xfrm>
            <a:off x="3115631" y="3700592"/>
            <a:ext cx="1082348" cy="369332"/>
          </a:xfrm>
          <a:prstGeom prst="rect">
            <a:avLst/>
          </a:prstGeom>
        </p:spPr>
        <p:style>
          <a:lnRef idx="3">
            <a:schemeClr val="lt1"/>
          </a:lnRef>
          <a:fillRef idx="1">
            <a:schemeClr val="dk1"/>
          </a:fillRef>
          <a:effectRef idx="1">
            <a:schemeClr val="dk1"/>
          </a:effectRef>
          <a:fontRef idx="minor">
            <a:schemeClr val="lt1"/>
          </a:fontRef>
        </p:style>
        <p:txBody>
          <a:bodyPr wrap="none" rtlCol="0">
            <a:spAutoFit/>
          </a:bodyPr>
          <a:lstStyle/>
          <a:p>
            <a:r>
              <a:rPr lang="en-US" b="1" dirty="0" smtClean="0"/>
              <a:t>2</a:t>
            </a:r>
            <a:r>
              <a:rPr lang="en-US" b="1" dirty="0" smtClean="0">
                <a:sym typeface="Symbol"/>
              </a:rPr>
              <a:t>150 kA</a:t>
            </a:r>
            <a:endParaRPr lang="en-US" b="1" dirty="0"/>
          </a:p>
        </p:txBody>
      </p:sp>
      <p:pic>
        <p:nvPicPr>
          <p:cNvPr id="30" name="Picture 29" descr="POINT5Surs.jpg"/>
          <p:cNvPicPr>
            <a:picLocks noChangeAspect="1"/>
          </p:cNvPicPr>
          <p:nvPr/>
        </p:nvPicPr>
        <p:blipFill>
          <a:blip r:embed="rId5" cstate="print"/>
          <a:stretch>
            <a:fillRect/>
          </a:stretch>
        </p:blipFill>
        <p:spPr>
          <a:xfrm>
            <a:off x="4429883" y="1220850"/>
            <a:ext cx="2706624" cy="1938528"/>
          </a:xfrm>
          <a:prstGeom prst="rect">
            <a:avLst/>
          </a:prstGeom>
        </p:spPr>
      </p:pic>
      <p:pic>
        <p:nvPicPr>
          <p:cNvPr id="31" name="Picture 2"/>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314954" y="1953691"/>
            <a:ext cx="2054225" cy="13112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32" name="TextBox 31"/>
          <p:cNvSpPr txBox="1"/>
          <p:nvPr/>
        </p:nvSpPr>
        <p:spPr>
          <a:xfrm>
            <a:off x="5430004" y="3116479"/>
            <a:ext cx="3684292" cy="1077218"/>
          </a:xfrm>
          <a:prstGeom prst="rect">
            <a:avLst/>
          </a:prstGeom>
        </p:spPr>
        <p:style>
          <a:lnRef idx="3">
            <a:schemeClr val="lt1"/>
          </a:lnRef>
          <a:fillRef idx="1">
            <a:schemeClr val="dk1"/>
          </a:fillRef>
          <a:effectRef idx="1">
            <a:schemeClr val="dk1"/>
          </a:effectRef>
          <a:fontRef idx="minor">
            <a:schemeClr val="lt1"/>
          </a:fontRef>
        </p:style>
        <p:txBody>
          <a:bodyPr wrap="square" rtlCol="0">
            <a:spAutoFit/>
          </a:bodyPr>
          <a:lstStyle/>
          <a:p>
            <a:r>
              <a:rPr lang="fr-CH" sz="1600" b="1" dirty="0" smtClean="0"/>
              <a:t>4 pairs 300 m 150(+/- 75) kA for MS–  LS3 </a:t>
            </a:r>
          </a:p>
          <a:p>
            <a:r>
              <a:rPr lang="fr-CH" sz="1600" b="1" dirty="0" smtClean="0"/>
              <a:t>4 pairs 300 m 100(+/-50) kA for ITR – LS3</a:t>
            </a:r>
          </a:p>
          <a:p>
            <a:r>
              <a:rPr lang="fr-CH" sz="1600" b="1" dirty="0" smtClean="0">
                <a:solidFill>
                  <a:srgbClr val="5BC1E6"/>
                </a:solidFill>
              </a:rPr>
              <a:t>All </a:t>
            </a:r>
            <a:r>
              <a:rPr lang="fr-CH" sz="1600" b="1" dirty="0" err="1" smtClean="0">
                <a:solidFill>
                  <a:srgbClr val="5BC1E6"/>
                </a:solidFill>
              </a:rPr>
              <a:t>lines</a:t>
            </a:r>
            <a:r>
              <a:rPr lang="fr-CH" sz="1600" b="1" dirty="0" smtClean="0">
                <a:solidFill>
                  <a:srgbClr val="5BC1E6"/>
                </a:solidFill>
              </a:rPr>
              <a:t> in MgB</a:t>
            </a:r>
            <a:r>
              <a:rPr lang="fr-CH" sz="1600" b="1" baseline="-25000" dirty="0" smtClean="0">
                <a:solidFill>
                  <a:srgbClr val="5BC1E6"/>
                </a:solidFill>
              </a:rPr>
              <a:t>2 </a:t>
            </a:r>
            <a:r>
              <a:rPr lang="fr-CH" sz="1600" b="1" dirty="0" smtClean="0">
                <a:solidFill>
                  <a:srgbClr val="5BC1E6"/>
                </a:solidFill>
              </a:rPr>
              <a:t>(or HTS) </a:t>
            </a:r>
            <a:br>
              <a:rPr lang="fr-CH" sz="1600" b="1" dirty="0" smtClean="0">
                <a:solidFill>
                  <a:srgbClr val="5BC1E6"/>
                </a:solidFill>
              </a:rPr>
            </a:br>
            <a:r>
              <a:rPr lang="fr-CH" sz="1600" b="1" dirty="0" err="1" smtClean="0"/>
              <a:t>tens</a:t>
            </a:r>
            <a:r>
              <a:rPr lang="fr-CH" sz="1600" b="1" dirty="0" smtClean="0"/>
              <a:t> of 6-18 kA </a:t>
            </a:r>
            <a:r>
              <a:rPr lang="fr-CH" sz="1600" b="1" dirty="0" err="1" smtClean="0"/>
              <a:t>CLs</a:t>
            </a:r>
            <a:r>
              <a:rPr lang="fr-CH" sz="1600" b="1" dirty="0" smtClean="0"/>
              <a:t> pairs in HTS</a:t>
            </a:r>
          </a:p>
        </p:txBody>
      </p:sp>
      <p:sp>
        <p:nvSpPr>
          <p:cNvPr id="6" name="TextBox 5"/>
          <p:cNvSpPr txBox="1"/>
          <p:nvPr/>
        </p:nvSpPr>
        <p:spPr>
          <a:xfrm>
            <a:off x="0" y="3494946"/>
            <a:ext cx="3014907" cy="738664"/>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fr-CH" sz="1400" b="1" dirty="0" smtClean="0"/>
              <a:t>Baseline: </a:t>
            </a:r>
            <a:r>
              <a:rPr lang="fr-CH" sz="1400" b="1" dirty="0" err="1" smtClean="0"/>
              <a:t>removal</a:t>
            </a:r>
            <a:r>
              <a:rPr lang="fr-CH" sz="1400" b="1" dirty="0" smtClean="0"/>
              <a:t> to surface buildings</a:t>
            </a:r>
          </a:p>
          <a:p>
            <a:r>
              <a:rPr lang="fr-CH" sz="1400" b="1" dirty="0" smtClean="0"/>
              <a:t>Option of extra underground tunnel </a:t>
            </a:r>
            <a:r>
              <a:rPr lang="fr-CH" sz="1400" b="1" dirty="0" err="1" smtClean="0"/>
              <a:t>under</a:t>
            </a:r>
            <a:r>
              <a:rPr lang="fr-CH" sz="1400" b="1" dirty="0" smtClean="0"/>
              <a:t> </a:t>
            </a:r>
            <a:r>
              <a:rPr lang="fr-CH" sz="1400" b="1" dirty="0" err="1" smtClean="0"/>
              <a:t>way</a:t>
            </a:r>
            <a:endParaRPr lang="en-GB" sz="1400" b="1" dirty="0"/>
          </a:p>
        </p:txBody>
      </p:sp>
      <p:pic>
        <p:nvPicPr>
          <p:cNvPr id="13" name="Picture 12"/>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6730282" y="1215180"/>
            <a:ext cx="2224946" cy="1806392"/>
          </a:xfrm>
          <a:prstGeom prst="rect">
            <a:avLst/>
          </a:prstGeom>
        </p:spPr>
      </p:pic>
    </p:spTree>
    <p:extLst>
      <p:ext uri="{BB962C8B-B14F-4D97-AF65-F5344CB8AC3E}">
        <p14:creationId xmlns:p14="http://schemas.microsoft.com/office/powerpoint/2010/main" val="3570973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lide Number Placeholder 13"/>
          <p:cNvSpPr>
            <a:spLocks noGrp="1"/>
          </p:cNvSpPr>
          <p:nvPr>
            <p:ph type="sldNum" sz="quarter" idx="12"/>
          </p:nvPr>
        </p:nvSpPr>
        <p:spPr/>
        <p:txBody>
          <a:bodyPr/>
          <a:lstStyle/>
          <a:p>
            <a:fld id="{0FA004B2-1541-5046-B6F2-22AF56585712}" type="slidenum">
              <a:rPr lang="en-US" smtClean="0"/>
              <a:t>15</a:t>
            </a:fld>
            <a:endParaRPr lang="en-US"/>
          </a:p>
        </p:txBody>
      </p:sp>
      <p:sp>
        <p:nvSpPr>
          <p:cNvPr id="2" name="Title 1"/>
          <p:cNvSpPr>
            <a:spLocks noGrp="1"/>
          </p:cNvSpPr>
          <p:nvPr>
            <p:ph type="title"/>
          </p:nvPr>
        </p:nvSpPr>
        <p:spPr>
          <a:xfrm>
            <a:off x="457200" y="89576"/>
            <a:ext cx="8229600" cy="914400"/>
          </a:xfrm>
        </p:spPr>
        <p:txBody>
          <a:bodyPr>
            <a:noAutofit/>
          </a:bodyPr>
          <a:lstStyle/>
          <a:p>
            <a:r>
              <a:rPr lang="fr-CH" dirty="0" err="1" smtClean="0"/>
              <a:t>Eliminating</a:t>
            </a:r>
            <a:r>
              <a:rPr lang="fr-CH" dirty="0" smtClean="0"/>
              <a:t> </a:t>
            </a:r>
            <a:r>
              <a:rPr lang="fr-CH" dirty="0" err="1" smtClean="0"/>
              <a:t>Technical</a:t>
            </a:r>
            <a:r>
              <a:rPr lang="fr-CH" dirty="0" smtClean="0"/>
              <a:t> </a:t>
            </a:r>
            <a:r>
              <a:rPr lang="fr-CH" dirty="0" err="1" smtClean="0"/>
              <a:t>bottlenecks</a:t>
            </a:r>
            <a:r>
              <a:rPr lang="fr-CH" dirty="0" smtClean="0"/>
              <a:t>  </a:t>
            </a:r>
            <a:r>
              <a:rPr lang="fr-CH" dirty="0" err="1" smtClean="0"/>
              <a:t>Cryogenics</a:t>
            </a:r>
            <a:r>
              <a:rPr lang="fr-CH" dirty="0" smtClean="0"/>
              <a:t> P4</a:t>
            </a:r>
            <a:endParaRPr lang="en-GB" dirty="0"/>
          </a:p>
        </p:txBody>
      </p:sp>
      <p:pic>
        <p:nvPicPr>
          <p:cNvPr id="3074"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907704" y="1074106"/>
            <a:ext cx="5629672" cy="559883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4311980" y="1948820"/>
            <a:ext cx="360040" cy="313350"/>
          </a:xfrm>
          <a:prstGeom prst="rect">
            <a:avLst/>
          </a:prstGeom>
        </p:spPr>
        <p:style>
          <a:lnRef idx="3">
            <a:schemeClr val="lt1"/>
          </a:lnRef>
          <a:fillRef idx="1">
            <a:schemeClr val="accent2"/>
          </a:fillRef>
          <a:effectRef idx="1">
            <a:schemeClr val="accent2"/>
          </a:effectRef>
          <a:fontRef idx="minor">
            <a:schemeClr val="lt1"/>
          </a:fontRef>
        </p:style>
        <p:txBody>
          <a:bodyPr wrap="square" lIns="36000" tIns="18000" rIns="36000" bIns="18000" rtlCol="0" anchor="ctr" anchorCtr="0">
            <a:spAutoFit/>
          </a:bodyPr>
          <a:lstStyle/>
          <a:p>
            <a:pPr algn="ctr"/>
            <a:r>
              <a:rPr lang="fr-CH" dirty="0" smtClean="0"/>
              <a:t>IT</a:t>
            </a:r>
            <a:endParaRPr lang="en-GB" dirty="0"/>
          </a:p>
        </p:txBody>
      </p:sp>
      <p:sp>
        <p:nvSpPr>
          <p:cNvPr id="6" name="TextBox 5"/>
          <p:cNvSpPr txBox="1"/>
          <p:nvPr/>
        </p:nvSpPr>
        <p:spPr>
          <a:xfrm>
            <a:off x="4724400" y="1948820"/>
            <a:ext cx="360040" cy="313350"/>
          </a:xfrm>
          <a:prstGeom prst="rect">
            <a:avLst/>
          </a:prstGeom>
        </p:spPr>
        <p:style>
          <a:lnRef idx="3">
            <a:schemeClr val="lt1"/>
          </a:lnRef>
          <a:fillRef idx="1">
            <a:schemeClr val="accent2"/>
          </a:fillRef>
          <a:effectRef idx="1">
            <a:schemeClr val="accent2"/>
          </a:effectRef>
          <a:fontRef idx="minor">
            <a:schemeClr val="lt1"/>
          </a:fontRef>
        </p:style>
        <p:txBody>
          <a:bodyPr wrap="square" lIns="36000" tIns="18000" rIns="36000" bIns="18000" rtlCol="0" anchor="ctr" anchorCtr="0">
            <a:spAutoFit/>
          </a:bodyPr>
          <a:lstStyle/>
          <a:p>
            <a:pPr algn="ctr"/>
            <a:r>
              <a:rPr lang="fr-CH" dirty="0" smtClean="0"/>
              <a:t>IT</a:t>
            </a:r>
            <a:endParaRPr lang="en-GB" dirty="0"/>
          </a:p>
        </p:txBody>
      </p:sp>
      <p:sp>
        <p:nvSpPr>
          <p:cNvPr id="8" name="TextBox 7"/>
          <p:cNvSpPr txBox="1"/>
          <p:nvPr/>
        </p:nvSpPr>
        <p:spPr>
          <a:xfrm>
            <a:off x="4724400" y="5538770"/>
            <a:ext cx="360040" cy="313350"/>
          </a:xfrm>
          <a:prstGeom prst="rect">
            <a:avLst/>
          </a:prstGeom>
        </p:spPr>
        <p:style>
          <a:lnRef idx="3">
            <a:schemeClr val="lt1"/>
          </a:lnRef>
          <a:fillRef idx="1">
            <a:schemeClr val="accent2"/>
          </a:fillRef>
          <a:effectRef idx="1">
            <a:schemeClr val="accent2"/>
          </a:effectRef>
          <a:fontRef idx="minor">
            <a:schemeClr val="lt1"/>
          </a:fontRef>
        </p:style>
        <p:txBody>
          <a:bodyPr wrap="square" lIns="36000" tIns="18000" rIns="36000" bIns="18000" rtlCol="0" anchor="ctr" anchorCtr="0">
            <a:spAutoFit/>
          </a:bodyPr>
          <a:lstStyle/>
          <a:p>
            <a:pPr algn="ctr"/>
            <a:r>
              <a:rPr lang="fr-CH" dirty="0" smtClean="0"/>
              <a:t>IT</a:t>
            </a:r>
            <a:endParaRPr lang="en-GB" dirty="0"/>
          </a:p>
        </p:txBody>
      </p:sp>
      <p:sp>
        <p:nvSpPr>
          <p:cNvPr id="9" name="TextBox 8"/>
          <p:cNvSpPr txBox="1"/>
          <p:nvPr/>
        </p:nvSpPr>
        <p:spPr>
          <a:xfrm>
            <a:off x="4309120" y="5538770"/>
            <a:ext cx="360040" cy="313350"/>
          </a:xfrm>
          <a:prstGeom prst="rect">
            <a:avLst/>
          </a:prstGeom>
        </p:spPr>
        <p:style>
          <a:lnRef idx="3">
            <a:schemeClr val="lt1"/>
          </a:lnRef>
          <a:fillRef idx="1">
            <a:schemeClr val="accent2"/>
          </a:fillRef>
          <a:effectRef idx="1">
            <a:schemeClr val="accent2"/>
          </a:effectRef>
          <a:fontRef idx="minor">
            <a:schemeClr val="lt1"/>
          </a:fontRef>
        </p:style>
        <p:txBody>
          <a:bodyPr wrap="square" lIns="36000" tIns="18000" rIns="36000" bIns="18000" rtlCol="0" anchor="ctr" anchorCtr="0">
            <a:spAutoFit/>
          </a:bodyPr>
          <a:lstStyle/>
          <a:p>
            <a:pPr algn="ctr"/>
            <a:r>
              <a:rPr lang="fr-CH" dirty="0" smtClean="0"/>
              <a:t>IT</a:t>
            </a:r>
            <a:endParaRPr lang="en-GB" dirty="0"/>
          </a:p>
        </p:txBody>
      </p:sp>
      <p:sp>
        <p:nvSpPr>
          <p:cNvPr id="10" name="TextBox 9"/>
          <p:cNvSpPr txBox="1"/>
          <p:nvPr/>
        </p:nvSpPr>
        <p:spPr>
          <a:xfrm>
            <a:off x="5943012" y="4869160"/>
            <a:ext cx="360040" cy="313350"/>
          </a:xfrm>
          <a:prstGeom prst="rect">
            <a:avLst/>
          </a:prstGeom>
        </p:spPr>
        <p:style>
          <a:lnRef idx="3">
            <a:schemeClr val="lt1"/>
          </a:lnRef>
          <a:fillRef idx="1">
            <a:schemeClr val="accent2"/>
          </a:fillRef>
          <a:effectRef idx="1">
            <a:schemeClr val="accent2"/>
          </a:effectRef>
          <a:fontRef idx="minor">
            <a:schemeClr val="lt1"/>
          </a:fontRef>
        </p:style>
        <p:txBody>
          <a:bodyPr wrap="square" lIns="36000" tIns="18000" rIns="36000" bIns="18000" rtlCol="0" anchor="ctr" anchorCtr="0">
            <a:spAutoFit/>
          </a:bodyPr>
          <a:lstStyle/>
          <a:p>
            <a:pPr algn="ctr"/>
            <a:r>
              <a:rPr lang="fr-CH" dirty="0" smtClean="0"/>
              <a:t>IT</a:t>
            </a:r>
            <a:endParaRPr lang="en-GB" dirty="0"/>
          </a:p>
        </p:txBody>
      </p:sp>
      <p:sp>
        <p:nvSpPr>
          <p:cNvPr id="11" name="TextBox 10"/>
          <p:cNvSpPr txBox="1"/>
          <p:nvPr/>
        </p:nvSpPr>
        <p:spPr>
          <a:xfrm>
            <a:off x="5580112" y="5225420"/>
            <a:ext cx="360040" cy="313350"/>
          </a:xfrm>
          <a:prstGeom prst="rect">
            <a:avLst/>
          </a:prstGeom>
        </p:spPr>
        <p:style>
          <a:lnRef idx="3">
            <a:schemeClr val="lt1"/>
          </a:lnRef>
          <a:fillRef idx="1">
            <a:schemeClr val="accent2"/>
          </a:fillRef>
          <a:effectRef idx="1">
            <a:schemeClr val="accent2"/>
          </a:effectRef>
          <a:fontRef idx="minor">
            <a:schemeClr val="lt1"/>
          </a:fontRef>
        </p:style>
        <p:txBody>
          <a:bodyPr wrap="square" lIns="36000" tIns="18000" rIns="36000" bIns="18000" rtlCol="0" anchor="ctr" anchorCtr="0">
            <a:spAutoFit/>
          </a:bodyPr>
          <a:lstStyle/>
          <a:p>
            <a:pPr algn="ctr"/>
            <a:r>
              <a:rPr lang="fr-CH" dirty="0" smtClean="0"/>
              <a:t>IT</a:t>
            </a:r>
            <a:endParaRPr lang="en-GB" dirty="0"/>
          </a:p>
        </p:txBody>
      </p:sp>
      <p:sp>
        <p:nvSpPr>
          <p:cNvPr id="12" name="TextBox 11"/>
          <p:cNvSpPr txBox="1"/>
          <p:nvPr/>
        </p:nvSpPr>
        <p:spPr>
          <a:xfrm>
            <a:off x="3449960" y="5225420"/>
            <a:ext cx="360040" cy="313350"/>
          </a:xfrm>
          <a:prstGeom prst="rect">
            <a:avLst/>
          </a:prstGeom>
        </p:spPr>
        <p:style>
          <a:lnRef idx="3">
            <a:schemeClr val="lt1"/>
          </a:lnRef>
          <a:fillRef idx="1">
            <a:schemeClr val="accent2"/>
          </a:fillRef>
          <a:effectRef idx="1">
            <a:schemeClr val="accent2"/>
          </a:effectRef>
          <a:fontRef idx="minor">
            <a:schemeClr val="lt1"/>
          </a:fontRef>
        </p:style>
        <p:txBody>
          <a:bodyPr wrap="square" lIns="36000" tIns="18000" rIns="36000" bIns="18000" rtlCol="0" anchor="ctr" anchorCtr="0">
            <a:spAutoFit/>
          </a:bodyPr>
          <a:lstStyle/>
          <a:p>
            <a:pPr algn="ctr"/>
            <a:r>
              <a:rPr lang="fr-CH" dirty="0" smtClean="0"/>
              <a:t>IT</a:t>
            </a:r>
            <a:endParaRPr lang="en-GB" dirty="0"/>
          </a:p>
        </p:txBody>
      </p:sp>
      <p:sp>
        <p:nvSpPr>
          <p:cNvPr id="13" name="TextBox 12"/>
          <p:cNvSpPr txBox="1"/>
          <p:nvPr/>
        </p:nvSpPr>
        <p:spPr>
          <a:xfrm>
            <a:off x="3059832" y="4869160"/>
            <a:ext cx="360040" cy="313350"/>
          </a:xfrm>
          <a:prstGeom prst="rect">
            <a:avLst/>
          </a:prstGeom>
        </p:spPr>
        <p:style>
          <a:lnRef idx="3">
            <a:schemeClr val="lt1"/>
          </a:lnRef>
          <a:fillRef idx="1">
            <a:schemeClr val="accent2"/>
          </a:fillRef>
          <a:effectRef idx="1">
            <a:schemeClr val="accent2"/>
          </a:effectRef>
          <a:fontRef idx="minor">
            <a:schemeClr val="lt1"/>
          </a:fontRef>
        </p:style>
        <p:txBody>
          <a:bodyPr wrap="square" lIns="36000" tIns="18000" rIns="36000" bIns="18000" rtlCol="0" anchor="ctr" anchorCtr="0">
            <a:spAutoFit/>
          </a:bodyPr>
          <a:lstStyle/>
          <a:p>
            <a:pPr algn="ctr"/>
            <a:r>
              <a:rPr lang="fr-CH" dirty="0" smtClean="0"/>
              <a:t>IT</a:t>
            </a:r>
            <a:endParaRPr lang="en-GB" dirty="0"/>
          </a:p>
        </p:txBody>
      </p:sp>
      <p:pic>
        <p:nvPicPr>
          <p:cNvPr id="5" name="Picture 4"/>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6268751" y="1052736"/>
            <a:ext cx="2875249" cy="2232248"/>
          </a:xfrm>
          <a:prstGeom prst="rect">
            <a:avLst/>
          </a:prstGeom>
        </p:spPr>
      </p:pic>
      <p:sp>
        <p:nvSpPr>
          <p:cNvPr id="16" name="TextBox 15"/>
          <p:cNvSpPr txBox="1"/>
          <p:nvPr/>
        </p:nvSpPr>
        <p:spPr>
          <a:xfrm>
            <a:off x="3419872" y="2238340"/>
            <a:ext cx="360040" cy="313350"/>
          </a:xfrm>
          <a:prstGeom prst="rect">
            <a:avLst/>
          </a:prstGeom>
        </p:spPr>
        <p:style>
          <a:lnRef idx="3">
            <a:schemeClr val="lt1"/>
          </a:lnRef>
          <a:fillRef idx="1">
            <a:schemeClr val="accent1"/>
          </a:fillRef>
          <a:effectRef idx="1">
            <a:schemeClr val="accent1"/>
          </a:effectRef>
          <a:fontRef idx="minor">
            <a:schemeClr val="lt1"/>
          </a:fontRef>
        </p:style>
        <p:txBody>
          <a:bodyPr wrap="square" lIns="36000" tIns="18000" rIns="36000" bIns="18000" rtlCol="0" anchor="ctr" anchorCtr="0">
            <a:spAutoFit/>
          </a:bodyPr>
          <a:lstStyle/>
          <a:p>
            <a:pPr algn="ctr"/>
            <a:r>
              <a:rPr lang="fr-CH" dirty="0" smtClean="0"/>
              <a:t>RF</a:t>
            </a:r>
            <a:endParaRPr lang="en-GB" dirty="0"/>
          </a:p>
        </p:txBody>
      </p:sp>
      <p:sp>
        <p:nvSpPr>
          <p:cNvPr id="17" name="TextBox 16"/>
          <p:cNvSpPr txBox="1"/>
          <p:nvPr/>
        </p:nvSpPr>
        <p:spPr>
          <a:xfrm>
            <a:off x="3090312" y="2612650"/>
            <a:ext cx="360040" cy="313350"/>
          </a:xfrm>
          <a:prstGeom prst="rect">
            <a:avLst/>
          </a:prstGeom>
        </p:spPr>
        <p:style>
          <a:lnRef idx="3">
            <a:schemeClr val="lt1"/>
          </a:lnRef>
          <a:fillRef idx="1">
            <a:schemeClr val="accent1"/>
          </a:fillRef>
          <a:effectRef idx="1">
            <a:schemeClr val="accent1"/>
          </a:effectRef>
          <a:fontRef idx="minor">
            <a:schemeClr val="lt1"/>
          </a:fontRef>
        </p:style>
        <p:txBody>
          <a:bodyPr wrap="square" lIns="36000" tIns="18000" rIns="36000" bIns="18000" rtlCol="0" anchor="ctr" anchorCtr="0">
            <a:spAutoFit/>
          </a:bodyPr>
          <a:lstStyle/>
          <a:p>
            <a:pPr algn="ctr"/>
            <a:r>
              <a:rPr lang="fr-CH" dirty="0" smtClean="0"/>
              <a:t>RF</a:t>
            </a:r>
            <a:endParaRPr lang="en-GB" dirty="0"/>
          </a:p>
        </p:txBody>
      </p:sp>
      <p:pic>
        <p:nvPicPr>
          <p:cNvPr id="1026" name="Picture 2"/>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1" y="898004"/>
            <a:ext cx="2915816" cy="218918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3" name="Horizontal Scroll 2"/>
          <p:cNvSpPr/>
          <p:nvPr/>
        </p:nvSpPr>
        <p:spPr>
          <a:xfrm>
            <a:off x="-1" y="3306522"/>
            <a:ext cx="2696933" cy="2472485"/>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1600" dirty="0" smtClean="0"/>
              <a:t>Never good to couple RF </a:t>
            </a:r>
            <a:r>
              <a:rPr lang="fr-CH" sz="1600" dirty="0" err="1" smtClean="0"/>
              <a:t>with</a:t>
            </a:r>
            <a:r>
              <a:rPr lang="fr-CH" sz="1600" dirty="0" smtClean="0"/>
              <a:t> </a:t>
            </a:r>
            <a:r>
              <a:rPr lang="fr-CH" sz="1600" dirty="0" err="1" smtClean="0"/>
              <a:t>Magnets</a:t>
            </a:r>
            <a:r>
              <a:rPr lang="fr-CH" sz="1600" dirty="0" smtClean="0"/>
              <a:t> !</a:t>
            </a:r>
          </a:p>
          <a:p>
            <a:pPr algn="ctr"/>
            <a:r>
              <a:rPr lang="fr-CH" sz="1600" dirty="0" err="1" smtClean="0"/>
              <a:t>Reduction</a:t>
            </a:r>
            <a:r>
              <a:rPr lang="fr-CH" sz="1600" dirty="0" smtClean="0"/>
              <a:t> of </a:t>
            </a:r>
            <a:r>
              <a:rPr lang="fr-CH" sz="1600" dirty="0" err="1" smtClean="0"/>
              <a:t>availabe</a:t>
            </a:r>
            <a:r>
              <a:rPr lang="fr-CH" sz="1600" dirty="0" smtClean="0"/>
              <a:t> </a:t>
            </a:r>
            <a:r>
              <a:rPr lang="fr-CH" sz="1600" dirty="0" err="1" smtClean="0"/>
              <a:t>cryo</a:t>
            </a:r>
            <a:r>
              <a:rPr lang="fr-CH" sz="1600" dirty="0" smtClean="0"/>
              <a:t>-power and </a:t>
            </a:r>
            <a:r>
              <a:rPr lang="fr-CH" sz="1600" dirty="0" err="1" smtClean="0"/>
              <a:t>coupling</a:t>
            </a:r>
            <a:r>
              <a:rPr lang="fr-CH" sz="1600" dirty="0" smtClean="0"/>
              <a:t> of the RF </a:t>
            </a:r>
            <a:r>
              <a:rPr lang="fr-CH" sz="1600" dirty="0" err="1" smtClean="0"/>
              <a:t>with</a:t>
            </a:r>
            <a:r>
              <a:rPr lang="fr-CH" sz="1600" dirty="0" smtClean="0"/>
              <a:t> the Arc (</a:t>
            </a:r>
            <a:r>
              <a:rPr lang="fr-CH" sz="1600" dirty="0"/>
              <a:t>thermal </a:t>
            </a:r>
            <a:r>
              <a:rPr lang="fr-CH" sz="1600" dirty="0" smtClean="0"/>
              <a:t>cycle </a:t>
            </a:r>
            <a:r>
              <a:rPr lang="fr-CH" sz="1600" dirty="0" err="1" smtClean="0"/>
              <a:t>requires</a:t>
            </a:r>
            <a:r>
              <a:rPr lang="fr-CH" sz="1600" dirty="0" smtClean="0"/>
              <a:t> &gt; 3 </a:t>
            </a:r>
            <a:r>
              <a:rPr lang="fr-CH" sz="1600" dirty="0" err="1" smtClean="0"/>
              <a:t>months</a:t>
            </a:r>
            <a:r>
              <a:rPr lang="fr-CH" sz="1600" dirty="0" smtClean="0"/>
              <a:t> and tests)</a:t>
            </a:r>
          </a:p>
        </p:txBody>
      </p:sp>
      <p:pic>
        <p:nvPicPr>
          <p:cNvPr id="18" name="Picture 17"/>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6303052" y="4581248"/>
            <a:ext cx="2840948" cy="1891033"/>
          </a:xfrm>
          <a:prstGeom prst="rect">
            <a:avLst/>
          </a:prstGeom>
        </p:spPr>
      </p:pic>
    </p:spTree>
    <p:extLst>
      <p:ext uri="{BB962C8B-B14F-4D97-AF65-F5344CB8AC3E}">
        <p14:creationId xmlns:p14="http://schemas.microsoft.com/office/powerpoint/2010/main" val="75709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1000"/>
                                        <p:tgtEl>
                                          <p:spTgt spid="8"/>
                                        </p:tgtEl>
                                      </p:cBhvr>
                                    </p:animEffect>
                                    <p:anim calcmode="lin" valueType="num">
                                      <p:cBhvr>
                                        <p:cTn id="23" dur="1000" fill="hold"/>
                                        <p:tgtEl>
                                          <p:spTgt spid="8"/>
                                        </p:tgtEl>
                                        <p:attrNameLst>
                                          <p:attrName>ppt_x</p:attrName>
                                        </p:attrNameLst>
                                      </p:cBhvr>
                                      <p:tavLst>
                                        <p:tav tm="0">
                                          <p:val>
                                            <p:strVal val="#ppt_x"/>
                                          </p:val>
                                        </p:tav>
                                        <p:tav tm="100000">
                                          <p:val>
                                            <p:strVal val="#ppt_x"/>
                                          </p:val>
                                        </p:tav>
                                      </p:tavLst>
                                    </p:anim>
                                    <p:anim calcmode="lin" valueType="num">
                                      <p:cBhvr>
                                        <p:cTn id="24" dur="1000" fill="hold"/>
                                        <p:tgtEl>
                                          <p:spTgt spid="8"/>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1000"/>
                                        <p:tgtEl>
                                          <p:spTgt spid="11"/>
                                        </p:tgtEl>
                                      </p:cBhvr>
                                    </p:animEffect>
                                    <p:anim calcmode="lin" valueType="num">
                                      <p:cBhvr>
                                        <p:cTn id="28" dur="1000" fill="hold"/>
                                        <p:tgtEl>
                                          <p:spTgt spid="11"/>
                                        </p:tgtEl>
                                        <p:attrNameLst>
                                          <p:attrName>ppt_x</p:attrName>
                                        </p:attrNameLst>
                                      </p:cBhvr>
                                      <p:tavLst>
                                        <p:tav tm="0">
                                          <p:val>
                                            <p:strVal val="#ppt_x"/>
                                          </p:val>
                                        </p:tav>
                                        <p:tav tm="100000">
                                          <p:val>
                                            <p:strVal val="#ppt_x"/>
                                          </p:val>
                                        </p:tav>
                                      </p:tavLst>
                                    </p:anim>
                                    <p:anim calcmode="lin" valueType="num">
                                      <p:cBhvr>
                                        <p:cTn id="29" dur="1000" fill="hold"/>
                                        <p:tgtEl>
                                          <p:spTgt spid="11"/>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1000"/>
                                        <p:tgtEl>
                                          <p:spTgt spid="10"/>
                                        </p:tgtEl>
                                      </p:cBhvr>
                                    </p:animEffect>
                                    <p:anim calcmode="lin" valueType="num">
                                      <p:cBhvr>
                                        <p:cTn id="33" dur="1000" fill="hold"/>
                                        <p:tgtEl>
                                          <p:spTgt spid="10"/>
                                        </p:tgtEl>
                                        <p:attrNameLst>
                                          <p:attrName>ppt_x</p:attrName>
                                        </p:attrNameLst>
                                      </p:cBhvr>
                                      <p:tavLst>
                                        <p:tav tm="0">
                                          <p:val>
                                            <p:strVal val="#ppt_x"/>
                                          </p:val>
                                        </p:tav>
                                        <p:tav tm="100000">
                                          <p:val>
                                            <p:strVal val="#ppt_x"/>
                                          </p:val>
                                        </p:tav>
                                      </p:tavLst>
                                    </p:anim>
                                    <p:anim calcmode="lin" valueType="num">
                                      <p:cBhvr>
                                        <p:cTn id="34" dur="1000" fill="hold"/>
                                        <p:tgtEl>
                                          <p:spTgt spid="10"/>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1000"/>
                                        <p:tgtEl>
                                          <p:spTgt spid="6"/>
                                        </p:tgtEl>
                                      </p:cBhvr>
                                    </p:animEffect>
                                    <p:anim calcmode="lin" valueType="num">
                                      <p:cBhvr>
                                        <p:cTn id="38" dur="1000" fill="hold"/>
                                        <p:tgtEl>
                                          <p:spTgt spid="6"/>
                                        </p:tgtEl>
                                        <p:attrNameLst>
                                          <p:attrName>ppt_x</p:attrName>
                                        </p:attrNameLst>
                                      </p:cBhvr>
                                      <p:tavLst>
                                        <p:tav tm="0">
                                          <p:val>
                                            <p:strVal val="#ppt_x"/>
                                          </p:val>
                                        </p:tav>
                                        <p:tav tm="100000">
                                          <p:val>
                                            <p:strVal val="#ppt_x"/>
                                          </p:val>
                                        </p:tav>
                                      </p:tavLst>
                                    </p:anim>
                                    <p:anim calcmode="lin" valueType="num">
                                      <p:cBhvr>
                                        <p:cTn id="39" dur="1000" fill="hold"/>
                                        <p:tgtEl>
                                          <p:spTgt spid="6"/>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4"/>
                                        </p:tgtEl>
                                        <p:attrNameLst>
                                          <p:attrName>style.visibility</p:attrName>
                                        </p:attrNameLst>
                                      </p:cBhvr>
                                      <p:to>
                                        <p:strVal val="visible"/>
                                      </p:to>
                                    </p:set>
                                    <p:animEffect transition="in" filter="fade">
                                      <p:cBhvr>
                                        <p:cTn id="42" dur="1000"/>
                                        <p:tgtEl>
                                          <p:spTgt spid="4"/>
                                        </p:tgtEl>
                                      </p:cBhvr>
                                    </p:animEffect>
                                    <p:anim calcmode="lin" valueType="num">
                                      <p:cBhvr>
                                        <p:cTn id="43" dur="1000" fill="hold"/>
                                        <p:tgtEl>
                                          <p:spTgt spid="4"/>
                                        </p:tgtEl>
                                        <p:attrNameLst>
                                          <p:attrName>ppt_x</p:attrName>
                                        </p:attrNameLst>
                                      </p:cBhvr>
                                      <p:tavLst>
                                        <p:tav tm="0">
                                          <p:val>
                                            <p:strVal val="#ppt_x"/>
                                          </p:val>
                                        </p:tav>
                                        <p:tav tm="100000">
                                          <p:val>
                                            <p:strVal val="#ppt_x"/>
                                          </p:val>
                                        </p:tav>
                                      </p:tavLst>
                                    </p:anim>
                                    <p:anim calcmode="lin" valueType="num">
                                      <p:cBhvr>
                                        <p:cTn id="44" dur="1000" fill="hold"/>
                                        <p:tgtEl>
                                          <p:spTgt spid="4"/>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5"/>
                                        </p:tgtEl>
                                        <p:attrNameLst>
                                          <p:attrName>style.visibility</p:attrName>
                                        </p:attrNameLst>
                                      </p:cBhvr>
                                      <p:to>
                                        <p:strVal val="visible"/>
                                      </p:to>
                                    </p:set>
                                    <p:animEffect transition="in" filter="fade">
                                      <p:cBhvr>
                                        <p:cTn id="47" dur="1000"/>
                                        <p:tgtEl>
                                          <p:spTgt spid="5"/>
                                        </p:tgtEl>
                                      </p:cBhvr>
                                    </p:animEffect>
                                    <p:anim calcmode="lin" valueType="num">
                                      <p:cBhvr>
                                        <p:cTn id="48" dur="1000" fill="hold"/>
                                        <p:tgtEl>
                                          <p:spTgt spid="5"/>
                                        </p:tgtEl>
                                        <p:attrNameLst>
                                          <p:attrName>ppt_x</p:attrName>
                                        </p:attrNameLst>
                                      </p:cBhvr>
                                      <p:tavLst>
                                        <p:tav tm="0">
                                          <p:val>
                                            <p:strVal val="#ppt_x"/>
                                          </p:val>
                                        </p:tav>
                                        <p:tav tm="100000">
                                          <p:val>
                                            <p:strVal val="#ppt_x"/>
                                          </p:val>
                                        </p:tav>
                                      </p:tavLst>
                                    </p:anim>
                                    <p:anim calcmode="lin" valueType="num">
                                      <p:cBhvr>
                                        <p:cTn id="4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grpId="0" nodeType="clickEffect">
                                  <p:stCondLst>
                                    <p:cond delay="0"/>
                                  </p:stCondLst>
                                  <p:childTnLst>
                                    <p:set>
                                      <p:cBhvr>
                                        <p:cTn id="53" dur="1" fill="hold">
                                          <p:stCondLst>
                                            <p:cond delay="0"/>
                                          </p:stCondLst>
                                        </p:cTn>
                                        <p:tgtEl>
                                          <p:spTgt spid="16"/>
                                        </p:tgtEl>
                                        <p:attrNameLst>
                                          <p:attrName>style.visibility</p:attrName>
                                        </p:attrNameLst>
                                      </p:cBhvr>
                                      <p:to>
                                        <p:strVal val="visible"/>
                                      </p:to>
                                    </p:set>
                                    <p:animEffect transition="in" filter="fade">
                                      <p:cBhvr>
                                        <p:cTn id="54" dur="1000"/>
                                        <p:tgtEl>
                                          <p:spTgt spid="16"/>
                                        </p:tgtEl>
                                      </p:cBhvr>
                                    </p:animEffect>
                                    <p:anim calcmode="lin" valueType="num">
                                      <p:cBhvr>
                                        <p:cTn id="55" dur="1000" fill="hold"/>
                                        <p:tgtEl>
                                          <p:spTgt spid="16"/>
                                        </p:tgtEl>
                                        <p:attrNameLst>
                                          <p:attrName>ppt_x</p:attrName>
                                        </p:attrNameLst>
                                      </p:cBhvr>
                                      <p:tavLst>
                                        <p:tav tm="0">
                                          <p:val>
                                            <p:strVal val="#ppt_x"/>
                                          </p:val>
                                        </p:tav>
                                        <p:tav tm="100000">
                                          <p:val>
                                            <p:strVal val="#ppt_x"/>
                                          </p:val>
                                        </p:tav>
                                      </p:tavLst>
                                    </p:anim>
                                    <p:anim calcmode="lin" valueType="num">
                                      <p:cBhvr>
                                        <p:cTn id="56" dur="1000" fill="hold"/>
                                        <p:tgtEl>
                                          <p:spTgt spid="16"/>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fade">
                                      <p:cBhvr>
                                        <p:cTn id="59" dur="1000"/>
                                        <p:tgtEl>
                                          <p:spTgt spid="17"/>
                                        </p:tgtEl>
                                      </p:cBhvr>
                                    </p:animEffect>
                                    <p:anim calcmode="lin" valueType="num">
                                      <p:cBhvr>
                                        <p:cTn id="60" dur="1000" fill="hold"/>
                                        <p:tgtEl>
                                          <p:spTgt spid="17"/>
                                        </p:tgtEl>
                                        <p:attrNameLst>
                                          <p:attrName>ppt_x</p:attrName>
                                        </p:attrNameLst>
                                      </p:cBhvr>
                                      <p:tavLst>
                                        <p:tav tm="0">
                                          <p:val>
                                            <p:strVal val="#ppt_x"/>
                                          </p:val>
                                        </p:tav>
                                        <p:tav tm="100000">
                                          <p:val>
                                            <p:strVal val="#ppt_x"/>
                                          </p:val>
                                        </p:tav>
                                      </p:tavLst>
                                    </p:anim>
                                    <p:anim calcmode="lin" valueType="num">
                                      <p:cBhvr>
                                        <p:cTn id="61" dur="1000" fill="hold"/>
                                        <p:tgtEl>
                                          <p:spTgt spid="17"/>
                                        </p:tgtEl>
                                        <p:attrNameLst>
                                          <p:attrName>ppt_y</p:attrName>
                                        </p:attrNameLst>
                                      </p:cBhvr>
                                      <p:tavLst>
                                        <p:tav tm="0">
                                          <p:val>
                                            <p:strVal val="#ppt_y+.1"/>
                                          </p:val>
                                        </p:tav>
                                        <p:tav tm="100000">
                                          <p:val>
                                            <p:strVal val="#ppt_y"/>
                                          </p:val>
                                        </p:tav>
                                      </p:tavLst>
                                    </p:anim>
                                  </p:childTnLst>
                                </p:cTn>
                              </p:par>
                              <p:par>
                                <p:cTn id="62" presetID="42" presetClass="entr" presetSubtype="0" fill="hold" nodeType="withEffect">
                                  <p:stCondLst>
                                    <p:cond delay="0"/>
                                  </p:stCondLst>
                                  <p:childTnLst>
                                    <p:set>
                                      <p:cBhvr>
                                        <p:cTn id="63" dur="1" fill="hold">
                                          <p:stCondLst>
                                            <p:cond delay="0"/>
                                          </p:stCondLst>
                                        </p:cTn>
                                        <p:tgtEl>
                                          <p:spTgt spid="1026"/>
                                        </p:tgtEl>
                                        <p:attrNameLst>
                                          <p:attrName>style.visibility</p:attrName>
                                        </p:attrNameLst>
                                      </p:cBhvr>
                                      <p:to>
                                        <p:strVal val="visible"/>
                                      </p:to>
                                    </p:set>
                                    <p:animEffect transition="in" filter="fade">
                                      <p:cBhvr>
                                        <p:cTn id="64" dur="1000"/>
                                        <p:tgtEl>
                                          <p:spTgt spid="1026"/>
                                        </p:tgtEl>
                                      </p:cBhvr>
                                    </p:animEffect>
                                    <p:anim calcmode="lin" valueType="num">
                                      <p:cBhvr>
                                        <p:cTn id="65" dur="1000" fill="hold"/>
                                        <p:tgtEl>
                                          <p:spTgt spid="1026"/>
                                        </p:tgtEl>
                                        <p:attrNameLst>
                                          <p:attrName>ppt_x</p:attrName>
                                        </p:attrNameLst>
                                      </p:cBhvr>
                                      <p:tavLst>
                                        <p:tav tm="0">
                                          <p:val>
                                            <p:strVal val="#ppt_x"/>
                                          </p:val>
                                        </p:tav>
                                        <p:tav tm="100000">
                                          <p:val>
                                            <p:strVal val="#ppt_x"/>
                                          </p:val>
                                        </p:tav>
                                      </p:tavLst>
                                    </p:anim>
                                    <p:anim calcmode="lin" valueType="num">
                                      <p:cBhvr>
                                        <p:cTn id="66" dur="1000" fill="hold"/>
                                        <p:tgtEl>
                                          <p:spTgt spid="1026"/>
                                        </p:tgtEl>
                                        <p:attrNameLst>
                                          <p:attrName>ppt_y</p:attrName>
                                        </p:attrNameLst>
                                      </p:cBhvr>
                                      <p:tavLst>
                                        <p:tav tm="0">
                                          <p:val>
                                            <p:strVal val="#ppt_y+.1"/>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16" presetClass="entr" presetSubtype="21" fill="hold" grpId="0" nodeType="clickEffect">
                                  <p:stCondLst>
                                    <p:cond delay="0"/>
                                  </p:stCondLst>
                                  <p:childTnLst>
                                    <p:set>
                                      <p:cBhvr>
                                        <p:cTn id="70" dur="1" fill="hold">
                                          <p:stCondLst>
                                            <p:cond delay="0"/>
                                          </p:stCondLst>
                                        </p:cTn>
                                        <p:tgtEl>
                                          <p:spTgt spid="3"/>
                                        </p:tgtEl>
                                        <p:attrNameLst>
                                          <p:attrName>style.visibility</p:attrName>
                                        </p:attrNameLst>
                                      </p:cBhvr>
                                      <p:to>
                                        <p:strVal val="visible"/>
                                      </p:to>
                                    </p:set>
                                    <p:animEffect transition="in" filter="barn(inVertical)">
                                      <p:cBhvr>
                                        <p:cTn id="7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8" grpId="0" animBg="1"/>
      <p:bldP spid="9" grpId="0" animBg="1"/>
      <p:bldP spid="10" grpId="0" animBg="1"/>
      <p:bldP spid="11" grpId="0" animBg="1"/>
      <p:bldP spid="12" grpId="0" animBg="1"/>
      <p:bldP spid="13" grpId="0" animBg="1"/>
      <p:bldP spid="16" grpId="0" animBg="1"/>
      <p:bldP spid="17" grpId="0" animBg="1"/>
      <p:bldP spid="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16</a:t>
            </a:fld>
            <a:endParaRPr lang="en-US"/>
          </a:p>
        </p:txBody>
      </p:sp>
      <p:sp>
        <p:nvSpPr>
          <p:cNvPr id="3" name="Title 2"/>
          <p:cNvSpPr>
            <a:spLocks noGrp="1"/>
          </p:cNvSpPr>
          <p:nvPr>
            <p:ph type="title"/>
          </p:nvPr>
        </p:nvSpPr>
        <p:spPr>
          <a:xfrm>
            <a:off x="457200" y="24260"/>
            <a:ext cx="8229600" cy="914400"/>
          </a:xfrm>
        </p:spPr>
        <p:txBody>
          <a:bodyPr>
            <a:normAutofit/>
          </a:bodyPr>
          <a:lstStyle/>
          <a:p>
            <a:r>
              <a:rPr lang="en-GB" dirty="0" smtClean="0"/>
              <a:t>11 T Magnets</a:t>
            </a:r>
            <a:endParaRPr lang="en-GB" dirty="0"/>
          </a:p>
        </p:txBody>
      </p:sp>
      <p:pic>
        <p:nvPicPr>
          <p:cNvPr id="6"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10900" y="960662"/>
            <a:ext cx="8645525" cy="5559425"/>
          </a:xfrm>
          <a:prstGeom prst="rect">
            <a:avLst/>
          </a:prstGeom>
          <a:noFill/>
          <a:ln w="9525">
            <a:solidFill>
              <a:schemeClr val="tx1"/>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8" name="Arc 7"/>
          <p:cNvSpPr/>
          <p:nvPr/>
        </p:nvSpPr>
        <p:spPr>
          <a:xfrm rot="7909834" flipH="1" flipV="1">
            <a:off x="719900" y="2651869"/>
            <a:ext cx="2009045" cy="907424"/>
          </a:xfrm>
          <a:prstGeom prst="arc">
            <a:avLst>
              <a:gd name="adj1" fmla="val 13416251"/>
              <a:gd name="adj2" fmla="val 19252834"/>
            </a:avLst>
          </a:prstGeom>
          <a:ln w="44450">
            <a:solidFill>
              <a:srgbClr val="FF000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9" name="Arc 8"/>
          <p:cNvSpPr/>
          <p:nvPr/>
        </p:nvSpPr>
        <p:spPr>
          <a:xfrm rot="18417317" flipH="1" flipV="1">
            <a:off x="6379072" y="4185256"/>
            <a:ext cx="1841165" cy="907424"/>
          </a:xfrm>
          <a:prstGeom prst="arc">
            <a:avLst>
              <a:gd name="adj1" fmla="val 12753780"/>
              <a:gd name="adj2" fmla="val 19204022"/>
            </a:avLst>
          </a:prstGeom>
          <a:ln w="44450">
            <a:solidFill>
              <a:srgbClr val="FF000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1" name="Arc 10"/>
          <p:cNvSpPr/>
          <p:nvPr/>
        </p:nvSpPr>
        <p:spPr>
          <a:xfrm rot="2621102" flipH="1" flipV="1">
            <a:off x="237184" y="4137244"/>
            <a:ext cx="3277294" cy="1112053"/>
          </a:xfrm>
          <a:prstGeom prst="arc">
            <a:avLst>
              <a:gd name="adj1" fmla="val 13617790"/>
              <a:gd name="adj2" fmla="val 18389695"/>
            </a:avLst>
          </a:prstGeom>
          <a:ln w="44450">
            <a:solidFill>
              <a:srgbClr val="FFFF0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2" name="Arc 11"/>
          <p:cNvSpPr/>
          <p:nvPr/>
        </p:nvSpPr>
        <p:spPr>
          <a:xfrm rot="10255638" flipH="1" flipV="1">
            <a:off x="2029466" y="1910639"/>
            <a:ext cx="2829952" cy="907424"/>
          </a:xfrm>
          <a:prstGeom prst="arc">
            <a:avLst>
              <a:gd name="adj1" fmla="val 14023531"/>
              <a:gd name="adj2" fmla="val 18669366"/>
            </a:avLst>
          </a:prstGeom>
          <a:ln w="44450">
            <a:solidFill>
              <a:srgbClr val="FF000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pic>
        <p:nvPicPr>
          <p:cNvPr id="2051" name="Picture 3"/>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6013576" y="1112068"/>
            <a:ext cx="1403900" cy="103818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2054" name="Picture 6"/>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rot="10800000" flipV="1">
            <a:off x="2730461" y="4119692"/>
            <a:ext cx="5606715" cy="74090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nvGrpSpPr>
          <p:cNvPr id="17" name="Group 9"/>
          <p:cNvGrpSpPr>
            <a:grpSpLocks noChangeAspect="1"/>
          </p:cNvGrpSpPr>
          <p:nvPr/>
        </p:nvGrpSpPr>
        <p:grpSpPr bwMode="auto">
          <a:xfrm>
            <a:off x="1430599" y="4789533"/>
            <a:ext cx="1090047" cy="1035890"/>
            <a:chOff x="2937780" y="3163369"/>
            <a:chExt cx="1501691" cy="1428353"/>
          </a:xfrm>
        </p:grpSpPr>
        <p:pic>
          <p:nvPicPr>
            <p:cNvPr id="18" name="Picture 9" descr="6Bl_NC_BYoke2ACryo.png"/>
            <p:cNvPicPr>
              <a:picLocks noChangeAspect="1"/>
            </p:cNvPicPr>
            <p:nvPr/>
          </p:nvPicPr>
          <p:blipFill>
            <a:blip r:embed="rId6" cstate="email">
              <a:extLst>
                <a:ext uri="{28A0092B-C50C-407E-A947-70E740481C1C}">
                  <a14:useLocalDpi xmlns:a14="http://schemas.microsoft.com/office/drawing/2010/main" val="0"/>
                </a:ext>
              </a:extLst>
            </a:blip>
            <a:srcRect l="24754" t="14047"/>
            <a:stretch>
              <a:fillRect/>
            </a:stretch>
          </p:blipFill>
          <p:spPr bwMode="auto">
            <a:xfrm>
              <a:off x="2937780" y="3163369"/>
              <a:ext cx="1501691" cy="142835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9" name="TextBox 8"/>
            <p:cNvSpPr txBox="1">
              <a:spLocks noChangeArrowheads="1"/>
            </p:cNvSpPr>
            <p:nvPr/>
          </p:nvSpPr>
          <p:spPr bwMode="auto">
            <a:xfrm>
              <a:off x="3013167" y="4142380"/>
              <a:ext cx="1188917" cy="30777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1400">
                  <a:solidFill>
                    <a:schemeClr val="tx1"/>
                  </a:solidFill>
                  <a:latin typeface="Times New Roman" charset="0"/>
                  <a:ea typeface="ＭＳ Ｐゴシック" charset="0"/>
                  <a:cs typeface="ＭＳ Ｐゴシック" charset="0"/>
                </a:defRPr>
              </a:lvl1pPr>
              <a:lvl2pPr marL="742950" indent="-285750">
                <a:defRPr sz="1400">
                  <a:solidFill>
                    <a:schemeClr val="tx1"/>
                  </a:solidFill>
                  <a:latin typeface="Times New Roman" charset="0"/>
                  <a:ea typeface="ＭＳ Ｐゴシック" charset="0"/>
                </a:defRPr>
              </a:lvl2pPr>
              <a:lvl3pPr marL="1143000" indent="-228600">
                <a:defRPr sz="1400">
                  <a:solidFill>
                    <a:schemeClr val="tx1"/>
                  </a:solidFill>
                  <a:latin typeface="Times New Roman" charset="0"/>
                  <a:ea typeface="ＭＳ Ｐゴシック" charset="0"/>
                </a:defRPr>
              </a:lvl3pPr>
              <a:lvl4pPr marL="1600200" indent="-228600">
                <a:defRPr sz="1400">
                  <a:solidFill>
                    <a:schemeClr val="tx1"/>
                  </a:solidFill>
                  <a:latin typeface="Times New Roman" charset="0"/>
                  <a:ea typeface="ＭＳ Ｐゴシック" charset="0"/>
                </a:defRPr>
              </a:lvl4pPr>
              <a:lvl5pPr marL="2057400" indent="-228600">
                <a:defRPr sz="1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1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1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1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1400">
                  <a:solidFill>
                    <a:schemeClr val="tx1"/>
                  </a:solidFill>
                  <a:latin typeface="Times New Roman" charset="0"/>
                  <a:ea typeface="ＭＳ Ｐゴシック" charset="0"/>
                </a:defRPr>
              </a:lvl9pPr>
            </a:lstStyle>
            <a:p>
              <a:r>
                <a:rPr lang="en-US" dirty="0"/>
                <a:t>11 T Nb</a:t>
              </a:r>
              <a:r>
                <a:rPr lang="en-US" baseline="-25000" dirty="0"/>
                <a:t>3</a:t>
              </a:r>
              <a:r>
                <a:rPr lang="en-US" dirty="0"/>
                <a:t>Sn</a:t>
              </a:r>
            </a:p>
          </p:txBody>
        </p:sp>
      </p:grpSp>
      <p:pic>
        <p:nvPicPr>
          <p:cNvPr id="13" name="Picture 12"/>
          <p:cNvPicPr>
            <a:picLocks noChangeAspect="1"/>
          </p:cNvPicPr>
          <p:nvPr/>
        </p:nvPicPr>
        <p:blipFill>
          <a:blip r:embed="rId7"/>
          <a:stretch>
            <a:fillRect/>
          </a:stretch>
        </p:blipFill>
        <p:spPr>
          <a:xfrm rot="10800000" flipV="1">
            <a:off x="2732439" y="5006339"/>
            <a:ext cx="5604737" cy="708549"/>
          </a:xfrm>
          <a:prstGeom prst="rect">
            <a:avLst/>
          </a:prstGeom>
        </p:spPr>
      </p:pic>
      <p:pic>
        <p:nvPicPr>
          <p:cNvPr id="22" name="Picture 21"/>
          <p:cNvPicPr>
            <a:picLocks noChangeAspect="1"/>
          </p:cNvPicPr>
          <p:nvPr/>
        </p:nvPicPr>
        <p:blipFill>
          <a:blip r:embed="rId8"/>
          <a:stretch>
            <a:fillRect/>
          </a:stretch>
        </p:blipFill>
        <p:spPr>
          <a:xfrm>
            <a:off x="7417476" y="995113"/>
            <a:ext cx="1497924" cy="1324610"/>
          </a:xfrm>
          <a:prstGeom prst="rect">
            <a:avLst/>
          </a:prstGeom>
        </p:spPr>
      </p:pic>
      <p:pic>
        <p:nvPicPr>
          <p:cNvPr id="25" name="Picture 2"/>
          <p:cNvPicPr>
            <a:picLocks noChangeAspect="1" noChangeArrowheads="1"/>
          </p:cNvPicPr>
          <p:nvPr/>
        </p:nvPicPr>
        <p:blipFill rotWithShape="1">
          <a:blip r:embed="rId9" cstate="email">
            <a:clrChange>
              <a:clrFrom>
                <a:srgbClr val="FFFFFF"/>
              </a:clrFrom>
              <a:clrTo>
                <a:srgbClr val="FFFFFF">
                  <a:alpha val="0"/>
                </a:srgbClr>
              </a:clrTo>
            </a:clrChange>
            <a:extLst>
              <a:ext uri="{28A0092B-C50C-407E-A947-70E740481C1C}">
                <a14:useLocalDpi xmlns:a14="http://schemas.microsoft.com/office/drawing/2010/main" val="0"/>
              </a:ext>
            </a:extLst>
          </a:blip>
          <a:srcRect l="2346" t="19935" r="824" b="4735"/>
          <a:stretch/>
        </p:blipFill>
        <p:spPr bwMode="auto">
          <a:xfrm>
            <a:off x="1875831" y="2573227"/>
            <a:ext cx="5025386" cy="113655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cxnSp>
        <p:nvCxnSpPr>
          <p:cNvPr id="15" name="Straight Connector 14"/>
          <p:cNvCxnSpPr/>
          <p:nvPr/>
        </p:nvCxnSpPr>
        <p:spPr bwMode="auto">
          <a:xfrm flipV="1">
            <a:off x="6172478" y="2100515"/>
            <a:ext cx="1244998" cy="748167"/>
          </a:xfrm>
          <a:prstGeom prst="line">
            <a:avLst/>
          </a:prstGeom>
          <a:ln w="34925" cap="flat" cmpd="sng" algn="ctr">
            <a:solidFill>
              <a:srgbClr val="3861AA"/>
            </a:solidFill>
            <a:prstDash val="solid"/>
            <a:round/>
            <a:headEnd type="triangle" w="lg" len="lg"/>
            <a:tailEnd type="none" w="med" len="med"/>
          </a:ln>
          <a:effectLst/>
        </p:spPr>
        <p:style>
          <a:lnRef idx="2">
            <a:schemeClr val="accent1"/>
          </a:lnRef>
          <a:fillRef idx="0">
            <a:schemeClr val="accent1"/>
          </a:fillRef>
          <a:effectRef idx="1">
            <a:schemeClr val="accent1"/>
          </a:effectRef>
          <a:fontRef idx="minor">
            <a:schemeClr val="tx1"/>
          </a:fontRef>
        </p:style>
      </p:cxnSp>
      <p:pic>
        <p:nvPicPr>
          <p:cNvPr id="21" name="Picture 4"/>
          <p:cNvPicPr>
            <a:picLocks noChangeAspect="1" noChangeArrowheads="1"/>
          </p:cNvPicPr>
          <p:nvPr/>
        </p:nvPicPr>
        <p:blipFill>
          <a:blip r:embed="rId10" cstate="email">
            <a:extLst>
              <a:ext uri="{28A0092B-C50C-407E-A947-70E740481C1C}">
                <a14:useLocalDpi xmlns:a14="http://schemas.microsoft.com/office/drawing/2010/main" val="0"/>
              </a:ext>
            </a:extLst>
          </a:blip>
          <a:srcRect l="24022" t="5208" b="13672"/>
          <a:stretch>
            <a:fillRect/>
          </a:stretch>
        </p:blipFill>
        <p:spPr bwMode="auto">
          <a:xfrm>
            <a:off x="306803" y="960662"/>
            <a:ext cx="3512607" cy="281380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pic>
    </p:spTree>
    <p:extLst>
      <p:ext uri="{BB962C8B-B14F-4D97-AF65-F5344CB8AC3E}">
        <p14:creationId xmlns:p14="http://schemas.microsoft.com/office/powerpoint/2010/main" val="3052704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down)">
                                      <p:cBhvr>
                                        <p:cTn id="7" dur="500"/>
                                        <p:tgtEl>
                                          <p:spTgt spid="22"/>
                                        </p:tgtEl>
                                      </p:cBhvr>
                                    </p:animEffect>
                                  </p:childTnLst>
                                </p:cTn>
                              </p:par>
                              <p:par>
                                <p:cTn id="8" presetID="22" presetClass="entr" presetSubtype="4" fill="hold" nodeType="withEffect">
                                  <p:stCondLst>
                                    <p:cond delay="0"/>
                                  </p:stCondLst>
                                  <p:childTnLst>
                                    <p:set>
                                      <p:cBhvr>
                                        <p:cTn id="9" dur="1" fill="hold">
                                          <p:stCondLst>
                                            <p:cond delay="0"/>
                                          </p:stCondLst>
                                        </p:cTn>
                                        <p:tgtEl>
                                          <p:spTgt spid="2051"/>
                                        </p:tgtEl>
                                        <p:attrNameLst>
                                          <p:attrName>style.visibility</p:attrName>
                                        </p:attrNameLst>
                                      </p:cBhvr>
                                      <p:to>
                                        <p:strVal val="visible"/>
                                      </p:to>
                                    </p:set>
                                    <p:animEffect transition="in" filter="wipe(down)">
                                      <p:cBhvr>
                                        <p:cTn id="10" dur="500"/>
                                        <p:tgtEl>
                                          <p:spTgt spid="2051"/>
                                        </p:tgtEl>
                                      </p:cBhvr>
                                    </p:animEffect>
                                  </p:childTnLst>
                                </p:cTn>
                              </p:par>
                              <p:par>
                                <p:cTn id="11" presetID="22" presetClass="entr" presetSubtype="4" fill="hold"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wipe(down)">
                                      <p:cBhvr>
                                        <p:cTn id="13" dur="500"/>
                                        <p:tgtEl>
                                          <p:spTgt spid="15"/>
                                        </p:tgtEl>
                                      </p:cBhvr>
                                    </p:animEffect>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nodeType="clickEffect">
                                  <p:stCondLst>
                                    <p:cond delay="0"/>
                                  </p:stCondLst>
                                  <p:childTnLst>
                                    <p:set>
                                      <p:cBhvr>
                                        <p:cTn id="17" dur="1" fill="hold">
                                          <p:stCondLst>
                                            <p:cond delay="0"/>
                                          </p:stCondLst>
                                        </p:cTn>
                                        <p:tgtEl>
                                          <p:spTgt spid="2054"/>
                                        </p:tgtEl>
                                        <p:attrNameLst>
                                          <p:attrName>style.visibility</p:attrName>
                                        </p:attrNameLst>
                                      </p:cBhvr>
                                      <p:to>
                                        <p:strVal val="visible"/>
                                      </p:to>
                                    </p:set>
                                    <p:animEffect transition="in" filter="barn(inVertical)">
                                      <p:cBhvr>
                                        <p:cTn id="18" dur="500"/>
                                        <p:tgtEl>
                                          <p:spTgt spid="2054"/>
                                        </p:tgtEl>
                                      </p:cBhvr>
                                    </p:animEffect>
                                  </p:childTnLst>
                                </p:cTn>
                              </p:par>
                            </p:childTnLst>
                          </p:cTn>
                        </p:par>
                      </p:childTnLst>
                    </p:cTn>
                  </p:par>
                  <p:par>
                    <p:cTn id="19" fill="hold">
                      <p:stCondLst>
                        <p:cond delay="indefinite"/>
                      </p:stCondLst>
                      <p:childTnLst>
                        <p:par>
                          <p:cTn id="20" fill="hold">
                            <p:stCondLst>
                              <p:cond delay="0"/>
                            </p:stCondLst>
                            <p:childTnLst>
                              <p:par>
                                <p:cTn id="21" presetID="16" presetClass="entr" presetSubtype="21" fill="hold" nodeType="click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barn(inVertical)">
                                      <p:cBhvr>
                                        <p:cTn id="23" dur="500"/>
                                        <p:tgtEl>
                                          <p:spTgt spid="13"/>
                                        </p:tgtEl>
                                      </p:cBhvr>
                                    </p:animEffect>
                                  </p:childTnLst>
                                </p:cTn>
                              </p:par>
                              <p:par>
                                <p:cTn id="24" presetID="2" presetClass="entr" presetSubtype="4" fill="hold" nodeType="withEffect">
                                  <p:stCondLst>
                                    <p:cond delay="0"/>
                                  </p:stCondLst>
                                  <p:childTnLst>
                                    <p:set>
                                      <p:cBhvr>
                                        <p:cTn id="25" dur="1" fill="hold">
                                          <p:stCondLst>
                                            <p:cond delay="0"/>
                                          </p:stCondLst>
                                        </p:cTn>
                                        <p:tgtEl>
                                          <p:spTgt spid="21"/>
                                        </p:tgtEl>
                                        <p:attrNameLst>
                                          <p:attrName>style.visibility</p:attrName>
                                        </p:attrNameLst>
                                      </p:cBhvr>
                                      <p:to>
                                        <p:strVal val="visible"/>
                                      </p:to>
                                    </p:set>
                                    <p:anim calcmode="lin" valueType="num">
                                      <p:cBhvr additive="base">
                                        <p:cTn id="26" dur="500" fill="hold"/>
                                        <p:tgtEl>
                                          <p:spTgt spid="21"/>
                                        </p:tgtEl>
                                        <p:attrNameLst>
                                          <p:attrName>ppt_x</p:attrName>
                                        </p:attrNameLst>
                                      </p:cBhvr>
                                      <p:tavLst>
                                        <p:tav tm="0">
                                          <p:val>
                                            <p:strVal val="#ppt_x"/>
                                          </p:val>
                                        </p:tav>
                                        <p:tav tm="100000">
                                          <p:val>
                                            <p:strVal val="#ppt_x"/>
                                          </p:val>
                                        </p:tav>
                                      </p:tavLst>
                                    </p:anim>
                                    <p:anim calcmode="lin" valueType="num">
                                      <p:cBhvr additive="base">
                                        <p:cTn id="27"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17</a:t>
            </a:fld>
            <a:endParaRPr lang="en-US"/>
          </a:p>
        </p:txBody>
      </p:sp>
      <p:sp>
        <p:nvSpPr>
          <p:cNvPr id="3" name="Title 2"/>
          <p:cNvSpPr>
            <a:spLocks noGrp="1"/>
          </p:cNvSpPr>
          <p:nvPr>
            <p:ph type="title"/>
          </p:nvPr>
        </p:nvSpPr>
        <p:spPr>
          <a:xfrm>
            <a:off x="457200" y="159802"/>
            <a:ext cx="8229600" cy="718615"/>
          </a:xfrm>
        </p:spPr>
        <p:txBody>
          <a:bodyPr/>
          <a:lstStyle/>
          <a:p>
            <a:r>
              <a:rPr lang="en-GB" dirty="0" smtClean="0"/>
              <a:t>And many other improvements</a:t>
            </a:r>
            <a:endParaRPr lang="en-GB" dirty="0"/>
          </a:p>
        </p:txBody>
      </p:sp>
      <p:sp>
        <p:nvSpPr>
          <p:cNvPr id="4" name="Content Placeholder 3"/>
          <p:cNvSpPr>
            <a:spLocks noGrp="1"/>
          </p:cNvSpPr>
          <p:nvPr>
            <p:ph idx="1"/>
          </p:nvPr>
        </p:nvSpPr>
        <p:spPr>
          <a:xfrm>
            <a:off x="269818" y="894287"/>
            <a:ext cx="8683682" cy="2191814"/>
          </a:xfrm>
        </p:spPr>
        <p:txBody>
          <a:bodyPr>
            <a:normAutofit/>
          </a:bodyPr>
          <a:lstStyle/>
          <a:p>
            <a:pPr lvl="0" algn="just"/>
            <a:r>
              <a:rPr lang="en-GB" sz="2000" b="1" dirty="0"/>
              <a:t>Machine protection:</a:t>
            </a:r>
            <a:r>
              <a:rPr lang="en-GB" sz="2000" dirty="0"/>
              <a:t> improved robustness to </a:t>
            </a:r>
            <a:r>
              <a:rPr lang="en-GB" sz="2000" dirty="0" err="1"/>
              <a:t>mis</a:t>
            </a:r>
            <a:r>
              <a:rPr lang="en-GB" sz="2000" dirty="0"/>
              <a:t>-injected beams, to kickers sparks will be required. The kicker system, collimation and TDI, is the main shield against severe beam induced damage. </a:t>
            </a:r>
          </a:p>
          <a:p>
            <a:pPr lvl="0" algn="just"/>
            <a:r>
              <a:rPr lang="en-GB" sz="2000" b="1" dirty="0"/>
              <a:t>Quench Protection System</a:t>
            </a:r>
            <a:r>
              <a:rPr lang="en-GB" sz="2000" dirty="0"/>
              <a:t> of SC </a:t>
            </a:r>
            <a:r>
              <a:rPr lang="en-GB" sz="2000" dirty="0" smtClean="0"/>
              <a:t>magnets to remake a </a:t>
            </a:r>
            <a:r>
              <a:rPr lang="en-GB" sz="2000" dirty="0"/>
              <a:t>20 years </a:t>
            </a:r>
            <a:r>
              <a:rPr lang="en-GB" sz="2000" dirty="0" smtClean="0"/>
              <a:t>old design.</a:t>
            </a:r>
            <a:endParaRPr lang="en-US" sz="2000" dirty="0"/>
          </a:p>
        </p:txBody>
      </p:sp>
      <p:pic>
        <p:nvPicPr>
          <p:cNvPr id="6" name="Picture 5"/>
          <p:cNvPicPr>
            <a:picLocks noChangeAspect="1"/>
          </p:cNvPicPr>
          <p:nvPr/>
        </p:nvPicPr>
        <p:blipFill>
          <a:blip r:embed="rId2"/>
          <a:stretch>
            <a:fillRect/>
          </a:stretch>
        </p:blipFill>
        <p:spPr>
          <a:xfrm>
            <a:off x="4999194" y="3441165"/>
            <a:ext cx="4697256" cy="3025799"/>
          </a:xfrm>
          <a:prstGeom prst="rect">
            <a:avLst/>
          </a:prstGeom>
          <a:solidFill>
            <a:srgbClr val="56A2BF"/>
          </a:solidFill>
        </p:spPr>
      </p:pic>
      <p:sp>
        <p:nvSpPr>
          <p:cNvPr id="7" name="Content Placeholder 3"/>
          <p:cNvSpPr txBox="1">
            <a:spLocks/>
          </p:cNvSpPr>
          <p:nvPr/>
        </p:nvSpPr>
        <p:spPr>
          <a:xfrm>
            <a:off x="269818" y="2533651"/>
            <a:ext cx="5064182" cy="3775710"/>
          </a:xfrm>
          <a:prstGeom prst="rect">
            <a:avLst/>
          </a:prstGeom>
        </p:spPr>
        <p:txBody>
          <a:bodyPr vert="horz" lIns="91440" tIns="0" rIns="91440" bIns="0" rtlCol="0">
            <a:noAutofit/>
          </a:bodyPr>
          <a:lstStyle>
            <a:lvl1pPr marL="228600" indent="-228600" algn="l" defTabSz="457200" rtl="0" eaLnBrk="1" latinLnBrk="0" hangingPunct="1">
              <a:lnSpc>
                <a:spcPct val="120000"/>
              </a:lnSpc>
              <a:spcBef>
                <a:spcPts val="600"/>
              </a:spcBef>
              <a:buClr>
                <a:srgbClr val="0089B5"/>
              </a:buClr>
              <a:buFont typeface="Arial"/>
              <a:buChar char="•"/>
              <a:defRPr sz="3200" kern="1200">
                <a:solidFill>
                  <a:schemeClr val="tx1">
                    <a:lumMod val="75000"/>
                    <a:lumOff val="25000"/>
                  </a:schemeClr>
                </a:solidFill>
                <a:effectLst/>
                <a:latin typeface="Calibri" pitchFamily="34" charset="0"/>
                <a:ea typeface="+mn-ea"/>
                <a:cs typeface="+mn-cs"/>
              </a:defRPr>
            </a:lvl1pPr>
            <a:lvl2pPr marL="457200" indent="-228600" algn="l" defTabSz="457200" rtl="0" eaLnBrk="1" latinLnBrk="0" hangingPunct="1">
              <a:lnSpc>
                <a:spcPct val="120000"/>
              </a:lnSpc>
              <a:spcBef>
                <a:spcPts val="400"/>
              </a:spcBef>
              <a:buClr>
                <a:srgbClr val="0089B5"/>
              </a:buClr>
              <a:buSzPct val="95000"/>
              <a:buFont typeface="Arial"/>
              <a:buChar char="•"/>
              <a:defRPr sz="3200" kern="1200" baseline="0">
                <a:solidFill>
                  <a:schemeClr val="tx1">
                    <a:lumMod val="75000"/>
                    <a:lumOff val="25000"/>
                  </a:schemeClr>
                </a:solidFill>
                <a:effectLst/>
                <a:latin typeface="Calibri" pitchFamily="34" charset="0"/>
                <a:ea typeface="+mn-ea"/>
                <a:cs typeface="+mn-cs"/>
              </a:defRPr>
            </a:lvl2pPr>
            <a:lvl3pPr marL="685800" indent="-228600" algn="l" defTabSz="457200" rtl="0" eaLnBrk="1" latinLnBrk="0" hangingPunct="1">
              <a:lnSpc>
                <a:spcPct val="120000"/>
              </a:lnSpc>
              <a:spcBef>
                <a:spcPts val="200"/>
              </a:spcBef>
              <a:buClr>
                <a:srgbClr val="0089B5"/>
              </a:buClr>
              <a:buSzPct val="90000"/>
              <a:buFont typeface="Arial"/>
              <a:buChar char="•"/>
              <a:defRPr sz="2800" kern="1200" baseline="0">
                <a:solidFill>
                  <a:schemeClr val="tx1">
                    <a:lumMod val="75000"/>
                    <a:lumOff val="25000"/>
                  </a:schemeClr>
                </a:solidFill>
                <a:effectLst/>
                <a:latin typeface="Calibri" pitchFamily="34" charset="0"/>
                <a:ea typeface="+mn-ea"/>
                <a:cs typeface="+mn-cs"/>
              </a:defRPr>
            </a:lvl3pPr>
            <a:lvl4pPr marL="914400" indent="-228600" algn="l" defTabSz="457200" rtl="0" eaLnBrk="1" latinLnBrk="0" hangingPunct="1">
              <a:lnSpc>
                <a:spcPct val="120000"/>
              </a:lnSpc>
              <a:spcBef>
                <a:spcPts val="200"/>
              </a:spcBef>
              <a:buClr>
                <a:srgbClr val="0089B5"/>
              </a:buClr>
              <a:buSzPct val="90000"/>
              <a:buFont typeface="Arial"/>
              <a:buChar char="•"/>
              <a:defRPr sz="2800" kern="1200" baseline="0">
                <a:solidFill>
                  <a:schemeClr val="tx1">
                    <a:lumMod val="75000"/>
                    <a:lumOff val="25000"/>
                  </a:schemeClr>
                </a:solidFill>
                <a:effectLst/>
                <a:latin typeface="Calibri" pitchFamily="34" charset="0"/>
                <a:ea typeface="+mn-ea"/>
                <a:cs typeface="+mn-cs"/>
              </a:defRPr>
            </a:lvl4pPr>
            <a:lvl5pPr marL="1143000" indent="-228600" algn="l" defTabSz="457200" rtl="0" eaLnBrk="1" latinLnBrk="0" hangingPunct="1">
              <a:lnSpc>
                <a:spcPct val="120000"/>
              </a:lnSpc>
              <a:spcBef>
                <a:spcPts val="0"/>
              </a:spcBef>
              <a:buClr>
                <a:schemeClr val="bg1">
                  <a:lumMod val="50000"/>
                </a:schemeClr>
              </a:buClr>
              <a:buSzPct val="90000"/>
              <a:buFont typeface="Arial"/>
              <a:buChar char="•"/>
              <a:defRPr sz="2800" kern="1200" baseline="0">
                <a:solidFill>
                  <a:schemeClr val="tx1">
                    <a:lumMod val="50000"/>
                    <a:lumOff val="50000"/>
                  </a:schemeClr>
                </a:solidFill>
                <a:effectLst/>
                <a:latin typeface="Calibri" pitchFamily="34" charset="0"/>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r>
              <a:rPr lang="en-GB" sz="2000" b="1" dirty="0" smtClean="0"/>
              <a:t>Remote manipulation:</a:t>
            </a:r>
            <a:r>
              <a:rPr lang="en-GB" sz="2000" dirty="0" smtClean="0"/>
              <a:t> the level of activation around 2020 requires development of special equipment to allow replacing/servicing collimators, magnets, vacuum components etc., according to ALARA principle. Remote manipulation, enhanced reality and supervision is the key to minimizing the radiation doses sustained during interventions.</a:t>
            </a:r>
          </a:p>
          <a:p>
            <a:pPr algn="just"/>
            <a:r>
              <a:rPr lang="en-GB" sz="2000" b="1" dirty="0" smtClean="0"/>
              <a:t>Instrumentation</a:t>
            </a:r>
            <a:r>
              <a:rPr lang="en-GB" sz="2000" dirty="0" smtClean="0"/>
              <a:t> …</a:t>
            </a:r>
            <a:endParaRPr lang="en-US" sz="2000" dirty="0"/>
          </a:p>
        </p:txBody>
      </p:sp>
    </p:spTree>
    <p:extLst>
      <p:ext uri="{BB962C8B-B14F-4D97-AF65-F5344CB8AC3E}">
        <p14:creationId xmlns:p14="http://schemas.microsoft.com/office/powerpoint/2010/main" val="36749044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457200" y="850910"/>
            <a:ext cx="8229600" cy="5301205"/>
          </a:xfrm>
          <a:prstGeom prst="rect">
            <a:avLst/>
          </a:prstGeom>
          <a:solidFill>
            <a:srgbClr val="56A2BF"/>
          </a:solidFill>
        </p:spPr>
      </p:pic>
      <p:sp>
        <p:nvSpPr>
          <p:cNvPr id="2" name="Slide Number Placeholder 1"/>
          <p:cNvSpPr>
            <a:spLocks noGrp="1"/>
          </p:cNvSpPr>
          <p:nvPr>
            <p:ph type="sldNum" sz="quarter" idx="12"/>
          </p:nvPr>
        </p:nvSpPr>
        <p:spPr/>
        <p:txBody>
          <a:bodyPr/>
          <a:lstStyle/>
          <a:p>
            <a:fld id="{0FA004B2-1541-5046-B6F2-22AF56585712}" type="slidenum">
              <a:rPr lang="en-US" smtClean="0"/>
              <a:t>18</a:t>
            </a:fld>
            <a:endParaRPr lang="en-US"/>
          </a:p>
        </p:txBody>
      </p:sp>
      <p:sp>
        <p:nvSpPr>
          <p:cNvPr id="3" name="Title 2"/>
          <p:cNvSpPr>
            <a:spLocks noGrp="1"/>
          </p:cNvSpPr>
          <p:nvPr>
            <p:ph type="title"/>
          </p:nvPr>
        </p:nvSpPr>
        <p:spPr>
          <a:xfrm>
            <a:off x="457200" y="46032"/>
            <a:ext cx="8229600" cy="914400"/>
          </a:xfrm>
        </p:spPr>
        <p:txBody>
          <a:bodyPr/>
          <a:lstStyle/>
          <a:p>
            <a:r>
              <a:rPr lang="fr-CH" dirty="0" err="1" smtClean="0"/>
              <a:t>Many</a:t>
            </a:r>
            <a:r>
              <a:rPr lang="fr-CH" dirty="0" smtClean="0"/>
              <a:t> points </a:t>
            </a:r>
            <a:r>
              <a:rPr lang="fr-CH" dirty="0" err="1" smtClean="0"/>
              <a:t>around</a:t>
            </a:r>
            <a:r>
              <a:rPr lang="fr-CH" dirty="0" smtClean="0"/>
              <a:t> the ring</a:t>
            </a:r>
            <a:endParaRPr lang="en-GB" dirty="0"/>
          </a:p>
        </p:txBody>
      </p:sp>
      <p:sp>
        <p:nvSpPr>
          <p:cNvPr id="6" name="Oval 5"/>
          <p:cNvSpPr/>
          <p:nvPr/>
        </p:nvSpPr>
        <p:spPr>
          <a:xfrm rot="360541">
            <a:off x="2845482" y="5330805"/>
            <a:ext cx="1773936" cy="466345"/>
          </a:xfrm>
          <a:prstGeom prst="ellipse">
            <a:avLst/>
          </a:prstGeom>
          <a:solidFill>
            <a:srgbClr val="56A2BF">
              <a:alpha val="50000"/>
            </a:srgbClr>
          </a:solidFill>
          <a:ln w="44450">
            <a:solidFill>
              <a:srgbClr val="284579"/>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Oval 15"/>
          <p:cNvSpPr/>
          <p:nvPr/>
        </p:nvSpPr>
        <p:spPr>
          <a:xfrm rot="360541">
            <a:off x="4741224" y="1532137"/>
            <a:ext cx="1773936" cy="466345"/>
          </a:xfrm>
          <a:prstGeom prst="ellipse">
            <a:avLst/>
          </a:prstGeom>
          <a:solidFill>
            <a:srgbClr val="56A2BF">
              <a:alpha val="50000"/>
            </a:srgbClr>
          </a:solidFill>
          <a:ln w="44450">
            <a:solidFill>
              <a:srgbClr val="3861AA"/>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 name="Oval 16"/>
          <p:cNvSpPr/>
          <p:nvPr/>
        </p:nvSpPr>
        <p:spPr>
          <a:xfrm rot="20927602">
            <a:off x="2547862" y="1553478"/>
            <a:ext cx="1773936" cy="466345"/>
          </a:xfrm>
          <a:prstGeom prst="ellipse">
            <a:avLst/>
          </a:prstGeom>
          <a:solidFill>
            <a:srgbClr val="56A2BF">
              <a:alpha val="50000"/>
            </a:srgbClr>
          </a:solidFill>
          <a:ln w="47625">
            <a:solidFill>
              <a:srgbClr val="3861AA"/>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 name="Oval 17"/>
          <p:cNvSpPr/>
          <p:nvPr/>
        </p:nvSpPr>
        <p:spPr>
          <a:xfrm rot="18753426">
            <a:off x="6773217" y="4381862"/>
            <a:ext cx="1277835" cy="279210"/>
          </a:xfrm>
          <a:prstGeom prst="ellipse">
            <a:avLst/>
          </a:prstGeom>
          <a:solidFill>
            <a:srgbClr val="56A2BF">
              <a:alpha val="50000"/>
            </a:srgbClr>
          </a:solidFill>
          <a:ln w="25400">
            <a:solidFill>
              <a:srgbClr val="3861AA"/>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Oval 18"/>
          <p:cNvSpPr/>
          <p:nvPr/>
        </p:nvSpPr>
        <p:spPr>
          <a:xfrm rot="20269642">
            <a:off x="5633631" y="5139834"/>
            <a:ext cx="1277835" cy="279210"/>
          </a:xfrm>
          <a:prstGeom prst="ellipse">
            <a:avLst/>
          </a:prstGeom>
          <a:solidFill>
            <a:srgbClr val="56A2BF">
              <a:alpha val="30000"/>
            </a:srgbClr>
          </a:solidFill>
          <a:ln w="25400">
            <a:solidFill>
              <a:srgbClr val="3861AA"/>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 name="Oval 19"/>
          <p:cNvSpPr/>
          <p:nvPr/>
        </p:nvSpPr>
        <p:spPr>
          <a:xfrm rot="2464575">
            <a:off x="947041" y="4524120"/>
            <a:ext cx="1277835" cy="279210"/>
          </a:xfrm>
          <a:prstGeom prst="ellipse">
            <a:avLst/>
          </a:prstGeom>
          <a:solidFill>
            <a:srgbClr val="56A2BF">
              <a:alpha val="30000"/>
            </a:srgbClr>
          </a:solidFill>
          <a:ln w="25400">
            <a:solidFill>
              <a:srgbClr val="3861AA"/>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1" name="Oval 20"/>
          <p:cNvSpPr/>
          <p:nvPr/>
        </p:nvSpPr>
        <p:spPr>
          <a:xfrm rot="2359930">
            <a:off x="6610610" y="2421469"/>
            <a:ext cx="1277835" cy="279210"/>
          </a:xfrm>
          <a:prstGeom prst="ellipse">
            <a:avLst/>
          </a:prstGeom>
          <a:solidFill>
            <a:srgbClr val="56A2BF">
              <a:alpha val="10000"/>
            </a:srgbClr>
          </a:solidFill>
          <a:ln w="25400">
            <a:solidFill>
              <a:srgbClr val="3861AA"/>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71983408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19</a:t>
            </a:fld>
            <a:endParaRPr lang="en-US"/>
          </a:p>
        </p:txBody>
      </p:sp>
      <p:sp>
        <p:nvSpPr>
          <p:cNvPr id="4" name="Content Placeholder 3"/>
          <p:cNvSpPr>
            <a:spLocks noGrp="1"/>
          </p:cNvSpPr>
          <p:nvPr>
            <p:ph idx="1"/>
          </p:nvPr>
        </p:nvSpPr>
        <p:spPr>
          <a:xfrm>
            <a:off x="634172" y="1504950"/>
            <a:ext cx="8229600" cy="2451172"/>
          </a:xfrm>
        </p:spPr>
        <p:txBody>
          <a:bodyPr>
            <a:normAutofit/>
          </a:bodyPr>
          <a:lstStyle/>
          <a:p>
            <a:pPr marL="0" indent="0">
              <a:buNone/>
            </a:pPr>
            <a:r>
              <a:rPr lang="en-GB" sz="6000" dirty="0" smtClean="0"/>
              <a:t>HL-LHC</a:t>
            </a:r>
          </a:p>
          <a:p>
            <a:pPr marL="0" indent="0">
              <a:buNone/>
            </a:pPr>
            <a:r>
              <a:rPr lang="en-GB" sz="4400" dirty="0" smtClean="0">
                <a:solidFill>
                  <a:schemeClr val="tx2">
                    <a:lumMod val="60000"/>
                    <a:lumOff val="40000"/>
                  </a:schemeClr>
                </a:solidFill>
              </a:rPr>
              <a:t>Impact on society</a:t>
            </a:r>
            <a:endParaRPr lang="en-GB" sz="4400" dirty="0">
              <a:solidFill>
                <a:schemeClr val="tx2">
                  <a:lumMod val="60000"/>
                  <a:lumOff val="40000"/>
                </a:schemeClr>
              </a:solidFill>
            </a:endParaRPr>
          </a:p>
        </p:txBody>
      </p:sp>
      <p:sp>
        <p:nvSpPr>
          <p:cNvPr id="5" name="Footer Placeholder 4"/>
          <p:cNvSpPr>
            <a:spLocks noGrp="1"/>
          </p:cNvSpPr>
          <p:nvPr>
            <p:ph type="ftr" sz="quarter" idx="3"/>
          </p:nvPr>
        </p:nvSpPr>
        <p:spPr/>
        <p:txBody>
          <a:bodyPr/>
          <a:lstStyle/>
          <a:p>
            <a:endParaRPr lang="en-GB" dirty="0"/>
          </a:p>
        </p:txBody>
      </p:sp>
    </p:spTree>
    <p:extLst>
      <p:ext uri="{BB962C8B-B14F-4D97-AF65-F5344CB8AC3E}">
        <p14:creationId xmlns:p14="http://schemas.microsoft.com/office/powerpoint/2010/main" val="17557939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2</a:t>
            </a:fld>
            <a:endParaRPr lang="en-US"/>
          </a:p>
        </p:txBody>
      </p:sp>
      <p:sp>
        <p:nvSpPr>
          <p:cNvPr id="3" name="Title 2"/>
          <p:cNvSpPr>
            <a:spLocks noGrp="1"/>
          </p:cNvSpPr>
          <p:nvPr>
            <p:ph type="title"/>
          </p:nvPr>
        </p:nvSpPr>
        <p:spPr/>
        <p:txBody>
          <a:bodyPr/>
          <a:lstStyle/>
          <a:p>
            <a:r>
              <a:rPr lang="en-GB" dirty="0" smtClean="0"/>
              <a:t>Contents</a:t>
            </a:r>
            <a:endParaRPr lang="en-GB" dirty="0"/>
          </a:p>
        </p:txBody>
      </p:sp>
      <p:sp>
        <p:nvSpPr>
          <p:cNvPr id="4" name="Content Placeholder 3"/>
          <p:cNvSpPr>
            <a:spLocks noGrp="1"/>
          </p:cNvSpPr>
          <p:nvPr>
            <p:ph idx="1"/>
          </p:nvPr>
        </p:nvSpPr>
        <p:spPr/>
        <p:txBody>
          <a:bodyPr/>
          <a:lstStyle/>
          <a:p>
            <a:r>
              <a:rPr lang="en-GB" dirty="0" smtClean="0"/>
              <a:t>The HL-LHC Project</a:t>
            </a:r>
          </a:p>
          <a:p>
            <a:r>
              <a:rPr lang="en-GB" dirty="0"/>
              <a:t>The impact</a:t>
            </a:r>
          </a:p>
          <a:p>
            <a:r>
              <a:rPr lang="en-GB" dirty="0" smtClean="0"/>
              <a:t>Industry</a:t>
            </a:r>
          </a:p>
        </p:txBody>
      </p:sp>
    </p:spTree>
    <p:extLst>
      <p:ext uri="{BB962C8B-B14F-4D97-AF65-F5344CB8AC3E}">
        <p14:creationId xmlns:p14="http://schemas.microsoft.com/office/powerpoint/2010/main" val="92604078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Technology areas</a:t>
            </a:r>
            <a:endParaRPr lang="en-US" dirty="0"/>
          </a:p>
        </p:txBody>
      </p:sp>
      <p:sp>
        <p:nvSpPr>
          <p:cNvPr id="3" name="Content Placeholder 2"/>
          <p:cNvSpPr>
            <a:spLocks noGrp="1"/>
          </p:cNvSpPr>
          <p:nvPr>
            <p:ph idx="1"/>
          </p:nvPr>
        </p:nvSpPr>
        <p:spPr>
          <a:xfrm>
            <a:off x="457200" y="1189038"/>
            <a:ext cx="8229600" cy="4954462"/>
          </a:xfrm>
        </p:spPr>
        <p:txBody>
          <a:bodyPr>
            <a:noAutofit/>
          </a:bodyPr>
          <a:lstStyle/>
          <a:p>
            <a:r>
              <a:rPr lang="en-US" sz="2400" dirty="0" smtClean="0"/>
              <a:t>CERN has mapped in 2014 about 67 technology area of interests. There has been a steady growing number of new technologies between 1984 and 2004 at a rate of 1 new technology/year, then almost stable till today  (</a:t>
            </a:r>
            <a:r>
              <a:rPr lang="en-US" sz="2400" dirty="0" smtClean="0">
                <a:sym typeface="Wingdings"/>
              </a:rPr>
              <a:t> there is need to innovate !!!)</a:t>
            </a:r>
          </a:p>
          <a:p>
            <a:r>
              <a:rPr lang="en-US" sz="2400" dirty="0" smtClean="0">
                <a:sym typeface="Wingdings"/>
              </a:rPr>
              <a:t>The reference technology landscape is dominated, by size, connections to other areas and impact, by technologies embedded by accelerators, with 2259 patents.</a:t>
            </a:r>
            <a:endParaRPr lang="en-US" sz="2400" dirty="0"/>
          </a:p>
          <a:p>
            <a:r>
              <a:rPr lang="en-US" sz="2400" b="1" dirty="0" smtClean="0"/>
              <a:t>HL-LHC is involved in all of the main mapped technological areas. </a:t>
            </a:r>
            <a:r>
              <a:rPr lang="en-US" sz="2400" dirty="0" smtClean="0"/>
              <a:t>Namely, </a:t>
            </a:r>
            <a:r>
              <a:rPr lang="en-US" sz="2400" dirty="0" err="1" smtClean="0"/>
              <a:t>NbTi</a:t>
            </a:r>
            <a:r>
              <a:rPr lang="en-US" sz="2400" dirty="0" smtClean="0"/>
              <a:t>, Nb3Sn, HTSC, cryogenics, vacuum. Of these many are showing a growing trend in the last years. </a:t>
            </a:r>
            <a:endParaRPr lang="en-US" sz="2400" dirty="0"/>
          </a:p>
        </p:txBody>
      </p:sp>
      <p:sp>
        <p:nvSpPr>
          <p:cNvPr id="5" name="Slide Number Placeholder 4"/>
          <p:cNvSpPr>
            <a:spLocks noGrp="1"/>
          </p:cNvSpPr>
          <p:nvPr>
            <p:ph type="sldNum" sz="quarter" idx="12"/>
          </p:nvPr>
        </p:nvSpPr>
        <p:spPr/>
        <p:txBody>
          <a:bodyPr/>
          <a:lstStyle/>
          <a:p>
            <a:fld id="{970CB9A6-453C-A247-A48C-E76266E8C97E}" type="slidenum">
              <a:rPr lang="en-US" smtClean="0"/>
              <a:t>20</a:t>
            </a:fld>
            <a:endParaRPr lang="en-US"/>
          </a:p>
        </p:txBody>
      </p:sp>
    </p:spTree>
    <p:extLst>
      <p:ext uri="{BB962C8B-B14F-4D97-AF65-F5344CB8AC3E}">
        <p14:creationId xmlns:p14="http://schemas.microsoft.com/office/powerpoint/2010/main" val="283936734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Chart 9"/>
          <p:cNvGraphicFramePr>
            <a:graphicFrameLocks/>
          </p:cNvGraphicFramePr>
          <p:nvPr>
            <p:extLst>
              <p:ext uri="{D42A27DB-BD31-4B8C-83A1-F6EECF244321}">
                <p14:modId xmlns:p14="http://schemas.microsoft.com/office/powerpoint/2010/main" val="2140023256"/>
              </p:ext>
            </p:extLst>
          </p:nvPr>
        </p:nvGraphicFramePr>
        <p:xfrm>
          <a:off x="1655211" y="1592826"/>
          <a:ext cx="6937898" cy="4025322"/>
        </p:xfrm>
        <a:graphic>
          <a:graphicData uri="http://schemas.openxmlformats.org/drawingml/2006/chart">
            <c:chart xmlns:c="http://schemas.openxmlformats.org/drawingml/2006/chart" xmlns:r="http://schemas.openxmlformats.org/officeDocument/2006/relationships" r:id="rId3"/>
          </a:graphicData>
        </a:graphic>
      </p:graphicFrame>
      <p:sp>
        <p:nvSpPr>
          <p:cNvPr id="11" name="TextBox 10"/>
          <p:cNvSpPr txBox="1"/>
          <p:nvPr/>
        </p:nvSpPr>
        <p:spPr>
          <a:xfrm>
            <a:off x="325040" y="4728929"/>
            <a:ext cx="7740032" cy="1477328"/>
          </a:xfrm>
          <a:prstGeom prst="rect">
            <a:avLst/>
          </a:prstGeom>
          <a:noFill/>
        </p:spPr>
        <p:txBody>
          <a:bodyPr wrap="none" rtlCol="0">
            <a:spAutoFit/>
          </a:bodyPr>
          <a:lstStyle/>
          <a:p>
            <a:r>
              <a:rPr lang="en-US" dirty="0"/>
              <a:t>70 companies involved </a:t>
            </a:r>
            <a:r>
              <a:rPr lang="en-US" dirty="0" smtClean="0"/>
              <a:t>, </a:t>
            </a:r>
          </a:p>
          <a:p>
            <a:r>
              <a:rPr lang="en-US" dirty="0" smtClean="0"/>
              <a:t>24000 accelerator in the world, (more than 30000 if medical are included) </a:t>
            </a:r>
          </a:p>
          <a:p>
            <a:r>
              <a:rPr lang="en-US" dirty="0" smtClean="0"/>
              <a:t>1100 new systems deployed every year for about US$ 2.2B.</a:t>
            </a:r>
            <a:endParaRPr lang="en-US" dirty="0"/>
          </a:p>
          <a:p>
            <a:r>
              <a:rPr lang="en-US" dirty="0" smtClean="0"/>
              <a:t>(if medical therapy is included, the bottom line figure will increase by 1 $B more) </a:t>
            </a:r>
          </a:p>
          <a:p>
            <a:r>
              <a:rPr lang="en-US" dirty="0" smtClean="0"/>
              <a:t> </a:t>
            </a:r>
            <a:endParaRPr lang="en-US" dirty="0"/>
          </a:p>
        </p:txBody>
      </p:sp>
      <p:sp>
        <p:nvSpPr>
          <p:cNvPr id="4" name="Slide Number Placeholder 3"/>
          <p:cNvSpPr>
            <a:spLocks noGrp="1"/>
          </p:cNvSpPr>
          <p:nvPr>
            <p:ph type="sldNum" sz="quarter" idx="12"/>
          </p:nvPr>
        </p:nvSpPr>
        <p:spPr/>
        <p:txBody>
          <a:bodyPr/>
          <a:lstStyle/>
          <a:p>
            <a:fld id="{970CB9A6-453C-A247-A48C-E76266E8C97E}" type="slidenum">
              <a:rPr lang="en-US" smtClean="0"/>
              <a:t>21</a:t>
            </a:fld>
            <a:endParaRPr lang="en-US"/>
          </a:p>
        </p:txBody>
      </p:sp>
      <p:sp>
        <p:nvSpPr>
          <p:cNvPr id="6" name="Content Placeholder 3"/>
          <p:cNvSpPr>
            <a:spLocks noGrp="1"/>
          </p:cNvSpPr>
          <p:nvPr>
            <p:ph idx="1"/>
          </p:nvPr>
        </p:nvSpPr>
        <p:spPr>
          <a:xfrm>
            <a:off x="325040" y="192104"/>
            <a:ext cx="8361760" cy="1296616"/>
          </a:xfrm>
        </p:spPr>
        <p:txBody>
          <a:bodyPr>
            <a:normAutofit fontScale="70000" lnSpcReduction="20000"/>
          </a:bodyPr>
          <a:lstStyle/>
          <a:p>
            <a:pPr marL="0" indent="0">
              <a:buNone/>
            </a:pPr>
            <a:r>
              <a:rPr lang="en-GB" sz="6000" dirty="0" smtClean="0"/>
              <a:t>Impact: accelerators in </a:t>
            </a:r>
            <a:r>
              <a:rPr lang="en-GB" sz="6000" dirty="0" smtClean="0">
                <a:solidFill>
                  <a:schemeClr val="tx2">
                    <a:lumMod val="60000"/>
                    <a:lumOff val="40000"/>
                  </a:schemeClr>
                </a:solidFill>
              </a:rPr>
              <a:t>Science,  </a:t>
            </a:r>
            <a:r>
              <a:rPr lang="en-GB" sz="6000" dirty="0">
                <a:solidFill>
                  <a:schemeClr val="tx2">
                    <a:lumMod val="60000"/>
                    <a:lumOff val="40000"/>
                  </a:schemeClr>
                </a:solidFill>
              </a:rPr>
              <a:t>Industry and Society</a:t>
            </a:r>
          </a:p>
          <a:p>
            <a:pPr marL="0" indent="0">
              <a:buNone/>
            </a:pPr>
            <a:endParaRPr lang="en-GB" sz="6000" dirty="0" smtClean="0"/>
          </a:p>
        </p:txBody>
      </p:sp>
    </p:spTree>
    <p:extLst>
      <p:ext uri="{BB962C8B-B14F-4D97-AF65-F5344CB8AC3E}">
        <p14:creationId xmlns:p14="http://schemas.microsoft.com/office/powerpoint/2010/main" val="48207707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6357" y="274638"/>
            <a:ext cx="8229600" cy="760236"/>
          </a:xfrm>
        </p:spPr>
        <p:txBody>
          <a:bodyPr/>
          <a:lstStyle/>
          <a:p>
            <a:pPr algn="l"/>
            <a:r>
              <a:rPr lang="en-US" dirty="0" smtClean="0"/>
              <a:t>Impact on society</a:t>
            </a:r>
            <a:endParaRPr lang="en-US" dirty="0"/>
          </a:p>
        </p:txBody>
      </p:sp>
      <p:sp>
        <p:nvSpPr>
          <p:cNvPr id="3" name="Content Placeholder 2"/>
          <p:cNvSpPr>
            <a:spLocks noGrp="1"/>
          </p:cNvSpPr>
          <p:nvPr>
            <p:ph idx="1"/>
          </p:nvPr>
        </p:nvSpPr>
        <p:spPr/>
        <p:txBody>
          <a:bodyPr>
            <a:normAutofit/>
          </a:bodyPr>
          <a:lstStyle/>
          <a:p>
            <a:pPr marL="0" indent="0">
              <a:buNone/>
            </a:pPr>
            <a:r>
              <a:rPr lang="en-US" sz="2000" dirty="0" smtClean="0"/>
              <a:t>Application of accelerators has not yet</a:t>
            </a:r>
          </a:p>
          <a:p>
            <a:pPr marL="0" indent="0">
              <a:buNone/>
            </a:pPr>
            <a:r>
              <a:rPr lang="en-US" sz="2000" dirty="0"/>
              <a:t>r</a:t>
            </a:r>
            <a:r>
              <a:rPr lang="en-US" sz="2000" dirty="0" smtClean="0"/>
              <a:t>eached  the full needs and opportunities</a:t>
            </a:r>
          </a:p>
          <a:p>
            <a:pPr marL="0" indent="0">
              <a:buNone/>
            </a:pPr>
            <a:r>
              <a:rPr lang="en-US" sz="2000" dirty="0" smtClean="0"/>
              <a:t>offered from many sectors.</a:t>
            </a:r>
          </a:p>
          <a:p>
            <a:pPr marL="0" indent="0">
              <a:buNone/>
            </a:pPr>
            <a:r>
              <a:rPr lang="en-US" sz="2000" dirty="0"/>
              <a:t>E</a:t>
            </a:r>
            <a:r>
              <a:rPr lang="en-US" sz="2000" dirty="0" smtClean="0"/>
              <a:t>xploitation is expected  even outside </a:t>
            </a:r>
          </a:p>
          <a:p>
            <a:pPr marL="0" indent="0">
              <a:buNone/>
            </a:pPr>
            <a:r>
              <a:rPr lang="en-US" sz="2000" dirty="0" smtClean="0"/>
              <a:t>of the known medical therapy field.</a:t>
            </a:r>
          </a:p>
          <a:p>
            <a:pPr marL="0" indent="0">
              <a:buNone/>
            </a:pPr>
            <a:r>
              <a:rPr lang="en-US" sz="2000" dirty="0" smtClean="0"/>
              <a:t>Examples: </a:t>
            </a:r>
            <a:r>
              <a:rPr lang="en-US" sz="2000" b="1" dirty="0"/>
              <a:t>Accelerator-</a:t>
            </a:r>
            <a:r>
              <a:rPr lang="en-US" sz="2000" b="1" dirty="0" smtClean="0"/>
              <a:t>driven systems </a:t>
            </a:r>
          </a:p>
          <a:p>
            <a:pPr marL="0" indent="0">
              <a:buNone/>
            </a:pPr>
            <a:r>
              <a:rPr lang="en-US" sz="2000" dirty="0"/>
              <a:t>a</a:t>
            </a:r>
            <a:r>
              <a:rPr lang="en-US" sz="2000" dirty="0" smtClean="0"/>
              <a:t>ble to provide</a:t>
            </a:r>
            <a:r>
              <a:rPr lang="en-US" sz="2000" dirty="0"/>
              <a:t> </a:t>
            </a:r>
            <a:r>
              <a:rPr lang="en-US" sz="2000" dirty="0" smtClean="0"/>
              <a:t>a </a:t>
            </a:r>
            <a:r>
              <a:rPr lang="en-US" sz="2000" dirty="0"/>
              <a:t>long-term strategy </a:t>
            </a:r>
            <a:r>
              <a:rPr lang="en-US" sz="2000" dirty="0" smtClean="0"/>
              <a:t>for </a:t>
            </a:r>
          </a:p>
          <a:p>
            <a:pPr marL="0" indent="0">
              <a:buNone/>
            </a:pPr>
            <a:r>
              <a:rPr lang="en-US" sz="2000" dirty="0" smtClean="0"/>
              <a:t>the growth of nuclear power –</a:t>
            </a:r>
          </a:p>
          <a:p>
            <a:pPr marL="0" indent="0">
              <a:buNone/>
            </a:pPr>
            <a:r>
              <a:rPr lang="en-US" sz="2000" b="1" dirty="0" smtClean="0"/>
              <a:t>Fusion energy - Industrial processes - </a:t>
            </a:r>
            <a:endParaRPr lang="en-US" sz="2000" dirty="0" smtClean="0"/>
          </a:p>
          <a:p>
            <a:pPr marL="0" indent="0">
              <a:buNone/>
            </a:pPr>
            <a:r>
              <a:rPr lang="en-US" sz="2000" b="1" dirty="0" smtClean="0"/>
              <a:t>Gas and water cleaning</a:t>
            </a:r>
            <a:r>
              <a:rPr lang="en-US" sz="2000" dirty="0"/>
              <a:t> </a:t>
            </a:r>
            <a:r>
              <a:rPr lang="en-US" sz="2000" dirty="0" smtClean="0"/>
              <a:t>- Demonstrations </a:t>
            </a:r>
            <a:r>
              <a:rPr lang="en-US" sz="2000" dirty="0"/>
              <a:t>have shown the effectiveness and efficiency of particle-</a:t>
            </a:r>
            <a:r>
              <a:rPr lang="en-US" sz="2000" dirty="0" smtClean="0"/>
              <a:t>accelerator  technology </a:t>
            </a:r>
            <a:r>
              <a:rPr lang="en-US" sz="2000" dirty="0"/>
              <a:t>in treating flue gas emissions and polluted water.</a:t>
            </a:r>
          </a:p>
        </p:txBody>
      </p:sp>
      <p:sp>
        <p:nvSpPr>
          <p:cNvPr id="6" name="Slide Number Placeholder 5"/>
          <p:cNvSpPr>
            <a:spLocks noGrp="1"/>
          </p:cNvSpPr>
          <p:nvPr>
            <p:ph type="sldNum" sz="quarter" idx="12"/>
          </p:nvPr>
        </p:nvSpPr>
        <p:spPr/>
        <p:txBody>
          <a:bodyPr/>
          <a:lstStyle/>
          <a:p>
            <a:fld id="{970CB9A6-453C-A247-A48C-E76266E8C97E}" type="slidenum">
              <a:rPr lang="en-US" smtClean="0"/>
              <a:t>22</a:t>
            </a:fld>
            <a:endParaRPr lang="en-US"/>
          </a:p>
        </p:txBody>
      </p:sp>
      <p:pic>
        <p:nvPicPr>
          <p:cNvPr id="4" name="Picture 3"/>
          <p:cNvPicPr>
            <a:picLocks noChangeAspect="1"/>
          </p:cNvPicPr>
          <p:nvPr/>
        </p:nvPicPr>
        <p:blipFill>
          <a:blip r:embed="rId3"/>
          <a:stretch>
            <a:fillRect/>
          </a:stretch>
        </p:blipFill>
        <p:spPr>
          <a:xfrm>
            <a:off x="4938465" y="83285"/>
            <a:ext cx="4128758" cy="4540817"/>
          </a:xfrm>
          <a:prstGeom prst="rect">
            <a:avLst/>
          </a:prstGeom>
        </p:spPr>
      </p:pic>
    </p:spTree>
    <p:extLst>
      <p:ext uri="{BB962C8B-B14F-4D97-AF65-F5344CB8AC3E}">
        <p14:creationId xmlns:p14="http://schemas.microsoft.com/office/powerpoint/2010/main" val="50717060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16963" y="5439579"/>
            <a:ext cx="3717640" cy="923330"/>
          </a:xfrm>
          <a:prstGeom prst="rect">
            <a:avLst/>
          </a:prstGeom>
        </p:spPr>
        <p:txBody>
          <a:bodyPr wrap="square">
            <a:spAutoFit/>
          </a:bodyPr>
          <a:lstStyle/>
          <a:p>
            <a:r>
              <a:rPr lang="en-US" dirty="0"/>
              <a:t>Map: </a:t>
            </a:r>
            <a:r>
              <a:rPr lang="en-US" b="1" dirty="0"/>
              <a:t>Nb3Sn SC </a:t>
            </a:r>
            <a:r>
              <a:rPr lang="en-US" b="1" dirty="0" smtClean="0"/>
              <a:t>Publications</a:t>
            </a:r>
            <a:endParaRPr lang="en-US" dirty="0"/>
          </a:p>
          <a:p>
            <a:r>
              <a:rPr lang="en-US" dirty="0"/>
              <a:t>Current year</a:t>
            </a:r>
            <a:r>
              <a:rPr lang="en-US" dirty="0" smtClean="0"/>
              <a:t>: 2014</a:t>
            </a:r>
            <a:r>
              <a:rPr lang="en-US" dirty="0"/>
              <a:t> </a:t>
            </a:r>
            <a:r>
              <a:rPr lang="en-US" dirty="0" err="1" smtClean="0"/>
              <a:t>Organisations</a:t>
            </a:r>
            <a:r>
              <a:rPr lang="en-US" dirty="0" smtClean="0"/>
              <a:t>: 336</a:t>
            </a:r>
            <a:endParaRPr lang="en-US" dirty="0"/>
          </a:p>
          <a:p>
            <a:r>
              <a:rPr lang="en-US" dirty="0"/>
              <a:t>Clusters</a:t>
            </a:r>
            <a:r>
              <a:rPr lang="en-US" dirty="0" smtClean="0"/>
              <a:t>: 14</a:t>
            </a:r>
            <a:r>
              <a:rPr lang="en-US" dirty="0"/>
              <a:t> </a:t>
            </a:r>
            <a:r>
              <a:rPr lang="en-US" dirty="0" smtClean="0"/>
              <a:t>  Publications:749</a:t>
            </a:r>
            <a:endParaRPr lang="en-US" dirty="0"/>
          </a:p>
        </p:txBody>
      </p:sp>
      <p:sp>
        <p:nvSpPr>
          <p:cNvPr id="6" name="Rectangle 5"/>
          <p:cNvSpPr/>
          <p:nvPr/>
        </p:nvSpPr>
        <p:spPr>
          <a:xfrm>
            <a:off x="4816982" y="5448870"/>
            <a:ext cx="4210055" cy="923330"/>
          </a:xfrm>
          <a:prstGeom prst="rect">
            <a:avLst/>
          </a:prstGeom>
        </p:spPr>
        <p:txBody>
          <a:bodyPr wrap="square">
            <a:spAutoFit/>
          </a:bodyPr>
          <a:lstStyle/>
          <a:p>
            <a:r>
              <a:rPr lang="en-US" dirty="0"/>
              <a:t>Map: </a:t>
            </a:r>
            <a:r>
              <a:rPr lang="en-US" b="1" dirty="0"/>
              <a:t>Nb3Sn SC </a:t>
            </a:r>
            <a:r>
              <a:rPr lang="en-US" b="1" dirty="0" smtClean="0"/>
              <a:t>Patents</a:t>
            </a:r>
            <a:endParaRPr lang="en-US" dirty="0"/>
          </a:p>
          <a:p>
            <a:r>
              <a:rPr lang="en-US" dirty="0"/>
              <a:t>Current year</a:t>
            </a:r>
            <a:r>
              <a:rPr lang="en-US" dirty="0" smtClean="0"/>
              <a:t>:   2014-  </a:t>
            </a:r>
            <a:r>
              <a:rPr lang="en-US" dirty="0" err="1" smtClean="0"/>
              <a:t>Organisations</a:t>
            </a:r>
            <a:r>
              <a:rPr lang="en-US" dirty="0" smtClean="0"/>
              <a:t>: 91,  Clusters: 3</a:t>
            </a:r>
            <a:r>
              <a:rPr lang="en-US" dirty="0"/>
              <a:t> </a:t>
            </a:r>
            <a:r>
              <a:rPr lang="en-US" dirty="0" smtClean="0"/>
              <a:t>   Patents: 217</a:t>
            </a:r>
            <a:endParaRPr lang="en-US" dirty="0"/>
          </a:p>
        </p:txBody>
      </p:sp>
      <p:pic>
        <p:nvPicPr>
          <p:cNvPr id="10" name="Picture 9"/>
          <p:cNvPicPr>
            <a:picLocks noChangeAspect="1"/>
          </p:cNvPicPr>
          <p:nvPr/>
        </p:nvPicPr>
        <p:blipFill>
          <a:blip r:embed="rId2"/>
          <a:stretch>
            <a:fillRect/>
          </a:stretch>
        </p:blipFill>
        <p:spPr>
          <a:xfrm>
            <a:off x="785323" y="11759"/>
            <a:ext cx="8358677" cy="5369936"/>
          </a:xfrm>
          <a:prstGeom prst="rect">
            <a:avLst/>
          </a:prstGeom>
        </p:spPr>
      </p:pic>
      <p:sp>
        <p:nvSpPr>
          <p:cNvPr id="11" name="Rectangle 10"/>
          <p:cNvSpPr/>
          <p:nvPr/>
        </p:nvSpPr>
        <p:spPr>
          <a:xfrm>
            <a:off x="6244438" y="738665"/>
            <a:ext cx="2782599" cy="646331"/>
          </a:xfrm>
          <a:prstGeom prst="rect">
            <a:avLst/>
          </a:prstGeom>
        </p:spPr>
        <p:txBody>
          <a:bodyPr wrap="square">
            <a:spAutoFit/>
          </a:bodyPr>
          <a:lstStyle/>
          <a:p>
            <a:r>
              <a:rPr lang="en-GB" dirty="0" smtClean="0">
                <a:solidFill>
                  <a:schemeClr val="bg1"/>
                </a:solidFill>
              </a:rPr>
              <a:t>Nb3Sn technology links among institutions.</a:t>
            </a:r>
            <a:r>
              <a:rPr lang="en-US" dirty="0" smtClean="0">
                <a:solidFill>
                  <a:schemeClr val="bg1"/>
                </a:solidFill>
              </a:rPr>
              <a:t> </a:t>
            </a:r>
            <a:endParaRPr lang="en-US" dirty="0">
              <a:solidFill>
                <a:schemeClr val="bg1"/>
              </a:solidFill>
            </a:endParaRPr>
          </a:p>
        </p:txBody>
      </p:sp>
      <p:sp>
        <p:nvSpPr>
          <p:cNvPr id="3" name="Slide Number Placeholder 2"/>
          <p:cNvSpPr>
            <a:spLocks noGrp="1"/>
          </p:cNvSpPr>
          <p:nvPr>
            <p:ph type="sldNum" sz="quarter" idx="12"/>
          </p:nvPr>
        </p:nvSpPr>
        <p:spPr/>
        <p:txBody>
          <a:bodyPr/>
          <a:lstStyle/>
          <a:p>
            <a:fld id="{970CB9A6-453C-A247-A48C-E76266E8C97E}" type="slidenum">
              <a:rPr lang="en-US" smtClean="0"/>
              <a:t>23</a:t>
            </a:fld>
            <a:endParaRPr lang="en-US"/>
          </a:p>
        </p:txBody>
      </p:sp>
    </p:spTree>
    <p:extLst>
      <p:ext uri="{BB962C8B-B14F-4D97-AF65-F5344CB8AC3E}">
        <p14:creationId xmlns:p14="http://schemas.microsoft.com/office/powerpoint/2010/main" val="301006774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2197686" y="-28431"/>
            <a:ext cx="6550777" cy="6858000"/>
          </a:xfrm>
          <a:prstGeom prst="rect">
            <a:avLst/>
          </a:prstGeom>
        </p:spPr>
      </p:pic>
      <p:pic>
        <p:nvPicPr>
          <p:cNvPr id="6" name="Picture 5"/>
          <p:cNvPicPr>
            <a:picLocks noChangeAspect="1"/>
          </p:cNvPicPr>
          <p:nvPr/>
        </p:nvPicPr>
        <p:blipFill>
          <a:blip r:embed="rId4"/>
          <a:stretch>
            <a:fillRect/>
          </a:stretch>
        </p:blipFill>
        <p:spPr>
          <a:xfrm>
            <a:off x="-38208" y="0"/>
            <a:ext cx="2235894" cy="5498098"/>
          </a:xfrm>
          <a:prstGeom prst="rect">
            <a:avLst/>
          </a:prstGeom>
        </p:spPr>
      </p:pic>
      <p:sp>
        <p:nvSpPr>
          <p:cNvPr id="2" name="Footer Placeholder 1"/>
          <p:cNvSpPr>
            <a:spLocks noGrp="1"/>
          </p:cNvSpPr>
          <p:nvPr>
            <p:ph type="ftr" sz="quarter" idx="4294967295"/>
          </p:nvPr>
        </p:nvSpPr>
        <p:spPr>
          <a:xfrm>
            <a:off x="3124200" y="6356350"/>
            <a:ext cx="2895600" cy="365125"/>
          </a:xfrm>
          <a:prstGeom prst="rect">
            <a:avLst/>
          </a:prstGeom>
        </p:spPr>
        <p:txBody>
          <a:bodyPr/>
          <a:lstStyle/>
          <a:p>
            <a:r>
              <a:rPr lang="en-US" smtClean="0"/>
              <a:t>Marcello Losasso - ILO meeting, March 2015</a:t>
            </a:r>
            <a:endParaRPr lang="en-US"/>
          </a:p>
        </p:txBody>
      </p:sp>
      <p:sp>
        <p:nvSpPr>
          <p:cNvPr id="3" name="Slide Number Placeholder 2"/>
          <p:cNvSpPr>
            <a:spLocks noGrp="1"/>
          </p:cNvSpPr>
          <p:nvPr>
            <p:ph type="sldNum" sz="quarter" idx="12"/>
          </p:nvPr>
        </p:nvSpPr>
        <p:spPr/>
        <p:txBody>
          <a:bodyPr/>
          <a:lstStyle/>
          <a:p>
            <a:fld id="{970CB9A6-453C-A247-A48C-E76266E8C97E}" type="slidenum">
              <a:rPr lang="en-US" smtClean="0"/>
              <a:t>24</a:t>
            </a:fld>
            <a:endParaRPr lang="en-US"/>
          </a:p>
        </p:txBody>
      </p:sp>
      <p:sp>
        <p:nvSpPr>
          <p:cNvPr id="7" name="Rectangle 6"/>
          <p:cNvSpPr/>
          <p:nvPr/>
        </p:nvSpPr>
        <p:spPr>
          <a:xfrm>
            <a:off x="6312571" y="1818513"/>
            <a:ext cx="2516401" cy="646331"/>
          </a:xfrm>
          <a:prstGeom prst="rect">
            <a:avLst/>
          </a:prstGeom>
        </p:spPr>
        <p:txBody>
          <a:bodyPr wrap="square">
            <a:spAutoFit/>
          </a:bodyPr>
          <a:lstStyle/>
          <a:p>
            <a:r>
              <a:rPr lang="en-GB" dirty="0">
                <a:solidFill>
                  <a:schemeClr val="bg1"/>
                </a:solidFill>
              </a:rPr>
              <a:t>L</a:t>
            </a:r>
            <a:r>
              <a:rPr lang="en-GB" dirty="0" smtClean="0">
                <a:solidFill>
                  <a:schemeClr val="bg1"/>
                </a:solidFill>
              </a:rPr>
              <a:t>inks among cyclotron and technology sectors</a:t>
            </a:r>
            <a:endParaRPr lang="en-US" dirty="0">
              <a:solidFill>
                <a:schemeClr val="bg1"/>
              </a:solidFill>
            </a:endParaRPr>
          </a:p>
        </p:txBody>
      </p:sp>
    </p:spTree>
    <p:extLst>
      <p:ext uri="{BB962C8B-B14F-4D97-AF65-F5344CB8AC3E}">
        <p14:creationId xmlns:p14="http://schemas.microsoft.com/office/powerpoint/2010/main" val="142135709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636941" y="4043223"/>
            <a:ext cx="3070905" cy="1754327"/>
          </a:xfrm>
          <a:prstGeom prst="rect">
            <a:avLst/>
          </a:prstGeom>
          <a:noFill/>
        </p:spPr>
        <p:txBody>
          <a:bodyPr wrap="square" rtlCol="0">
            <a:spAutoFit/>
          </a:bodyPr>
          <a:lstStyle/>
          <a:p>
            <a:r>
              <a:rPr lang="en-US" dirty="0" smtClean="0"/>
              <a:t>HTSC technology area map in 2014: 2291 publications, 536 patents, 1082 organizations involved, </a:t>
            </a:r>
          </a:p>
          <a:p>
            <a:r>
              <a:rPr lang="en-US" dirty="0" smtClean="0"/>
              <a:t>9 connections with related technology areas.</a:t>
            </a:r>
            <a:endParaRPr lang="en-US" dirty="0"/>
          </a:p>
        </p:txBody>
      </p:sp>
      <p:pic>
        <p:nvPicPr>
          <p:cNvPr id="8" name="Picture 7"/>
          <p:cNvPicPr>
            <a:picLocks noChangeAspect="1"/>
          </p:cNvPicPr>
          <p:nvPr/>
        </p:nvPicPr>
        <p:blipFill>
          <a:blip r:embed="rId3"/>
          <a:stretch>
            <a:fillRect/>
          </a:stretch>
        </p:blipFill>
        <p:spPr>
          <a:xfrm>
            <a:off x="3978546" y="3028396"/>
            <a:ext cx="5022307" cy="3509564"/>
          </a:xfrm>
          <a:prstGeom prst="rect">
            <a:avLst/>
          </a:prstGeom>
        </p:spPr>
      </p:pic>
      <p:sp>
        <p:nvSpPr>
          <p:cNvPr id="3" name="Slide Number Placeholder 2"/>
          <p:cNvSpPr>
            <a:spLocks noGrp="1"/>
          </p:cNvSpPr>
          <p:nvPr>
            <p:ph type="sldNum" sz="quarter" idx="12"/>
          </p:nvPr>
        </p:nvSpPr>
        <p:spPr/>
        <p:txBody>
          <a:bodyPr/>
          <a:lstStyle/>
          <a:p>
            <a:fld id="{970CB9A6-453C-A247-A48C-E76266E8C97E}" type="slidenum">
              <a:rPr lang="en-US" smtClean="0"/>
              <a:t>25</a:t>
            </a:fld>
            <a:endParaRPr lang="en-US"/>
          </a:p>
        </p:txBody>
      </p:sp>
      <p:pic>
        <p:nvPicPr>
          <p:cNvPr id="9" name="Picture 8"/>
          <p:cNvPicPr>
            <a:picLocks noChangeAspect="1"/>
          </p:cNvPicPr>
          <p:nvPr/>
        </p:nvPicPr>
        <p:blipFill>
          <a:blip r:embed="rId4"/>
          <a:stretch>
            <a:fillRect/>
          </a:stretch>
        </p:blipFill>
        <p:spPr>
          <a:xfrm>
            <a:off x="767726" y="0"/>
            <a:ext cx="5111575" cy="3632068"/>
          </a:xfrm>
          <a:prstGeom prst="rect">
            <a:avLst/>
          </a:prstGeom>
        </p:spPr>
      </p:pic>
      <p:pic>
        <p:nvPicPr>
          <p:cNvPr id="6" name="Picture 5"/>
          <p:cNvPicPr>
            <a:picLocks noChangeAspect="1"/>
          </p:cNvPicPr>
          <p:nvPr/>
        </p:nvPicPr>
        <p:blipFill>
          <a:blip r:embed="rId5"/>
          <a:stretch>
            <a:fillRect/>
          </a:stretch>
        </p:blipFill>
        <p:spPr>
          <a:xfrm>
            <a:off x="4244828" y="98326"/>
            <a:ext cx="2308372" cy="3597814"/>
          </a:xfrm>
          <a:prstGeom prst="rect">
            <a:avLst/>
          </a:prstGeom>
        </p:spPr>
      </p:pic>
    </p:spTree>
    <p:extLst>
      <p:ext uri="{BB962C8B-B14F-4D97-AF65-F5344CB8AC3E}">
        <p14:creationId xmlns:p14="http://schemas.microsoft.com/office/powerpoint/2010/main" val="208100908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26</a:t>
            </a:fld>
            <a:endParaRPr lang="en-US"/>
          </a:p>
        </p:txBody>
      </p:sp>
      <p:sp>
        <p:nvSpPr>
          <p:cNvPr id="4" name="Content Placeholder 3"/>
          <p:cNvSpPr>
            <a:spLocks noGrp="1"/>
          </p:cNvSpPr>
          <p:nvPr>
            <p:ph idx="1"/>
          </p:nvPr>
        </p:nvSpPr>
        <p:spPr>
          <a:xfrm>
            <a:off x="634172" y="556475"/>
            <a:ext cx="8229600" cy="3399648"/>
          </a:xfrm>
        </p:spPr>
        <p:txBody>
          <a:bodyPr>
            <a:normAutofit/>
          </a:bodyPr>
          <a:lstStyle/>
          <a:p>
            <a:pPr marL="0" indent="0">
              <a:buNone/>
            </a:pPr>
            <a:r>
              <a:rPr lang="en-GB" sz="6000" dirty="0" smtClean="0"/>
              <a:t>Industry</a:t>
            </a:r>
          </a:p>
          <a:p>
            <a:pPr marL="0" indent="0">
              <a:buNone/>
            </a:pPr>
            <a:r>
              <a:rPr lang="en-GB" sz="4400" dirty="0" smtClean="0">
                <a:solidFill>
                  <a:schemeClr val="tx2">
                    <a:lumMod val="60000"/>
                    <a:lumOff val="40000"/>
                  </a:schemeClr>
                </a:solidFill>
              </a:rPr>
              <a:t>Procurement from HILUMI to </a:t>
            </a:r>
          </a:p>
          <a:p>
            <a:pPr marL="0" indent="0">
              <a:buNone/>
            </a:pPr>
            <a:r>
              <a:rPr lang="en-GB" sz="4400" dirty="0" smtClean="0">
                <a:solidFill>
                  <a:schemeClr val="tx2">
                    <a:lumMod val="60000"/>
                    <a:lumOff val="40000"/>
                  </a:schemeClr>
                </a:solidFill>
              </a:rPr>
              <a:t>HL-LHC</a:t>
            </a:r>
            <a:endParaRPr lang="en-GB" sz="4400" dirty="0">
              <a:solidFill>
                <a:schemeClr val="tx2">
                  <a:lumMod val="60000"/>
                  <a:lumOff val="40000"/>
                </a:schemeClr>
              </a:solidFill>
            </a:endParaRPr>
          </a:p>
        </p:txBody>
      </p:sp>
      <p:sp>
        <p:nvSpPr>
          <p:cNvPr id="5" name="Footer Placeholder 4"/>
          <p:cNvSpPr>
            <a:spLocks noGrp="1"/>
          </p:cNvSpPr>
          <p:nvPr>
            <p:ph type="ftr" sz="quarter" idx="3"/>
          </p:nvPr>
        </p:nvSpPr>
        <p:spPr/>
        <p:txBody>
          <a:bodyPr/>
          <a:lstStyle/>
          <a:p>
            <a:endParaRPr lang="en-GB" dirty="0"/>
          </a:p>
        </p:txBody>
      </p:sp>
    </p:spTree>
    <p:extLst>
      <p:ext uri="{BB962C8B-B14F-4D97-AF65-F5344CB8AC3E}">
        <p14:creationId xmlns:p14="http://schemas.microsoft.com/office/powerpoint/2010/main" val="78824648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27</a:t>
            </a:fld>
            <a:endParaRPr lang="en-US"/>
          </a:p>
        </p:txBody>
      </p:sp>
      <p:sp>
        <p:nvSpPr>
          <p:cNvPr id="3" name="Title 2"/>
          <p:cNvSpPr>
            <a:spLocks noGrp="1"/>
          </p:cNvSpPr>
          <p:nvPr>
            <p:ph type="title"/>
          </p:nvPr>
        </p:nvSpPr>
        <p:spPr/>
        <p:txBody>
          <a:bodyPr/>
          <a:lstStyle/>
          <a:p>
            <a:r>
              <a:rPr lang="en-GB" dirty="0" smtClean="0"/>
              <a:t>HILUMI FP7</a:t>
            </a:r>
            <a:endParaRPr lang="en-GB" dirty="0"/>
          </a:p>
        </p:txBody>
      </p:sp>
      <p:pic>
        <p:nvPicPr>
          <p:cNvPr id="6" name="Content Placeholder 3"/>
          <p:cNvPicPr>
            <a:picLocks noGrp="1"/>
          </p:cNvPicPr>
          <p:nvPr>
            <p:ph idx="1"/>
          </p:nvPr>
        </p:nvPicPr>
        <p:blipFill>
          <a:blip r:embed="rId2" cstate="email">
            <a:extLst>
              <a:ext uri="{28A0092B-C50C-407E-A947-70E740481C1C}">
                <a14:useLocalDpi xmlns:a14="http://schemas.microsoft.com/office/drawing/2010/main" val="0"/>
              </a:ext>
            </a:extLst>
          </a:blip>
          <a:srcRect t="3117" b="3117"/>
          <a:stretch>
            <a:fillRect/>
          </a:stretch>
        </p:blipFill>
        <p:spPr bwMode="auto">
          <a:xfrm>
            <a:off x="571500" y="1739903"/>
            <a:ext cx="8229600" cy="4525957"/>
          </a:xfrm>
          <a:prstGeom prst="rect">
            <a:avLst/>
          </a:prstGeom>
          <a:noFill/>
        </p:spPr>
      </p:pic>
    </p:spTree>
    <p:extLst>
      <p:ext uri="{BB962C8B-B14F-4D97-AF65-F5344CB8AC3E}">
        <p14:creationId xmlns:p14="http://schemas.microsoft.com/office/powerpoint/2010/main" val="298718465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28</a:t>
            </a:fld>
            <a:endParaRPr lang="en-US"/>
          </a:p>
        </p:txBody>
      </p:sp>
      <p:sp>
        <p:nvSpPr>
          <p:cNvPr id="3" name="Title 2"/>
          <p:cNvSpPr>
            <a:spLocks noGrp="1"/>
          </p:cNvSpPr>
          <p:nvPr>
            <p:ph type="title"/>
          </p:nvPr>
        </p:nvSpPr>
        <p:spPr>
          <a:xfrm>
            <a:off x="634173" y="226547"/>
            <a:ext cx="7735574" cy="728661"/>
          </a:xfrm>
        </p:spPr>
        <p:txBody>
          <a:bodyPr/>
          <a:lstStyle/>
          <a:p>
            <a:r>
              <a:rPr lang="en-GB" dirty="0" smtClean="0"/>
              <a:t>HILUMI Procurement till Dec 2014</a:t>
            </a:r>
            <a:endParaRPr lang="en-GB" dirty="0"/>
          </a:p>
        </p:txBody>
      </p:sp>
      <p:graphicFrame>
        <p:nvGraphicFramePr>
          <p:cNvPr id="6" name="Content Placeholder 3"/>
          <p:cNvGraphicFramePr>
            <a:graphicFrameLocks/>
          </p:cNvGraphicFramePr>
          <p:nvPr>
            <p:extLst>
              <p:ext uri="{D42A27DB-BD31-4B8C-83A1-F6EECF244321}">
                <p14:modId xmlns:p14="http://schemas.microsoft.com/office/powerpoint/2010/main" val="3201953767"/>
              </p:ext>
            </p:extLst>
          </p:nvPr>
        </p:nvGraphicFramePr>
        <p:xfrm>
          <a:off x="0" y="867961"/>
          <a:ext cx="6540500" cy="293370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Content Placeholder 4"/>
          <p:cNvGraphicFramePr>
            <a:graphicFrameLocks/>
          </p:cNvGraphicFramePr>
          <p:nvPr>
            <p:extLst>
              <p:ext uri="{D42A27DB-BD31-4B8C-83A1-F6EECF244321}">
                <p14:modId xmlns:p14="http://schemas.microsoft.com/office/powerpoint/2010/main" val="3024834833"/>
              </p:ext>
            </p:extLst>
          </p:nvPr>
        </p:nvGraphicFramePr>
        <p:xfrm>
          <a:off x="2392411" y="3530992"/>
          <a:ext cx="6671507" cy="302491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33574169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29</a:t>
            </a:fld>
            <a:endParaRPr lang="en-US"/>
          </a:p>
        </p:txBody>
      </p:sp>
      <p:pic>
        <p:nvPicPr>
          <p:cNvPr id="6" name="Picture 5"/>
          <p:cNvPicPr>
            <a:picLocks noChangeAspect="1"/>
          </p:cNvPicPr>
          <p:nvPr/>
        </p:nvPicPr>
        <p:blipFill>
          <a:blip r:embed="rId3"/>
          <a:stretch>
            <a:fillRect/>
          </a:stretch>
        </p:blipFill>
        <p:spPr>
          <a:xfrm>
            <a:off x="2665204" y="274639"/>
            <a:ext cx="6478796" cy="3715618"/>
          </a:xfrm>
          <a:prstGeom prst="rect">
            <a:avLst/>
          </a:prstGeom>
        </p:spPr>
      </p:pic>
      <p:graphicFrame>
        <p:nvGraphicFramePr>
          <p:cNvPr id="5" name="Chart 4"/>
          <p:cNvGraphicFramePr>
            <a:graphicFrameLocks/>
          </p:cNvGraphicFramePr>
          <p:nvPr>
            <p:extLst>
              <p:ext uri="{D42A27DB-BD31-4B8C-83A1-F6EECF244321}">
                <p14:modId xmlns:p14="http://schemas.microsoft.com/office/powerpoint/2010/main" val="634910385"/>
              </p:ext>
            </p:extLst>
          </p:nvPr>
        </p:nvGraphicFramePr>
        <p:xfrm>
          <a:off x="0" y="3867416"/>
          <a:ext cx="5142275" cy="2990584"/>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8030669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3</a:t>
            </a:fld>
            <a:endParaRPr lang="en-US"/>
          </a:p>
        </p:txBody>
      </p:sp>
      <p:sp>
        <p:nvSpPr>
          <p:cNvPr id="4" name="Content Placeholder 3"/>
          <p:cNvSpPr>
            <a:spLocks noGrp="1"/>
          </p:cNvSpPr>
          <p:nvPr>
            <p:ph idx="1"/>
          </p:nvPr>
        </p:nvSpPr>
        <p:spPr>
          <a:xfrm>
            <a:off x="579120" y="1438487"/>
            <a:ext cx="8229600" cy="3399648"/>
          </a:xfrm>
        </p:spPr>
        <p:txBody>
          <a:bodyPr>
            <a:normAutofit/>
          </a:bodyPr>
          <a:lstStyle/>
          <a:p>
            <a:pPr marL="0" indent="0">
              <a:buNone/>
            </a:pPr>
            <a:r>
              <a:rPr lang="en-GB" sz="6000" dirty="0" smtClean="0"/>
              <a:t>The HL-LHC Project</a:t>
            </a:r>
          </a:p>
          <a:p>
            <a:pPr marL="0" indent="0">
              <a:buNone/>
            </a:pPr>
            <a:r>
              <a:rPr lang="en-GB" sz="4400" dirty="0" smtClean="0">
                <a:solidFill>
                  <a:schemeClr val="tx2">
                    <a:lumMod val="60000"/>
                    <a:lumOff val="40000"/>
                  </a:schemeClr>
                </a:solidFill>
              </a:rPr>
              <a:t>Goals, schedule and technologies</a:t>
            </a:r>
            <a:endParaRPr lang="en-GB" sz="4400" dirty="0">
              <a:solidFill>
                <a:schemeClr val="tx2">
                  <a:lumMod val="60000"/>
                  <a:lumOff val="40000"/>
                </a:schemeClr>
              </a:solidFill>
            </a:endParaRPr>
          </a:p>
        </p:txBody>
      </p:sp>
      <p:sp>
        <p:nvSpPr>
          <p:cNvPr id="5" name="Footer Placeholder 4"/>
          <p:cNvSpPr>
            <a:spLocks noGrp="1"/>
          </p:cNvSpPr>
          <p:nvPr>
            <p:ph type="ftr" sz="quarter" idx="3"/>
          </p:nvPr>
        </p:nvSpPr>
        <p:spPr/>
        <p:txBody>
          <a:bodyPr/>
          <a:lstStyle/>
          <a:p>
            <a:endParaRPr lang="en-GB" dirty="0"/>
          </a:p>
        </p:txBody>
      </p:sp>
    </p:spTree>
    <p:extLst>
      <p:ext uri="{BB962C8B-B14F-4D97-AF65-F5344CB8AC3E}">
        <p14:creationId xmlns:p14="http://schemas.microsoft.com/office/powerpoint/2010/main" val="349253939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30</a:t>
            </a:fld>
            <a:endParaRPr lang="en-US"/>
          </a:p>
        </p:txBody>
      </p:sp>
      <p:sp>
        <p:nvSpPr>
          <p:cNvPr id="3" name="Title 2"/>
          <p:cNvSpPr>
            <a:spLocks noGrp="1"/>
          </p:cNvSpPr>
          <p:nvPr>
            <p:ph type="title"/>
          </p:nvPr>
        </p:nvSpPr>
        <p:spPr>
          <a:xfrm>
            <a:off x="292100" y="274638"/>
            <a:ext cx="6045461" cy="914400"/>
          </a:xfrm>
        </p:spPr>
        <p:txBody>
          <a:bodyPr/>
          <a:lstStyle/>
          <a:p>
            <a:r>
              <a:rPr lang="fr-CH" dirty="0"/>
              <a:t>HL-LHC </a:t>
            </a:r>
            <a:r>
              <a:rPr lang="fr-CH" dirty="0" smtClean="0"/>
              <a:t> </a:t>
            </a:r>
            <a:r>
              <a:rPr lang="fr-CH" dirty="0"/>
              <a:t>– </a:t>
            </a:r>
            <a:r>
              <a:rPr lang="fr-CH" dirty="0" smtClean="0"/>
              <a:t>IR </a:t>
            </a:r>
            <a:r>
              <a:rPr lang="fr-CH" dirty="0" err="1" smtClean="0"/>
              <a:t>Magnets</a:t>
            </a:r>
            <a:endParaRPr lang="en-GB" dirty="0"/>
          </a:p>
        </p:txBody>
      </p:sp>
      <p:pic>
        <p:nvPicPr>
          <p:cNvPr id="8" name="Picture 7"/>
          <p:cNvPicPr>
            <a:picLocks noChangeAspect="1"/>
          </p:cNvPicPr>
          <p:nvPr/>
        </p:nvPicPr>
        <p:blipFill>
          <a:blip r:embed="rId3"/>
          <a:stretch>
            <a:fillRect/>
          </a:stretch>
        </p:blipFill>
        <p:spPr>
          <a:xfrm>
            <a:off x="457200" y="1435166"/>
            <a:ext cx="8401016" cy="5102794"/>
          </a:xfrm>
          <a:prstGeom prst="rect">
            <a:avLst/>
          </a:prstGeom>
        </p:spPr>
      </p:pic>
      <p:sp>
        <p:nvSpPr>
          <p:cNvPr id="4" name="Right Arrow 3"/>
          <p:cNvSpPr/>
          <p:nvPr/>
        </p:nvSpPr>
        <p:spPr>
          <a:xfrm>
            <a:off x="292100" y="4508500"/>
            <a:ext cx="1384300" cy="48260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In Kind USA</a:t>
            </a:r>
            <a:endParaRPr lang="en-GB" dirty="0"/>
          </a:p>
        </p:txBody>
      </p:sp>
      <p:sp>
        <p:nvSpPr>
          <p:cNvPr id="6" name="Rectangle 5"/>
          <p:cNvSpPr/>
          <p:nvPr/>
        </p:nvSpPr>
        <p:spPr>
          <a:xfrm>
            <a:off x="6337561" y="776486"/>
            <a:ext cx="3006340" cy="1477328"/>
          </a:xfrm>
          <a:prstGeom prst="rect">
            <a:avLst/>
          </a:prstGeom>
        </p:spPr>
        <p:txBody>
          <a:bodyPr wrap="square">
            <a:spAutoFit/>
          </a:bodyPr>
          <a:lstStyle/>
          <a:p>
            <a:r>
              <a:rPr lang="fr-CH" dirty="0"/>
              <a:t>WP03 : most spending in GOODS, purchase of cables, cabling activities and components for Q1,Q2,Q3 magnets till </a:t>
            </a:r>
            <a:r>
              <a:rPr lang="fr-CH" dirty="0" smtClean="0"/>
              <a:t>2020</a:t>
            </a:r>
          </a:p>
        </p:txBody>
      </p:sp>
    </p:spTree>
    <p:extLst>
      <p:ext uri="{BB962C8B-B14F-4D97-AF65-F5344CB8AC3E}">
        <p14:creationId xmlns:p14="http://schemas.microsoft.com/office/powerpoint/2010/main" val="415079823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p:cNvPicPr>
            <a:picLocks noChangeAspect="1"/>
          </p:cNvPicPr>
          <p:nvPr/>
        </p:nvPicPr>
        <p:blipFill>
          <a:blip r:embed="rId3"/>
          <a:stretch>
            <a:fillRect/>
          </a:stretch>
        </p:blipFill>
        <p:spPr>
          <a:xfrm>
            <a:off x="112409" y="755672"/>
            <a:ext cx="8461981" cy="5346655"/>
          </a:xfrm>
          <a:prstGeom prst="rect">
            <a:avLst/>
          </a:prstGeom>
        </p:spPr>
      </p:pic>
      <p:sp>
        <p:nvSpPr>
          <p:cNvPr id="2" name="Slide Number Placeholder 1"/>
          <p:cNvSpPr>
            <a:spLocks noGrp="1"/>
          </p:cNvSpPr>
          <p:nvPr>
            <p:ph type="sldNum" sz="quarter" idx="12"/>
          </p:nvPr>
        </p:nvSpPr>
        <p:spPr/>
        <p:txBody>
          <a:bodyPr/>
          <a:lstStyle/>
          <a:p>
            <a:fld id="{0FA004B2-1541-5046-B6F2-22AF56585712}" type="slidenum">
              <a:rPr lang="en-US" smtClean="0"/>
              <a:t>31</a:t>
            </a:fld>
            <a:endParaRPr lang="en-US"/>
          </a:p>
        </p:txBody>
      </p:sp>
      <p:sp>
        <p:nvSpPr>
          <p:cNvPr id="3" name="Title 2"/>
          <p:cNvSpPr>
            <a:spLocks noGrp="1"/>
          </p:cNvSpPr>
          <p:nvPr>
            <p:ph type="title"/>
          </p:nvPr>
        </p:nvSpPr>
        <p:spPr/>
        <p:txBody>
          <a:bodyPr/>
          <a:lstStyle/>
          <a:p>
            <a:r>
              <a:rPr lang="fr-CH" dirty="0"/>
              <a:t>HL-LHC </a:t>
            </a:r>
            <a:r>
              <a:rPr lang="fr-CH" dirty="0" smtClean="0"/>
              <a:t> </a:t>
            </a:r>
            <a:r>
              <a:rPr lang="fr-CH" dirty="0"/>
              <a:t>– </a:t>
            </a:r>
            <a:r>
              <a:rPr lang="fr-CH" dirty="0" smtClean="0"/>
              <a:t>Vacuum</a:t>
            </a:r>
            <a:endParaRPr lang="en-GB" dirty="0"/>
          </a:p>
        </p:txBody>
      </p:sp>
      <p:sp>
        <p:nvSpPr>
          <p:cNvPr id="5" name="Footer Placeholder 4"/>
          <p:cNvSpPr>
            <a:spLocks noGrp="1"/>
          </p:cNvSpPr>
          <p:nvPr>
            <p:ph type="ftr" sz="quarter" idx="3"/>
          </p:nvPr>
        </p:nvSpPr>
        <p:spPr/>
        <p:txBody>
          <a:bodyPr/>
          <a:lstStyle/>
          <a:p>
            <a:r>
              <a:rPr lang="en-US" smtClean="0"/>
              <a:t>Benoît DELILLE - HL-LHC C&amp;S Review #1 – March 2015</a:t>
            </a:r>
            <a:endParaRPr lang="en-GB" dirty="0"/>
          </a:p>
        </p:txBody>
      </p:sp>
      <p:pic>
        <p:nvPicPr>
          <p:cNvPr id="8" name="Picture 7"/>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3748626" y="21565"/>
            <a:ext cx="5395374" cy="6858000"/>
          </a:xfrm>
          <a:prstGeom prst="rect">
            <a:avLst/>
          </a:prstGeom>
        </p:spPr>
      </p:pic>
    </p:spTree>
    <p:extLst>
      <p:ext uri="{BB962C8B-B14F-4D97-AF65-F5344CB8AC3E}">
        <p14:creationId xmlns:p14="http://schemas.microsoft.com/office/powerpoint/2010/main" val="39469203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HL-LHC Industrial Event</a:t>
            </a:r>
            <a:endParaRPr lang="en-US" dirty="0"/>
          </a:p>
        </p:txBody>
      </p:sp>
      <p:sp>
        <p:nvSpPr>
          <p:cNvPr id="3" name="Content Placeholder 2"/>
          <p:cNvSpPr>
            <a:spLocks noGrp="1"/>
          </p:cNvSpPr>
          <p:nvPr>
            <p:ph idx="1"/>
          </p:nvPr>
        </p:nvSpPr>
        <p:spPr>
          <a:xfrm>
            <a:off x="457200" y="1188719"/>
            <a:ext cx="8381002" cy="5349240"/>
          </a:xfrm>
        </p:spPr>
        <p:txBody>
          <a:bodyPr>
            <a:normAutofit/>
          </a:bodyPr>
          <a:lstStyle/>
          <a:p>
            <a:r>
              <a:rPr lang="en-US" dirty="0" smtClean="0"/>
              <a:t>An HL-LHC industrial event will be organized in CERN </a:t>
            </a:r>
            <a:r>
              <a:rPr lang="en-US" b="1" dirty="0" smtClean="0"/>
              <a:t>on June 25 -26</a:t>
            </a:r>
            <a:r>
              <a:rPr lang="en-US" dirty="0" smtClean="0"/>
              <a:t>. </a:t>
            </a:r>
          </a:p>
          <a:p>
            <a:r>
              <a:rPr lang="en-US" dirty="0" smtClean="0"/>
              <a:t>We will provide specific info on the procurement to come, the technical and legal framework, a time line. </a:t>
            </a:r>
          </a:p>
          <a:p>
            <a:endParaRPr lang="en-US" dirty="0" smtClean="0"/>
          </a:p>
          <a:p>
            <a:pPr marL="0" indent="0">
              <a:buNone/>
            </a:pPr>
            <a:r>
              <a:rPr lang="en-US" dirty="0"/>
              <a:t>https://indico.cern.ch/event/387162/overview</a:t>
            </a:r>
            <a:endParaRPr lang="en-US" dirty="0" smtClean="0"/>
          </a:p>
        </p:txBody>
      </p:sp>
      <p:sp>
        <p:nvSpPr>
          <p:cNvPr id="5" name="Slide Number Placeholder 4"/>
          <p:cNvSpPr>
            <a:spLocks noGrp="1"/>
          </p:cNvSpPr>
          <p:nvPr>
            <p:ph type="sldNum" sz="quarter" idx="12"/>
          </p:nvPr>
        </p:nvSpPr>
        <p:spPr/>
        <p:txBody>
          <a:bodyPr/>
          <a:lstStyle/>
          <a:p>
            <a:fld id="{970CB9A6-453C-A247-A48C-E76266E8C97E}" type="slidenum">
              <a:rPr lang="en-US" smtClean="0"/>
              <a:t>32</a:t>
            </a:fld>
            <a:endParaRPr lang="en-US"/>
          </a:p>
        </p:txBody>
      </p:sp>
    </p:spTree>
    <p:extLst>
      <p:ext uri="{BB962C8B-B14F-4D97-AF65-F5344CB8AC3E}">
        <p14:creationId xmlns:p14="http://schemas.microsoft.com/office/powerpoint/2010/main" val="412747899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33</a:t>
            </a:fld>
            <a:endParaRPr lang="en-US"/>
          </a:p>
        </p:txBody>
      </p:sp>
      <p:pic>
        <p:nvPicPr>
          <p:cNvPr id="5" name="Picture 4"/>
          <p:cNvPicPr>
            <a:picLocks noChangeAspect="1"/>
          </p:cNvPicPr>
          <p:nvPr/>
        </p:nvPicPr>
        <p:blipFill>
          <a:blip r:embed="rId3"/>
          <a:stretch>
            <a:fillRect/>
          </a:stretch>
        </p:blipFill>
        <p:spPr>
          <a:xfrm>
            <a:off x="320802" y="333756"/>
            <a:ext cx="7241286" cy="4066535"/>
          </a:xfrm>
          <a:prstGeom prst="rect">
            <a:avLst/>
          </a:prstGeom>
        </p:spPr>
      </p:pic>
      <p:pic>
        <p:nvPicPr>
          <p:cNvPr id="3" name="Picture 2"/>
          <p:cNvPicPr>
            <a:picLocks noChangeAspect="1"/>
          </p:cNvPicPr>
          <p:nvPr/>
        </p:nvPicPr>
        <p:blipFill>
          <a:blip r:embed="rId4"/>
          <a:stretch>
            <a:fillRect/>
          </a:stretch>
        </p:blipFill>
        <p:spPr>
          <a:xfrm>
            <a:off x="320802" y="4047785"/>
            <a:ext cx="3810000" cy="2314575"/>
          </a:xfrm>
          <a:prstGeom prst="rect">
            <a:avLst/>
          </a:prstGeom>
        </p:spPr>
      </p:pic>
      <p:grpSp>
        <p:nvGrpSpPr>
          <p:cNvPr id="8" name="Group 7"/>
          <p:cNvGrpSpPr/>
          <p:nvPr/>
        </p:nvGrpSpPr>
        <p:grpSpPr>
          <a:xfrm>
            <a:off x="320803" y="1143000"/>
            <a:ext cx="8702300" cy="5421119"/>
            <a:chOff x="641399" y="1463040"/>
            <a:chExt cx="8381703" cy="5101079"/>
          </a:xfrm>
        </p:grpSpPr>
        <p:pic>
          <p:nvPicPr>
            <p:cNvPr id="6" name="Picture 5"/>
            <p:cNvPicPr>
              <a:picLocks noChangeAspect="1"/>
            </p:cNvPicPr>
            <p:nvPr/>
          </p:nvPicPr>
          <p:blipFill>
            <a:blip r:embed="rId5"/>
            <a:stretch>
              <a:fillRect/>
            </a:stretch>
          </p:blipFill>
          <p:spPr>
            <a:xfrm>
              <a:off x="641399" y="1463040"/>
              <a:ext cx="8381703" cy="5101079"/>
            </a:xfrm>
            <a:prstGeom prst="rect">
              <a:avLst/>
            </a:prstGeom>
          </p:spPr>
        </p:pic>
        <p:sp>
          <p:nvSpPr>
            <p:cNvPr id="7" name="TextBox 6"/>
            <p:cNvSpPr txBox="1"/>
            <p:nvPr/>
          </p:nvSpPr>
          <p:spPr>
            <a:xfrm>
              <a:off x="804672" y="1816371"/>
              <a:ext cx="8110728" cy="523220"/>
            </a:xfrm>
            <a:prstGeom prst="rect">
              <a:avLst/>
            </a:prstGeom>
            <a:noFill/>
          </p:spPr>
          <p:txBody>
            <a:bodyPr wrap="square" rtlCol="0">
              <a:spAutoFit/>
            </a:bodyPr>
            <a:lstStyle/>
            <a:p>
              <a:r>
                <a:rPr lang="fr-CH" sz="2800" b="1" dirty="0" smtClean="0">
                  <a:solidFill>
                    <a:srgbClr val="FFFF00"/>
                  </a:solidFill>
                </a:rPr>
                <a:t>… and let  light </a:t>
              </a:r>
              <a:r>
                <a:rPr lang="fr-CH" sz="2800" b="1" dirty="0" err="1" smtClean="0">
                  <a:solidFill>
                    <a:srgbClr val="FFFF00"/>
                  </a:solidFill>
                </a:rPr>
                <a:t>shining</a:t>
              </a:r>
              <a:r>
                <a:rPr lang="fr-CH" sz="2800" b="1" dirty="0" smtClean="0">
                  <a:solidFill>
                    <a:srgbClr val="FFFF00"/>
                  </a:solidFill>
                </a:rPr>
                <a:t> over </a:t>
              </a:r>
              <a:r>
                <a:rPr lang="fr-CH" sz="2800" b="1" dirty="0">
                  <a:solidFill>
                    <a:srgbClr val="FFFF00"/>
                  </a:solidFill>
                </a:rPr>
                <a:t>L</a:t>
              </a:r>
              <a:r>
                <a:rPr lang="fr-CH" sz="2800" b="1" dirty="0" smtClean="0">
                  <a:solidFill>
                    <a:srgbClr val="FFFF00"/>
                  </a:solidFill>
                </a:rPr>
                <a:t>HC </a:t>
              </a:r>
              <a:r>
                <a:rPr lang="fr-CH" sz="2800" b="1" dirty="0" err="1" smtClean="0">
                  <a:solidFill>
                    <a:srgbClr val="FFFF00"/>
                  </a:solidFill>
                </a:rPr>
                <a:t>many</a:t>
              </a:r>
              <a:r>
                <a:rPr lang="fr-CH" sz="2800" b="1" dirty="0" smtClean="0">
                  <a:solidFill>
                    <a:srgbClr val="FFFF00"/>
                  </a:solidFill>
                </a:rPr>
                <a:t> </a:t>
              </a:r>
              <a:r>
                <a:rPr lang="fr-CH" sz="2800" b="1" dirty="0" err="1" smtClean="0">
                  <a:solidFill>
                    <a:srgbClr val="FFFF00"/>
                  </a:solidFill>
                </a:rPr>
                <a:t>years</a:t>
              </a:r>
              <a:r>
                <a:rPr lang="fr-CH" sz="2800" b="1" dirty="0">
                  <a:solidFill>
                    <a:srgbClr val="FFFF00"/>
                  </a:solidFill>
                </a:rPr>
                <a:t> </a:t>
              </a:r>
              <a:r>
                <a:rPr lang="fr-CH" sz="2800" b="1" dirty="0" smtClean="0">
                  <a:solidFill>
                    <a:srgbClr val="FFFF00"/>
                  </a:solidFill>
                </a:rPr>
                <a:t>more…</a:t>
              </a:r>
              <a:endParaRPr lang="en-GB" sz="2800" b="1" dirty="0">
                <a:solidFill>
                  <a:srgbClr val="FFFF00"/>
                </a:solidFill>
              </a:endParaRPr>
            </a:p>
          </p:txBody>
        </p:sp>
      </p:grpSp>
    </p:spTree>
    <p:extLst>
      <p:ext uri="{BB962C8B-B14F-4D97-AF65-F5344CB8AC3E}">
        <p14:creationId xmlns:p14="http://schemas.microsoft.com/office/powerpoint/2010/main" val="18182101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0FA004B2-1541-5046-B6F2-22AF56585712}" type="slidenum">
              <a:rPr lang="en-US" smtClean="0"/>
              <a:t>4</a:t>
            </a:fld>
            <a:endParaRPr lang="en-US"/>
          </a:p>
        </p:txBody>
      </p:sp>
      <p:sp>
        <p:nvSpPr>
          <p:cNvPr id="2" name="Title 1"/>
          <p:cNvSpPr>
            <a:spLocks noGrp="1"/>
          </p:cNvSpPr>
          <p:nvPr>
            <p:ph type="title"/>
          </p:nvPr>
        </p:nvSpPr>
        <p:spPr/>
        <p:txBody>
          <a:bodyPr>
            <a:normAutofit fontScale="90000"/>
          </a:bodyPr>
          <a:lstStyle/>
          <a:p>
            <a:r>
              <a:rPr lang="fr-CH" dirty="0" smtClean="0"/>
              <a:t>Goal of High </a:t>
            </a:r>
            <a:r>
              <a:rPr lang="fr-CH" dirty="0" err="1" smtClean="0"/>
              <a:t>Luminosity</a:t>
            </a:r>
            <a:r>
              <a:rPr lang="fr-CH" dirty="0" smtClean="0"/>
              <a:t> LHC (HL-LHC) as </a:t>
            </a:r>
            <a:r>
              <a:rPr lang="fr-CH" dirty="0" err="1" smtClean="0"/>
              <a:t>fixed</a:t>
            </a:r>
            <a:r>
              <a:rPr lang="fr-CH" dirty="0" smtClean="0"/>
              <a:t> in </a:t>
            </a:r>
            <a:r>
              <a:rPr lang="fr-CH" dirty="0" err="1" smtClean="0"/>
              <a:t>November</a:t>
            </a:r>
            <a:r>
              <a:rPr lang="fr-CH" dirty="0" smtClean="0"/>
              <a:t> 2010</a:t>
            </a:r>
            <a:endParaRPr lang="en-GB" dirty="0"/>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5"/>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4" name="TextBox 3"/>
          <p:cNvSpPr txBox="1"/>
          <p:nvPr/>
        </p:nvSpPr>
        <p:spPr>
          <a:xfrm>
            <a:off x="530352" y="1751139"/>
            <a:ext cx="8339328" cy="3508653"/>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GB" sz="2000" dirty="0"/>
              <a:t>The main objective of HiLumi LHC Design Study is to determine a hardware configuration and a set of beam parameters that will allow the LHC to reach the following targets:</a:t>
            </a:r>
          </a:p>
          <a:p>
            <a:endParaRPr lang="en-GB" dirty="0"/>
          </a:p>
          <a:p>
            <a:r>
              <a:rPr lang="en-GB" sz="2400" dirty="0"/>
              <a:t>A peak luminosity of </a:t>
            </a:r>
            <a:r>
              <a:rPr lang="en-GB" sz="2400" dirty="0" err="1" smtClean="0"/>
              <a:t>L</a:t>
            </a:r>
            <a:r>
              <a:rPr lang="en-GB" sz="2400" baseline="-25000" dirty="0" err="1" smtClean="0"/>
              <a:t>peak</a:t>
            </a:r>
            <a:r>
              <a:rPr lang="en-GB" sz="2400" dirty="0" smtClean="0"/>
              <a:t> = </a:t>
            </a:r>
            <a:r>
              <a:rPr lang="en-GB" sz="2400" b="1" dirty="0" smtClean="0"/>
              <a:t>5×10</a:t>
            </a:r>
            <a:r>
              <a:rPr lang="en-GB" sz="2400" b="1" baseline="30000" dirty="0" smtClean="0"/>
              <a:t>34</a:t>
            </a:r>
            <a:r>
              <a:rPr lang="en-GB" sz="2400" b="1" dirty="0" smtClean="0"/>
              <a:t> </a:t>
            </a:r>
            <a:r>
              <a:rPr lang="en-GB" sz="2400" b="1" dirty="0"/>
              <a:t>cm</a:t>
            </a:r>
            <a:r>
              <a:rPr lang="en-GB" sz="2400" b="1" baseline="30000" dirty="0"/>
              <a:t>-2</a:t>
            </a:r>
            <a:r>
              <a:rPr lang="en-GB" sz="2400" b="1" dirty="0"/>
              <a:t>s</a:t>
            </a:r>
            <a:r>
              <a:rPr lang="en-GB" sz="2400" b="1" baseline="30000" dirty="0"/>
              <a:t>-1</a:t>
            </a:r>
            <a:r>
              <a:rPr lang="en-GB" sz="2400" b="1" dirty="0"/>
              <a:t> with levelling</a:t>
            </a:r>
            <a:r>
              <a:rPr lang="en-GB" sz="2400" dirty="0"/>
              <a:t>, allowing:</a:t>
            </a:r>
          </a:p>
          <a:p>
            <a:r>
              <a:rPr lang="en-GB" sz="2400" dirty="0" smtClean="0"/>
              <a:t/>
            </a:r>
            <a:br>
              <a:rPr lang="en-GB" sz="2400" dirty="0" smtClean="0"/>
            </a:br>
            <a:r>
              <a:rPr lang="en-GB" sz="2400" dirty="0" smtClean="0"/>
              <a:t>An </a:t>
            </a:r>
            <a:r>
              <a:rPr lang="en-GB" sz="2400" dirty="0"/>
              <a:t>integrated luminosity of </a:t>
            </a:r>
            <a:r>
              <a:rPr lang="en-GB" sz="2400" b="1" dirty="0"/>
              <a:t>250 fb</a:t>
            </a:r>
            <a:r>
              <a:rPr lang="en-GB" sz="2400" b="1" baseline="30000" dirty="0"/>
              <a:t>-1</a:t>
            </a:r>
            <a:r>
              <a:rPr lang="en-GB" sz="2400" b="1" dirty="0"/>
              <a:t> per year</a:t>
            </a:r>
            <a:r>
              <a:rPr lang="en-GB" sz="2400" dirty="0"/>
              <a:t>, enabling the goal of </a:t>
            </a:r>
            <a:r>
              <a:rPr lang="en-GB" sz="2400" b="1" dirty="0" smtClean="0"/>
              <a:t>L</a:t>
            </a:r>
            <a:r>
              <a:rPr lang="en-GB" sz="2400" b="1" baseline="-25000" dirty="0" smtClean="0"/>
              <a:t>int</a:t>
            </a:r>
            <a:r>
              <a:rPr lang="en-GB" sz="2400" b="1" dirty="0" smtClean="0"/>
              <a:t> = 3000 </a:t>
            </a:r>
            <a:r>
              <a:rPr lang="en-GB" sz="2400" b="1" dirty="0"/>
              <a:t>fb</a:t>
            </a:r>
            <a:r>
              <a:rPr lang="en-GB" sz="2400" b="1" baseline="30000" dirty="0"/>
              <a:t>-1</a:t>
            </a:r>
            <a:r>
              <a:rPr lang="en-GB" sz="2400" dirty="0"/>
              <a:t> twelve years after the upgrade. </a:t>
            </a:r>
            <a:r>
              <a:rPr lang="en-GB" sz="2400" dirty="0" smtClean="0"/>
              <a:t/>
            </a:r>
            <a:br>
              <a:rPr lang="en-GB" sz="2400" dirty="0" smtClean="0"/>
            </a:br>
            <a:r>
              <a:rPr lang="en-GB" sz="2400" dirty="0" smtClean="0"/>
              <a:t>This </a:t>
            </a:r>
            <a:r>
              <a:rPr lang="en-GB" sz="2400" dirty="0"/>
              <a:t>luminosity is more than ten times the luminosity reach of the first 10 years of the LHC lifetime.</a:t>
            </a:r>
          </a:p>
        </p:txBody>
      </p:sp>
      <p:sp>
        <p:nvSpPr>
          <p:cNvPr id="8" name="TextBox 7"/>
          <p:cNvSpPr txBox="1"/>
          <p:nvPr/>
        </p:nvSpPr>
        <p:spPr>
          <a:xfrm>
            <a:off x="2322576" y="1351707"/>
            <a:ext cx="4517136" cy="369332"/>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fr-CH" dirty="0" err="1" smtClean="0"/>
              <a:t>From</a:t>
            </a:r>
            <a:r>
              <a:rPr lang="fr-CH" dirty="0" smtClean="0"/>
              <a:t> FP7 HiLumi LHC Design </a:t>
            </a:r>
            <a:r>
              <a:rPr lang="fr-CH" dirty="0" err="1" smtClean="0"/>
              <a:t>Study</a:t>
            </a:r>
            <a:r>
              <a:rPr lang="fr-CH" dirty="0" smtClean="0"/>
              <a:t> application</a:t>
            </a:r>
            <a:endParaRPr lang="en-GB" dirty="0"/>
          </a:p>
        </p:txBody>
      </p:sp>
      <p:sp>
        <p:nvSpPr>
          <p:cNvPr id="9" name="TextBox 8"/>
          <p:cNvSpPr txBox="1"/>
          <p:nvPr/>
        </p:nvSpPr>
        <p:spPr>
          <a:xfrm>
            <a:off x="847588" y="5304894"/>
            <a:ext cx="7704856" cy="923330"/>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fr-CH" dirty="0" smtClean="0">
                <a:solidFill>
                  <a:schemeClr val="tx1"/>
                </a:solidFill>
              </a:rPr>
              <a:t>Concept of </a:t>
            </a:r>
            <a:r>
              <a:rPr lang="fr-CH" dirty="0" err="1" smtClean="0">
                <a:solidFill>
                  <a:schemeClr val="tx1"/>
                </a:solidFill>
              </a:rPr>
              <a:t>ultimate</a:t>
            </a:r>
            <a:r>
              <a:rPr lang="fr-CH" dirty="0" smtClean="0">
                <a:solidFill>
                  <a:schemeClr val="tx1"/>
                </a:solidFill>
              </a:rPr>
              <a:t> performance </a:t>
            </a:r>
            <a:r>
              <a:rPr lang="fr-CH" dirty="0" err="1" smtClean="0">
                <a:solidFill>
                  <a:schemeClr val="tx1"/>
                </a:solidFill>
              </a:rPr>
              <a:t>recently</a:t>
            </a:r>
            <a:r>
              <a:rPr lang="fr-CH" dirty="0">
                <a:solidFill>
                  <a:schemeClr val="tx1"/>
                </a:solidFill>
              </a:rPr>
              <a:t> </a:t>
            </a:r>
            <a:r>
              <a:rPr lang="fr-CH" dirty="0" err="1" smtClean="0">
                <a:solidFill>
                  <a:schemeClr val="tx1"/>
                </a:solidFill>
              </a:rPr>
              <a:t>defined</a:t>
            </a:r>
            <a:r>
              <a:rPr lang="fr-CH" dirty="0" smtClean="0">
                <a:solidFill>
                  <a:schemeClr val="tx1"/>
                </a:solidFill>
              </a:rPr>
              <a:t>:</a:t>
            </a:r>
          </a:p>
          <a:p>
            <a:pPr algn="ctr"/>
            <a:r>
              <a:rPr lang="fr-CH" b="1" dirty="0" err="1" smtClean="0">
                <a:solidFill>
                  <a:schemeClr val="tx1"/>
                </a:solidFill>
              </a:rPr>
              <a:t>L</a:t>
            </a:r>
            <a:r>
              <a:rPr lang="fr-CH" b="1" baseline="-25000" dirty="0" err="1" smtClean="0">
                <a:solidFill>
                  <a:schemeClr val="tx1"/>
                </a:solidFill>
              </a:rPr>
              <a:t>ult</a:t>
            </a:r>
            <a:r>
              <a:rPr lang="fr-CH" b="1" dirty="0" smtClean="0">
                <a:solidFill>
                  <a:schemeClr val="tx1"/>
                </a:solidFill>
              </a:rPr>
              <a:t> </a:t>
            </a:r>
            <a:r>
              <a:rPr lang="fr-CH" b="1" dirty="0" smtClean="0">
                <a:solidFill>
                  <a:schemeClr val="tx1"/>
                </a:solidFill>
                <a:sym typeface="Symbol"/>
              </a:rPr>
              <a:t> 7.5 10</a:t>
            </a:r>
            <a:r>
              <a:rPr lang="fr-CH" b="1" baseline="30000" dirty="0" smtClean="0">
                <a:solidFill>
                  <a:schemeClr val="tx1"/>
                </a:solidFill>
                <a:sym typeface="Symbol"/>
              </a:rPr>
              <a:t>34</a:t>
            </a:r>
            <a:r>
              <a:rPr lang="fr-CH" b="1" dirty="0" smtClean="0">
                <a:solidFill>
                  <a:schemeClr val="tx1"/>
                </a:solidFill>
                <a:sym typeface="Symbol"/>
              </a:rPr>
              <a:t> cm</a:t>
            </a:r>
            <a:r>
              <a:rPr lang="fr-CH" b="1" baseline="30000" dirty="0" smtClean="0">
                <a:solidFill>
                  <a:schemeClr val="tx1"/>
                </a:solidFill>
                <a:sym typeface="Symbol"/>
              </a:rPr>
              <a:t>-2</a:t>
            </a:r>
            <a:r>
              <a:rPr lang="fr-CH" b="1" dirty="0" smtClean="0">
                <a:solidFill>
                  <a:schemeClr val="tx1"/>
                </a:solidFill>
                <a:sym typeface="Symbol"/>
              </a:rPr>
              <a:t>s</a:t>
            </a:r>
            <a:r>
              <a:rPr lang="fr-CH" b="1" baseline="30000" dirty="0" smtClean="0">
                <a:solidFill>
                  <a:schemeClr val="tx1"/>
                </a:solidFill>
                <a:sym typeface="Symbol"/>
              </a:rPr>
              <a:t>-1</a:t>
            </a:r>
            <a:r>
              <a:rPr lang="fr-CH" dirty="0" smtClean="0">
                <a:solidFill>
                  <a:schemeClr val="tx1"/>
                </a:solidFill>
                <a:sym typeface="Symbol"/>
              </a:rPr>
              <a:t>  and   </a:t>
            </a:r>
            <a:r>
              <a:rPr lang="fr-CH" b="1" dirty="0" err="1" smtClean="0">
                <a:solidFill>
                  <a:schemeClr val="tx1"/>
                </a:solidFill>
                <a:sym typeface="Symbol"/>
              </a:rPr>
              <a:t>Ultimate</a:t>
            </a:r>
            <a:r>
              <a:rPr lang="fr-CH" b="1" dirty="0" smtClean="0">
                <a:solidFill>
                  <a:schemeClr val="tx1"/>
                </a:solidFill>
                <a:sym typeface="Symbol"/>
              </a:rPr>
              <a:t> Integrated L</a:t>
            </a:r>
            <a:r>
              <a:rPr lang="fr-CH" b="1" baseline="-25000" dirty="0" smtClean="0">
                <a:solidFill>
                  <a:schemeClr val="tx1"/>
                </a:solidFill>
                <a:sym typeface="Symbol"/>
              </a:rPr>
              <a:t>int </a:t>
            </a:r>
            <a:r>
              <a:rPr lang="fr-CH" b="1" baseline="-25000" dirty="0" err="1" smtClean="0">
                <a:solidFill>
                  <a:schemeClr val="tx1"/>
                </a:solidFill>
                <a:sym typeface="Symbol"/>
              </a:rPr>
              <a:t>ult</a:t>
            </a:r>
            <a:r>
              <a:rPr lang="fr-CH" b="1" dirty="0" smtClean="0">
                <a:solidFill>
                  <a:schemeClr val="tx1"/>
                </a:solidFill>
                <a:sym typeface="Symbol"/>
              </a:rPr>
              <a:t>  4000 fb</a:t>
            </a:r>
            <a:r>
              <a:rPr lang="fr-CH" b="1" baseline="30000" dirty="0" smtClean="0">
                <a:solidFill>
                  <a:schemeClr val="tx1"/>
                </a:solidFill>
                <a:sym typeface="Symbol"/>
              </a:rPr>
              <a:t>-1</a:t>
            </a:r>
            <a:r>
              <a:rPr lang="fr-CH" b="1" dirty="0" smtClean="0">
                <a:solidFill>
                  <a:schemeClr val="tx1"/>
                </a:solidFill>
                <a:sym typeface="Symbol"/>
              </a:rPr>
              <a:t> </a:t>
            </a:r>
            <a:r>
              <a:rPr lang="fr-CH" dirty="0" smtClean="0">
                <a:solidFill>
                  <a:schemeClr val="tx1"/>
                </a:solidFill>
                <a:sym typeface="Symbol"/>
              </a:rPr>
              <a:t> </a:t>
            </a:r>
          </a:p>
          <a:p>
            <a:pPr algn="ctr"/>
            <a:r>
              <a:rPr lang="fr-CH" dirty="0" smtClean="0">
                <a:solidFill>
                  <a:schemeClr val="tx1"/>
                </a:solidFill>
                <a:sym typeface="Symbol"/>
              </a:rPr>
              <a:t>LHC </a:t>
            </a:r>
            <a:r>
              <a:rPr lang="fr-CH" dirty="0" err="1" smtClean="0">
                <a:solidFill>
                  <a:schemeClr val="tx1"/>
                </a:solidFill>
                <a:sym typeface="Symbol"/>
              </a:rPr>
              <a:t>should</a:t>
            </a:r>
            <a:r>
              <a:rPr lang="fr-CH" dirty="0" smtClean="0">
                <a:solidFill>
                  <a:schemeClr val="tx1"/>
                </a:solidFill>
                <a:sym typeface="Symbol"/>
              </a:rPr>
              <a:t> not </a:t>
            </a:r>
            <a:r>
              <a:rPr lang="fr-CH" dirty="0" err="1" smtClean="0">
                <a:solidFill>
                  <a:schemeClr val="tx1"/>
                </a:solidFill>
                <a:sym typeface="Symbol"/>
              </a:rPr>
              <a:t>be</a:t>
            </a:r>
            <a:r>
              <a:rPr lang="fr-CH" dirty="0" smtClean="0">
                <a:solidFill>
                  <a:schemeClr val="tx1"/>
                </a:solidFill>
                <a:sym typeface="Symbol"/>
              </a:rPr>
              <a:t> the </a:t>
            </a:r>
            <a:r>
              <a:rPr lang="fr-CH" dirty="0" err="1" smtClean="0">
                <a:solidFill>
                  <a:schemeClr val="tx1"/>
                </a:solidFill>
                <a:sym typeface="Symbol"/>
              </a:rPr>
              <a:t>limit</a:t>
            </a:r>
            <a:r>
              <a:rPr lang="fr-CH" dirty="0" smtClean="0">
                <a:solidFill>
                  <a:schemeClr val="tx1"/>
                </a:solidFill>
                <a:sym typeface="Symbol"/>
              </a:rPr>
              <a:t>, </a:t>
            </a:r>
            <a:r>
              <a:rPr lang="fr-CH" dirty="0" err="1" smtClean="0">
                <a:solidFill>
                  <a:schemeClr val="tx1"/>
                </a:solidFill>
                <a:sym typeface="Symbol"/>
              </a:rPr>
              <a:t>would</a:t>
            </a:r>
            <a:r>
              <a:rPr lang="fr-CH" dirty="0" smtClean="0">
                <a:solidFill>
                  <a:schemeClr val="tx1"/>
                </a:solidFill>
                <a:sym typeface="Symbol"/>
              </a:rPr>
              <a:t> </a:t>
            </a:r>
            <a:r>
              <a:rPr lang="fr-CH" dirty="0" err="1" smtClean="0">
                <a:solidFill>
                  <a:schemeClr val="tx1"/>
                </a:solidFill>
                <a:sym typeface="Symbol"/>
              </a:rPr>
              <a:t>Physics</a:t>
            </a:r>
            <a:r>
              <a:rPr lang="fr-CH" dirty="0" smtClean="0">
                <a:solidFill>
                  <a:schemeClr val="tx1"/>
                </a:solidFill>
                <a:sym typeface="Symbol"/>
              </a:rPr>
              <a:t> </a:t>
            </a:r>
            <a:r>
              <a:rPr lang="fr-CH" dirty="0" err="1" smtClean="0">
                <a:solidFill>
                  <a:schemeClr val="tx1"/>
                </a:solidFill>
                <a:sym typeface="Symbol"/>
              </a:rPr>
              <a:t>require</a:t>
            </a:r>
            <a:r>
              <a:rPr lang="fr-CH" dirty="0" smtClean="0">
                <a:solidFill>
                  <a:schemeClr val="tx1"/>
                </a:solidFill>
                <a:sym typeface="Symbol"/>
              </a:rPr>
              <a:t> more…</a:t>
            </a:r>
            <a:endParaRPr lang="en-GB" dirty="0">
              <a:solidFill>
                <a:schemeClr val="tx1"/>
              </a:solidFill>
            </a:endParaRPr>
          </a:p>
        </p:txBody>
      </p:sp>
    </p:spTree>
    <p:extLst>
      <p:ext uri="{BB962C8B-B14F-4D97-AF65-F5344CB8AC3E}">
        <p14:creationId xmlns:p14="http://schemas.microsoft.com/office/powerpoint/2010/main" val="39807426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586" y="300700"/>
            <a:ext cx="9144000" cy="3808765"/>
          </a:xfrm>
          <a:prstGeom prst="rect">
            <a:avLst/>
          </a:prstGeom>
          <a:ln>
            <a:noFill/>
          </a:ln>
        </p:spPr>
        <p:style>
          <a:lnRef idx="2">
            <a:schemeClr val="accent2">
              <a:shade val="50000"/>
            </a:schemeClr>
          </a:lnRef>
          <a:fillRef idx="1">
            <a:schemeClr val="accent2"/>
          </a:fillRef>
          <a:effectRef idx="0">
            <a:schemeClr val="accent2"/>
          </a:effectRef>
          <a:fontRef idx="minor">
            <a:schemeClr val="lt1"/>
          </a:fontRef>
        </p:style>
      </p:pic>
      <p:sp>
        <p:nvSpPr>
          <p:cNvPr id="2" name="Slide Number Placeholder 1"/>
          <p:cNvSpPr>
            <a:spLocks noGrp="1"/>
          </p:cNvSpPr>
          <p:nvPr>
            <p:ph type="sldNum" sz="quarter" idx="12"/>
          </p:nvPr>
        </p:nvSpPr>
        <p:spPr/>
        <p:txBody>
          <a:bodyPr/>
          <a:lstStyle/>
          <a:p>
            <a:fld id="{0FA004B2-1541-5046-B6F2-22AF56585712}" type="slidenum">
              <a:rPr lang="en-US" smtClean="0"/>
              <a:t>5</a:t>
            </a:fld>
            <a:endParaRPr lang="en-US"/>
          </a:p>
        </p:txBody>
      </p:sp>
      <p:sp>
        <p:nvSpPr>
          <p:cNvPr id="6" name="Up Arrow Callout 5"/>
          <p:cNvSpPr/>
          <p:nvPr/>
        </p:nvSpPr>
        <p:spPr>
          <a:xfrm>
            <a:off x="1586" y="4077072"/>
            <a:ext cx="1800200" cy="1378020"/>
          </a:xfrm>
          <a:prstGeom prst="upArrowCallout">
            <a:avLst>
              <a:gd name="adj1" fmla="val 14586"/>
              <a:gd name="adj2" fmla="val 14586"/>
              <a:gd name="adj3" fmla="val 18751"/>
              <a:gd name="adj4" fmla="val 7398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b="1" dirty="0" smtClean="0"/>
              <a:t>0.75 10</a:t>
            </a:r>
            <a:r>
              <a:rPr lang="fr-CH" b="1" baseline="30000" dirty="0" smtClean="0"/>
              <a:t>34</a:t>
            </a:r>
            <a:r>
              <a:rPr lang="fr-CH" b="1" dirty="0" smtClean="0"/>
              <a:t> cm</a:t>
            </a:r>
            <a:r>
              <a:rPr lang="fr-CH" b="1" baseline="30000" dirty="0" smtClean="0"/>
              <a:t>-2</a:t>
            </a:r>
            <a:r>
              <a:rPr lang="fr-CH" b="1" dirty="0" smtClean="0"/>
              <a:t>s</a:t>
            </a:r>
            <a:r>
              <a:rPr lang="fr-CH" b="1" baseline="30000" dirty="0" smtClean="0"/>
              <a:t>-1</a:t>
            </a:r>
          </a:p>
          <a:p>
            <a:pPr algn="ctr"/>
            <a:r>
              <a:rPr lang="fr-CH" b="1" dirty="0" smtClean="0"/>
              <a:t>50 ns </a:t>
            </a:r>
            <a:r>
              <a:rPr lang="fr-CH" b="1" dirty="0" err="1" smtClean="0"/>
              <a:t>bunch</a:t>
            </a:r>
            <a:r>
              <a:rPr lang="fr-CH" b="1" dirty="0" smtClean="0"/>
              <a:t> </a:t>
            </a:r>
            <a:br>
              <a:rPr lang="fr-CH" b="1" dirty="0" smtClean="0"/>
            </a:br>
            <a:r>
              <a:rPr lang="fr-CH" b="1" dirty="0" smtClean="0"/>
              <a:t>high pile up </a:t>
            </a:r>
            <a:r>
              <a:rPr lang="fr-CH" b="1" dirty="0" smtClean="0">
                <a:sym typeface="Symbol"/>
              </a:rPr>
              <a:t>40</a:t>
            </a:r>
            <a:r>
              <a:rPr lang="fr-CH" b="1" dirty="0" smtClean="0"/>
              <a:t> </a:t>
            </a:r>
            <a:endParaRPr lang="en-GB" b="1" dirty="0"/>
          </a:p>
        </p:txBody>
      </p:sp>
      <p:sp>
        <p:nvSpPr>
          <p:cNvPr id="7" name="Up Arrow Callout 6"/>
          <p:cNvSpPr/>
          <p:nvPr/>
        </p:nvSpPr>
        <p:spPr>
          <a:xfrm>
            <a:off x="2225938" y="4077072"/>
            <a:ext cx="1800200" cy="1378020"/>
          </a:xfrm>
          <a:prstGeom prst="upArrowCallout">
            <a:avLst>
              <a:gd name="adj1" fmla="val 14586"/>
              <a:gd name="adj2" fmla="val 14586"/>
              <a:gd name="adj3" fmla="val 18751"/>
              <a:gd name="adj4" fmla="val 7398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b="1" dirty="0" smtClean="0"/>
              <a:t>1.5 10</a:t>
            </a:r>
            <a:r>
              <a:rPr lang="fr-CH" b="1" baseline="30000" dirty="0" smtClean="0"/>
              <a:t>34</a:t>
            </a:r>
            <a:r>
              <a:rPr lang="fr-CH" b="1" dirty="0" smtClean="0"/>
              <a:t> cm</a:t>
            </a:r>
            <a:r>
              <a:rPr lang="fr-CH" b="1" baseline="30000" dirty="0" smtClean="0"/>
              <a:t>-2</a:t>
            </a:r>
            <a:r>
              <a:rPr lang="fr-CH" b="1" dirty="0" smtClean="0"/>
              <a:t>s</a:t>
            </a:r>
            <a:r>
              <a:rPr lang="fr-CH" b="1" baseline="30000" dirty="0" smtClean="0"/>
              <a:t>-1</a:t>
            </a:r>
          </a:p>
          <a:p>
            <a:pPr algn="ctr"/>
            <a:r>
              <a:rPr lang="fr-CH" b="1" dirty="0" smtClean="0"/>
              <a:t>25 ns </a:t>
            </a:r>
            <a:r>
              <a:rPr lang="fr-CH" b="1" dirty="0" err="1" smtClean="0"/>
              <a:t>bunch</a:t>
            </a:r>
            <a:r>
              <a:rPr lang="fr-CH" b="1" dirty="0" smtClean="0"/>
              <a:t> </a:t>
            </a:r>
            <a:br>
              <a:rPr lang="fr-CH" b="1" dirty="0" smtClean="0"/>
            </a:br>
            <a:r>
              <a:rPr lang="fr-CH" b="1" dirty="0" smtClean="0"/>
              <a:t>pile up </a:t>
            </a:r>
            <a:r>
              <a:rPr lang="fr-CH" b="1" dirty="0" smtClean="0">
                <a:sym typeface="Symbol"/>
              </a:rPr>
              <a:t>40</a:t>
            </a:r>
            <a:endParaRPr lang="en-GB" b="1" dirty="0"/>
          </a:p>
        </p:txBody>
      </p:sp>
      <p:sp>
        <p:nvSpPr>
          <p:cNvPr id="8" name="Up Arrow Callout 7"/>
          <p:cNvSpPr/>
          <p:nvPr/>
        </p:nvSpPr>
        <p:spPr>
          <a:xfrm>
            <a:off x="4463414" y="4077072"/>
            <a:ext cx="2088232" cy="1378020"/>
          </a:xfrm>
          <a:prstGeom prst="upArrowCallout">
            <a:avLst>
              <a:gd name="adj1" fmla="val 14586"/>
              <a:gd name="adj2" fmla="val 14586"/>
              <a:gd name="adj3" fmla="val 18751"/>
              <a:gd name="adj4" fmla="val 7398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b="1" dirty="0" smtClean="0"/>
              <a:t>1.7-2.2 10</a:t>
            </a:r>
            <a:r>
              <a:rPr lang="fr-CH" b="1" baseline="30000" dirty="0" smtClean="0"/>
              <a:t>34</a:t>
            </a:r>
            <a:r>
              <a:rPr lang="fr-CH" b="1" dirty="0" smtClean="0"/>
              <a:t> cm</a:t>
            </a:r>
            <a:r>
              <a:rPr lang="fr-CH" b="1" baseline="30000" dirty="0" smtClean="0"/>
              <a:t>-2</a:t>
            </a:r>
            <a:r>
              <a:rPr lang="fr-CH" b="1" dirty="0" smtClean="0"/>
              <a:t>s</a:t>
            </a:r>
            <a:r>
              <a:rPr lang="fr-CH" b="1" baseline="30000" dirty="0" smtClean="0"/>
              <a:t>-1</a:t>
            </a:r>
          </a:p>
          <a:p>
            <a:pPr algn="ctr"/>
            <a:r>
              <a:rPr lang="fr-CH" b="1" dirty="0" smtClean="0"/>
              <a:t>25 ns </a:t>
            </a:r>
            <a:r>
              <a:rPr lang="fr-CH" b="1" dirty="0" err="1" smtClean="0"/>
              <a:t>bunch</a:t>
            </a:r>
            <a:r>
              <a:rPr lang="fr-CH" b="1" dirty="0" smtClean="0"/>
              <a:t> </a:t>
            </a:r>
            <a:br>
              <a:rPr lang="fr-CH" b="1" dirty="0" smtClean="0"/>
            </a:br>
            <a:r>
              <a:rPr lang="fr-CH" b="1" dirty="0" smtClean="0"/>
              <a:t> pile up </a:t>
            </a:r>
            <a:r>
              <a:rPr lang="fr-CH" b="1" dirty="0" smtClean="0">
                <a:sym typeface="Symbol"/>
              </a:rPr>
              <a:t>60</a:t>
            </a:r>
            <a:endParaRPr lang="en-GB" b="1" dirty="0"/>
          </a:p>
        </p:txBody>
      </p:sp>
      <p:sp>
        <p:nvSpPr>
          <p:cNvPr id="9" name="Oval 8"/>
          <p:cNvSpPr/>
          <p:nvPr/>
        </p:nvSpPr>
        <p:spPr>
          <a:xfrm>
            <a:off x="5227968" y="2071209"/>
            <a:ext cx="959885" cy="47940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Horizontal Scroll 9"/>
          <p:cNvSpPr/>
          <p:nvPr/>
        </p:nvSpPr>
        <p:spPr>
          <a:xfrm>
            <a:off x="6762007" y="4293096"/>
            <a:ext cx="2155617" cy="1368152"/>
          </a:xfrm>
          <a:prstGeom prst="horizontalScroll">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1600" b="1" dirty="0" err="1" smtClean="0">
                <a:solidFill>
                  <a:srgbClr val="FF0000"/>
                </a:solidFill>
              </a:rPr>
              <a:t>Technical</a:t>
            </a:r>
            <a:r>
              <a:rPr lang="fr-CH" sz="1600" b="1" dirty="0" smtClean="0">
                <a:solidFill>
                  <a:srgbClr val="FF0000"/>
                </a:solidFill>
              </a:rPr>
              <a:t> </a:t>
            </a:r>
            <a:r>
              <a:rPr lang="fr-CH" sz="1600" b="1" dirty="0" err="1" smtClean="0">
                <a:solidFill>
                  <a:srgbClr val="FF0000"/>
                </a:solidFill>
              </a:rPr>
              <a:t>limits</a:t>
            </a:r>
            <a:r>
              <a:rPr lang="fr-CH" sz="1600" b="1" dirty="0" smtClean="0">
                <a:solidFill>
                  <a:srgbClr val="FF0000"/>
                </a:solidFill>
              </a:rPr>
              <a:t> to </a:t>
            </a:r>
            <a:r>
              <a:rPr lang="fr-CH" sz="1600" b="1" dirty="0" err="1" smtClean="0">
                <a:solidFill>
                  <a:srgbClr val="FF0000"/>
                </a:solidFill>
              </a:rPr>
              <a:t>lumi</a:t>
            </a:r>
            <a:r>
              <a:rPr lang="fr-CH" sz="1600" b="1" dirty="0" smtClean="0">
                <a:solidFill>
                  <a:srgbClr val="FF0000"/>
                </a:solidFill>
              </a:rPr>
              <a:t> </a:t>
            </a:r>
            <a:r>
              <a:rPr lang="fr-CH" sz="1600" b="1" dirty="0" err="1" smtClean="0">
                <a:solidFill>
                  <a:srgbClr val="FF0000"/>
                </a:solidFill>
              </a:rPr>
              <a:t>increase</a:t>
            </a:r>
            <a:r>
              <a:rPr lang="fr-CH" sz="1600" b="1" dirty="0" smtClean="0">
                <a:solidFill>
                  <a:srgbClr val="FF0000"/>
                </a:solidFill>
              </a:rPr>
              <a:t> (Machine &amp; </a:t>
            </a:r>
            <a:r>
              <a:rPr lang="fr-CH" sz="1600" b="1" dirty="0" err="1" smtClean="0">
                <a:solidFill>
                  <a:srgbClr val="FF0000"/>
                </a:solidFill>
              </a:rPr>
              <a:t>Experiments</a:t>
            </a:r>
            <a:r>
              <a:rPr lang="fr-CH" sz="1600" b="1" dirty="0" smtClean="0">
                <a:solidFill>
                  <a:srgbClr val="FF0000"/>
                </a:solidFill>
              </a:rPr>
              <a:t>)</a:t>
            </a:r>
          </a:p>
        </p:txBody>
      </p:sp>
      <p:cxnSp>
        <p:nvCxnSpPr>
          <p:cNvPr id="11" name="Straight Arrow Connector 10"/>
          <p:cNvCxnSpPr/>
          <p:nvPr/>
        </p:nvCxnSpPr>
        <p:spPr>
          <a:xfrm flipH="1" flipV="1">
            <a:off x="6157335" y="2512296"/>
            <a:ext cx="1443013" cy="1791993"/>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2" name="Oval 11"/>
          <p:cNvSpPr/>
          <p:nvPr/>
        </p:nvSpPr>
        <p:spPr>
          <a:xfrm>
            <a:off x="5294685" y="2720113"/>
            <a:ext cx="901178" cy="38817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3" name="Straight Arrow Connector 12"/>
          <p:cNvCxnSpPr/>
          <p:nvPr/>
        </p:nvCxnSpPr>
        <p:spPr>
          <a:xfrm flipH="1" flipV="1">
            <a:off x="6129903" y="3094619"/>
            <a:ext cx="1033686" cy="1189599"/>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63610" y="1411095"/>
            <a:ext cx="1065475" cy="231237"/>
          </a:xfrm>
          <a:prstGeom prst="rect">
            <a:avLst/>
          </a:prstGeom>
          <a:ln>
            <a:noFill/>
          </a:ln>
        </p:spPr>
        <p:style>
          <a:lnRef idx="2">
            <a:schemeClr val="accent2">
              <a:shade val="50000"/>
            </a:schemeClr>
          </a:lnRef>
          <a:fillRef idx="1">
            <a:schemeClr val="accent2"/>
          </a:fillRef>
          <a:effectRef idx="0">
            <a:schemeClr val="accent2"/>
          </a:effectRef>
          <a:fontRef idx="minor">
            <a:schemeClr val="lt1"/>
          </a:fontRef>
        </p:style>
        <p:txBody>
          <a:bodyPr wrap="square" rtlCol="0" anchor="ctr" anchorCtr="0">
            <a:spAutoFit/>
          </a:bodyPr>
          <a:lstStyle/>
          <a:p>
            <a:r>
              <a:rPr lang="fr-CH" sz="1400" b="1" dirty="0" err="1" smtClean="0"/>
              <a:t>Run</a:t>
            </a:r>
            <a:r>
              <a:rPr lang="fr-CH" sz="1400" b="1" dirty="0" smtClean="0"/>
              <a:t> I</a:t>
            </a:r>
            <a:endParaRPr lang="en-GB" sz="1400" b="1" dirty="0"/>
          </a:p>
        </p:txBody>
      </p:sp>
      <p:sp>
        <p:nvSpPr>
          <p:cNvPr id="16" name="TextBox 15"/>
          <p:cNvSpPr txBox="1"/>
          <p:nvPr/>
        </p:nvSpPr>
        <p:spPr>
          <a:xfrm>
            <a:off x="2211920" y="1404850"/>
            <a:ext cx="1473645" cy="231237"/>
          </a:xfrm>
          <a:prstGeom prst="rect">
            <a:avLst/>
          </a:prstGeom>
          <a:ln>
            <a:noFill/>
          </a:ln>
        </p:spPr>
        <p:style>
          <a:lnRef idx="2">
            <a:schemeClr val="accent2">
              <a:shade val="50000"/>
            </a:schemeClr>
          </a:lnRef>
          <a:fillRef idx="1">
            <a:schemeClr val="accent2"/>
          </a:fillRef>
          <a:effectRef idx="0">
            <a:schemeClr val="accent2"/>
          </a:effectRef>
          <a:fontRef idx="minor">
            <a:schemeClr val="lt1"/>
          </a:fontRef>
        </p:style>
        <p:txBody>
          <a:bodyPr wrap="square" rtlCol="0" anchor="ctr" anchorCtr="0">
            <a:spAutoFit/>
          </a:bodyPr>
          <a:lstStyle/>
          <a:p>
            <a:pPr algn="ctr"/>
            <a:r>
              <a:rPr lang="fr-CH" sz="1400" b="1" dirty="0" err="1" smtClean="0"/>
              <a:t>Run</a:t>
            </a:r>
            <a:r>
              <a:rPr lang="fr-CH" sz="1400" b="1" dirty="0" smtClean="0"/>
              <a:t> II</a:t>
            </a:r>
            <a:endParaRPr lang="en-GB" sz="1400" b="1" dirty="0"/>
          </a:p>
        </p:txBody>
      </p:sp>
      <p:sp>
        <p:nvSpPr>
          <p:cNvPr id="17" name="TextBox 16"/>
          <p:cNvSpPr txBox="1"/>
          <p:nvPr/>
        </p:nvSpPr>
        <p:spPr>
          <a:xfrm>
            <a:off x="4564049" y="1411095"/>
            <a:ext cx="1455087" cy="231237"/>
          </a:xfrm>
          <a:prstGeom prst="rect">
            <a:avLst/>
          </a:prstGeom>
          <a:ln>
            <a:noFill/>
          </a:ln>
        </p:spPr>
        <p:style>
          <a:lnRef idx="2">
            <a:schemeClr val="accent2">
              <a:shade val="50000"/>
            </a:schemeClr>
          </a:lnRef>
          <a:fillRef idx="1">
            <a:schemeClr val="accent2"/>
          </a:fillRef>
          <a:effectRef idx="0">
            <a:schemeClr val="accent2"/>
          </a:effectRef>
          <a:fontRef idx="minor">
            <a:schemeClr val="lt1"/>
          </a:fontRef>
        </p:style>
        <p:txBody>
          <a:bodyPr wrap="square" rtlCol="0" anchor="ctr" anchorCtr="0">
            <a:spAutoFit/>
          </a:bodyPr>
          <a:lstStyle/>
          <a:p>
            <a:r>
              <a:rPr lang="fr-CH" sz="1400" b="1" dirty="0" err="1" smtClean="0"/>
              <a:t>Run</a:t>
            </a:r>
            <a:r>
              <a:rPr lang="fr-CH" sz="1400" b="1" dirty="0" smtClean="0"/>
              <a:t> III</a:t>
            </a:r>
            <a:endParaRPr lang="en-GB" sz="1400" b="1" dirty="0"/>
          </a:p>
        </p:txBody>
      </p:sp>
      <p:sp>
        <p:nvSpPr>
          <p:cNvPr id="18" name="Striped Right Arrow 17"/>
          <p:cNvSpPr/>
          <p:nvPr/>
        </p:nvSpPr>
        <p:spPr>
          <a:xfrm>
            <a:off x="2225938" y="5628584"/>
            <a:ext cx="1800200" cy="484632"/>
          </a:xfrm>
          <a:prstGeom prst="stripedRightArrow">
            <a:avLst/>
          </a:prstGeom>
          <a:solidFill>
            <a:srgbClr val="4F81BD"/>
          </a:solidFill>
          <a:ln w="25400">
            <a:solidFill>
              <a:srgbClr val="3861AA"/>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1600" b="1" dirty="0"/>
              <a:t>50 </a:t>
            </a:r>
            <a:r>
              <a:rPr lang="fr-CH" sz="1600" b="1" dirty="0">
                <a:sym typeface="Symbol"/>
              </a:rPr>
              <a:t> 25 ns</a:t>
            </a:r>
            <a:endParaRPr lang="en-GB" sz="1600" b="1" dirty="0"/>
          </a:p>
        </p:txBody>
      </p:sp>
      <p:sp>
        <p:nvSpPr>
          <p:cNvPr id="19" name="TextBox 18"/>
          <p:cNvSpPr txBox="1"/>
          <p:nvPr/>
        </p:nvSpPr>
        <p:spPr>
          <a:xfrm>
            <a:off x="7332429" y="1373230"/>
            <a:ext cx="1354372" cy="307777"/>
          </a:xfrm>
          <a:prstGeom prst="rect">
            <a:avLst/>
          </a:prstGeom>
          <a:ln>
            <a:noFill/>
          </a:ln>
          <a:effectLst>
            <a:softEdge rad="31750"/>
          </a:effectLst>
        </p:spPr>
        <p:style>
          <a:lnRef idx="2">
            <a:schemeClr val="accent2">
              <a:shade val="50000"/>
            </a:schemeClr>
          </a:lnRef>
          <a:fillRef idx="1">
            <a:schemeClr val="accent2"/>
          </a:fillRef>
          <a:effectRef idx="0">
            <a:schemeClr val="accent2"/>
          </a:effectRef>
          <a:fontRef idx="minor">
            <a:schemeClr val="lt1"/>
          </a:fontRef>
        </p:style>
        <p:txBody>
          <a:bodyPr wrap="square" rtlCol="0" anchor="ctr" anchorCtr="0">
            <a:spAutoFit/>
          </a:bodyPr>
          <a:lstStyle/>
          <a:p>
            <a:r>
              <a:rPr lang="fr-CH" sz="1400" b="1" dirty="0" err="1" smtClean="0"/>
              <a:t>Run</a:t>
            </a:r>
            <a:r>
              <a:rPr lang="fr-CH" sz="1400" b="1" dirty="0" smtClean="0"/>
              <a:t> IV, V…</a:t>
            </a:r>
            <a:endParaRPr lang="en-GB" sz="1400" b="1" dirty="0"/>
          </a:p>
        </p:txBody>
      </p:sp>
    </p:spTree>
    <p:extLst>
      <p:ext uri="{BB962C8B-B14F-4D97-AF65-F5344CB8AC3E}">
        <p14:creationId xmlns:p14="http://schemas.microsoft.com/office/powerpoint/2010/main" val="31357129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6" presetClass="entr" presetSubtype="21" fill="hold" grpId="0" nodeType="click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barn(inVertical)">
                                      <p:cBhvr>
                                        <p:cTn id="21" dur="500"/>
                                        <p:tgtEl>
                                          <p:spTgt spid="18"/>
                                        </p:tgtEl>
                                      </p:cBhvr>
                                    </p:animEffect>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1000"/>
                                        <p:tgtEl>
                                          <p:spTgt spid="8"/>
                                        </p:tgtEl>
                                      </p:cBhvr>
                                    </p:animEffect>
                                    <p:anim calcmode="lin" valueType="num">
                                      <p:cBhvr>
                                        <p:cTn id="27" dur="1000" fill="hold"/>
                                        <p:tgtEl>
                                          <p:spTgt spid="8"/>
                                        </p:tgtEl>
                                        <p:attrNameLst>
                                          <p:attrName>ppt_x</p:attrName>
                                        </p:attrNameLst>
                                      </p:cBhvr>
                                      <p:tavLst>
                                        <p:tav tm="0">
                                          <p:val>
                                            <p:strVal val="#ppt_x"/>
                                          </p:val>
                                        </p:tav>
                                        <p:tav tm="100000">
                                          <p:val>
                                            <p:strVal val="#ppt_x"/>
                                          </p:val>
                                        </p:tav>
                                      </p:tavLst>
                                    </p:anim>
                                    <p:anim calcmode="lin" valueType="num">
                                      <p:cBhvr>
                                        <p:cTn id="28"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fade">
                                      <p:cBhvr>
                                        <p:cTn id="33" dur="1000"/>
                                        <p:tgtEl>
                                          <p:spTgt spid="10"/>
                                        </p:tgtEl>
                                      </p:cBhvr>
                                    </p:animEffect>
                                    <p:anim calcmode="lin" valueType="num">
                                      <p:cBhvr>
                                        <p:cTn id="34" dur="1000" fill="hold"/>
                                        <p:tgtEl>
                                          <p:spTgt spid="10"/>
                                        </p:tgtEl>
                                        <p:attrNameLst>
                                          <p:attrName>ppt_x</p:attrName>
                                        </p:attrNameLst>
                                      </p:cBhvr>
                                      <p:tavLst>
                                        <p:tav tm="0">
                                          <p:val>
                                            <p:strVal val="#ppt_x"/>
                                          </p:val>
                                        </p:tav>
                                        <p:tav tm="100000">
                                          <p:val>
                                            <p:strVal val="#ppt_x"/>
                                          </p:val>
                                        </p:tav>
                                      </p:tavLst>
                                    </p:anim>
                                    <p:anim calcmode="lin" valueType="num">
                                      <p:cBhvr>
                                        <p:cTn id="35"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16" presetClass="entr" presetSubtype="21" fill="hold" nodeType="click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barn(inVertical)">
                                      <p:cBhvr>
                                        <p:cTn id="40" dur="500"/>
                                        <p:tgtEl>
                                          <p:spTgt spid="11"/>
                                        </p:tgtEl>
                                      </p:cBhvr>
                                    </p:animEffect>
                                  </p:childTnLst>
                                </p:cTn>
                              </p:par>
                              <p:par>
                                <p:cTn id="41" presetID="16" presetClass="entr" presetSubtype="21" fill="hold" grpId="0" nodeType="with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barn(inVertical)">
                                      <p:cBhvr>
                                        <p:cTn id="43" dur="500"/>
                                        <p:tgtEl>
                                          <p:spTgt spid="9"/>
                                        </p:tgtEl>
                                      </p:cBhvr>
                                    </p:animEffect>
                                  </p:childTnLst>
                                </p:cTn>
                              </p:par>
                              <p:par>
                                <p:cTn id="44" presetID="16" presetClass="entr" presetSubtype="21" fill="hold" nodeType="with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barn(inVertical)">
                                      <p:cBhvr>
                                        <p:cTn id="46" dur="500"/>
                                        <p:tgtEl>
                                          <p:spTgt spid="13"/>
                                        </p:tgtEl>
                                      </p:cBhvr>
                                    </p:animEffect>
                                  </p:childTnLst>
                                </p:cTn>
                              </p:par>
                              <p:par>
                                <p:cTn id="47" presetID="16" presetClass="entr" presetSubtype="21" fill="hold" grpId="0" nodeType="with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barn(inVertical)">
                                      <p:cBhvr>
                                        <p:cTn id="4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2" grpId="0" animBg="1"/>
      <p:bldP spid="1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6</a:t>
            </a:fld>
            <a:endParaRPr lang="en-US"/>
          </a:p>
        </p:txBody>
      </p:sp>
      <p:sp>
        <p:nvSpPr>
          <p:cNvPr id="3" name="Title 2"/>
          <p:cNvSpPr>
            <a:spLocks noGrp="1"/>
          </p:cNvSpPr>
          <p:nvPr>
            <p:ph type="title"/>
          </p:nvPr>
        </p:nvSpPr>
        <p:spPr>
          <a:xfrm>
            <a:off x="457200" y="24260"/>
            <a:ext cx="8229600" cy="914400"/>
          </a:xfrm>
        </p:spPr>
        <p:txBody>
          <a:bodyPr/>
          <a:lstStyle/>
          <a:p>
            <a:r>
              <a:rPr lang="fr-CH" dirty="0" smtClean="0"/>
              <a:t>Project: the </a:t>
            </a:r>
            <a:r>
              <a:rPr lang="fr-CH" dirty="0" err="1" smtClean="0"/>
              <a:t>way</a:t>
            </a:r>
            <a:r>
              <a:rPr lang="fr-CH" dirty="0" smtClean="0"/>
              <a:t> to </a:t>
            </a:r>
            <a:r>
              <a:rPr lang="fr-CH" dirty="0" err="1" smtClean="0"/>
              <a:t>day</a:t>
            </a:r>
            <a:endParaRPr lang="en-GB" dirty="0"/>
          </a:p>
        </p:txBody>
      </p:sp>
      <p:graphicFrame>
        <p:nvGraphicFramePr>
          <p:cNvPr id="9" name="Table 8"/>
          <p:cNvGraphicFramePr>
            <a:graphicFrameLocks noGrp="1"/>
          </p:cNvGraphicFramePr>
          <p:nvPr>
            <p:extLst>
              <p:ext uri="{D42A27DB-BD31-4B8C-83A1-F6EECF244321}">
                <p14:modId xmlns:p14="http://schemas.microsoft.com/office/powerpoint/2010/main" val="2920341252"/>
              </p:ext>
            </p:extLst>
          </p:nvPr>
        </p:nvGraphicFramePr>
        <p:xfrm>
          <a:off x="1045029" y="870856"/>
          <a:ext cx="7326085" cy="5532120"/>
        </p:xfrm>
        <a:graphic>
          <a:graphicData uri="http://schemas.openxmlformats.org/drawingml/2006/table">
            <a:tbl>
              <a:tblPr>
                <a:tableStyleId>{3B4B98B0-60AC-42C2-AFA5-B58CD77FA1E5}</a:tableStyleId>
              </a:tblPr>
              <a:tblGrid>
                <a:gridCol w="746508"/>
                <a:gridCol w="104511"/>
                <a:gridCol w="6475066"/>
              </a:tblGrid>
              <a:tr h="244748">
                <a:tc>
                  <a:txBody>
                    <a:bodyPr/>
                    <a:lstStyle/>
                    <a:p>
                      <a:pPr algn="r" fontAlgn="b"/>
                      <a:r>
                        <a:rPr lang="en-GB" sz="1600" u="none" strike="noStrike" dirty="0">
                          <a:effectLst/>
                        </a:rPr>
                        <a:t>Jul-10</a:t>
                      </a:r>
                      <a:endParaRPr lang="en-GB" sz="1600" b="0" i="0" u="none" strike="noStrike" dirty="0">
                        <a:solidFill>
                          <a:srgbClr val="000000"/>
                        </a:solidFill>
                        <a:effectLst/>
                        <a:latin typeface="Calibri" panose="020F0502020204030204" pitchFamily="34" charset="0"/>
                      </a:endParaRPr>
                    </a:p>
                  </a:txBody>
                  <a:tcPr marL="7620" marR="7620" marT="7620" marB="0" anchor="b">
                    <a:solidFill>
                      <a:schemeClr val="accent5">
                        <a:lumMod val="20000"/>
                        <a:lumOff val="80000"/>
                      </a:schemeClr>
                    </a:solidFill>
                  </a:tcPr>
                </a:tc>
                <a:tc>
                  <a:txBody>
                    <a:bodyPr/>
                    <a:lstStyle/>
                    <a:p>
                      <a:pPr algn="l" fontAlgn="b"/>
                      <a:endParaRPr lang="en-GB" sz="1600" b="0" i="0" u="none" strike="noStrike">
                        <a:solidFill>
                          <a:srgbClr val="000000"/>
                        </a:solidFill>
                        <a:effectLst/>
                        <a:latin typeface="Calibri" panose="020F0502020204030204" pitchFamily="34" charset="0"/>
                      </a:endParaRPr>
                    </a:p>
                  </a:txBody>
                  <a:tcPr marL="7620" marR="7620" marT="7620" marB="0" anchor="b">
                    <a:solidFill>
                      <a:schemeClr val="accent5">
                        <a:lumMod val="20000"/>
                        <a:lumOff val="80000"/>
                      </a:schemeClr>
                    </a:solidFill>
                  </a:tcPr>
                </a:tc>
                <a:tc>
                  <a:txBody>
                    <a:bodyPr/>
                    <a:lstStyle/>
                    <a:p>
                      <a:pPr algn="l" fontAlgn="b"/>
                      <a:r>
                        <a:rPr lang="en-GB" sz="1600" u="none" strike="noStrike" dirty="0">
                          <a:effectLst/>
                        </a:rPr>
                        <a:t>Mandate to L. Rossi by D.A.T. to set up FP7-Design Study</a:t>
                      </a:r>
                      <a:endParaRPr lang="en-GB" sz="1600" b="0" i="0" u="none" strike="noStrike" dirty="0">
                        <a:solidFill>
                          <a:srgbClr val="000000"/>
                        </a:solidFill>
                        <a:effectLst/>
                        <a:latin typeface="Calibri" panose="020F0502020204030204" pitchFamily="34" charset="0"/>
                      </a:endParaRPr>
                    </a:p>
                  </a:txBody>
                  <a:tcPr marL="7620" marR="7620" marT="7620" marB="0" anchor="b">
                    <a:solidFill>
                      <a:schemeClr val="accent5">
                        <a:lumMod val="20000"/>
                        <a:lumOff val="80000"/>
                      </a:schemeClr>
                    </a:solidFill>
                  </a:tcPr>
                </a:tc>
              </a:tr>
              <a:tr h="244748">
                <a:tc>
                  <a:txBody>
                    <a:bodyPr/>
                    <a:lstStyle/>
                    <a:p>
                      <a:pPr algn="r" fontAlgn="b"/>
                      <a:r>
                        <a:rPr lang="en-GB" sz="1600" u="none" strike="noStrike" dirty="0">
                          <a:effectLst/>
                        </a:rPr>
                        <a:t>Nov-10</a:t>
                      </a:r>
                      <a:endParaRPr lang="en-GB" sz="16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endParaRPr lang="en-GB" sz="16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GB" sz="1600" u="none" strike="noStrike" dirty="0">
                          <a:effectLst/>
                        </a:rPr>
                        <a:t>Application FP7-HiLumi LHC Design Study</a:t>
                      </a:r>
                      <a:endParaRPr lang="en-GB" sz="1600" b="0" i="0" u="none" strike="noStrike" dirty="0">
                        <a:solidFill>
                          <a:srgbClr val="000000"/>
                        </a:solidFill>
                        <a:effectLst/>
                        <a:latin typeface="Calibri" panose="020F0502020204030204" pitchFamily="34" charset="0"/>
                      </a:endParaRPr>
                    </a:p>
                  </a:txBody>
                  <a:tcPr marL="7620" marR="7620" marT="7620" marB="0" anchor="b"/>
                </a:tc>
              </a:tr>
              <a:tr h="244748">
                <a:tc>
                  <a:txBody>
                    <a:bodyPr/>
                    <a:lstStyle/>
                    <a:p>
                      <a:pPr algn="r" fontAlgn="b"/>
                      <a:r>
                        <a:rPr lang="en-GB" sz="1600" u="none" strike="noStrike" dirty="0">
                          <a:effectLst/>
                        </a:rPr>
                        <a:t>Dec-10</a:t>
                      </a:r>
                      <a:endParaRPr lang="en-GB" sz="1600" b="0" i="0" u="none" strike="noStrike" dirty="0">
                        <a:solidFill>
                          <a:srgbClr val="000000"/>
                        </a:solidFill>
                        <a:effectLst/>
                        <a:latin typeface="Calibri" panose="020F0502020204030204" pitchFamily="34" charset="0"/>
                      </a:endParaRPr>
                    </a:p>
                  </a:txBody>
                  <a:tcPr marL="7620" marR="7620" marT="7620" marB="0" anchor="b">
                    <a:solidFill>
                      <a:schemeClr val="accent5">
                        <a:lumMod val="20000"/>
                        <a:lumOff val="80000"/>
                      </a:schemeClr>
                    </a:solidFill>
                  </a:tcPr>
                </a:tc>
                <a:tc>
                  <a:txBody>
                    <a:bodyPr/>
                    <a:lstStyle/>
                    <a:p>
                      <a:pPr algn="l" fontAlgn="b"/>
                      <a:endParaRPr lang="en-GB" sz="1600" b="0" i="0" u="none" strike="noStrike">
                        <a:solidFill>
                          <a:srgbClr val="000000"/>
                        </a:solidFill>
                        <a:effectLst/>
                        <a:latin typeface="Calibri" panose="020F0502020204030204" pitchFamily="34" charset="0"/>
                      </a:endParaRPr>
                    </a:p>
                  </a:txBody>
                  <a:tcPr marL="7620" marR="7620" marT="7620" marB="0" anchor="b">
                    <a:solidFill>
                      <a:schemeClr val="accent5">
                        <a:lumMod val="20000"/>
                        <a:lumOff val="80000"/>
                      </a:schemeClr>
                    </a:solidFill>
                  </a:tcPr>
                </a:tc>
                <a:tc>
                  <a:txBody>
                    <a:bodyPr/>
                    <a:lstStyle/>
                    <a:p>
                      <a:pPr algn="l" fontAlgn="b"/>
                      <a:r>
                        <a:rPr lang="en-GB" sz="1600" u="none" strike="noStrike" dirty="0">
                          <a:effectLst/>
                        </a:rPr>
                        <a:t>Institution of the HL-LHC as a project inside D.A.T.</a:t>
                      </a:r>
                      <a:endParaRPr lang="en-GB" sz="1600" b="0" i="0" u="none" strike="noStrike" dirty="0">
                        <a:solidFill>
                          <a:srgbClr val="000000"/>
                        </a:solidFill>
                        <a:effectLst/>
                        <a:latin typeface="Calibri" panose="020F0502020204030204" pitchFamily="34" charset="0"/>
                      </a:endParaRPr>
                    </a:p>
                  </a:txBody>
                  <a:tcPr marL="7620" marR="7620" marT="7620" marB="0" anchor="b">
                    <a:solidFill>
                      <a:schemeClr val="accent5">
                        <a:lumMod val="20000"/>
                        <a:lumOff val="80000"/>
                      </a:schemeClr>
                    </a:solidFill>
                  </a:tcPr>
                </a:tc>
              </a:tr>
              <a:tr h="244748">
                <a:tc>
                  <a:txBody>
                    <a:bodyPr/>
                    <a:lstStyle/>
                    <a:p>
                      <a:pPr algn="r" fontAlgn="b"/>
                      <a:r>
                        <a:rPr lang="en-GB" sz="1600" u="none" strike="noStrike">
                          <a:effectLst/>
                        </a:rPr>
                        <a:t>Mar-11</a:t>
                      </a:r>
                      <a:endParaRPr lang="en-GB" sz="16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endParaRPr lang="en-GB" sz="16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GB" sz="1600" u="none" strike="noStrike">
                          <a:effectLst/>
                        </a:rPr>
                        <a:t>Approval FP7-HiLumi LHC Design Study</a:t>
                      </a:r>
                      <a:endParaRPr lang="en-GB" sz="1600" b="0" i="0" u="none" strike="noStrike">
                        <a:solidFill>
                          <a:srgbClr val="000000"/>
                        </a:solidFill>
                        <a:effectLst/>
                        <a:latin typeface="Calibri" panose="020F0502020204030204" pitchFamily="34" charset="0"/>
                      </a:endParaRPr>
                    </a:p>
                  </a:txBody>
                  <a:tcPr marL="7620" marR="7620" marT="7620" marB="0" anchor="b"/>
                </a:tc>
              </a:tr>
              <a:tr h="244748">
                <a:tc>
                  <a:txBody>
                    <a:bodyPr/>
                    <a:lstStyle/>
                    <a:p>
                      <a:pPr algn="r" fontAlgn="b"/>
                      <a:r>
                        <a:rPr lang="en-GB" sz="1600" u="none" strike="noStrike" dirty="0">
                          <a:effectLst/>
                        </a:rPr>
                        <a:t>Apr-11</a:t>
                      </a:r>
                      <a:endParaRPr lang="en-GB" sz="1600" b="0" i="0" u="none" strike="noStrike" dirty="0">
                        <a:solidFill>
                          <a:srgbClr val="000000"/>
                        </a:solidFill>
                        <a:effectLst/>
                        <a:latin typeface="Calibri" panose="020F0502020204030204" pitchFamily="34" charset="0"/>
                      </a:endParaRPr>
                    </a:p>
                  </a:txBody>
                  <a:tcPr marL="7620" marR="7620" marT="7620" marB="0" anchor="b">
                    <a:solidFill>
                      <a:schemeClr val="accent5">
                        <a:lumMod val="20000"/>
                        <a:lumOff val="80000"/>
                      </a:schemeClr>
                    </a:solidFill>
                  </a:tcPr>
                </a:tc>
                <a:tc>
                  <a:txBody>
                    <a:bodyPr/>
                    <a:lstStyle/>
                    <a:p>
                      <a:pPr algn="l" fontAlgn="b"/>
                      <a:endParaRPr lang="en-GB" sz="1600" b="0" i="0" u="none" strike="noStrike">
                        <a:solidFill>
                          <a:srgbClr val="000000"/>
                        </a:solidFill>
                        <a:effectLst/>
                        <a:latin typeface="Calibri" panose="020F0502020204030204" pitchFamily="34" charset="0"/>
                      </a:endParaRPr>
                    </a:p>
                  </a:txBody>
                  <a:tcPr marL="7620" marR="7620" marT="7620" marB="0" anchor="b">
                    <a:solidFill>
                      <a:schemeClr val="accent5">
                        <a:lumMod val="20000"/>
                        <a:lumOff val="80000"/>
                      </a:schemeClr>
                    </a:solidFill>
                  </a:tcPr>
                </a:tc>
                <a:tc>
                  <a:txBody>
                    <a:bodyPr/>
                    <a:lstStyle/>
                    <a:p>
                      <a:pPr algn="l" fontAlgn="b"/>
                      <a:r>
                        <a:rPr lang="en-GB" sz="1600" u="none" strike="noStrike" dirty="0">
                          <a:effectLst/>
                        </a:rPr>
                        <a:t>CERN kick-off </a:t>
                      </a:r>
                      <a:r>
                        <a:rPr lang="en-GB" sz="1600" u="none" strike="noStrike" dirty="0" smtClean="0">
                          <a:effectLst/>
                        </a:rPr>
                        <a:t>meeting </a:t>
                      </a:r>
                      <a:r>
                        <a:rPr lang="en-GB" sz="1600" u="none" strike="noStrike" dirty="0">
                          <a:effectLst/>
                        </a:rPr>
                        <a:t>of DS</a:t>
                      </a:r>
                      <a:endParaRPr lang="en-GB" sz="1600" b="0" i="0" u="none" strike="noStrike" dirty="0">
                        <a:solidFill>
                          <a:srgbClr val="000000"/>
                        </a:solidFill>
                        <a:effectLst/>
                        <a:latin typeface="Calibri" panose="020F0502020204030204" pitchFamily="34" charset="0"/>
                      </a:endParaRPr>
                    </a:p>
                  </a:txBody>
                  <a:tcPr marL="7620" marR="7620" marT="7620" marB="0" anchor="b">
                    <a:solidFill>
                      <a:schemeClr val="accent5">
                        <a:lumMod val="20000"/>
                        <a:lumOff val="80000"/>
                      </a:schemeClr>
                    </a:solidFill>
                  </a:tcPr>
                </a:tc>
              </a:tr>
              <a:tr h="244748">
                <a:tc>
                  <a:txBody>
                    <a:bodyPr/>
                    <a:lstStyle/>
                    <a:p>
                      <a:pPr algn="r" fontAlgn="b"/>
                      <a:r>
                        <a:rPr lang="en-GB" sz="1600" u="none" strike="noStrike">
                          <a:effectLst/>
                        </a:rPr>
                        <a:t>Nov-11</a:t>
                      </a:r>
                      <a:endParaRPr lang="en-GB" sz="16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endParaRPr lang="en-GB" sz="16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GB" sz="1600" u="none" strike="noStrike">
                          <a:effectLst/>
                        </a:rPr>
                        <a:t>Start of FP7 DS and 1st General Meetign @ CERN</a:t>
                      </a:r>
                      <a:endParaRPr lang="en-GB" sz="1600" b="0" i="0" u="none" strike="noStrike">
                        <a:solidFill>
                          <a:srgbClr val="000000"/>
                        </a:solidFill>
                        <a:effectLst/>
                        <a:latin typeface="Calibri" panose="020F0502020204030204" pitchFamily="34" charset="0"/>
                      </a:endParaRPr>
                    </a:p>
                  </a:txBody>
                  <a:tcPr marL="7620" marR="7620" marT="7620" marB="0" anchor="b"/>
                </a:tc>
              </a:tr>
              <a:tr h="244748">
                <a:tc>
                  <a:txBody>
                    <a:bodyPr/>
                    <a:lstStyle/>
                    <a:p>
                      <a:pPr algn="r" fontAlgn="b"/>
                      <a:r>
                        <a:rPr lang="en-GB" sz="1600" u="none" strike="noStrike" dirty="0">
                          <a:effectLst/>
                        </a:rPr>
                        <a:t>Jul-12</a:t>
                      </a:r>
                      <a:endParaRPr lang="en-GB" sz="1600" b="0" i="0" u="none" strike="noStrike" dirty="0">
                        <a:solidFill>
                          <a:srgbClr val="000000"/>
                        </a:solidFill>
                        <a:effectLst/>
                        <a:latin typeface="Calibri" panose="020F0502020204030204" pitchFamily="34" charset="0"/>
                      </a:endParaRPr>
                    </a:p>
                  </a:txBody>
                  <a:tcPr marL="7620" marR="7620" marT="7620" marB="0" anchor="b">
                    <a:solidFill>
                      <a:schemeClr val="accent5">
                        <a:lumMod val="20000"/>
                        <a:lumOff val="80000"/>
                      </a:schemeClr>
                    </a:solidFill>
                  </a:tcPr>
                </a:tc>
                <a:tc>
                  <a:txBody>
                    <a:bodyPr/>
                    <a:lstStyle/>
                    <a:p>
                      <a:pPr algn="l" fontAlgn="b"/>
                      <a:endParaRPr lang="en-GB" sz="1600" b="0" i="0" u="none" strike="noStrike">
                        <a:solidFill>
                          <a:srgbClr val="000000"/>
                        </a:solidFill>
                        <a:effectLst/>
                        <a:latin typeface="Calibri" panose="020F0502020204030204" pitchFamily="34" charset="0"/>
                      </a:endParaRPr>
                    </a:p>
                  </a:txBody>
                  <a:tcPr marL="7620" marR="7620" marT="7620" marB="0" anchor="b">
                    <a:solidFill>
                      <a:schemeClr val="accent5">
                        <a:lumMod val="20000"/>
                        <a:lumOff val="80000"/>
                      </a:schemeClr>
                    </a:solidFill>
                  </a:tcPr>
                </a:tc>
                <a:tc>
                  <a:txBody>
                    <a:bodyPr/>
                    <a:lstStyle/>
                    <a:p>
                      <a:pPr algn="l" fontAlgn="b"/>
                      <a:r>
                        <a:rPr lang="en-GB" sz="1600" u="none" strike="noStrike" dirty="0">
                          <a:effectLst/>
                        </a:rPr>
                        <a:t>Document CERN-ATS-2012-236 describing HL-LHC for EU strategy</a:t>
                      </a:r>
                      <a:endParaRPr lang="en-GB" sz="1600" b="0" i="0" u="none" strike="noStrike" dirty="0">
                        <a:solidFill>
                          <a:srgbClr val="000000"/>
                        </a:solidFill>
                        <a:effectLst/>
                        <a:latin typeface="Calibri" panose="020F0502020204030204" pitchFamily="34" charset="0"/>
                      </a:endParaRPr>
                    </a:p>
                  </a:txBody>
                  <a:tcPr marL="7620" marR="7620" marT="7620" marB="0" anchor="b">
                    <a:solidFill>
                      <a:schemeClr val="accent5">
                        <a:lumMod val="20000"/>
                        <a:lumOff val="80000"/>
                      </a:schemeClr>
                    </a:solidFill>
                  </a:tcPr>
                </a:tc>
              </a:tr>
              <a:tr h="244748">
                <a:tc>
                  <a:txBody>
                    <a:bodyPr/>
                    <a:lstStyle/>
                    <a:p>
                      <a:pPr algn="r" fontAlgn="b"/>
                      <a:r>
                        <a:rPr lang="en-GB" sz="1600" u="none" strike="noStrike">
                          <a:effectLst/>
                        </a:rPr>
                        <a:t>Jul-12</a:t>
                      </a:r>
                      <a:endParaRPr lang="en-GB" sz="16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endParaRPr lang="en-GB" sz="16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GB" sz="1600" u="none" strike="noStrike">
                          <a:effectLst/>
                        </a:rPr>
                        <a:t>Decision MQXF (IT quad) aperture 150 mm</a:t>
                      </a:r>
                      <a:endParaRPr lang="en-GB" sz="1600" b="0" i="0" u="none" strike="noStrike">
                        <a:solidFill>
                          <a:srgbClr val="000000"/>
                        </a:solidFill>
                        <a:effectLst/>
                        <a:latin typeface="Calibri" panose="020F0502020204030204" pitchFamily="34" charset="0"/>
                      </a:endParaRPr>
                    </a:p>
                  </a:txBody>
                  <a:tcPr marL="7620" marR="7620" marT="7620" marB="0" anchor="b"/>
                </a:tc>
              </a:tr>
              <a:tr h="244748">
                <a:tc>
                  <a:txBody>
                    <a:bodyPr/>
                    <a:lstStyle/>
                    <a:p>
                      <a:pPr algn="r" fontAlgn="b"/>
                      <a:r>
                        <a:rPr lang="en-GB" sz="1600" u="none" strike="noStrike" dirty="0">
                          <a:effectLst/>
                        </a:rPr>
                        <a:t>Nov-12</a:t>
                      </a:r>
                      <a:endParaRPr lang="en-GB" sz="1600" b="0" i="0" u="none" strike="noStrike" dirty="0">
                        <a:solidFill>
                          <a:srgbClr val="000000"/>
                        </a:solidFill>
                        <a:effectLst/>
                        <a:latin typeface="Calibri" panose="020F0502020204030204" pitchFamily="34" charset="0"/>
                      </a:endParaRPr>
                    </a:p>
                  </a:txBody>
                  <a:tcPr marL="7620" marR="7620" marT="7620" marB="0" anchor="b">
                    <a:solidFill>
                      <a:schemeClr val="accent5">
                        <a:lumMod val="20000"/>
                        <a:lumOff val="80000"/>
                      </a:schemeClr>
                    </a:solidFill>
                  </a:tcPr>
                </a:tc>
                <a:tc>
                  <a:txBody>
                    <a:bodyPr/>
                    <a:lstStyle/>
                    <a:p>
                      <a:pPr algn="l" fontAlgn="b"/>
                      <a:endParaRPr lang="en-GB" sz="1600" b="0" i="0" u="none" strike="noStrike">
                        <a:solidFill>
                          <a:srgbClr val="000000"/>
                        </a:solidFill>
                        <a:effectLst/>
                        <a:latin typeface="Calibri" panose="020F0502020204030204" pitchFamily="34" charset="0"/>
                      </a:endParaRPr>
                    </a:p>
                  </a:txBody>
                  <a:tcPr marL="7620" marR="7620" marT="7620" marB="0" anchor="b">
                    <a:solidFill>
                      <a:schemeClr val="accent5">
                        <a:lumMod val="20000"/>
                        <a:lumOff val="80000"/>
                      </a:schemeClr>
                    </a:solidFill>
                  </a:tcPr>
                </a:tc>
                <a:tc>
                  <a:txBody>
                    <a:bodyPr/>
                    <a:lstStyle/>
                    <a:p>
                      <a:pPr algn="l" fontAlgn="b"/>
                      <a:r>
                        <a:rPr lang="en-GB" sz="1600" u="none" strike="noStrike" dirty="0">
                          <a:effectLst/>
                        </a:rPr>
                        <a:t>2nd General </a:t>
                      </a:r>
                      <a:r>
                        <a:rPr lang="en-GB" sz="1600" u="none" strike="noStrike" dirty="0" smtClean="0">
                          <a:effectLst/>
                        </a:rPr>
                        <a:t>Meeting </a:t>
                      </a:r>
                      <a:r>
                        <a:rPr lang="en-GB" sz="1600" u="none" strike="noStrike" dirty="0">
                          <a:effectLst/>
                        </a:rPr>
                        <a:t>@ </a:t>
                      </a:r>
                      <a:r>
                        <a:rPr lang="en-GB" sz="1600" u="none" strike="noStrike" dirty="0" err="1">
                          <a:effectLst/>
                        </a:rPr>
                        <a:t>Frascati</a:t>
                      </a:r>
                      <a:endParaRPr lang="en-GB" sz="1600" b="0" i="0" u="none" strike="noStrike" dirty="0">
                        <a:solidFill>
                          <a:srgbClr val="000000"/>
                        </a:solidFill>
                        <a:effectLst/>
                        <a:latin typeface="Calibri" panose="020F0502020204030204" pitchFamily="34" charset="0"/>
                      </a:endParaRPr>
                    </a:p>
                  </a:txBody>
                  <a:tcPr marL="7620" marR="7620" marT="7620" marB="0" anchor="b">
                    <a:solidFill>
                      <a:schemeClr val="accent5">
                        <a:lumMod val="20000"/>
                        <a:lumOff val="80000"/>
                      </a:schemeClr>
                    </a:solidFill>
                  </a:tcPr>
                </a:tc>
              </a:tr>
              <a:tr h="244748">
                <a:tc>
                  <a:txBody>
                    <a:bodyPr/>
                    <a:lstStyle/>
                    <a:p>
                      <a:pPr algn="r" fontAlgn="b"/>
                      <a:r>
                        <a:rPr lang="en-GB" sz="1600" u="none" strike="noStrike" dirty="0">
                          <a:effectLst/>
                        </a:rPr>
                        <a:t>May-13</a:t>
                      </a:r>
                      <a:endParaRPr lang="en-GB" sz="16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endParaRPr lang="en-GB" sz="16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en-GB" sz="1600" u="none" strike="noStrike" dirty="0">
                          <a:effectLst/>
                        </a:rPr>
                        <a:t>HL-LHC 1st Priority in EU strategy update(Council @ Brussels)</a:t>
                      </a:r>
                      <a:endParaRPr lang="en-GB" sz="1600" b="0" i="0" u="none" strike="noStrike" dirty="0">
                        <a:solidFill>
                          <a:srgbClr val="000000"/>
                        </a:solidFill>
                        <a:effectLst/>
                        <a:latin typeface="Calibri" panose="020F0502020204030204" pitchFamily="34" charset="0"/>
                      </a:endParaRPr>
                    </a:p>
                  </a:txBody>
                  <a:tcPr marL="7620" marR="7620" marT="7620" marB="0" anchor="b"/>
                </a:tc>
              </a:tr>
              <a:tr h="244748">
                <a:tc>
                  <a:txBody>
                    <a:bodyPr/>
                    <a:lstStyle/>
                    <a:p>
                      <a:pPr algn="r" fontAlgn="b"/>
                      <a:r>
                        <a:rPr lang="en-GB" sz="1600" u="none" strike="noStrike" dirty="0">
                          <a:effectLst/>
                        </a:rPr>
                        <a:t>May-13</a:t>
                      </a:r>
                      <a:endParaRPr lang="en-GB" sz="1600" b="0" i="0" u="none" strike="noStrike" dirty="0">
                        <a:solidFill>
                          <a:srgbClr val="000000"/>
                        </a:solidFill>
                        <a:effectLst/>
                        <a:latin typeface="Calibri" panose="020F0502020204030204" pitchFamily="34" charset="0"/>
                      </a:endParaRPr>
                    </a:p>
                  </a:txBody>
                  <a:tcPr marL="7620" marR="7620" marT="7620" marB="0" anchor="b">
                    <a:solidFill>
                      <a:schemeClr val="accent5">
                        <a:lumMod val="20000"/>
                        <a:lumOff val="80000"/>
                      </a:schemeClr>
                    </a:solidFill>
                  </a:tcPr>
                </a:tc>
                <a:tc>
                  <a:txBody>
                    <a:bodyPr/>
                    <a:lstStyle/>
                    <a:p>
                      <a:pPr algn="l" fontAlgn="b"/>
                      <a:endParaRPr lang="en-GB" sz="1600" b="0" i="0" u="none" strike="noStrike" dirty="0">
                        <a:solidFill>
                          <a:srgbClr val="000000"/>
                        </a:solidFill>
                        <a:effectLst/>
                        <a:latin typeface="Calibri" panose="020F0502020204030204" pitchFamily="34" charset="0"/>
                      </a:endParaRPr>
                    </a:p>
                  </a:txBody>
                  <a:tcPr marL="7620" marR="7620" marT="7620" marB="0" anchor="b">
                    <a:solidFill>
                      <a:schemeClr val="accent5">
                        <a:lumMod val="20000"/>
                        <a:lumOff val="80000"/>
                      </a:schemeClr>
                    </a:solidFill>
                  </a:tcPr>
                </a:tc>
                <a:tc>
                  <a:txBody>
                    <a:bodyPr/>
                    <a:lstStyle/>
                    <a:p>
                      <a:pPr algn="l" fontAlgn="b"/>
                      <a:r>
                        <a:rPr lang="en-GB" sz="1600" u="none" strike="noStrike" dirty="0">
                          <a:effectLst/>
                        </a:rPr>
                        <a:t>International Review on Collimation</a:t>
                      </a:r>
                      <a:endParaRPr lang="en-GB" sz="1600" b="0" i="0" u="none" strike="noStrike" dirty="0">
                        <a:solidFill>
                          <a:srgbClr val="000000"/>
                        </a:solidFill>
                        <a:effectLst/>
                        <a:latin typeface="Calibri" panose="020F0502020204030204" pitchFamily="34" charset="0"/>
                      </a:endParaRPr>
                    </a:p>
                  </a:txBody>
                  <a:tcPr marL="7620" marR="7620" marT="7620" marB="0" anchor="b">
                    <a:solidFill>
                      <a:schemeClr val="accent5">
                        <a:lumMod val="20000"/>
                        <a:lumOff val="80000"/>
                      </a:schemeClr>
                    </a:solidFill>
                  </a:tcPr>
                </a:tc>
              </a:tr>
              <a:tr h="244748">
                <a:tc>
                  <a:txBody>
                    <a:bodyPr/>
                    <a:lstStyle/>
                    <a:p>
                      <a:pPr algn="r" fontAlgn="b"/>
                      <a:r>
                        <a:rPr lang="en-GB" sz="1600" u="none" strike="noStrike">
                          <a:effectLst/>
                        </a:rPr>
                        <a:t>Jun-13</a:t>
                      </a:r>
                      <a:endParaRPr lang="en-GB" sz="16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endParaRPr lang="en-GB" sz="16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GB" sz="1600" u="none" strike="noStrike">
                          <a:effectLst/>
                        </a:rPr>
                        <a:t>First partial insertion iof HL-LHC in the MTP</a:t>
                      </a:r>
                      <a:endParaRPr lang="en-GB" sz="1600" b="0" i="0" u="none" strike="noStrike">
                        <a:solidFill>
                          <a:srgbClr val="000000"/>
                        </a:solidFill>
                        <a:effectLst/>
                        <a:latin typeface="Calibri" panose="020F0502020204030204" pitchFamily="34" charset="0"/>
                      </a:endParaRPr>
                    </a:p>
                  </a:txBody>
                  <a:tcPr marL="7620" marR="7620" marT="7620" marB="0" anchor="b"/>
                </a:tc>
              </a:tr>
              <a:tr h="244748">
                <a:tc>
                  <a:txBody>
                    <a:bodyPr/>
                    <a:lstStyle/>
                    <a:p>
                      <a:pPr algn="r" fontAlgn="b"/>
                      <a:r>
                        <a:rPr lang="en-GB" sz="1600" u="none" strike="noStrike" dirty="0">
                          <a:effectLst/>
                        </a:rPr>
                        <a:t>Oct-13</a:t>
                      </a:r>
                      <a:endParaRPr lang="en-GB" sz="1600" b="0" i="0" u="none" strike="noStrike" dirty="0">
                        <a:solidFill>
                          <a:srgbClr val="000000"/>
                        </a:solidFill>
                        <a:effectLst/>
                        <a:latin typeface="Calibri" panose="020F0502020204030204" pitchFamily="34" charset="0"/>
                      </a:endParaRPr>
                    </a:p>
                  </a:txBody>
                  <a:tcPr marL="7620" marR="7620" marT="7620" marB="0" anchor="b">
                    <a:solidFill>
                      <a:schemeClr val="accent5">
                        <a:lumMod val="20000"/>
                        <a:lumOff val="80000"/>
                      </a:schemeClr>
                    </a:solidFill>
                  </a:tcPr>
                </a:tc>
                <a:tc>
                  <a:txBody>
                    <a:bodyPr/>
                    <a:lstStyle/>
                    <a:p>
                      <a:pPr algn="l" fontAlgn="b"/>
                      <a:endParaRPr lang="en-GB" sz="1600" b="0" i="0" u="none" strike="noStrike" dirty="0">
                        <a:solidFill>
                          <a:srgbClr val="000000"/>
                        </a:solidFill>
                        <a:effectLst/>
                        <a:latin typeface="Calibri" panose="020F0502020204030204" pitchFamily="34" charset="0"/>
                      </a:endParaRPr>
                    </a:p>
                  </a:txBody>
                  <a:tcPr marL="7620" marR="7620" marT="7620" marB="0" anchor="b">
                    <a:solidFill>
                      <a:schemeClr val="accent5">
                        <a:lumMod val="20000"/>
                        <a:lumOff val="80000"/>
                      </a:schemeClr>
                    </a:solidFill>
                  </a:tcPr>
                </a:tc>
                <a:tc>
                  <a:txBody>
                    <a:bodyPr/>
                    <a:lstStyle/>
                    <a:p>
                      <a:pPr algn="l" fontAlgn="b"/>
                      <a:r>
                        <a:rPr lang="en-GB" sz="1600" u="none" strike="noStrike" dirty="0">
                          <a:effectLst/>
                        </a:rPr>
                        <a:t>RLIUP (Review of LHC and </a:t>
                      </a:r>
                      <a:r>
                        <a:rPr lang="en-GB" sz="1600" u="none" strike="noStrike" dirty="0" err="1">
                          <a:effectLst/>
                        </a:rPr>
                        <a:t>Inj</a:t>
                      </a:r>
                      <a:r>
                        <a:rPr lang="en-GB" sz="1600" u="none" strike="noStrike" dirty="0">
                          <a:effectLst/>
                        </a:rPr>
                        <a:t> Upgrade Plans by CMAC)</a:t>
                      </a:r>
                      <a:endParaRPr lang="en-GB" sz="1600" b="0" i="0" u="none" strike="noStrike" dirty="0">
                        <a:solidFill>
                          <a:srgbClr val="000000"/>
                        </a:solidFill>
                        <a:effectLst/>
                        <a:latin typeface="Calibri" panose="020F0502020204030204" pitchFamily="34" charset="0"/>
                      </a:endParaRPr>
                    </a:p>
                  </a:txBody>
                  <a:tcPr marL="7620" marR="7620" marT="7620" marB="0" anchor="b">
                    <a:solidFill>
                      <a:schemeClr val="accent5">
                        <a:lumMod val="20000"/>
                        <a:lumOff val="80000"/>
                      </a:schemeClr>
                    </a:solidFill>
                  </a:tcPr>
                </a:tc>
              </a:tr>
              <a:tr h="244748">
                <a:tc>
                  <a:txBody>
                    <a:bodyPr/>
                    <a:lstStyle/>
                    <a:p>
                      <a:pPr algn="r" fontAlgn="b"/>
                      <a:r>
                        <a:rPr lang="en-GB" sz="1600" u="none" strike="noStrike">
                          <a:effectLst/>
                        </a:rPr>
                        <a:t>Oct-13</a:t>
                      </a:r>
                      <a:endParaRPr lang="en-GB" sz="16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endParaRPr lang="en-GB" sz="16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GB" sz="1600" u="none" strike="noStrike">
                          <a:effectLst/>
                        </a:rPr>
                        <a:t>First HL-LHC detector ECFA workshop</a:t>
                      </a:r>
                      <a:endParaRPr lang="en-GB" sz="1600" b="0" i="0" u="none" strike="noStrike">
                        <a:solidFill>
                          <a:srgbClr val="000000"/>
                        </a:solidFill>
                        <a:effectLst/>
                        <a:latin typeface="Calibri" panose="020F0502020204030204" pitchFamily="34" charset="0"/>
                      </a:endParaRPr>
                    </a:p>
                  </a:txBody>
                  <a:tcPr marL="7620" marR="7620" marT="7620" marB="0" anchor="b"/>
                </a:tc>
              </a:tr>
              <a:tr h="244748">
                <a:tc>
                  <a:txBody>
                    <a:bodyPr/>
                    <a:lstStyle/>
                    <a:p>
                      <a:pPr algn="r" fontAlgn="b"/>
                      <a:r>
                        <a:rPr lang="en-GB" sz="1600" u="none" strike="noStrike" dirty="0">
                          <a:effectLst/>
                        </a:rPr>
                        <a:t>Nov-13</a:t>
                      </a:r>
                      <a:endParaRPr lang="en-GB" sz="1600" b="0" i="0" u="none" strike="noStrike" dirty="0">
                        <a:solidFill>
                          <a:srgbClr val="000000"/>
                        </a:solidFill>
                        <a:effectLst/>
                        <a:latin typeface="Calibri" panose="020F0502020204030204" pitchFamily="34" charset="0"/>
                      </a:endParaRPr>
                    </a:p>
                  </a:txBody>
                  <a:tcPr marL="7620" marR="7620" marT="7620" marB="0" anchor="b">
                    <a:solidFill>
                      <a:schemeClr val="accent5">
                        <a:lumMod val="20000"/>
                        <a:lumOff val="80000"/>
                      </a:schemeClr>
                    </a:solidFill>
                  </a:tcPr>
                </a:tc>
                <a:tc>
                  <a:txBody>
                    <a:bodyPr/>
                    <a:lstStyle/>
                    <a:p>
                      <a:pPr algn="l" fontAlgn="b"/>
                      <a:endParaRPr lang="en-GB" sz="1600" b="0" i="0" u="none" strike="noStrike">
                        <a:solidFill>
                          <a:srgbClr val="000000"/>
                        </a:solidFill>
                        <a:effectLst/>
                        <a:latin typeface="Calibri" panose="020F0502020204030204" pitchFamily="34" charset="0"/>
                      </a:endParaRPr>
                    </a:p>
                  </a:txBody>
                  <a:tcPr marL="7620" marR="7620" marT="7620" marB="0" anchor="b">
                    <a:solidFill>
                      <a:schemeClr val="accent5">
                        <a:lumMod val="20000"/>
                        <a:lumOff val="80000"/>
                      </a:schemeClr>
                    </a:solidFill>
                  </a:tcPr>
                </a:tc>
                <a:tc>
                  <a:txBody>
                    <a:bodyPr/>
                    <a:lstStyle/>
                    <a:p>
                      <a:pPr algn="l" fontAlgn="b"/>
                      <a:r>
                        <a:rPr lang="en-GB" sz="1600" u="none" strike="noStrike" dirty="0">
                          <a:effectLst/>
                        </a:rPr>
                        <a:t>HL-LHC Project kick-off and 3rd General meeting @ </a:t>
                      </a:r>
                      <a:r>
                        <a:rPr lang="en-GB" sz="1600" u="none" strike="noStrike" dirty="0" err="1">
                          <a:effectLst/>
                        </a:rPr>
                        <a:t>Daresbury</a:t>
                      </a:r>
                      <a:endParaRPr lang="en-GB" sz="1600" b="0" i="0" u="none" strike="noStrike" dirty="0">
                        <a:solidFill>
                          <a:srgbClr val="000000"/>
                        </a:solidFill>
                        <a:effectLst/>
                        <a:latin typeface="Calibri" panose="020F0502020204030204" pitchFamily="34" charset="0"/>
                      </a:endParaRPr>
                    </a:p>
                  </a:txBody>
                  <a:tcPr marL="7620" marR="7620" marT="7620" marB="0" anchor="b">
                    <a:solidFill>
                      <a:schemeClr val="accent5">
                        <a:lumMod val="20000"/>
                        <a:lumOff val="80000"/>
                      </a:schemeClr>
                    </a:solidFill>
                  </a:tcPr>
                </a:tc>
              </a:tr>
              <a:tr h="244748">
                <a:tc>
                  <a:txBody>
                    <a:bodyPr/>
                    <a:lstStyle/>
                    <a:p>
                      <a:pPr algn="r" fontAlgn="b"/>
                      <a:r>
                        <a:rPr lang="en-GB" sz="1600" u="none" strike="noStrike">
                          <a:effectLst/>
                        </a:rPr>
                        <a:t>May-14</a:t>
                      </a:r>
                      <a:endParaRPr lang="en-GB" sz="16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endParaRPr lang="en-GB" sz="16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GB" sz="1600" u="none" strike="noStrike">
                          <a:effectLst/>
                        </a:rPr>
                        <a:t>International Review on CC @BNL</a:t>
                      </a:r>
                      <a:endParaRPr lang="en-GB" sz="1600" b="0" i="0" u="none" strike="noStrike">
                        <a:solidFill>
                          <a:srgbClr val="000000"/>
                        </a:solidFill>
                        <a:effectLst/>
                        <a:latin typeface="Calibri" panose="020F0502020204030204" pitchFamily="34" charset="0"/>
                      </a:endParaRPr>
                    </a:p>
                  </a:txBody>
                  <a:tcPr marL="7620" marR="7620" marT="7620" marB="0" anchor="b"/>
                </a:tc>
              </a:tr>
              <a:tr h="244748">
                <a:tc>
                  <a:txBody>
                    <a:bodyPr/>
                    <a:lstStyle/>
                    <a:p>
                      <a:pPr algn="r" fontAlgn="b"/>
                      <a:r>
                        <a:rPr lang="en-GB" sz="1600" u="none" strike="noStrike" dirty="0">
                          <a:effectLst/>
                        </a:rPr>
                        <a:t>Jun-14</a:t>
                      </a:r>
                      <a:endParaRPr lang="en-GB" sz="1600" b="0" i="0" u="none" strike="noStrike" dirty="0">
                        <a:solidFill>
                          <a:srgbClr val="000000"/>
                        </a:solidFill>
                        <a:effectLst/>
                        <a:latin typeface="Calibri" panose="020F0502020204030204" pitchFamily="34" charset="0"/>
                      </a:endParaRPr>
                    </a:p>
                  </a:txBody>
                  <a:tcPr marL="7620" marR="7620" marT="7620" marB="0" anchor="b">
                    <a:solidFill>
                      <a:schemeClr val="accent5">
                        <a:lumMod val="20000"/>
                        <a:lumOff val="80000"/>
                      </a:schemeClr>
                    </a:solidFill>
                  </a:tcPr>
                </a:tc>
                <a:tc>
                  <a:txBody>
                    <a:bodyPr/>
                    <a:lstStyle/>
                    <a:p>
                      <a:pPr algn="l" fontAlgn="b"/>
                      <a:endParaRPr lang="en-GB" sz="1600" b="0" i="0" u="none" strike="noStrike">
                        <a:solidFill>
                          <a:srgbClr val="000000"/>
                        </a:solidFill>
                        <a:effectLst/>
                        <a:latin typeface="Calibri" panose="020F0502020204030204" pitchFamily="34" charset="0"/>
                      </a:endParaRPr>
                    </a:p>
                  </a:txBody>
                  <a:tcPr marL="7620" marR="7620" marT="7620" marB="0" anchor="b">
                    <a:solidFill>
                      <a:schemeClr val="accent5">
                        <a:lumMod val="20000"/>
                        <a:lumOff val="80000"/>
                      </a:schemeClr>
                    </a:solidFill>
                  </a:tcPr>
                </a:tc>
                <a:tc>
                  <a:txBody>
                    <a:bodyPr/>
                    <a:lstStyle/>
                    <a:p>
                      <a:pPr algn="l" fontAlgn="b"/>
                      <a:r>
                        <a:rPr lang="en-GB" sz="1600" u="none" strike="noStrike" dirty="0">
                          <a:effectLst/>
                        </a:rPr>
                        <a:t>MTP CERN incorporate HL-LHC budget</a:t>
                      </a:r>
                      <a:endParaRPr lang="en-GB" sz="1600" b="0" i="0" u="none" strike="noStrike" dirty="0">
                        <a:solidFill>
                          <a:srgbClr val="000000"/>
                        </a:solidFill>
                        <a:effectLst/>
                        <a:latin typeface="Calibri" panose="020F0502020204030204" pitchFamily="34" charset="0"/>
                      </a:endParaRPr>
                    </a:p>
                  </a:txBody>
                  <a:tcPr marL="7620" marR="7620" marT="7620" marB="0" anchor="b">
                    <a:solidFill>
                      <a:schemeClr val="accent5">
                        <a:lumMod val="20000"/>
                        <a:lumOff val="80000"/>
                      </a:schemeClr>
                    </a:solidFill>
                  </a:tcPr>
                </a:tc>
              </a:tr>
              <a:tr h="244748">
                <a:tc>
                  <a:txBody>
                    <a:bodyPr/>
                    <a:lstStyle/>
                    <a:p>
                      <a:pPr algn="r" fontAlgn="b"/>
                      <a:r>
                        <a:rPr lang="en-GB" sz="1600" u="none" strike="noStrike">
                          <a:effectLst/>
                        </a:rPr>
                        <a:t>Oct-14</a:t>
                      </a:r>
                      <a:endParaRPr lang="en-GB" sz="16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endParaRPr lang="en-GB" sz="16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GB" sz="1600" u="none" strike="noStrike">
                          <a:effectLst/>
                        </a:rPr>
                        <a:t>International Review on MQXF NbSn Conductor @ CERN</a:t>
                      </a:r>
                      <a:endParaRPr lang="en-GB" sz="1600" b="0" i="0" u="none" strike="noStrike">
                        <a:solidFill>
                          <a:srgbClr val="000000"/>
                        </a:solidFill>
                        <a:effectLst/>
                        <a:latin typeface="Calibri" panose="020F0502020204030204" pitchFamily="34" charset="0"/>
                      </a:endParaRPr>
                    </a:p>
                  </a:txBody>
                  <a:tcPr marL="7620" marR="7620" marT="7620" marB="0" anchor="b"/>
                </a:tc>
              </a:tr>
              <a:tr h="244748">
                <a:tc>
                  <a:txBody>
                    <a:bodyPr/>
                    <a:lstStyle/>
                    <a:p>
                      <a:pPr algn="r" fontAlgn="b"/>
                      <a:r>
                        <a:rPr lang="en-GB" sz="1600" u="none" strike="noStrike" dirty="0">
                          <a:effectLst/>
                        </a:rPr>
                        <a:t>Nov-14</a:t>
                      </a:r>
                      <a:endParaRPr lang="en-GB" sz="1600" b="0" i="0" u="none" strike="noStrike" dirty="0">
                        <a:solidFill>
                          <a:srgbClr val="000000"/>
                        </a:solidFill>
                        <a:effectLst/>
                        <a:latin typeface="Calibri" panose="020F0502020204030204" pitchFamily="34" charset="0"/>
                      </a:endParaRPr>
                    </a:p>
                  </a:txBody>
                  <a:tcPr marL="7620" marR="7620" marT="7620" marB="0" anchor="b">
                    <a:solidFill>
                      <a:schemeClr val="accent5">
                        <a:lumMod val="20000"/>
                        <a:lumOff val="80000"/>
                      </a:schemeClr>
                    </a:solidFill>
                  </a:tcPr>
                </a:tc>
                <a:tc>
                  <a:txBody>
                    <a:bodyPr/>
                    <a:lstStyle/>
                    <a:p>
                      <a:pPr algn="l" fontAlgn="b"/>
                      <a:endParaRPr lang="en-GB" sz="1600" b="0" i="0" u="none" strike="noStrike">
                        <a:solidFill>
                          <a:srgbClr val="000000"/>
                        </a:solidFill>
                        <a:effectLst/>
                        <a:latin typeface="Calibri" panose="020F0502020204030204" pitchFamily="34" charset="0"/>
                      </a:endParaRPr>
                    </a:p>
                  </a:txBody>
                  <a:tcPr marL="7620" marR="7620" marT="7620" marB="0" anchor="b">
                    <a:solidFill>
                      <a:schemeClr val="accent5">
                        <a:lumMod val="20000"/>
                        <a:lumOff val="80000"/>
                      </a:schemeClr>
                    </a:solidFill>
                  </a:tcPr>
                </a:tc>
                <a:tc>
                  <a:txBody>
                    <a:bodyPr/>
                    <a:lstStyle/>
                    <a:p>
                      <a:pPr algn="l" fontAlgn="b"/>
                      <a:r>
                        <a:rPr lang="en-GB" sz="1600" u="none" strike="noStrike" dirty="0">
                          <a:effectLst/>
                        </a:rPr>
                        <a:t>4th </a:t>
                      </a:r>
                      <a:r>
                        <a:rPr lang="en-GB" sz="1600" u="none" strike="noStrike" dirty="0" smtClean="0">
                          <a:effectLst/>
                        </a:rPr>
                        <a:t>General </a:t>
                      </a:r>
                      <a:r>
                        <a:rPr lang="en-GB" sz="1600" u="none" strike="noStrike" dirty="0">
                          <a:effectLst/>
                        </a:rPr>
                        <a:t>Meeting @ KEK </a:t>
                      </a:r>
                      <a:endParaRPr lang="en-GB" sz="1600" b="0" i="0" u="none" strike="noStrike" dirty="0">
                        <a:solidFill>
                          <a:srgbClr val="000000"/>
                        </a:solidFill>
                        <a:effectLst/>
                        <a:latin typeface="Calibri" panose="020F0502020204030204" pitchFamily="34" charset="0"/>
                      </a:endParaRPr>
                    </a:p>
                  </a:txBody>
                  <a:tcPr marL="7620" marR="7620" marT="7620" marB="0" anchor="b">
                    <a:solidFill>
                      <a:schemeClr val="accent5">
                        <a:lumMod val="20000"/>
                        <a:lumOff val="80000"/>
                      </a:schemeClr>
                    </a:solidFill>
                  </a:tcPr>
                </a:tc>
              </a:tr>
              <a:tr h="244748">
                <a:tc>
                  <a:txBody>
                    <a:bodyPr/>
                    <a:lstStyle/>
                    <a:p>
                      <a:pPr algn="r" fontAlgn="b"/>
                      <a:r>
                        <a:rPr lang="en-GB" sz="1600" u="none" strike="noStrike">
                          <a:effectLst/>
                        </a:rPr>
                        <a:t>Nov-14</a:t>
                      </a:r>
                      <a:endParaRPr lang="en-GB" sz="16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endParaRPr lang="en-GB" sz="16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GB" sz="1600" u="none" strike="noStrike" dirty="0">
                          <a:effectLst/>
                        </a:rPr>
                        <a:t>Preliminary Design Report (PDR)</a:t>
                      </a:r>
                      <a:endParaRPr lang="en-GB" sz="1600" b="0" i="0" u="none" strike="noStrike" dirty="0">
                        <a:solidFill>
                          <a:srgbClr val="000000"/>
                        </a:solidFill>
                        <a:effectLst/>
                        <a:latin typeface="Calibri" panose="020F0502020204030204" pitchFamily="34" charset="0"/>
                      </a:endParaRPr>
                    </a:p>
                  </a:txBody>
                  <a:tcPr marL="7620" marR="7620" marT="7620" marB="0" anchor="b"/>
                </a:tc>
              </a:tr>
              <a:tr h="244748">
                <a:tc>
                  <a:txBody>
                    <a:bodyPr/>
                    <a:lstStyle/>
                    <a:p>
                      <a:pPr algn="r" fontAlgn="b"/>
                      <a:r>
                        <a:rPr lang="en-GB" sz="1600" u="none" strike="noStrike" dirty="0">
                          <a:effectLst/>
                        </a:rPr>
                        <a:t>Dec-14</a:t>
                      </a:r>
                      <a:endParaRPr lang="en-GB" sz="1600" b="0" i="0" u="none" strike="noStrike" dirty="0">
                        <a:solidFill>
                          <a:srgbClr val="000000"/>
                        </a:solidFill>
                        <a:effectLst/>
                        <a:latin typeface="Calibri" panose="020F0502020204030204" pitchFamily="34" charset="0"/>
                      </a:endParaRPr>
                    </a:p>
                  </a:txBody>
                  <a:tcPr marL="7620" marR="7620" marT="7620" marB="0" anchor="b">
                    <a:solidFill>
                      <a:schemeClr val="accent5">
                        <a:lumMod val="20000"/>
                        <a:lumOff val="80000"/>
                      </a:schemeClr>
                    </a:solidFill>
                  </a:tcPr>
                </a:tc>
                <a:tc>
                  <a:txBody>
                    <a:bodyPr/>
                    <a:lstStyle/>
                    <a:p>
                      <a:pPr algn="l" fontAlgn="b"/>
                      <a:endParaRPr lang="en-GB" sz="1600" b="0" i="0" u="none" strike="noStrike" dirty="0">
                        <a:solidFill>
                          <a:srgbClr val="000000"/>
                        </a:solidFill>
                        <a:effectLst/>
                        <a:latin typeface="Calibri" panose="020F0502020204030204" pitchFamily="34" charset="0"/>
                      </a:endParaRPr>
                    </a:p>
                  </a:txBody>
                  <a:tcPr marL="7620" marR="7620" marT="7620" marB="0" anchor="b">
                    <a:solidFill>
                      <a:schemeClr val="accent5">
                        <a:lumMod val="20000"/>
                        <a:lumOff val="80000"/>
                      </a:schemeClr>
                    </a:solidFill>
                  </a:tcPr>
                </a:tc>
                <a:tc>
                  <a:txBody>
                    <a:bodyPr/>
                    <a:lstStyle/>
                    <a:p>
                      <a:pPr algn="l" fontAlgn="b"/>
                      <a:r>
                        <a:rPr lang="en-GB" sz="1600" u="none" strike="noStrike" dirty="0">
                          <a:effectLst/>
                        </a:rPr>
                        <a:t>International Reviews on MQXF and MBH design @CERN</a:t>
                      </a:r>
                      <a:endParaRPr lang="en-GB" sz="1600" b="0" i="0" u="none" strike="noStrike" dirty="0">
                        <a:solidFill>
                          <a:srgbClr val="000000"/>
                        </a:solidFill>
                        <a:effectLst/>
                        <a:latin typeface="Calibri" panose="020F0502020204030204" pitchFamily="34" charset="0"/>
                      </a:endParaRPr>
                    </a:p>
                  </a:txBody>
                  <a:tcPr marL="7620" marR="7620" marT="7620" marB="0" anchor="b">
                    <a:solidFill>
                      <a:schemeClr val="accent5">
                        <a:lumMod val="20000"/>
                        <a:lumOff val="80000"/>
                      </a:schemeClr>
                    </a:solidFill>
                  </a:tcPr>
                </a:tc>
              </a:tr>
              <a:tr h="244748">
                <a:tc>
                  <a:txBody>
                    <a:bodyPr/>
                    <a:lstStyle/>
                    <a:p>
                      <a:pPr algn="r" fontAlgn="b"/>
                      <a:r>
                        <a:rPr lang="en-GB" sz="1600" u="none" strike="noStrike">
                          <a:effectLst/>
                        </a:rPr>
                        <a:t>Mar-15</a:t>
                      </a:r>
                      <a:endParaRPr lang="en-GB" sz="16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endParaRPr lang="en-GB" sz="16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GB" sz="1600" u="none" strike="noStrike" dirty="0">
                          <a:effectLst/>
                        </a:rPr>
                        <a:t>Cost &amp; Schedule Review @ CERN by CMAC</a:t>
                      </a:r>
                      <a:endParaRPr lang="en-GB" sz="1600" b="0" i="0" u="none" strike="noStrike" dirty="0">
                        <a:solidFill>
                          <a:srgbClr val="000000"/>
                        </a:solidFill>
                        <a:effectLst/>
                        <a:latin typeface="Calibri" panose="020F0502020204030204" pitchFamily="34" charset="0"/>
                      </a:endParaRPr>
                    </a:p>
                  </a:txBody>
                  <a:tcPr marL="7620" marR="7620" marT="7620" marB="0" anchor="b"/>
                </a:tc>
              </a:tr>
            </a:tbl>
          </a:graphicData>
        </a:graphic>
      </p:graphicFrame>
      <p:sp>
        <p:nvSpPr>
          <p:cNvPr id="4" name="Rounded Rectangle 3"/>
          <p:cNvSpPr/>
          <p:nvPr/>
        </p:nvSpPr>
        <p:spPr>
          <a:xfrm>
            <a:off x="1049310" y="1618939"/>
            <a:ext cx="5261547" cy="239842"/>
          </a:xfrm>
          <a:prstGeom prst="roundRect">
            <a:avLst/>
          </a:prstGeom>
          <a:solidFill>
            <a:srgbClr val="FFCC00">
              <a:alpha val="25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 name="Rounded Rectangle 6"/>
          <p:cNvSpPr/>
          <p:nvPr/>
        </p:nvSpPr>
        <p:spPr>
          <a:xfrm>
            <a:off x="1049310" y="2344188"/>
            <a:ext cx="6355831" cy="549699"/>
          </a:xfrm>
          <a:prstGeom prst="roundRect">
            <a:avLst/>
          </a:prstGeom>
          <a:solidFill>
            <a:srgbClr val="FFCC00">
              <a:alpha val="25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Rounded Rectangle 7"/>
          <p:cNvSpPr/>
          <p:nvPr/>
        </p:nvSpPr>
        <p:spPr>
          <a:xfrm>
            <a:off x="1049310" y="3852220"/>
            <a:ext cx="5261547" cy="239842"/>
          </a:xfrm>
          <a:prstGeom prst="roundRect">
            <a:avLst/>
          </a:prstGeom>
          <a:solidFill>
            <a:srgbClr val="FFCC00">
              <a:alpha val="25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Rounded Rectangle 9"/>
          <p:cNvSpPr/>
          <p:nvPr/>
        </p:nvSpPr>
        <p:spPr>
          <a:xfrm>
            <a:off x="1045029" y="3141960"/>
            <a:ext cx="6090289" cy="239842"/>
          </a:xfrm>
          <a:prstGeom prst="roundRect">
            <a:avLst/>
          </a:prstGeom>
          <a:solidFill>
            <a:srgbClr val="FFCC00">
              <a:alpha val="25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Rounded Rectangle 10"/>
          <p:cNvSpPr/>
          <p:nvPr/>
        </p:nvSpPr>
        <p:spPr>
          <a:xfrm>
            <a:off x="1045029" y="4868562"/>
            <a:ext cx="5261547" cy="239842"/>
          </a:xfrm>
          <a:prstGeom prst="roundRect">
            <a:avLst/>
          </a:prstGeom>
          <a:solidFill>
            <a:srgbClr val="FFCC00">
              <a:alpha val="25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Rounded Rectangle 11"/>
          <p:cNvSpPr/>
          <p:nvPr/>
        </p:nvSpPr>
        <p:spPr>
          <a:xfrm>
            <a:off x="1049310" y="5645062"/>
            <a:ext cx="5261547" cy="239842"/>
          </a:xfrm>
          <a:prstGeom prst="roundRect">
            <a:avLst/>
          </a:prstGeom>
          <a:solidFill>
            <a:srgbClr val="FFCC00">
              <a:alpha val="25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Rounded Rectangle 12"/>
          <p:cNvSpPr/>
          <p:nvPr/>
        </p:nvSpPr>
        <p:spPr>
          <a:xfrm>
            <a:off x="1049310" y="6157447"/>
            <a:ext cx="5261547" cy="239842"/>
          </a:xfrm>
          <a:prstGeom prst="roundRect">
            <a:avLst/>
          </a:prstGeom>
          <a:solidFill>
            <a:srgbClr val="FFCC00">
              <a:alpha val="25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3311983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arn(inVertic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barn(inVertical)">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barn(inVertical)">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barn(inVertical)">
                                      <p:cBhvr>
                                        <p:cTn id="27" dur="500"/>
                                        <p:tgtEl>
                                          <p:spTgt spid="11"/>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barn(inVertical)">
                                      <p:cBhvr>
                                        <p:cTn id="32" dur="500"/>
                                        <p:tgtEl>
                                          <p:spTgt spid="12"/>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grpId="0" nodeType="click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barn(inVertical)">
                                      <p:cBhvr>
                                        <p:cTn id="3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8" grpId="0" animBg="1"/>
      <p:bldP spid="10" grpId="0" animBg="1"/>
      <p:bldP spid="11" grpId="0" animBg="1"/>
      <p:bldP spid="12" grpId="0" animBg="1"/>
      <p:bldP spid="1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95693"/>
            <a:ext cx="9144115" cy="6461697"/>
          </a:xfrm>
          <a:prstGeom prst="rect">
            <a:avLst/>
          </a:prstGeom>
        </p:spPr>
      </p:pic>
      <p:sp>
        <p:nvSpPr>
          <p:cNvPr id="4" name="Slide Number Placeholder 3"/>
          <p:cNvSpPr>
            <a:spLocks noGrp="1"/>
          </p:cNvSpPr>
          <p:nvPr>
            <p:ph type="sldNum" sz="quarter" idx="12"/>
          </p:nvPr>
        </p:nvSpPr>
        <p:spPr/>
        <p:txBody>
          <a:bodyPr/>
          <a:lstStyle/>
          <a:p>
            <a:fld id="{0FA004B2-1541-5046-B6F2-22AF56585712}" type="slidenum">
              <a:rPr lang="en-US" smtClean="0"/>
              <a:t>7</a:t>
            </a:fld>
            <a:endParaRPr lang="en-US"/>
          </a:p>
        </p:txBody>
      </p:sp>
    </p:spTree>
    <p:extLst>
      <p:ext uri="{BB962C8B-B14F-4D97-AF65-F5344CB8AC3E}">
        <p14:creationId xmlns:p14="http://schemas.microsoft.com/office/powerpoint/2010/main" val="392207538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0FA004B2-1541-5046-B6F2-22AF56585712}" type="slidenum">
              <a:rPr lang="en-US" smtClean="0"/>
              <a:t>8</a:t>
            </a:fld>
            <a:endParaRPr lang="en-US"/>
          </a:p>
        </p:txBody>
      </p:sp>
      <p:pic>
        <p:nvPicPr>
          <p:cNvPr id="4" name="Picture 3"/>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0" y="195957"/>
            <a:ext cx="9144000" cy="6466086"/>
          </a:xfrm>
          <a:prstGeom prst="rect">
            <a:avLst/>
          </a:prstGeom>
        </p:spPr>
      </p:pic>
    </p:spTree>
    <p:extLst>
      <p:ext uri="{BB962C8B-B14F-4D97-AF65-F5344CB8AC3E}">
        <p14:creationId xmlns:p14="http://schemas.microsoft.com/office/powerpoint/2010/main" val="315992594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2" descr="data:image/jpeg;base64,/9j/4AAQSkZJRgABAQAAAQABAAD/2wCEAAkGBhQSERAQEhQVFBUVFxcXFhgUFBoSGRcYFhQVFxQYGRUXGyYeGRojGRUXHy8gIycpLC0tFR42NTAqNSYrLCkBCQoKDgwOGg8PGiwkHyQqLTYqMDUsLCo1LCwvLCwsLC0sLCwyLCwsLCosKSwtLyw0LCwsLCwsLC4sNSwsLCwsLP/AABEIAMIBAwMBIgACEQEDEQH/xAAbAAEAAQUBAAAAAAAAAAAAAAAABgECBAUHA//EADoQAAIBAgQEBQMCBAQHAQAAAAABAgMRBBIhMQUGQVETImFxgTKRobHRBxTB8GJysuEWJDNCQ5LxFf/EABoBAQADAQEBAAAAAAAAAAAAAAADBAUCAQb/xAAyEQACAQMDAwEFCAIDAAAAAAAAAQIDBBESITETQVEFFCJhcaEjMoGxwdHh8BVSQkOR/9oADAMBAAIRAxEAPwDuIAAAAAAAAAAAAAAAAAAAAAAAAAAAAAAAAAAAAAAAAAAAABrKvLtKUpSfi3bbdsRWSu3d2SnZL0WhsweptcDBj4bAxpxUI5rK/wBU5Terb+qTbe4MgDIAAPAAAAAAAAAAAAAAAAAAAAAAAAAAAAAAAAAAAAAAAAAAAAAAAAAAAAAAAADXcT49ToNRlmcnraK2Xdt2SOoxcniKOZSUVmRsQaOnzIpucY5U0rwbldStrLb/AO+hquL8a8ak4aJp3zQlezWq6aJr109SeFtNvD2IJXEEsrck1XitGLalUgmujkkYdTmzDL/yX9oyf5sc5q3v5tP6mT/+TNUlXmmoN6L6X7tq+hoew0Y41Se/yKHt1WWdMVt8zo2H43RnHPGpG23meT/VYYrjdGmnKU1pbRPM9b20Xez+xy9NPa33vYusSL0uDedTI36nNbaUTmpz3QTaUajXdJJP4buZvDOZqNd5YtqXaSt+Vp+Tm7iIQbaS3bS+7JKnptHTtlEdP1Grq3wzrsZJ7alTX8E4YqNKMU79X0NgYEkk9jfi21uAR3mbjFahKLglkf8Ahu7631+V06FeXsTiZu9SV4WtaSSf4WpL0Ho15RD1lr0YZISjZScbpra/bT8mFT4fJXTm5RfSTcv1Ikl3ZK2+yM5O5U1dKEKckpVVe+icrvWyta+m3Y2glHAjLIB5108rs7Po+33IxT4vVwztUnGpCUtPNmklre1vXud06Tqfd58HFSqqf3uPJKwY2E4lTq3UJxk1uk9UZJG04vDJE1JZQAuDw9AAAAAAAAAABi8UzeDUypN5XZNtL11Wp7FZeDxvCyYeL5ow9ObpynqnZ2i5Wa6NpHpS5kw0tq0Pl5f9Vjmklq/3v+SqRvf4yk0t39D59+qVVJ7L6nUq/E6UI5pTila61TuvS25D+YcVUqVs9J56eVNWakkreZtP1I8kVimmmnb9fv0OqVjGk9SeX8jyp6g6q0tYXzNjgeJwjOMpwVr6tXT9bfrYux//AFJNWyzacZJaWd1tv3NbGEZa6P8AJkSqNpJvRK3wiZ0VqyiBXHu6X+HYsxdHwpNPSz07PtbuSrg3MlOpCNGsktkna8Xtv2ZouFUp1qlJP6U9HJPVXu+n6npzDKHiXppxtvdbtN9E9itNRqtU5c45RahKdKLqx4zwyV8W4JSlRm1CKai2mtLWV9+xz/KTzlmvVqUn4uqtaL7qxD8fQcKk4vdN/wC34OLCTjKVNvJ16glKMaiWMmE4mRwbCeJXpxeivfbsZfCOXauJtL6Kbf1X1aXbsb6vhKfD0pwpupfeUpO62t0fqT17uLzThu2RW9pJYq1NkvxJPGNkkVMDgvE3XpKo45X2/a5nnz8k4vDPoItSWUedeEWrztZa69DX/wDEGHUsviRu3bRafdaGj5s5gjJeFTaaX1yvp7Lv6kXp3e6t29unsadvYqcc1G1nhGVceoOEsU0njlnV4yTV1qjTc1YmcaNqd9XaTT1S+O5EOF8Uq0b5ZeV3Vru3vbo/X0PWpxetK15y0VtHvpa7e7fqz2FjKM8pppHlT1CEqeGmm/BJMBgaVKi6snmcY5pJd+1u9+54Ueclkd42mnay1XX+liNSrSbzOTbta99bdvY8o0ur79NOlidWcX995K8r+X/WsLBlcQ4rUr5XNp22SVl9jCcT2ylriX4pRWEZ85OTyxw7Fzoz8SLu+zWlu1iR4bnRuos8VGDsn1s+rvv8EaaLGiOpb06u8luS07qrS2i9iUca5jozUZU3LxINqOltHpJ3d1ayPXhvMuHcs0r05KKTbWjt0010Ig0WNEfsNJx07kv+QqqWrY6hhOKUqizQnFq9t7a+z1L/AOdhdxU4trVpNN9/pWpylxE5v6tW++79PUrv0uP+30LK9Wl/r9TrVKqpJNde6s/sy8iPL3Hq6lTo1qbtLaTVn6Xez/UlxkVaTpywbFKqqkcgAERKDzxFLNGUXs1Z+z3L2UcbnqPHuc94jyzOM3Gk8yfVLb5ejsbOjyGst/EkpO3S6+zJdGklrYvLkr2q0kmU42NGLbxyc04nwidCWWeqe0lszFynSOK8NVaGV+tvsc9rYeUJShJWaZq2l11o4lyjGvbToy1R4Z5RhbbbtYvhTTcc6eW6ckuq6oqkIws2+5alusFOLw8k+4fXoTgvDy+VaK1mvghE4pVHmSlaTuuj1LMJidc0el/lf1TRSei79kU6NuqblvlMvV7p1VHbDX8Ez5a4mqkHBpKUe3VdC7jPLkK7zXcZbNrqvUiGDdWLjWUcsYvWSd/jp+ToODxKqQjOLumjNuI9Keum/wCDVtpdanoqrf8AP4jB4ZU4Rpx2irHpOCejV/cuBSyXzxxFVU4SlbSKvZaGveJ/mcLNw0cotWvs+10Xcf4bKtCKi7ZXm9yH4Ti1Wh4kINavfezW7Sa0fQu29DqRzB+8mZ9zcdKWJr3Wn/f0NdCjJyjHKm3JJLfaXX9jJ4rCMqsnFtLVNLRX2fr9jz8WV27u7d97FEjc0PVqZgOolHTFdykY/wB+pekEXI6ZGiqRWwRU5OilijRcWzWmn7gFjRa0XRhZW/v1KM7RyzyySlKMILNOWiX9X6G3fJmIt9UNul/6mvw2LlSmpw0k/L73v+m/wdGwlVzpxk1q1qZ15cVaUlpexqWNvSrRepbnOsNwmFWrGjSbvZ+aTvd/90kui7En4byPThLPUbqNbX0S+D25f5b8GpOrJ3b0j6IkBSuLpt6YN4NC2tVFaqkVqPKVFadkeoBQL4AAAAAAAAAIJzTH/mZ+0bf+pOzRcz8HdWKqQ+qK1XdFyzqqnVy+5SvqMqtLEeVuQ2JeiyD+PcrKaW7S93Y3z5lLsVcL7663XS2i++p6YPBzrzVKm/8APO2kVrp7nj/Mpp5fM9rLq7pfq9yc8t8MdGksySnJuUreutilc1ulH3eWaVpQdaXvcIpwjgPhRak81+6NrTpKKslZehcDDlNyeWb8YKKwgADk6NXzBxSVCmpxUW3JLzXelm3s12IVKNTE12qcYqUtZb5Uvvu2SvnCtFUVGSu5Py62s0t/77kNwuIlTvklKN97Npv3ZtWVN9LVFYfkwr+rFVtM3mPg9JcLqRavd3VlpZNq/wBmY6Sk8jzKN1naVnbdpPv+5IuBcUpvSvLzK+WUtbrezl7ipPCVYzWaVK7vrHVP0auS9WpFuMov5oh6NGSU4SSfh/qaepSpJXp5k29VLXTpqmKWDhklUSvNS8zeuklp7L09SytSjGUoxk5xT0k9L/Ap1bJxT00uk+210T6Nlj6lbqYk8pcY2FKna+7u29ddy7Ir3std/wCgTK3JMEWSpRi5a2AUkzw/mE1eOvZd7uy+G+p7SN7geG+JhYThrODb2tt0Iq1XpJMnoUes2vBi0OAVKUPGq5VJ2jCP1JOW79XoTDh8ZZIuejtstjQ/yOIxFSE5u0Ivbb7Lv6koSMW4qOWMvLN62pqOcLC7fuVABULgAAAAAAAABRyKlGioADAAIdx3gDp56sfpvf2v/v8AqY3LXD4Va7dSKllhpfXd6k3rUVOLjLVNWZF8RyjOLcqNSy7PR+2ZGjTuVKm6c3jwzMqWrhVVWms+UZuLw9GdNOlFPLLeCStZ677m1weMjOKafpro7rfRkb5crzo1Xh6kLZrvXpb12sbSvHDRmoynGMk/a1+jfQhqU8PRu/HfYnp1MrW8Ls+25uQeVCtGS8slJLTRp/oepVawW08go2VLZ7P2PD05zxbiTrVJSbdrvKuy6f7mFcpVum09Gm7+/UszH1sIqMUlwfFVJOUm5cnpcqpHlmKqR2cHtCNlp3f7/Yu0s+jfVbnnTrJKSfVfnozM4RweeJnluoRX1O6crP0W36lacowTcy3ShKpJaOX/AH+T2wXBa1WHiwcHFX01T03W9jEudEwGBjRpxpwWiIfzbhXCs3GyzpNdr7fsUba6c5uMuOxoXdmqdNSjz3NRKuk1Hq+i1+fYuciZ8E5bhRpu/nnNeaT66EU4xw10JuD1TV07aWd9GT0bqNSbj/4V69lOlBS58/AwqdTO0qcXNvbKtPl7JE65XwDpUcsvqbbl7s8OUcjpOaSTWjttp1Mvg2IlepTm7tSbXXRttfrt7FC6rSqZj4NKzoQpYkv+SNqADONMAAAAAAAAAAAAAAAAAAAFGgDA4vg6coupU0yJu/ojns612337nQ+OYWVTD1acd2tPhp2/BzGU7Np7rR/Btenbxe5heqZUo7bGxwfE50nmpys/un8Mm3L3G1iIa2zrRpdfVI5s6pWGJcWpRbTWzTs/ui1cWsay8PyU7a7lQfleDrwIfydzDUqTdGo3NJXUnq17vqTAwK1J0p6WfR0ayrQU0RTmXleVSfi0bXe6enyaqnyTiGm24K20Vd3+ToAJ4XlWEVFPggnY0ZycmuTkNVOMpRlvFtPrqnZlPENtzpw5Ua+aO1ROXzfzfrf5I+6h9BSmqkFJdz5mtTdOo4PsZfjdehL+RsBLz15JpPSKel11diNctYKFbEU4T+lXdu9tkdShBJJJWSMz1Cvj7NGv6bbp/av8C4wOL8JjXik9HF3i+zM8GPGTi8o25RUlhllGLUUnq7ET4jxL/mVTqwWvkl2lF/RJX2a1v7kvNHzNwV1YxqU9KkHdevoT0JRUve7/AEILiMnHMe31MLivHqWGj/L0EsyaTVvLHXW/d+nqZuEgnWjXVRWkknHNms2m/jRfgjlXhqxFXNPPSlZOeZJxk1o7SW3zY3nA+HuMHTlNSerVnfy7bO/qixUjCMPd57/HJWpyqSm3Ljt8MfD8SRgg3GcVisE4yhNypapKSUlvfV79e99Dd8F5jeIgpxhqvrV+vpfZddX+5BK3koqaaaJ4XMXNwaaf94N8CynUUldF5WLQAAAAAAAAAAAAAAAAAAOfc68C8KTxEX5Zy1XaTvt9joJDf4nYi1CjHvUv9oS/cuWUpKsku5SvoRlRbl24IL4xR1jC8YlfJPLccS5VKqeWOy2TZ9BWqxpR1SPnaNGVaemJKeQ8Co4fxHG0ptu/W3QkxZRoqEVGKsloi8+XqT1ycvJ9ZThogorsAARnZzj+I0JrEQk/pcEo+lm8y/KZE/FOk/xF4b4mF8Vb0Xm907Jr+vwcxwlGVSShBNtux9JZVU6Cz2PmL6i1XeO5KOWMBOKnjdFClGbV9btJ9F0uSPkjidWu69Wo7pte17JWS6I23BeBxpYZUGrqUfMnre61MrhXCYYeHh01ZXuZVe5VTVtu3t8jYoWrp6cPZLf5mYmVAKBfAAALJUk+iIdzFzbDDVJUqMU5pNSlfSMsvkt3tfX7Hp/EnH1adCl4cpRjKTU3HS/luldarqcxdU17G0U11J8eDGv7yUH04LD8/sTHDc5ylh8RCtPNUsnTbit7rTRe71Jry5Wp1aUcRCKi5K0ku66HF3VJX/D3jzpV/Af0VfxJLR/KVvsWLu0XTcofMr2d5LqKNTdcf38jqWVK7S+3USqJK/8AepSvSzJatWaaadti+xgn0BVMAHh6AAAAAAAAAAAAAAADmf8AFfGvxsPS6KDl8ylb9I/k6Yce/iRiXV4h4ST8qjFK1r31eut99/xprf8AT1mtnwmUPUH9jjy0eHK/LdTFTi3F+HfzPY6/w7h8aNONOCskYvL2AjRoU6cdPKn6mzI7q4lWl8CS1t40Y7cgAFQtgAAFtSmpJxaunuYuG4TSpu8KcU+6RmA9y0eYQAB4egAAAAAGh504RLE4WVOnbNmjJX9Hrb1sQ/hf8Makta0lFdludOBZp3VSnDRFlapa06k9clk41zZyhPB+dPNTbsn2uuv2/QpyDw51sVCXSn5mdgxWEjUi4TSlF7pmn5Y4M6CqqUY3zSyyjFRvG/lul1tv63Lnt8pUXGXJT9gjGspR48G+PB4yKqKk9JNZo3t5lezt6q6v/mRdi8VGnCdSbtGCcpOzeiV3otWQ/h0ZcQxEMW04U6Um6N1aSi1FPN/ibTfpfr0z6dPUnJ8L8zQnPS1Fc/oTUAERKAAAAAAAAAAAAAAACKcxclqtiKeKpyyVItN6JqVu6fpoSsHcKkoPMTicIzWJHhTw6vGTSzJWvZXt2v2PcA5ydlCoB4AAAAAAAAAAAAAAAAAAAAAC2cE009noyzD4aMFlikl6HqBkAAAAAAAAAAAAAAAAAAAAAAAAAAAAAAAAAAAAAAAAAAAAAAAAAAAAAAAAAAAAAAAAAAAAAAAAAAAAAAAAAAAAAAAAAAAAAAAAAAAAAAAAAAAAH//Z"/>
          <p:cNvSpPr>
            <a:spLocks noChangeAspect="1" noChangeArrowheads="1"/>
          </p:cNvSpPr>
          <p:nvPr/>
        </p:nvSpPr>
        <p:spPr bwMode="auto">
          <a:xfrm>
            <a:off x="155575" y="-144463"/>
            <a:ext cx="304800" cy="304801"/>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028" name="Picture 4" descr="blank world ma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747" y="-88057"/>
            <a:ext cx="9191744" cy="6889812"/>
          </a:xfrm>
          <a:prstGeom prst="rect">
            <a:avLst/>
          </a:prstGeom>
          <a:noFill/>
          <a:extLst>
            <a:ext uri="{909E8E84-426E-40dd-AFC4-6F175D3DCCD1}">
              <a14:hiddenFill xmlns="" xmlns:a14="http://schemas.microsoft.com/office/drawing/2010/main">
                <a:solidFill>
                  <a:srgbClr val="FFFFFF"/>
                </a:solidFill>
              </a14:hiddenFill>
            </a:ext>
          </a:extLst>
        </p:spPr>
      </p:pic>
      <p:sp>
        <p:nvSpPr>
          <p:cNvPr id="6" name="TextBox 5"/>
          <p:cNvSpPr txBox="1"/>
          <p:nvPr/>
        </p:nvSpPr>
        <p:spPr>
          <a:xfrm>
            <a:off x="155575" y="-14029"/>
            <a:ext cx="8880921" cy="1138773"/>
          </a:xfrm>
          <a:prstGeom prst="rect">
            <a:avLst/>
          </a:prstGeom>
          <a:solidFill>
            <a:schemeClr val="bg1"/>
          </a:solidFill>
        </p:spPr>
        <p:txBody>
          <a:bodyPr wrap="square" rtlCol="0" anchor="b">
            <a:spAutoFit/>
          </a:bodyPr>
          <a:lstStyle/>
          <a:p>
            <a:pPr algn="r">
              <a:spcBef>
                <a:spcPct val="0"/>
              </a:spcBef>
            </a:pPr>
            <a:r>
              <a:rPr lang="en-GB" sz="1000" dirty="0" smtClean="0"/>
              <a:t/>
            </a:r>
            <a:br>
              <a:rPr lang="en-GB" sz="1000" dirty="0" smtClean="0"/>
            </a:br>
            <a:r>
              <a:rPr lang="en-GB" sz="4000" dirty="0">
                <a:solidFill>
                  <a:schemeClr val="tx1">
                    <a:lumMod val="75000"/>
                    <a:lumOff val="25000"/>
                  </a:schemeClr>
                </a:solidFill>
                <a:latin typeface="Calibri" pitchFamily="34" charset="0"/>
                <a:ea typeface="+mj-ea"/>
                <a:cs typeface="+mj-cs"/>
              </a:rPr>
              <a:t>High Luminosity LHC Participants</a:t>
            </a:r>
          </a:p>
          <a:p>
            <a:endParaRPr lang="en-GB" dirty="0"/>
          </a:p>
        </p:txBody>
      </p:sp>
      <p:pic>
        <p:nvPicPr>
          <p:cNvPr id="17" name="Picture 40" descr="SLAC logo"/>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960589" y="2636736"/>
            <a:ext cx="731091" cy="264317"/>
          </a:xfrm>
          <a:prstGeom prst="rect">
            <a:avLst/>
          </a:prstGeom>
          <a:noFill/>
          <a:extLst>
            <a:ext uri="{909E8E84-426E-40dd-AFC4-6F175D3DCCD1}">
              <a14:hiddenFill xmlns="" xmlns:a14="http://schemas.microsoft.com/office/drawing/2010/main">
                <a:solidFill>
                  <a:srgbClr val="FFFFFF"/>
                </a:solidFill>
              </a14:hiddenFill>
            </a:ext>
          </a:extLst>
        </p:spPr>
      </p:pic>
      <p:pic>
        <p:nvPicPr>
          <p:cNvPr id="18" name="Picture 32" descr="BNL logo"/>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2512557" y="2616523"/>
            <a:ext cx="835307" cy="308421"/>
          </a:xfrm>
          <a:prstGeom prst="rect">
            <a:avLst/>
          </a:prstGeom>
          <a:noFill/>
          <a:extLst>
            <a:ext uri="{909E8E84-426E-40dd-AFC4-6F175D3DCCD1}">
              <a14:hiddenFill xmlns="" xmlns:a14="http://schemas.microsoft.com/office/drawing/2010/main">
                <a:solidFill>
                  <a:srgbClr val="FFFFFF"/>
                </a:solidFill>
              </a14:hiddenFill>
            </a:ext>
          </a:extLst>
        </p:spPr>
      </p:pic>
      <p:pic>
        <p:nvPicPr>
          <p:cNvPr id="19" name="Picture 38" descr="ODU logo"/>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2238283" y="3140968"/>
            <a:ext cx="691927" cy="431763"/>
          </a:xfrm>
          <a:prstGeom prst="rect">
            <a:avLst/>
          </a:prstGeom>
          <a:noFill/>
          <a:extLst>
            <a:ext uri="{909E8E84-426E-40dd-AFC4-6F175D3DCCD1}">
              <a14:hiddenFill xmlns="" xmlns:a14="http://schemas.microsoft.com/office/drawing/2010/main">
                <a:solidFill>
                  <a:srgbClr val="FFFFFF"/>
                </a:solidFill>
              </a14:hiddenFill>
            </a:ext>
          </a:extLst>
        </p:spPr>
      </p:pic>
      <p:pic>
        <p:nvPicPr>
          <p:cNvPr id="20" name="Picture 36" descr="LBNL logo"/>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1082354" y="2996952"/>
            <a:ext cx="609326" cy="370283"/>
          </a:xfrm>
          <a:prstGeom prst="rect">
            <a:avLst/>
          </a:prstGeom>
          <a:noFill/>
          <a:extLst>
            <a:ext uri="{909E8E84-426E-40dd-AFC4-6F175D3DCCD1}">
              <a14:hiddenFill xmlns="" xmlns:a14="http://schemas.microsoft.com/office/drawing/2010/main">
                <a:solidFill>
                  <a:srgbClr val="FFFFFF"/>
                </a:solidFill>
              </a14:hiddenFill>
            </a:ext>
          </a:extLst>
        </p:spPr>
      </p:pic>
      <p:pic>
        <p:nvPicPr>
          <p:cNvPr id="21" name="Picture 34" descr="http://hilumilhc.web.cern.ch/HiLumiLHC/images/partners_logos/FNAL-logo.gif"/>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1691680" y="2924944"/>
            <a:ext cx="1022226" cy="196582"/>
          </a:xfrm>
          <a:prstGeom prst="rect">
            <a:avLst/>
          </a:prstGeom>
          <a:noFill/>
          <a:extLst>
            <a:ext uri="{909E8E84-426E-40dd-AFC4-6F175D3DCCD1}">
              <a14:hiddenFill xmlns="" xmlns:a14="http://schemas.microsoft.com/office/drawing/2010/main">
                <a:solidFill>
                  <a:srgbClr val="FFFFFF"/>
                </a:solidFill>
              </a14:hiddenFill>
            </a:ext>
          </a:extLst>
        </p:spPr>
      </p:pic>
      <p:pic>
        <p:nvPicPr>
          <p:cNvPr id="24" name="Picture 12" descr="BINP logo"/>
          <p:cNvPicPr>
            <a:picLocks noChangeAspect="1" noChangeArrowheads="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6012160" y="2348880"/>
            <a:ext cx="656545" cy="360040"/>
          </a:xfrm>
          <a:prstGeom prst="rect">
            <a:avLst/>
          </a:prstGeom>
          <a:noFill/>
          <a:extLst>
            <a:ext uri="{909E8E84-426E-40dd-AFC4-6F175D3DCCD1}">
              <a14:hiddenFill xmlns="" xmlns:a14="http://schemas.microsoft.com/office/drawing/2010/main">
                <a:solidFill>
                  <a:srgbClr val="FFFFFF"/>
                </a:solidFill>
              </a14:hiddenFill>
            </a:ext>
          </a:extLst>
        </p:spPr>
      </p:pic>
      <p:pic>
        <p:nvPicPr>
          <p:cNvPr id="2052" name="Picture 4" descr="HIGH ENERGY ACCELERATOR RESEARCH ORGANIZATION. KEK">
            <a:hlinkClick r:id="rId9"/>
          </p:cNvPr>
          <p:cNvPicPr>
            <a:picLocks noChangeAspect="1" noChangeArrowheads="1"/>
          </p:cNvPicPr>
          <p:nvPr/>
        </p:nvPicPr>
        <p:blipFill>
          <a:blip r:embed="rId10" cstate="email">
            <a:extLst>
              <a:ext uri="{28A0092B-C50C-407E-A947-70E740481C1C}">
                <a14:useLocalDpi xmlns:a14="http://schemas.microsoft.com/office/drawing/2010/main" val="0"/>
              </a:ext>
            </a:extLst>
          </a:blip>
          <a:srcRect/>
          <a:stretch>
            <a:fillRect/>
          </a:stretch>
        </p:blipFill>
        <p:spPr bwMode="auto">
          <a:xfrm>
            <a:off x="7446371" y="3024628"/>
            <a:ext cx="1583725" cy="287950"/>
          </a:xfrm>
          <a:prstGeom prst="rect">
            <a:avLst/>
          </a:prstGeom>
          <a:noFill/>
          <a:extLst>
            <a:ext uri="{909E8E84-426E-40dd-AFC4-6F175D3DCCD1}">
              <a14:hiddenFill xmlns="" xmlns:a14="http://schemas.microsoft.com/office/drawing/2010/main">
                <a:solidFill>
                  <a:srgbClr val="FFFFFF"/>
                </a:solidFill>
              </a14:hiddenFill>
            </a:ext>
          </a:extLst>
        </p:spPr>
      </p:pic>
      <p:pic>
        <p:nvPicPr>
          <p:cNvPr id="106" name="Picture 6" descr="\\cern.ch\dfs\Users\j\jdouble\Desktop\mapeurope.png"/>
          <p:cNvPicPr>
            <a:picLocks noChangeAspect="1" noChangeArrowheads="1"/>
          </p:cNvPicPr>
          <p:nvPr/>
        </p:nvPicPr>
        <p:blipFill rotWithShape="1">
          <a:blip r:embed="rId11" cstate="email">
            <a:extLst>
              <a:ext uri="{28A0092B-C50C-407E-A947-70E740481C1C}">
                <a14:useLocalDpi xmlns:a14="http://schemas.microsoft.com/office/drawing/2010/main" val="0"/>
              </a:ext>
            </a:extLst>
          </a:blip>
          <a:srcRect l="507" t="8630" r="45693" b="902"/>
          <a:stretch/>
        </p:blipFill>
        <p:spPr bwMode="auto">
          <a:xfrm>
            <a:off x="3406422" y="2920752"/>
            <a:ext cx="3622669" cy="3572580"/>
          </a:xfrm>
          <a:prstGeom prst="rect">
            <a:avLst/>
          </a:prstGeom>
          <a:noFill/>
          <a:ln>
            <a:solidFill>
              <a:schemeClr val="accent5">
                <a:lumMod val="75000"/>
              </a:schemeClr>
            </a:solidFill>
          </a:ln>
          <a:extLst>
            <a:ext uri="{909E8E84-426E-40dd-AFC4-6F175D3DCCD1}">
              <a14:hiddenFill xmlns="" xmlns:a14="http://schemas.microsoft.com/office/drawing/2010/main">
                <a:solidFill>
                  <a:srgbClr val="FFFFFF"/>
                </a:solidFill>
              </a14:hiddenFill>
            </a:ext>
          </a:extLst>
        </p:spPr>
      </p:pic>
      <p:grpSp>
        <p:nvGrpSpPr>
          <p:cNvPr id="7" name="Group 6"/>
          <p:cNvGrpSpPr/>
          <p:nvPr/>
        </p:nvGrpSpPr>
        <p:grpSpPr>
          <a:xfrm>
            <a:off x="2914650" y="3486150"/>
            <a:ext cx="2899939" cy="2775133"/>
            <a:chOff x="3523449" y="3630477"/>
            <a:chExt cx="2764413" cy="2493338"/>
          </a:xfrm>
        </p:grpSpPr>
        <p:pic>
          <p:nvPicPr>
            <p:cNvPr id="67" name="Picture 69"/>
            <p:cNvPicPr>
              <a:picLocks noChangeAspect="1" noChangeArrowheads="1"/>
            </p:cNvPicPr>
            <p:nvPr/>
          </p:nvPicPr>
          <p:blipFill>
            <a:blip r:embed="rId12" cstate="email">
              <a:extLst>
                <a:ext uri="{28A0092B-C50C-407E-A947-70E740481C1C}">
                  <a14:useLocalDpi xmlns:a14="http://schemas.microsoft.com/office/drawing/2010/main" val="0"/>
                </a:ext>
              </a:extLst>
            </a:blip>
            <a:srcRect/>
            <a:stretch>
              <a:fillRect/>
            </a:stretch>
          </p:blipFill>
          <p:spPr bwMode="auto">
            <a:xfrm>
              <a:off x="4211960" y="5796313"/>
              <a:ext cx="649209" cy="32750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69" name="Picture 4" descr="CEA logo"/>
            <p:cNvPicPr>
              <a:picLocks noChangeAspect="1" noChangeArrowheads="1"/>
            </p:cNvPicPr>
            <p:nvPr/>
          </p:nvPicPr>
          <p:blipFill>
            <a:blip r:embed="rId13" cstate="email">
              <a:extLst>
                <a:ext uri="{28A0092B-C50C-407E-A947-70E740481C1C}">
                  <a14:useLocalDpi xmlns:a14="http://schemas.microsoft.com/office/drawing/2010/main" val="0"/>
                </a:ext>
              </a:extLst>
            </a:blip>
            <a:srcRect/>
            <a:stretch>
              <a:fillRect/>
            </a:stretch>
          </p:blipFill>
          <p:spPr bwMode="auto">
            <a:xfrm>
              <a:off x="4790085" y="4972174"/>
              <a:ext cx="325432" cy="325433"/>
            </a:xfrm>
            <a:prstGeom prst="rect">
              <a:avLst/>
            </a:prstGeom>
            <a:noFill/>
            <a:extLst>
              <a:ext uri="{909E8E84-426E-40dd-AFC4-6F175D3DCCD1}">
                <a14:hiddenFill xmlns="" xmlns:a14="http://schemas.microsoft.com/office/drawing/2010/main">
                  <a:solidFill>
                    <a:srgbClr val="FFFFFF"/>
                  </a:solidFill>
                </a14:hiddenFill>
              </a:ext>
            </a:extLst>
          </p:spPr>
        </p:pic>
        <p:pic>
          <p:nvPicPr>
            <p:cNvPr id="72" name="Picture 20"/>
            <p:cNvPicPr>
              <a:picLocks noChangeAspect="1" noChangeArrowheads="1"/>
            </p:cNvPicPr>
            <p:nvPr/>
          </p:nvPicPr>
          <p:blipFill>
            <a:blip r:embed="rId14" cstate="email">
              <a:extLst>
                <a:ext uri="{28A0092B-C50C-407E-A947-70E740481C1C}">
                  <a14:useLocalDpi xmlns:a14="http://schemas.microsoft.com/office/drawing/2010/main" val="0"/>
                </a:ext>
              </a:extLst>
            </a:blip>
            <a:srcRect/>
            <a:stretch>
              <a:fillRect/>
            </a:stretch>
          </p:blipFill>
          <p:spPr bwMode="auto">
            <a:xfrm>
              <a:off x="4138579" y="5434862"/>
              <a:ext cx="882441" cy="303859"/>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75" name="Picture 10" descr="DESY logo"/>
            <p:cNvPicPr>
              <a:picLocks noChangeAspect="1" noChangeArrowheads="1"/>
            </p:cNvPicPr>
            <p:nvPr/>
          </p:nvPicPr>
          <p:blipFill>
            <a:blip r:embed="rId15" cstate="email">
              <a:extLst>
                <a:ext uri="{28A0092B-C50C-407E-A947-70E740481C1C}">
                  <a14:useLocalDpi xmlns:a14="http://schemas.microsoft.com/office/drawing/2010/main" val="0"/>
                </a:ext>
              </a:extLst>
            </a:blip>
            <a:srcRect/>
            <a:stretch>
              <a:fillRect/>
            </a:stretch>
          </p:blipFill>
          <p:spPr bwMode="auto">
            <a:xfrm>
              <a:off x="5446773" y="4418542"/>
              <a:ext cx="382968" cy="375603"/>
            </a:xfrm>
            <a:prstGeom prst="rect">
              <a:avLst/>
            </a:prstGeom>
            <a:noFill/>
            <a:extLst>
              <a:ext uri="{909E8E84-426E-40dd-AFC4-6F175D3DCCD1}">
                <a14:hiddenFill xmlns="" xmlns:a14="http://schemas.microsoft.com/office/drawing/2010/main">
                  <a:solidFill>
                    <a:srgbClr val="FFFFFF"/>
                  </a:solidFill>
                </a14:hiddenFill>
              </a:ext>
            </a:extLst>
          </p:spPr>
        </p:pic>
        <p:pic>
          <p:nvPicPr>
            <p:cNvPr id="78" name="Picture 16" descr="EPFL logo"/>
            <p:cNvPicPr>
              <a:picLocks noChangeAspect="1" noChangeArrowheads="1"/>
            </p:cNvPicPr>
            <p:nvPr/>
          </p:nvPicPr>
          <p:blipFill>
            <a:blip r:embed="rId16" cstate="email">
              <a:extLst>
                <a:ext uri="{28A0092B-C50C-407E-A947-70E740481C1C}">
                  <a14:useLocalDpi xmlns:a14="http://schemas.microsoft.com/office/drawing/2010/main" val="0"/>
                </a:ext>
              </a:extLst>
            </a:blip>
            <a:srcRect/>
            <a:stretch>
              <a:fillRect/>
            </a:stretch>
          </p:blipFill>
          <p:spPr bwMode="auto">
            <a:xfrm>
              <a:off x="5663560" y="5020764"/>
              <a:ext cx="624302" cy="328241"/>
            </a:xfrm>
            <a:prstGeom prst="rect">
              <a:avLst/>
            </a:prstGeom>
            <a:noFill/>
            <a:extLst>
              <a:ext uri="{909E8E84-426E-40dd-AFC4-6F175D3DCCD1}">
                <a14:hiddenFill xmlns="" xmlns:a14="http://schemas.microsoft.com/office/drawing/2010/main">
                  <a:solidFill>
                    <a:srgbClr val="FFFFFF"/>
                  </a:solidFill>
                </a14:hiddenFill>
              </a:ext>
            </a:extLst>
          </p:spPr>
        </p:pic>
        <p:pic>
          <p:nvPicPr>
            <p:cNvPr id="81" name="Picture 8" descr="INFN logo"/>
            <p:cNvPicPr>
              <a:picLocks noChangeAspect="1" noChangeArrowheads="1"/>
            </p:cNvPicPr>
            <p:nvPr/>
          </p:nvPicPr>
          <p:blipFill>
            <a:blip r:embed="rId17" cstate="email">
              <a:extLst>
                <a:ext uri="{28A0092B-C50C-407E-A947-70E740481C1C}">
                  <a14:useLocalDpi xmlns:a14="http://schemas.microsoft.com/office/drawing/2010/main" val="0"/>
                </a:ext>
              </a:extLst>
            </a:blip>
            <a:srcRect/>
            <a:stretch>
              <a:fillRect/>
            </a:stretch>
          </p:blipFill>
          <p:spPr bwMode="auto">
            <a:xfrm>
              <a:off x="5593937" y="5434863"/>
              <a:ext cx="566980" cy="361450"/>
            </a:xfrm>
            <a:prstGeom prst="rect">
              <a:avLst/>
            </a:prstGeom>
            <a:noFill/>
            <a:extLst>
              <a:ext uri="{909E8E84-426E-40dd-AFC4-6F175D3DCCD1}">
                <a14:hiddenFill xmlns="" xmlns:a14="http://schemas.microsoft.com/office/drawing/2010/main">
                  <a:solidFill>
                    <a:srgbClr val="FFFFFF"/>
                  </a:solidFill>
                </a14:hiddenFill>
              </a:ext>
            </a:extLst>
          </p:spPr>
        </p:pic>
        <p:pic>
          <p:nvPicPr>
            <p:cNvPr id="84" name="Picture 28"/>
            <p:cNvPicPr>
              <a:picLocks noChangeAspect="1" noChangeArrowheads="1"/>
            </p:cNvPicPr>
            <p:nvPr/>
          </p:nvPicPr>
          <p:blipFill>
            <a:blip r:embed="rId18" cstate="email">
              <a:extLst>
                <a:ext uri="{28A0092B-C50C-407E-A947-70E740481C1C}">
                  <a14:useLocalDpi xmlns:a14="http://schemas.microsoft.com/office/drawing/2010/main" val="0"/>
                </a:ext>
              </a:extLst>
            </a:blip>
            <a:srcRect/>
            <a:stretch>
              <a:fillRect/>
            </a:stretch>
          </p:blipFill>
          <p:spPr bwMode="auto">
            <a:xfrm>
              <a:off x="5229198" y="4936680"/>
              <a:ext cx="364739" cy="364739"/>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88" name="Picture 20" descr="SOTON logo"/>
            <p:cNvPicPr>
              <a:picLocks noChangeAspect="1" noChangeArrowheads="1"/>
            </p:cNvPicPr>
            <p:nvPr/>
          </p:nvPicPr>
          <p:blipFill>
            <a:blip r:embed="rId19" cstate="email">
              <a:extLst>
                <a:ext uri="{28A0092B-C50C-407E-A947-70E740481C1C}">
                  <a14:useLocalDpi xmlns:a14="http://schemas.microsoft.com/office/drawing/2010/main" val="0"/>
                </a:ext>
              </a:extLst>
            </a:blip>
            <a:srcRect/>
            <a:stretch>
              <a:fillRect/>
            </a:stretch>
          </p:blipFill>
          <p:spPr bwMode="auto">
            <a:xfrm>
              <a:off x="3940816" y="4525952"/>
              <a:ext cx="757335" cy="195071"/>
            </a:xfrm>
            <a:prstGeom prst="rect">
              <a:avLst/>
            </a:prstGeom>
            <a:noFill/>
            <a:extLst>
              <a:ext uri="{909E8E84-426E-40dd-AFC4-6F175D3DCCD1}">
                <a14:hiddenFill xmlns="" xmlns:a14="http://schemas.microsoft.com/office/drawing/2010/main">
                  <a:solidFill>
                    <a:srgbClr val="FFFFFF"/>
                  </a:solidFill>
                </a14:hiddenFill>
              </a:ext>
            </a:extLst>
          </p:spPr>
        </p:pic>
        <p:pic>
          <p:nvPicPr>
            <p:cNvPr id="91" name="Picture 28" descr="UNIMAN logo"/>
            <p:cNvPicPr>
              <a:picLocks noChangeAspect="1" noChangeArrowheads="1"/>
            </p:cNvPicPr>
            <p:nvPr/>
          </p:nvPicPr>
          <p:blipFill>
            <a:blip r:embed="rId20" cstate="email">
              <a:extLst>
                <a:ext uri="{28A0092B-C50C-407E-A947-70E740481C1C}">
                  <a14:useLocalDpi xmlns:a14="http://schemas.microsoft.com/office/drawing/2010/main" val="0"/>
                </a:ext>
              </a:extLst>
            </a:blip>
            <a:srcRect/>
            <a:stretch>
              <a:fillRect/>
            </a:stretch>
          </p:blipFill>
          <p:spPr bwMode="auto">
            <a:xfrm>
              <a:off x="3523449" y="4165911"/>
              <a:ext cx="866132" cy="295425"/>
            </a:xfrm>
            <a:prstGeom prst="rect">
              <a:avLst/>
            </a:prstGeom>
            <a:noFill/>
            <a:extLst>
              <a:ext uri="{909E8E84-426E-40dd-AFC4-6F175D3DCCD1}">
                <a14:hiddenFill xmlns="" xmlns:a14="http://schemas.microsoft.com/office/drawing/2010/main">
                  <a:solidFill>
                    <a:srgbClr val="FFFFFF"/>
                  </a:solidFill>
                </a14:hiddenFill>
              </a:ext>
            </a:extLst>
          </p:spPr>
        </p:pic>
        <p:pic>
          <p:nvPicPr>
            <p:cNvPr id="97" name="Picture 13" descr="Royal Holloway, University of London logo"/>
            <p:cNvPicPr>
              <a:picLocks noChangeAspect="1" noChangeArrowheads="1"/>
            </p:cNvPicPr>
            <p:nvPr/>
          </p:nvPicPr>
          <p:blipFill>
            <a:blip r:embed="rId21" cstate="email">
              <a:extLst>
                <a:ext uri="{28A0092B-C50C-407E-A947-70E740481C1C}">
                  <a14:useLocalDpi xmlns:a14="http://schemas.microsoft.com/office/drawing/2010/main" val="0"/>
                </a:ext>
              </a:extLst>
            </a:blip>
            <a:srcRect/>
            <a:stretch>
              <a:fillRect/>
            </a:stretch>
          </p:blipFill>
          <p:spPr bwMode="auto">
            <a:xfrm>
              <a:off x="4389581" y="4165912"/>
              <a:ext cx="608266" cy="304133"/>
            </a:xfrm>
            <a:prstGeom prst="rect">
              <a:avLst/>
            </a:prstGeom>
            <a:noFill/>
            <a:extLst>
              <a:ext uri="{909E8E84-426E-40dd-AFC4-6F175D3DCCD1}">
                <a14:hiddenFill xmlns="" xmlns:a14="http://schemas.microsoft.com/office/drawing/2010/main">
                  <a:solidFill>
                    <a:srgbClr val="FFFFFF"/>
                  </a:solidFill>
                </a14:hiddenFill>
              </a:ext>
            </a:extLst>
          </p:spPr>
        </p:pic>
        <p:pic>
          <p:nvPicPr>
            <p:cNvPr id="99" name="Picture 21"/>
            <p:cNvPicPr>
              <a:picLocks noChangeAspect="1" noChangeArrowheads="1"/>
            </p:cNvPicPr>
            <p:nvPr/>
          </p:nvPicPr>
          <p:blipFill>
            <a:blip r:embed="rId22" cstate="email">
              <a:extLst>
                <a:ext uri="{28A0092B-C50C-407E-A947-70E740481C1C}">
                  <a14:useLocalDpi xmlns:a14="http://schemas.microsoft.com/office/drawing/2010/main" val="0"/>
                </a:ext>
              </a:extLst>
            </a:blip>
            <a:srcRect/>
            <a:stretch>
              <a:fillRect/>
            </a:stretch>
          </p:blipFill>
          <p:spPr bwMode="auto">
            <a:xfrm>
              <a:off x="3688983" y="3937100"/>
              <a:ext cx="988630" cy="214127"/>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102" name="Picture 4" descr="STFClogosmall.jpg"/>
            <p:cNvPicPr>
              <a:picLocks noChangeAspect="1" noChangeArrowheads="1"/>
            </p:cNvPicPr>
            <p:nvPr/>
          </p:nvPicPr>
          <p:blipFill>
            <a:blip r:embed="rId23" cstate="email">
              <a:extLst>
                <a:ext uri="{28A0092B-C50C-407E-A947-70E740481C1C}">
                  <a14:useLocalDpi xmlns:a14="http://schemas.microsoft.com/office/drawing/2010/main" val="0"/>
                </a:ext>
              </a:extLst>
            </a:blip>
            <a:srcRect/>
            <a:stretch>
              <a:fillRect/>
            </a:stretch>
          </p:blipFill>
          <p:spPr bwMode="auto">
            <a:xfrm>
              <a:off x="3871946" y="3630477"/>
              <a:ext cx="1237715" cy="319411"/>
            </a:xfrm>
            <a:prstGeom prst="rect">
              <a:avLst/>
            </a:prstGeom>
            <a:noFill/>
            <a:extLst>
              <a:ext uri="{909E8E84-426E-40dd-AFC4-6F175D3DCCD1}">
                <a14:hiddenFill xmlns="" xmlns:a14="http://schemas.microsoft.com/office/drawing/2010/main">
                  <a:solidFill>
                    <a:srgbClr val="FFFFFF"/>
                  </a:solidFill>
                </a14:hiddenFill>
              </a:ext>
            </a:extLst>
          </p:spPr>
        </p:pic>
        <p:pic>
          <p:nvPicPr>
            <p:cNvPr id="94" name="Picture 2" descr="Lancaster University"/>
            <p:cNvPicPr>
              <a:picLocks noChangeAspect="1" noChangeArrowheads="1"/>
            </p:cNvPicPr>
            <p:nvPr/>
          </p:nvPicPr>
          <p:blipFill>
            <a:blip r:embed="rId24" cstate="email">
              <a:extLst>
                <a:ext uri="{28A0092B-C50C-407E-A947-70E740481C1C}">
                  <a14:useLocalDpi xmlns:a14="http://schemas.microsoft.com/office/drawing/2010/main" val="0"/>
                </a:ext>
              </a:extLst>
            </a:blip>
            <a:srcRect/>
            <a:stretch>
              <a:fillRect/>
            </a:stretch>
          </p:blipFill>
          <p:spPr bwMode="auto">
            <a:xfrm>
              <a:off x="4698151" y="3843696"/>
              <a:ext cx="699542" cy="428292"/>
            </a:xfrm>
            <a:prstGeom prst="rect">
              <a:avLst/>
            </a:prstGeom>
            <a:noFill/>
            <a:extLst>
              <a:ext uri="{909E8E84-426E-40dd-AFC4-6F175D3DCCD1}">
                <a14:hiddenFill xmlns="" xmlns:a14="http://schemas.microsoft.com/office/drawing/2010/main">
                  <a:solidFill>
                    <a:srgbClr val="FFFFFF"/>
                  </a:solidFill>
                </a14:hiddenFill>
              </a:ext>
            </a:extLst>
          </p:spPr>
        </p:pic>
      </p:grpSp>
      <p:pic>
        <p:nvPicPr>
          <p:cNvPr id="27" name="Picture 11" descr="\\cern.ch\dfs\Users\j\jdouble\Desktop\HiLumi-small-180px.jpg"/>
          <p:cNvPicPr>
            <a:picLocks noChangeAspect="1" noChangeArrowheads="1"/>
          </p:cNvPicPr>
          <p:nvPr/>
        </p:nvPicPr>
        <p:blipFill>
          <a:blip r:embed="rId25" cstate="email">
            <a:extLst>
              <a:ext uri="{28A0092B-C50C-407E-A947-70E740481C1C}">
                <a14:useLocalDpi xmlns:a14="http://schemas.microsoft.com/office/drawing/2010/main" val="0"/>
              </a:ext>
            </a:extLst>
          </a:blip>
          <a:srcRect/>
          <a:stretch>
            <a:fillRect/>
          </a:stretch>
        </p:blipFill>
        <p:spPr bwMode="auto">
          <a:xfrm>
            <a:off x="107504" y="188640"/>
            <a:ext cx="1601905" cy="773186"/>
          </a:xfrm>
          <a:prstGeom prst="rect">
            <a:avLst/>
          </a:prstGeom>
          <a:noFill/>
          <a:extLst>
            <a:ext uri="{909E8E84-426E-40dd-AFC4-6F175D3DCCD1}">
              <a14:hiddenFill xmlns=""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0FA004B2-1541-5046-B6F2-22AF56585712}" type="slidenum">
              <a:rPr lang="en-US" smtClean="0"/>
              <a:t>9</a:t>
            </a:fld>
            <a:endParaRPr lang="en-US"/>
          </a:p>
        </p:txBody>
      </p:sp>
    </p:spTree>
    <p:extLst>
      <p:ext uri="{BB962C8B-B14F-4D97-AF65-F5344CB8AC3E}">
        <p14:creationId xmlns:p14="http://schemas.microsoft.com/office/powerpoint/2010/main" val="34609347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106"/>
                                        </p:tgtEl>
                                        <p:attrNameLst>
                                          <p:attrName>style.visibility</p:attrName>
                                        </p:attrNameLst>
                                      </p:cBhvr>
                                      <p:to>
                                        <p:strVal val="visible"/>
                                      </p:to>
                                    </p:set>
                                    <p:anim calcmode="lin" valueType="num">
                                      <p:cBhvr>
                                        <p:cTn id="7" dur="1000" fill="hold"/>
                                        <p:tgtEl>
                                          <p:spTgt spid="106"/>
                                        </p:tgtEl>
                                        <p:attrNameLst>
                                          <p:attrName>ppt_w</p:attrName>
                                        </p:attrNameLst>
                                      </p:cBhvr>
                                      <p:tavLst>
                                        <p:tav tm="0">
                                          <p:val>
                                            <p:fltVal val="0"/>
                                          </p:val>
                                        </p:tav>
                                        <p:tav tm="100000">
                                          <p:val>
                                            <p:strVal val="#ppt_w"/>
                                          </p:val>
                                        </p:tav>
                                      </p:tavLst>
                                    </p:anim>
                                    <p:anim calcmode="lin" valueType="num">
                                      <p:cBhvr>
                                        <p:cTn id="8" dur="1000" fill="hold"/>
                                        <p:tgtEl>
                                          <p:spTgt spid="106"/>
                                        </p:tgtEl>
                                        <p:attrNameLst>
                                          <p:attrName>ppt_h</p:attrName>
                                        </p:attrNameLst>
                                      </p:cBhvr>
                                      <p:tavLst>
                                        <p:tav tm="0">
                                          <p:val>
                                            <p:fltVal val="0"/>
                                          </p:val>
                                        </p:tav>
                                        <p:tav tm="100000">
                                          <p:val>
                                            <p:strVal val="#ppt_h"/>
                                          </p:val>
                                        </p:tav>
                                      </p:tavLst>
                                    </p:anim>
                                    <p:anim calcmode="lin" valueType="num">
                                      <p:cBhvr>
                                        <p:cTn id="9" dur="1000" fill="hold"/>
                                        <p:tgtEl>
                                          <p:spTgt spid="106"/>
                                        </p:tgtEl>
                                        <p:attrNameLst>
                                          <p:attrName>style.rotation</p:attrName>
                                        </p:attrNameLst>
                                      </p:cBhvr>
                                      <p:tavLst>
                                        <p:tav tm="0">
                                          <p:val>
                                            <p:fltVal val="90"/>
                                          </p:val>
                                        </p:tav>
                                        <p:tav tm="100000">
                                          <p:val>
                                            <p:fltVal val="0"/>
                                          </p:val>
                                        </p:tav>
                                      </p:tavLst>
                                    </p:anim>
                                    <p:animEffect transition="in" filter="fade">
                                      <p:cBhvr>
                                        <p:cTn id="10" dur="1000"/>
                                        <p:tgtEl>
                                          <p:spTgt spid="106"/>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p:cTn id="15" dur="500" fill="hold"/>
                                        <p:tgtEl>
                                          <p:spTgt spid="7"/>
                                        </p:tgtEl>
                                        <p:attrNameLst>
                                          <p:attrName>ppt_w</p:attrName>
                                        </p:attrNameLst>
                                      </p:cBhvr>
                                      <p:tavLst>
                                        <p:tav tm="0">
                                          <p:val>
                                            <p:fltVal val="0"/>
                                          </p:val>
                                        </p:tav>
                                        <p:tav tm="100000">
                                          <p:val>
                                            <p:strVal val="#ppt_w"/>
                                          </p:val>
                                        </p:tav>
                                      </p:tavLst>
                                    </p:anim>
                                    <p:anim calcmode="lin" valueType="num">
                                      <p:cBhvr>
                                        <p:cTn id="16" dur="500" fill="hold"/>
                                        <p:tgtEl>
                                          <p:spTgt spid="7"/>
                                        </p:tgtEl>
                                        <p:attrNameLst>
                                          <p:attrName>ppt_h</p:attrName>
                                        </p:attrNameLst>
                                      </p:cBhvr>
                                      <p:tavLst>
                                        <p:tav tm="0">
                                          <p:val>
                                            <p:fltVal val="0"/>
                                          </p:val>
                                        </p:tav>
                                        <p:tav tm="100000">
                                          <p:val>
                                            <p:strVal val="#ppt_h"/>
                                          </p:val>
                                        </p:tav>
                                      </p:tavLst>
                                    </p:anim>
                                    <p:animEffect transition="in" filter="fade">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HiLumiLHC_Presentation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3D65F00B9AFF9D4DB8D423D62D364FE5" ma:contentTypeVersion="0" ma:contentTypeDescription="Create a new document." ma:contentTypeScope="" ma:versionID="1f5c5222447e6795847028ce554a3f68">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D553D58-F42B-43B9-BDA1-90638D0CBA0D}">
  <ds:schemaRefs>
    <ds:schemaRef ds:uri="http://purl.org/dc/terms/"/>
    <ds:schemaRef ds:uri="http://purl.org/dc/elements/1.1/"/>
    <ds:schemaRef ds:uri="http://schemas.microsoft.com/office/2006/documentManagement/types"/>
    <ds:schemaRef ds:uri="http://www.w3.org/XML/1998/namespace"/>
    <ds:schemaRef ds:uri="http://schemas.microsoft.com/office/infopath/2007/PartnerControls"/>
    <ds:schemaRef ds:uri="http://purl.org/dc/dcmitype/"/>
    <ds:schemaRef ds:uri="http://schemas.microsoft.com/office/2006/metadata/properties"/>
    <ds:schemaRef ds:uri="http://schemas.openxmlformats.org/package/2006/metadata/core-properties"/>
  </ds:schemaRefs>
</ds:datastoreItem>
</file>

<file path=customXml/itemProps2.xml><?xml version="1.0" encoding="utf-8"?>
<ds:datastoreItem xmlns:ds="http://schemas.openxmlformats.org/officeDocument/2006/customXml" ds:itemID="{C82125E1-CCB4-4909-BE88-A72A822A6F9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8A7ED259-6AEE-4E24-A95A-9729541A612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HiLumiLHC_PresentationTemplate</Template>
  <TotalTime>5444</TotalTime>
  <Words>1727</Words>
  <Application>Microsoft Office PowerPoint</Application>
  <PresentationFormat>On-screen Show (4:3)</PresentationFormat>
  <Paragraphs>307</Paragraphs>
  <Slides>33</Slides>
  <Notes>15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33</vt:i4>
      </vt:variant>
    </vt:vector>
  </HeadingPairs>
  <TitlesOfParts>
    <vt:vector size="40" baseType="lpstr">
      <vt:lpstr>ＭＳ Ｐゴシック</vt:lpstr>
      <vt:lpstr>Arial</vt:lpstr>
      <vt:lpstr>Calibri</vt:lpstr>
      <vt:lpstr>Symbol</vt:lpstr>
      <vt:lpstr>Times New Roman</vt:lpstr>
      <vt:lpstr>Wingdings</vt:lpstr>
      <vt:lpstr>HiLumiLHC_PresentationTemplate</vt:lpstr>
      <vt:lpstr>The HL-LHC project: goals and impact</vt:lpstr>
      <vt:lpstr>Contents</vt:lpstr>
      <vt:lpstr>PowerPoint Presentation</vt:lpstr>
      <vt:lpstr>Goal of High Luminosity LHC (HL-LHC) as fixed in November 2010</vt:lpstr>
      <vt:lpstr>PowerPoint Presentation</vt:lpstr>
      <vt:lpstr>Project: the way to day</vt:lpstr>
      <vt:lpstr>PowerPoint Presentation</vt:lpstr>
      <vt:lpstr>PowerPoint Presentation</vt:lpstr>
      <vt:lpstr>PowerPoint Presentation</vt:lpstr>
      <vt:lpstr>The largest HEP accelerator in construction</vt:lpstr>
      <vt:lpstr>New Insertion Region lay out  (TAS, TAN, Q5 and collimators omitted)</vt:lpstr>
      <vt:lpstr>Working on the Inner triplet magnets </vt:lpstr>
      <vt:lpstr>Working on Crab cavities</vt:lpstr>
      <vt:lpstr>Increasing availability </vt:lpstr>
      <vt:lpstr>Eliminating Technical bottlenecks  Cryogenics P4</vt:lpstr>
      <vt:lpstr>11 T Magnets</vt:lpstr>
      <vt:lpstr>And many other improvements</vt:lpstr>
      <vt:lpstr>Many points around the ring</vt:lpstr>
      <vt:lpstr>PowerPoint Presentation</vt:lpstr>
      <vt:lpstr>Technology areas</vt:lpstr>
      <vt:lpstr>PowerPoint Presentation</vt:lpstr>
      <vt:lpstr>Impact on society</vt:lpstr>
      <vt:lpstr>PowerPoint Presentation</vt:lpstr>
      <vt:lpstr>PowerPoint Presentation</vt:lpstr>
      <vt:lpstr>PowerPoint Presentation</vt:lpstr>
      <vt:lpstr>PowerPoint Presentation</vt:lpstr>
      <vt:lpstr>HILUMI FP7</vt:lpstr>
      <vt:lpstr>HILUMI Procurement till Dec 2014</vt:lpstr>
      <vt:lpstr>PowerPoint Presentation</vt:lpstr>
      <vt:lpstr>HL-LHC  – IR Magnets</vt:lpstr>
      <vt:lpstr>HL-LHC  – Vacuum</vt:lpstr>
      <vt:lpstr>HL-LHC Industrial Event</vt:lpstr>
      <vt:lpstr>PowerPoint Presentation</vt:lpstr>
    </vt:vector>
  </TitlesOfParts>
  <Company>CERN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template for HiLumi collaborators</dc:title>
  <dc:creator>Isabel.BejarAlonso@cern.ch</dc:creator>
  <cp:lastModifiedBy>Isabel Bejar Alonso</cp:lastModifiedBy>
  <cp:revision>232</cp:revision>
  <cp:lastPrinted>2015-03-01T15:51:15Z</cp:lastPrinted>
  <dcterms:created xsi:type="dcterms:W3CDTF">2011-12-13T14:40:13Z</dcterms:created>
  <dcterms:modified xsi:type="dcterms:W3CDTF">2015-05-18T19:58:29Z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0x0101003D65F00B9AFF9D4DB8D423D62D364FE5</vt:lpwstr>
  </property>
</Properties>
</file>