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413" r:id="rId3"/>
    <p:sldId id="346" r:id="rId4"/>
    <p:sldId id="338" r:id="rId5"/>
    <p:sldId id="411" r:id="rId6"/>
    <p:sldId id="412" r:id="rId7"/>
    <p:sldId id="409" r:id="rId8"/>
    <p:sldId id="410" r:id="rId9"/>
    <p:sldId id="354" r:id="rId10"/>
    <p:sldId id="351" r:id="rId11"/>
    <p:sldId id="404" r:id="rId12"/>
    <p:sldId id="405" r:id="rId13"/>
    <p:sldId id="381" r:id="rId14"/>
    <p:sldId id="415" r:id="rId15"/>
    <p:sldId id="416" r:id="rId16"/>
    <p:sldId id="417" r:id="rId17"/>
    <p:sldId id="414" r:id="rId18"/>
    <p:sldId id="41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125" autoAdjust="0"/>
  </p:normalViewPr>
  <p:slideViewPr>
    <p:cSldViewPr snapToGrid="0">
      <p:cViewPr varScale="1">
        <p:scale>
          <a:sx n="124" d="100"/>
          <a:sy n="12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27D6-EADD-4E0D-9540-891D22ADF85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1D-43E3-4C94-AF98-CE5D905F0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70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FED28-011A-40E4-9FD0-EDD7918D62F2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3FC1-F8BD-4FD1-8EC3-054FA4B73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38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158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CDF6A-BFA2-499A-B958-E9A4452D1E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077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CDF6A-BFA2-499A-B958-E9A4452D1E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87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7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2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5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0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7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CERN-Zanon discussion, May 2015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7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16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CERN – </a:t>
            </a:r>
            <a:r>
              <a:rPr lang="en-US" dirty="0" err="1" smtClean="0"/>
              <a:t>Zanon</a:t>
            </a:r>
            <a:r>
              <a:rPr lang="en-US" dirty="0" smtClean="0"/>
              <a:t> discussions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Ongoing SRF developments</a:t>
            </a:r>
          </a:p>
          <a:p>
            <a:r>
              <a:rPr lang="fr-CH" dirty="0" smtClean="0"/>
              <a:t>Ofelia Capatina, on </a:t>
            </a:r>
            <a:r>
              <a:rPr lang="fr-CH" dirty="0" err="1" smtClean="0"/>
              <a:t>behalf</a:t>
            </a:r>
            <a:r>
              <a:rPr lang="fr-CH" dirty="0" smtClean="0"/>
              <a:t> of WP 4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78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" y="223604"/>
            <a:ext cx="8229600" cy="914400"/>
          </a:xfrm>
        </p:spPr>
        <p:txBody>
          <a:bodyPr/>
          <a:lstStyle/>
          <a:p>
            <a:r>
              <a:rPr lang="fr-CH" dirty="0" err="1" smtClean="0"/>
              <a:t>Cryomodule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pic>
        <p:nvPicPr>
          <p:cNvPr id="3074" name="Picture 2" descr="C:\Ofelia\crab cavities\HL-LHC_meeting_may2015\Cryomodules_images\RFD CRYMODULE (1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004"/>
            <a:ext cx="9144000" cy="477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Cryomodule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pic>
        <p:nvPicPr>
          <p:cNvPr id="5122" name="Picture 2" descr="C:\Ofelia\crab cavities\HL-LHC_meeting_may2015\Cryomodules_images\RFD CRYMODULE (2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15237"/>
            <a:ext cx="8229600" cy="429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40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97427" y="274638"/>
            <a:ext cx="8229600" cy="914400"/>
          </a:xfrm>
        </p:spPr>
        <p:txBody>
          <a:bodyPr/>
          <a:lstStyle/>
          <a:p>
            <a:r>
              <a:rPr lang="fr-CH" dirty="0" err="1" smtClean="0"/>
              <a:t>Cryomodule</a:t>
            </a:r>
            <a:endParaRPr lang="en-GB" dirty="0"/>
          </a:p>
        </p:txBody>
      </p:sp>
      <p:pic>
        <p:nvPicPr>
          <p:cNvPr id="4098" name="Picture 2" descr="C:\Ofelia\crab cavities\HL-LHC_meeting_may2015\Cryomodules_images\DQW - CRYOMODULE (1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38004"/>
            <a:ext cx="9144000" cy="477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76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97427" y="274638"/>
            <a:ext cx="8229600" cy="914400"/>
          </a:xfrm>
        </p:spPr>
        <p:txBody>
          <a:bodyPr/>
          <a:lstStyle/>
          <a:p>
            <a:r>
              <a:rPr lang="fr-CH" dirty="0" err="1" smtClean="0"/>
              <a:t>Cryomodule</a:t>
            </a:r>
            <a:endParaRPr lang="en-GB" dirty="0"/>
          </a:p>
        </p:txBody>
      </p:sp>
      <p:pic>
        <p:nvPicPr>
          <p:cNvPr id="4099" name="Picture 3" descr="C:\Ofelia\crab cavities\HL-LHC_meeting_may2015\Cryomodules_images\DQW - CRYOMODULE (2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8286"/>
            <a:ext cx="8229600" cy="429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80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SPL R&amp;D Study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84993" y="1727614"/>
            <a:ext cx="8893413" cy="3987386"/>
            <a:chOff x="38145" y="914400"/>
            <a:chExt cx="8893413" cy="3987386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84" y="1418261"/>
              <a:ext cx="8562294" cy="2712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 flipH="1" flipV="1">
              <a:off x="6400800" y="3233591"/>
              <a:ext cx="304801" cy="46290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7792053" y="1538901"/>
              <a:ext cx="308606" cy="30596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6524024" y="1322199"/>
              <a:ext cx="627747" cy="85886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5497818" y="1751633"/>
              <a:ext cx="235969" cy="71988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646183" y="1864153"/>
              <a:ext cx="288299" cy="91028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22" idx="0"/>
            </p:cNvCxnSpPr>
            <p:nvPr/>
          </p:nvCxnSpPr>
          <p:spPr>
            <a:xfrm flipH="1" flipV="1">
              <a:off x="2537011" y="3364803"/>
              <a:ext cx="347373" cy="78577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177338" y="2319295"/>
              <a:ext cx="271436" cy="60569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1300307" y="3516112"/>
              <a:ext cx="376093" cy="49544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33" idx="0"/>
            </p:cNvCxnSpPr>
            <p:nvPr/>
          </p:nvCxnSpPr>
          <p:spPr>
            <a:xfrm flipV="1">
              <a:off x="685607" y="3439331"/>
              <a:ext cx="341316" cy="68793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3162968" y="3439330"/>
              <a:ext cx="570832" cy="90407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3592652" y="3079290"/>
              <a:ext cx="598348" cy="77618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2537010" y="2150223"/>
              <a:ext cx="183356" cy="52833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697656" y="1529954"/>
              <a:ext cx="59775" cy="62026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32" idx="3"/>
            </p:cNvCxnSpPr>
            <p:nvPr/>
          </p:nvCxnSpPr>
          <p:spPr>
            <a:xfrm>
              <a:off x="3519413" y="1218358"/>
              <a:ext cx="578476" cy="32054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5018092" y="3033106"/>
              <a:ext cx="479726" cy="48300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6351895" y="2451630"/>
              <a:ext cx="898408" cy="822978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566063" y="4150580"/>
              <a:ext cx="636641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Cavity</a:t>
              </a:r>
              <a:endParaRPr lang="en-GB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727183" y="1558541"/>
              <a:ext cx="1137676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GB" sz="1600" dirty="0"/>
                <a:t>Helium </a:t>
              </a:r>
              <a:r>
                <a:rPr lang="en-GB" sz="1600" dirty="0" smtClean="0"/>
                <a:t>tank</a:t>
              </a:r>
              <a:endParaRPr lang="en-GB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04219" y="3862009"/>
              <a:ext cx="1073235" cy="558386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pPr algn="ctr"/>
              <a:r>
                <a:rPr lang="en-GB" sz="1600" dirty="0" smtClean="0"/>
                <a:t>Inter-cavity</a:t>
              </a:r>
            </a:p>
            <a:p>
              <a:pPr algn="ctr"/>
              <a:r>
                <a:rPr lang="en-GB" sz="1600" dirty="0" smtClean="0"/>
                <a:t>support</a:t>
              </a:r>
              <a:endParaRPr lang="en-GB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29372" y="970483"/>
              <a:ext cx="1358185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Thermal shield</a:t>
              </a:r>
              <a:endParaRPr lang="en-GB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349452" y="1227654"/>
              <a:ext cx="1349593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Vacuum vessel</a:t>
              </a:r>
              <a:endParaRPr lang="en-GB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58301" y="3699392"/>
              <a:ext cx="1015014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RF coupler</a:t>
              </a:r>
              <a:endParaRPr lang="en-GB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61154" y="3306575"/>
              <a:ext cx="1970404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Thermal shield tie-rod</a:t>
              </a:r>
              <a:endParaRPr lang="en-GB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57495" y="4013690"/>
              <a:ext cx="1283357" cy="558386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pPr algn="ctr"/>
              <a:r>
                <a:rPr lang="en-GB" sz="1600" dirty="0" smtClean="0"/>
                <a:t>Cold-to-warm</a:t>
              </a:r>
            </a:p>
            <a:p>
              <a:pPr algn="ctr"/>
              <a:r>
                <a:rPr lang="en-GB" sz="1600" dirty="0" smtClean="0"/>
                <a:t>transition</a:t>
              </a:r>
              <a:endParaRPr lang="en-GB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32040" y="1479493"/>
              <a:ext cx="1698535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Magnetic shielding</a:t>
              </a:r>
              <a:endParaRPr lang="en-GB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43396" y="914400"/>
              <a:ext cx="1697894" cy="558386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pPr algn="ctr"/>
              <a:r>
                <a:rPr lang="en-GB" sz="1600" dirty="0" smtClean="0"/>
                <a:t>Insulation vacuum </a:t>
              </a:r>
            </a:p>
            <a:p>
              <a:pPr algn="ctr"/>
              <a:r>
                <a:rPr lang="en-GB" sz="1600" dirty="0" smtClean="0"/>
                <a:t>relief plate</a:t>
              </a:r>
              <a:endParaRPr lang="en-GB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63802" y="939165"/>
              <a:ext cx="1555611" cy="558386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pPr algn="ctr"/>
              <a:r>
                <a:rPr lang="en-GB" sz="1600" dirty="0" smtClean="0"/>
                <a:t>Cryogenic circuit </a:t>
              </a:r>
            </a:p>
            <a:p>
              <a:pPr algn="ctr"/>
              <a:r>
                <a:rPr lang="en-GB" sz="1600" dirty="0" smtClean="0"/>
                <a:t>burst disk</a:t>
              </a:r>
              <a:endParaRPr lang="en-GB" sz="16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4993" y="4127261"/>
              <a:ext cx="1001228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Gate valve</a:t>
              </a:r>
              <a:endParaRPr lang="en-GB" sz="16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24506" y="1782818"/>
              <a:ext cx="1445452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Two-phase pipe</a:t>
              </a:r>
              <a:endParaRPr lang="en-GB" sz="16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70496" y="3540417"/>
              <a:ext cx="1141587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Cavity tuner</a:t>
              </a:r>
              <a:endParaRPr lang="en-GB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55575" y="4343400"/>
              <a:ext cx="1339847" cy="558386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pPr algn="ctr"/>
              <a:r>
                <a:rPr lang="en-GB" sz="1600" dirty="0" smtClean="0"/>
                <a:t>Double-walled</a:t>
              </a:r>
            </a:p>
            <a:p>
              <a:pPr algn="ctr"/>
              <a:r>
                <a:rPr lang="en-GB" sz="1600" dirty="0" smtClean="0"/>
                <a:t>tube</a:t>
              </a:r>
              <a:endParaRPr lang="en-GB" sz="16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6636" y="1998953"/>
              <a:ext cx="1750792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He phase separator</a:t>
              </a:r>
              <a:endParaRPr lang="en-GB" sz="16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405823" y="1627861"/>
              <a:ext cx="259070" cy="140524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8145" y="1227654"/>
              <a:ext cx="1784648" cy="312165"/>
            </a:xfrm>
            <a:prstGeom prst="rect">
              <a:avLst/>
            </a:prstGeom>
            <a:noFill/>
          </p:spPr>
          <p:txBody>
            <a:bodyPr wrap="none" lIns="65306" tIns="32653" rIns="65306" bIns="32653" rtlCol="0">
              <a:spAutoFit/>
            </a:bodyPr>
            <a:lstStyle/>
            <a:p>
              <a:r>
                <a:rPr lang="en-GB" sz="1600" dirty="0" smtClean="0"/>
                <a:t>Cryogenic lines port</a:t>
              </a:r>
              <a:endParaRPr lang="en-GB" sz="1600" dirty="0"/>
            </a:p>
          </p:txBody>
        </p:sp>
      </p:grp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92F62-D142-4F9D-934A-E82B0BBD001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342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5-Cell Equipped Cavity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20677" y="3725663"/>
            <a:ext cx="2071065" cy="59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Bulk Niobium 5Cells cavity</a:t>
            </a:r>
            <a:endParaRPr lang="fr-FR" dirty="0"/>
          </a:p>
        </p:txBody>
      </p:sp>
      <p:pic>
        <p:nvPicPr>
          <p:cNvPr id="6" name="Picture 5" descr="Coupe -3.jpg"/>
          <p:cNvPicPr>
            <a:picLocks noChangeAspect="1"/>
          </p:cNvPicPr>
          <p:nvPr/>
        </p:nvPicPr>
        <p:blipFill>
          <a:blip r:embed="rId2" cstate="print"/>
          <a:srcRect l="10833" r="7500"/>
          <a:stretch>
            <a:fillRect/>
          </a:stretch>
        </p:blipFill>
        <p:spPr>
          <a:xfrm>
            <a:off x="305407" y="1979461"/>
            <a:ext cx="3816424" cy="3224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762" y="5493603"/>
            <a:ext cx="3859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Stainless steel (316L /316LN) helium tank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81471" y="3308513"/>
            <a:ext cx="1152128" cy="21850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36755" y="4489987"/>
            <a:ext cx="2510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Tuners</a:t>
            </a:r>
            <a:endParaRPr lang="en-GB" sz="1600" i="1" dirty="0" smtClean="0">
              <a:solidFill>
                <a:srgbClr val="00206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87251" y="1811234"/>
            <a:ext cx="4833271" cy="4665766"/>
            <a:chOff x="4323032" y="1156292"/>
            <a:chExt cx="4833271" cy="466576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98" t="2302" r="18611" b="3105"/>
            <a:stretch/>
          </p:blipFill>
          <p:spPr bwMode="auto">
            <a:xfrm>
              <a:off x="4323032" y="1295400"/>
              <a:ext cx="4662684" cy="45266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323032" y="4035502"/>
              <a:ext cx="31292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5-cells 704 MHz niobium cavities</a:t>
              </a:r>
              <a:endParaRPr lang="en-GB" sz="16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5580112" y="3054199"/>
              <a:ext cx="432048" cy="9926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6362102" y="1414032"/>
              <a:ext cx="341785" cy="51318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671519" y="1156292"/>
              <a:ext cx="24847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Pumping</a:t>
              </a:r>
              <a:endParaRPr lang="fr-FR" sz="1600" dirty="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 flipV="1">
            <a:off x="3545767" y="4125451"/>
            <a:ext cx="1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77664" y="5646003"/>
            <a:ext cx="2223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Power coupler</a:t>
            </a:r>
            <a:endParaRPr lang="en-GB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162800" y="5067636"/>
            <a:ext cx="715330" cy="8414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92F62-D142-4F9D-934A-E82B0BBD001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84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3" t="24130" r="22420" b="27520"/>
          <a:stretch/>
        </p:blipFill>
        <p:spPr bwMode="auto">
          <a:xfrm rot="5400000">
            <a:off x="626176" y="2252095"/>
            <a:ext cx="4364673" cy="246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4" b="6090"/>
          <a:stretch/>
        </p:blipFill>
        <p:spPr bwMode="auto">
          <a:xfrm rot="5400000">
            <a:off x="4276846" y="2180868"/>
            <a:ext cx="4361850" cy="260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277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pic>
        <p:nvPicPr>
          <p:cNvPr id="12" name="Picture 2" descr="\\cern.ch\dfs\Workspaces\n\nuriadoc\nuriadoc\Cooper cavities\pics\Copper cavity welding\SPL first copper cavity 0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3" t="29096" b="23986"/>
          <a:stretch/>
        </p:blipFill>
        <p:spPr bwMode="auto">
          <a:xfrm>
            <a:off x="119131" y="589334"/>
            <a:ext cx="6639901" cy="245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iaviles\AppData\Local\Microsoft\Windows\Temporary Internet Files\Content.Outlook\P3YM23H1\la foto (4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5" b="14008"/>
          <a:stretch/>
        </p:blipFill>
        <p:spPr bwMode="auto">
          <a:xfrm>
            <a:off x="960158" y="3500704"/>
            <a:ext cx="4848972" cy="237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\\cern.ch\dfs\Users\n\nvalverd\Desktop\SPL cavity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1" t="3361" r="25374"/>
          <a:stretch/>
        </p:blipFill>
        <p:spPr bwMode="auto">
          <a:xfrm>
            <a:off x="6960544" y="1776832"/>
            <a:ext cx="1860728" cy="409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006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And others to come…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68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022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CERN-Zanon discussion, May 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" y="661307"/>
            <a:ext cx="9176562" cy="5880955"/>
            <a:chOff x="1" y="1006047"/>
            <a:chExt cx="9176562" cy="5977071"/>
          </a:xfrm>
        </p:grpSpPr>
        <p:pic>
          <p:nvPicPr>
            <p:cNvPr id="41" name="Picture 2" descr="9906026_01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008"/>
            <a:stretch/>
          </p:blipFill>
          <p:spPr bwMode="auto">
            <a:xfrm>
              <a:off x="978195" y="1077686"/>
              <a:ext cx="7453424" cy="5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3"/>
            <p:cNvSpPr/>
            <p:nvPr/>
          </p:nvSpPr>
          <p:spPr>
            <a:xfrm>
              <a:off x="4076702" y="5924554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900000">
              <a:off x="2867027" y="5757866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40969" y="5836178"/>
              <a:ext cx="2135594" cy="750736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002060"/>
                  </a:solidFill>
                </a:rPr>
                <a:t>LHC Point 1 (vertical)</a:t>
              </a:r>
            </a:p>
            <a:p>
              <a:r>
                <a:rPr lang="en-GB" sz="1400" b="1" dirty="0" smtClean="0">
                  <a:solidFill>
                    <a:srgbClr val="002060"/>
                  </a:solidFill>
                </a:rPr>
                <a:t>4 cavities / IP side/ beam</a:t>
              </a:r>
            </a:p>
            <a:p>
              <a:r>
                <a:rPr lang="en-GB" sz="1400" b="1" dirty="0">
                  <a:solidFill>
                    <a:srgbClr val="002060"/>
                  </a:solidFill>
                </a:rPr>
                <a:t>t</a:t>
              </a:r>
              <a:r>
                <a:rPr lang="en-GB" sz="1400" b="1" dirty="0" smtClean="0">
                  <a:solidFill>
                    <a:srgbClr val="002060"/>
                  </a:solidFill>
                </a:rPr>
                <a:t>o be installed during LS3 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62525" y="4500565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04907" y="4257678"/>
              <a:ext cx="143096" cy="142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rot="600000">
              <a:off x="5610225" y="4557666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rot="600000">
              <a:off x="5991826" y="3341222"/>
              <a:ext cx="196042" cy="56129"/>
            </a:xfrm>
            <a:prstGeom prst="ellipse">
              <a:avLst/>
            </a:prstGeom>
            <a:solidFill>
              <a:srgbClr val="1505EB"/>
            </a:solidFill>
            <a:ln>
              <a:solidFill>
                <a:srgbClr val="1505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6" name="Straight Connector 5"/>
            <p:cNvCxnSpPr>
              <a:stCxn id="17" idx="6"/>
              <a:endCxn id="12" idx="1"/>
            </p:cNvCxnSpPr>
            <p:nvPr/>
          </p:nvCxnSpPr>
          <p:spPr>
            <a:xfrm>
              <a:off x="5884352" y="4629691"/>
              <a:ext cx="1156617" cy="158185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" y="5903897"/>
              <a:ext cx="2114551" cy="750736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002060"/>
                  </a:solidFill>
                </a:rPr>
                <a:t>LHC Point 5 (horizontal)</a:t>
              </a:r>
            </a:p>
            <a:p>
              <a:r>
                <a:rPr lang="en-GB" sz="1400" b="1" dirty="0" smtClean="0">
                  <a:solidFill>
                    <a:srgbClr val="002060"/>
                  </a:solidFill>
                </a:rPr>
                <a:t>4 cavities / IP side/ beam</a:t>
              </a:r>
            </a:p>
            <a:p>
              <a:r>
                <a:rPr lang="en-GB" sz="1400" b="1" dirty="0">
                  <a:solidFill>
                    <a:srgbClr val="002060"/>
                  </a:solidFill>
                </a:rPr>
                <a:t>t</a:t>
              </a:r>
              <a:r>
                <a:rPr lang="en-GB" sz="1400" b="1" dirty="0" smtClean="0">
                  <a:solidFill>
                    <a:srgbClr val="002060"/>
                  </a:solidFill>
                </a:rPr>
                <a:t>o be installed during LS3 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3"/>
              <a:endCxn id="9" idx="3"/>
            </p:cNvCxnSpPr>
            <p:nvPr/>
          </p:nvCxnSpPr>
          <p:spPr>
            <a:xfrm flipV="1">
              <a:off x="2114552" y="5843548"/>
              <a:ext cx="798487" cy="43571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" y="2261323"/>
              <a:ext cx="2114550" cy="523220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002060"/>
                  </a:solidFill>
                </a:rPr>
                <a:t>SPS Test Prototype Module(s) before LS2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28" name="Straight Connector 27"/>
            <p:cNvCxnSpPr>
              <a:stCxn id="14" idx="1"/>
              <a:endCxn id="27" idx="3"/>
            </p:cNvCxnSpPr>
            <p:nvPr/>
          </p:nvCxnSpPr>
          <p:spPr>
            <a:xfrm flipH="1" flipV="1">
              <a:off x="2114552" y="2522933"/>
              <a:ext cx="2611311" cy="17556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040969" y="1006047"/>
              <a:ext cx="2114550" cy="954107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002060"/>
                  </a:solidFill>
                </a:rPr>
                <a:t>SM18 Area</a:t>
              </a:r>
            </a:p>
            <a:p>
              <a:r>
                <a:rPr lang="en-GB" sz="1400" b="1" dirty="0" smtClean="0">
                  <a:solidFill>
                    <a:srgbClr val="002060"/>
                  </a:solidFill>
                </a:rPr>
                <a:t>Cavity cold testing, clean room facilities &amp; cryomodule qualification</a:t>
              </a:r>
              <a:endParaRPr lang="fr-FR" sz="14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32" name="Straight Connector 31"/>
            <p:cNvCxnSpPr>
              <a:stCxn id="31" idx="1"/>
              <a:endCxn id="18" idx="5"/>
            </p:cNvCxnSpPr>
            <p:nvPr/>
          </p:nvCxnSpPr>
          <p:spPr>
            <a:xfrm flipH="1">
              <a:off x="6154659" y="1483101"/>
              <a:ext cx="886310" cy="1917764"/>
            </a:xfrm>
            <a:prstGeom prst="line">
              <a:avLst/>
            </a:prstGeom>
            <a:ln>
              <a:solidFill>
                <a:srgbClr val="150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le 2"/>
          <p:cNvSpPr txBox="1">
            <a:spLocks/>
          </p:cNvSpPr>
          <p:nvPr/>
        </p:nvSpPr>
        <p:spPr>
          <a:xfrm>
            <a:off x="333377" y="72271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18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CERN-Zanon discussion, May 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107680" y="763249"/>
            <a:ext cx="9036320" cy="5698510"/>
          </a:xfrm>
          <a:prstGeom prst="rect">
            <a:avLst/>
          </a:prstGeom>
        </p:spPr>
        <p:txBody>
          <a:bodyPr/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fr-CH" sz="2000" i="1" dirty="0" smtClean="0"/>
          </a:p>
          <a:p>
            <a:pPr lvl="5"/>
            <a:endParaRPr lang="fr-CH" sz="1600" dirty="0" smtClean="0">
              <a:solidFill>
                <a:srgbClr val="FF0000"/>
              </a:solidFill>
            </a:endParaRPr>
          </a:p>
          <a:p>
            <a:endParaRPr lang="fr-CH" sz="2800" dirty="0" smtClean="0"/>
          </a:p>
          <a:p>
            <a:endParaRPr lang="fr-CH" sz="2000" dirty="0" smtClean="0"/>
          </a:p>
          <a:p>
            <a:endParaRPr lang="fr-CH" sz="2000" i="1" dirty="0" smtClean="0"/>
          </a:p>
          <a:p>
            <a:pPr marL="171450" lvl="1" indent="0">
              <a:buFont typeface="Arial"/>
              <a:buNone/>
            </a:pPr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en-GB" sz="2000" dirty="0"/>
          </a:p>
        </p:txBody>
      </p:sp>
      <p:pic>
        <p:nvPicPr>
          <p:cNvPr id="21" name="Picture 20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680" y="1872604"/>
            <a:ext cx="4037162" cy="347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4504" y="2154629"/>
            <a:ext cx="4772094" cy="291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457200" y="176701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Cavities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538429"/>
            <a:ext cx="376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Double Quarter Wave (DQW) cavity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141002" y="5538428"/>
            <a:ext cx="3812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RF</a:t>
            </a:r>
            <a:r>
              <a:rPr lang="en-GB" dirty="0" smtClean="0"/>
              <a:t> Dipole cavity  – Horizontal – to be used in Point 5 (CMS)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6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211F-BE2A-455E-95A5-7C001F407DF1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Designs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1" t="15822" r="36018" b="16609"/>
          <a:stretch/>
        </p:blipFill>
        <p:spPr>
          <a:xfrm>
            <a:off x="0" y="1412776"/>
            <a:ext cx="3429001" cy="436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0" t="15954" r="30092" b="15430"/>
          <a:stretch/>
        </p:blipFill>
        <p:spPr>
          <a:xfrm>
            <a:off x="4644008" y="1412776"/>
            <a:ext cx="4368801" cy="4436533"/>
          </a:xfrm>
          <a:prstGeom prst="rect">
            <a:avLst/>
          </a:prstGeom>
        </p:spPr>
      </p:pic>
      <p:sp>
        <p:nvSpPr>
          <p:cNvPr id="13" name="Content Placeholder 3"/>
          <p:cNvSpPr txBox="1">
            <a:spLocks/>
          </p:cNvSpPr>
          <p:nvPr/>
        </p:nvSpPr>
        <p:spPr>
          <a:xfrm>
            <a:off x="3184360" y="3943749"/>
            <a:ext cx="1555344" cy="50405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Niobium-Titanium Transition pieces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127636" y="2134471"/>
            <a:ext cx="1224136" cy="253175"/>
          </a:xfrm>
          <a:prstGeom prst="rect">
            <a:avLst/>
          </a:prstGeom>
        </p:spPr>
        <p:txBody>
          <a:bodyPr vert="horz" lIns="91440" tIns="0" rIns="91440" bIns="0" rtlCol="0">
            <a:normAutofit fontScale="925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dirty="0" smtClean="0"/>
              <a:t>Tuner interface</a:t>
            </a: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901592" y="565883"/>
            <a:ext cx="1645071" cy="48685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Fundamental Power Coupler Port</a:t>
            </a: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7403976" y="5667895"/>
            <a:ext cx="1725323" cy="252534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Cavity Stiffening Ribs</a:t>
            </a:r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2712628" y="5759211"/>
            <a:ext cx="1728192" cy="47810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Survey &amp; Alignment Mounting Points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16408" y="2762823"/>
            <a:ext cx="1904532" cy="5569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1400" dirty="0" smtClean="0"/>
              <a:t>Niobium RRR300 Cavity </a:t>
            </a:r>
            <a:r>
              <a:rPr lang="en-GB" sz="1400" dirty="0"/>
              <a:t>– 4mm wall </a:t>
            </a:r>
            <a:r>
              <a:rPr lang="en-GB" sz="1400" dirty="0" smtClean="0"/>
              <a:t>thickness</a:t>
            </a:r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179512" y="1700808"/>
            <a:ext cx="1817109" cy="36807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b="1" dirty="0" smtClean="0"/>
              <a:t>Double Quarter Wave</a:t>
            </a:r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6000826" y="5638044"/>
            <a:ext cx="908554" cy="274135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b="1" dirty="0" smtClean="0"/>
              <a:t>RF Dipole</a:t>
            </a:r>
          </a:p>
        </p:txBody>
      </p:sp>
      <p:cxnSp>
        <p:nvCxnSpPr>
          <p:cNvPr id="22" name="Straight Arrow Connector 21"/>
          <p:cNvCxnSpPr>
            <a:stCxn id="15" idx="1"/>
          </p:cNvCxnSpPr>
          <p:nvPr/>
        </p:nvCxnSpPr>
        <p:spPr>
          <a:xfrm flipH="1">
            <a:off x="2907816" y="809310"/>
            <a:ext cx="1993776" cy="7265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4" idx="3"/>
          </p:cNvCxnSpPr>
          <p:nvPr/>
        </p:nvCxnSpPr>
        <p:spPr>
          <a:xfrm>
            <a:off x="5351772" y="2261059"/>
            <a:ext cx="1557608" cy="447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3" idx="3"/>
          </p:cNvCxnSpPr>
          <p:nvPr/>
        </p:nvCxnSpPr>
        <p:spPr>
          <a:xfrm>
            <a:off x="4739704" y="4195777"/>
            <a:ext cx="408360" cy="369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" idx="1"/>
          </p:cNvCxnSpPr>
          <p:nvPr/>
        </p:nvCxnSpPr>
        <p:spPr>
          <a:xfrm flipH="1">
            <a:off x="2752312" y="3041300"/>
            <a:ext cx="864096" cy="278476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1"/>
          </p:cNvCxnSpPr>
          <p:nvPr/>
        </p:nvCxnSpPr>
        <p:spPr>
          <a:xfrm flipH="1" flipV="1">
            <a:off x="912758" y="4447806"/>
            <a:ext cx="1799870" cy="15504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6" idx="0"/>
          </p:cNvCxnSpPr>
          <p:nvPr/>
        </p:nvCxnSpPr>
        <p:spPr>
          <a:xfrm flipH="1" flipV="1">
            <a:off x="7956376" y="4564856"/>
            <a:ext cx="310262" cy="11030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3" name="Content Placeholder 3"/>
          <p:cNvSpPr txBox="1">
            <a:spLocks/>
          </p:cNvSpPr>
          <p:nvPr/>
        </p:nvSpPr>
        <p:spPr>
          <a:xfrm>
            <a:off x="4171747" y="1412776"/>
            <a:ext cx="1861096" cy="246111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Coupler &amp; Probe Ports</a:t>
            </a:r>
          </a:p>
        </p:txBody>
      </p:sp>
      <p:cxnSp>
        <p:nvCxnSpPr>
          <p:cNvPr id="105" name="Straight Arrow Connector 104"/>
          <p:cNvCxnSpPr>
            <a:stCxn id="103" idx="3"/>
          </p:cNvCxnSpPr>
          <p:nvPr/>
        </p:nvCxnSpPr>
        <p:spPr>
          <a:xfrm>
            <a:off x="6032843" y="1535832"/>
            <a:ext cx="941660" cy="185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2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211F-BE2A-455E-95A5-7C001F407DF1}" type="slidenum">
              <a:rPr lang="en-GB" smtClean="0"/>
              <a:t>6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Double Quarter Wave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504469" y="1848000"/>
            <a:ext cx="0" cy="306188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1016857" y="31942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659.6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1681659" y="5169660"/>
            <a:ext cx="192996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78779" y="487233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410.5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4" t="11706" r="35503" b="12998"/>
          <a:stretch/>
        </p:blipFill>
        <p:spPr>
          <a:xfrm>
            <a:off x="1681659" y="1848000"/>
            <a:ext cx="1917003" cy="306188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0460" y="5581712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Mass: 55kg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7" t="15561" r="45833" b="15693"/>
          <a:stretch/>
        </p:blipFill>
        <p:spPr>
          <a:xfrm>
            <a:off x="5789401" y="1336461"/>
            <a:ext cx="1890753" cy="408496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5735938" y="1336461"/>
            <a:ext cx="0" cy="408499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5268054" y="319427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904.7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951569" y="5951044"/>
            <a:ext cx="187220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48688" y="565372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414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898573" y="1329077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Mass: 50kg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6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Dressed cavities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14780"/>
            <a:ext cx="3534933" cy="33900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4" r="3136"/>
          <a:stretch/>
        </p:blipFill>
        <p:spPr>
          <a:xfrm>
            <a:off x="4952659" y="1879210"/>
            <a:ext cx="3522135" cy="247404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211F-BE2A-455E-95A5-7C001F407DF1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2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83" y="1089196"/>
            <a:ext cx="3560176" cy="53482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211F-BE2A-455E-95A5-7C001F407DF1}" type="slidenum">
              <a:rPr lang="en-GB" smtClean="0"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Dressed Cavities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239" y="980728"/>
            <a:ext cx="4550281" cy="5544616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510114" y="2227263"/>
            <a:ext cx="1292605" cy="48556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Fundamental Power Coupler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355976" y="1340768"/>
            <a:ext cx="1480882" cy="480059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Active (warm) Tuner Mechanism</a:t>
            </a: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07504" y="2691979"/>
            <a:ext cx="1188640" cy="263453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HOM Coupler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275856" y="3741802"/>
            <a:ext cx="1224135" cy="28196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Helium Vessel</a:t>
            </a: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3427959" y="4309961"/>
            <a:ext cx="710982" cy="28196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Cavity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3510114" y="5427008"/>
            <a:ext cx="1287644" cy="44419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Cold Magnetic Shield</a:t>
            </a: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138941" y="2931016"/>
            <a:ext cx="1196353" cy="28196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OVC Interface</a:t>
            </a:r>
          </a:p>
        </p:txBody>
      </p:sp>
      <p:cxnSp>
        <p:nvCxnSpPr>
          <p:cNvPr id="15" name="Straight Arrow Connector 14"/>
          <p:cNvCxnSpPr>
            <a:stCxn id="8" idx="1"/>
          </p:cNvCxnSpPr>
          <p:nvPr/>
        </p:nvCxnSpPr>
        <p:spPr>
          <a:xfrm flipH="1">
            <a:off x="2641561" y="2470046"/>
            <a:ext cx="868553" cy="526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3"/>
          </p:cNvCxnSpPr>
          <p:nvPr/>
        </p:nvCxnSpPr>
        <p:spPr>
          <a:xfrm>
            <a:off x="5836858" y="1580798"/>
            <a:ext cx="607350" cy="7212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4" idx="3"/>
          </p:cNvCxnSpPr>
          <p:nvPr/>
        </p:nvCxnSpPr>
        <p:spPr>
          <a:xfrm>
            <a:off x="5335294" y="3071996"/>
            <a:ext cx="69303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1"/>
          </p:cNvCxnSpPr>
          <p:nvPr/>
        </p:nvCxnSpPr>
        <p:spPr>
          <a:xfrm flipH="1">
            <a:off x="2641561" y="3882782"/>
            <a:ext cx="634295" cy="427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2" idx="1"/>
          </p:cNvCxnSpPr>
          <p:nvPr/>
        </p:nvCxnSpPr>
        <p:spPr>
          <a:xfrm flipH="1">
            <a:off x="2425537" y="4450941"/>
            <a:ext cx="1002422" cy="4182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3" idx="3"/>
          </p:cNvCxnSpPr>
          <p:nvPr/>
        </p:nvCxnSpPr>
        <p:spPr>
          <a:xfrm flipV="1">
            <a:off x="4797758" y="5335332"/>
            <a:ext cx="867887" cy="3137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0" idx="2"/>
          </p:cNvCxnSpPr>
          <p:nvPr/>
        </p:nvCxnSpPr>
        <p:spPr>
          <a:xfrm>
            <a:off x="701824" y="2955432"/>
            <a:ext cx="521296" cy="8878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Content Placeholder 3"/>
          <p:cNvSpPr txBox="1">
            <a:spLocks/>
          </p:cNvSpPr>
          <p:nvPr/>
        </p:nvSpPr>
        <p:spPr>
          <a:xfrm>
            <a:off x="2339752" y="6021288"/>
            <a:ext cx="1656184" cy="444192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GB" sz="1400" dirty="0" smtClean="0"/>
              <a:t>Passive (cold) Tuning </a:t>
            </a:r>
            <a:r>
              <a:rPr lang="en-GB" sz="1400" dirty="0"/>
              <a:t>C</a:t>
            </a:r>
            <a:r>
              <a:rPr lang="en-GB" sz="1400" dirty="0" smtClean="0"/>
              <a:t>omponent</a:t>
            </a:r>
          </a:p>
        </p:txBody>
      </p:sp>
      <p:cxnSp>
        <p:nvCxnSpPr>
          <p:cNvPr id="46" name="Straight Arrow Connector 45"/>
          <p:cNvCxnSpPr>
            <a:stCxn id="45" idx="0"/>
          </p:cNvCxnSpPr>
          <p:nvPr/>
        </p:nvCxnSpPr>
        <p:spPr>
          <a:xfrm flipH="1" flipV="1">
            <a:off x="1835698" y="5427008"/>
            <a:ext cx="1332146" cy="5942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90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Cryomodules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CERN-Zanon discussion, May 2015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42184" y="1287801"/>
            <a:ext cx="2639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Double Quarter Wave, Vertical Deflection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276109" y="5357543"/>
            <a:ext cx="2197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Dipole, </a:t>
            </a:r>
          </a:p>
          <a:p>
            <a:r>
              <a:rPr lang="en-GB" dirty="0" smtClean="0"/>
              <a:t>Horizontal Deflection</a:t>
            </a:r>
            <a:endParaRPr lang="en-GB" dirty="0"/>
          </a:p>
        </p:txBody>
      </p:sp>
      <p:pic>
        <p:nvPicPr>
          <p:cNvPr id="13" name="Picture 2" descr="C:\Ofelia\crab cavities\HL-LHC_meeting_may2015\Cryomodules_images\DQW - CRYOMODULE (22)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71"/>
          <a:stretch/>
        </p:blipFill>
        <p:spPr bwMode="auto">
          <a:xfrm rot="180000">
            <a:off x="2979430" y="-152097"/>
            <a:ext cx="6216747" cy="391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Ofelia\crab cavities\HL-LHC_meeting_may2015\Cryomodules_images\RFD CRYMODULE (2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7397" y="2851496"/>
            <a:ext cx="7453506" cy="389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9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4742</TotalTime>
  <Words>368</Words>
  <Application>Microsoft Office PowerPoint</Application>
  <PresentationFormat>On-screen Show (4:3)</PresentationFormat>
  <Paragraphs>129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HiLumiLHC_PresentationTemplate</vt:lpstr>
      <vt:lpstr>CERN – Zanon discussions</vt:lpstr>
      <vt:lpstr>PowerPoint Presentation</vt:lpstr>
      <vt:lpstr>PowerPoint Presentation</vt:lpstr>
      <vt:lpstr>PowerPoint Presentation</vt:lpstr>
      <vt:lpstr>Cavity Designs</vt:lpstr>
      <vt:lpstr>Double Quarter Wave</vt:lpstr>
      <vt:lpstr>Dressed cavities</vt:lpstr>
      <vt:lpstr>Dressed Cavities</vt:lpstr>
      <vt:lpstr>Cryomodules</vt:lpstr>
      <vt:lpstr>Cryomodule</vt:lpstr>
      <vt:lpstr>Cryomodule</vt:lpstr>
      <vt:lpstr>Cryomodule</vt:lpstr>
      <vt:lpstr>Cryomodule</vt:lpstr>
      <vt:lpstr>SPL R&amp;D Study</vt:lpstr>
      <vt:lpstr>5-Cell Equipped Cavity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Inserer dans template hi-lumi</dc:title>
  <dc:creator>Benoit Delille</dc:creator>
  <cp:lastModifiedBy>Ofelia Capatina</cp:lastModifiedBy>
  <cp:revision>256</cp:revision>
  <dcterms:created xsi:type="dcterms:W3CDTF">2015-02-02T20:09:37Z</dcterms:created>
  <dcterms:modified xsi:type="dcterms:W3CDTF">2015-05-19T07:17:56Z</dcterms:modified>
</cp:coreProperties>
</file>