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325" r:id="rId2"/>
    <p:sldId id="356" r:id="rId3"/>
    <p:sldId id="326" r:id="rId4"/>
    <p:sldId id="334" r:id="rId5"/>
    <p:sldId id="355" r:id="rId6"/>
    <p:sldId id="343" r:id="rId7"/>
    <p:sldId id="340" r:id="rId8"/>
    <p:sldId id="341" r:id="rId9"/>
    <p:sldId id="342" r:id="rId10"/>
    <p:sldId id="353" r:id="rId11"/>
    <p:sldId id="358" r:id="rId12"/>
    <p:sldId id="359" r:id="rId13"/>
    <p:sldId id="361" r:id="rId14"/>
    <p:sldId id="357" r:id="rId15"/>
    <p:sldId id="362" r:id="rId16"/>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66"/>
    <a:srgbClr val="FFCC00"/>
    <a:srgbClr val="4A7EBB"/>
    <a:srgbClr val="CC9900"/>
    <a:srgbClr val="FF66CC"/>
    <a:srgbClr val="99FF99"/>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58" autoAdjust="0"/>
    <p:restoredTop sz="93469" autoAdjust="0"/>
  </p:normalViewPr>
  <p:slideViewPr>
    <p:cSldViewPr snapToGrid="0">
      <p:cViewPr varScale="1">
        <p:scale>
          <a:sx n="130" d="100"/>
          <a:sy n="130" d="100"/>
        </p:scale>
        <p:origin x="-1062" y="-84"/>
      </p:cViewPr>
      <p:guideLst>
        <p:guide orient="horz" pos="2160"/>
        <p:guide pos="2880"/>
      </p:guideLst>
    </p:cSldViewPr>
  </p:slideViewPr>
  <p:outlineViewPr>
    <p:cViewPr>
      <p:scale>
        <a:sx n="33" d="100"/>
        <a:sy n="33" d="100"/>
      </p:scale>
      <p:origin x="0" y="-522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3" d="100"/>
          <a:sy n="53" d="100"/>
        </p:scale>
        <p:origin x="2648"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24D927D6-EADD-4E0D-9540-891D22ADF85D}" type="datetimeFigureOut">
              <a:rPr lang="en-GB" smtClean="0"/>
              <a:t>18/05/2015</a:t>
            </a:fld>
            <a:endParaRPr lang="en-GB"/>
          </a:p>
        </p:txBody>
      </p:sp>
      <p:sp>
        <p:nvSpPr>
          <p:cNvPr id="4" name="Footer Placeholder 3"/>
          <p:cNvSpPr>
            <a:spLocks noGrp="1"/>
          </p:cNvSpPr>
          <p:nvPr>
            <p:ph type="ftr" sz="quarter" idx="2"/>
          </p:nvPr>
        </p:nvSpPr>
        <p:spPr>
          <a:xfrm>
            <a:off x="0" y="9377319"/>
            <a:ext cx="2945659" cy="495347"/>
          </a:xfrm>
          <a:prstGeom prst="rect">
            <a:avLst/>
          </a:prstGeom>
        </p:spPr>
        <p:txBody>
          <a:bodyPr vert="horz" lIns="91440" tIns="45720" rIns="91440" bIns="45720" rtlCol="0" anchor="b"/>
          <a:lstStyle>
            <a:lvl1pPr algn="l">
              <a:defRPr sz="1200"/>
            </a:lvl1pPr>
          </a:lstStyle>
          <a:p>
            <a:r>
              <a:rPr lang="en-GB" smtClean="0"/>
              <a:t>B. Delille - TE retreat - February 2015</a:t>
            </a:r>
            <a:endParaRPr lang="en-GB"/>
          </a:p>
        </p:txBody>
      </p:sp>
      <p:sp>
        <p:nvSpPr>
          <p:cNvPr id="5" name="Slide Number Placeholder 4"/>
          <p:cNvSpPr>
            <a:spLocks noGrp="1"/>
          </p:cNvSpPr>
          <p:nvPr>
            <p:ph type="sldNum" sz="quarter" idx="3"/>
          </p:nvPr>
        </p:nvSpPr>
        <p:spPr>
          <a:xfrm>
            <a:off x="3850443" y="9377319"/>
            <a:ext cx="2945659" cy="495347"/>
          </a:xfrm>
          <a:prstGeom prst="rect">
            <a:avLst/>
          </a:prstGeom>
        </p:spPr>
        <p:txBody>
          <a:bodyPr vert="horz" lIns="91440" tIns="45720" rIns="91440" bIns="45720" rtlCol="0" anchor="b"/>
          <a:lstStyle>
            <a:lvl1pPr algn="r">
              <a:defRPr sz="1200"/>
            </a:lvl1pPr>
          </a:lstStyle>
          <a:p>
            <a:fld id="{E166271D-43E3-4C94-AF98-CE5D905F01DD}" type="slidenum">
              <a:rPr lang="en-GB" smtClean="0"/>
              <a:t>‹#›</a:t>
            </a:fld>
            <a:endParaRPr lang="en-GB"/>
          </a:p>
        </p:txBody>
      </p:sp>
    </p:spTree>
    <p:extLst>
      <p:ext uri="{BB962C8B-B14F-4D97-AF65-F5344CB8AC3E}">
        <p14:creationId xmlns:p14="http://schemas.microsoft.com/office/powerpoint/2010/main" val="42834705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954FED28-011A-40E4-9FD0-EDD7918D62F2}" type="datetimeFigureOut">
              <a:rPr lang="en-GB" smtClean="0"/>
              <a:t>18/05/2015</a:t>
            </a:fld>
            <a:endParaRPr lang="en-GB"/>
          </a:p>
        </p:txBody>
      </p:sp>
      <p:sp>
        <p:nvSpPr>
          <p:cNvPr id="4" name="Slide Image Placeholder 3"/>
          <p:cNvSpPr>
            <a:spLocks noGrp="1" noRot="1" noChangeAspect="1"/>
          </p:cNvSpPr>
          <p:nvPr>
            <p:ph type="sldImg" idx="2"/>
          </p:nvPr>
        </p:nvSpPr>
        <p:spPr>
          <a:xfrm>
            <a:off x="1177925" y="1233488"/>
            <a:ext cx="444182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21"/>
            <a:ext cx="5438140" cy="38873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9"/>
            <a:ext cx="2945659" cy="495347"/>
          </a:xfrm>
          <a:prstGeom prst="rect">
            <a:avLst/>
          </a:prstGeom>
        </p:spPr>
        <p:txBody>
          <a:bodyPr vert="horz" lIns="91440" tIns="45720" rIns="91440" bIns="45720" rtlCol="0" anchor="b"/>
          <a:lstStyle>
            <a:lvl1pPr algn="l">
              <a:defRPr sz="1200"/>
            </a:lvl1pPr>
          </a:lstStyle>
          <a:p>
            <a:r>
              <a:rPr lang="en-GB" smtClean="0"/>
              <a:t>B. Delille - TE retreat - February 2015</a:t>
            </a:r>
            <a:endParaRPr lang="en-GB"/>
          </a:p>
        </p:txBody>
      </p:sp>
      <p:sp>
        <p:nvSpPr>
          <p:cNvPr id="7" name="Slide Number Placeholder 6"/>
          <p:cNvSpPr>
            <a:spLocks noGrp="1"/>
          </p:cNvSpPr>
          <p:nvPr>
            <p:ph type="sldNum" sz="quarter" idx="5"/>
          </p:nvPr>
        </p:nvSpPr>
        <p:spPr>
          <a:xfrm>
            <a:off x="3850443" y="9377319"/>
            <a:ext cx="2945659" cy="495347"/>
          </a:xfrm>
          <a:prstGeom prst="rect">
            <a:avLst/>
          </a:prstGeom>
        </p:spPr>
        <p:txBody>
          <a:bodyPr vert="horz" lIns="91440" tIns="45720" rIns="91440" bIns="45720" rtlCol="0" anchor="b"/>
          <a:lstStyle>
            <a:lvl1pPr algn="r">
              <a:defRPr sz="1200"/>
            </a:lvl1pPr>
          </a:lstStyle>
          <a:p>
            <a:fld id="{A62E3FC1-F8BD-4FD1-8EC3-054FA4B73FEE}" type="slidenum">
              <a:rPr lang="en-GB" smtClean="0"/>
              <a:t>‹#›</a:t>
            </a:fld>
            <a:endParaRPr lang="en-GB"/>
          </a:p>
        </p:txBody>
      </p:sp>
    </p:spTree>
    <p:extLst>
      <p:ext uri="{BB962C8B-B14F-4D97-AF65-F5344CB8AC3E}">
        <p14:creationId xmlns:p14="http://schemas.microsoft.com/office/powerpoint/2010/main" val="188243813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62E3FC1-F8BD-4FD1-8EC3-054FA4B73FEE}" type="slidenum">
              <a:rPr lang="en-GB" smtClean="0"/>
              <a:t>1</a:t>
            </a:fld>
            <a:endParaRPr lang="en-GB"/>
          </a:p>
        </p:txBody>
      </p:sp>
      <p:sp>
        <p:nvSpPr>
          <p:cNvPr id="5" name="Footer Placeholder 4"/>
          <p:cNvSpPr>
            <a:spLocks noGrp="1"/>
          </p:cNvSpPr>
          <p:nvPr>
            <p:ph type="ftr" sz="quarter" idx="11"/>
          </p:nvPr>
        </p:nvSpPr>
        <p:spPr/>
        <p:txBody>
          <a:bodyPr/>
          <a:lstStyle/>
          <a:p>
            <a:r>
              <a:rPr lang="en-GB" smtClean="0"/>
              <a:t>B. Delille - TE retreat - February 2015</a:t>
            </a:r>
            <a:endParaRPr lang="en-GB"/>
          </a:p>
        </p:txBody>
      </p:sp>
    </p:spTree>
    <p:extLst>
      <p:ext uri="{BB962C8B-B14F-4D97-AF65-F5344CB8AC3E}">
        <p14:creationId xmlns:p14="http://schemas.microsoft.com/office/powerpoint/2010/main" val="2239420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10</a:t>
            </a:fld>
            <a:endParaRPr lang="en-GB"/>
          </a:p>
        </p:txBody>
      </p:sp>
    </p:spTree>
    <p:extLst>
      <p:ext uri="{BB962C8B-B14F-4D97-AF65-F5344CB8AC3E}">
        <p14:creationId xmlns:p14="http://schemas.microsoft.com/office/powerpoint/2010/main" val="1409355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the base concept just issued by the Southampton university.</a:t>
            </a:r>
          </a:p>
          <a:p>
            <a:r>
              <a:rPr lang="en-GB" dirty="0" smtClean="0"/>
              <a:t>I show this to make clear we work together, they will show the same picture.</a:t>
            </a:r>
          </a:p>
          <a:p>
            <a:r>
              <a:rPr lang="en-GB" dirty="0" smtClean="0"/>
              <a:t>I consider it is very close to what we will end up with.</a:t>
            </a:r>
          </a:p>
          <a:p>
            <a:r>
              <a:rPr lang="en-GB" dirty="0" smtClean="0"/>
              <a:t>The control is much too detailed for the moment, but could e done like this.</a:t>
            </a:r>
          </a:p>
          <a:p>
            <a:endParaRPr lang="en-GB" dirty="0"/>
          </a:p>
          <a:p>
            <a:r>
              <a:rPr lang="en-GB" dirty="0" smtClean="0"/>
              <a:t>We have basically no other option than take the gas from line C, expand it to liquid for the cooling of the splice LTS to MgB2 and create sufficient flow for the leads and link by heating away in the bath.</a:t>
            </a:r>
          </a:p>
          <a:p>
            <a:r>
              <a:rPr lang="en-GB" dirty="0" smtClean="0"/>
              <a:t>The thermal shield can either be taken from the line D (most probable for a </a:t>
            </a:r>
            <a:r>
              <a:rPr lang="en-GB" dirty="0" err="1" smtClean="0"/>
              <a:t>nexans</a:t>
            </a:r>
            <a:r>
              <a:rPr lang="en-GB" dirty="0" smtClean="0"/>
              <a:t> line solution) or from line E back to line F. but this requires a custom TL with two shield gas lines.</a:t>
            </a:r>
          </a:p>
          <a:p>
            <a:endParaRPr lang="en-GB" dirty="0"/>
          </a:p>
          <a:p>
            <a:r>
              <a:rPr lang="en-GB" dirty="0" smtClean="0"/>
              <a:t>For the arc DFB the shield coming from line D will be mixed with the gas for the MgB2 cooling and can then cool the leads.</a:t>
            </a:r>
          </a:p>
          <a:p>
            <a:endParaRPr lang="en-GB" dirty="0"/>
          </a:p>
          <a:p>
            <a:r>
              <a:rPr lang="en-GB" dirty="0" smtClean="0"/>
              <a:t>For the other DFB-s either we cool with line E/F or we have to warm up some of the gas for the link and feed this back to ambient.</a:t>
            </a:r>
          </a:p>
          <a:p>
            <a:endParaRPr lang="en-GB" dirty="0" smtClean="0"/>
          </a:p>
          <a:p>
            <a:r>
              <a:rPr lang="en-GB" dirty="0" smtClean="0"/>
              <a:t>For the new refrigerator /IT DFB we can imagine recovering the cold gas through a surface TL&gt; I am even not certain if it will be worth the cost of the TL.</a:t>
            </a:r>
          </a:p>
          <a:p>
            <a:endParaRPr lang="en-GB" dirty="0"/>
          </a:p>
        </p:txBody>
      </p:sp>
      <p:sp>
        <p:nvSpPr>
          <p:cNvPr id="4" name="Slide Number Placeholder 3"/>
          <p:cNvSpPr>
            <a:spLocks noGrp="1"/>
          </p:cNvSpPr>
          <p:nvPr>
            <p:ph type="sldNum" sz="quarter" idx="10"/>
          </p:nvPr>
        </p:nvSpPr>
        <p:spPr/>
        <p:txBody>
          <a:bodyPr/>
          <a:lstStyle/>
          <a:p>
            <a:fld id="{18C53CC4-05AB-43DB-8849-CC2C708BFF52}" type="slidenum">
              <a:rPr lang="en-IE" smtClean="0">
                <a:solidFill>
                  <a:prstClr val="black"/>
                </a:solidFill>
              </a:rPr>
              <a:pPr/>
              <a:t>11</a:t>
            </a:fld>
            <a:endParaRPr lang="en-IE">
              <a:solidFill>
                <a:prstClr val="black"/>
              </a:solidFill>
            </a:endParaRPr>
          </a:p>
        </p:txBody>
      </p:sp>
    </p:spTree>
    <p:extLst>
      <p:ext uri="{BB962C8B-B14F-4D97-AF65-F5344CB8AC3E}">
        <p14:creationId xmlns:p14="http://schemas.microsoft.com/office/powerpoint/2010/main" val="29553055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C65190D-BC2C-41DB-B3F4-B81DE8500DF4}" type="slidenum">
              <a:rPr lang="en-GB" smtClean="0">
                <a:solidFill>
                  <a:prstClr val="black"/>
                </a:solidFill>
              </a:rPr>
              <a:pPr/>
              <a:t>12</a:t>
            </a:fld>
            <a:endParaRPr lang="en-GB">
              <a:solidFill>
                <a:prstClr val="black"/>
              </a:solidFill>
            </a:endParaRPr>
          </a:p>
        </p:txBody>
      </p:sp>
    </p:spTree>
    <p:extLst>
      <p:ext uri="{BB962C8B-B14F-4D97-AF65-F5344CB8AC3E}">
        <p14:creationId xmlns:p14="http://schemas.microsoft.com/office/powerpoint/2010/main" val="19259230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C021919-CAAE-4714-A0A5-32E772C445AE}" type="slidenum">
              <a:rPr lang="en-GB" smtClean="0"/>
              <a:pPr/>
              <a:t>13</a:t>
            </a:fld>
            <a:endParaRPr lang="en-GB"/>
          </a:p>
        </p:txBody>
      </p:sp>
    </p:spTree>
    <p:extLst>
      <p:ext uri="{BB962C8B-B14F-4D97-AF65-F5344CB8AC3E}">
        <p14:creationId xmlns:p14="http://schemas.microsoft.com/office/powerpoint/2010/main" val="19180752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14</a:t>
            </a:fld>
            <a:endParaRPr lang="en-GB"/>
          </a:p>
        </p:txBody>
      </p:sp>
    </p:spTree>
    <p:extLst>
      <p:ext uri="{BB962C8B-B14F-4D97-AF65-F5344CB8AC3E}">
        <p14:creationId xmlns:p14="http://schemas.microsoft.com/office/powerpoint/2010/main" val="3492878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15942D4-0676-4064-9798-E247B5FDFAA1}" type="slidenum">
              <a:rPr lang="it-IT" smtClean="0"/>
              <a:pPr/>
              <a:t>15</a:t>
            </a:fld>
            <a:endParaRPr lang="it-IT"/>
          </a:p>
        </p:txBody>
      </p:sp>
    </p:spTree>
    <p:extLst>
      <p:ext uri="{BB962C8B-B14F-4D97-AF65-F5344CB8AC3E}">
        <p14:creationId xmlns:p14="http://schemas.microsoft.com/office/powerpoint/2010/main" val="878777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C021919-CAAE-4714-A0A5-32E772C445AE}" type="slidenum">
              <a:rPr lang="en-GB" smtClean="0"/>
              <a:pPr/>
              <a:t>2</a:t>
            </a:fld>
            <a:endParaRPr lang="en-GB"/>
          </a:p>
        </p:txBody>
      </p:sp>
    </p:spTree>
    <p:extLst>
      <p:ext uri="{BB962C8B-B14F-4D97-AF65-F5344CB8AC3E}">
        <p14:creationId xmlns:p14="http://schemas.microsoft.com/office/powerpoint/2010/main" val="37900664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3</a:t>
            </a:fld>
            <a:endParaRPr lang="en-GB"/>
          </a:p>
        </p:txBody>
      </p:sp>
    </p:spTree>
    <p:extLst>
      <p:ext uri="{BB962C8B-B14F-4D97-AF65-F5344CB8AC3E}">
        <p14:creationId xmlns:p14="http://schemas.microsoft.com/office/powerpoint/2010/main" val="2446256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4</a:t>
            </a:fld>
            <a:endParaRPr lang="en-GB"/>
          </a:p>
        </p:txBody>
      </p:sp>
    </p:spTree>
    <p:extLst>
      <p:ext uri="{BB962C8B-B14F-4D97-AF65-F5344CB8AC3E}">
        <p14:creationId xmlns:p14="http://schemas.microsoft.com/office/powerpoint/2010/main" val="3178407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4C021919-CAAE-4714-A0A5-32E772C445AE}" type="slidenum">
              <a:rPr lang="en-GB" smtClean="0"/>
              <a:pPr/>
              <a:t>5</a:t>
            </a:fld>
            <a:endParaRPr lang="en-GB"/>
          </a:p>
        </p:txBody>
      </p:sp>
    </p:spTree>
    <p:extLst>
      <p:ext uri="{BB962C8B-B14F-4D97-AF65-F5344CB8AC3E}">
        <p14:creationId xmlns:p14="http://schemas.microsoft.com/office/powerpoint/2010/main" val="2811710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6</a:t>
            </a:fld>
            <a:endParaRPr lang="en-GB"/>
          </a:p>
        </p:txBody>
      </p:sp>
    </p:spTree>
    <p:extLst>
      <p:ext uri="{BB962C8B-B14F-4D97-AF65-F5344CB8AC3E}">
        <p14:creationId xmlns:p14="http://schemas.microsoft.com/office/powerpoint/2010/main" val="21854117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7</a:t>
            </a:fld>
            <a:endParaRPr lang="en-GB"/>
          </a:p>
        </p:txBody>
      </p:sp>
    </p:spTree>
    <p:extLst>
      <p:ext uri="{BB962C8B-B14F-4D97-AF65-F5344CB8AC3E}">
        <p14:creationId xmlns:p14="http://schemas.microsoft.com/office/powerpoint/2010/main" val="3328277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8</a:t>
            </a:fld>
            <a:endParaRPr lang="en-GB"/>
          </a:p>
        </p:txBody>
      </p:sp>
    </p:spTree>
    <p:extLst>
      <p:ext uri="{BB962C8B-B14F-4D97-AF65-F5344CB8AC3E}">
        <p14:creationId xmlns:p14="http://schemas.microsoft.com/office/powerpoint/2010/main" val="2257543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smtClean="0"/>
              <a:t>B. Delille - TE retreat - February 2015</a:t>
            </a:r>
            <a:endParaRPr lang="en-GB"/>
          </a:p>
        </p:txBody>
      </p:sp>
      <p:sp>
        <p:nvSpPr>
          <p:cNvPr id="5" name="Slide Number Placeholder 4"/>
          <p:cNvSpPr>
            <a:spLocks noGrp="1"/>
          </p:cNvSpPr>
          <p:nvPr>
            <p:ph type="sldNum" sz="quarter" idx="11"/>
          </p:nvPr>
        </p:nvSpPr>
        <p:spPr/>
        <p:txBody>
          <a:bodyPr/>
          <a:lstStyle/>
          <a:p>
            <a:fld id="{A62E3FC1-F8BD-4FD1-8EC3-054FA4B73FEE}" type="slidenum">
              <a:rPr lang="en-GB" smtClean="0"/>
              <a:t>9</a:t>
            </a:fld>
            <a:endParaRPr lang="en-GB"/>
          </a:p>
        </p:txBody>
      </p:sp>
    </p:spTree>
    <p:extLst>
      <p:ext uri="{BB962C8B-B14F-4D97-AF65-F5344CB8AC3E}">
        <p14:creationId xmlns:p14="http://schemas.microsoft.com/office/powerpoint/2010/main" val="14885509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708310" y="1608071"/>
            <a:ext cx="3978489" cy="2506731"/>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1875" b="1">
                <a:solidFill>
                  <a:schemeClr val="bg1">
                    <a:lumMod val="50000"/>
                  </a:schemeClr>
                </a:solidFill>
                <a:effectLst/>
                <a:latin typeface="Calibri"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7"/>
            <a:ext cx="0" cy="178675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8" y="6117174"/>
            <a:ext cx="7683622" cy="369332"/>
          </a:xfrm>
          <a:prstGeom prst="rect">
            <a:avLst/>
          </a:prstGeom>
          <a:noFill/>
        </p:spPr>
        <p:txBody>
          <a:bodyPr wrap="square" rtlCol="0">
            <a:spAutoFit/>
          </a:bodyPr>
          <a:lstStyle/>
          <a:p>
            <a:pPr algn="ctr"/>
            <a:r>
              <a:rPr lang="en-US" sz="900" dirty="0" smtClean="0">
                <a:solidFill>
                  <a:schemeClr val="accent5">
                    <a:lumMod val="75000"/>
                  </a:schemeClr>
                </a:solidFill>
              </a:rPr>
              <a:t>The </a:t>
            </a:r>
            <a:r>
              <a:rPr lang="en-US" sz="900" dirty="0" err="1" smtClean="0">
                <a:solidFill>
                  <a:schemeClr val="accent5">
                    <a:lumMod val="75000"/>
                  </a:schemeClr>
                </a:solidFill>
              </a:rPr>
              <a:t>HiLumi</a:t>
            </a:r>
            <a:r>
              <a:rPr lang="en-US" sz="900" dirty="0" smtClean="0">
                <a:solidFill>
                  <a:schemeClr val="accent5">
                    <a:lumMod val="75000"/>
                  </a:schemeClr>
                </a:solidFill>
              </a:rPr>
              <a:t> LHC Design Study is included in the High Luminosity LHC project and is partly funded by the European Commission within the Framework </a:t>
            </a:r>
            <a:r>
              <a:rPr lang="en-US" sz="900" dirty="0" err="1" smtClean="0">
                <a:solidFill>
                  <a:schemeClr val="accent5">
                    <a:lumMod val="75000"/>
                  </a:schemeClr>
                </a:solidFill>
              </a:rPr>
              <a:t>Programme</a:t>
            </a:r>
            <a:r>
              <a:rPr lang="en-US" sz="900" dirty="0" smtClean="0">
                <a:solidFill>
                  <a:schemeClr val="accent5">
                    <a:lumMod val="75000"/>
                  </a:schemeClr>
                </a:solidFill>
              </a:rPr>
              <a:t> 7 Capacities Specific </a:t>
            </a:r>
            <a:r>
              <a:rPr lang="en-US" sz="900" dirty="0" err="1" smtClean="0">
                <a:solidFill>
                  <a:schemeClr val="accent5">
                    <a:lumMod val="75000"/>
                  </a:schemeClr>
                </a:solidFill>
              </a:rPr>
              <a:t>Programme</a:t>
            </a:r>
            <a:r>
              <a:rPr lang="en-US" sz="900" dirty="0" smtClean="0">
                <a:solidFill>
                  <a:schemeClr val="accent5">
                    <a:lumMod val="75000"/>
                  </a:schemeClr>
                </a:solidFill>
              </a:rPr>
              <a:t>, Grant Agreement 284404. </a:t>
            </a:r>
            <a:endParaRPr lang="en-GB" sz="9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7"/>
            <a:ext cx="417381" cy="281731"/>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37240" y="1802167"/>
            <a:ext cx="4313433" cy="2079801"/>
          </a:xfrm>
          <a:prstGeom prst="rect">
            <a:avLst/>
          </a:prstGeom>
        </p:spPr>
      </p:pic>
    </p:spTree>
    <p:extLst>
      <p:ext uri="{BB962C8B-B14F-4D97-AF65-F5344CB8AC3E}">
        <p14:creationId xmlns:p14="http://schemas.microsoft.com/office/powerpoint/2010/main" val="230317924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dirty="0" smtClean="0"/>
              <a:t>HL-LHC C&amp;S Review #1 – March 2015</a:t>
            </a:r>
            <a:endParaRPr lang="en-GB" dirty="0"/>
          </a:p>
        </p:txBody>
      </p:sp>
    </p:spTree>
    <p:extLst>
      <p:ext uri="{BB962C8B-B14F-4D97-AF65-F5344CB8AC3E}">
        <p14:creationId xmlns:p14="http://schemas.microsoft.com/office/powerpoint/2010/main" val="24338371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3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HL-LHC C&amp;S Review #1 – March 2015</a:t>
            </a:r>
            <a:endParaRPr lang="en-GB" dirty="0"/>
          </a:p>
        </p:txBody>
      </p:sp>
    </p:spTree>
    <p:extLst>
      <p:ext uri="{BB962C8B-B14F-4D97-AF65-F5344CB8AC3E}">
        <p14:creationId xmlns:p14="http://schemas.microsoft.com/office/powerpoint/2010/main" val="12882203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2400">
                <a:latin typeface="Calibri" pitchFamily="34" charset="0"/>
              </a:defRPr>
            </a:lvl1pPr>
            <a:lvl2pPr marL="259556" indent="-171450">
              <a:defRPr sz="2400">
                <a:latin typeface="Calibri" pitchFamily="34" charset="0"/>
              </a:defRPr>
            </a:lvl2pPr>
            <a:lvl3pPr marL="339329" indent="-171450">
              <a:defRPr sz="2100">
                <a:latin typeface="Calibri" pitchFamily="34" charset="0"/>
              </a:defRPr>
            </a:lvl3pPr>
            <a:lvl4pPr marL="427435" indent="-171450">
              <a:defRPr sz="2100">
                <a:latin typeface="Calibri" pitchFamily="34" charset="0"/>
              </a:defRPr>
            </a:lvl4pPr>
            <a:lvl5pPr marL="514350" indent="-171450">
              <a:defRPr sz="2100">
                <a:latin typeface="Calibri" pitchFamily="34" charset="0"/>
              </a:defRPr>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2400">
                <a:latin typeface="Calibri" pitchFamily="34" charset="0"/>
              </a:defRPr>
            </a:lvl1pPr>
            <a:lvl2pPr marL="259556" indent="-171450">
              <a:defRPr sz="2400">
                <a:latin typeface="Calibri" pitchFamily="34" charset="0"/>
              </a:defRPr>
            </a:lvl2pPr>
            <a:lvl3pPr marL="339329" indent="-171450">
              <a:defRPr sz="2100">
                <a:latin typeface="Calibri" pitchFamily="34" charset="0"/>
              </a:defRPr>
            </a:lvl3pPr>
            <a:lvl4pPr marL="427435" indent="-171450">
              <a:defRPr sz="2100">
                <a:latin typeface="Calibri" pitchFamily="34" charset="0"/>
              </a:defRPr>
            </a:lvl4pPr>
            <a:lvl5pPr marL="514350" indent="-171450">
              <a:defRPr sz="2100">
                <a:latin typeface="Calibri" pitchFamily="34" charset="0"/>
              </a:defRPr>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HL-LHC C&amp;S Review #1 – March 2015</a:t>
            </a:r>
            <a:endParaRPr lang="en-GB" dirty="0"/>
          </a:p>
        </p:txBody>
      </p:sp>
    </p:spTree>
    <p:extLst>
      <p:ext uri="{BB962C8B-B14F-4D97-AF65-F5344CB8AC3E}">
        <p14:creationId xmlns:p14="http://schemas.microsoft.com/office/powerpoint/2010/main" val="5710572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6"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HL-LHC C&amp;S Review #1 – March 2015</a:t>
            </a:r>
            <a:endParaRPr lang="en-GB" dirty="0"/>
          </a:p>
        </p:txBody>
      </p:sp>
    </p:spTree>
    <p:extLst>
      <p:ext uri="{BB962C8B-B14F-4D97-AF65-F5344CB8AC3E}">
        <p14:creationId xmlns:p14="http://schemas.microsoft.com/office/powerpoint/2010/main" val="13505036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40"/>
            <a:ext cx="8229600" cy="6263639"/>
          </a:xfrm>
        </p:spPr>
        <p:txBody>
          <a:bodyPr anchor="ctr" anchorCtr="1">
            <a:noAutofit/>
          </a:bodyPr>
          <a:lstStyle>
            <a:lvl1pPr marL="0" indent="0">
              <a:buFontTx/>
              <a:buNone/>
              <a:defRPr sz="3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HL-LHC C&amp;S Review #1 – March 2015</a:t>
            </a:r>
            <a:endParaRPr lang="en-GB" dirty="0"/>
          </a:p>
        </p:txBody>
      </p:sp>
    </p:spTree>
    <p:extLst>
      <p:ext uri="{BB962C8B-B14F-4D97-AF65-F5344CB8AC3E}">
        <p14:creationId xmlns:p14="http://schemas.microsoft.com/office/powerpoint/2010/main" val="12082751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
        <p:nvSpPr>
          <p:cNvPr id="5"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HL-LHC C&amp;S Review #1 – March 2015</a:t>
            </a:r>
            <a:endParaRPr lang="en-GB" dirty="0"/>
          </a:p>
        </p:txBody>
      </p:sp>
    </p:spTree>
    <p:extLst>
      <p:ext uri="{BB962C8B-B14F-4D97-AF65-F5344CB8AC3E}">
        <p14:creationId xmlns:p14="http://schemas.microsoft.com/office/powerpoint/2010/main" val="318360779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userDrawn="1"/>
        </p:nvSpPr>
        <p:spPr>
          <a:xfrm>
            <a:off x="692448" y="6117174"/>
            <a:ext cx="7683622" cy="369332"/>
          </a:xfrm>
          <a:prstGeom prst="rect">
            <a:avLst/>
          </a:prstGeom>
          <a:noFill/>
        </p:spPr>
        <p:txBody>
          <a:bodyPr wrap="square" rtlCol="0">
            <a:spAutoFit/>
          </a:bodyPr>
          <a:lstStyle/>
          <a:p>
            <a:pPr algn="ctr"/>
            <a:r>
              <a:rPr lang="en-US" sz="900" dirty="0" smtClean="0">
                <a:solidFill>
                  <a:schemeClr val="accent5">
                    <a:lumMod val="75000"/>
                  </a:schemeClr>
                </a:solidFill>
              </a:rPr>
              <a:t>The </a:t>
            </a:r>
            <a:r>
              <a:rPr lang="en-US" sz="900" dirty="0" err="1" smtClean="0">
                <a:solidFill>
                  <a:schemeClr val="accent5">
                    <a:lumMod val="75000"/>
                  </a:schemeClr>
                </a:solidFill>
              </a:rPr>
              <a:t>HiLumi</a:t>
            </a:r>
            <a:r>
              <a:rPr lang="en-US" sz="900" dirty="0" smtClean="0">
                <a:solidFill>
                  <a:schemeClr val="accent5">
                    <a:lumMod val="75000"/>
                  </a:schemeClr>
                </a:solidFill>
              </a:rPr>
              <a:t> LHC Design Study is included in the High Luminosity LHC project and is partly funded by the European Commission within the Framework </a:t>
            </a:r>
            <a:r>
              <a:rPr lang="en-US" sz="900" dirty="0" err="1" smtClean="0">
                <a:solidFill>
                  <a:schemeClr val="accent5">
                    <a:lumMod val="75000"/>
                  </a:schemeClr>
                </a:solidFill>
              </a:rPr>
              <a:t>Programme</a:t>
            </a:r>
            <a:r>
              <a:rPr lang="en-US" sz="900" dirty="0" smtClean="0">
                <a:solidFill>
                  <a:schemeClr val="accent5">
                    <a:lumMod val="75000"/>
                  </a:schemeClr>
                </a:solidFill>
              </a:rPr>
              <a:t> 7 Capacities Specific </a:t>
            </a:r>
            <a:r>
              <a:rPr lang="en-US" sz="900" dirty="0" err="1" smtClean="0">
                <a:solidFill>
                  <a:schemeClr val="accent5">
                    <a:lumMod val="75000"/>
                  </a:schemeClr>
                </a:solidFill>
              </a:rPr>
              <a:t>Programme</a:t>
            </a:r>
            <a:r>
              <a:rPr lang="en-US" sz="900" dirty="0" smtClean="0">
                <a:solidFill>
                  <a:schemeClr val="accent5">
                    <a:lumMod val="75000"/>
                  </a:schemeClr>
                </a:solidFill>
              </a:rPr>
              <a:t>, Grant Agreement 284404. </a:t>
            </a:r>
            <a:endParaRPr lang="en-GB" sz="9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7"/>
            <a:ext cx="417381" cy="281731"/>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3" name="Picture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625293" y="2108490"/>
            <a:ext cx="3817931" cy="1840885"/>
          </a:xfrm>
          <a:prstGeom prst="rect">
            <a:avLst/>
          </a:prstGeom>
        </p:spPr>
      </p:pic>
    </p:spTree>
    <p:extLst>
      <p:ext uri="{BB962C8B-B14F-4D97-AF65-F5344CB8AC3E}">
        <p14:creationId xmlns:p14="http://schemas.microsoft.com/office/powerpoint/2010/main" val="422102850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900" b="1" baseline="0">
                <a:solidFill>
                  <a:schemeClr val="tx1"/>
                </a:solidFill>
              </a:defRPr>
            </a:lvl1pPr>
          </a:lstStyle>
          <a:p>
            <a:fld id="{0FA004B2-1541-5046-B6F2-22AF56585712}" type="slidenum">
              <a:rPr lang="en-US" smtClean="0"/>
              <a:pPr/>
              <a:t>‹#›</a:t>
            </a:fld>
            <a:endParaRPr lang="en-US" dirty="0"/>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8276" y="6163009"/>
            <a:ext cx="777850" cy="374952"/>
          </a:xfrm>
          <a:prstGeom prst="rect">
            <a:avLst/>
          </a:prstGeom>
        </p:spPr>
      </p:pic>
      <p:sp>
        <p:nvSpPr>
          <p:cNvPr id="5"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HL-LHC C&amp;S Review #1 – March 2015</a:t>
            </a:r>
            <a:endParaRPr lang="en-GB" dirty="0"/>
          </a:p>
        </p:txBody>
      </p:sp>
    </p:spTree>
    <p:extLst>
      <p:ext uri="{BB962C8B-B14F-4D97-AF65-F5344CB8AC3E}">
        <p14:creationId xmlns:p14="http://schemas.microsoft.com/office/powerpoint/2010/main" val="3494167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iming>
    <p:tnLst>
      <p:par>
        <p:cTn id="1" dur="indefinite" restart="never" nodeType="tmRoot"/>
      </p:par>
    </p:tnLst>
  </p:timing>
  <p:hf hdr="0" dt="0"/>
  <p:txStyles>
    <p:titleStyle>
      <a:lvl1pPr algn="l" defTabSz="342900" rtl="0" eaLnBrk="1" latinLnBrk="0" hangingPunct="1">
        <a:spcBef>
          <a:spcPct val="0"/>
        </a:spcBef>
        <a:buNone/>
        <a:defRPr sz="3000" kern="1200" baseline="0">
          <a:solidFill>
            <a:schemeClr val="tx1">
              <a:lumMod val="75000"/>
              <a:lumOff val="25000"/>
            </a:schemeClr>
          </a:solidFill>
          <a:effectLst/>
          <a:latin typeface="+mj-lt"/>
          <a:ea typeface="+mj-ea"/>
          <a:cs typeface="+mj-cs"/>
        </a:defRPr>
      </a:lvl1pPr>
    </p:titleStyle>
    <p:bodyStyle>
      <a:lvl1pPr marL="171450" indent="-171450" algn="l" defTabSz="342900" rtl="0" eaLnBrk="1" latinLnBrk="0" hangingPunct="1">
        <a:lnSpc>
          <a:spcPct val="120000"/>
        </a:lnSpc>
        <a:spcBef>
          <a:spcPts val="450"/>
        </a:spcBef>
        <a:buClr>
          <a:srgbClr val="0089B5"/>
        </a:buClr>
        <a:buFont typeface="Arial"/>
        <a:buChar char="•"/>
        <a:defRPr sz="2400" kern="1200">
          <a:solidFill>
            <a:schemeClr val="tx1">
              <a:lumMod val="75000"/>
              <a:lumOff val="25000"/>
            </a:schemeClr>
          </a:solidFill>
          <a:effectLst/>
          <a:latin typeface="+mn-lt"/>
          <a:ea typeface="+mn-ea"/>
          <a:cs typeface="+mn-cs"/>
        </a:defRPr>
      </a:lvl1pPr>
      <a:lvl2pPr marL="342900" indent="-171450" algn="l" defTabSz="342900" rtl="0" eaLnBrk="1" latinLnBrk="0" hangingPunct="1">
        <a:lnSpc>
          <a:spcPct val="120000"/>
        </a:lnSpc>
        <a:spcBef>
          <a:spcPts val="300"/>
        </a:spcBef>
        <a:buClr>
          <a:srgbClr val="0089B5"/>
        </a:buClr>
        <a:buSzPct val="95000"/>
        <a:buFont typeface="Arial"/>
        <a:buChar char="•"/>
        <a:defRPr sz="2400" kern="1200" baseline="0">
          <a:solidFill>
            <a:schemeClr val="tx1">
              <a:lumMod val="75000"/>
              <a:lumOff val="25000"/>
            </a:schemeClr>
          </a:solidFill>
          <a:effectLst/>
          <a:latin typeface="+mn-lt"/>
          <a:ea typeface="+mn-ea"/>
          <a:cs typeface="+mn-cs"/>
        </a:defRPr>
      </a:lvl2pPr>
      <a:lvl3pPr marL="514350" indent="-171450" algn="l" defTabSz="342900" rtl="0" eaLnBrk="1" latinLnBrk="0" hangingPunct="1">
        <a:lnSpc>
          <a:spcPct val="120000"/>
        </a:lnSpc>
        <a:spcBef>
          <a:spcPts val="150"/>
        </a:spcBef>
        <a:buClr>
          <a:srgbClr val="0089B5"/>
        </a:buClr>
        <a:buSzPct val="90000"/>
        <a:buFont typeface="Arial"/>
        <a:buChar char="•"/>
        <a:defRPr sz="2100" kern="1200" baseline="0">
          <a:solidFill>
            <a:schemeClr val="tx1">
              <a:lumMod val="75000"/>
              <a:lumOff val="25000"/>
            </a:schemeClr>
          </a:solidFill>
          <a:effectLst/>
          <a:latin typeface="+mn-lt"/>
          <a:ea typeface="+mn-ea"/>
          <a:cs typeface="+mn-cs"/>
        </a:defRPr>
      </a:lvl3pPr>
      <a:lvl4pPr marL="685800" indent="-171450" algn="l" defTabSz="342900" rtl="0" eaLnBrk="1" latinLnBrk="0" hangingPunct="1">
        <a:lnSpc>
          <a:spcPct val="120000"/>
        </a:lnSpc>
        <a:spcBef>
          <a:spcPts val="150"/>
        </a:spcBef>
        <a:buClr>
          <a:srgbClr val="0089B5"/>
        </a:buClr>
        <a:buSzPct val="90000"/>
        <a:buFont typeface="Arial"/>
        <a:buChar char="•"/>
        <a:defRPr sz="2100" kern="1200" baseline="0">
          <a:solidFill>
            <a:schemeClr val="tx1">
              <a:lumMod val="75000"/>
              <a:lumOff val="25000"/>
            </a:schemeClr>
          </a:solidFill>
          <a:effectLst/>
          <a:latin typeface="+mn-lt"/>
          <a:ea typeface="+mn-ea"/>
          <a:cs typeface="+mn-cs"/>
        </a:defRPr>
      </a:lvl4pPr>
      <a:lvl5pPr marL="857250" indent="-171450" algn="l" defTabSz="342900" rtl="0" eaLnBrk="1" latinLnBrk="0" hangingPunct="1">
        <a:lnSpc>
          <a:spcPct val="120000"/>
        </a:lnSpc>
        <a:spcBef>
          <a:spcPts val="0"/>
        </a:spcBef>
        <a:buClr>
          <a:schemeClr val="bg1">
            <a:lumMod val="50000"/>
          </a:schemeClr>
        </a:buClr>
        <a:buSzPct val="90000"/>
        <a:buFont typeface="Arial"/>
        <a:buChar char="•"/>
        <a:defRPr sz="2100" kern="1200" baseline="0">
          <a:solidFill>
            <a:schemeClr val="tx1">
              <a:lumMod val="50000"/>
              <a:lumOff val="50000"/>
            </a:schemeClr>
          </a:solidFill>
          <a:effectLst/>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jpe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0.emf"/><Relationship Id="rId5" Type="http://schemas.openxmlformats.org/officeDocument/2006/relationships/image" Target="../media/image39.png"/><Relationship Id="rId4" Type="http://schemas.openxmlformats.org/officeDocument/2006/relationships/image" Target="../media/image31.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fr-CH" smtClean="0"/>
              <a:t>Magnet cryostats test stations for HL-LHC</a:t>
            </a:r>
            <a:r>
              <a:rPr lang="fr-CH" dirty="0" smtClean="0"/>
              <a:t/>
            </a:r>
            <a:br>
              <a:rPr lang="fr-CH" dirty="0" smtClean="0"/>
            </a:br>
            <a:endParaRPr lang="en-GB" dirty="0"/>
          </a:p>
        </p:txBody>
      </p:sp>
      <p:sp>
        <p:nvSpPr>
          <p:cNvPr id="4" name="Subtitle 3"/>
          <p:cNvSpPr>
            <a:spLocks noGrp="1"/>
          </p:cNvSpPr>
          <p:nvPr>
            <p:ph type="subTitle" idx="1"/>
          </p:nvPr>
        </p:nvSpPr>
        <p:spPr/>
        <p:txBody>
          <a:bodyPr/>
          <a:lstStyle/>
          <a:p>
            <a:r>
              <a:rPr lang="en-GB" smtClean="0"/>
              <a:t>Overview May 2015</a:t>
            </a:r>
            <a:endParaRPr lang="en-GB"/>
          </a:p>
        </p:txBody>
      </p:sp>
    </p:spTree>
    <p:extLst>
      <p:ext uri="{BB962C8B-B14F-4D97-AF65-F5344CB8AC3E}">
        <p14:creationId xmlns:p14="http://schemas.microsoft.com/office/powerpoint/2010/main" val="18228800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10</a:t>
            </a:fld>
            <a:endParaRPr lang="en-US"/>
          </a:p>
        </p:txBody>
      </p:sp>
      <p:sp>
        <p:nvSpPr>
          <p:cNvPr id="5" name="Footer Placeholder 4"/>
          <p:cNvSpPr>
            <a:spLocks noGrp="1"/>
          </p:cNvSpPr>
          <p:nvPr>
            <p:ph type="ftr" sz="quarter" idx="3"/>
          </p:nvPr>
        </p:nvSpPr>
        <p:spPr/>
        <p:txBody>
          <a:bodyPr/>
          <a:lstStyle/>
          <a:p>
            <a:r>
              <a:rPr lang="en-US" smtClean="0"/>
              <a:t>HL-LHC C&amp;S Review #1 – March 2015</a:t>
            </a:r>
            <a:endParaRPr lang="en-GB" dirty="0"/>
          </a:p>
        </p:txBody>
      </p:sp>
      <p:sp>
        <p:nvSpPr>
          <p:cNvPr id="4" name="Title 3"/>
          <p:cNvSpPr>
            <a:spLocks noGrp="1"/>
          </p:cNvSpPr>
          <p:nvPr>
            <p:ph type="title"/>
          </p:nvPr>
        </p:nvSpPr>
        <p:spPr/>
        <p:txBody>
          <a:bodyPr/>
          <a:lstStyle/>
          <a:p>
            <a:r>
              <a:rPr lang="en-GB" smtClean="0"/>
              <a:t>WP11: Design and mockup work on-going</a:t>
            </a:r>
            <a:endParaRPr lang="en-GB"/>
          </a:p>
        </p:txBody>
      </p:sp>
      <p:pic>
        <p:nvPicPr>
          <p:cNvPr id="1026" name="Picture 2" descr="C:\Dropbox\Camera Uploads\2015-04-23 15.21.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33645" y="1977745"/>
            <a:ext cx="4539691" cy="3404768"/>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ern.ch\dfs\Users\d\dduarter\Desktop\bypass cryostat.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738" r="14835"/>
          <a:stretch/>
        </p:blipFill>
        <p:spPr bwMode="auto">
          <a:xfrm>
            <a:off x="212141" y="2150670"/>
            <a:ext cx="3871219" cy="305043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360627" y="5815584"/>
            <a:ext cx="6898233" cy="369332"/>
          </a:xfrm>
          <a:prstGeom prst="rect">
            <a:avLst/>
          </a:prstGeom>
          <a:noFill/>
        </p:spPr>
        <p:txBody>
          <a:bodyPr wrap="square" rtlCol="0">
            <a:spAutoFit/>
          </a:bodyPr>
          <a:lstStyle/>
          <a:p>
            <a:r>
              <a:rPr lang="en-GB" smtClean="0"/>
              <a:t>Price enquiry for 11T dipole vacuum vessel prototype in July 2015</a:t>
            </a:r>
            <a:endParaRPr lang="en-GB"/>
          </a:p>
        </p:txBody>
      </p:sp>
    </p:spTree>
    <p:extLst>
      <p:ext uri="{BB962C8B-B14F-4D97-AF65-F5344CB8AC3E}">
        <p14:creationId xmlns:p14="http://schemas.microsoft.com/office/powerpoint/2010/main" val="41031546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323528" y="1189646"/>
            <a:ext cx="8424936" cy="3319474"/>
            <a:chOff x="323528" y="1189646"/>
            <a:chExt cx="8424936" cy="3319474"/>
          </a:xfrm>
        </p:grpSpPr>
        <p:grpSp>
          <p:nvGrpSpPr>
            <p:cNvPr id="7" name="Group 6"/>
            <p:cNvGrpSpPr/>
            <p:nvPr/>
          </p:nvGrpSpPr>
          <p:grpSpPr>
            <a:xfrm>
              <a:off x="323528" y="1189646"/>
              <a:ext cx="8424936" cy="3319474"/>
              <a:chOff x="323528" y="1189646"/>
              <a:chExt cx="8424936" cy="3319474"/>
            </a:xfrm>
          </p:grpSpPr>
          <p:pic>
            <p:nvPicPr>
              <p:cNvPr id="8"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8053" t="14764" r="6447" b="25347"/>
              <a:stretch/>
            </p:blipFill>
            <p:spPr bwMode="auto">
              <a:xfrm>
                <a:off x="323528" y="1189646"/>
                <a:ext cx="8424936" cy="3319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23528" y="4077072"/>
                <a:ext cx="864096" cy="43204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grpSp>
        <p:sp>
          <p:nvSpPr>
            <p:cNvPr id="21" name="Rectangle 20"/>
            <p:cNvSpPr/>
            <p:nvPr/>
          </p:nvSpPr>
          <p:spPr>
            <a:xfrm>
              <a:off x="5004048" y="3275111"/>
              <a:ext cx="2952328" cy="12340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3" name="Rectangle 22"/>
            <p:cNvSpPr/>
            <p:nvPr/>
          </p:nvSpPr>
          <p:spPr>
            <a:xfrm>
              <a:off x="330761" y="1189646"/>
              <a:ext cx="3017103" cy="9336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4" name="Rectangle 23"/>
            <p:cNvSpPr/>
            <p:nvPr/>
          </p:nvSpPr>
          <p:spPr>
            <a:xfrm>
              <a:off x="611560" y="1352399"/>
              <a:ext cx="1800200" cy="93364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grpSp>
      <p:sp>
        <p:nvSpPr>
          <p:cNvPr id="6" name="Content Placeholder 5"/>
          <p:cNvSpPr>
            <a:spLocks noGrp="1"/>
          </p:cNvSpPr>
          <p:nvPr>
            <p:ph sz="half" idx="2"/>
          </p:nvPr>
        </p:nvSpPr>
        <p:spPr>
          <a:xfrm>
            <a:off x="611560" y="4293096"/>
            <a:ext cx="8075240" cy="1944216"/>
          </a:xfrm>
        </p:spPr>
        <p:txBody>
          <a:bodyPr>
            <a:normAutofit fontScale="92500" lnSpcReduction="10000"/>
          </a:bodyPr>
          <a:lstStyle/>
          <a:p>
            <a:pPr lvl="1"/>
            <a:r>
              <a:rPr lang="en-GB" dirty="0" smtClean="0"/>
              <a:t>The (assumed) 17 K limit for the MgB2 link allows only the </a:t>
            </a:r>
            <a:br>
              <a:rPr lang="en-GB" dirty="0" smtClean="0"/>
            </a:br>
            <a:r>
              <a:rPr lang="en-GB" dirty="0" smtClean="0"/>
              <a:t>5 K,  3.5 bar helium from line C as coolant.</a:t>
            </a:r>
          </a:p>
          <a:p>
            <a:pPr lvl="1"/>
            <a:r>
              <a:rPr lang="en-GB" dirty="0" smtClean="0"/>
              <a:t>The link will be cooled by helium gas created by evaporating the liquid helium in the spice box.</a:t>
            </a:r>
          </a:p>
          <a:p>
            <a:pPr lvl="1"/>
            <a:r>
              <a:rPr lang="en-GB" dirty="0" smtClean="0"/>
              <a:t>Thermal shield solution not shown.</a:t>
            </a:r>
          </a:p>
        </p:txBody>
      </p:sp>
      <p:sp>
        <p:nvSpPr>
          <p:cNvPr id="12" name="Title 11"/>
          <p:cNvSpPr>
            <a:spLocks noGrp="1"/>
          </p:cNvSpPr>
          <p:nvPr>
            <p:ph type="title"/>
          </p:nvPr>
        </p:nvSpPr>
        <p:spPr>
          <a:xfrm>
            <a:off x="457200" y="274638"/>
            <a:ext cx="8485094" cy="599421"/>
          </a:xfrm>
        </p:spPr>
        <p:txBody>
          <a:bodyPr>
            <a:normAutofit fontScale="90000"/>
          </a:bodyPr>
          <a:lstStyle/>
          <a:p>
            <a:r>
              <a:rPr lang="en-GB" sz="4000" smtClean="0"/>
              <a:t>WP6: Current </a:t>
            </a:r>
            <a:r>
              <a:rPr lang="en-GB" sz="4000" dirty="0" smtClean="0"/>
              <a:t>cryogenics feeding concept (all sites)</a:t>
            </a:r>
            <a:endParaRPr lang="en-GB" sz="4000" dirty="0"/>
          </a:p>
        </p:txBody>
      </p:sp>
      <p:grpSp>
        <p:nvGrpSpPr>
          <p:cNvPr id="20" name="Group 19"/>
          <p:cNvGrpSpPr/>
          <p:nvPr/>
        </p:nvGrpSpPr>
        <p:grpSpPr>
          <a:xfrm>
            <a:off x="236239" y="3121223"/>
            <a:ext cx="1570686" cy="667817"/>
            <a:chOff x="236239" y="3121223"/>
            <a:chExt cx="1570686" cy="667817"/>
          </a:xfrm>
        </p:grpSpPr>
        <p:sp>
          <p:nvSpPr>
            <p:cNvPr id="9" name="Right Arrow 8"/>
            <p:cNvSpPr/>
            <p:nvPr/>
          </p:nvSpPr>
          <p:spPr>
            <a:xfrm>
              <a:off x="611560" y="3429000"/>
              <a:ext cx="792088" cy="36004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0" name="TextBox 9"/>
            <p:cNvSpPr txBox="1"/>
            <p:nvPr/>
          </p:nvSpPr>
          <p:spPr>
            <a:xfrm>
              <a:off x="236239" y="3121223"/>
              <a:ext cx="1570686" cy="307777"/>
            </a:xfrm>
            <a:prstGeom prst="rect">
              <a:avLst/>
            </a:prstGeom>
            <a:solidFill>
              <a:schemeClr val="bg1"/>
            </a:solidFill>
          </p:spPr>
          <p:txBody>
            <a:bodyPr wrap="none" rtlCol="0">
              <a:spAutoFit/>
            </a:bodyPr>
            <a:lstStyle/>
            <a:p>
              <a:r>
                <a:rPr lang="en-GB" sz="1400" b="1" dirty="0" smtClean="0">
                  <a:solidFill>
                    <a:srgbClr val="FF0000"/>
                  </a:solidFill>
                </a:rPr>
                <a:t>Helium from line C</a:t>
              </a:r>
              <a:endParaRPr lang="en-GB" sz="1400" b="1" dirty="0">
                <a:solidFill>
                  <a:srgbClr val="FF0000"/>
                </a:solidFill>
              </a:endParaRPr>
            </a:p>
          </p:txBody>
        </p:sp>
      </p:grpSp>
      <p:grpSp>
        <p:nvGrpSpPr>
          <p:cNvPr id="16" name="Group 15"/>
          <p:cNvGrpSpPr/>
          <p:nvPr/>
        </p:nvGrpSpPr>
        <p:grpSpPr>
          <a:xfrm>
            <a:off x="3483667" y="1352399"/>
            <a:ext cx="2168453" cy="1428529"/>
            <a:chOff x="3483667" y="1352399"/>
            <a:chExt cx="2168453" cy="1428529"/>
          </a:xfrm>
        </p:grpSpPr>
        <p:sp>
          <p:nvSpPr>
            <p:cNvPr id="13" name="Oval 12"/>
            <p:cNvSpPr/>
            <p:nvPr/>
          </p:nvSpPr>
          <p:spPr>
            <a:xfrm>
              <a:off x="5220072" y="2348880"/>
              <a:ext cx="432048" cy="432048"/>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cxnSp>
          <p:nvCxnSpPr>
            <p:cNvPr id="15" name="Straight Arrow Connector 14"/>
            <p:cNvCxnSpPr/>
            <p:nvPr/>
          </p:nvCxnSpPr>
          <p:spPr>
            <a:xfrm>
              <a:off x="4283968" y="1844824"/>
              <a:ext cx="936104" cy="576064"/>
            </a:xfrm>
            <a:prstGeom prst="straightConnector1">
              <a:avLst/>
            </a:prstGeom>
            <a:ln w="381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483667" y="1352399"/>
              <a:ext cx="1672124" cy="307777"/>
            </a:xfrm>
            <a:prstGeom prst="rect">
              <a:avLst/>
            </a:prstGeom>
            <a:solidFill>
              <a:schemeClr val="bg1"/>
            </a:solidFill>
          </p:spPr>
          <p:txBody>
            <a:bodyPr wrap="none" rtlCol="0">
              <a:spAutoFit/>
            </a:bodyPr>
            <a:lstStyle/>
            <a:p>
              <a:r>
                <a:rPr lang="en-GB" sz="1400" b="1" dirty="0" smtClean="0">
                  <a:solidFill>
                    <a:srgbClr val="FF0000"/>
                  </a:solidFill>
                </a:rPr>
                <a:t>Helium at max. 17 K</a:t>
              </a:r>
              <a:endParaRPr lang="en-GB" sz="1400" b="1" dirty="0">
                <a:solidFill>
                  <a:srgbClr val="FF0000"/>
                </a:solidFill>
              </a:endParaRPr>
            </a:p>
          </p:txBody>
        </p:sp>
      </p:grpSp>
      <p:sp>
        <p:nvSpPr>
          <p:cNvPr id="25" name="Rounded Rectangle 24"/>
          <p:cNvSpPr/>
          <p:nvPr/>
        </p:nvSpPr>
        <p:spPr>
          <a:xfrm>
            <a:off x="5269096" y="6251942"/>
            <a:ext cx="3657582" cy="384971"/>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200" b="1" dirty="0" smtClean="0">
                <a:solidFill>
                  <a:prstClr val="white"/>
                </a:solidFill>
              </a:rPr>
              <a:t>Courtesy  of </a:t>
            </a:r>
            <a:r>
              <a:rPr lang="en-GB" sz="1200" b="1" dirty="0" err="1" smtClean="0">
                <a:solidFill>
                  <a:prstClr val="white"/>
                </a:solidFill>
              </a:rPr>
              <a:t>U.Wagner</a:t>
            </a:r>
            <a:r>
              <a:rPr lang="en-GB" sz="1200" b="1" dirty="0" smtClean="0">
                <a:solidFill>
                  <a:prstClr val="white"/>
                </a:solidFill>
              </a:rPr>
              <a:t>, </a:t>
            </a:r>
            <a:r>
              <a:rPr lang="en-GB" sz="1200" b="1" dirty="0" err="1" smtClean="0">
                <a:solidFill>
                  <a:prstClr val="white"/>
                </a:solidFill>
              </a:rPr>
              <a:t>Y.Yang</a:t>
            </a:r>
            <a:r>
              <a:rPr lang="en-GB" sz="1200" b="1" dirty="0" smtClean="0">
                <a:solidFill>
                  <a:prstClr val="white"/>
                </a:solidFill>
              </a:rPr>
              <a:t>, </a:t>
            </a:r>
            <a:r>
              <a:rPr lang="en-GB" sz="1200" b="1" dirty="0" err="1" smtClean="0">
                <a:solidFill>
                  <a:prstClr val="white"/>
                </a:solidFill>
              </a:rPr>
              <a:t>A.Ballarino</a:t>
            </a:r>
            <a:endParaRPr lang="en-GB" sz="1200" dirty="0">
              <a:solidFill>
                <a:prstClr val="white"/>
              </a:solidFill>
            </a:endParaRPr>
          </a:p>
        </p:txBody>
      </p:sp>
    </p:spTree>
    <p:extLst>
      <p:ext uri="{BB962C8B-B14F-4D97-AF65-F5344CB8AC3E}">
        <p14:creationId xmlns:p14="http://schemas.microsoft.com/office/powerpoint/2010/main" val="21370909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41401" y="153803"/>
            <a:ext cx="9144000" cy="817241"/>
          </a:xfrm>
          <a:prstGeom prst="rect">
            <a:avLst/>
          </a:prstGeom>
        </p:spPr>
        <p:txBody>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GB" sz="3200">
                <a:solidFill>
                  <a:schemeClr val="tx1">
                    <a:lumMod val="75000"/>
                    <a:lumOff val="25000"/>
                  </a:schemeClr>
                </a:solidFill>
                <a:latin typeface="Calibri" pitchFamily="34" charset="0"/>
              </a:rPr>
              <a:t>WP6: </a:t>
            </a:r>
            <a:r>
              <a:rPr lang="en-GB" sz="3200">
                <a:solidFill>
                  <a:schemeClr val="tx1">
                    <a:lumMod val="75000"/>
                    <a:lumOff val="25000"/>
                  </a:schemeClr>
                </a:solidFill>
                <a:latin typeface="Calibri" pitchFamily="34" charset="0"/>
              </a:rPr>
              <a:t>Current</a:t>
            </a:r>
            <a:r>
              <a:rPr lang="en-GB" sz="3200">
                <a:solidFill>
                  <a:schemeClr val="tx1">
                    <a:lumMod val="75000"/>
                    <a:lumOff val="25000"/>
                  </a:schemeClr>
                </a:solidFill>
                <a:latin typeface="Calibri" pitchFamily="34" charset="0"/>
              </a:rPr>
              <a:t> </a:t>
            </a:r>
            <a:r>
              <a:rPr lang="en-GB" sz="3200" dirty="0">
                <a:solidFill>
                  <a:schemeClr val="tx1">
                    <a:lumMod val="75000"/>
                    <a:lumOff val="25000"/>
                  </a:schemeClr>
                </a:solidFill>
                <a:latin typeface="Calibri" pitchFamily="34" charset="0"/>
              </a:rPr>
              <a:t>Leads Module concept</a:t>
            </a:r>
          </a:p>
          <a:p>
            <a:r>
              <a:rPr lang="en-GB" sz="3200" dirty="0">
                <a:solidFill>
                  <a:schemeClr val="tx1">
                    <a:lumMod val="75000"/>
                    <a:lumOff val="25000"/>
                  </a:schemeClr>
                </a:solidFill>
                <a:latin typeface="Calibri" pitchFamily="34" charset="0"/>
              </a:rPr>
              <a:t>(</a:t>
            </a:r>
            <a:r>
              <a:rPr lang="en-GB" sz="3200" dirty="0" err="1">
                <a:solidFill>
                  <a:schemeClr val="tx1">
                    <a:lumMod val="75000"/>
                    <a:lumOff val="25000"/>
                  </a:schemeClr>
                </a:solidFill>
                <a:latin typeface="Calibri" pitchFamily="34" charset="0"/>
              </a:rPr>
              <a:t>Y.Yang</a:t>
            </a:r>
            <a:r>
              <a:rPr lang="en-GB" sz="3200" dirty="0">
                <a:solidFill>
                  <a:schemeClr val="tx1">
                    <a:lumMod val="75000"/>
                    <a:lumOff val="25000"/>
                  </a:schemeClr>
                </a:solidFill>
                <a:latin typeface="Calibri" pitchFamily="34" charset="0"/>
              </a:rPr>
              <a:t> et al., </a:t>
            </a:r>
            <a:r>
              <a:rPr lang="en-GB" sz="3200" dirty="0" err="1">
                <a:solidFill>
                  <a:schemeClr val="tx1">
                    <a:lumMod val="75000"/>
                    <a:lumOff val="25000"/>
                  </a:schemeClr>
                </a:solidFill>
                <a:latin typeface="Calibri" pitchFamily="34" charset="0"/>
              </a:rPr>
              <a:t>Univ.of</a:t>
            </a:r>
            <a:r>
              <a:rPr lang="en-GB" sz="3200" dirty="0">
                <a:solidFill>
                  <a:schemeClr val="tx1">
                    <a:lumMod val="75000"/>
                    <a:lumOff val="25000"/>
                  </a:schemeClr>
                </a:solidFill>
                <a:latin typeface="Calibri" pitchFamily="34" charset="0"/>
              </a:rPr>
              <a:t> Southampton)</a:t>
            </a:r>
            <a:endParaRPr lang="en-GB" sz="3200" dirty="0">
              <a:solidFill>
                <a:schemeClr val="tx1">
                  <a:lumMod val="75000"/>
                  <a:lumOff val="25000"/>
                </a:schemeClr>
              </a:solidFill>
              <a:latin typeface="Calibri" pitchFamily="34" charset="0"/>
            </a:endParaRPr>
          </a:p>
        </p:txBody>
      </p:sp>
      <p:pic>
        <p:nvPicPr>
          <p:cNvPr id="8" name="Picture 7"/>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val="0"/>
              </a:ext>
            </a:extLst>
          </a:blip>
          <a:srcRect l="363" t="19299" r="-363" b="13618"/>
          <a:stretch/>
        </p:blipFill>
        <p:spPr>
          <a:xfrm>
            <a:off x="69890" y="1385950"/>
            <a:ext cx="9144000" cy="4600576"/>
          </a:xfrm>
          <a:prstGeom prst="rect">
            <a:avLst/>
          </a:prstGeom>
        </p:spPr>
      </p:pic>
      <p:sp>
        <p:nvSpPr>
          <p:cNvPr id="4" name="Rounded Rectangle 3"/>
          <p:cNvSpPr/>
          <p:nvPr/>
        </p:nvSpPr>
        <p:spPr>
          <a:xfrm>
            <a:off x="5269096" y="6251942"/>
            <a:ext cx="3657582" cy="384971"/>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200" b="1" dirty="0" smtClean="0">
                <a:solidFill>
                  <a:prstClr val="white"/>
                </a:solidFill>
              </a:rPr>
              <a:t>Courtesy  of </a:t>
            </a:r>
            <a:r>
              <a:rPr lang="en-GB" sz="1200" b="1" dirty="0" err="1" smtClean="0">
                <a:solidFill>
                  <a:prstClr val="white"/>
                </a:solidFill>
              </a:rPr>
              <a:t>U.Wagner</a:t>
            </a:r>
            <a:r>
              <a:rPr lang="en-GB" sz="1200" b="1" dirty="0" smtClean="0">
                <a:solidFill>
                  <a:prstClr val="white"/>
                </a:solidFill>
              </a:rPr>
              <a:t>, </a:t>
            </a:r>
            <a:r>
              <a:rPr lang="en-GB" sz="1200" b="1" dirty="0" err="1" smtClean="0">
                <a:solidFill>
                  <a:prstClr val="white"/>
                </a:solidFill>
              </a:rPr>
              <a:t>Y.Yang</a:t>
            </a:r>
            <a:r>
              <a:rPr lang="en-GB" sz="1200" b="1" dirty="0" smtClean="0">
                <a:solidFill>
                  <a:prstClr val="white"/>
                </a:solidFill>
              </a:rPr>
              <a:t>, </a:t>
            </a:r>
            <a:r>
              <a:rPr lang="en-GB" sz="1200" b="1" dirty="0" err="1" smtClean="0">
                <a:solidFill>
                  <a:prstClr val="white"/>
                </a:solidFill>
              </a:rPr>
              <a:t>A.Ballarino</a:t>
            </a:r>
            <a:endParaRPr lang="en-GB" sz="1200" dirty="0">
              <a:solidFill>
                <a:prstClr val="white"/>
              </a:solidFill>
            </a:endParaRPr>
          </a:p>
        </p:txBody>
      </p:sp>
    </p:spTree>
    <p:extLst>
      <p:ext uri="{BB962C8B-B14F-4D97-AF65-F5344CB8AC3E}">
        <p14:creationId xmlns:p14="http://schemas.microsoft.com/office/powerpoint/2010/main" val="34502548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413" y="97988"/>
            <a:ext cx="8226854" cy="940443"/>
          </a:xfrm>
        </p:spPr>
        <p:txBody>
          <a:bodyPr/>
          <a:lstStyle/>
          <a:p>
            <a:r>
              <a:rPr lang="en-GB" dirty="0" smtClean="0"/>
              <a:t>The HFM test cryostat</a:t>
            </a:r>
            <a:endParaRPr lang="en-GB" dirty="0"/>
          </a:p>
        </p:txBody>
      </p:sp>
      <p:pic>
        <p:nvPicPr>
          <p:cNvPr id="1026" name="Picture 2" descr="F:\Project\HFM\Pictures\120717\General 3D cut view 2 27_07_012.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633226" y="880567"/>
            <a:ext cx="3081372" cy="567668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Macintosh HD:Users:vparma:Desktop:IMG_290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85309" y="810769"/>
            <a:ext cx="3684270" cy="2648902"/>
          </a:xfrm>
          <a:prstGeom prst="rect">
            <a:avLst/>
          </a:prstGeom>
          <a:noFill/>
          <a:ln>
            <a:noFill/>
          </a:ln>
        </p:spPr>
      </p:pic>
      <p:pic>
        <p:nvPicPr>
          <p:cNvPr id="5" name="Picture 4" descr="Macintosh HD:Users:vparma:Desktop:IMG_2908.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70678" y="3634435"/>
            <a:ext cx="3684270" cy="2743200"/>
          </a:xfrm>
          <a:prstGeom prst="rect">
            <a:avLst/>
          </a:prstGeom>
          <a:noFill/>
          <a:ln>
            <a:noFill/>
          </a:ln>
        </p:spPr>
      </p:pic>
    </p:spTree>
    <p:extLst>
      <p:ext uri="{BB962C8B-B14F-4D97-AF65-F5344CB8AC3E}">
        <p14:creationId xmlns:p14="http://schemas.microsoft.com/office/powerpoint/2010/main" val="2511121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14</a:t>
            </a:fld>
            <a:endParaRPr lang="en-US"/>
          </a:p>
        </p:txBody>
      </p:sp>
      <p:sp>
        <p:nvSpPr>
          <p:cNvPr id="3" name="Title 2"/>
          <p:cNvSpPr>
            <a:spLocks noGrp="1"/>
          </p:cNvSpPr>
          <p:nvPr>
            <p:ph type="title"/>
          </p:nvPr>
        </p:nvSpPr>
        <p:spPr/>
        <p:txBody>
          <a:bodyPr/>
          <a:lstStyle/>
          <a:p>
            <a:r>
              <a:rPr lang="en-GB" smtClean="0"/>
              <a:t>Cluster D test station</a:t>
            </a:r>
            <a:endParaRPr lang="en-GB"/>
          </a:p>
        </p:txBody>
      </p:sp>
      <p:sp>
        <p:nvSpPr>
          <p:cNvPr id="5" name="Footer Placeholder 4"/>
          <p:cNvSpPr>
            <a:spLocks noGrp="1"/>
          </p:cNvSpPr>
          <p:nvPr>
            <p:ph type="ftr" sz="quarter" idx="3"/>
          </p:nvPr>
        </p:nvSpPr>
        <p:spPr/>
        <p:txBody>
          <a:bodyPr/>
          <a:lstStyle/>
          <a:p>
            <a:r>
              <a:rPr lang="en-US" smtClean="0"/>
              <a:t>HL-LHC C&amp;S Review #1 – March 2015</a:t>
            </a:r>
            <a:endParaRPr lang="en-GB" dirty="0"/>
          </a:p>
        </p:txBody>
      </p:sp>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972238" y="1145751"/>
            <a:ext cx="2810256" cy="4287672"/>
          </a:xfrm>
          <a:prstGeom prst="rect">
            <a:avLst/>
          </a:prstGeom>
          <a:noFill/>
          <a:ln>
            <a:noFill/>
          </a:ln>
        </p:spPr>
      </p:pic>
      <p:pic>
        <p:nvPicPr>
          <p:cNvPr id="2052"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2774" y="192357"/>
            <a:ext cx="2276708" cy="629532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Top_View"/>
          <p:cNvPicPr>
            <a:picLocks noChangeAspect="1" noChangeArrowheads="1"/>
          </p:cNvPicPr>
          <p:nvPr/>
        </p:nvPicPr>
        <p:blipFill>
          <a:blip r:embed="rId5">
            <a:extLst>
              <a:ext uri="{28A0092B-C50C-407E-A947-70E740481C1C}">
                <a14:useLocalDpi xmlns:a14="http://schemas.microsoft.com/office/drawing/2010/main" val="0"/>
              </a:ext>
            </a:extLst>
          </a:blip>
          <a:srcRect l="31906" t="6996" r="26028" b="9859"/>
          <a:stretch>
            <a:fillRect/>
          </a:stretch>
        </p:blipFill>
        <p:spPr bwMode="auto">
          <a:xfrm>
            <a:off x="6787376" y="712748"/>
            <a:ext cx="2016279" cy="224765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83648" y="3842524"/>
            <a:ext cx="2244065" cy="197097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5"/>
          <p:cNvSpPr>
            <a:spLocks noChangeArrowheads="1"/>
          </p:cNvSpPr>
          <p:nvPr/>
        </p:nvSpPr>
        <p:spPr bwMode="auto">
          <a:xfrm>
            <a:off x="1447800" y="33147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0" name="TextBox 9"/>
          <p:cNvSpPr txBox="1"/>
          <p:nvPr/>
        </p:nvSpPr>
        <p:spPr>
          <a:xfrm>
            <a:off x="512955" y="5657385"/>
            <a:ext cx="3977268" cy="369332"/>
          </a:xfrm>
          <a:prstGeom prst="rect">
            <a:avLst/>
          </a:prstGeom>
          <a:noFill/>
        </p:spPr>
        <p:txBody>
          <a:bodyPr wrap="square" rtlCol="0">
            <a:spAutoFit/>
          </a:bodyPr>
          <a:lstStyle/>
          <a:p>
            <a:r>
              <a:rPr lang="en-GB" smtClean="0"/>
              <a:t>Invitation to tender in the coming weeks</a:t>
            </a:r>
            <a:endParaRPr lang="en-GB"/>
          </a:p>
        </p:txBody>
      </p:sp>
    </p:spTree>
    <p:extLst>
      <p:ext uri="{BB962C8B-B14F-4D97-AF65-F5344CB8AC3E}">
        <p14:creationId xmlns:p14="http://schemas.microsoft.com/office/powerpoint/2010/main" val="3090231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8458200" cy="715962"/>
          </a:xfrm>
        </p:spPr>
        <p:txBody>
          <a:bodyPr/>
          <a:lstStyle/>
          <a:p>
            <a:r>
              <a:rPr lang="en-US" sz="2400" dirty="0" smtClean="0"/>
              <a:t>New cryostat for </a:t>
            </a:r>
            <a:r>
              <a:rPr lang="nl-NL" sz="2400" b="1" dirty="0" err="1" smtClean="0"/>
              <a:t>FReSCa</a:t>
            </a:r>
            <a:r>
              <a:rPr lang="nl-NL" sz="2400" b="1" dirty="0" smtClean="0"/>
              <a:t> 2 </a:t>
            </a:r>
            <a:br>
              <a:rPr lang="nl-NL" sz="2400" b="1" dirty="0" smtClean="0"/>
            </a:br>
            <a:r>
              <a:rPr lang="nl-NL" sz="2400" i="1" dirty="0" smtClean="0"/>
              <a:t>(</a:t>
            </a:r>
            <a:r>
              <a:rPr lang="nl-NL" sz="2400" i="1" dirty="0"/>
              <a:t>Facility </a:t>
            </a:r>
            <a:r>
              <a:rPr lang="nl-NL" sz="2400" i="1" dirty="0" err="1"/>
              <a:t>for</a:t>
            </a:r>
            <a:r>
              <a:rPr lang="nl-NL" sz="2400" i="1" dirty="0"/>
              <a:t> the </a:t>
            </a:r>
            <a:r>
              <a:rPr lang="nl-NL" sz="2400" i="1" dirty="0" err="1"/>
              <a:t>Reception</a:t>
            </a:r>
            <a:r>
              <a:rPr lang="nl-NL" sz="2400" i="1" dirty="0"/>
              <a:t> of </a:t>
            </a:r>
            <a:r>
              <a:rPr lang="nl-NL" sz="2400" i="1" dirty="0" err="1"/>
              <a:t>Superconducting</a:t>
            </a:r>
            <a:r>
              <a:rPr lang="nl-NL" sz="2400" i="1" dirty="0"/>
              <a:t> </a:t>
            </a:r>
            <a:r>
              <a:rPr lang="nl-NL" sz="2400" i="1" dirty="0" err="1"/>
              <a:t>Cables</a:t>
            </a:r>
            <a:r>
              <a:rPr lang="nl-NL" sz="2400" i="1" dirty="0" smtClean="0"/>
              <a:t>)</a:t>
            </a:r>
            <a:r>
              <a:rPr lang="en-US" sz="2400" dirty="0" smtClean="0"/>
              <a:t> </a:t>
            </a:r>
            <a:endParaRPr lang="en-GB" sz="2400" dirty="0"/>
          </a:p>
        </p:txBody>
      </p:sp>
      <p:pic>
        <p:nvPicPr>
          <p:cNvPr id="4" name="Picture 2" descr="Z:\FRESCA\Sample holders\Sample holder requirements\cryostat.png"/>
          <p:cNvPicPr>
            <a:picLocks noChangeAspect="1" noChangeArrowheads="1"/>
          </p:cNvPicPr>
          <p:nvPr/>
        </p:nvPicPr>
        <p:blipFill rotWithShape="1">
          <a:blip r:embed="rId3" cstate="print"/>
          <a:srcRect r="52869"/>
          <a:stretch/>
        </p:blipFill>
        <p:spPr bwMode="auto">
          <a:xfrm>
            <a:off x="187758" y="1271626"/>
            <a:ext cx="3579946" cy="3878275"/>
          </a:xfrm>
          <a:prstGeom prst="rect">
            <a:avLst/>
          </a:prstGeom>
          <a:noFill/>
        </p:spPr>
      </p:pic>
      <p:pic>
        <p:nvPicPr>
          <p:cNvPr id="5" name="Picture 2" descr="F:\Project\HFM\Pictures\120717\General 3D cut view 2 27_07_012.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6858001" y="1285037"/>
            <a:ext cx="2074070" cy="382097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5258409" y="5222930"/>
            <a:ext cx="4114800" cy="1015663"/>
          </a:xfrm>
          <a:prstGeom prst="rect">
            <a:avLst/>
          </a:prstGeom>
        </p:spPr>
        <p:txBody>
          <a:bodyPr wrap="square">
            <a:spAutoFit/>
          </a:bodyPr>
          <a:lstStyle/>
          <a:p>
            <a:pPr>
              <a:buFontTx/>
              <a:buChar char="-"/>
            </a:pPr>
            <a:r>
              <a:rPr lang="nl-NL" sz="1200" dirty="0" err="1"/>
              <a:t>Vertical</a:t>
            </a:r>
            <a:r>
              <a:rPr lang="nl-NL" sz="1200" dirty="0"/>
              <a:t> double </a:t>
            </a:r>
            <a:r>
              <a:rPr lang="nl-NL" sz="1200" dirty="0" err="1"/>
              <a:t>cryostat</a:t>
            </a:r>
            <a:r>
              <a:rPr lang="nl-NL" sz="1200" dirty="0"/>
              <a:t>, </a:t>
            </a:r>
            <a:r>
              <a:rPr lang="nl-NL" sz="1200" dirty="0" err="1"/>
              <a:t>height</a:t>
            </a:r>
            <a:r>
              <a:rPr lang="nl-NL" sz="1200" dirty="0"/>
              <a:t> </a:t>
            </a:r>
            <a:r>
              <a:rPr lang="nl-NL" sz="1200" dirty="0" err="1"/>
              <a:t>about</a:t>
            </a:r>
            <a:r>
              <a:rPr lang="nl-NL" sz="1200" dirty="0"/>
              <a:t> 4 meter</a:t>
            </a:r>
          </a:p>
          <a:p>
            <a:pPr>
              <a:buFontTx/>
              <a:buChar char="-"/>
            </a:pPr>
            <a:r>
              <a:rPr lang="nl-NL" sz="1200" dirty="0"/>
              <a:t> Outer </a:t>
            </a:r>
            <a:r>
              <a:rPr lang="nl-NL" sz="1200" dirty="0" err="1"/>
              <a:t>cryostat</a:t>
            </a:r>
            <a:r>
              <a:rPr lang="nl-NL" sz="1200" dirty="0"/>
              <a:t> </a:t>
            </a:r>
            <a:r>
              <a:rPr lang="nl-NL" sz="1200" dirty="0" err="1"/>
              <a:t>holds</a:t>
            </a:r>
            <a:r>
              <a:rPr lang="nl-NL" sz="1200" dirty="0"/>
              <a:t> the </a:t>
            </a:r>
            <a:r>
              <a:rPr lang="nl-NL" sz="1200" dirty="0" err="1"/>
              <a:t>dipole</a:t>
            </a:r>
            <a:r>
              <a:rPr lang="nl-NL" sz="1200" dirty="0"/>
              <a:t> </a:t>
            </a:r>
            <a:r>
              <a:rPr lang="nl-NL" sz="1200" dirty="0" err="1"/>
              <a:t>magnet</a:t>
            </a:r>
            <a:r>
              <a:rPr lang="nl-NL" sz="1200" dirty="0"/>
              <a:t> (</a:t>
            </a:r>
            <a:r>
              <a:rPr lang="nl-NL" sz="1200" dirty="0" err="1"/>
              <a:t>about</a:t>
            </a:r>
            <a:r>
              <a:rPr lang="nl-NL" sz="1200" dirty="0"/>
              <a:t> 7 </a:t>
            </a:r>
            <a:r>
              <a:rPr lang="nl-NL" sz="1200" dirty="0" err="1"/>
              <a:t>tonnes</a:t>
            </a:r>
            <a:r>
              <a:rPr lang="nl-NL" sz="1200" dirty="0"/>
              <a:t>), </a:t>
            </a:r>
            <a:r>
              <a:rPr lang="nl-NL" sz="1200" dirty="0" err="1"/>
              <a:t>always</a:t>
            </a:r>
            <a:r>
              <a:rPr lang="nl-NL" sz="1200" dirty="0"/>
              <a:t> </a:t>
            </a:r>
            <a:r>
              <a:rPr lang="nl-NL" sz="1200" dirty="0" err="1"/>
              <a:t>kept</a:t>
            </a:r>
            <a:r>
              <a:rPr lang="nl-NL" sz="1200" dirty="0"/>
              <a:t> at </a:t>
            </a:r>
            <a:r>
              <a:rPr lang="nl-NL" sz="1200" dirty="0" err="1"/>
              <a:t>LHe</a:t>
            </a:r>
            <a:r>
              <a:rPr lang="nl-NL" sz="1200" dirty="0"/>
              <a:t> </a:t>
            </a:r>
            <a:r>
              <a:rPr lang="nl-NL" sz="1200" dirty="0" err="1"/>
              <a:t>temperature</a:t>
            </a:r>
            <a:endParaRPr lang="nl-NL" sz="1200" dirty="0"/>
          </a:p>
          <a:p>
            <a:pPr>
              <a:buFontTx/>
              <a:buChar char="-"/>
            </a:pPr>
            <a:r>
              <a:rPr lang="nl-NL" sz="1200" dirty="0"/>
              <a:t> Inner </a:t>
            </a:r>
            <a:r>
              <a:rPr lang="nl-NL" sz="1200" dirty="0" err="1"/>
              <a:t>cryostat</a:t>
            </a:r>
            <a:r>
              <a:rPr lang="nl-NL" sz="1200" dirty="0"/>
              <a:t> </a:t>
            </a:r>
            <a:r>
              <a:rPr lang="nl-NL" sz="1200" dirty="0" smtClean="0"/>
              <a:t>(100 </a:t>
            </a:r>
            <a:r>
              <a:rPr lang="nl-NL" sz="1200" dirty="0"/>
              <a:t>mm </a:t>
            </a:r>
            <a:r>
              <a:rPr lang="nl-NL" sz="1200" dirty="0" err="1"/>
              <a:t>inner</a:t>
            </a:r>
            <a:r>
              <a:rPr lang="nl-NL" sz="1200" dirty="0"/>
              <a:t> diameter) </a:t>
            </a:r>
            <a:r>
              <a:rPr lang="nl-NL" sz="1200" dirty="0" err="1"/>
              <a:t>holds</a:t>
            </a:r>
            <a:r>
              <a:rPr lang="nl-NL" sz="1200" dirty="0"/>
              <a:t> the sample. </a:t>
            </a:r>
          </a:p>
          <a:p>
            <a:pPr lvl="1"/>
            <a:r>
              <a:rPr lang="nl-NL" sz="1200" dirty="0"/>
              <a:t>Warm-up 15 </a:t>
            </a:r>
            <a:r>
              <a:rPr lang="nl-NL" sz="1200" dirty="0" err="1"/>
              <a:t>hours</a:t>
            </a:r>
            <a:r>
              <a:rPr lang="nl-NL" sz="1200" dirty="0"/>
              <a:t>, cool-down 5 </a:t>
            </a:r>
            <a:r>
              <a:rPr lang="nl-NL" sz="1200" dirty="0" err="1"/>
              <a:t>hours</a:t>
            </a:r>
            <a:r>
              <a:rPr lang="nl-NL" sz="1200" dirty="0"/>
              <a:t>.</a:t>
            </a:r>
            <a:endParaRPr lang="en-US" sz="1200" dirty="0"/>
          </a:p>
        </p:txBody>
      </p:sp>
      <p:sp>
        <p:nvSpPr>
          <p:cNvPr id="7" name="Rectangle 6"/>
          <p:cNvSpPr/>
          <p:nvPr/>
        </p:nvSpPr>
        <p:spPr>
          <a:xfrm>
            <a:off x="5837738" y="964655"/>
            <a:ext cx="3175343" cy="369332"/>
          </a:xfrm>
          <a:prstGeom prst="rect">
            <a:avLst/>
          </a:prstGeom>
        </p:spPr>
        <p:txBody>
          <a:bodyPr wrap="none">
            <a:spAutoFit/>
          </a:bodyPr>
          <a:lstStyle/>
          <a:p>
            <a:r>
              <a:rPr lang="en-US" dirty="0"/>
              <a:t>a re-scaling from HFM cryostat? </a:t>
            </a:r>
          </a:p>
        </p:txBody>
      </p:sp>
      <p:sp>
        <p:nvSpPr>
          <p:cNvPr id="8" name="Content Placeholder 2"/>
          <p:cNvSpPr>
            <a:spLocks noGrp="1"/>
          </p:cNvSpPr>
          <p:nvPr>
            <p:ph idx="1"/>
          </p:nvPr>
        </p:nvSpPr>
        <p:spPr>
          <a:xfrm>
            <a:off x="3833165" y="1982417"/>
            <a:ext cx="2684679" cy="2933395"/>
          </a:xfrm>
        </p:spPr>
        <p:txBody>
          <a:bodyPr>
            <a:normAutofit fontScale="70000" lnSpcReduction="20000"/>
          </a:bodyPr>
          <a:lstStyle/>
          <a:p>
            <a:pPr>
              <a:defRPr/>
            </a:pPr>
            <a:r>
              <a:rPr lang="en-GB" dirty="0" smtClean="0"/>
              <a:t>Key </a:t>
            </a:r>
            <a:r>
              <a:rPr lang="en-GB" dirty="0"/>
              <a:t>objective: </a:t>
            </a:r>
            <a:r>
              <a:rPr lang="en-GB" dirty="0" smtClean="0"/>
              <a:t>FRESCA2</a:t>
            </a:r>
          </a:p>
          <a:p>
            <a:pPr lvl="1">
              <a:defRPr/>
            </a:pPr>
            <a:r>
              <a:rPr lang="en-US" b="1" dirty="0" smtClean="0">
                <a:solidFill>
                  <a:srgbClr val="FF0000"/>
                </a:solidFill>
              </a:rPr>
              <a:t>Nb</a:t>
            </a:r>
            <a:r>
              <a:rPr lang="en-US" b="1" baseline="-25000" dirty="0" smtClean="0">
                <a:solidFill>
                  <a:srgbClr val="FF0000"/>
                </a:solidFill>
              </a:rPr>
              <a:t>3</a:t>
            </a:r>
            <a:r>
              <a:rPr lang="en-US" b="1" dirty="0" smtClean="0">
                <a:solidFill>
                  <a:srgbClr val="FF0000"/>
                </a:solidFill>
              </a:rPr>
              <a:t>Sn</a:t>
            </a:r>
            <a:r>
              <a:rPr lang="en-US" dirty="0" smtClean="0"/>
              <a:t> dipole magnet</a:t>
            </a:r>
          </a:p>
          <a:p>
            <a:pPr lvl="1">
              <a:defRPr/>
            </a:pPr>
            <a:r>
              <a:rPr lang="en-US" b="1" dirty="0" smtClean="0">
                <a:solidFill>
                  <a:srgbClr val="FF0000"/>
                </a:solidFill>
              </a:rPr>
              <a:t>13 T</a:t>
            </a:r>
            <a:endParaRPr lang="en-US" dirty="0"/>
          </a:p>
          <a:p>
            <a:pPr lvl="1">
              <a:defRPr/>
            </a:pPr>
            <a:r>
              <a:rPr lang="en-US" b="1" dirty="0" smtClean="0">
                <a:solidFill>
                  <a:srgbClr val="FF0000"/>
                </a:solidFill>
              </a:rPr>
              <a:t>100 mm </a:t>
            </a:r>
            <a:r>
              <a:rPr lang="en-US" dirty="0" smtClean="0"/>
              <a:t>clear bore</a:t>
            </a:r>
          </a:p>
          <a:p>
            <a:pPr lvl="1">
              <a:defRPr/>
            </a:pPr>
            <a:r>
              <a:rPr lang="en-US" b="1" dirty="0" smtClean="0">
                <a:solidFill>
                  <a:srgbClr val="FF0000"/>
                </a:solidFill>
              </a:rPr>
              <a:t>1.2 m </a:t>
            </a:r>
            <a:r>
              <a:rPr lang="en-US" dirty="0" smtClean="0"/>
              <a:t>magnetic length</a:t>
            </a:r>
            <a:endParaRPr lang="en-US" dirty="0"/>
          </a:p>
          <a:p>
            <a:pPr>
              <a:defRPr/>
            </a:pPr>
            <a:r>
              <a:rPr lang="en-US" b="1" dirty="0">
                <a:solidFill>
                  <a:srgbClr val="FF0000"/>
                </a:solidFill>
              </a:rPr>
              <a:t>Plans</a:t>
            </a:r>
          </a:p>
          <a:p>
            <a:pPr lvl="1">
              <a:defRPr/>
            </a:pPr>
            <a:r>
              <a:rPr lang="en-US" dirty="0"/>
              <a:t>Fabrication and test of 2 Nb</a:t>
            </a:r>
            <a:r>
              <a:rPr lang="en-US" baseline="-25000" dirty="0"/>
              <a:t>3</a:t>
            </a:r>
            <a:r>
              <a:rPr lang="en-US" dirty="0"/>
              <a:t>Sn coils in 2015</a:t>
            </a:r>
          </a:p>
          <a:p>
            <a:pPr lvl="1">
              <a:defRPr/>
            </a:pPr>
            <a:r>
              <a:rPr lang="en-US" dirty="0"/>
              <a:t>FRESCA2 test in </a:t>
            </a:r>
            <a:r>
              <a:rPr lang="en-US" dirty="0" smtClean="0"/>
              <a:t>2016</a:t>
            </a:r>
          </a:p>
          <a:p>
            <a:pPr>
              <a:defRPr/>
            </a:pPr>
            <a:endParaRPr lang="en-US" dirty="0"/>
          </a:p>
          <a:p>
            <a:pPr>
              <a:defRPr/>
            </a:pPr>
            <a:endParaRPr lang="en-GB" dirty="0"/>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1779" y="5252313"/>
            <a:ext cx="1258722" cy="1258722"/>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pic>
        <p:nvPicPr>
          <p:cNvPr id="1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78633" y="5295524"/>
            <a:ext cx="1890878" cy="1175914"/>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49709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2-07-02 at 7.00.49 PM.png"/>
          <p:cNvPicPr>
            <a:picLocks noChangeAspect="1"/>
          </p:cNvPicPr>
          <p:nvPr/>
        </p:nvPicPr>
        <p:blipFill>
          <a:blip r:embed="rId3" cstate="print"/>
          <a:stretch>
            <a:fillRect/>
          </a:stretch>
        </p:blipFill>
        <p:spPr>
          <a:xfrm>
            <a:off x="876300" y="993403"/>
            <a:ext cx="7667625" cy="4922721"/>
          </a:xfrm>
          <a:prstGeom prst="rect">
            <a:avLst/>
          </a:prstGeom>
        </p:spPr>
      </p:pic>
      <p:sp>
        <p:nvSpPr>
          <p:cNvPr id="3" name="Title 2"/>
          <p:cNvSpPr>
            <a:spLocks noGrp="1"/>
          </p:cNvSpPr>
          <p:nvPr>
            <p:ph type="title"/>
          </p:nvPr>
        </p:nvSpPr>
        <p:spPr/>
        <p:txBody>
          <a:bodyPr/>
          <a:lstStyle/>
          <a:p>
            <a:r>
              <a:rPr lang="fr-CH" dirty="0" smtClean="0"/>
              <a:t>HL-LHC structure</a:t>
            </a:r>
            <a:endParaRPr lang="en-GB" sz="3200" dirty="0"/>
          </a:p>
        </p:txBody>
      </p:sp>
      <p:sp>
        <p:nvSpPr>
          <p:cNvPr id="6" name="Rectangle 5"/>
          <p:cNvSpPr/>
          <p:nvPr/>
        </p:nvSpPr>
        <p:spPr>
          <a:xfrm>
            <a:off x="876300" y="2322293"/>
            <a:ext cx="644868" cy="707886"/>
          </a:xfrm>
          <a:prstGeom prst="rect">
            <a:avLst/>
          </a:prstGeom>
        </p:spPr>
        <p:txBody>
          <a:bodyPr wrap="square">
            <a:spAutoFit/>
          </a:bodyPr>
          <a:lstStyle/>
          <a:p>
            <a:r>
              <a:rPr lang="fr-CH" sz="4000" dirty="0" smtClean="0">
                <a:solidFill>
                  <a:srgbClr val="FF0000"/>
                </a:solidFill>
                <a:sym typeface="Wingdings"/>
              </a:rPr>
              <a:t></a:t>
            </a:r>
            <a:endParaRPr lang="fr-FR" sz="4000" dirty="0">
              <a:solidFill>
                <a:srgbClr val="FF0000"/>
              </a:solidFill>
            </a:endParaRPr>
          </a:p>
        </p:txBody>
      </p:sp>
      <p:sp>
        <p:nvSpPr>
          <p:cNvPr id="8" name="Rectangle 7"/>
          <p:cNvSpPr/>
          <p:nvPr/>
        </p:nvSpPr>
        <p:spPr>
          <a:xfrm>
            <a:off x="648210" y="2901206"/>
            <a:ext cx="644868" cy="707886"/>
          </a:xfrm>
          <a:prstGeom prst="rect">
            <a:avLst/>
          </a:prstGeom>
        </p:spPr>
        <p:txBody>
          <a:bodyPr wrap="square">
            <a:spAutoFit/>
          </a:bodyPr>
          <a:lstStyle/>
          <a:p>
            <a:r>
              <a:rPr lang="fr-CH" sz="4000" dirty="0" smtClean="0">
                <a:solidFill>
                  <a:srgbClr val="FF0000"/>
                </a:solidFill>
                <a:sym typeface="Wingdings"/>
              </a:rPr>
              <a:t></a:t>
            </a:r>
            <a:endParaRPr lang="fr-FR" sz="4000" dirty="0">
              <a:solidFill>
                <a:srgbClr val="FF0000"/>
              </a:solidFill>
            </a:endParaRPr>
          </a:p>
        </p:txBody>
      </p:sp>
      <p:sp>
        <p:nvSpPr>
          <p:cNvPr id="9" name="Rectangle 8"/>
          <p:cNvSpPr/>
          <p:nvPr/>
        </p:nvSpPr>
        <p:spPr>
          <a:xfrm>
            <a:off x="8221491" y="3030179"/>
            <a:ext cx="644868" cy="707886"/>
          </a:xfrm>
          <a:prstGeom prst="rect">
            <a:avLst/>
          </a:prstGeom>
        </p:spPr>
        <p:txBody>
          <a:bodyPr wrap="square">
            <a:spAutoFit/>
          </a:bodyPr>
          <a:lstStyle/>
          <a:p>
            <a:r>
              <a:rPr lang="fr-CH" sz="4000" dirty="0" smtClean="0">
                <a:solidFill>
                  <a:srgbClr val="FF0000"/>
                </a:solidFill>
                <a:sym typeface="Wingdings"/>
              </a:rPr>
              <a:t></a:t>
            </a:r>
            <a:endParaRPr lang="fr-FR" sz="4000" dirty="0">
              <a:solidFill>
                <a:srgbClr val="FF0000"/>
              </a:solidFill>
            </a:endParaRPr>
          </a:p>
        </p:txBody>
      </p:sp>
      <p:sp>
        <p:nvSpPr>
          <p:cNvPr id="10" name="Rectangle 9"/>
          <p:cNvSpPr/>
          <p:nvPr/>
        </p:nvSpPr>
        <p:spPr>
          <a:xfrm>
            <a:off x="648210" y="4110865"/>
            <a:ext cx="644868" cy="707886"/>
          </a:xfrm>
          <a:prstGeom prst="rect">
            <a:avLst/>
          </a:prstGeom>
        </p:spPr>
        <p:txBody>
          <a:bodyPr wrap="square">
            <a:spAutoFit/>
          </a:bodyPr>
          <a:lstStyle/>
          <a:p>
            <a:r>
              <a:rPr lang="fr-CH" sz="4000" dirty="0" smtClean="0">
                <a:solidFill>
                  <a:srgbClr val="FF0000"/>
                </a:solidFill>
                <a:sym typeface="Wingdings"/>
              </a:rPr>
              <a:t></a:t>
            </a:r>
            <a:endParaRPr lang="fr-FR" sz="4000" dirty="0">
              <a:solidFill>
                <a:srgbClr val="FF0000"/>
              </a:solidFill>
            </a:endParaRPr>
          </a:p>
        </p:txBody>
      </p:sp>
      <p:sp>
        <p:nvSpPr>
          <p:cNvPr id="11" name="Rectangle 10"/>
          <p:cNvSpPr/>
          <p:nvPr/>
        </p:nvSpPr>
        <p:spPr>
          <a:xfrm>
            <a:off x="1028700" y="5208238"/>
            <a:ext cx="644868" cy="707886"/>
          </a:xfrm>
          <a:prstGeom prst="rect">
            <a:avLst/>
          </a:prstGeom>
        </p:spPr>
        <p:txBody>
          <a:bodyPr wrap="square">
            <a:spAutoFit/>
          </a:bodyPr>
          <a:lstStyle/>
          <a:p>
            <a:r>
              <a:rPr lang="fr-CH" sz="4000" dirty="0" smtClean="0">
                <a:solidFill>
                  <a:srgbClr val="FF0000"/>
                </a:solidFill>
                <a:sym typeface="Wingdings"/>
              </a:rPr>
              <a:t></a:t>
            </a:r>
            <a:endParaRPr lang="fr-FR" sz="4000" dirty="0">
              <a:solidFill>
                <a:srgbClr val="FF0000"/>
              </a:solidFill>
            </a:endParaRPr>
          </a:p>
        </p:txBody>
      </p:sp>
      <p:sp>
        <p:nvSpPr>
          <p:cNvPr id="12" name="Rectangle 11"/>
          <p:cNvSpPr/>
          <p:nvPr/>
        </p:nvSpPr>
        <p:spPr>
          <a:xfrm>
            <a:off x="3615067" y="5539651"/>
            <a:ext cx="5251292" cy="707886"/>
          </a:xfrm>
          <a:prstGeom prst="rect">
            <a:avLst/>
          </a:prstGeom>
        </p:spPr>
        <p:txBody>
          <a:bodyPr wrap="square">
            <a:spAutoFit/>
          </a:bodyPr>
          <a:lstStyle/>
          <a:p>
            <a:r>
              <a:rPr lang="fr-CH" sz="4000" dirty="0" smtClean="0">
                <a:solidFill>
                  <a:srgbClr val="FF0000"/>
                </a:solidFill>
                <a:sym typeface="Wingdings"/>
              </a:rPr>
              <a:t> </a:t>
            </a:r>
            <a:r>
              <a:rPr lang="fr-CH" sz="2400" b="1" dirty="0" smtClean="0">
                <a:solidFill>
                  <a:srgbClr val="0832B8"/>
                </a:solidFill>
                <a:sym typeface="Wingdings"/>
              </a:rPr>
              <a:t>= </a:t>
            </a:r>
            <a:r>
              <a:rPr lang="fr-CH" sz="2400" b="1" dirty="0" err="1" smtClean="0">
                <a:solidFill>
                  <a:srgbClr val="0832B8"/>
                </a:solidFill>
                <a:sym typeface="Wingdings"/>
              </a:rPr>
              <a:t>requires</a:t>
            </a:r>
            <a:r>
              <a:rPr lang="fr-CH" sz="2400" b="1" dirty="0" smtClean="0">
                <a:solidFill>
                  <a:srgbClr val="0832B8"/>
                </a:solidFill>
                <a:sym typeface="Wingdings"/>
              </a:rPr>
              <a:t> cryostat </a:t>
            </a:r>
            <a:r>
              <a:rPr lang="fr-CH" sz="2400" b="1" dirty="0" err="1" smtClean="0">
                <a:solidFill>
                  <a:srgbClr val="0832B8"/>
                </a:solidFill>
                <a:sym typeface="Wingdings"/>
              </a:rPr>
              <a:t>developments</a:t>
            </a:r>
            <a:r>
              <a:rPr lang="fr-CH" sz="2400" b="1" dirty="0" smtClean="0">
                <a:solidFill>
                  <a:srgbClr val="0832B8"/>
                </a:solidFill>
                <a:sym typeface="Wingdings"/>
              </a:rPr>
              <a:t> </a:t>
            </a:r>
            <a:endParaRPr lang="fr-FR" sz="2400" b="1" dirty="0">
              <a:solidFill>
                <a:srgbClr val="0832B8"/>
              </a:solidFill>
            </a:endParaRPr>
          </a:p>
        </p:txBody>
      </p:sp>
    </p:spTree>
    <p:extLst>
      <p:ext uri="{BB962C8B-B14F-4D97-AF65-F5344CB8AC3E}">
        <p14:creationId xmlns:p14="http://schemas.microsoft.com/office/powerpoint/2010/main" val="4400496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a:t>
            </a:fld>
            <a:endParaRPr lang="en-US"/>
          </a:p>
        </p:txBody>
      </p:sp>
      <p:sp>
        <p:nvSpPr>
          <p:cNvPr id="3" name="Title 2"/>
          <p:cNvSpPr>
            <a:spLocks noGrp="1"/>
          </p:cNvSpPr>
          <p:nvPr>
            <p:ph type="title"/>
          </p:nvPr>
        </p:nvSpPr>
        <p:spPr/>
        <p:txBody>
          <a:bodyPr/>
          <a:lstStyle/>
          <a:p>
            <a:r>
              <a:rPr lang="en-GB" smtClean="0"/>
              <a:t>Outline</a:t>
            </a:r>
            <a:endParaRPr lang="en-GB"/>
          </a:p>
        </p:txBody>
      </p:sp>
      <p:sp>
        <p:nvSpPr>
          <p:cNvPr id="4" name="Content Placeholder 3"/>
          <p:cNvSpPr>
            <a:spLocks noGrp="1"/>
          </p:cNvSpPr>
          <p:nvPr>
            <p:ph idx="1"/>
          </p:nvPr>
        </p:nvSpPr>
        <p:spPr>
          <a:xfrm>
            <a:off x="457200" y="1188719"/>
            <a:ext cx="8229600" cy="4743908"/>
          </a:xfrm>
        </p:spPr>
        <p:txBody>
          <a:bodyPr>
            <a:normAutofit/>
          </a:bodyPr>
          <a:lstStyle/>
          <a:p>
            <a:r>
              <a:rPr lang="en-GB" smtClean="0"/>
              <a:t>Magnet cryostats</a:t>
            </a:r>
            <a:endParaRPr lang="en-GB" smtClean="0"/>
          </a:p>
          <a:p>
            <a:pPr lvl="1"/>
            <a:r>
              <a:rPr lang="en-GB" smtClean="0"/>
              <a:t>WP3 (insertion regions)</a:t>
            </a:r>
          </a:p>
          <a:p>
            <a:pPr lvl="1"/>
            <a:r>
              <a:rPr lang="en-GB" smtClean="0"/>
              <a:t>WP11 (11T dipoles and collimator)</a:t>
            </a:r>
          </a:p>
          <a:p>
            <a:r>
              <a:rPr lang="en-GB" smtClean="0"/>
              <a:t>Cryostats for cold powering: WP6</a:t>
            </a:r>
          </a:p>
          <a:p>
            <a:r>
              <a:rPr lang="en-GB" smtClean="0"/>
              <a:t>Cryostats for test stations</a:t>
            </a:r>
          </a:p>
          <a:p>
            <a:pPr lvl="1"/>
            <a:r>
              <a:rPr lang="en-GB" smtClean="0"/>
              <a:t>HFM</a:t>
            </a:r>
          </a:p>
          <a:p>
            <a:pPr lvl="1"/>
            <a:r>
              <a:rPr lang="en-GB" smtClean="0"/>
              <a:t>Cluster D</a:t>
            </a:r>
          </a:p>
          <a:p>
            <a:pPr lvl="1"/>
            <a:r>
              <a:rPr lang="en-GB"/>
              <a:t>Fresca2</a:t>
            </a:r>
          </a:p>
          <a:p>
            <a:pPr marL="171450" lvl="1" indent="0">
              <a:buNone/>
            </a:pPr>
            <a:endParaRPr lang="en-GB" smtClean="0"/>
          </a:p>
          <a:p>
            <a:pPr lvl="1"/>
            <a:endParaRPr lang="en-GB" smtClean="0"/>
          </a:p>
          <a:p>
            <a:endParaRPr lang="en-GB" smtClean="0"/>
          </a:p>
          <a:p>
            <a:endParaRPr lang="en-GB" smtClean="0"/>
          </a:p>
          <a:p>
            <a:pPr lvl="1"/>
            <a:endParaRPr lang="en-GB" smtClean="0"/>
          </a:p>
          <a:p>
            <a:pPr lvl="1"/>
            <a:endParaRPr lang="en-GB" smtClean="0"/>
          </a:p>
          <a:p>
            <a:pPr lvl="1"/>
            <a:endParaRPr lang="en-GB" smtClean="0"/>
          </a:p>
          <a:p>
            <a:pPr lvl="1"/>
            <a:endParaRPr lang="en-GB"/>
          </a:p>
        </p:txBody>
      </p:sp>
      <p:sp>
        <p:nvSpPr>
          <p:cNvPr id="5" name="Footer Placeholder 4"/>
          <p:cNvSpPr>
            <a:spLocks noGrp="1"/>
          </p:cNvSpPr>
          <p:nvPr>
            <p:ph type="ftr" sz="quarter" idx="3"/>
          </p:nvPr>
        </p:nvSpPr>
        <p:spPr/>
        <p:txBody>
          <a:bodyPr/>
          <a:lstStyle/>
          <a:p>
            <a:r>
              <a:rPr lang="en-US" smtClean="0"/>
              <a:t>HL-LHC C&amp;S Review #1 – March 2015</a:t>
            </a:r>
            <a:endParaRPr lang="en-GB" dirty="0"/>
          </a:p>
        </p:txBody>
      </p:sp>
    </p:spTree>
    <p:extLst>
      <p:ext uri="{BB962C8B-B14F-4D97-AF65-F5344CB8AC3E}">
        <p14:creationId xmlns:p14="http://schemas.microsoft.com/office/powerpoint/2010/main" val="24301069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4</a:t>
            </a:fld>
            <a:endParaRPr lang="en-US"/>
          </a:p>
        </p:txBody>
      </p:sp>
      <p:sp>
        <p:nvSpPr>
          <p:cNvPr id="3" name="Title 2"/>
          <p:cNvSpPr>
            <a:spLocks noGrp="1"/>
          </p:cNvSpPr>
          <p:nvPr>
            <p:ph type="title"/>
          </p:nvPr>
        </p:nvSpPr>
        <p:spPr>
          <a:xfrm>
            <a:off x="501091" y="903745"/>
            <a:ext cx="3390595" cy="914400"/>
          </a:xfrm>
        </p:spPr>
        <p:txBody>
          <a:bodyPr/>
          <a:lstStyle/>
          <a:p>
            <a:r>
              <a:rPr lang="en-GB" smtClean="0"/>
              <a:t>WP3 &amp; WP11: Quantity </a:t>
            </a:r>
            <a:r>
              <a:rPr lang="en-GB" smtClean="0"/>
              <a:t>of </a:t>
            </a:r>
            <a:r>
              <a:rPr lang="en-GB" smtClean="0"/>
              <a:t>magnet cryostats </a:t>
            </a:r>
            <a:r>
              <a:rPr lang="en-GB" smtClean="0"/>
              <a:t>to be assembled  and provisional schedule</a:t>
            </a:r>
            <a:endParaRPr lang="en-GB"/>
          </a:p>
        </p:txBody>
      </p:sp>
      <p:sp>
        <p:nvSpPr>
          <p:cNvPr id="5" name="Footer Placeholder 4"/>
          <p:cNvSpPr>
            <a:spLocks noGrp="1"/>
          </p:cNvSpPr>
          <p:nvPr>
            <p:ph type="ftr" sz="quarter" idx="3"/>
          </p:nvPr>
        </p:nvSpPr>
        <p:spPr/>
        <p:txBody>
          <a:bodyPr/>
          <a:lstStyle/>
          <a:p>
            <a:r>
              <a:rPr lang="en-US" smtClean="0"/>
              <a:t>HL-LHC C&amp;S Review #1 – March 2015</a:t>
            </a:r>
            <a:endParaRPr lang="en-GB" dirty="0"/>
          </a:p>
        </p:txBody>
      </p:sp>
      <p:sp>
        <p:nvSpPr>
          <p:cNvPr id="4" name="TextBox 3"/>
          <p:cNvSpPr txBox="1"/>
          <p:nvPr/>
        </p:nvSpPr>
        <p:spPr>
          <a:xfrm>
            <a:off x="651053" y="2516429"/>
            <a:ext cx="3174797" cy="923330"/>
          </a:xfrm>
          <a:prstGeom prst="rect">
            <a:avLst/>
          </a:prstGeom>
          <a:noFill/>
        </p:spPr>
        <p:txBody>
          <a:bodyPr wrap="square" rtlCol="0">
            <a:spAutoFit/>
          </a:bodyPr>
          <a:lstStyle/>
          <a:p>
            <a:pPr marL="285750" indent="-285750">
              <a:buFont typeface="Arial" panose="020B0604020202020204" pitchFamily="34" charset="0"/>
              <a:buChar char="•"/>
            </a:pPr>
            <a:r>
              <a:rPr lang="en-GB" dirty="0" smtClean="0"/>
              <a:t>83 cryostat units</a:t>
            </a:r>
          </a:p>
          <a:p>
            <a:pPr marL="742950" lvl="1" indent="-285750">
              <a:buFont typeface="Arial" panose="020B0604020202020204" pitchFamily="34" charset="0"/>
              <a:buChar char="•"/>
            </a:pPr>
            <a:r>
              <a:rPr lang="en-GB" dirty="0" smtClean="0"/>
              <a:t>55 units for WP3</a:t>
            </a:r>
          </a:p>
          <a:p>
            <a:pPr marL="742950" lvl="1" indent="-285750">
              <a:buFont typeface="Arial" panose="020B0604020202020204" pitchFamily="34" charset="0"/>
              <a:buChar char="•"/>
            </a:pPr>
            <a:r>
              <a:rPr lang="en-GB" dirty="0" smtClean="0"/>
              <a:t>28 units for WP11</a:t>
            </a:r>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806" y="3503980"/>
            <a:ext cx="3404459" cy="2484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4666" y="235063"/>
            <a:ext cx="4355564" cy="61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8716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146" y="314554"/>
            <a:ext cx="8229600" cy="404664"/>
          </a:xfrm>
        </p:spPr>
        <p:txBody>
          <a:bodyPr>
            <a:noAutofit/>
          </a:bodyPr>
          <a:lstStyle/>
          <a:p>
            <a:r>
              <a:rPr lang="en-US" sz="2400" smtClean="0"/>
              <a:t>WP3: </a:t>
            </a:r>
            <a:r>
              <a:rPr lang="en-US" sz="2400">
                <a:latin typeface="Helvetica Neue"/>
                <a:cs typeface="Helvetica Neue"/>
              </a:rPr>
              <a:t>Q1 to D1 string to be replaced during LS3</a:t>
            </a:r>
            <a:endParaRPr lang="en-US" sz="2400" dirty="0" smtClean="0"/>
          </a:p>
        </p:txBody>
      </p:sp>
      <p:pic>
        <p:nvPicPr>
          <p:cNvPr id="6" name="Picture 3" descr="C:\KURT\TransportBackup\TransportC\LSS\Q1L1\5028web.jpg"/>
          <p:cNvPicPr>
            <a:picLocks noChangeAspect="1" noChangeArrowheads="1"/>
          </p:cNvPicPr>
          <p:nvPr/>
        </p:nvPicPr>
        <p:blipFill>
          <a:blip r:embed="rId3" cstate="screen"/>
          <a:srcRect/>
          <a:stretch>
            <a:fillRect/>
          </a:stretch>
        </p:blipFill>
        <p:spPr bwMode="auto">
          <a:xfrm>
            <a:off x="4581119" y="1259483"/>
            <a:ext cx="3072065" cy="2281074"/>
          </a:xfrm>
          <a:prstGeom prst="rect">
            <a:avLst/>
          </a:prstGeom>
          <a:noFill/>
        </p:spPr>
      </p:pic>
      <p:pic>
        <p:nvPicPr>
          <p:cNvPr id="8" name="Picture 3" descr="C:\KURT\TransportBackup\TransportC\LSS\Q1L1\DSCN5653.JPG"/>
          <p:cNvPicPr>
            <a:picLocks noChangeAspect="1" noChangeArrowheads="1"/>
          </p:cNvPicPr>
          <p:nvPr/>
        </p:nvPicPr>
        <p:blipFill>
          <a:blip r:embed="rId4" cstate="screen"/>
          <a:srcRect/>
          <a:stretch>
            <a:fillRect/>
          </a:stretch>
        </p:blipFill>
        <p:spPr bwMode="auto">
          <a:xfrm>
            <a:off x="918167" y="1246282"/>
            <a:ext cx="3083247" cy="2312435"/>
          </a:xfrm>
          <a:prstGeom prst="rect">
            <a:avLst/>
          </a:prstGeom>
          <a:noFill/>
        </p:spPr>
      </p:pic>
      <p:pic>
        <p:nvPicPr>
          <p:cNvPr id="12" name="Picture 2" descr="\\cern.ch\dfs\Users\l\llwlms\Documents\My Pictures\LHC-IP1-L1\65_DFBX_B1L1.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0" y="3816193"/>
            <a:ext cx="2880320" cy="216089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cern.ch\dfs\Users\l\llwlms\Documents\My Pictures\LHC-IP1-L1\67_Q3_B1L1.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043315" y="3823247"/>
            <a:ext cx="2861167" cy="214653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cern.ch\dfs\Users\l\llwlms\Documents\My Pictures\LHC-IP1-L1\20070901-RB14-004-C1L1.jpg"/>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159592" y="3829087"/>
            <a:ext cx="2861166" cy="2145875"/>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3781261" y="6304490"/>
            <a:ext cx="1727781" cy="369332"/>
          </a:xfrm>
          <a:prstGeom prst="rect">
            <a:avLst/>
          </a:prstGeom>
          <a:solidFill>
            <a:srgbClr val="0832B8"/>
          </a:solidFill>
        </p:spPr>
        <p:txBody>
          <a:bodyPr wrap="none">
            <a:spAutoFit/>
          </a:bodyPr>
          <a:lstStyle/>
          <a:p>
            <a:r>
              <a:rPr lang="en-GB" dirty="0" smtClean="0">
                <a:solidFill>
                  <a:srgbClr val="FFFF00"/>
                </a:solidFill>
              </a:rPr>
              <a:t>Triplet Zone L1</a:t>
            </a:r>
            <a:endParaRPr lang="fr-FR" dirty="0">
              <a:solidFill>
                <a:srgbClr val="FFFF00"/>
              </a:solidFill>
            </a:endParaRPr>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14584085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6</a:t>
            </a:fld>
            <a:endParaRPr lang="en-US"/>
          </a:p>
        </p:txBody>
      </p:sp>
      <p:sp>
        <p:nvSpPr>
          <p:cNvPr id="3" name="Title 2"/>
          <p:cNvSpPr>
            <a:spLocks noGrp="1"/>
          </p:cNvSpPr>
          <p:nvPr>
            <p:ph type="title"/>
          </p:nvPr>
        </p:nvSpPr>
        <p:spPr>
          <a:xfrm>
            <a:off x="457200" y="274638"/>
            <a:ext cx="4899600" cy="914400"/>
          </a:xfrm>
        </p:spPr>
        <p:txBody>
          <a:bodyPr/>
          <a:lstStyle/>
          <a:p>
            <a:r>
              <a:rPr lang="en-GB" smtClean="0"/>
              <a:t>WP3</a:t>
            </a:r>
            <a:r>
              <a:rPr lang="en-GB" dirty="0" smtClean="0"/>
              <a:t>: Q1-D1 Cryostat concept</a:t>
            </a:r>
            <a:endParaRPr lang="en-GB" dirty="0"/>
          </a:p>
        </p:txBody>
      </p:sp>
      <p:sp>
        <p:nvSpPr>
          <p:cNvPr id="5" name="Footer Placeholder 4"/>
          <p:cNvSpPr>
            <a:spLocks noGrp="1"/>
          </p:cNvSpPr>
          <p:nvPr>
            <p:ph type="ftr" sz="quarter" idx="3"/>
          </p:nvPr>
        </p:nvSpPr>
        <p:spPr/>
        <p:txBody>
          <a:bodyPr/>
          <a:lstStyle/>
          <a:p>
            <a:r>
              <a:rPr lang="en-US" smtClean="0"/>
              <a:t>HL-LHC C&amp;S Review #1 – March 2015</a:t>
            </a:r>
            <a:endParaRPr lang="en-GB" dirty="0"/>
          </a:p>
        </p:txBody>
      </p:sp>
      <p:pic>
        <p:nvPicPr>
          <p:cNvPr id="6"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5482" b="4337"/>
          <a:stretch/>
        </p:blipFill>
        <p:spPr bwMode="auto">
          <a:xfrm>
            <a:off x="817463" y="1224806"/>
            <a:ext cx="4539337" cy="4975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Line Callout 2 6"/>
          <p:cNvSpPr/>
          <p:nvPr/>
        </p:nvSpPr>
        <p:spPr>
          <a:xfrm>
            <a:off x="5102935" y="5695199"/>
            <a:ext cx="2124000" cy="413872"/>
          </a:xfrm>
          <a:prstGeom prst="borderCallout2">
            <a:avLst>
              <a:gd name="adj1" fmla="val 18750"/>
              <a:gd name="adj2" fmla="val -8333"/>
              <a:gd name="adj3" fmla="val 18750"/>
              <a:gd name="adj4" fmla="val -16667"/>
              <a:gd name="adj5" fmla="val -95437"/>
              <a:gd name="adj6" fmla="val -77514"/>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smtClean="0"/>
              <a:t>Single stage heat extraction</a:t>
            </a:r>
            <a:endParaRPr lang="en-GB" sz="1400"/>
          </a:p>
        </p:txBody>
      </p:sp>
      <p:sp>
        <p:nvSpPr>
          <p:cNvPr id="8" name="Line Callout 2 7"/>
          <p:cNvSpPr/>
          <p:nvPr/>
        </p:nvSpPr>
        <p:spPr>
          <a:xfrm>
            <a:off x="5997485" y="2530425"/>
            <a:ext cx="2808000" cy="489042"/>
          </a:xfrm>
          <a:prstGeom prst="borderCallout2">
            <a:avLst>
              <a:gd name="adj1" fmla="val 18750"/>
              <a:gd name="adj2" fmla="val -8333"/>
              <a:gd name="adj3" fmla="val 18750"/>
              <a:gd name="adj4" fmla="val -16667"/>
              <a:gd name="adj5" fmla="val 78162"/>
              <a:gd name="adj6" fmla="val -54437"/>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smtClean="0"/>
              <a:t>Thermal shield supported on cold mass</a:t>
            </a:r>
            <a:endParaRPr lang="en-GB" sz="1400"/>
          </a:p>
        </p:txBody>
      </p:sp>
      <p:sp>
        <p:nvSpPr>
          <p:cNvPr id="10" name="Line Callout 2 9"/>
          <p:cNvSpPr/>
          <p:nvPr/>
        </p:nvSpPr>
        <p:spPr>
          <a:xfrm>
            <a:off x="5480400" y="4868399"/>
            <a:ext cx="2808000" cy="489042"/>
          </a:xfrm>
          <a:prstGeom prst="borderCallout2">
            <a:avLst>
              <a:gd name="adj1" fmla="val 18750"/>
              <a:gd name="adj2" fmla="val -8333"/>
              <a:gd name="adj3" fmla="val 18750"/>
              <a:gd name="adj4" fmla="val -16667"/>
              <a:gd name="adj5" fmla="val -17317"/>
              <a:gd name="adj6" fmla="val -63668"/>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smtClean="0"/>
              <a:t>Conduction cooled support thermalization</a:t>
            </a:r>
            <a:endParaRPr lang="en-GB" sz="1400"/>
          </a:p>
        </p:txBody>
      </p:sp>
      <p:sp>
        <p:nvSpPr>
          <p:cNvPr id="11" name="Line Callout 2 10"/>
          <p:cNvSpPr/>
          <p:nvPr/>
        </p:nvSpPr>
        <p:spPr>
          <a:xfrm>
            <a:off x="5754000" y="3896399"/>
            <a:ext cx="2808000" cy="489042"/>
          </a:xfrm>
          <a:prstGeom prst="borderCallout2">
            <a:avLst>
              <a:gd name="adj1" fmla="val 18750"/>
              <a:gd name="adj2" fmla="val -8333"/>
              <a:gd name="adj3" fmla="val 18750"/>
              <a:gd name="adj4" fmla="val -16667"/>
              <a:gd name="adj5" fmla="val 142791"/>
              <a:gd name="adj6" fmla="val -61617"/>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smtClean="0"/>
              <a:t>Requires space for sleds and rails</a:t>
            </a:r>
            <a:endParaRPr lang="en-GB" sz="1400"/>
          </a:p>
        </p:txBody>
      </p:sp>
      <p:sp>
        <p:nvSpPr>
          <p:cNvPr id="13" name="Line Callout 2 12"/>
          <p:cNvSpPr/>
          <p:nvPr/>
        </p:nvSpPr>
        <p:spPr>
          <a:xfrm>
            <a:off x="5990170" y="3235842"/>
            <a:ext cx="2808000" cy="489042"/>
          </a:xfrm>
          <a:prstGeom prst="borderCallout2">
            <a:avLst>
              <a:gd name="adj1" fmla="val 18750"/>
              <a:gd name="adj2" fmla="val -8333"/>
              <a:gd name="adj3" fmla="val 18750"/>
              <a:gd name="adj4" fmla="val -16667"/>
              <a:gd name="adj5" fmla="val -51726"/>
              <a:gd name="adj6" fmla="val -74424"/>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smtClean="0"/>
              <a:t>Heat exchangers must be placed on the two upper CM holes</a:t>
            </a:r>
            <a:endParaRPr lang="en-GB" sz="1400"/>
          </a:p>
        </p:txBody>
      </p:sp>
      <p:pic>
        <p:nvPicPr>
          <p:cNvPr id="14"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34693" y="212141"/>
            <a:ext cx="3653275" cy="2254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8176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7</a:t>
            </a:fld>
            <a:endParaRPr lang="en-US"/>
          </a:p>
        </p:txBody>
      </p:sp>
      <p:sp>
        <p:nvSpPr>
          <p:cNvPr id="3" name="Title 2"/>
          <p:cNvSpPr>
            <a:spLocks noGrp="1"/>
          </p:cNvSpPr>
          <p:nvPr>
            <p:ph type="title"/>
          </p:nvPr>
        </p:nvSpPr>
        <p:spPr/>
        <p:txBody>
          <a:bodyPr/>
          <a:lstStyle/>
          <a:p>
            <a:r>
              <a:rPr lang="en-GB" smtClean="0"/>
              <a:t>WP3</a:t>
            </a:r>
            <a:r>
              <a:rPr lang="en-GB" smtClean="0"/>
              <a:t>: </a:t>
            </a:r>
            <a:r>
              <a:rPr lang="en-GB" smtClean="0"/>
              <a:t>Layout Q1 </a:t>
            </a:r>
            <a:r>
              <a:rPr lang="en-GB" smtClean="0"/>
              <a:t>to D1, IR1 and IR5</a:t>
            </a:r>
            <a:endParaRPr lang="en-GB"/>
          </a:p>
        </p:txBody>
      </p:sp>
      <p:sp>
        <p:nvSpPr>
          <p:cNvPr id="5" name="Footer Placeholder 4"/>
          <p:cNvSpPr>
            <a:spLocks noGrp="1"/>
          </p:cNvSpPr>
          <p:nvPr>
            <p:ph type="ftr" sz="quarter" idx="3"/>
          </p:nvPr>
        </p:nvSpPr>
        <p:spPr/>
        <p:txBody>
          <a:bodyPr/>
          <a:lstStyle/>
          <a:p>
            <a:r>
              <a:rPr lang="en-US" smtClean="0"/>
              <a:t>HL-LHC C&amp;S Review #1 – March 2015</a:t>
            </a:r>
            <a:endParaRPr lang="en-GB"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366" y="1254022"/>
            <a:ext cx="9040634" cy="2059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4002"/>
          <a:stretch/>
        </p:blipFill>
        <p:spPr bwMode="auto">
          <a:xfrm>
            <a:off x="1527745" y="3397983"/>
            <a:ext cx="6191876" cy="1914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5859476" y="5698540"/>
            <a:ext cx="2640787" cy="369332"/>
          </a:xfrm>
          <a:prstGeom prst="rect">
            <a:avLst/>
          </a:prstGeom>
          <a:noFill/>
        </p:spPr>
        <p:txBody>
          <a:bodyPr wrap="square" rtlCol="0">
            <a:spAutoFit/>
          </a:bodyPr>
          <a:lstStyle/>
          <a:p>
            <a:r>
              <a:rPr lang="en-GB" smtClean="0"/>
              <a:t>Installation during LS3</a:t>
            </a:r>
            <a:endParaRPr lang="en-GB"/>
          </a:p>
        </p:txBody>
      </p:sp>
    </p:spTree>
    <p:extLst>
      <p:ext uri="{BB962C8B-B14F-4D97-AF65-F5344CB8AC3E}">
        <p14:creationId xmlns:p14="http://schemas.microsoft.com/office/powerpoint/2010/main" val="2118793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8</a:t>
            </a:fld>
            <a:endParaRPr lang="en-US"/>
          </a:p>
        </p:txBody>
      </p:sp>
      <p:sp>
        <p:nvSpPr>
          <p:cNvPr id="3" name="Title 2"/>
          <p:cNvSpPr>
            <a:spLocks noGrp="1"/>
          </p:cNvSpPr>
          <p:nvPr>
            <p:ph type="title"/>
          </p:nvPr>
        </p:nvSpPr>
        <p:spPr/>
        <p:txBody>
          <a:bodyPr/>
          <a:lstStyle/>
          <a:p>
            <a:r>
              <a:rPr lang="en-GB" smtClean="0"/>
              <a:t>WP3</a:t>
            </a:r>
            <a:r>
              <a:rPr lang="en-GB" dirty="0" smtClean="0"/>
              <a:t>: matching sections and dispersion suppressor magnets (LHC cryostat concept)</a:t>
            </a:r>
            <a:endParaRPr lang="en-GB" dirty="0"/>
          </a:p>
        </p:txBody>
      </p:sp>
      <p:sp>
        <p:nvSpPr>
          <p:cNvPr id="5" name="Footer Placeholder 4"/>
          <p:cNvSpPr>
            <a:spLocks noGrp="1"/>
          </p:cNvSpPr>
          <p:nvPr>
            <p:ph type="ftr" sz="quarter" idx="3"/>
          </p:nvPr>
        </p:nvSpPr>
        <p:spPr/>
        <p:txBody>
          <a:bodyPr/>
          <a:lstStyle/>
          <a:p>
            <a:r>
              <a:rPr lang="en-US" smtClean="0"/>
              <a:t>HL-LHC C&amp;S Review #1 – March 2015</a:t>
            </a:r>
            <a:endParaRPr lang="en-GB" dirty="0"/>
          </a:p>
        </p:txBody>
      </p:sp>
      <p:pic>
        <p:nvPicPr>
          <p:cNvPr id="1126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9514"/>
          <a:stretch/>
        </p:blipFill>
        <p:spPr bwMode="auto">
          <a:xfrm>
            <a:off x="193192" y="1355123"/>
            <a:ext cx="3518611" cy="16265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6444"/>
          <a:stretch/>
        </p:blipFill>
        <p:spPr bwMode="auto">
          <a:xfrm>
            <a:off x="3785260" y="1438649"/>
            <a:ext cx="2477497" cy="15623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8"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7582" y="1360199"/>
            <a:ext cx="2563098" cy="16642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9"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56535" y="3224430"/>
            <a:ext cx="2180699" cy="16076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70"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77930" y="3698291"/>
            <a:ext cx="3806384" cy="10048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416252" y="2525421"/>
            <a:ext cx="876300" cy="369332"/>
          </a:xfrm>
          <a:prstGeom prst="rect">
            <a:avLst/>
          </a:prstGeom>
          <a:noFill/>
        </p:spPr>
        <p:txBody>
          <a:bodyPr wrap="square" rtlCol="0">
            <a:spAutoFit/>
          </a:bodyPr>
          <a:lstStyle/>
          <a:p>
            <a:r>
              <a:rPr lang="en-GB" smtClean="0">
                <a:solidFill>
                  <a:schemeClr val="tx2"/>
                </a:solidFill>
              </a:rPr>
              <a:t>D2</a:t>
            </a:r>
            <a:endParaRPr lang="en-GB">
              <a:solidFill>
                <a:schemeClr val="tx2"/>
              </a:solidFill>
            </a:endParaRPr>
          </a:p>
        </p:txBody>
      </p:sp>
      <p:sp>
        <p:nvSpPr>
          <p:cNvPr id="7" name="TextBox 6"/>
          <p:cNvSpPr txBox="1"/>
          <p:nvPr/>
        </p:nvSpPr>
        <p:spPr>
          <a:xfrm>
            <a:off x="4699914" y="2521966"/>
            <a:ext cx="711200" cy="369332"/>
          </a:xfrm>
          <a:prstGeom prst="rect">
            <a:avLst/>
          </a:prstGeom>
          <a:noFill/>
        </p:spPr>
        <p:txBody>
          <a:bodyPr wrap="square" rtlCol="0">
            <a:spAutoFit/>
          </a:bodyPr>
          <a:lstStyle/>
          <a:p>
            <a:r>
              <a:rPr lang="en-GB" smtClean="0">
                <a:solidFill>
                  <a:schemeClr val="tx2"/>
                </a:solidFill>
              </a:rPr>
              <a:t>Q4</a:t>
            </a:r>
            <a:endParaRPr lang="en-GB">
              <a:solidFill>
                <a:schemeClr val="tx2"/>
              </a:solidFill>
            </a:endParaRPr>
          </a:p>
        </p:txBody>
      </p:sp>
      <p:sp>
        <p:nvSpPr>
          <p:cNvPr id="8" name="TextBox 7"/>
          <p:cNvSpPr txBox="1"/>
          <p:nvPr/>
        </p:nvSpPr>
        <p:spPr>
          <a:xfrm>
            <a:off x="7205320" y="2526285"/>
            <a:ext cx="723900" cy="369332"/>
          </a:xfrm>
          <a:prstGeom prst="rect">
            <a:avLst/>
          </a:prstGeom>
          <a:noFill/>
        </p:spPr>
        <p:txBody>
          <a:bodyPr wrap="square" rtlCol="0">
            <a:spAutoFit/>
          </a:bodyPr>
          <a:lstStyle/>
          <a:p>
            <a:r>
              <a:rPr lang="en-GB" smtClean="0">
                <a:solidFill>
                  <a:schemeClr val="tx2"/>
                </a:solidFill>
              </a:rPr>
              <a:t>Q5</a:t>
            </a:r>
            <a:endParaRPr lang="en-GB">
              <a:solidFill>
                <a:schemeClr val="tx2"/>
              </a:solidFill>
            </a:endParaRPr>
          </a:p>
        </p:txBody>
      </p:sp>
      <p:sp>
        <p:nvSpPr>
          <p:cNvPr id="9" name="TextBox 8"/>
          <p:cNvSpPr txBox="1"/>
          <p:nvPr/>
        </p:nvSpPr>
        <p:spPr>
          <a:xfrm>
            <a:off x="2676094" y="4309415"/>
            <a:ext cx="685800" cy="369332"/>
          </a:xfrm>
          <a:prstGeom prst="rect">
            <a:avLst/>
          </a:prstGeom>
          <a:noFill/>
        </p:spPr>
        <p:txBody>
          <a:bodyPr wrap="square" rtlCol="0">
            <a:spAutoFit/>
          </a:bodyPr>
          <a:lstStyle/>
          <a:p>
            <a:r>
              <a:rPr lang="en-GB" smtClean="0">
                <a:solidFill>
                  <a:schemeClr val="tx2"/>
                </a:solidFill>
              </a:rPr>
              <a:t>Q6</a:t>
            </a:r>
            <a:endParaRPr lang="en-GB">
              <a:solidFill>
                <a:schemeClr val="tx2"/>
              </a:solidFill>
            </a:endParaRPr>
          </a:p>
        </p:txBody>
      </p:sp>
      <p:sp>
        <p:nvSpPr>
          <p:cNvPr id="10" name="TextBox 9"/>
          <p:cNvSpPr txBox="1"/>
          <p:nvPr/>
        </p:nvSpPr>
        <p:spPr>
          <a:xfrm>
            <a:off x="5655260" y="4313936"/>
            <a:ext cx="1009650" cy="369332"/>
          </a:xfrm>
          <a:prstGeom prst="rect">
            <a:avLst/>
          </a:prstGeom>
          <a:noFill/>
        </p:spPr>
        <p:txBody>
          <a:bodyPr wrap="square" rtlCol="0">
            <a:spAutoFit/>
          </a:bodyPr>
          <a:lstStyle/>
          <a:p>
            <a:r>
              <a:rPr lang="en-GB" smtClean="0">
                <a:solidFill>
                  <a:schemeClr val="tx2"/>
                </a:solidFill>
              </a:rPr>
              <a:t>Q10</a:t>
            </a:r>
            <a:endParaRPr lang="en-GB">
              <a:solidFill>
                <a:schemeClr val="tx2"/>
              </a:solidFill>
            </a:endParaRPr>
          </a:p>
        </p:txBody>
      </p:sp>
      <p:pic>
        <p:nvPicPr>
          <p:cNvPr id="19" name="Picture 6"/>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677692" y="5062117"/>
            <a:ext cx="3875943" cy="1024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4137915" y="5837073"/>
            <a:ext cx="1121714" cy="369332"/>
          </a:xfrm>
          <a:prstGeom prst="rect">
            <a:avLst/>
          </a:prstGeom>
          <a:noFill/>
        </p:spPr>
        <p:txBody>
          <a:bodyPr wrap="square" rtlCol="0">
            <a:spAutoFit/>
          </a:bodyPr>
          <a:lstStyle/>
          <a:p>
            <a:r>
              <a:rPr lang="en-GB" smtClean="0">
                <a:solidFill>
                  <a:schemeClr val="tx2"/>
                </a:solidFill>
              </a:rPr>
              <a:t>Q5</a:t>
            </a:r>
            <a:endParaRPr lang="en-GB">
              <a:solidFill>
                <a:schemeClr val="tx2"/>
              </a:solidFill>
            </a:endParaRPr>
          </a:p>
        </p:txBody>
      </p:sp>
      <p:sp>
        <p:nvSpPr>
          <p:cNvPr id="11" name="Rectangle 10"/>
          <p:cNvSpPr/>
          <p:nvPr/>
        </p:nvSpPr>
        <p:spPr>
          <a:xfrm>
            <a:off x="153619" y="1258214"/>
            <a:ext cx="8924544" cy="364297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2" name="TextBox 11"/>
          <p:cNvSpPr txBox="1"/>
          <p:nvPr/>
        </p:nvSpPr>
        <p:spPr>
          <a:xfrm>
            <a:off x="270662" y="3935578"/>
            <a:ext cx="1470356" cy="954107"/>
          </a:xfrm>
          <a:prstGeom prst="rect">
            <a:avLst/>
          </a:prstGeom>
          <a:noFill/>
        </p:spPr>
        <p:txBody>
          <a:bodyPr wrap="square" rtlCol="0">
            <a:spAutoFit/>
          </a:bodyPr>
          <a:lstStyle/>
          <a:p>
            <a:r>
              <a:rPr lang="en-GB" sz="2800" smtClean="0">
                <a:solidFill>
                  <a:schemeClr val="tx2"/>
                </a:solidFill>
              </a:rPr>
              <a:t>IR1 and IR5</a:t>
            </a:r>
            <a:endParaRPr lang="en-GB" sz="2800">
              <a:solidFill>
                <a:schemeClr val="tx2"/>
              </a:solidFill>
            </a:endParaRPr>
          </a:p>
        </p:txBody>
      </p:sp>
      <p:sp>
        <p:nvSpPr>
          <p:cNvPr id="24" name="Rectangle 23"/>
          <p:cNvSpPr/>
          <p:nvPr/>
        </p:nvSpPr>
        <p:spPr>
          <a:xfrm>
            <a:off x="145084" y="4988966"/>
            <a:ext cx="8924544" cy="1447190"/>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5" name="TextBox 24"/>
          <p:cNvSpPr txBox="1"/>
          <p:nvPr/>
        </p:nvSpPr>
        <p:spPr>
          <a:xfrm>
            <a:off x="379171" y="5177943"/>
            <a:ext cx="1470356" cy="523220"/>
          </a:xfrm>
          <a:prstGeom prst="rect">
            <a:avLst/>
          </a:prstGeom>
          <a:noFill/>
        </p:spPr>
        <p:txBody>
          <a:bodyPr wrap="square" rtlCol="0">
            <a:spAutoFit/>
          </a:bodyPr>
          <a:lstStyle/>
          <a:p>
            <a:r>
              <a:rPr lang="en-GB" sz="2800" smtClean="0">
                <a:solidFill>
                  <a:schemeClr val="tx2"/>
                </a:solidFill>
              </a:rPr>
              <a:t>IR6</a:t>
            </a:r>
            <a:endParaRPr lang="en-GB" sz="2800">
              <a:solidFill>
                <a:schemeClr val="tx2"/>
              </a:solidFill>
            </a:endParaRPr>
          </a:p>
        </p:txBody>
      </p:sp>
      <p:sp>
        <p:nvSpPr>
          <p:cNvPr id="22" name="TextBox 21"/>
          <p:cNvSpPr txBox="1"/>
          <p:nvPr/>
        </p:nvSpPr>
        <p:spPr>
          <a:xfrm>
            <a:off x="6035041" y="3204057"/>
            <a:ext cx="2640787" cy="369332"/>
          </a:xfrm>
          <a:prstGeom prst="rect">
            <a:avLst/>
          </a:prstGeom>
          <a:noFill/>
        </p:spPr>
        <p:txBody>
          <a:bodyPr wrap="square" rtlCol="0">
            <a:spAutoFit/>
          </a:bodyPr>
          <a:lstStyle/>
          <a:p>
            <a:r>
              <a:rPr lang="en-GB" smtClean="0"/>
              <a:t>Installation during LS3</a:t>
            </a:r>
            <a:endParaRPr lang="en-GB"/>
          </a:p>
        </p:txBody>
      </p:sp>
      <p:sp>
        <p:nvSpPr>
          <p:cNvPr id="23" name="TextBox 22"/>
          <p:cNvSpPr txBox="1"/>
          <p:nvPr/>
        </p:nvSpPr>
        <p:spPr>
          <a:xfrm>
            <a:off x="5961889" y="6027724"/>
            <a:ext cx="2640787" cy="369332"/>
          </a:xfrm>
          <a:prstGeom prst="rect">
            <a:avLst/>
          </a:prstGeom>
          <a:noFill/>
        </p:spPr>
        <p:txBody>
          <a:bodyPr wrap="square" rtlCol="0">
            <a:spAutoFit/>
          </a:bodyPr>
          <a:lstStyle/>
          <a:p>
            <a:r>
              <a:rPr lang="en-GB" smtClean="0"/>
              <a:t>Installation during LS2</a:t>
            </a:r>
            <a:endParaRPr lang="en-GB"/>
          </a:p>
        </p:txBody>
      </p:sp>
    </p:spTree>
    <p:extLst>
      <p:ext uri="{BB962C8B-B14F-4D97-AF65-F5344CB8AC3E}">
        <p14:creationId xmlns:p14="http://schemas.microsoft.com/office/powerpoint/2010/main" val="2010086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9</a:t>
            </a:fld>
            <a:endParaRPr lang="en-US"/>
          </a:p>
        </p:txBody>
      </p:sp>
      <p:sp>
        <p:nvSpPr>
          <p:cNvPr id="3" name="Title 2"/>
          <p:cNvSpPr>
            <a:spLocks noGrp="1"/>
          </p:cNvSpPr>
          <p:nvPr>
            <p:ph type="title"/>
          </p:nvPr>
        </p:nvSpPr>
        <p:spPr/>
        <p:txBody>
          <a:bodyPr/>
          <a:lstStyle/>
          <a:p>
            <a:r>
              <a:rPr lang="en-GB" smtClean="0"/>
              <a:t>WP11: Cryostats for 11T dipoles and collimator integration</a:t>
            </a:r>
            <a:endParaRPr lang="en-GB"/>
          </a:p>
        </p:txBody>
      </p:sp>
      <p:sp>
        <p:nvSpPr>
          <p:cNvPr id="5" name="Footer Placeholder 4"/>
          <p:cNvSpPr>
            <a:spLocks noGrp="1"/>
          </p:cNvSpPr>
          <p:nvPr>
            <p:ph type="ftr" sz="quarter" idx="3"/>
          </p:nvPr>
        </p:nvSpPr>
        <p:spPr/>
        <p:txBody>
          <a:bodyPr/>
          <a:lstStyle/>
          <a:p>
            <a:r>
              <a:rPr lang="en-US" smtClean="0"/>
              <a:t>HL-LHC C&amp;S Review #1 – March 2015</a:t>
            </a:r>
            <a:endParaRPr lang="en-GB" dirty="0"/>
          </a:p>
        </p:txBody>
      </p:sp>
      <p:pic>
        <p:nvPicPr>
          <p:cNvPr id="6" name="Picture 4" descr="\\cern.ch\dfs\Users\d\dduarter\Desktop\layout with bellows.png"/>
          <p:cNvPicPr>
            <a:picLocks noChangeAspect="1" noChangeArrowheads="1"/>
          </p:cNvPicPr>
          <p:nvPr/>
        </p:nvPicPr>
        <p:blipFill rotWithShape="1">
          <a:blip r:embed="rId3">
            <a:extLst>
              <a:ext uri="{28A0092B-C50C-407E-A947-70E740481C1C}">
                <a14:useLocalDpi xmlns:a14="http://schemas.microsoft.com/office/drawing/2010/main" val="0"/>
              </a:ext>
            </a:extLst>
          </a:blip>
          <a:srcRect t="25991" b="52447"/>
          <a:stretch/>
        </p:blipFill>
        <p:spPr bwMode="auto">
          <a:xfrm>
            <a:off x="144000" y="1548000"/>
            <a:ext cx="9000000" cy="11376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ern.ch\dfs\Users\d\dduarter\Desktop\downstream extrem w sleev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052" r="4773"/>
          <a:stretch/>
        </p:blipFill>
        <p:spPr bwMode="auto">
          <a:xfrm>
            <a:off x="6883200" y="3411350"/>
            <a:ext cx="2191054" cy="16430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cern.ch\dfs\Users\d\dduarter\Desktop\con cryostat open interc.png"/>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t="5725" b="4662"/>
          <a:stretch/>
        </p:blipFill>
        <p:spPr bwMode="auto">
          <a:xfrm>
            <a:off x="427687" y="3706684"/>
            <a:ext cx="5793114" cy="304331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741600" y="2887200"/>
            <a:ext cx="8150400" cy="307777"/>
          </a:xfrm>
          <a:prstGeom prst="rect">
            <a:avLst/>
          </a:prstGeom>
          <a:noFill/>
        </p:spPr>
        <p:txBody>
          <a:bodyPr wrap="square" rtlCol="0">
            <a:spAutoFit/>
          </a:bodyPr>
          <a:lstStyle/>
          <a:p>
            <a:pPr algn="ctr"/>
            <a:r>
              <a:rPr lang="en-GB" sz="1400" b="1" smtClean="0"/>
              <a:t>Same 15660 mm length </a:t>
            </a:r>
            <a:r>
              <a:rPr lang="en-GB" sz="1400" smtClean="0"/>
              <a:t>between interconnect planes as an LHC MB </a:t>
            </a:r>
          </a:p>
        </p:txBody>
      </p:sp>
      <p:cxnSp>
        <p:nvCxnSpPr>
          <p:cNvPr id="10" name="Straight Arrow Connector 9"/>
          <p:cNvCxnSpPr/>
          <p:nvPr/>
        </p:nvCxnSpPr>
        <p:spPr>
          <a:xfrm flipV="1">
            <a:off x="410400" y="2808000"/>
            <a:ext cx="8359200" cy="7200"/>
          </a:xfrm>
          <a:prstGeom prst="straightConnector1">
            <a:avLst/>
          </a:prstGeom>
          <a:ln>
            <a:headEnd type="arrow"/>
            <a:tailEnd type="arrow"/>
          </a:ln>
        </p:spPr>
        <p:style>
          <a:lnRef idx="2">
            <a:schemeClr val="accent6"/>
          </a:lnRef>
          <a:fillRef idx="1">
            <a:schemeClr val="lt1"/>
          </a:fillRef>
          <a:effectRef idx="0">
            <a:schemeClr val="accent6"/>
          </a:effectRef>
          <a:fontRef idx="minor">
            <a:schemeClr val="dk1"/>
          </a:fontRef>
        </p:style>
      </p:cxnSp>
      <p:sp>
        <p:nvSpPr>
          <p:cNvPr id="11" name="TextBox 10"/>
          <p:cNvSpPr txBox="1"/>
          <p:nvPr/>
        </p:nvSpPr>
        <p:spPr>
          <a:xfrm>
            <a:off x="2678399" y="3628800"/>
            <a:ext cx="3217651" cy="584775"/>
          </a:xfrm>
          <a:prstGeom prst="rect">
            <a:avLst/>
          </a:prstGeom>
          <a:noFill/>
        </p:spPr>
        <p:txBody>
          <a:bodyPr wrap="square" rtlCol="0">
            <a:spAutoFit/>
          </a:bodyPr>
          <a:lstStyle/>
          <a:p>
            <a:pPr algn="ctr"/>
            <a:r>
              <a:rPr lang="en-GB" sz="1600" b="1" smtClean="0"/>
              <a:t>Bypass cryostat</a:t>
            </a:r>
            <a:r>
              <a:rPr lang="en-GB" sz="1600" smtClean="0"/>
              <a:t> between two 11 T magnets to integrate the collimator</a:t>
            </a:r>
            <a:endParaRPr lang="en-GB" sz="1600"/>
          </a:p>
        </p:txBody>
      </p:sp>
      <p:sp>
        <p:nvSpPr>
          <p:cNvPr id="12" name="TextBox 11"/>
          <p:cNvSpPr txBox="1"/>
          <p:nvPr/>
        </p:nvSpPr>
        <p:spPr>
          <a:xfrm>
            <a:off x="244800" y="1231200"/>
            <a:ext cx="8676000" cy="338554"/>
          </a:xfrm>
          <a:prstGeom prst="rect">
            <a:avLst/>
          </a:prstGeom>
          <a:noFill/>
        </p:spPr>
        <p:txBody>
          <a:bodyPr wrap="square" rtlCol="0">
            <a:spAutoFit/>
          </a:bodyPr>
          <a:lstStyle/>
          <a:p>
            <a:pPr algn="ctr"/>
            <a:r>
              <a:rPr lang="en-GB" sz="1600" smtClean="0"/>
              <a:t>LHC MB replaced by </a:t>
            </a:r>
            <a:r>
              <a:rPr lang="en-GB" sz="1600" b="1" smtClean="0"/>
              <a:t>3 cryostats + collimator</a:t>
            </a:r>
            <a:r>
              <a:rPr lang="en-GB" sz="1600" smtClean="0"/>
              <a:t>, all independently supported and aligned:</a:t>
            </a:r>
            <a:endParaRPr lang="en-GB" sz="1600"/>
          </a:p>
        </p:txBody>
      </p:sp>
      <p:sp>
        <p:nvSpPr>
          <p:cNvPr id="13" name="Rectangle 12"/>
          <p:cNvSpPr/>
          <p:nvPr/>
        </p:nvSpPr>
        <p:spPr>
          <a:xfrm>
            <a:off x="6948000" y="5019335"/>
            <a:ext cx="2080800" cy="1384995"/>
          </a:xfrm>
          <a:prstGeom prst="rect">
            <a:avLst/>
          </a:prstGeom>
        </p:spPr>
        <p:txBody>
          <a:bodyPr wrap="square">
            <a:spAutoFit/>
          </a:bodyPr>
          <a:lstStyle/>
          <a:p>
            <a:pPr algn="ctr"/>
            <a:r>
              <a:rPr lang="en-GB" sz="1400"/>
              <a:t>Same interfaces at the extremities: </a:t>
            </a:r>
            <a:r>
              <a:rPr lang="en-GB" sz="1400" b="1"/>
              <a:t>no changes to nearby magnets</a:t>
            </a:r>
            <a:r>
              <a:rPr lang="en-GB" sz="1400"/>
              <a:t>, standard interconnection procedures &amp; tooling</a:t>
            </a:r>
          </a:p>
        </p:txBody>
      </p:sp>
    </p:spTree>
    <p:extLst>
      <p:ext uri="{BB962C8B-B14F-4D97-AF65-F5344CB8AC3E}">
        <p14:creationId xmlns:p14="http://schemas.microsoft.com/office/powerpoint/2010/main" val="1252599614"/>
      </p:ext>
    </p:extLst>
  </p:cSld>
  <p:clrMapOvr>
    <a:masterClrMapping/>
  </p:clrMapOvr>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6189</TotalTime>
  <Words>816</Words>
  <Application>Microsoft Office PowerPoint</Application>
  <PresentationFormat>On-screen Show (4:3)</PresentationFormat>
  <Paragraphs>136</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HiLumiLHC_PresentationTemplate</vt:lpstr>
      <vt:lpstr>Magnet cryostats test stations for HL-LHC </vt:lpstr>
      <vt:lpstr>HL-LHC structure</vt:lpstr>
      <vt:lpstr>Outline</vt:lpstr>
      <vt:lpstr>WP3 &amp; WP11: Quantity of magnet cryostats to be assembled  and provisional schedule</vt:lpstr>
      <vt:lpstr>WP3: Q1 to D1 string to be replaced during LS3</vt:lpstr>
      <vt:lpstr>WP3: Q1-D1 Cryostat concept</vt:lpstr>
      <vt:lpstr>WP3: Layout Q1 to D1, IR1 and IR5</vt:lpstr>
      <vt:lpstr>WP3: matching sections and dispersion suppressor magnets (LHC cryostat concept)</vt:lpstr>
      <vt:lpstr>WP11: Cryostats for 11T dipoles and collimator integration</vt:lpstr>
      <vt:lpstr>WP11: Design and mockup work on-going</vt:lpstr>
      <vt:lpstr>WP6: Current cryogenics feeding concept (all sites)</vt:lpstr>
      <vt:lpstr>PowerPoint Presentation</vt:lpstr>
      <vt:lpstr>The HFM test cryostat</vt:lpstr>
      <vt:lpstr>Cluster D test station</vt:lpstr>
      <vt:lpstr>New cryostat for FReSCa 2  (Facility for the Reception of Superconducting Cables) </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Inserer dans template hi-lumi</dc:title>
  <dc:creator>Benoit Delille</dc:creator>
  <cp:lastModifiedBy>Délio Ramos</cp:lastModifiedBy>
  <cp:revision>159</cp:revision>
  <cp:lastPrinted>2015-03-05T12:17:53Z</cp:lastPrinted>
  <dcterms:created xsi:type="dcterms:W3CDTF">2015-02-02T20:09:37Z</dcterms:created>
  <dcterms:modified xsi:type="dcterms:W3CDTF">2015-05-18T10:01:54Z</dcterms:modified>
</cp:coreProperties>
</file>