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40"/>
  </p:notesMasterIdLst>
  <p:handoutMasterIdLst>
    <p:handoutMasterId r:id="rId41"/>
  </p:handoutMasterIdLst>
  <p:sldIdLst>
    <p:sldId id="263" r:id="rId2"/>
    <p:sldId id="304" r:id="rId3"/>
    <p:sldId id="435" r:id="rId4"/>
    <p:sldId id="470" r:id="rId5"/>
    <p:sldId id="471" r:id="rId6"/>
    <p:sldId id="472" r:id="rId7"/>
    <p:sldId id="438" r:id="rId8"/>
    <p:sldId id="476" r:id="rId9"/>
    <p:sldId id="475" r:id="rId10"/>
    <p:sldId id="477" r:id="rId11"/>
    <p:sldId id="489" r:id="rId12"/>
    <p:sldId id="468" r:id="rId13"/>
    <p:sldId id="428" r:id="rId14"/>
    <p:sldId id="465" r:id="rId15"/>
    <p:sldId id="466" r:id="rId16"/>
    <p:sldId id="497" r:id="rId17"/>
    <p:sldId id="498" r:id="rId18"/>
    <p:sldId id="499" r:id="rId19"/>
    <p:sldId id="500" r:id="rId20"/>
    <p:sldId id="501" r:id="rId21"/>
    <p:sldId id="455" r:id="rId22"/>
    <p:sldId id="411" r:id="rId23"/>
    <p:sldId id="410" r:id="rId24"/>
    <p:sldId id="406" r:id="rId25"/>
    <p:sldId id="415" r:id="rId26"/>
    <p:sldId id="416" r:id="rId27"/>
    <p:sldId id="485" r:id="rId28"/>
    <p:sldId id="486" r:id="rId29"/>
    <p:sldId id="487" r:id="rId30"/>
    <p:sldId id="494" r:id="rId31"/>
    <p:sldId id="385" r:id="rId32"/>
    <p:sldId id="386" r:id="rId33"/>
    <p:sldId id="502" r:id="rId34"/>
    <p:sldId id="503" r:id="rId35"/>
    <p:sldId id="504" r:id="rId36"/>
    <p:sldId id="505" r:id="rId37"/>
    <p:sldId id="506" r:id="rId38"/>
    <p:sldId id="507" r:id="rId3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4" autoAdjust="0"/>
    <p:restoredTop sz="94654" autoAdjust="0"/>
  </p:normalViewPr>
  <p:slideViewPr>
    <p:cSldViewPr snapToGrid="0" snapToObjects="1">
      <p:cViewPr varScale="1">
        <p:scale>
          <a:sx n="104" d="100"/>
          <a:sy n="104" d="100"/>
        </p:scale>
        <p:origin x="-103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980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notesMaster" Target="notesMasters/notesMaster1.xml"/><Relationship Id="rId41" Type="http://schemas.openxmlformats.org/officeDocument/2006/relationships/handoutMaster" Target="handoutMasters/handoutMaster1.xml"/><Relationship Id="rId42" Type="http://schemas.openxmlformats.org/officeDocument/2006/relationships/printerSettings" Target="printerSettings/printerSettings1.bin"/><Relationship Id="rId43" Type="http://schemas.openxmlformats.org/officeDocument/2006/relationships/presProps" Target="presProps.xml"/><Relationship Id="rId44" Type="http://schemas.openxmlformats.org/officeDocument/2006/relationships/viewProps" Target="viewProps.xml"/><Relationship Id="rId4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D5C060-5732-A24B-B958-4AB410BAC585}" type="datetimeFigureOut">
              <a:rPr lang="en-US" smtClean="0"/>
              <a:t>19/06/15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1000A8-83CD-254F-9011-00B828C1AC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23915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E1384D-25A2-2D43-8D5A-686B33E5CB57}" type="datetimeFigureOut">
              <a:rPr lang="en-US" smtClean="0"/>
              <a:t>19/06/15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302328-572F-914F-B0D5-365AF048E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80770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074"/>
          <p:cNvGrpSpPr>
            <a:grpSpLocks/>
          </p:cNvGrpSpPr>
          <p:nvPr/>
        </p:nvGrpSpPr>
        <p:grpSpPr bwMode="auto">
          <a:xfrm>
            <a:off x="0" y="1690687"/>
            <a:ext cx="9144000" cy="2533650"/>
            <a:chOff x="0" y="1065"/>
            <a:chExt cx="5760" cy="1596"/>
          </a:xfrm>
        </p:grpSpPr>
        <p:sp>
          <p:nvSpPr>
            <p:cNvPr id="5" name="Rectangle 3076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240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endParaRPr>
            </a:p>
          </p:txBody>
        </p:sp>
        <p:grpSp>
          <p:nvGrpSpPr>
            <p:cNvPr id="6" name="Group 3077"/>
            <p:cNvGrpSpPr>
              <a:grpSpLocks/>
            </p:cNvGrpSpPr>
            <p:nvPr/>
          </p:nvGrpSpPr>
          <p:grpSpPr bwMode="auto">
            <a:xfrm>
              <a:off x="0" y="1065"/>
              <a:ext cx="1806" cy="1596"/>
              <a:chOff x="0" y="1065"/>
              <a:chExt cx="1806" cy="1596"/>
            </a:xfrm>
          </p:grpSpPr>
          <p:sp>
            <p:nvSpPr>
              <p:cNvPr id="7" name="Rectangle 3078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sz="2400">
                  <a:solidFill>
                    <a:srgbClr val="000000"/>
                  </a:solidFill>
                  <a:latin typeface="Times New Roman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8" name="Rectangle 3079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sz="2400">
                  <a:solidFill>
                    <a:srgbClr val="000000"/>
                  </a:solidFill>
                  <a:latin typeface="Times New Roman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0" name="Rectangle 3081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sz="2400">
                  <a:solidFill>
                    <a:srgbClr val="000000"/>
                  </a:solidFill>
                  <a:latin typeface="Times New Roman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1" name="Rectangle 3082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sz="2400">
                  <a:solidFill>
                    <a:srgbClr val="000000"/>
                  </a:solidFill>
                  <a:latin typeface="Times New Roman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2" name="Rectangle 3083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sz="2400">
                  <a:solidFill>
                    <a:srgbClr val="000000"/>
                  </a:solidFill>
                  <a:latin typeface="Times New Roman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3" name="Rectangle 3084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sz="2400">
                  <a:solidFill>
                    <a:srgbClr val="000000"/>
                  </a:solidFill>
                  <a:latin typeface="Times New Roman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4" name="Rectangle 3085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sz="2400">
                  <a:solidFill>
                    <a:srgbClr val="000000"/>
                  </a:solidFill>
                  <a:latin typeface="Times New Roman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5" name="Rectangle 3086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sz="2400">
                  <a:solidFill>
                    <a:srgbClr val="000000"/>
                  </a:solidFill>
                  <a:latin typeface="Times New Roman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6" name="Rectangle 3087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sz="2400">
                  <a:solidFill>
                    <a:srgbClr val="000000"/>
                  </a:solidFill>
                  <a:latin typeface="Times New Roman" charset="0"/>
                  <a:ea typeface="ＭＳ Ｐゴシック" charset="-128"/>
                  <a:cs typeface="ＭＳ Ｐゴシック" charset="-128"/>
                </a:endParaRPr>
              </a:p>
            </p:txBody>
          </p:sp>
        </p:grpSp>
      </p:grpSp>
      <p:sp>
        <p:nvSpPr>
          <p:cNvPr id="17" name="Rectangle 3130"/>
          <p:cNvSpPr>
            <a:spLocks noChangeArrowheads="1"/>
          </p:cNvSpPr>
          <p:nvPr/>
        </p:nvSpPr>
        <p:spPr bwMode="auto">
          <a:xfrm>
            <a:off x="4060825" y="30178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8" name="Rectangle 3131"/>
          <p:cNvSpPr>
            <a:spLocks noChangeArrowheads="1"/>
          </p:cNvSpPr>
          <p:nvPr/>
        </p:nvSpPr>
        <p:spPr bwMode="auto">
          <a:xfrm>
            <a:off x="3678238" y="26304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78547" name="Rectangle 3091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78548" name="Rectangle 3092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1" name="Rectangle 3088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18/06/2015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22" name="Rectangle 308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Y. Papaphilippou - WP2 TL meeting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23" name="Rectangle 309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latin typeface="Arial Black" charset="0"/>
              </a:defRPr>
            </a:lvl1pPr>
          </a:lstStyle>
          <a:p>
            <a:pPr>
              <a:defRPr/>
            </a:pPr>
            <a:fld id="{A2CEDCC2-E9EA-6147-86E7-944945F6A8F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25" name="Picture 19" descr="Logo CERN width=144,      height=144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829468" y="0"/>
            <a:ext cx="1314532" cy="1314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92039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Y. Papaphilippou - WP2 TL meeting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E52ED-301D-FC40-98E5-8458748FEB8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18/06/2015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3930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Y. Papaphilippou - WP2 TL meeting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197294-C099-6B4F-8DF9-2B1C2C97DFE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18/06/2015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99651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Y. Papaphilippou - WP2 TL meeting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8CCED6-B0DF-2D47-AEA6-68AC9F3CC6E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18/06/2015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43807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1802" y="0"/>
            <a:ext cx="5357850" cy="61434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Y. Papaphilippou - WP2 TL meeting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7A1417-EBE1-8C4E-BCDA-10CD1151C40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18/06/2015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32121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Y. Papaphilippou - WP2 TL meeting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6CFB42-A69B-984A-AA27-A168DA1AC71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18/06/2015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8300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Y. Papaphilippou - WP2 TL meeting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AEB134-6EA8-5E45-B122-58ED561A2D3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18/06/2015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93921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Y. Papaphilippou - WP2 TL meeting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FB2BEA-0C1A-154C-B41E-DEB146B6CB0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18/06/2015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5597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Y. Papaphilippou - WP2 TL meeting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6CFB42-A69B-984A-AA27-A168DA1AC71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18/06/2015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90708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Y. Papaphilippou - WP2 TL meeting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4A4396-7E91-914D-9646-5D3531330C7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18/06/2015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20577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Y. Papaphilippou - WP2 TL meeting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9C4DA4-A801-BB4A-BCDF-9F79BBDA514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18/06/2015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43106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Y. Papaphilippou - WP2 TL meeting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6F1E66-1423-024E-ABC2-C8092537803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18/06/2015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161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Y. Papaphilippou - WP2 TL meeting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B614DB-6F5C-F24F-A6AE-7A5B75B5EBD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18/06/2015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65637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Y. Papaphilippou - WP2 TL meeting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C64335-D120-CF43-889C-2293F0204CF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18/06/2015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236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png"/><Relationship Id="rId17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17882" y="8230"/>
            <a:ext cx="1304970" cy="628901"/>
          </a:xfrm>
          <a:prstGeom prst="rect">
            <a:avLst/>
          </a:prstGeom>
        </p:spPr>
      </p:pic>
      <p:sp>
        <p:nvSpPr>
          <p:cNvPr id="27750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11451" y="6248400"/>
            <a:ext cx="3741749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b="0" smtClean="0">
                <a:latin typeface="Garamond" pitchFamily="18" charset="0"/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000000"/>
                </a:solidFill>
                <a:ea typeface="ＭＳ Ｐゴシック" charset="-128"/>
              </a:rPr>
              <a:t>Y. Papaphilippou - WP2 TL meeting</a:t>
            </a:r>
            <a:endParaRPr lang="en-US" dirty="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27750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Garamond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B6F7ACD8-AFF6-DE4D-8BAD-314ECE0EAD34}" type="slidenum">
              <a:rPr lang="en-US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77520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b="0" smtClean="0">
                <a:latin typeface="Garamond" pitchFamily="18" charset="0"/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000000"/>
                </a:solidFill>
                <a:ea typeface="ＭＳ Ｐゴシック" charset="-128"/>
              </a:rPr>
              <a:t>18/06/2015</a:t>
            </a:r>
            <a:endParaRPr lang="en-US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277558" name="Rectangle 54"/>
          <p:cNvSpPr>
            <a:spLocks noChangeArrowheads="1"/>
          </p:cNvSpPr>
          <p:nvPr/>
        </p:nvSpPr>
        <p:spPr bwMode="auto">
          <a:xfrm>
            <a:off x="4060825" y="30178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77559" name="Rectangle 55"/>
          <p:cNvSpPr>
            <a:spLocks noChangeArrowheads="1"/>
          </p:cNvSpPr>
          <p:nvPr/>
        </p:nvSpPr>
        <p:spPr bwMode="auto">
          <a:xfrm>
            <a:off x="3678238" y="26304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9" name="Picture 19" descr="Logo CERN width=144,      height=144"/>
          <p:cNvPicPr>
            <a:picLocks noChangeAspect="1" noChangeArrowheads="1"/>
          </p:cNvPicPr>
          <p:nvPr userDrawn="1"/>
        </p:nvPicPr>
        <p:blipFill>
          <a:blip r:embed="rId17"/>
          <a:srcRect/>
          <a:stretch>
            <a:fillRect/>
          </a:stretch>
        </p:blipFill>
        <p:spPr bwMode="auto">
          <a:xfrm>
            <a:off x="8495862" y="0"/>
            <a:ext cx="648138" cy="64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30221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90" r:id="rId14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5400" b="1">
          <a:solidFill>
            <a:schemeClr val="bg2"/>
          </a:solidFill>
          <a:latin typeface="+mj-lt"/>
          <a:ea typeface="ＭＳ Ｐゴシック" pitchFamily="22" charset="-128"/>
          <a:cs typeface="ＭＳ Ｐゴシック" pitchFamily="22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400" b="1">
          <a:solidFill>
            <a:schemeClr val="bg2"/>
          </a:solidFill>
          <a:latin typeface="Garamond" pitchFamily="18" charset="0"/>
          <a:ea typeface="ＭＳ Ｐゴシック" pitchFamily="22" charset="-128"/>
          <a:cs typeface="ＭＳ Ｐゴシック" pitchFamily="22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400" b="1">
          <a:solidFill>
            <a:schemeClr val="bg2"/>
          </a:solidFill>
          <a:latin typeface="Garamond" pitchFamily="18" charset="0"/>
          <a:ea typeface="ＭＳ Ｐゴシック" pitchFamily="22" charset="-128"/>
          <a:cs typeface="ＭＳ Ｐゴシック" pitchFamily="22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400" b="1">
          <a:solidFill>
            <a:schemeClr val="bg2"/>
          </a:solidFill>
          <a:latin typeface="Garamond" pitchFamily="18" charset="0"/>
          <a:ea typeface="ＭＳ Ｐゴシック" pitchFamily="22" charset="-128"/>
          <a:cs typeface="ＭＳ Ｐゴシック" pitchFamily="22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400" b="1">
          <a:solidFill>
            <a:schemeClr val="bg2"/>
          </a:solidFill>
          <a:latin typeface="Garamond" pitchFamily="18" charset="0"/>
          <a:ea typeface="ＭＳ Ｐゴシック" pitchFamily="22" charset="-128"/>
          <a:cs typeface="ＭＳ Ｐゴシック" pitchFamily="22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Garamond" pitchFamily="18" charset="0"/>
        </a:defRPr>
      </a:lvl9pPr>
    </p:titleStyle>
    <p:bodyStyle>
      <a:lvl1pPr marL="341313" indent="-341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charset="2"/>
        <a:buChar char="n"/>
        <a:defRPr sz="3200">
          <a:solidFill>
            <a:schemeClr val="tx1"/>
          </a:solidFill>
          <a:latin typeface="+mn-lt"/>
          <a:ea typeface="ＭＳ Ｐゴシック" pitchFamily="22" charset="-128"/>
          <a:cs typeface="ＭＳ Ｐゴシック" pitchFamily="22" charset="-128"/>
        </a:defRPr>
      </a:lvl1pPr>
      <a:lvl2pPr marL="741363" indent="-2841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charset="2"/>
        <a:buChar char="¨"/>
        <a:defRPr sz="2800">
          <a:solidFill>
            <a:schemeClr val="tx1"/>
          </a:solidFill>
          <a:latin typeface="+mn-lt"/>
          <a:ea typeface="ＭＳ Ｐゴシック" pitchFamily="22" charset="-128"/>
        </a:defRPr>
      </a:lvl2pPr>
      <a:lvl3pPr marL="1141413" indent="-2270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charset="2"/>
        <a:buChar char="n"/>
        <a:defRPr sz="2400">
          <a:solidFill>
            <a:schemeClr val="tx1"/>
          </a:solidFill>
          <a:latin typeface="+mn-lt"/>
          <a:ea typeface="ＭＳ Ｐゴシック" pitchFamily="22" charset="-128"/>
        </a:defRPr>
      </a:lvl3pPr>
      <a:lvl4pPr marL="1598613" indent="-2270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2"/>
        <a:buChar char="¨"/>
        <a:defRPr sz="2000">
          <a:solidFill>
            <a:schemeClr val="tx1"/>
          </a:solidFill>
          <a:latin typeface="+mn-lt"/>
          <a:ea typeface="ＭＳ Ｐゴシック" pitchFamily="22" charset="-128"/>
        </a:defRPr>
      </a:lvl4pPr>
      <a:lvl5pPr marL="2055813" indent="-2270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ＭＳ Ｐゴシック" pitchFamily="22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4" Type="http://schemas.openxmlformats.org/officeDocument/2006/relationships/image" Target="../media/image27.emf"/><Relationship Id="rId5" Type="http://schemas.openxmlformats.org/officeDocument/2006/relationships/image" Target="../media/image28.emf"/><Relationship Id="rId6" Type="http://schemas.openxmlformats.org/officeDocument/2006/relationships/image" Target="../media/image29.emf"/><Relationship Id="rId7" Type="http://schemas.openxmlformats.org/officeDocument/2006/relationships/image" Target="../media/image30.emf"/><Relationship Id="rId8" Type="http://schemas.openxmlformats.org/officeDocument/2006/relationships/image" Target="../media/image31.emf"/><Relationship Id="rId9" Type="http://schemas.openxmlformats.org/officeDocument/2006/relationships/image" Target="../media/image32.emf"/><Relationship Id="rId10" Type="http://schemas.openxmlformats.org/officeDocument/2006/relationships/image" Target="../media/image33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37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Relationship Id="rId3" Type="http://schemas.openxmlformats.org/officeDocument/2006/relationships/image" Target="../media/image3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Relationship Id="rId3" Type="http://schemas.openxmlformats.org/officeDocument/2006/relationships/image" Target="../media/image4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ng"/><Relationship Id="rId3" Type="http://schemas.openxmlformats.org/officeDocument/2006/relationships/image" Target="../media/image4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ng"/><Relationship Id="rId3" Type="http://schemas.openxmlformats.org/officeDocument/2006/relationships/image" Target="../media/image4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Relationship Id="rId3" Type="http://schemas.openxmlformats.org/officeDocument/2006/relationships/image" Target="../media/image4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emf"/><Relationship Id="rId3" Type="http://schemas.openxmlformats.org/officeDocument/2006/relationships/image" Target="../media/image51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4" Type="http://schemas.openxmlformats.org/officeDocument/2006/relationships/image" Target="../media/image54.jpeg"/><Relationship Id="rId5" Type="http://schemas.openxmlformats.org/officeDocument/2006/relationships/image" Target="../media/image55.emf"/><Relationship Id="rId6" Type="http://schemas.openxmlformats.org/officeDocument/2006/relationships/image" Target="../media/image56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4" Type="http://schemas.openxmlformats.org/officeDocument/2006/relationships/image" Target="../media/image6.emf"/><Relationship Id="rId5" Type="http://schemas.openxmlformats.org/officeDocument/2006/relationships/image" Target="../media/image7.emf"/><Relationship Id="rId6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em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7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8.emf"/><Relationship Id="rId3" Type="http://schemas.openxmlformats.org/officeDocument/2006/relationships/image" Target="../media/image59.emf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0.emf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1.emf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2.e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emf"/><Relationship Id="rId4" Type="http://schemas.openxmlformats.org/officeDocument/2006/relationships/image" Target="../media/image65.emf"/><Relationship Id="rId5" Type="http://schemas.openxmlformats.org/officeDocument/2006/relationships/image" Target="../media/image66.emf"/><Relationship Id="rId6" Type="http://schemas.openxmlformats.org/officeDocument/2006/relationships/image" Target="../media/image67.emf"/><Relationship Id="rId7" Type="http://schemas.openxmlformats.org/officeDocument/2006/relationships/image" Target="../media/image68.emf"/><Relationship Id="rId8" Type="http://schemas.openxmlformats.org/officeDocument/2006/relationships/image" Target="../media/image69.emf"/><Relationship Id="rId9" Type="http://schemas.openxmlformats.org/officeDocument/2006/relationships/image" Target="../media/image70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3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4" Type="http://schemas.openxmlformats.org/officeDocument/2006/relationships/image" Target="../media/image14.emf"/><Relationship Id="rId5" Type="http://schemas.openxmlformats.org/officeDocument/2006/relationships/image" Target="../media/image15.emf"/><Relationship Id="rId6" Type="http://schemas.openxmlformats.org/officeDocument/2006/relationships/image" Target="../media/image16.emf"/><Relationship Id="rId7" Type="http://schemas.openxmlformats.org/officeDocument/2006/relationships/image" Target="../media/image17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4" Type="http://schemas.openxmlformats.org/officeDocument/2006/relationships/image" Target="../media/image20.emf"/><Relationship Id="rId5" Type="http://schemas.openxmlformats.org/officeDocument/2006/relationships/image" Target="../media/image21.emf"/><Relationship Id="rId6" Type="http://schemas.openxmlformats.org/officeDocument/2006/relationships/image" Target="../media/image22.emf"/><Relationship Id="rId7" Type="http://schemas.openxmlformats.org/officeDocument/2006/relationships/image" Target="../media/image23.emf"/><Relationship Id="rId8" Type="http://schemas.openxmlformats.org/officeDocument/2006/relationships/image" Target="../media/image24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61261" y="1592968"/>
            <a:ext cx="6482740" cy="2543486"/>
          </a:xfrm>
        </p:spPr>
        <p:txBody>
          <a:bodyPr>
            <a:noAutofit/>
          </a:bodyPr>
          <a:lstStyle/>
          <a:p>
            <a:r>
              <a:rPr lang="en-US" sz="5400" dirty="0"/>
              <a:t>Updated scenario and simulations for the BBLR LHC </a:t>
            </a:r>
            <a:r>
              <a:rPr lang="en-US" sz="5400" dirty="0" smtClean="0"/>
              <a:t>test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193226"/>
            <a:ext cx="9144000" cy="2111032"/>
          </a:xfrm>
        </p:spPr>
        <p:txBody>
          <a:bodyPr/>
          <a:lstStyle/>
          <a:p>
            <a:pPr algn="ctr"/>
            <a:r>
              <a:rPr lang="en-US" b="1" dirty="0" smtClean="0"/>
              <a:t>Yannis PAPAPHILIPPOU, CERN</a:t>
            </a:r>
          </a:p>
          <a:p>
            <a:pPr algn="ctr"/>
            <a:r>
              <a:rPr lang="en-US" sz="2400" b="1" dirty="0"/>
              <a:t>WP2 TL </a:t>
            </a:r>
            <a:r>
              <a:rPr lang="en-US" sz="2400" b="1" dirty="0" smtClean="0"/>
              <a:t>meeting</a:t>
            </a:r>
            <a:r>
              <a:rPr lang="en-US" sz="2400" b="1" dirty="0" smtClean="0"/>
              <a:t>, June 18</a:t>
            </a:r>
            <a:r>
              <a:rPr lang="en-US" sz="2400" b="1" baseline="30000" dirty="0" smtClean="0"/>
              <a:t>th</a:t>
            </a:r>
            <a:r>
              <a:rPr lang="en-US" sz="2400" b="1" dirty="0" smtClean="0"/>
              <a:t>, 2015</a:t>
            </a:r>
          </a:p>
          <a:p>
            <a:pPr algn="ctr">
              <a:lnSpc>
                <a:spcPct val="50000"/>
              </a:lnSpc>
            </a:pPr>
            <a:endParaRPr lang="en-US" sz="2000" b="1" dirty="0" smtClean="0"/>
          </a:p>
          <a:p>
            <a:pPr algn="ctr"/>
            <a:r>
              <a:rPr lang="en-US" sz="2000" b="1" dirty="0" smtClean="0"/>
              <a:t>Thanks to</a:t>
            </a:r>
          </a:p>
          <a:p>
            <a:pPr algn="ctr"/>
            <a:r>
              <a:rPr lang="en-US" sz="2000" b="1" dirty="0" err="1" smtClean="0"/>
              <a:t>F.Antoniou</a:t>
            </a:r>
            <a:r>
              <a:rPr lang="en-US" sz="2000" b="1" dirty="0" smtClean="0"/>
              <a:t>, G.Arduini, </a:t>
            </a:r>
            <a:r>
              <a:rPr lang="en-US" sz="2000" b="1" dirty="0" err="1" smtClean="0"/>
              <a:t>G.Campogiani</a:t>
            </a:r>
            <a:r>
              <a:rPr lang="en-US" sz="2000" b="1" dirty="0" smtClean="0"/>
              <a:t>, </a:t>
            </a:r>
            <a:r>
              <a:rPr lang="en-US" sz="2000" b="1" dirty="0" err="1" smtClean="0"/>
              <a:t>S.Fartoukh</a:t>
            </a:r>
            <a:r>
              <a:rPr lang="en-US" sz="2000" b="1" dirty="0" smtClean="0"/>
              <a:t>, </a:t>
            </a:r>
            <a:r>
              <a:rPr lang="en-US" sz="2000" b="1" dirty="0" err="1" smtClean="0"/>
              <a:t>R.Jones</a:t>
            </a:r>
            <a:r>
              <a:rPr lang="en-US" sz="2000" b="1" dirty="0" smtClean="0"/>
              <a:t>, </a:t>
            </a:r>
            <a:r>
              <a:rPr lang="en-US" sz="2000" b="1" dirty="0" err="1" smtClean="0"/>
              <a:t>R.deMaria</a:t>
            </a:r>
            <a:r>
              <a:rPr lang="en-US" sz="2000" b="1" dirty="0" smtClean="0"/>
              <a:t>, </a:t>
            </a:r>
            <a:r>
              <a:rPr lang="en-US" sz="2000" b="1" dirty="0" err="1" smtClean="0"/>
              <a:t>A.Patapenka</a:t>
            </a:r>
            <a:r>
              <a:rPr lang="en-US" sz="2000" b="1" dirty="0" smtClean="0"/>
              <a:t>, </a:t>
            </a:r>
            <a:r>
              <a:rPr lang="en-US" sz="2000" b="1" dirty="0" smtClean="0"/>
              <a:t>A. Rossi, </a:t>
            </a:r>
            <a:r>
              <a:rPr lang="en-US" sz="2000" b="1" dirty="0" err="1" smtClean="0"/>
              <a:t>T.Rijoff</a:t>
            </a:r>
            <a:r>
              <a:rPr lang="en-US" sz="2000" b="1" dirty="0" smtClean="0"/>
              <a:t>, </a:t>
            </a:r>
            <a:r>
              <a:rPr lang="en-US" sz="2000" b="1" dirty="0" err="1" smtClean="0"/>
              <a:t>H.Schmickler</a:t>
            </a:r>
            <a:r>
              <a:rPr lang="en-US" sz="2000" b="1" dirty="0" smtClean="0"/>
              <a:t>, </a:t>
            </a:r>
            <a:r>
              <a:rPr lang="en-US" sz="2000" b="1" dirty="0" err="1" smtClean="0"/>
              <a:t>A.Valishev</a:t>
            </a:r>
            <a:r>
              <a:rPr lang="en-US" sz="2000" b="1" dirty="0" smtClean="0"/>
              <a:t>, </a:t>
            </a:r>
            <a:r>
              <a:rPr lang="en-US" sz="2000" b="1" dirty="0" err="1" smtClean="0"/>
              <a:t>F.Zimmermann</a:t>
            </a:r>
            <a:endParaRPr lang="en-US" sz="20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r="29353"/>
          <a:stretch/>
        </p:blipFill>
        <p:spPr>
          <a:xfrm>
            <a:off x="30296" y="33049"/>
            <a:ext cx="2522086" cy="1173520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3483386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725" y="123894"/>
            <a:ext cx="8850584" cy="440550"/>
          </a:xfrm>
        </p:spPr>
        <p:txBody>
          <a:bodyPr>
            <a:noAutofit/>
          </a:bodyPr>
          <a:lstStyle/>
          <a:p>
            <a:r>
              <a:rPr lang="en-GB" sz="4800" dirty="0" smtClean="0"/>
              <a:t>Wire multi-pole expansion</a:t>
            </a:r>
            <a:endParaRPr lang="en-GB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74518"/>
            <a:ext cx="9144000" cy="6391053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For a wire positioned in the vertical plane (or vertical BBLR crossing), i.e. </a:t>
            </a:r>
          </a:p>
          <a:p>
            <a:pPr lvl="1"/>
            <a:r>
              <a:rPr lang="en-GB" dirty="0" smtClean="0"/>
              <a:t>For</a:t>
            </a:r>
            <a:r>
              <a:rPr lang="en-GB" dirty="0"/>
              <a:t>	</a:t>
            </a:r>
            <a:r>
              <a:rPr lang="en-GB" dirty="0" smtClean="0"/>
              <a:t>	   , 			</a:t>
            </a:r>
            <a:r>
              <a:rPr lang="en-GB" dirty="0"/>
              <a:t>  </a:t>
            </a:r>
            <a:r>
              <a:rPr lang="en-GB" dirty="0" smtClean="0"/>
              <a:t>     and				</a:t>
            </a:r>
            <a:r>
              <a:rPr lang="en-GB" dirty="0"/>
              <a:t> </a:t>
            </a:r>
            <a:r>
              <a:rPr lang="en-GB" dirty="0" smtClean="0"/>
              <a:t>      ,		</a:t>
            </a:r>
          </a:p>
          <a:p>
            <a:pPr lvl="1"/>
            <a:r>
              <a:rPr lang="en-GB" dirty="0" smtClean="0"/>
              <a:t>For   	        	     ,  	     		        and 					 	       ,</a:t>
            </a:r>
          </a:p>
          <a:p>
            <a:r>
              <a:rPr lang="en-GB" dirty="0" smtClean="0"/>
              <a:t>For vertical wire (or vertical BBLR crossing), even skew and odd normal multipoles are not excited</a:t>
            </a:r>
          </a:p>
          <a:p>
            <a:r>
              <a:rPr lang="en-GB" dirty="0" smtClean="0"/>
              <a:t>Putting the wire in opposite side with respect to “strong” beam cancels only half of the excited BBLR multipoles (odd skew or even normal, depending on the wire polarity)</a:t>
            </a:r>
          </a:p>
          <a:p>
            <a:r>
              <a:rPr lang="en-GB" dirty="0" smtClean="0"/>
              <a:t>Alternating crossing cancels the effect of </a:t>
            </a:r>
          </a:p>
        </p:txBody>
      </p:sp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0547" y="1219540"/>
            <a:ext cx="1656041" cy="375911"/>
          </a:xfrm>
          <a:prstGeom prst="rect">
            <a:avLst/>
          </a:prstGeom>
        </p:spPr>
      </p:pic>
      <p:pic>
        <p:nvPicPr>
          <p:cNvPr id="15" name="Picture 14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524" y="1752070"/>
            <a:ext cx="1476371" cy="347935"/>
          </a:xfrm>
          <a:prstGeom prst="rect">
            <a:avLst/>
          </a:prstGeom>
        </p:spPr>
      </p:pic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1535" y="1722906"/>
            <a:ext cx="2753963" cy="352507"/>
          </a:xfrm>
          <a:prstGeom prst="rect">
            <a:avLst/>
          </a:prstGeom>
        </p:spPr>
      </p:pic>
      <p:pic>
        <p:nvPicPr>
          <p:cNvPr id="11" name="Picture 10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524" y="2197210"/>
            <a:ext cx="2798938" cy="323343"/>
          </a:xfrm>
          <a:prstGeom prst="rect">
            <a:avLst/>
          </a:prstGeom>
        </p:spPr>
      </p:pic>
      <p:pic>
        <p:nvPicPr>
          <p:cNvPr id="12" name="Picture 11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3949" y="2148369"/>
            <a:ext cx="2975106" cy="334047"/>
          </a:xfrm>
          <a:prstGeom prst="rect">
            <a:avLst/>
          </a:prstGeom>
        </p:spPr>
      </p:pic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0086" y="2579194"/>
            <a:ext cx="1628491" cy="325698"/>
          </a:xfrm>
          <a:prstGeom prst="rect">
            <a:avLst/>
          </a:prstGeom>
        </p:spPr>
      </p:pic>
      <p:pic>
        <p:nvPicPr>
          <p:cNvPr id="13" name="Picture 12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3695" y="2536105"/>
            <a:ext cx="2753963" cy="352507"/>
          </a:xfrm>
          <a:prstGeom prst="rect">
            <a:avLst/>
          </a:prstGeom>
        </p:spPr>
      </p:pic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6107" y="3030505"/>
            <a:ext cx="2976915" cy="343904"/>
          </a:xfrm>
          <a:prstGeom prst="rect">
            <a:avLst/>
          </a:prstGeom>
        </p:spPr>
      </p:pic>
      <p:pic>
        <p:nvPicPr>
          <p:cNvPr id="10" name="Picture 9" descr="latex-image-1.pd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7664" y="3086164"/>
            <a:ext cx="2712173" cy="304525"/>
          </a:xfrm>
          <a:prstGeom prst="rect">
            <a:avLst/>
          </a:prstGeom>
        </p:spPr>
      </p:pic>
      <p:pic>
        <p:nvPicPr>
          <p:cNvPr id="16" name="Picture 15" descr="latex-image-1.pd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8252" y="6302498"/>
            <a:ext cx="2055057" cy="347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02395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766" y="-1178"/>
            <a:ext cx="8229600" cy="56755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Optics at wire locations</a:t>
            </a:r>
            <a:endParaRPr lang="en-GB" dirty="0"/>
          </a:p>
        </p:txBody>
      </p:sp>
      <p:pic>
        <p:nvPicPr>
          <p:cNvPr id="22" name="Picture 21" descr="2beta_old_tct_optics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532" y="1414656"/>
            <a:ext cx="7847999" cy="4120199"/>
          </a:xfrm>
          <a:prstGeom prst="rect">
            <a:avLst/>
          </a:prstGeom>
        </p:spPr>
      </p:pic>
      <p:cxnSp>
        <p:nvCxnSpPr>
          <p:cNvPr id="23" name="Straight Arrow Connector 22"/>
          <p:cNvCxnSpPr/>
          <p:nvPr/>
        </p:nvCxnSpPr>
        <p:spPr>
          <a:xfrm>
            <a:off x="4735785" y="2638792"/>
            <a:ext cx="2592288" cy="0"/>
          </a:xfrm>
          <a:prstGeom prst="straightConnector1">
            <a:avLst/>
          </a:prstGeom>
          <a:ln>
            <a:solidFill>
              <a:srgbClr val="008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7400081" y="1630680"/>
            <a:ext cx="0" cy="280831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4735785" y="1702688"/>
            <a:ext cx="0" cy="331236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691748" y="2710800"/>
            <a:ext cx="775610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defTabSz="914400"/>
            <a:r>
              <a:rPr lang="en-US" b="1" dirty="0" smtClean="0">
                <a:solidFill>
                  <a:srgbClr val="14425D"/>
                </a:solidFill>
                <a:latin typeface="Calibri"/>
              </a:rPr>
              <a:t>147 m</a:t>
            </a:r>
            <a:endParaRPr lang="en-US" b="1" dirty="0">
              <a:solidFill>
                <a:srgbClr val="14425D"/>
              </a:solidFill>
              <a:latin typeface="Calibri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582748" y="1342648"/>
            <a:ext cx="369061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defTabSz="914400"/>
            <a:r>
              <a:rPr lang="en-US" b="1" dirty="0" smtClean="0">
                <a:solidFill>
                  <a:srgbClr val="14425D"/>
                </a:solidFill>
                <a:latin typeface="Calibri"/>
              </a:rPr>
              <a:t>IP</a:t>
            </a:r>
            <a:endParaRPr lang="en-US" b="1" dirty="0">
              <a:solidFill>
                <a:srgbClr val="14425D"/>
              </a:solidFill>
              <a:latin typeface="Calibri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008674" y="1270640"/>
            <a:ext cx="535423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defTabSz="914400"/>
            <a:r>
              <a:rPr lang="en-US" b="1" dirty="0" smtClean="0">
                <a:solidFill>
                  <a:srgbClr val="14425D"/>
                </a:solidFill>
                <a:latin typeface="Calibri"/>
              </a:rPr>
              <a:t>TCT</a:t>
            </a:r>
            <a:endParaRPr lang="en-US" b="1" dirty="0">
              <a:solidFill>
                <a:srgbClr val="14425D"/>
              </a:solidFill>
              <a:latin typeface="Calibri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278220" y="766584"/>
            <a:ext cx="961621" cy="46166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defTabSz="914400"/>
            <a:r>
              <a:rPr lang="en-US" sz="2400" dirty="0" smtClean="0">
                <a:solidFill>
                  <a:prstClr val="white"/>
                </a:solidFill>
                <a:latin typeface="Calibri"/>
              </a:rPr>
              <a:t>ATLAS</a:t>
            </a:r>
            <a:endParaRPr lang="en-US" sz="2400" dirty="0">
              <a:solidFill>
                <a:prstClr val="white"/>
              </a:solidFill>
              <a:latin typeface="Calibri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7472088" y="3790918"/>
            <a:ext cx="1248659" cy="648073"/>
            <a:chOff x="6935978" y="4149079"/>
            <a:chExt cx="1804371" cy="576065"/>
          </a:xfrm>
        </p:grpSpPr>
        <p:sp>
          <p:nvSpPr>
            <p:cNvPr id="31" name="TextBox 30"/>
            <p:cNvSpPr txBox="1"/>
            <p:nvPr/>
          </p:nvSpPr>
          <p:spPr>
            <a:xfrm>
              <a:off x="6935978" y="4149079"/>
              <a:ext cx="1804371" cy="3282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el-GR" dirty="0" smtClean="0">
                  <a:solidFill>
                    <a:srgbClr val="14425D"/>
                  </a:solidFill>
                  <a:latin typeface="Calibri"/>
                </a:rPr>
                <a:t>β</a:t>
              </a:r>
              <a:r>
                <a:rPr lang="en-US" baseline="-25000" dirty="0" smtClean="0">
                  <a:solidFill>
                    <a:srgbClr val="14425D"/>
                  </a:solidFill>
                  <a:latin typeface="Calibri"/>
                </a:rPr>
                <a:t>y</a:t>
              </a:r>
              <a:r>
                <a:rPr lang="en-US" dirty="0" smtClean="0">
                  <a:solidFill>
                    <a:srgbClr val="14425D"/>
                  </a:solidFill>
                  <a:latin typeface="Calibri"/>
                </a:rPr>
                <a:t>= 1576 m</a:t>
              </a:r>
            </a:p>
          </p:txBody>
        </p:sp>
        <p:cxnSp>
          <p:nvCxnSpPr>
            <p:cNvPr id="32" name="Straight Arrow Connector 31"/>
            <p:cNvCxnSpPr/>
            <p:nvPr/>
          </p:nvCxnSpPr>
          <p:spPr>
            <a:xfrm flipH="1">
              <a:off x="7060233" y="4509120"/>
              <a:ext cx="208110" cy="216024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5" name="Straight Connector 34"/>
          <p:cNvCxnSpPr/>
          <p:nvPr/>
        </p:nvCxnSpPr>
        <p:spPr>
          <a:xfrm>
            <a:off x="1671224" y="1387652"/>
            <a:ext cx="0" cy="351474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1403114" y="981641"/>
            <a:ext cx="535423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defTabSz="914400"/>
            <a:r>
              <a:rPr lang="en-US" b="1" dirty="0" smtClean="0">
                <a:solidFill>
                  <a:srgbClr val="FF0000"/>
                </a:solidFill>
                <a:latin typeface="Calibri"/>
              </a:rPr>
              <a:t>TCL</a:t>
            </a:r>
            <a:endParaRPr lang="en-US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852227" y="4103786"/>
            <a:ext cx="1131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l-GR" dirty="0" smtClean="0">
                <a:solidFill>
                  <a:srgbClr val="14425D"/>
                </a:solidFill>
                <a:latin typeface="Calibri"/>
              </a:rPr>
              <a:t>β</a:t>
            </a:r>
            <a:r>
              <a:rPr lang="en-US" baseline="-25000" dirty="0" smtClean="0">
                <a:solidFill>
                  <a:srgbClr val="14425D"/>
                </a:solidFill>
                <a:latin typeface="Calibri"/>
              </a:rPr>
              <a:t>y</a:t>
            </a:r>
            <a:r>
              <a:rPr lang="en-US" dirty="0" smtClean="0">
                <a:solidFill>
                  <a:srgbClr val="14425D"/>
                </a:solidFill>
                <a:latin typeface="Calibri"/>
              </a:rPr>
              <a:t>= 250 m</a:t>
            </a:r>
          </a:p>
        </p:txBody>
      </p:sp>
      <p:cxnSp>
        <p:nvCxnSpPr>
          <p:cNvPr id="41" name="Straight Arrow Connector 40"/>
          <p:cNvCxnSpPr/>
          <p:nvPr/>
        </p:nvCxnSpPr>
        <p:spPr>
          <a:xfrm flipH="1">
            <a:off x="1809550" y="4733712"/>
            <a:ext cx="215518" cy="16868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269413" y="5580719"/>
            <a:ext cx="8737953" cy="12516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1313" lvl="0" indent="-341313" defTabSz="9144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007D"/>
              </a:buClr>
              <a:buSzPct val="75000"/>
              <a:buFont typeface="Wingdings" charset="2"/>
              <a:buChar char="n"/>
            </a:pPr>
            <a:r>
              <a:rPr lang="en-GB" sz="2000" kern="0" dirty="0" smtClean="0">
                <a:solidFill>
                  <a:srgbClr val="000000"/>
                </a:solidFill>
                <a:ea typeface="ＭＳ Ｐゴシック" pitchFamily="22" charset="-128"/>
              </a:rPr>
              <a:t>IR5</a:t>
            </a:r>
            <a:r>
              <a:rPr lang="en-GB" sz="2000" kern="0" dirty="0">
                <a:solidFill>
                  <a:srgbClr val="000000"/>
                </a:solidFill>
                <a:ea typeface="ＭＳ Ｐゴシック" pitchFamily="22" charset="-128"/>
              </a:rPr>
              <a:t>: </a:t>
            </a:r>
            <a:r>
              <a:rPr lang="en-GB" sz="2000" kern="0" dirty="0" err="1">
                <a:solidFill>
                  <a:srgbClr val="000000"/>
                </a:solidFill>
                <a:ea typeface="ＭＳ Ｐゴシック" pitchFamily="22" charset="-128"/>
              </a:rPr>
              <a:t>upstream+downstream</a:t>
            </a:r>
            <a:r>
              <a:rPr lang="en-GB" sz="2000" kern="0" dirty="0">
                <a:solidFill>
                  <a:srgbClr val="000000"/>
                </a:solidFill>
                <a:ea typeface="ＭＳ Ｐゴシック" pitchFamily="22" charset="-128"/>
              </a:rPr>
              <a:t> slots available in Xing </a:t>
            </a:r>
            <a:r>
              <a:rPr lang="en-GB" sz="2000" kern="0" dirty="0" smtClean="0">
                <a:solidFill>
                  <a:srgbClr val="000000"/>
                </a:solidFill>
                <a:ea typeface="ＭＳ Ｐゴシック" pitchFamily="22" charset="-128"/>
              </a:rPr>
              <a:t>plane.</a:t>
            </a:r>
          </a:p>
          <a:p>
            <a:pPr marL="341313" lvl="0" indent="-341313" defTabSz="9144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rgbClr val="00007D"/>
              </a:buClr>
              <a:buSzPct val="75000"/>
              <a:buFont typeface="Wingdings" charset="2"/>
              <a:buChar char="n"/>
            </a:pPr>
            <a:r>
              <a:rPr lang="en-GB" sz="2000" kern="0" dirty="0" smtClean="0">
                <a:solidFill>
                  <a:srgbClr val="000000"/>
                </a:solidFill>
                <a:ea typeface="ＭＳ Ｐゴシック" pitchFamily="22" charset="-128"/>
              </a:rPr>
              <a:t>IR1</a:t>
            </a:r>
            <a:r>
              <a:rPr lang="en-GB" sz="2000" kern="0" dirty="0">
                <a:solidFill>
                  <a:srgbClr val="000000"/>
                </a:solidFill>
                <a:ea typeface="ＭＳ Ｐゴシック" pitchFamily="22" charset="-128"/>
              </a:rPr>
              <a:t>: only upstream slots available for Xing plane. </a:t>
            </a:r>
            <a:r>
              <a:rPr lang="en-GB" sz="2000" b="1" kern="0" dirty="0">
                <a:solidFill>
                  <a:srgbClr val="000000"/>
                </a:solidFill>
                <a:ea typeface="ＭＳ Ｐゴシック" pitchFamily="22" charset="-128"/>
              </a:rPr>
              <a:t>Need to add a V collimator </a:t>
            </a:r>
            <a:r>
              <a:rPr lang="en-GB" sz="2000" kern="0" dirty="0">
                <a:solidFill>
                  <a:srgbClr val="000000"/>
                </a:solidFill>
                <a:ea typeface="ＭＳ Ｐゴシック" pitchFamily="22" charset="-128"/>
              </a:rPr>
              <a:t>(</a:t>
            </a:r>
            <a:r>
              <a:rPr lang="en-GB" sz="2000" b="1" kern="0" dirty="0">
                <a:solidFill>
                  <a:srgbClr val="000000"/>
                </a:solidFill>
                <a:ea typeface="ＭＳ Ｐゴシック" pitchFamily="22" charset="-128"/>
              </a:rPr>
              <a:t>TCL</a:t>
            </a:r>
            <a:r>
              <a:rPr lang="en-GB" sz="2000" kern="0" dirty="0">
                <a:solidFill>
                  <a:srgbClr val="000000"/>
                </a:solidFill>
                <a:ea typeface="ＭＳ Ｐゴシック" pitchFamily="22" charset="-128"/>
              </a:rPr>
              <a:t>) for downstream side (non-IP side of Q4 magnet)</a:t>
            </a:r>
          </a:p>
        </p:txBody>
      </p:sp>
    </p:spTree>
    <p:extLst>
      <p:ext uri="{BB962C8B-B14F-4D97-AF65-F5344CB8AC3E}">
        <p14:creationId xmlns:p14="http://schemas.microsoft.com/office/powerpoint/2010/main" val="4021686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258" y="-65120"/>
            <a:ext cx="8229600" cy="765166"/>
          </a:xfrm>
        </p:spPr>
        <p:txBody>
          <a:bodyPr/>
          <a:lstStyle/>
          <a:p>
            <a:r>
              <a:rPr lang="en-GB" sz="4000" dirty="0" smtClean="0"/>
              <a:t>Status of wire-in-jaw collimators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5376" y="765166"/>
            <a:ext cx="8948623" cy="6092833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4 “wire-in-jaw“ collimators ordered from CINEL</a:t>
            </a:r>
          </a:p>
          <a:p>
            <a:pPr lvl="1"/>
            <a:r>
              <a:rPr lang="en-GB" dirty="0"/>
              <a:t> </a:t>
            </a:r>
            <a:r>
              <a:rPr lang="en-GB" dirty="0" smtClean="0"/>
              <a:t>Cost </a:t>
            </a:r>
            <a:r>
              <a:rPr lang="en-GB" dirty="0"/>
              <a:t>covered by HL-</a:t>
            </a:r>
            <a:r>
              <a:rPr lang="en-GB" dirty="0" smtClean="0"/>
              <a:t>LHC </a:t>
            </a:r>
          </a:p>
          <a:p>
            <a:pPr lvl="1"/>
            <a:r>
              <a:rPr lang="en-GB" dirty="0" smtClean="0"/>
              <a:t> Design finished in late 2014</a:t>
            </a:r>
          </a:p>
          <a:p>
            <a:pPr lvl="1"/>
            <a:r>
              <a:rPr lang="en-GB" dirty="0" smtClean="0"/>
              <a:t> </a:t>
            </a:r>
            <a:r>
              <a:rPr lang="en-GB" dirty="0" smtClean="0"/>
              <a:t>Delivery, although originally planned, will be impossible during 2015</a:t>
            </a:r>
            <a:r>
              <a:rPr lang="en-GB" dirty="0"/>
              <a:t> </a:t>
            </a:r>
            <a:r>
              <a:rPr lang="en-GB" dirty="0" smtClean="0"/>
              <a:t>(new estimated date 04/2016)</a:t>
            </a:r>
            <a:endParaRPr lang="en-GB" dirty="0" smtClean="0"/>
          </a:p>
          <a:p>
            <a:pPr lvl="1"/>
            <a:r>
              <a:rPr lang="en-GB" dirty="0" smtClean="0"/>
              <a:t>Installation </a:t>
            </a:r>
            <a:r>
              <a:rPr lang="en-GB" dirty="0" smtClean="0"/>
              <a:t>in winter stop </a:t>
            </a:r>
            <a:r>
              <a:rPr lang="en-GB" dirty="0" smtClean="0"/>
              <a:t>2016/2017 </a:t>
            </a:r>
            <a:r>
              <a:rPr lang="en-GB" dirty="0" smtClean="0"/>
              <a:t>(vacuum group approval</a:t>
            </a:r>
            <a:r>
              <a:rPr lang="en-GB" dirty="0" smtClean="0"/>
              <a:t>)</a:t>
            </a:r>
          </a:p>
          <a:p>
            <a:pPr lvl="2"/>
            <a:r>
              <a:rPr lang="en-GB" dirty="0" smtClean="0"/>
              <a:t>Installing during a Technical Stop may not be easy but under investigation</a:t>
            </a:r>
            <a:endParaRPr lang="en-GB" dirty="0" smtClean="0"/>
          </a:p>
          <a:p>
            <a:pPr lvl="1"/>
            <a:r>
              <a:rPr lang="en-GB" dirty="0" smtClean="0"/>
              <a:t>Cabling to be finalised for 4 individual power supplies</a:t>
            </a:r>
          </a:p>
          <a:p>
            <a:r>
              <a:rPr lang="en-GB" dirty="0" smtClean="0"/>
              <a:t>Full compensation of one beam: 2 collimators/IP </a:t>
            </a:r>
          </a:p>
          <a:p>
            <a:pPr lvl="1"/>
            <a:r>
              <a:rPr lang="en-GB" dirty="0"/>
              <a:t> </a:t>
            </a:r>
            <a:r>
              <a:rPr lang="en-GB" dirty="0" smtClean="0"/>
              <a:t>Compensation of both beams in the ingoing or outgoing side (2 collimators on the same side in IP1 and IP5) does not provide optimal reduction of tune-spread and resonance driving terms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45481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09783"/>
            <a:ext cx="8229600" cy="56755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BBLR Simulations remarks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04333"/>
            <a:ext cx="9144000" cy="6053667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All previous simulations studies made with 7 TeV nominal optics using BBTRACK code (U. </a:t>
            </a:r>
            <a:r>
              <a:rPr lang="en-GB" dirty="0" err="1" smtClean="0"/>
              <a:t>Dorda</a:t>
            </a:r>
            <a:r>
              <a:rPr lang="en-GB" dirty="0" smtClean="0"/>
              <a:t>, F. Zimmermann, </a:t>
            </a:r>
            <a:r>
              <a:rPr lang="en-GB" dirty="0" err="1" smtClean="0"/>
              <a:t>T.Rijoff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BBLR kicks lumped at the IP (phase advance of </a:t>
            </a:r>
            <a:r>
              <a:rPr lang="el-GR" dirty="0" smtClean="0">
                <a:latin typeface="Times"/>
                <a:cs typeface="Times"/>
              </a:rPr>
              <a:t>π</a:t>
            </a:r>
            <a:r>
              <a:rPr lang="en-GB" dirty="0" smtClean="0"/>
              <a:t>/2) </a:t>
            </a:r>
          </a:p>
          <a:p>
            <a:pPr lvl="2"/>
            <a:r>
              <a:rPr lang="en-GB" dirty="0" smtClean="0"/>
              <a:t>No difference found with respect to distributed kicks in “correct” positions</a:t>
            </a:r>
          </a:p>
          <a:p>
            <a:pPr lvl="1"/>
            <a:r>
              <a:rPr lang="en-GB" dirty="0" smtClean="0"/>
              <a:t>No other effects included (noise, triplet non-</a:t>
            </a:r>
            <a:r>
              <a:rPr lang="en-GB" dirty="0" err="1" smtClean="0"/>
              <a:t>linearities</a:t>
            </a:r>
            <a:r>
              <a:rPr lang="en-GB" dirty="0" smtClean="0"/>
              <a:t>, PACMAN), although implemented in the code</a:t>
            </a:r>
          </a:p>
          <a:p>
            <a:r>
              <a:rPr lang="en-GB" dirty="0" smtClean="0"/>
              <a:t>Complementary studies for fixing the experimental set-up</a:t>
            </a:r>
          </a:p>
          <a:p>
            <a:pPr lvl="1"/>
            <a:r>
              <a:rPr lang="en-GB" dirty="0" smtClean="0"/>
              <a:t>Simulate machine conditions after LS1 (optics, slightly lower energy then nominal, four wires, slightly modified locations,…)</a:t>
            </a:r>
          </a:p>
          <a:p>
            <a:pPr lvl="1"/>
            <a:endParaRPr lang="en-GB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18/06/2015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Y. Papaphilippou - WP2 TL meeting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FAEB134-6EA8-5E45-B122-58ED561A2D3B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13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24726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" y="3862301"/>
            <a:ext cx="9144000" cy="2645434"/>
            <a:chOff x="1" y="3718267"/>
            <a:chExt cx="9144000" cy="2645434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" y="3718267"/>
              <a:ext cx="4163740" cy="2645434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3"/>
            <a:srcRect l="1673" r="1464"/>
            <a:stretch/>
          </p:blipFill>
          <p:spPr>
            <a:xfrm>
              <a:off x="4111369" y="3718267"/>
              <a:ext cx="5032632" cy="2396018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7960697" y="5747653"/>
              <a:ext cx="800219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z, mm</a:t>
              </a:r>
              <a:endParaRPr lang="en-US" b="1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420800" y="5667739"/>
              <a:ext cx="845829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R, mm</a:t>
              </a:r>
              <a:endParaRPr lang="en-US" b="1" dirty="0"/>
            </a:p>
          </p:txBody>
        </p:sp>
        <p:sp>
          <p:nvSpPr>
            <p:cNvPr id="14" name="TextBox 13"/>
            <p:cNvSpPr txBox="1"/>
            <p:nvPr/>
          </p:nvSpPr>
          <p:spPr>
            <a:xfrm rot="16200000">
              <a:off x="3869312" y="4488116"/>
              <a:ext cx="408285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b="1" dirty="0" err="1" smtClean="0"/>
                <a:t>A</a:t>
              </a:r>
              <a:r>
                <a:rPr lang="en-US" b="1" baseline="-25000" dirty="0" err="1" smtClean="0"/>
                <a:t>z</a:t>
              </a:r>
              <a:endParaRPr lang="en-US" b="1" baseline="-25000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09783"/>
            <a:ext cx="8229600" cy="56755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Wire modelling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04333"/>
            <a:ext cx="9144000" cy="3111993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/>
              <a:t>Vector potential  for </a:t>
            </a:r>
            <a:r>
              <a:rPr lang="en-GB" b="1" dirty="0" smtClean="0"/>
              <a:t>finite</a:t>
            </a:r>
            <a:r>
              <a:rPr lang="en-GB" dirty="0" smtClean="0"/>
              <a:t> straight wire</a:t>
            </a:r>
          </a:p>
          <a:p>
            <a:pPr lvl="1"/>
            <a:r>
              <a:rPr lang="en-GB" dirty="0" smtClean="0"/>
              <a:t>Only one longitudinal component</a:t>
            </a:r>
          </a:p>
          <a:p>
            <a:pPr lvl="1"/>
            <a:r>
              <a:rPr lang="en-GB" dirty="0"/>
              <a:t>z</a:t>
            </a:r>
            <a:r>
              <a:rPr lang="en-GB" dirty="0" smtClean="0"/>
              <a:t>-dependent, with central symmetry</a:t>
            </a:r>
          </a:p>
          <a:p>
            <a:pPr lvl="1"/>
            <a:endParaRPr lang="en-GB" dirty="0"/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 </a:t>
            </a:r>
          </a:p>
          <a:p>
            <a:r>
              <a:rPr lang="en-GB" dirty="0" smtClean="0"/>
              <a:t>Map </a:t>
            </a:r>
            <a:r>
              <a:rPr lang="en-GB" dirty="0" smtClean="0"/>
              <a:t>constructed </a:t>
            </a:r>
            <a:r>
              <a:rPr lang="en-GB" dirty="0" smtClean="0"/>
              <a:t>by integrating the kick over the z-direction</a:t>
            </a:r>
          </a:p>
          <a:p>
            <a:endParaRPr lang="en-GB" dirty="0"/>
          </a:p>
          <a:p>
            <a:endParaRPr lang="en-GB" dirty="0" smtClean="0"/>
          </a:p>
          <a:p>
            <a:pPr marL="0" indent="0">
              <a:buNone/>
            </a:pPr>
            <a:endParaRPr lang="en-GB" dirty="0" smtClean="0"/>
          </a:p>
        </p:txBody>
      </p:sp>
      <p:sp>
        <p:nvSpPr>
          <p:cNvPr id="5" name="Rectangle 4"/>
          <p:cNvSpPr/>
          <p:nvPr/>
        </p:nvSpPr>
        <p:spPr>
          <a:xfrm>
            <a:off x="6806642" y="562051"/>
            <a:ext cx="2194025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b="1" kern="0" dirty="0" smtClean="0">
                <a:solidFill>
                  <a:srgbClr val="3366FF"/>
                </a:solidFill>
                <a:latin typeface="Garamond"/>
                <a:ea typeface="ＭＳ Ｐゴシック" pitchFamily="22" charset="-128"/>
                <a:cs typeface="ＭＳ Ｐゴシック" pitchFamily="22" charset="-128"/>
              </a:rPr>
              <a:t>A. </a:t>
            </a:r>
            <a:r>
              <a:rPr lang="en-US" sz="2600" b="1" kern="0" dirty="0" err="1" smtClean="0">
                <a:solidFill>
                  <a:srgbClr val="3366FF"/>
                </a:solidFill>
                <a:latin typeface="Garamond"/>
                <a:ea typeface="ＭＳ Ｐゴシック" pitchFamily="22" charset="-128"/>
                <a:cs typeface="ＭＳ Ｐゴシック" pitchFamily="22" charset="-128"/>
              </a:rPr>
              <a:t>Patapenka</a:t>
            </a:r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18/06/2015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Y. Papaphilippou - WP2 TL meeting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FAEB134-6EA8-5E45-B122-58ED561A2D3B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14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10" name="Picture 9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942" y="1975070"/>
            <a:ext cx="7266756" cy="1392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60640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8612" y="3328284"/>
            <a:ext cx="4397465" cy="3529716"/>
          </a:xfrm>
          <a:prstGeom prst="rect">
            <a:avLst/>
          </a:prstGeom>
        </p:spPr>
      </p:pic>
      <p:sp>
        <p:nvSpPr>
          <p:cNvPr id="60417" name="Title 1"/>
          <p:cNvSpPr>
            <a:spLocks noGrp="1"/>
          </p:cNvSpPr>
          <p:nvPr>
            <p:ph type="title"/>
          </p:nvPr>
        </p:nvSpPr>
        <p:spPr>
          <a:xfrm>
            <a:off x="876231" y="-123290"/>
            <a:ext cx="7859889" cy="804333"/>
          </a:xfrm>
        </p:spPr>
        <p:txBody>
          <a:bodyPr/>
          <a:lstStyle/>
          <a:p>
            <a:r>
              <a:rPr lang="en-GB" sz="3600" dirty="0" smtClean="0">
                <a:latin typeface="Bookman Old Style" pitchFamily="18" charset="0"/>
              </a:rPr>
              <a:t>SIXTRACK implementation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551751"/>
            <a:ext cx="9070929" cy="289198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Two models in SIXTRACK</a:t>
            </a:r>
          </a:p>
          <a:p>
            <a:pPr lvl="1"/>
            <a:r>
              <a:rPr lang="en-US" dirty="0" smtClean="0"/>
              <a:t>Existing </a:t>
            </a:r>
            <a:r>
              <a:rPr lang="en-US" dirty="0"/>
              <a:t>one </a:t>
            </a:r>
            <a:r>
              <a:rPr lang="en-US" dirty="0" smtClean="0"/>
              <a:t>debugged and fixed </a:t>
            </a:r>
            <a:r>
              <a:rPr lang="en-US" sz="2300" b="1" dirty="0" smtClean="0">
                <a:solidFill>
                  <a:srgbClr val="3366FF"/>
                </a:solidFill>
              </a:rPr>
              <a:t>see </a:t>
            </a:r>
            <a:r>
              <a:rPr lang="en-US" sz="2300" b="1" dirty="0" err="1" smtClean="0">
                <a:solidFill>
                  <a:srgbClr val="3366FF"/>
                </a:solidFill>
              </a:rPr>
              <a:t>Erdelyi</a:t>
            </a:r>
            <a:r>
              <a:rPr lang="en-US" sz="2300" b="1" dirty="0" smtClean="0">
                <a:solidFill>
                  <a:srgbClr val="3366FF"/>
                </a:solidFill>
              </a:rPr>
              <a:t> and </a:t>
            </a:r>
            <a:r>
              <a:rPr lang="en-US" sz="2300" b="1" dirty="0" err="1" smtClean="0">
                <a:solidFill>
                  <a:srgbClr val="3366FF"/>
                </a:solidFill>
              </a:rPr>
              <a:t>Sen</a:t>
            </a:r>
            <a:endParaRPr lang="en-US" dirty="0" smtClean="0"/>
          </a:p>
          <a:p>
            <a:pPr lvl="1"/>
            <a:r>
              <a:rPr lang="en-US" dirty="0" smtClean="0"/>
              <a:t>Implementation of a map for an arbitrary 3D vector potential, based on </a:t>
            </a:r>
            <a:r>
              <a:rPr lang="en-US" dirty="0"/>
              <a:t>E</a:t>
            </a:r>
            <a:r>
              <a:rPr lang="en-US" dirty="0" smtClean="0"/>
              <a:t>uler integration method </a:t>
            </a:r>
          </a:p>
          <a:p>
            <a:pPr lvl="2"/>
            <a:r>
              <a:rPr lang="en-US" dirty="0"/>
              <a:t>A</a:t>
            </a:r>
            <a:r>
              <a:rPr lang="en-US" dirty="0" smtClean="0"/>
              <a:t>bility to integrate a generic field coming from a model or magnetic measurements</a:t>
            </a:r>
          </a:p>
          <a:p>
            <a:pPr lvl="1"/>
            <a:r>
              <a:rPr lang="en-US" dirty="0" smtClean="0"/>
              <a:t>Tilts of the wire are treated as coordinate transformations before and after the element</a:t>
            </a:r>
          </a:p>
          <a:p>
            <a:pPr lvl="1"/>
            <a:r>
              <a:rPr lang="en-US" dirty="0" smtClean="0"/>
              <a:t>The two models produce identical results for the wire element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806642" y="562051"/>
            <a:ext cx="2194025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b="1" kern="0" dirty="0" smtClean="0">
                <a:solidFill>
                  <a:srgbClr val="3366FF"/>
                </a:solidFill>
                <a:latin typeface="Garamond"/>
                <a:ea typeface="ＭＳ Ｐゴシック" pitchFamily="22" charset="-128"/>
                <a:cs typeface="ＭＳ Ｐゴシック" pitchFamily="22" charset="-128"/>
              </a:rPr>
              <a:t>A. </a:t>
            </a:r>
            <a:r>
              <a:rPr lang="en-US" sz="2600" b="1" kern="0" dirty="0" err="1" smtClean="0">
                <a:solidFill>
                  <a:srgbClr val="3366FF"/>
                </a:solidFill>
                <a:latin typeface="Garamond"/>
                <a:ea typeface="ＭＳ Ｐゴシック" pitchFamily="22" charset="-128"/>
                <a:cs typeface="ＭＳ Ｐゴシック" pitchFamily="22" charset="-128"/>
              </a:rPr>
              <a:t>Patapenka</a:t>
            </a:r>
            <a:endParaRPr lang="en-US" dirty="0">
              <a:solidFill>
                <a:srgbClr val="3366FF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/>
          <a:srcRect l="1" t="26087" r="28977"/>
          <a:stretch/>
        </p:blipFill>
        <p:spPr>
          <a:xfrm>
            <a:off x="69126" y="3443731"/>
            <a:ext cx="4186555" cy="340444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575372" y="3587086"/>
            <a:ext cx="12491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4</a:t>
            </a:r>
            <a:r>
              <a:rPr lang="en-US" sz="2400" b="1" dirty="0" smtClean="0"/>
              <a:t>D-map</a:t>
            </a:r>
            <a:endParaRPr lang="en-US" sz="2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6182087" y="3587086"/>
            <a:ext cx="12491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6D-map</a:t>
            </a:r>
            <a:endParaRPr lang="en-US" sz="2400" b="1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18/06/2015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Y. Papaphilippou - WP2 TL meeting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FAEB134-6EA8-5E45-B122-58ED561A2D3B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15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08446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Title 1"/>
          <p:cNvSpPr>
            <a:spLocks noGrp="1"/>
          </p:cNvSpPr>
          <p:nvPr>
            <p:ph type="title"/>
          </p:nvPr>
        </p:nvSpPr>
        <p:spPr>
          <a:xfrm>
            <a:off x="732208" y="-201854"/>
            <a:ext cx="7859889" cy="804333"/>
          </a:xfrm>
        </p:spPr>
        <p:txBody>
          <a:bodyPr/>
          <a:lstStyle/>
          <a:p>
            <a:r>
              <a:rPr lang="en-GB" sz="3600" dirty="0" smtClean="0">
                <a:latin typeface="Bookman Old Style" pitchFamily="18" charset="0"/>
              </a:rPr>
              <a:t>Wire compensation </a:t>
            </a:r>
            <a:r>
              <a:rPr lang="en-GB" sz="3600" dirty="0" smtClean="0">
                <a:latin typeface="Bookman Old Style" pitchFamily="18" charset="0"/>
              </a:rPr>
              <a:t>1 IP</a:t>
            </a:r>
            <a:endParaRPr lang="en-GB" sz="3600" dirty="0" smtClean="0">
              <a:latin typeface="Bookman Old Style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681991"/>
            <a:ext cx="9070929" cy="2891980"/>
          </a:xfrm>
        </p:spPr>
        <p:txBody>
          <a:bodyPr>
            <a:normAutofit/>
          </a:bodyPr>
          <a:lstStyle/>
          <a:p>
            <a:r>
              <a:rPr lang="en-US" dirty="0" smtClean="0"/>
              <a:t>Compensation in IP1 with </a:t>
            </a:r>
            <a:r>
              <a:rPr lang="en-US" dirty="0" smtClean="0"/>
              <a:t>2 wires </a:t>
            </a:r>
            <a:r>
              <a:rPr lang="en-US" dirty="0" smtClean="0"/>
              <a:t>of </a:t>
            </a:r>
            <a:r>
              <a:rPr lang="en-US" dirty="0" smtClean="0"/>
              <a:t>110A </a:t>
            </a:r>
            <a:r>
              <a:rPr lang="en-US" dirty="0" smtClean="0"/>
              <a:t>in the BBC location (nominal 7TeV LHC beam parameters</a:t>
            </a:r>
            <a:r>
              <a:rPr lang="en-US" dirty="0" smtClean="0"/>
              <a:t>)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479317" y="287077"/>
            <a:ext cx="2194025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b="1" kern="0" dirty="0" smtClean="0">
                <a:solidFill>
                  <a:srgbClr val="3366FF"/>
                </a:solidFill>
                <a:latin typeface="Garamond"/>
                <a:ea typeface="ＭＳ Ｐゴシック" pitchFamily="22" charset="-128"/>
                <a:cs typeface="ＭＳ Ｐゴシック" pitchFamily="22" charset="-128"/>
              </a:rPr>
              <a:t>A. </a:t>
            </a:r>
            <a:r>
              <a:rPr lang="en-US" sz="2600" b="1" kern="0" dirty="0" err="1" smtClean="0">
                <a:solidFill>
                  <a:srgbClr val="3366FF"/>
                </a:solidFill>
                <a:latin typeface="Garamond"/>
                <a:ea typeface="ＭＳ Ｐゴシック" pitchFamily="22" charset="-128"/>
                <a:cs typeface="ＭＳ Ｐゴシック" pitchFamily="22" charset="-128"/>
              </a:rPr>
              <a:t>Patapenka</a:t>
            </a:r>
            <a:endParaRPr lang="en-US" dirty="0">
              <a:solidFill>
                <a:srgbClr val="3366FF"/>
              </a:solidFill>
            </a:endParaRPr>
          </a:p>
        </p:txBody>
      </p:sp>
      <p:pic>
        <p:nvPicPr>
          <p:cNvPr id="8" name="Picture 7" descr="BB_IP1_2wires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6" t="9053" r="14316" b="2714"/>
          <a:stretch/>
        </p:blipFill>
        <p:spPr>
          <a:xfrm>
            <a:off x="4213260" y="2988294"/>
            <a:ext cx="4930941" cy="387039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103841" y="5499208"/>
            <a:ext cx="32431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HO+LR</a:t>
            </a:r>
            <a:r>
              <a:rPr lang="en-US" sz="2400" b="1" dirty="0" smtClean="0"/>
              <a:t>+2Wires in IP1</a:t>
            </a:r>
            <a:endParaRPr lang="en-US" sz="2400" b="1" dirty="0"/>
          </a:p>
        </p:txBody>
      </p:sp>
      <p:pic>
        <p:nvPicPr>
          <p:cNvPr id="9" name="Picture 8" descr="BB_IP1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07" r="24541" b="2588"/>
          <a:stretch/>
        </p:blipFill>
        <p:spPr>
          <a:xfrm>
            <a:off x="6994" y="2973112"/>
            <a:ext cx="4389453" cy="3874329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443802" y="5511419"/>
            <a:ext cx="21532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HO+</a:t>
            </a:r>
            <a:r>
              <a:rPr lang="en-US" sz="2400" b="1" dirty="0" smtClean="0"/>
              <a:t>LR in IP1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5420388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Title 1"/>
          <p:cNvSpPr>
            <a:spLocks noGrp="1"/>
          </p:cNvSpPr>
          <p:nvPr>
            <p:ph type="title"/>
          </p:nvPr>
        </p:nvSpPr>
        <p:spPr>
          <a:xfrm>
            <a:off x="732208" y="-201854"/>
            <a:ext cx="7859889" cy="804333"/>
          </a:xfrm>
        </p:spPr>
        <p:txBody>
          <a:bodyPr/>
          <a:lstStyle/>
          <a:p>
            <a:r>
              <a:rPr lang="en-GB" sz="3600" dirty="0" smtClean="0">
                <a:latin typeface="Bookman Old Style" pitchFamily="18" charset="0"/>
              </a:rPr>
              <a:t>Wire compensation </a:t>
            </a:r>
            <a:r>
              <a:rPr lang="en-GB" sz="3600" dirty="0" smtClean="0">
                <a:latin typeface="Bookman Old Style" pitchFamily="18" charset="0"/>
              </a:rPr>
              <a:t>2 IPs</a:t>
            </a:r>
            <a:endParaRPr lang="en-GB" sz="3600" dirty="0" smtClean="0">
              <a:latin typeface="Bookman Old Style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681991"/>
            <a:ext cx="9070929" cy="2891980"/>
          </a:xfrm>
        </p:spPr>
        <p:txBody>
          <a:bodyPr>
            <a:normAutofit/>
          </a:bodyPr>
          <a:lstStyle/>
          <a:p>
            <a:r>
              <a:rPr lang="en-US" dirty="0" smtClean="0"/>
              <a:t>Compensation in IP1 </a:t>
            </a:r>
            <a:r>
              <a:rPr lang="en-US" dirty="0" smtClean="0"/>
              <a:t>and IP5 with 4 wires </a:t>
            </a:r>
            <a:r>
              <a:rPr lang="en-US" dirty="0" smtClean="0"/>
              <a:t>of </a:t>
            </a:r>
            <a:r>
              <a:rPr lang="en-US" dirty="0" smtClean="0"/>
              <a:t>110A </a:t>
            </a:r>
            <a:r>
              <a:rPr lang="en-US" dirty="0" smtClean="0"/>
              <a:t>in the BBC location (nominal 7TeV LHC beam parameters</a:t>
            </a:r>
            <a:r>
              <a:rPr lang="en-US" dirty="0" smtClean="0"/>
              <a:t>)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479317" y="287077"/>
            <a:ext cx="2194025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b="1" kern="0" dirty="0" smtClean="0">
                <a:solidFill>
                  <a:srgbClr val="3366FF"/>
                </a:solidFill>
                <a:latin typeface="Garamond"/>
                <a:ea typeface="ＭＳ Ｐゴシック" pitchFamily="22" charset="-128"/>
                <a:cs typeface="ＭＳ Ｐゴシック" pitchFamily="22" charset="-128"/>
              </a:rPr>
              <a:t>A. </a:t>
            </a:r>
            <a:r>
              <a:rPr lang="en-US" sz="2600" b="1" kern="0" dirty="0" err="1" smtClean="0">
                <a:solidFill>
                  <a:srgbClr val="3366FF"/>
                </a:solidFill>
                <a:latin typeface="Garamond"/>
                <a:ea typeface="ＭＳ Ｐゴシック" pitchFamily="22" charset="-128"/>
                <a:cs typeface="ＭＳ Ｐゴシック" pitchFamily="22" charset="-128"/>
              </a:rPr>
              <a:t>Patapenka</a:t>
            </a:r>
            <a:endParaRPr lang="en-US" dirty="0">
              <a:solidFill>
                <a:srgbClr val="3366FF"/>
              </a:solidFill>
            </a:endParaRPr>
          </a:p>
        </p:txBody>
      </p:sp>
      <p:pic>
        <p:nvPicPr>
          <p:cNvPr id="3" name="Picture 2" descr="BB_IP1_IP5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57" r="14023" b="3260"/>
          <a:stretch/>
        </p:blipFill>
        <p:spPr>
          <a:xfrm>
            <a:off x="-1" y="3016116"/>
            <a:ext cx="4914552" cy="3797620"/>
          </a:xfrm>
          <a:prstGeom prst="rect">
            <a:avLst/>
          </a:prstGeom>
        </p:spPr>
      </p:pic>
      <p:pic>
        <p:nvPicPr>
          <p:cNvPr id="2" name="Picture 1" descr="BB_IP1_IP5_4wires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11" r="14483" b="2370"/>
          <a:stretch/>
        </p:blipFill>
        <p:spPr>
          <a:xfrm>
            <a:off x="4210220" y="2967272"/>
            <a:ext cx="4933779" cy="389072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506849" y="5561845"/>
            <a:ext cx="247676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HO+LR</a:t>
            </a:r>
            <a:r>
              <a:rPr lang="en-US" sz="2400" b="1" dirty="0" smtClean="0"/>
              <a:t>+4 Wires</a:t>
            </a:r>
          </a:p>
          <a:p>
            <a:r>
              <a:rPr lang="en-US" sz="2400" b="1" dirty="0" smtClean="0"/>
              <a:t> in IP1 and 5</a:t>
            </a:r>
            <a:endParaRPr lang="en-US" sz="2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960412" y="5977344"/>
            <a:ext cx="29387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HO+</a:t>
            </a:r>
            <a:r>
              <a:rPr lang="en-US" sz="2400" b="1" dirty="0" smtClean="0"/>
              <a:t>LR in IP1 and 5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6369902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Title 1"/>
          <p:cNvSpPr>
            <a:spLocks noGrp="1"/>
          </p:cNvSpPr>
          <p:nvPr>
            <p:ph type="title"/>
          </p:nvPr>
        </p:nvSpPr>
        <p:spPr>
          <a:xfrm>
            <a:off x="737393" y="200312"/>
            <a:ext cx="7859889" cy="804333"/>
          </a:xfrm>
        </p:spPr>
        <p:txBody>
          <a:bodyPr/>
          <a:lstStyle/>
          <a:p>
            <a:r>
              <a:rPr lang="en-GB" sz="3600" dirty="0" smtClean="0">
                <a:latin typeface="Bookman Old Style" pitchFamily="18" charset="0"/>
              </a:rPr>
              <a:t>Wire compensation </a:t>
            </a:r>
            <a:r>
              <a:rPr lang="en-GB" sz="3600" dirty="0" smtClean="0">
                <a:latin typeface="Bookman Old Style" pitchFamily="18" charset="0"/>
              </a:rPr>
              <a:t>4 </a:t>
            </a:r>
            <a:r>
              <a:rPr lang="en-GB" sz="3600" dirty="0" err="1" smtClean="0">
                <a:latin typeface="Bookman Old Style" pitchFamily="18" charset="0"/>
              </a:rPr>
              <a:t>Ips</a:t>
            </a:r>
            <a:endParaRPr lang="en-GB" sz="3600" dirty="0" smtClean="0">
              <a:latin typeface="Bookman Old Style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950633"/>
            <a:ext cx="9070929" cy="2891980"/>
          </a:xfrm>
        </p:spPr>
        <p:txBody>
          <a:bodyPr>
            <a:normAutofit/>
          </a:bodyPr>
          <a:lstStyle/>
          <a:p>
            <a:r>
              <a:rPr lang="en-US" dirty="0" smtClean="0"/>
              <a:t>Compensation in IP1 with </a:t>
            </a:r>
            <a:r>
              <a:rPr lang="en-US" dirty="0" smtClean="0"/>
              <a:t>4 wires </a:t>
            </a:r>
            <a:r>
              <a:rPr lang="en-US" dirty="0" smtClean="0"/>
              <a:t>of </a:t>
            </a:r>
            <a:r>
              <a:rPr lang="en-US" dirty="0" smtClean="0"/>
              <a:t>110A </a:t>
            </a:r>
            <a:r>
              <a:rPr lang="en-US" dirty="0" smtClean="0"/>
              <a:t>in the BBC </a:t>
            </a:r>
            <a:r>
              <a:rPr lang="en-US" dirty="0" smtClean="0"/>
              <a:t>location</a:t>
            </a:r>
            <a:r>
              <a:rPr lang="en-US" dirty="0"/>
              <a:t>, including effect of IP2 and IP8 </a:t>
            </a:r>
            <a:r>
              <a:rPr lang="en-US" dirty="0" smtClean="0"/>
              <a:t>(nominal 7TeV LHC beam parameters</a:t>
            </a:r>
            <a:r>
              <a:rPr lang="en-US" dirty="0" smtClean="0"/>
              <a:t>)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577016" y="2362946"/>
            <a:ext cx="2194025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b="1" kern="0" dirty="0" smtClean="0">
                <a:solidFill>
                  <a:srgbClr val="3366FF"/>
                </a:solidFill>
                <a:latin typeface="Garamond"/>
                <a:ea typeface="ＭＳ Ｐゴシック" pitchFamily="22" charset="-128"/>
                <a:cs typeface="ＭＳ Ｐゴシック" pitchFamily="22" charset="-128"/>
              </a:rPr>
              <a:t>A. </a:t>
            </a:r>
            <a:r>
              <a:rPr lang="en-US" sz="2600" b="1" kern="0" dirty="0" err="1" smtClean="0">
                <a:solidFill>
                  <a:srgbClr val="3366FF"/>
                </a:solidFill>
                <a:latin typeface="Garamond"/>
                <a:ea typeface="ＭＳ Ｐゴシック" pitchFamily="22" charset="-128"/>
                <a:cs typeface="ＭＳ Ｐゴシック" pitchFamily="22" charset="-128"/>
              </a:rPr>
              <a:t>Patapenka</a:t>
            </a:r>
            <a:endParaRPr lang="en-US" dirty="0">
              <a:solidFill>
                <a:srgbClr val="3366FF"/>
              </a:solidFill>
            </a:endParaRPr>
          </a:p>
        </p:txBody>
      </p:sp>
      <p:pic>
        <p:nvPicPr>
          <p:cNvPr id="4" name="Picture 3" descr="BB_ALL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8" t="7940" r="14358" b="2810"/>
          <a:stretch/>
        </p:blipFill>
        <p:spPr>
          <a:xfrm>
            <a:off x="24426" y="2967272"/>
            <a:ext cx="4900413" cy="3883097"/>
          </a:xfrm>
          <a:prstGeom prst="rect">
            <a:avLst/>
          </a:prstGeom>
        </p:spPr>
      </p:pic>
      <p:pic>
        <p:nvPicPr>
          <p:cNvPr id="10" name="Picture 9" descr="BB_ALL_4wires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79" r="14441" b="3275"/>
          <a:stretch/>
        </p:blipFill>
        <p:spPr>
          <a:xfrm>
            <a:off x="4274324" y="3054144"/>
            <a:ext cx="4869676" cy="378401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506849" y="5561845"/>
            <a:ext cx="255370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HO+LR</a:t>
            </a:r>
            <a:r>
              <a:rPr lang="en-US" sz="2400" b="1" dirty="0" smtClean="0"/>
              <a:t>+ 4 Wires</a:t>
            </a:r>
          </a:p>
          <a:p>
            <a:r>
              <a:rPr lang="en-US" sz="2400" b="1" dirty="0" smtClean="0"/>
              <a:t>all IPs</a:t>
            </a:r>
            <a:endParaRPr lang="en-US" sz="2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960412" y="5977344"/>
            <a:ext cx="22106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HO+</a:t>
            </a:r>
            <a:r>
              <a:rPr lang="en-US" sz="2400" b="1" dirty="0" smtClean="0"/>
              <a:t>LR all IPs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2189573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Title 1"/>
          <p:cNvSpPr>
            <a:spLocks noGrp="1"/>
          </p:cNvSpPr>
          <p:nvPr>
            <p:ph type="title"/>
          </p:nvPr>
        </p:nvSpPr>
        <p:spPr>
          <a:xfrm>
            <a:off x="737393" y="200312"/>
            <a:ext cx="7859889" cy="804333"/>
          </a:xfrm>
        </p:spPr>
        <p:txBody>
          <a:bodyPr/>
          <a:lstStyle/>
          <a:p>
            <a:r>
              <a:rPr lang="en-GB" sz="3600" dirty="0" smtClean="0">
                <a:latin typeface="Bookman Old Style" pitchFamily="18" charset="0"/>
              </a:rPr>
              <a:t>Wire </a:t>
            </a:r>
            <a:r>
              <a:rPr lang="en-GB" sz="3600" dirty="0" smtClean="0">
                <a:latin typeface="Bookman Old Style" pitchFamily="18" charset="0"/>
              </a:rPr>
              <a:t>simulations next steps</a:t>
            </a:r>
            <a:endParaRPr lang="en-GB" sz="3600" dirty="0" smtClean="0">
              <a:latin typeface="Bookman Old Style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46545" y="889577"/>
            <a:ext cx="8780682" cy="5754968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Create MADX mask files with “fake” wires (BB long range elements with infinite separation)  in the </a:t>
            </a:r>
            <a:r>
              <a:rPr lang="en-US" dirty="0" smtClean="0"/>
              <a:t>TCT/L </a:t>
            </a:r>
            <a:r>
              <a:rPr lang="en-US" dirty="0" smtClean="0"/>
              <a:t>locations</a:t>
            </a:r>
          </a:p>
          <a:p>
            <a:pPr lvl="1"/>
            <a:r>
              <a:rPr lang="en-US" dirty="0" smtClean="0"/>
              <a:t>Eventually write a wire module for MADX</a:t>
            </a:r>
          </a:p>
          <a:p>
            <a:r>
              <a:rPr lang="en-US" dirty="0" smtClean="0"/>
              <a:t>Run SIXTRACK simulations for LHC@6.5TeV</a:t>
            </a:r>
          </a:p>
          <a:p>
            <a:pPr lvl="1"/>
            <a:r>
              <a:rPr lang="en-US" dirty="0"/>
              <a:t>F</a:t>
            </a:r>
            <a:r>
              <a:rPr lang="en-US" dirty="0" smtClean="0"/>
              <a:t>or nominal but also BCMS beams</a:t>
            </a:r>
          </a:p>
          <a:p>
            <a:pPr lvl="1"/>
            <a:r>
              <a:rPr lang="en-US" dirty="0" smtClean="0"/>
              <a:t>Nominal but also reduced crossing angles to enhance  LR effect</a:t>
            </a:r>
          </a:p>
          <a:p>
            <a:pPr lvl="1"/>
            <a:r>
              <a:rPr lang="en-US" dirty="0" smtClean="0"/>
              <a:t>Different wire separations and currents (average BB separation and larger separation taking into account collimator nominal settings)</a:t>
            </a:r>
          </a:p>
          <a:p>
            <a:pPr lvl="1"/>
            <a:r>
              <a:rPr lang="en-US" dirty="0" smtClean="0"/>
              <a:t>With/without HO, with/without IP2 and IP8</a:t>
            </a:r>
          </a:p>
          <a:p>
            <a:pPr lvl="1"/>
            <a:r>
              <a:rPr lang="en-US" dirty="0" smtClean="0"/>
              <a:t>Nominal and ATS optics</a:t>
            </a:r>
          </a:p>
          <a:p>
            <a:pPr lvl="1"/>
            <a:r>
              <a:rPr lang="en-US" dirty="0" smtClean="0"/>
              <a:t>All magnetic non-linearities, sextupoles @ nominal chromaticity, with/without Landau octupoles</a:t>
            </a:r>
          </a:p>
          <a:p>
            <a:pPr lvl="1"/>
            <a:r>
              <a:rPr lang="en-US" dirty="0" smtClean="0"/>
              <a:t>Different working points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</a:rPr>
              <a:t>18/06/2015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811451" y="6248400"/>
            <a:ext cx="3741749" cy="4572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</a:rPr>
              <a:t>Y. Papaphilippou - WP2 TL meeting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/>
          <a:p>
            <a:pPr>
              <a:defRPr/>
            </a:pPr>
            <a:fld id="{7FAEB134-6EA8-5E45-B122-58ED561A2D3B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19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77104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Title 1"/>
          <p:cNvSpPr>
            <a:spLocks noGrp="1"/>
          </p:cNvSpPr>
          <p:nvPr>
            <p:ph type="title"/>
          </p:nvPr>
        </p:nvSpPr>
        <p:spPr>
          <a:xfrm>
            <a:off x="611560" y="-32319"/>
            <a:ext cx="7751390" cy="580999"/>
          </a:xfrm>
        </p:spPr>
        <p:txBody>
          <a:bodyPr/>
          <a:lstStyle/>
          <a:p>
            <a:r>
              <a:rPr lang="en-GB" dirty="0" smtClean="0">
                <a:latin typeface="Bookman Old Style" pitchFamily="18" charset="0"/>
              </a:rPr>
              <a:t>Outline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Y. Papaphilippou - WP2 TL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2ABBD3D-0831-9444-BC35-A71AEB7864A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18/06/2015</a:t>
            </a:r>
            <a:endParaRPr lang="en-US"/>
          </a:p>
        </p:txBody>
      </p:sp>
      <p:sp>
        <p:nvSpPr>
          <p:cNvPr id="6" name="Rectangle 5"/>
          <p:cNvSpPr/>
          <p:nvPr/>
        </p:nvSpPr>
        <p:spPr bwMode="auto">
          <a:xfrm>
            <a:off x="4860032" y="2060848"/>
            <a:ext cx="576064" cy="288032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77417" y="812452"/>
            <a:ext cx="8876922" cy="570958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Wire compensation basic considerations</a:t>
            </a:r>
          </a:p>
          <a:p>
            <a:r>
              <a:rPr lang="en-US" dirty="0" smtClean="0"/>
              <a:t>Wire effect on the beam </a:t>
            </a:r>
          </a:p>
          <a:p>
            <a:pPr lvl="1"/>
            <a:r>
              <a:rPr lang="en-US" dirty="0" smtClean="0"/>
              <a:t>Multipole expansion, </a:t>
            </a:r>
          </a:p>
          <a:p>
            <a:pPr lvl="1"/>
            <a:r>
              <a:rPr lang="en-US" dirty="0"/>
              <a:t>O</a:t>
            </a:r>
            <a:r>
              <a:rPr lang="en-US" dirty="0" smtClean="0"/>
              <a:t>rbit, coupling, tune, tune-spread</a:t>
            </a:r>
          </a:p>
          <a:p>
            <a:r>
              <a:rPr lang="en-US" dirty="0" smtClean="0"/>
              <a:t>Test of wire compensation in the LHC </a:t>
            </a:r>
          </a:p>
          <a:p>
            <a:pPr lvl="1"/>
            <a:r>
              <a:rPr lang="en-US" dirty="0"/>
              <a:t>N</a:t>
            </a:r>
            <a:r>
              <a:rPr lang="en-US" dirty="0" smtClean="0"/>
              <a:t>ominal and available positions  </a:t>
            </a:r>
            <a:endParaRPr lang="en-US" dirty="0"/>
          </a:p>
          <a:p>
            <a:pPr lvl="1"/>
            <a:r>
              <a:rPr lang="en-US" dirty="0"/>
              <a:t>P</a:t>
            </a:r>
            <a:r>
              <a:rPr lang="en-US" dirty="0" smtClean="0"/>
              <a:t>resent simulation status</a:t>
            </a:r>
          </a:p>
          <a:p>
            <a:r>
              <a:rPr lang="en-US" dirty="0" smtClean="0"/>
              <a:t>Experimental conditions, observables and associated instrumentation needs</a:t>
            </a:r>
          </a:p>
          <a:p>
            <a:r>
              <a:rPr lang="en-US" dirty="0" smtClean="0"/>
              <a:t>SPS wires status and plans</a:t>
            </a:r>
          </a:p>
          <a:p>
            <a:r>
              <a:rPr lang="en-US" dirty="0" smtClean="0"/>
              <a:t>Study plans</a:t>
            </a:r>
          </a:p>
        </p:txBody>
      </p:sp>
    </p:spTree>
    <p:extLst>
      <p:ext uri="{BB962C8B-B14F-4D97-AF65-F5344CB8AC3E}">
        <p14:creationId xmlns:p14="http://schemas.microsoft.com/office/powerpoint/2010/main" val="31970346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Title 1"/>
          <p:cNvSpPr>
            <a:spLocks noGrp="1"/>
          </p:cNvSpPr>
          <p:nvPr>
            <p:ph type="title"/>
          </p:nvPr>
        </p:nvSpPr>
        <p:spPr>
          <a:xfrm>
            <a:off x="737393" y="200313"/>
            <a:ext cx="7859889" cy="410238"/>
          </a:xfrm>
        </p:spPr>
        <p:txBody>
          <a:bodyPr/>
          <a:lstStyle/>
          <a:p>
            <a:r>
              <a:rPr lang="en-GB" sz="3600" dirty="0" smtClean="0">
                <a:latin typeface="Bookman Old Style" pitchFamily="18" charset="0"/>
              </a:rPr>
              <a:t>Wire </a:t>
            </a:r>
            <a:r>
              <a:rPr lang="en-GB" sz="3600" dirty="0" smtClean="0">
                <a:latin typeface="Bookman Old Style" pitchFamily="18" charset="0"/>
              </a:rPr>
              <a:t>simulations analysis</a:t>
            </a:r>
            <a:endParaRPr lang="en-GB" sz="3600" dirty="0" smtClean="0">
              <a:latin typeface="Bookman Old Style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70973" y="830348"/>
            <a:ext cx="8841744" cy="2390787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Dynamic aperture</a:t>
            </a:r>
          </a:p>
          <a:p>
            <a:r>
              <a:rPr lang="en-US" dirty="0" smtClean="0"/>
              <a:t>Frequency maps</a:t>
            </a:r>
          </a:p>
          <a:p>
            <a:r>
              <a:rPr lang="en-US" dirty="0" smtClean="0"/>
              <a:t>Resonance driving term estimation</a:t>
            </a:r>
          </a:p>
          <a:p>
            <a:r>
              <a:rPr lang="en-US" dirty="0" smtClean="0"/>
              <a:t>Track distributions and correlate them with lifetime (diffusion of tails)</a:t>
            </a:r>
          </a:p>
          <a:p>
            <a:pPr lvl="1"/>
            <a:r>
              <a:rPr lang="en-US" dirty="0" smtClean="0"/>
              <a:t>Include IBS, burn-off, emittance blow-up (noise), synchrotron radiation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</a:rPr>
              <a:t>18/06/2015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811451" y="6248400"/>
            <a:ext cx="3741749" cy="4572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</a:rPr>
              <a:t>Y. Papaphilippou - WP2 TL meeting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/>
          <a:p>
            <a:pPr>
              <a:defRPr/>
            </a:pPr>
            <a:fld id="{7FAEB134-6EA8-5E45-B122-58ED561A2D3B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20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3272"/>
          <a:stretch/>
        </p:blipFill>
        <p:spPr>
          <a:xfrm>
            <a:off x="43334" y="3221135"/>
            <a:ext cx="4582484" cy="363686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2300" y="3241495"/>
            <a:ext cx="4711700" cy="36195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7339700" y="3056829"/>
            <a:ext cx="16730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kern="0" dirty="0" smtClean="0">
                <a:solidFill>
                  <a:srgbClr val="3366FF"/>
                </a:solidFill>
                <a:ea typeface="ＭＳ Ｐゴシック" pitchFamily="22" charset="-128"/>
                <a:cs typeface="ＭＳ Ｐゴシック" pitchFamily="22" charset="-128"/>
              </a:rPr>
              <a:t>G. </a:t>
            </a:r>
            <a:r>
              <a:rPr lang="en-US" b="1" kern="0" dirty="0" err="1" smtClean="0">
                <a:solidFill>
                  <a:srgbClr val="3366FF"/>
                </a:solidFill>
                <a:ea typeface="ＭＳ Ｐゴシック" pitchFamily="22" charset="-128"/>
                <a:cs typeface="ＭＳ Ｐゴシック" pitchFamily="22" charset="-128"/>
              </a:rPr>
              <a:t>Campogiani</a:t>
            </a:r>
            <a:endParaRPr lang="en-US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251493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4718" y="37591"/>
            <a:ext cx="7935691" cy="440550"/>
          </a:xfrm>
        </p:spPr>
        <p:txBody>
          <a:bodyPr>
            <a:noAutofit/>
          </a:bodyPr>
          <a:lstStyle/>
          <a:p>
            <a:r>
              <a:rPr lang="en-GB" sz="3200" dirty="0" smtClean="0"/>
              <a:t>Experimental set-up -  Train composition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44992"/>
            <a:ext cx="9144000" cy="6320887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Two trains with unequal number of bunches, to avoid “all” PACMAN</a:t>
            </a:r>
          </a:p>
          <a:p>
            <a:pPr lvl="1"/>
            <a:r>
              <a:rPr lang="en-GB" dirty="0" smtClean="0"/>
              <a:t> </a:t>
            </a:r>
            <a:r>
              <a:rPr lang="en-GB" dirty="0"/>
              <a:t>L</a:t>
            </a:r>
            <a:r>
              <a:rPr lang="en-GB" dirty="0" smtClean="0"/>
              <a:t>ong one in non-compensated beam to cover twice the distance of long range collisions, i.e. at least ((</a:t>
            </a:r>
            <a:r>
              <a:rPr lang="en-GB" dirty="0" smtClean="0"/>
              <a:t>16x2</a:t>
            </a:r>
            <a:r>
              <a:rPr lang="en-GB" dirty="0" smtClean="0"/>
              <a:t>)+1)x2 = 66, neglecting the long-ranges inside D1</a:t>
            </a:r>
          </a:p>
          <a:p>
            <a:pPr lvl="2"/>
            <a:r>
              <a:rPr lang="en-GB" dirty="0" smtClean="0"/>
              <a:t>Usual train with 72 bunches from PS covers 1 LR encounter inside D1</a:t>
            </a:r>
          </a:p>
          <a:p>
            <a:pPr lvl="2"/>
            <a:r>
              <a:rPr lang="en-GB" dirty="0" smtClean="0"/>
              <a:t>New scheme of 80 bunches covers 3 LR encounters inside D1</a:t>
            </a:r>
          </a:p>
          <a:p>
            <a:pPr lvl="1"/>
            <a:r>
              <a:rPr lang="en-GB" dirty="0" smtClean="0"/>
              <a:t>“</a:t>
            </a:r>
            <a:r>
              <a:rPr lang="en-GB" dirty="0" smtClean="0"/>
              <a:t>Weak” beam </a:t>
            </a:r>
            <a:r>
              <a:rPr lang="en-GB" dirty="0" smtClean="0"/>
              <a:t>composition </a:t>
            </a:r>
            <a:r>
              <a:rPr lang="en-GB" dirty="0" smtClean="0"/>
              <a:t>with two </a:t>
            </a:r>
            <a:r>
              <a:rPr lang="en-GB" dirty="0" err="1" smtClean="0"/>
              <a:t>flavors</a:t>
            </a:r>
            <a:r>
              <a:rPr lang="en-GB" dirty="0" smtClean="0"/>
              <a:t>:</a:t>
            </a:r>
          </a:p>
          <a:p>
            <a:pPr lvl="2"/>
            <a:r>
              <a:rPr lang="en-GB" dirty="0"/>
              <a:t>S</a:t>
            </a:r>
            <a:r>
              <a:rPr lang="en-GB" dirty="0" smtClean="0"/>
              <a:t>hort </a:t>
            </a:r>
            <a:r>
              <a:rPr lang="en-GB" dirty="0"/>
              <a:t>train </a:t>
            </a:r>
            <a:r>
              <a:rPr lang="en-GB" dirty="0" smtClean="0"/>
              <a:t>with </a:t>
            </a:r>
            <a:r>
              <a:rPr lang="en-GB" dirty="0"/>
              <a:t>maximum half the number of bunches as compared to the other beam, i.e. 36 to 40 </a:t>
            </a:r>
            <a:r>
              <a:rPr lang="en-GB" dirty="0" smtClean="0"/>
              <a:t>bunches for </a:t>
            </a:r>
            <a:r>
              <a:rPr lang="en-GB" dirty="0"/>
              <a:t>n</a:t>
            </a:r>
            <a:r>
              <a:rPr lang="en-GB" dirty="0" smtClean="0"/>
              <a:t>ominal collimator settings and higher wire currents </a:t>
            </a:r>
          </a:p>
          <a:p>
            <a:pPr lvl="2"/>
            <a:r>
              <a:rPr lang="en-GB" dirty="0" smtClean="0"/>
              <a:t>Single bunches with nominal current </a:t>
            </a:r>
            <a:r>
              <a:rPr lang="en-GB" dirty="0" smtClean="0"/>
              <a:t>may </a:t>
            </a:r>
            <a:r>
              <a:rPr lang="en-GB" dirty="0" smtClean="0"/>
              <a:t>allow </a:t>
            </a:r>
            <a:r>
              <a:rPr lang="en-GB" dirty="0" smtClean="0"/>
              <a:t>approaching wire in “nominal” </a:t>
            </a:r>
            <a:r>
              <a:rPr lang="en-GB" dirty="0" smtClean="0"/>
              <a:t>average BB separation (depending on collimation considerations)</a:t>
            </a:r>
            <a:endParaRPr lang="en-GB" dirty="0" smtClean="0"/>
          </a:p>
          <a:p>
            <a:pPr lvl="0"/>
            <a:r>
              <a:rPr lang="en-GB" dirty="0" smtClean="0"/>
              <a:t>Very short asymmetric trains may be interesting to study only effect in the area of “round” LR encounters (6-7 per IP side), while keeping their number equal for each bunch</a:t>
            </a:r>
          </a:p>
          <a:p>
            <a:r>
              <a:rPr lang="en-US" dirty="0" smtClean="0"/>
              <a:t>Effect of </a:t>
            </a:r>
            <a:r>
              <a:rPr lang="en-US" dirty="0"/>
              <a:t>head on collisions could be suppressed by </a:t>
            </a:r>
            <a:r>
              <a:rPr lang="en-US" dirty="0" smtClean="0"/>
              <a:t>timing one </a:t>
            </a:r>
            <a:r>
              <a:rPr lang="en-US" dirty="0"/>
              <a:t>beam with respect to </a:t>
            </a:r>
            <a:r>
              <a:rPr lang="en-US" dirty="0" smtClean="0"/>
              <a:t>other </a:t>
            </a:r>
            <a:r>
              <a:rPr lang="en-US" dirty="0"/>
              <a:t>by 12.5 </a:t>
            </a:r>
            <a:r>
              <a:rPr lang="en-US" dirty="0" smtClean="0"/>
              <a:t>ns, while </a:t>
            </a:r>
            <a:r>
              <a:rPr lang="en-US" dirty="0"/>
              <a:t>maintaining </a:t>
            </a:r>
            <a:r>
              <a:rPr lang="en-US" dirty="0" smtClean="0"/>
              <a:t>number </a:t>
            </a:r>
            <a:r>
              <a:rPr lang="en-US" dirty="0"/>
              <a:t>of long range </a:t>
            </a:r>
            <a:r>
              <a:rPr lang="en-US" dirty="0" smtClean="0"/>
              <a:t>collisions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7734078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7731" y="123894"/>
            <a:ext cx="8015967" cy="440550"/>
          </a:xfrm>
        </p:spPr>
        <p:txBody>
          <a:bodyPr>
            <a:noAutofit/>
          </a:bodyPr>
          <a:lstStyle/>
          <a:p>
            <a:r>
              <a:rPr lang="en-GB" sz="4800" dirty="0" smtClean="0"/>
              <a:t>Experimental set-up (cont.)</a:t>
            </a:r>
            <a:endParaRPr lang="en-GB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69650"/>
            <a:ext cx="9144000" cy="6320887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Beams should be initially separated in IP2 and 8</a:t>
            </a:r>
          </a:p>
          <a:p>
            <a:r>
              <a:rPr lang="en-GB" dirty="0" smtClean="0"/>
              <a:t>Number of LR may be adjusted depending on efficiency of correction (location and number of wires)</a:t>
            </a:r>
          </a:p>
          <a:p>
            <a:r>
              <a:rPr lang="en-GB" dirty="0" smtClean="0"/>
              <a:t>May need optics adjustment for optimising optics at wire location (need optics validation, may not be possible)</a:t>
            </a:r>
          </a:p>
          <a:p>
            <a:r>
              <a:rPr lang="en-US" dirty="0" smtClean="0"/>
              <a:t>Separating in 1 IP and colliding in other may be used to test correction efficiency separately </a:t>
            </a:r>
          </a:p>
          <a:p>
            <a:r>
              <a:rPr lang="en-US" dirty="0" smtClean="0"/>
              <a:t>If effect is weak, may need to reduce crossing angle</a:t>
            </a:r>
          </a:p>
          <a:p>
            <a:r>
              <a:rPr lang="en-US" b="1" dirty="0" smtClean="0"/>
              <a:t>Final set-up should be tested in “running” LHC conditions</a:t>
            </a:r>
          </a:p>
          <a:p>
            <a:r>
              <a:rPr lang="en-US" dirty="0" smtClean="0"/>
              <a:t>Different </a:t>
            </a:r>
            <a:r>
              <a:rPr lang="en-US" dirty="0"/>
              <a:t>configurations </a:t>
            </a:r>
            <a:r>
              <a:rPr lang="en-US" dirty="0" smtClean="0"/>
              <a:t>need good preparation </a:t>
            </a:r>
            <a:r>
              <a:rPr lang="en-US" dirty="0"/>
              <a:t>and sufficient amount of MD </a:t>
            </a:r>
            <a:r>
              <a:rPr lang="en-US" dirty="0" smtClean="0"/>
              <a:t>time (unfortunately 1 year already lost…)</a:t>
            </a:r>
            <a:endParaRPr lang="en-US" dirty="0"/>
          </a:p>
          <a:p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224213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725" y="123894"/>
            <a:ext cx="8850584" cy="440550"/>
          </a:xfrm>
        </p:spPr>
        <p:txBody>
          <a:bodyPr>
            <a:noAutofit/>
          </a:bodyPr>
          <a:lstStyle/>
          <a:p>
            <a:r>
              <a:rPr lang="en-GB" sz="6000" dirty="0" smtClean="0"/>
              <a:t>Main observables</a:t>
            </a:r>
            <a:endParaRPr lang="en-GB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692164"/>
            <a:ext cx="8850584" cy="5945540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Lifetime (bunch-by-bunch)</a:t>
            </a:r>
          </a:p>
          <a:p>
            <a:pPr lvl="1"/>
            <a:r>
              <a:rPr lang="en-GB" dirty="0"/>
              <a:t>N</a:t>
            </a:r>
            <a:r>
              <a:rPr lang="en-GB" dirty="0" smtClean="0"/>
              <a:t>eed simulations to benchmark the experiments, i.e. track distributions with BBLR + compensation (on-going work of G. </a:t>
            </a:r>
            <a:r>
              <a:rPr lang="en-GB" dirty="0" err="1" smtClean="0"/>
              <a:t>Campogiani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Disentangle BBLR with respect to other effects such as head on, burn-off, vacuum, IBS, noise,… (on going work of F. Antoniou for LHC luminosity modelling)</a:t>
            </a:r>
            <a:endParaRPr lang="en-GB" dirty="0"/>
          </a:p>
          <a:p>
            <a:r>
              <a:rPr lang="en-GB" dirty="0"/>
              <a:t>Tails evolution</a:t>
            </a:r>
          </a:p>
          <a:p>
            <a:pPr lvl="1"/>
            <a:r>
              <a:rPr lang="en-GB" dirty="0"/>
              <a:t>Losses on different collimator </a:t>
            </a:r>
            <a:r>
              <a:rPr lang="en-GB" dirty="0" smtClean="0"/>
              <a:t>positions</a:t>
            </a:r>
            <a:endParaRPr lang="en-GB" dirty="0"/>
          </a:p>
          <a:p>
            <a:pPr lvl="1"/>
            <a:r>
              <a:rPr lang="en-GB" b="1" dirty="0"/>
              <a:t>Halo </a:t>
            </a:r>
            <a:r>
              <a:rPr lang="en-GB" b="1" dirty="0" smtClean="0"/>
              <a:t>diagnostics</a:t>
            </a:r>
          </a:p>
          <a:p>
            <a:r>
              <a:rPr lang="en-GB" dirty="0" smtClean="0"/>
              <a:t>Beam transfer function </a:t>
            </a:r>
            <a:r>
              <a:rPr lang="en-GB" sz="2200" b="1" dirty="0" smtClean="0">
                <a:solidFill>
                  <a:srgbClr val="3366FF"/>
                </a:solidFill>
              </a:rPr>
              <a:t>see Kim et al., HB2008</a:t>
            </a:r>
            <a:endParaRPr lang="en-GB" dirty="0" smtClean="0"/>
          </a:p>
          <a:p>
            <a:pPr lvl="1"/>
            <a:r>
              <a:rPr lang="en-GB" dirty="0"/>
              <a:t>D</a:t>
            </a:r>
            <a:r>
              <a:rPr lang="en-GB" dirty="0" smtClean="0"/>
              <a:t>amper may not allow to have any relevant measurement (gating ?) </a:t>
            </a:r>
          </a:p>
          <a:p>
            <a:r>
              <a:rPr lang="en-GB" dirty="0" smtClean="0"/>
              <a:t>Orbit, tune, tune-</a:t>
            </a:r>
            <a:r>
              <a:rPr lang="en-GB" dirty="0"/>
              <a:t>spread (coupling, </a:t>
            </a:r>
            <a:r>
              <a:rPr lang="en-GB" dirty="0" smtClean="0"/>
              <a:t>chromaticity</a:t>
            </a:r>
            <a:r>
              <a:rPr lang="en-GB" dirty="0"/>
              <a:t>)</a:t>
            </a:r>
            <a:endParaRPr lang="en-GB" dirty="0" smtClean="0"/>
          </a:p>
          <a:p>
            <a:pPr lvl="1"/>
            <a:r>
              <a:rPr lang="en-GB" dirty="0" smtClean="0"/>
              <a:t>Last three are difficult to measure, while in collision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18/06/2015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Y. Papaphilippou - WP2 TL meeting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FAEB134-6EA8-5E45-B122-58ED561A2D3B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23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18932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725" y="123894"/>
            <a:ext cx="8850584" cy="691560"/>
          </a:xfrm>
        </p:spPr>
        <p:txBody>
          <a:bodyPr>
            <a:noAutofit/>
          </a:bodyPr>
          <a:lstStyle/>
          <a:p>
            <a:r>
              <a:rPr lang="en-GB" sz="4800" dirty="0" smtClean="0"/>
              <a:t>Required instrumentation</a:t>
            </a:r>
            <a:endParaRPr lang="en-GB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815454"/>
            <a:ext cx="8850584" cy="5537450"/>
          </a:xfrm>
        </p:spPr>
        <p:txBody>
          <a:bodyPr>
            <a:normAutofit fontScale="92500"/>
          </a:bodyPr>
          <a:lstStyle/>
          <a:p>
            <a:r>
              <a:rPr lang="en-GB" dirty="0"/>
              <a:t>D</a:t>
            </a:r>
            <a:r>
              <a:rPr lang="en-GB" dirty="0" smtClean="0"/>
              <a:t>iagnostics for one beam needed for the test (the one compensated by the wire)</a:t>
            </a:r>
          </a:p>
          <a:p>
            <a:r>
              <a:rPr lang="en-GB" dirty="0" smtClean="0"/>
              <a:t>Beam Current Transformer, </a:t>
            </a:r>
            <a:r>
              <a:rPr lang="en-GB" dirty="0"/>
              <a:t>t</a:t>
            </a:r>
            <a:r>
              <a:rPr lang="en-GB" dirty="0" smtClean="0"/>
              <a:t>une-monitor, Beam Synchrotron Light monitor (BSRT), BPMs, </a:t>
            </a:r>
            <a:r>
              <a:rPr lang="en-GB" dirty="0" err="1" smtClean="0"/>
              <a:t>Schottky</a:t>
            </a:r>
            <a:r>
              <a:rPr lang="en-GB" dirty="0"/>
              <a:t>, </a:t>
            </a:r>
            <a:r>
              <a:rPr lang="en-GB" dirty="0" smtClean="0"/>
              <a:t>halo diagnostics </a:t>
            </a:r>
          </a:p>
          <a:p>
            <a:r>
              <a:rPr lang="en-GB" dirty="0" smtClean="0"/>
              <a:t>Bunch-by-bunch diagnostics are essential</a:t>
            </a:r>
          </a:p>
          <a:p>
            <a:r>
              <a:rPr lang="en-GB" dirty="0" smtClean="0"/>
              <a:t>For each observable, need to evaluate expected effect and compare with actual performance of instruments</a:t>
            </a:r>
          </a:p>
          <a:p>
            <a:r>
              <a:rPr lang="en-GB" dirty="0" smtClean="0"/>
              <a:t>Need realistic scaling of long-range effect </a:t>
            </a:r>
            <a:r>
              <a:rPr lang="en-GB" dirty="0"/>
              <a:t>(elliptic beams</a:t>
            </a:r>
            <a:r>
              <a:rPr lang="en-GB" dirty="0" smtClean="0"/>
              <a:t>) and wire for all observables and corresponding simulations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18/06/2015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Y. Papaphilippou - WP2 TL meeting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FAEB134-6EA8-5E45-B122-58ED561A2D3B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24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33452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725" y="123894"/>
            <a:ext cx="8850584" cy="440550"/>
          </a:xfrm>
        </p:spPr>
        <p:txBody>
          <a:bodyPr>
            <a:noAutofit/>
          </a:bodyPr>
          <a:lstStyle/>
          <a:p>
            <a:r>
              <a:rPr lang="en-GB" sz="4800" dirty="0" smtClean="0"/>
              <a:t>Wire effect in single  beam</a:t>
            </a:r>
            <a:endParaRPr lang="en-GB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827209"/>
            <a:ext cx="8850584" cy="5816199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Need to benchmark effect of wire </a:t>
            </a:r>
            <a:endParaRPr lang="en-GB" dirty="0"/>
          </a:p>
          <a:p>
            <a:r>
              <a:rPr lang="en-GB" dirty="0" smtClean="0"/>
              <a:t>Calibrate position and current with observables:</a:t>
            </a:r>
          </a:p>
          <a:p>
            <a:pPr lvl="1"/>
            <a:r>
              <a:rPr lang="en-GB" dirty="0"/>
              <a:t>Orbit, tune, </a:t>
            </a:r>
            <a:r>
              <a:rPr lang="en-GB" dirty="0" smtClean="0"/>
              <a:t>tunes-spread</a:t>
            </a:r>
            <a:r>
              <a:rPr lang="en-GB" dirty="0"/>
              <a:t>, coupling (alignment), resonance driving </a:t>
            </a:r>
            <a:r>
              <a:rPr lang="en-GB" dirty="0" smtClean="0"/>
              <a:t>terms, effect on distribution (tails)</a:t>
            </a:r>
          </a:p>
          <a:p>
            <a:r>
              <a:rPr lang="en-GB" dirty="0" smtClean="0"/>
              <a:t>Could be done even at injection energy</a:t>
            </a:r>
            <a:r>
              <a:rPr lang="en-GB" dirty="0"/>
              <a:t> </a:t>
            </a:r>
            <a:r>
              <a:rPr lang="en-GB" dirty="0" smtClean="0"/>
              <a:t>and conditions (only 1 beam)</a:t>
            </a:r>
          </a:p>
          <a:p>
            <a:pPr lvl="1"/>
            <a:r>
              <a:rPr lang="en-GB" dirty="0" smtClean="0"/>
              <a:t>Experimental conditions and instrumentation as for LHC optics measurements</a:t>
            </a:r>
          </a:p>
          <a:p>
            <a:pPr lvl="2"/>
            <a:r>
              <a:rPr lang="en-GB" dirty="0" smtClean="0"/>
              <a:t>BPMs in orbit and TBT mode, BSRT, wire scanners, Q-Kicker, AC-dipole, </a:t>
            </a:r>
            <a:r>
              <a:rPr lang="en-GB" dirty="0"/>
              <a:t>etc… </a:t>
            </a:r>
            <a:endParaRPr lang="en-GB" dirty="0" smtClean="0"/>
          </a:p>
          <a:p>
            <a:pPr lvl="1"/>
            <a:r>
              <a:rPr lang="en-GB" dirty="0" smtClean="0"/>
              <a:t>A lot of information can be already gained with existing wires in SPS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18/06/2015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Y. Papaphilippou - WP2 TL meeting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FAEB134-6EA8-5E45-B122-58ED561A2D3B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25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56730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725" y="123894"/>
            <a:ext cx="8850584" cy="440550"/>
          </a:xfrm>
        </p:spPr>
        <p:txBody>
          <a:bodyPr>
            <a:noAutofit/>
          </a:bodyPr>
          <a:lstStyle/>
          <a:p>
            <a:r>
              <a:rPr lang="en-GB" sz="6000" dirty="0" smtClean="0"/>
              <a:t>Wires at SPS</a:t>
            </a:r>
            <a:endParaRPr lang="en-GB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668933"/>
            <a:ext cx="4473872" cy="4247663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10000"/>
              </a:lnSpc>
            </a:pPr>
            <a:r>
              <a:rPr lang="en-US" dirty="0" smtClean="0"/>
              <a:t>Two 60cm long 3-wire </a:t>
            </a:r>
            <a:r>
              <a:rPr lang="en-US" dirty="0"/>
              <a:t>compensators </a:t>
            </a:r>
            <a:r>
              <a:rPr lang="en-US" dirty="0" smtClean="0"/>
              <a:t>installed </a:t>
            </a:r>
            <a:r>
              <a:rPr lang="en-US" dirty="0"/>
              <a:t>in the CERN </a:t>
            </a:r>
            <a:r>
              <a:rPr lang="en-US" dirty="0" smtClean="0"/>
              <a:t>SPS 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Different “crossing” plane and even @ 45deg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Movable in vertical by +/- 5mm (remote controlled)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Water cooled </a:t>
            </a:r>
            <a:endParaRPr lang="en-US" dirty="0"/>
          </a:p>
          <a:p>
            <a:pPr>
              <a:lnSpc>
                <a:spcPct val="110000"/>
              </a:lnSpc>
            </a:pPr>
            <a:r>
              <a:rPr lang="en-US" dirty="0"/>
              <a:t>A</a:t>
            </a:r>
            <a:r>
              <a:rPr lang="en-US" dirty="0" smtClean="0"/>
              <a:t>bout equal beta </a:t>
            </a:r>
            <a:r>
              <a:rPr lang="en-US" dirty="0"/>
              <a:t>functions in the transverse planes </a:t>
            </a:r>
            <a:r>
              <a:rPr lang="en-US" dirty="0" smtClean="0"/>
              <a:t>(~50m)</a:t>
            </a:r>
            <a:endParaRPr lang="en-US" dirty="0"/>
          </a:p>
        </p:txBody>
      </p:sp>
      <p:pic>
        <p:nvPicPr>
          <p:cNvPr id="4" name="Picture 3" descr="DSCF1796-Ne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81376" y="1111785"/>
            <a:ext cx="4562624" cy="3417879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93392" y="4627768"/>
            <a:ext cx="8864339" cy="2029411"/>
          </a:xfrm>
          <a:prstGeom prst="rect">
            <a:avLst/>
          </a:prstGeom>
        </p:spPr>
        <p:txBody>
          <a:bodyPr wrap="square">
            <a:normAutofit/>
          </a:bodyPr>
          <a:lstStyle/>
          <a:p>
            <a:pPr marL="341313" lvl="0" indent="-341313" defTabSz="9144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7D"/>
              </a:buClr>
              <a:buSzPct val="75000"/>
              <a:buFont typeface="Wingdings" charset="2"/>
              <a:buChar char="n"/>
            </a:pPr>
            <a:r>
              <a:rPr lang="en-US" sz="2700" kern="0" dirty="0">
                <a:solidFill>
                  <a:srgbClr val="000000"/>
                </a:solidFill>
                <a:ea typeface="ＭＳ Ｐゴシック" pitchFamily="22" charset="-128"/>
                <a:cs typeface="ＭＳ Ｐゴシック" pitchFamily="22" charset="-128"/>
              </a:rPr>
              <a:t>Separated by a phase advance of  </a:t>
            </a:r>
            <a:r>
              <a:rPr lang="en-US" sz="2700" kern="0" dirty="0" smtClean="0">
                <a:solidFill>
                  <a:srgbClr val="000000"/>
                </a:solidFill>
                <a:ea typeface="ＭＳ Ｐゴシック" pitchFamily="22" charset="-128"/>
                <a:cs typeface="ＭＳ Ｐゴシック" pitchFamily="22" charset="-128"/>
              </a:rPr>
              <a:t>3deg (similar between BBC and long range interactions in LHC)</a:t>
            </a:r>
            <a:endParaRPr lang="en-US" sz="2700" kern="0" dirty="0">
              <a:solidFill>
                <a:srgbClr val="000000"/>
              </a:solidFill>
              <a:ea typeface="ＭＳ Ｐゴシック" pitchFamily="22" charset="-128"/>
              <a:cs typeface="ＭＳ Ｐゴシック" pitchFamily="22" charset="-128"/>
            </a:endParaRPr>
          </a:p>
          <a:p>
            <a:pPr marL="341313" lvl="0" indent="-341313" defTabSz="9144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7D"/>
              </a:buClr>
              <a:buSzPct val="75000"/>
              <a:buFont typeface="Wingdings" charset="2"/>
              <a:buChar char="n"/>
            </a:pPr>
            <a:r>
              <a:rPr lang="en-US" sz="2700" kern="0" dirty="0">
                <a:solidFill>
                  <a:srgbClr val="000000"/>
                </a:solidFill>
                <a:ea typeface="ＭＳ Ｐゴシック" pitchFamily="22" charset="-128"/>
                <a:cs typeface="ＭＳ Ｐゴシック" pitchFamily="22" charset="-128"/>
              </a:rPr>
              <a:t>Powered with integrated DC current of up to 360A </a:t>
            </a:r>
            <a:r>
              <a:rPr lang="en-US" sz="2700" kern="0" dirty="0" smtClean="0">
                <a:solidFill>
                  <a:srgbClr val="000000"/>
                </a:solidFill>
                <a:ea typeface="ＭＳ Ｐゴシック" pitchFamily="22" charset="-128"/>
                <a:cs typeface="ＭＳ Ｐゴシック" pitchFamily="22" charset="-128"/>
              </a:rPr>
              <a:t>m (~60 LR collisions in LHC)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18/06/2015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Y. Papaphilippou - WP2 TL meeting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FAEB134-6EA8-5E45-B122-58ED561A2D3B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26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8778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725" y="123894"/>
            <a:ext cx="8850584" cy="440550"/>
          </a:xfrm>
        </p:spPr>
        <p:txBody>
          <a:bodyPr>
            <a:noAutofit/>
          </a:bodyPr>
          <a:lstStyle/>
          <a:p>
            <a:r>
              <a:rPr lang="en-GB" sz="6000" dirty="0" smtClean="0"/>
              <a:t>Wires at SPS</a:t>
            </a:r>
            <a:endParaRPr lang="en-GB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815454"/>
            <a:ext cx="4473872" cy="3430510"/>
          </a:xfrm>
        </p:spPr>
        <p:txBody>
          <a:bodyPr>
            <a:normAutofit fontScale="85000" lnSpcReduction="20000"/>
          </a:bodyPr>
          <a:lstStyle/>
          <a:p>
            <a:pPr>
              <a:buClr>
                <a:srgbClr val="00007D"/>
              </a:buClr>
            </a:pPr>
            <a:r>
              <a:rPr lang="en-US" dirty="0">
                <a:solidFill>
                  <a:srgbClr val="000000"/>
                </a:solidFill>
              </a:rPr>
              <a:t>Set-up </a:t>
            </a:r>
            <a:r>
              <a:rPr lang="en-US" dirty="0" smtClean="0">
                <a:solidFill>
                  <a:srgbClr val="000000"/>
                </a:solidFill>
              </a:rPr>
              <a:t>re</a:t>
            </a:r>
            <a:r>
              <a:rPr lang="en-US" dirty="0">
                <a:solidFill>
                  <a:srgbClr val="000000"/>
                </a:solidFill>
              </a:rPr>
              <a:t>-</a:t>
            </a:r>
            <a:r>
              <a:rPr lang="en-US" dirty="0" smtClean="0">
                <a:solidFill>
                  <a:srgbClr val="000000"/>
                </a:solidFill>
              </a:rPr>
              <a:t>evaluated</a:t>
            </a:r>
          </a:p>
          <a:p>
            <a:pPr lvl="1">
              <a:buClr>
                <a:srgbClr val="00007D"/>
              </a:buClr>
            </a:pPr>
            <a:r>
              <a:rPr lang="en-US" dirty="0" smtClean="0">
                <a:solidFill>
                  <a:srgbClr val="000000"/>
                </a:solidFill>
              </a:rPr>
              <a:t>New power convertor able to pulse in PPM mode Powering H or V wire, with a switch</a:t>
            </a:r>
          </a:p>
          <a:p>
            <a:pPr lvl="1">
              <a:buClr>
                <a:srgbClr val="00007D"/>
              </a:buClr>
            </a:pPr>
            <a:r>
              <a:rPr lang="en-US" dirty="0" smtClean="0">
                <a:solidFill>
                  <a:srgbClr val="000000"/>
                </a:solidFill>
              </a:rPr>
              <a:t>Step motors verified and controller in good shape</a:t>
            </a:r>
          </a:p>
          <a:p>
            <a:pPr lvl="1">
              <a:buClr>
                <a:srgbClr val="00007D"/>
              </a:buClr>
            </a:pPr>
            <a:r>
              <a:rPr lang="en-US" dirty="0" smtClean="0">
                <a:solidFill>
                  <a:srgbClr val="000000"/>
                </a:solidFill>
              </a:rPr>
              <a:t>Vacuum integrity </a:t>
            </a:r>
            <a:r>
              <a:rPr lang="en-US" dirty="0" smtClean="0">
                <a:solidFill>
                  <a:srgbClr val="000000"/>
                </a:solidFill>
              </a:rPr>
              <a:t>checked</a:t>
            </a:r>
          </a:p>
          <a:p>
            <a:pPr lvl="1">
              <a:buClr>
                <a:srgbClr val="00007D"/>
              </a:buClr>
            </a:pPr>
            <a:r>
              <a:rPr lang="en-US" dirty="0" smtClean="0">
                <a:solidFill>
                  <a:srgbClr val="000000"/>
                </a:solidFill>
              </a:rPr>
              <a:t>Fine tuning of the PC needed for experiments already this summer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18/06/2015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Y. Papaphilippou - WP2 TL meeting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FAEB134-6EA8-5E45-B122-58ED561A2D3B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27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0" y="4553271"/>
            <a:ext cx="9144000" cy="1909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85000" lnSpcReduction="20000"/>
          </a:bodyPr>
          <a:lstStyle>
            <a:lvl1pPr marL="341313" indent="-3413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2"/>
              <a:buChar char="n"/>
              <a:defRPr sz="3200">
                <a:solidFill>
                  <a:schemeClr val="tx1"/>
                </a:solidFill>
                <a:latin typeface="+mn-lt"/>
                <a:ea typeface="ＭＳ Ｐゴシック" pitchFamily="22" charset="-128"/>
                <a:cs typeface="ＭＳ Ｐゴシック" pitchFamily="22" charset="-128"/>
              </a:defRPr>
            </a:lvl1pPr>
            <a:lvl2pPr marL="741363" indent="-2841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¨"/>
              <a:defRPr sz="28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2pPr>
            <a:lvl3pPr marL="11414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3pPr>
            <a:lvl4pPr marL="15986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charset="2"/>
              <a:buChar char="¨"/>
              <a:defRPr sz="20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4pPr>
            <a:lvl5pPr marL="20558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0" defTabSz="914400">
              <a:buClr>
                <a:srgbClr val="00007D"/>
              </a:buClr>
            </a:pPr>
            <a:r>
              <a:rPr lang="en-GB" kern="0" dirty="0">
                <a:solidFill>
                  <a:srgbClr val="000000"/>
                </a:solidFill>
              </a:rPr>
              <a:t>MDs in 2015 </a:t>
            </a:r>
            <a:r>
              <a:rPr lang="en-GB" kern="0" dirty="0" smtClean="0">
                <a:solidFill>
                  <a:srgbClr val="000000"/>
                </a:solidFill>
              </a:rPr>
              <a:t>for benchmarking </a:t>
            </a:r>
            <a:r>
              <a:rPr lang="en-GB" kern="0" dirty="0">
                <a:solidFill>
                  <a:srgbClr val="000000"/>
                </a:solidFill>
              </a:rPr>
              <a:t>wire </a:t>
            </a:r>
            <a:r>
              <a:rPr lang="en-GB" kern="0" dirty="0" smtClean="0">
                <a:solidFill>
                  <a:srgbClr val="000000"/>
                </a:solidFill>
              </a:rPr>
              <a:t>models</a:t>
            </a:r>
          </a:p>
          <a:p>
            <a:pPr lvl="1" defTabSz="914400">
              <a:buClr>
                <a:srgbClr val="00007D"/>
              </a:buClr>
            </a:pPr>
            <a:r>
              <a:rPr lang="en-US" dirty="0" smtClean="0">
                <a:solidFill>
                  <a:srgbClr val="000000"/>
                </a:solidFill>
              </a:rPr>
              <a:t>At SPS </a:t>
            </a:r>
            <a:r>
              <a:rPr lang="en-GB" dirty="0" smtClean="0">
                <a:solidFill>
                  <a:srgbClr val="000000"/>
                </a:solidFill>
              </a:rPr>
              <a:t>flat </a:t>
            </a:r>
            <a:r>
              <a:rPr lang="en-GB" dirty="0">
                <a:solidFill>
                  <a:srgbClr val="000000"/>
                </a:solidFill>
              </a:rPr>
              <a:t>bottom in parallel MD </a:t>
            </a:r>
            <a:r>
              <a:rPr lang="en-GB" dirty="0" smtClean="0">
                <a:solidFill>
                  <a:srgbClr val="000000"/>
                </a:solidFill>
              </a:rPr>
              <a:t>cycle (single LHC-type bunches)</a:t>
            </a:r>
            <a:endParaRPr lang="en-US" dirty="0">
              <a:solidFill>
                <a:srgbClr val="000000"/>
              </a:solidFill>
            </a:endParaRPr>
          </a:p>
          <a:p>
            <a:pPr lvl="1" defTabSz="914400">
              <a:buClr>
                <a:srgbClr val="00007D"/>
              </a:buClr>
            </a:pPr>
            <a:r>
              <a:rPr lang="en-GB" kern="0" dirty="0" smtClean="0">
                <a:solidFill>
                  <a:srgbClr val="000000"/>
                </a:solidFill>
              </a:rPr>
              <a:t>Beam </a:t>
            </a:r>
            <a:r>
              <a:rPr lang="en-GB" kern="0" dirty="0">
                <a:solidFill>
                  <a:srgbClr val="000000"/>
                </a:solidFill>
              </a:rPr>
              <a:t>brought close to the wire with closed bump </a:t>
            </a:r>
            <a:r>
              <a:rPr lang="en-GB" kern="0" dirty="0" smtClean="0">
                <a:solidFill>
                  <a:srgbClr val="000000"/>
                </a:solidFill>
              </a:rPr>
              <a:t>(already checked)</a:t>
            </a:r>
            <a:endParaRPr lang="en-GB" kern="0" dirty="0">
              <a:solidFill>
                <a:srgbClr val="000000"/>
              </a:solidFill>
            </a:endParaRPr>
          </a:p>
          <a:p>
            <a:pPr lvl="1" defTabSz="914400">
              <a:buClr>
                <a:srgbClr val="00007D"/>
              </a:buClr>
            </a:pPr>
            <a:r>
              <a:rPr lang="en-GB" kern="0" dirty="0">
                <a:solidFill>
                  <a:srgbClr val="000000"/>
                </a:solidFill>
              </a:rPr>
              <a:t>Effect of wire on orbit, tune, tunes-spread, coupling (alignment), resonance driving terms, beam distribution (tails</a:t>
            </a:r>
            <a:r>
              <a:rPr lang="en-GB" kern="0" dirty="0" smtClean="0">
                <a:solidFill>
                  <a:srgbClr val="000000"/>
                </a:solidFill>
              </a:rPr>
              <a:t>)</a:t>
            </a:r>
            <a:endParaRPr lang="en-GB" kern="0" dirty="0">
              <a:solidFill>
                <a:srgbClr val="000000"/>
              </a:solidFill>
            </a:endParaRPr>
          </a:p>
        </p:txBody>
      </p:sp>
      <p:pic>
        <p:nvPicPr>
          <p:cNvPr id="11" name="Picture 10" descr="IMG_0685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2630" y="1124775"/>
            <a:ext cx="3981434" cy="2986076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6099612" y="755443"/>
            <a:ext cx="13081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solidFill>
                  <a:srgbClr val="17375E"/>
                </a:solidFill>
                <a:latin typeface="Calibri" charset="0"/>
              </a:rPr>
              <a:t>BBLR 51772</a:t>
            </a:r>
          </a:p>
        </p:txBody>
      </p:sp>
    </p:spTree>
    <p:extLst>
      <p:ext uri="{BB962C8B-B14F-4D97-AF65-F5344CB8AC3E}">
        <p14:creationId xmlns:p14="http://schemas.microsoft.com/office/powerpoint/2010/main" val="35227914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725" y="123894"/>
            <a:ext cx="8850584" cy="440550"/>
          </a:xfrm>
        </p:spPr>
        <p:txBody>
          <a:bodyPr>
            <a:noAutofit/>
          </a:bodyPr>
          <a:lstStyle/>
          <a:p>
            <a:r>
              <a:rPr lang="en-GB" sz="6000" dirty="0" smtClean="0"/>
              <a:t>Optics at the SPS wires</a:t>
            </a:r>
            <a:endParaRPr lang="en-GB" sz="60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18/06/2015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Y. Papaphilippou - WP2 TL meeting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FAEB134-6EA8-5E45-B122-58ED561A2D3B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28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0" y="4004909"/>
            <a:ext cx="4586922" cy="2458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1313" indent="-3413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2"/>
              <a:buChar char="n"/>
              <a:defRPr sz="3200">
                <a:solidFill>
                  <a:schemeClr val="tx1"/>
                </a:solidFill>
                <a:latin typeface="+mn-lt"/>
                <a:ea typeface="ＭＳ Ｐゴシック" pitchFamily="22" charset="-128"/>
                <a:cs typeface="ＭＳ Ｐゴシック" pitchFamily="22" charset="-128"/>
              </a:defRPr>
            </a:lvl1pPr>
            <a:lvl2pPr marL="741363" indent="-2841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¨"/>
              <a:defRPr sz="28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2pPr>
            <a:lvl3pPr marL="11414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3pPr>
            <a:lvl4pPr marL="15986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charset="2"/>
              <a:buChar char="¨"/>
              <a:defRPr sz="20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4pPr>
            <a:lvl5pPr marL="20558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0" defTabSz="914400">
              <a:buClr>
                <a:srgbClr val="00007D"/>
              </a:buClr>
            </a:pPr>
            <a:r>
              <a:rPr lang="en-US" kern="0" dirty="0" smtClean="0">
                <a:solidFill>
                  <a:srgbClr val="000000"/>
                </a:solidFill>
              </a:rPr>
              <a:t>Q26 </a:t>
            </a:r>
            <a:r>
              <a:rPr lang="en-US" kern="0" dirty="0">
                <a:solidFill>
                  <a:srgbClr val="000000"/>
                </a:solidFill>
              </a:rPr>
              <a:t>optics</a:t>
            </a:r>
            <a:r>
              <a:rPr lang="el-GR" kern="0" dirty="0">
                <a:solidFill>
                  <a:srgbClr val="000000"/>
                </a:solidFill>
              </a:rPr>
              <a:t> (</a:t>
            </a:r>
            <a:r>
              <a:rPr lang="en-US" kern="0" dirty="0">
                <a:solidFill>
                  <a:srgbClr val="000000"/>
                </a:solidFill>
              </a:rPr>
              <a:t>nominal for </a:t>
            </a:r>
            <a:r>
              <a:rPr lang="en-US" kern="0" dirty="0" smtClean="0">
                <a:solidFill>
                  <a:srgbClr val="000000"/>
                </a:solidFill>
              </a:rPr>
              <a:t>FT beam)</a:t>
            </a:r>
          </a:p>
          <a:p>
            <a:pPr lvl="1" defTabSz="914400">
              <a:buClr>
                <a:srgbClr val="00007D"/>
              </a:buClr>
            </a:pPr>
            <a:r>
              <a:rPr lang="el-GR" b="1" kern="0" dirty="0">
                <a:solidFill>
                  <a:srgbClr val="3366FF"/>
                </a:solidFill>
                <a:latin typeface="Times"/>
                <a:cs typeface="Times"/>
              </a:rPr>
              <a:t>β</a:t>
            </a:r>
            <a:r>
              <a:rPr lang="en-US" b="1" kern="0" baseline="-25000" dirty="0">
                <a:solidFill>
                  <a:srgbClr val="3366FF"/>
                </a:solidFill>
              </a:rPr>
              <a:t>x</a:t>
            </a:r>
            <a:r>
              <a:rPr lang="en-US" b="1" kern="0" dirty="0">
                <a:solidFill>
                  <a:srgbClr val="3366FF"/>
                </a:solidFill>
              </a:rPr>
              <a:t> ~</a:t>
            </a:r>
            <a:r>
              <a:rPr lang="el-GR" b="1" kern="0" dirty="0">
                <a:solidFill>
                  <a:srgbClr val="3366FF"/>
                </a:solidFill>
              </a:rPr>
              <a:t>53</a:t>
            </a:r>
            <a:r>
              <a:rPr lang="en-US" b="1" kern="0" dirty="0">
                <a:solidFill>
                  <a:srgbClr val="3366FF"/>
                </a:solidFill>
              </a:rPr>
              <a:t>m</a:t>
            </a:r>
            <a:r>
              <a:rPr lang="en-US" kern="0" dirty="0">
                <a:solidFill>
                  <a:srgbClr val="000000"/>
                </a:solidFill>
              </a:rPr>
              <a:t>, </a:t>
            </a:r>
            <a:r>
              <a:rPr lang="el-GR" b="1" kern="0" dirty="0">
                <a:solidFill>
                  <a:srgbClr val="FF0000"/>
                </a:solidFill>
                <a:latin typeface="Times"/>
                <a:cs typeface="Times"/>
              </a:rPr>
              <a:t>β</a:t>
            </a:r>
            <a:r>
              <a:rPr lang="en-US" b="1" kern="0" baseline="-25000" dirty="0">
                <a:solidFill>
                  <a:srgbClr val="FF0000"/>
                </a:solidFill>
              </a:rPr>
              <a:t>y</a:t>
            </a:r>
            <a:r>
              <a:rPr lang="en-US" b="1" kern="0" dirty="0">
                <a:solidFill>
                  <a:srgbClr val="FF0000"/>
                </a:solidFill>
              </a:rPr>
              <a:t> ~45m</a:t>
            </a:r>
            <a:r>
              <a:rPr lang="en-US" kern="0" dirty="0"/>
              <a:t>,</a:t>
            </a:r>
            <a:r>
              <a:rPr lang="en-US" kern="0" dirty="0">
                <a:solidFill>
                  <a:srgbClr val="008000"/>
                </a:solidFill>
              </a:rPr>
              <a:t> </a:t>
            </a:r>
            <a:r>
              <a:rPr lang="en-US" b="1" kern="0" dirty="0" err="1">
                <a:solidFill>
                  <a:srgbClr val="008000"/>
                </a:solidFill>
              </a:rPr>
              <a:t>D</a:t>
            </a:r>
            <a:r>
              <a:rPr lang="en-US" b="1" kern="0" baseline="-25000" dirty="0" err="1">
                <a:solidFill>
                  <a:srgbClr val="008000"/>
                </a:solidFill>
              </a:rPr>
              <a:t>x</a:t>
            </a:r>
            <a:r>
              <a:rPr lang="en-US" b="1" kern="0" dirty="0">
                <a:solidFill>
                  <a:srgbClr val="008000"/>
                </a:solidFill>
              </a:rPr>
              <a:t>~-</a:t>
            </a:r>
            <a:r>
              <a:rPr lang="en-US" b="1" kern="0" dirty="0" smtClean="0">
                <a:solidFill>
                  <a:srgbClr val="008000"/>
                </a:solidFill>
              </a:rPr>
              <a:t>0.65m</a:t>
            </a:r>
            <a:endParaRPr lang="en-US" b="1" kern="0" dirty="0">
              <a:solidFill>
                <a:srgbClr val="FF000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r="8247"/>
          <a:stretch/>
        </p:blipFill>
        <p:spPr>
          <a:xfrm>
            <a:off x="-1" y="750812"/>
            <a:ext cx="4586923" cy="305317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/>
          <a:srcRect l="6560"/>
          <a:stretch/>
        </p:blipFill>
        <p:spPr>
          <a:xfrm>
            <a:off x="4472728" y="750812"/>
            <a:ext cx="4671271" cy="3053176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2004089" y="727244"/>
            <a:ext cx="7949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17375E"/>
                </a:solidFill>
                <a:latin typeface="Calibri" charset="0"/>
              </a:rPr>
              <a:t>Q26</a:t>
            </a:r>
            <a:endParaRPr lang="en-US" sz="2800" b="1" dirty="0">
              <a:solidFill>
                <a:srgbClr val="17375E"/>
              </a:solidFill>
              <a:latin typeface="Calibri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209540" y="740340"/>
            <a:ext cx="7949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17375E"/>
                </a:solidFill>
                <a:latin typeface="Calibri" charset="0"/>
              </a:rPr>
              <a:t>Q20</a:t>
            </a:r>
            <a:endParaRPr lang="en-US" sz="2800" b="1" dirty="0">
              <a:solidFill>
                <a:srgbClr val="17375E"/>
              </a:solidFill>
              <a:latin typeface="Calibri" charset="0"/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3321391" y="3207179"/>
            <a:ext cx="358189" cy="260482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Rectangle 23"/>
          <p:cNvSpPr/>
          <p:nvPr/>
        </p:nvSpPr>
        <p:spPr bwMode="auto">
          <a:xfrm>
            <a:off x="2881797" y="3213055"/>
            <a:ext cx="358189" cy="260482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2859879" y="2837847"/>
            <a:ext cx="7880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>
                <a:solidFill>
                  <a:srgbClr val="17375E"/>
                </a:solidFill>
                <a:latin typeface="Calibri" charset="0"/>
              </a:rPr>
              <a:t>BBLR2</a:t>
            </a:r>
            <a:endParaRPr lang="en-US" b="1" dirty="0">
              <a:solidFill>
                <a:srgbClr val="17375E"/>
              </a:solidFill>
              <a:latin typeface="Calibri" charset="0"/>
            </a:endParaRPr>
          </a:p>
        </p:txBody>
      </p:sp>
      <p:sp>
        <p:nvSpPr>
          <p:cNvPr id="30" name="Rectangle 29"/>
          <p:cNvSpPr/>
          <p:nvPr/>
        </p:nvSpPr>
        <p:spPr bwMode="auto">
          <a:xfrm>
            <a:off x="7444118" y="3207179"/>
            <a:ext cx="358189" cy="260482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1" name="Rectangle 30"/>
          <p:cNvSpPr/>
          <p:nvPr/>
        </p:nvSpPr>
        <p:spPr bwMode="auto">
          <a:xfrm>
            <a:off x="7004524" y="3213055"/>
            <a:ext cx="358189" cy="260482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6982606" y="2837847"/>
            <a:ext cx="7880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>
                <a:solidFill>
                  <a:srgbClr val="17375E"/>
                </a:solidFill>
                <a:latin typeface="Calibri" charset="0"/>
              </a:rPr>
              <a:t>BBLR2</a:t>
            </a:r>
            <a:endParaRPr lang="en-US" b="1" dirty="0">
              <a:solidFill>
                <a:srgbClr val="17375E"/>
              </a:solidFill>
              <a:latin typeface="Calibri" charset="0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 bwMode="auto">
          <a:xfrm>
            <a:off x="4557077" y="4004909"/>
            <a:ext cx="4586922" cy="2458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1313" indent="-3413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2"/>
              <a:buChar char="n"/>
              <a:defRPr sz="3200">
                <a:solidFill>
                  <a:schemeClr val="tx1"/>
                </a:solidFill>
                <a:latin typeface="+mn-lt"/>
                <a:ea typeface="ＭＳ Ｐゴシック" pitchFamily="22" charset="-128"/>
                <a:cs typeface="ＭＳ Ｐゴシック" pitchFamily="22" charset="-128"/>
              </a:defRPr>
            </a:lvl1pPr>
            <a:lvl2pPr marL="741363" indent="-2841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¨"/>
              <a:defRPr sz="28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2pPr>
            <a:lvl3pPr marL="11414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3pPr>
            <a:lvl4pPr marL="15986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charset="2"/>
              <a:buChar char="¨"/>
              <a:defRPr sz="20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4pPr>
            <a:lvl5pPr marL="20558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0" defTabSz="914400">
              <a:buClr>
                <a:srgbClr val="00007D"/>
              </a:buClr>
            </a:pPr>
            <a:r>
              <a:rPr lang="en-US" kern="0" dirty="0" smtClean="0">
                <a:solidFill>
                  <a:srgbClr val="000000"/>
                </a:solidFill>
              </a:rPr>
              <a:t>Q2</a:t>
            </a:r>
            <a:r>
              <a:rPr lang="el-GR" kern="0" dirty="0" smtClean="0">
                <a:solidFill>
                  <a:srgbClr val="000000"/>
                </a:solidFill>
              </a:rPr>
              <a:t>0</a:t>
            </a:r>
            <a:r>
              <a:rPr lang="en-US" kern="0" dirty="0" smtClean="0">
                <a:solidFill>
                  <a:srgbClr val="000000"/>
                </a:solidFill>
              </a:rPr>
              <a:t> optics</a:t>
            </a:r>
            <a:r>
              <a:rPr lang="el-GR" kern="0" dirty="0" smtClean="0">
                <a:solidFill>
                  <a:srgbClr val="000000"/>
                </a:solidFill>
              </a:rPr>
              <a:t> (</a:t>
            </a:r>
            <a:r>
              <a:rPr lang="en-US" kern="0" dirty="0" smtClean="0">
                <a:solidFill>
                  <a:srgbClr val="000000"/>
                </a:solidFill>
              </a:rPr>
              <a:t>nominal for LHC beam)</a:t>
            </a:r>
          </a:p>
          <a:p>
            <a:pPr lvl="1" defTabSz="914400">
              <a:buClr>
                <a:srgbClr val="00007D"/>
              </a:buClr>
            </a:pPr>
            <a:r>
              <a:rPr lang="el-GR" b="1" kern="0" dirty="0">
                <a:solidFill>
                  <a:srgbClr val="3366FF"/>
                </a:solidFill>
                <a:latin typeface="Times"/>
                <a:cs typeface="Times"/>
              </a:rPr>
              <a:t>β</a:t>
            </a:r>
            <a:r>
              <a:rPr lang="en-US" b="1" kern="0" baseline="-25000" dirty="0" smtClean="0">
                <a:solidFill>
                  <a:srgbClr val="3366FF"/>
                </a:solidFill>
              </a:rPr>
              <a:t>x</a:t>
            </a:r>
            <a:r>
              <a:rPr lang="en-US" b="1" kern="0" dirty="0" smtClean="0">
                <a:solidFill>
                  <a:srgbClr val="3366FF"/>
                </a:solidFill>
              </a:rPr>
              <a:t> ~</a:t>
            </a:r>
            <a:r>
              <a:rPr lang="en-US" b="1" kern="0" dirty="0">
                <a:solidFill>
                  <a:srgbClr val="3366FF"/>
                </a:solidFill>
              </a:rPr>
              <a:t>6</a:t>
            </a:r>
            <a:r>
              <a:rPr lang="el-GR" b="1" kern="0" dirty="0" smtClean="0">
                <a:solidFill>
                  <a:srgbClr val="3366FF"/>
                </a:solidFill>
              </a:rPr>
              <a:t>3</a:t>
            </a:r>
            <a:r>
              <a:rPr lang="en-US" b="1" kern="0" dirty="0" smtClean="0">
                <a:solidFill>
                  <a:srgbClr val="3366FF"/>
                </a:solidFill>
              </a:rPr>
              <a:t>m</a:t>
            </a:r>
            <a:r>
              <a:rPr lang="en-US" kern="0" dirty="0" smtClean="0">
                <a:solidFill>
                  <a:srgbClr val="000000"/>
                </a:solidFill>
              </a:rPr>
              <a:t>, </a:t>
            </a:r>
            <a:r>
              <a:rPr lang="el-GR" b="1" kern="0" dirty="0" smtClean="0">
                <a:solidFill>
                  <a:srgbClr val="FF0000"/>
                </a:solidFill>
                <a:latin typeface="Times"/>
                <a:cs typeface="Times"/>
              </a:rPr>
              <a:t>β</a:t>
            </a:r>
            <a:r>
              <a:rPr lang="en-US" b="1" kern="0" baseline="-25000" dirty="0" smtClean="0">
                <a:solidFill>
                  <a:srgbClr val="FF0000"/>
                </a:solidFill>
              </a:rPr>
              <a:t>y</a:t>
            </a:r>
            <a:r>
              <a:rPr lang="en-US" b="1" kern="0" dirty="0" smtClean="0">
                <a:solidFill>
                  <a:srgbClr val="FF0000"/>
                </a:solidFill>
              </a:rPr>
              <a:t> ~55m</a:t>
            </a:r>
            <a:r>
              <a:rPr lang="en-US" kern="0" dirty="0" smtClean="0"/>
              <a:t>,</a:t>
            </a:r>
            <a:r>
              <a:rPr lang="en-US" kern="0" dirty="0" smtClean="0">
                <a:solidFill>
                  <a:srgbClr val="008000"/>
                </a:solidFill>
              </a:rPr>
              <a:t> </a:t>
            </a:r>
            <a:r>
              <a:rPr lang="en-US" b="1" kern="0" dirty="0" err="1" smtClean="0">
                <a:solidFill>
                  <a:srgbClr val="008000"/>
                </a:solidFill>
              </a:rPr>
              <a:t>D</a:t>
            </a:r>
            <a:r>
              <a:rPr lang="en-US" b="1" kern="0" baseline="-25000" dirty="0" err="1" smtClean="0">
                <a:solidFill>
                  <a:srgbClr val="008000"/>
                </a:solidFill>
              </a:rPr>
              <a:t>x</a:t>
            </a:r>
            <a:r>
              <a:rPr lang="en-US" b="1" kern="0" dirty="0" smtClean="0">
                <a:solidFill>
                  <a:srgbClr val="008000"/>
                </a:solidFill>
              </a:rPr>
              <a:t>~-0.75m</a:t>
            </a:r>
            <a:endParaRPr lang="en-US" b="1" kern="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56382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725" y="123894"/>
            <a:ext cx="8850584" cy="440550"/>
          </a:xfrm>
        </p:spPr>
        <p:txBody>
          <a:bodyPr>
            <a:noAutofit/>
          </a:bodyPr>
          <a:lstStyle/>
          <a:p>
            <a:r>
              <a:rPr lang="en-GB" sz="6000" dirty="0" smtClean="0"/>
              <a:t>SPS wire calibration</a:t>
            </a:r>
            <a:endParaRPr lang="en-GB" sz="60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18/06/2015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Y. Papaphilippou - WP2 TL meeting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FAEB134-6EA8-5E45-B122-58ED561A2D3B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29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0" y="4004909"/>
            <a:ext cx="4586922" cy="2458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1313" indent="-3413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2"/>
              <a:buChar char="n"/>
              <a:defRPr sz="3200">
                <a:solidFill>
                  <a:schemeClr val="tx1"/>
                </a:solidFill>
                <a:latin typeface="+mn-lt"/>
                <a:ea typeface="ＭＳ Ｐゴシック" pitchFamily="22" charset="-128"/>
                <a:cs typeface="ＭＳ Ｐゴシック" pitchFamily="22" charset="-128"/>
              </a:defRPr>
            </a:lvl1pPr>
            <a:lvl2pPr marL="741363" indent="-2841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¨"/>
              <a:defRPr sz="28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2pPr>
            <a:lvl3pPr marL="11414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3pPr>
            <a:lvl4pPr marL="15986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charset="2"/>
              <a:buChar char="¨"/>
              <a:defRPr sz="20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4pPr>
            <a:lvl5pPr marL="20558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0" defTabSz="914400">
              <a:buClr>
                <a:srgbClr val="00007D"/>
              </a:buClr>
            </a:pPr>
            <a:r>
              <a:rPr lang="en-US" kern="0" dirty="0" smtClean="0">
                <a:solidFill>
                  <a:srgbClr val="000000"/>
                </a:solidFill>
              </a:rPr>
              <a:t>Q26 </a:t>
            </a:r>
            <a:r>
              <a:rPr lang="en-US" kern="0" dirty="0">
                <a:solidFill>
                  <a:srgbClr val="000000"/>
                </a:solidFill>
              </a:rPr>
              <a:t>optics</a:t>
            </a:r>
            <a:r>
              <a:rPr lang="el-GR" kern="0" dirty="0">
                <a:solidFill>
                  <a:srgbClr val="000000"/>
                </a:solidFill>
              </a:rPr>
              <a:t> (</a:t>
            </a:r>
            <a:r>
              <a:rPr lang="en-US" kern="0" dirty="0">
                <a:solidFill>
                  <a:srgbClr val="000000"/>
                </a:solidFill>
              </a:rPr>
              <a:t>nominal for </a:t>
            </a:r>
            <a:r>
              <a:rPr lang="en-US" kern="0" dirty="0" smtClean="0">
                <a:solidFill>
                  <a:srgbClr val="000000"/>
                </a:solidFill>
              </a:rPr>
              <a:t>FT beam)</a:t>
            </a:r>
          </a:p>
          <a:p>
            <a:pPr lvl="1" defTabSz="914400">
              <a:buClr>
                <a:srgbClr val="00007D"/>
              </a:buClr>
            </a:pPr>
            <a:r>
              <a:rPr lang="el-GR" b="1" kern="0" dirty="0">
                <a:solidFill>
                  <a:srgbClr val="3366FF"/>
                </a:solidFill>
                <a:latin typeface="Times"/>
                <a:cs typeface="Times"/>
              </a:rPr>
              <a:t>β</a:t>
            </a:r>
            <a:r>
              <a:rPr lang="en-US" b="1" kern="0" baseline="-25000" dirty="0">
                <a:solidFill>
                  <a:srgbClr val="3366FF"/>
                </a:solidFill>
              </a:rPr>
              <a:t>x</a:t>
            </a:r>
            <a:r>
              <a:rPr lang="en-US" b="1" kern="0" dirty="0">
                <a:solidFill>
                  <a:srgbClr val="3366FF"/>
                </a:solidFill>
              </a:rPr>
              <a:t> ~</a:t>
            </a:r>
            <a:r>
              <a:rPr lang="el-GR" b="1" kern="0" dirty="0">
                <a:solidFill>
                  <a:srgbClr val="3366FF"/>
                </a:solidFill>
              </a:rPr>
              <a:t>53</a:t>
            </a:r>
            <a:r>
              <a:rPr lang="en-US" b="1" kern="0" dirty="0">
                <a:solidFill>
                  <a:srgbClr val="3366FF"/>
                </a:solidFill>
              </a:rPr>
              <a:t>m</a:t>
            </a:r>
            <a:r>
              <a:rPr lang="en-US" kern="0" dirty="0">
                <a:solidFill>
                  <a:srgbClr val="000000"/>
                </a:solidFill>
              </a:rPr>
              <a:t>, </a:t>
            </a:r>
            <a:r>
              <a:rPr lang="el-GR" b="1" kern="0" dirty="0">
                <a:solidFill>
                  <a:srgbClr val="FF0000"/>
                </a:solidFill>
                <a:latin typeface="Times"/>
                <a:cs typeface="Times"/>
              </a:rPr>
              <a:t>β</a:t>
            </a:r>
            <a:r>
              <a:rPr lang="en-US" b="1" kern="0" baseline="-25000" dirty="0">
                <a:solidFill>
                  <a:srgbClr val="FF0000"/>
                </a:solidFill>
              </a:rPr>
              <a:t>y</a:t>
            </a:r>
            <a:r>
              <a:rPr lang="en-US" b="1" kern="0" dirty="0">
                <a:solidFill>
                  <a:srgbClr val="FF0000"/>
                </a:solidFill>
              </a:rPr>
              <a:t> ~45m</a:t>
            </a:r>
            <a:r>
              <a:rPr lang="en-US" kern="0" dirty="0"/>
              <a:t>,</a:t>
            </a:r>
            <a:r>
              <a:rPr lang="en-US" kern="0" dirty="0">
                <a:solidFill>
                  <a:srgbClr val="008000"/>
                </a:solidFill>
              </a:rPr>
              <a:t> </a:t>
            </a:r>
            <a:r>
              <a:rPr lang="en-US" b="1" kern="0" dirty="0" err="1">
                <a:solidFill>
                  <a:srgbClr val="008000"/>
                </a:solidFill>
              </a:rPr>
              <a:t>D</a:t>
            </a:r>
            <a:r>
              <a:rPr lang="en-US" b="1" kern="0" baseline="-25000" dirty="0" err="1">
                <a:solidFill>
                  <a:srgbClr val="008000"/>
                </a:solidFill>
              </a:rPr>
              <a:t>x</a:t>
            </a:r>
            <a:r>
              <a:rPr lang="en-US" b="1" kern="0" dirty="0">
                <a:solidFill>
                  <a:srgbClr val="008000"/>
                </a:solidFill>
              </a:rPr>
              <a:t>~-</a:t>
            </a:r>
            <a:r>
              <a:rPr lang="en-US" b="1" kern="0" dirty="0" smtClean="0">
                <a:solidFill>
                  <a:srgbClr val="008000"/>
                </a:solidFill>
              </a:rPr>
              <a:t>0.65m</a:t>
            </a:r>
            <a:endParaRPr lang="en-US" b="1" kern="0" dirty="0">
              <a:solidFill>
                <a:srgbClr val="FF0000"/>
              </a:solidFill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 bwMode="auto">
          <a:xfrm>
            <a:off x="4557077" y="4004909"/>
            <a:ext cx="4586922" cy="2458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1313" indent="-3413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2"/>
              <a:buChar char="n"/>
              <a:defRPr sz="3200">
                <a:solidFill>
                  <a:schemeClr val="tx1"/>
                </a:solidFill>
                <a:latin typeface="+mn-lt"/>
                <a:ea typeface="ＭＳ Ｐゴシック" pitchFamily="22" charset="-128"/>
                <a:cs typeface="ＭＳ Ｐゴシック" pitchFamily="22" charset="-128"/>
              </a:defRPr>
            </a:lvl1pPr>
            <a:lvl2pPr marL="741363" indent="-2841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¨"/>
              <a:defRPr sz="28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2pPr>
            <a:lvl3pPr marL="11414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3pPr>
            <a:lvl4pPr marL="15986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charset="2"/>
              <a:buChar char="¨"/>
              <a:defRPr sz="20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4pPr>
            <a:lvl5pPr marL="20558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0" defTabSz="914400">
              <a:buClr>
                <a:srgbClr val="00007D"/>
              </a:buClr>
            </a:pPr>
            <a:r>
              <a:rPr lang="en-US" kern="0" dirty="0" smtClean="0">
                <a:solidFill>
                  <a:srgbClr val="000000"/>
                </a:solidFill>
              </a:rPr>
              <a:t>Q2</a:t>
            </a:r>
            <a:r>
              <a:rPr lang="el-GR" kern="0" dirty="0" smtClean="0">
                <a:solidFill>
                  <a:srgbClr val="000000"/>
                </a:solidFill>
              </a:rPr>
              <a:t>0</a:t>
            </a:r>
            <a:r>
              <a:rPr lang="en-US" kern="0" dirty="0" smtClean="0">
                <a:solidFill>
                  <a:srgbClr val="000000"/>
                </a:solidFill>
              </a:rPr>
              <a:t> optics</a:t>
            </a:r>
            <a:r>
              <a:rPr lang="el-GR" kern="0" dirty="0" smtClean="0">
                <a:solidFill>
                  <a:srgbClr val="000000"/>
                </a:solidFill>
              </a:rPr>
              <a:t> (</a:t>
            </a:r>
            <a:r>
              <a:rPr lang="en-US" kern="0" dirty="0" smtClean="0">
                <a:solidFill>
                  <a:srgbClr val="000000"/>
                </a:solidFill>
              </a:rPr>
              <a:t>nominal for LHC beam)</a:t>
            </a:r>
          </a:p>
          <a:p>
            <a:pPr lvl="1" defTabSz="914400">
              <a:buClr>
                <a:srgbClr val="00007D"/>
              </a:buClr>
            </a:pPr>
            <a:r>
              <a:rPr lang="el-GR" b="1" kern="0" dirty="0">
                <a:solidFill>
                  <a:srgbClr val="3366FF"/>
                </a:solidFill>
                <a:latin typeface="Times"/>
                <a:cs typeface="Times"/>
              </a:rPr>
              <a:t>β</a:t>
            </a:r>
            <a:r>
              <a:rPr lang="en-US" b="1" kern="0" baseline="-25000" dirty="0" smtClean="0">
                <a:solidFill>
                  <a:srgbClr val="3366FF"/>
                </a:solidFill>
              </a:rPr>
              <a:t>x</a:t>
            </a:r>
            <a:r>
              <a:rPr lang="en-US" b="1" kern="0" dirty="0" smtClean="0">
                <a:solidFill>
                  <a:srgbClr val="3366FF"/>
                </a:solidFill>
              </a:rPr>
              <a:t> ~</a:t>
            </a:r>
            <a:r>
              <a:rPr lang="en-US" b="1" kern="0" dirty="0">
                <a:solidFill>
                  <a:srgbClr val="3366FF"/>
                </a:solidFill>
              </a:rPr>
              <a:t>6</a:t>
            </a:r>
            <a:r>
              <a:rPr lang="el-GR" b="1" kern="0" dirty="0" smtClean="0">
                <a:solidFill>
                  <a:srgbClr val="3366FF"/>
                </a:solidFill>
              </a:rPr>
              <a:t>3</a:t>
            </a:r>
            <a:r>
              <a:rPr lang="en-US" b="1" kern="0" dirty="0" smtClean="0">
                <a:solidFill>
                  <a:srgbClr val="3366FF"/>
                </a:solidFill>
              </a:rPr>
              <a:t>m</a:t>
            </a:r>
            <a:r>
              <a:rPr lang="en-US" kern="0" dirty="0" smtClean="0">
                <a:solidFill>
                  <a:srgbClr val="000000"/>
                </a:solidFill>
              </a:rPr>
              <a:t>, </a:t>
            </a:r>
            <a:r>
              <a:rPr lang="el-GR" b="1" kern="0" dirty="0" smtClean="0">
                <a:solidFill>
                  <a:srgbClr val="FF0000"/>
                </a:solidFill>
                <a:latin typeface="Times"/>
                <a:cs typeface="Times"/>
              </a:rPr>
              <a:t>β</a:t>
            </a:r>
            <a:r>
              <a:rPr lang="en-US" b="1" kern="0" baseline="-25000" dirty="0" smtClean="0">
                <a:solidFill>
                  <a:srgbClr val="FF0000"/>
                </a:solidFill>
              </a:rPr>
              <a:t>y</a:t>
            </a:r>
            <a:r>
              <a:rPr lang="en-US" b="1" kern="0" dirty="0" smtClean="0">
                <a:solidFill>
                  <a:srgbClr val="FF0000"/>
                </a:solidFill>
              </a:rPr>
              <a:t> ~55m</a:t>
            </a:r>
            <a:r>
              <a:rPr lang="en-US" kern="0" dirty="0" smtClean="0"/>
              <a:t>,</a:t>
            </a:r>
            <a:r>
              <a:rPr lang="en-US" kern="0" dirty="0" smtClean="0">
                <a:solidFill>
                  <a:srgbClr val="008000"/>
                </a:solidFill>
              </a:rPr>
              <a:t> </a:t>
            </a:r>
            <a:r>
              <a:rPr lang="en-US" b="1" kern="0" dirty="0" err="1" smtClean="0">
                <a:solidFill>
                  <a:srgbClr val="008000"/>
                </a:solidFill>
              </a:rPr>
              <a:t>D</a:t>
            </a:r>
            <a:r>
              <a:rPr lang="en-US" b="1" kern="0" baseline="-25000" dirty="0" err="1" smtClean="0">
                <a:solidFill>
                  <a:srgbClr val="008000"/>
                </a:solidFill>
              </a:rPr>
              <a:t>x</a:t>
            </a:r>
            <a:r>
              <a:rPr lang="en-US" b="1" kern="0" dirty="0" smtClean="0">
                <a:solidFill>
                  <a:srgbClr val="008000"/>
                </a:solidFill>
              </a:rPr>
              <a:t>~-0.75m</a:t>
            </a:r>
            <a:endParaRPr lang="en-US" b="1" kern="0" dirty="0" smtClean="0">
              <a:solidFill>
                <a:srgbClr val="FF0000"/>
              </a:solidFill>
            </a:endParaRPr>
          </a:p>
        </p:txBody>
      </p:sp>
      <p:pic>
        <p:nvPicPr>
          <p:cNvPr id="18" name="Picture 2" descr="WEPLT045f3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19200"/>
            <a:ext cx="4343400" cy="281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5" descr="WEPLT045f3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75113"/>
            <a:ext cx="4419600" cy="2598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6" descr="WEPLT045f3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956050"/>
            <a:ext cx="4648200" cy="290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Text Box 8"/>
          <p:cNvSpPr txBox="1">
            <a:spLocks noChangeArrowheads="1"/>
          </p:cNvSpPr>
          <p:nvPr/>
        </p:nvSpPr>
        <p:spPr bwMode="auto">
          <a:xfrm>
            <a:off x="2514600" y="2286000"/>
            <a:ext cx="151447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3200">
                <a:solidFill>
                  <a:srgbClr val="FF0000"/>
                </a:solidFill>
              </a:rPr>
              <a:t>y orbit </a:t>
            </a:r>
          </a:p>
          <a:p>
            <a:pPr eaLnBrk="1" hangingPunct="1"/>
            <a:r>
              <a:rPr lang="en-US" sz="3200">
                <a:solidFill>
                  <a:srgbClr val="FF0000"/>
                </a:solidFill>
              </a:rPr>
              <a:t>change</a:t>
            </a:r>
          </a:p>
        </p:txBody>
      </p:sp>
      <p:sp>
        <p:nvSpPr>
          <p:cNvPr id="29" name="Text Box 9"/>
          <p:cNvSpPr txBox="1">
            <a:spLocks noChangeArrowheads="1"/>
          </p:cNvSpPr>
          <p:nvPr/>
        </p:nvSpPr>
        <p:spPr bwMode="auto">
          <a:xfrm>
            <a:off x="2590800" y="5029200"/>
            <a:ext cx="151447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3200">
                <a:solidFill>
                  <a:srgbClr val="FF0000"/>
                </a:solidFill>
              </a:rPr>
              <a:t>y tune </a:t>
            </a:r>
          </a:p>
          <a:p>
            <a:pPr eaLnBrk="1" hangingPunct="1"/>
            <a:r>
              <a:rPr lang="en-US" sz="3200">
                <a:solidFill>
                  <a:srgbClr val="FF0000"/>
                </a:solidFill>
              </a:rPr>
              <a:t>change</a:t>
            </a:r>
          </a:p>
        </p:txBody>
      </p:sp>
      <p:sp>
        <p:nvSpPr>
          <p:cNvPr id="34" name="Text Box 10"/>
          <p:cNvSpPr txBox="1">
            <a:spLocks noChangeArrowheads="1"/>
          </p:cNvSpPr>
          <p:nvPr/>
        </p:nvSpPr>
        <p:spPr bwMode="auto">
          <a:xfrm>
            <a:off x="6172200" y="4114800"/>
            <a:ext cx="273208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3200">
                <a:solidFill>
                  <a:srgbClr val="FF0000"/>
                </a:solidFill>
              </a:rPr>
              <a:t>x tune change</a:t>
            </a:r>
          </a:p>
        </p:txBody>
      </p:sp>
      <p:sp>
        <p:nvSpPr>
          <p:cNvPr id="37" name="Rectangle 36"/>
          <p:cNvSpPr/>
          <p:nvPr/>
        </p:nvSpPr>
        <p:spPr>
          <a:xfrm>
            <a:off x="5161181" y="757392"/>
            <a:ext cx="3373219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b="1" kern="0" dirty="0" smtClean="0">
                <a:solidFill>
                  <a:srgbClr val="3366FF"/>
                </a:solidFill>
                <a:latin typeface="Garamond"/>
                <a:ea typeface="ＭＳ Ｐゴシック" pitchFamily="22" charset="-128"/>
                <a:cs typeface="ＭＳ Ｐゴシック" pitchFamily="22" charset="-128"/>
              </a:rPr>
              <a:t>F. Zimmermann et al.</a:t>
            </a:r>
            <a:endParaRPr lang="en-US" dirty="0">
              <a:solidFill>
                <a:srgbClr val="3366FF"/>
              </a:solidFill>
            </a:endParaRPr>
          </a:p>
        </p:txBody>
      </p:sp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7713" y="1397000"/>
            <a:ext cx="2816669" cy="966389"/>
          </a:xfrm>
          <a:prstGeom prst="rect">
            <a:avLst/>
          </a:prstGeom>
        </p:spPr>
      </p:pic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3328" y="2375465"/>
            <a:ext cx="4203700" cy="109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06341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Title 1"/>
          <p:cNvSpPr>
            <a:spLocks noGrp="1"/>
          </p:cNvSpPr>
          <p:nvPr>
            <p:ph type="title"/>
          </p:nvPr>
        </p:nvSpPr>
        <p:spPr>
          <a:xfrm>
            <a:off x="1167220" y="58401"/>
            <a:ext cx="7519580" cy="580999"/>
          </a:xfrm>
        </p:spPr>
        <p:txBody>
          <a:bodyPr/>
          <a:lstStyle/>
          <a:p>
            <a:r>
              <a:rPr lang="en-GB" dirty="0" smtClean="0">
                <a:latin typeface="Bookman Old Style" pitchFamily="18" charset="0"/>
              </a:rPr>
              <a:t>Wire compensation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671331"/>
            <a:ext cx="9070929" cy="6186669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 smtClean="0"/>
              <a:t>Considering round beams and crossing in both planes, the BBLR kicks are</a:t>
            </a:r>
          </a:p>
          <a:p>
            <a:pPr marL="0" indent="0">
              <a:lnSpc>
                <a:spcPct val="120000"/>
              </a:lnSpc>
              <a:buNone/>
            </a:pPr>
            <a:endParaRPr lang="en-US" dirty="0" smtClean="0"/>
          </a:p>
          <a:p>
            <a:pPr marL="0" indent="0">
              <a:lnSpc>
                <a:spcPct val="120000"/>
              </a:lnSpc>
              <a:buNone/>
            </a:pPr>
            <a:r>
              <a:rPr lang="en-US" dirty="0"/>
              <a:t> </a:t>
            </a:r>
            <a:r>
              <a:rPr lang="en-US" dirty="0" smtClean="0"/>
              <a:t>   with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For an “infinite” round wire, the kicks are</a:t>
            </a:r>
          </a:p>
          <a:p>
            <a:pPr marL="0" indent="0">
              <a:lnSpc>
                <a:spcPct val="140000"/>
              </a:lnSpc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dirty="0" smtClean="0"/>
              <a:t>with</a:t>
            </a:r>
            <a:endParaRPr lang="en-US" dirty="0"/>
          </a:p>
          <a:p>
            <a:pPr>
              <a:lnSpc>
                <a:spcPct val="120000"/>
              </a:lnSpc>
            </a:pPr>
            <a:r>
              <a:rPr lang="en-US" dirty="0" smtClean="0"/>
              <a:t>For cancelling the effect </a:t>
            </a:r>
            <a:r>
              <a:rPr lang="en-US" b="1" dirty="0" smtClean="0"/>
              <a:t>for any position </a:t>
            </a:r>
            <a:r>
              <a:rPr lang="en-US" dirty="0" smtClean="0"/>
              <a:t>(large separations)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This gives </a:t>
            </a:r>
            <a:r>
              <a:rPr lang="en-US" b="1" dirty="0" smtClean="0"/>
              <a:t>5.5 Am/encounter </a:t>
            </a:r>
            <a:r>
              <a:rPr lang="en-US" dirty="0" smtClean="0"/>
              <a:t>for the nominal </a:t>
            </a:r>
            <a:r>
              <a:rPr lang="en-US" dirty="0" smtClean="0"/>
              <a:t>LHC and 10.6 Am for HL-LHC</a:t>
            </a:r>
            <a:endParaRPr lang="en-US" dirty="0" smtClean="0"/>
          </a:p>
          <a:p>
            <a:pPr marL="0" indent="0">
              <a:lnSpc>
                <a:spcPct val="140000"/>
              </a:lnSpc>
              <a:buNone/>
            </a:pPr>
            <a:endParaRPr lang="en-US" dirty="0" smtClean="0"/>
          </a:p>
          <a:p>
            <a:pPr marL="0" indent="0">
              <a:lnSpc>
                <a:spcPct val="140000"/>
              </a:lnSpc>
              <a:buNone/>
            </a:pPr>
            <a:endParaRPr lang="en-US" b="1" dirty="0" smtClean="0"/>
          </a:p>
        </p:txBody>
      </p:sp>
      <p:pic>
        <p:nvPicPr>
          <p:cNvPr id="2" name="Picture 1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3644" y="1695719"/>
            <a:ext cx="5475363" cy="668504"/>
          </a:xfrm>
          <a:prstGeom prst="rect">
            <a:avLst/>
          </a:prstGeom>
        </p:spPr>
      </p:pic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2720" y="2388610"/>
            <a:ext cx="4480185" cy="362952"/>
          </a:xfrm>
          <a:prstGeom prst="rect">
            <a:avLst/>
          </a:prstGeom>
        </p:spPr>
      </p:pic>
      <p:pic>
        <p:nvPicPr>
          <p:cNvPr id="8" name="Picture 7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356" y="3298161"/>
            <a:ext cx="5869606" cy="929003"/>
          </a:xfrm>
          <a:prstGeom prst="rect">
            <a:avLst/>
          </a:prstGeom>
        </p:spPr>
      </p:pic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356" y="4178438"/>
            <a:ext cx="5542844" cy="366469"/>
          </a:xfrm>
          <a:prstGeom prst="rect">
            <a:avLst/>
          </a:prstGeom>
        </p:spPr>
      </p:pic>
      <p:pic>
        <p:nvPicPr>
          <p:cNvPr id="10" name="Picture 9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9465" y="5249601"/>
            <a:ext cx="6490235" cy="355629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2"/>
          </p:nvPr>
        </p:nvSpPr>
        <p:spPr>
          <a:xfrm>
            <a:off x="457200" y="6398079"/>
            <a:ext cx="2133600" cy="47625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18/06/2015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811451" y="6401254"/>
            <a:ext cx="3741749" cy="45720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Y. Papaphilippou - WP2 TL meeting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6553200" y="6401254"/>
            <a:ext cx="2133600" cy="457200"/>
          </a:xfrm>
        </p:spPr>
        <p:txBody>
          <a:bodyPr/>
          <a:lstStyle/>
          <a:p>
            <a:pPr>
              <a:defRPr/>
            </a:pPr>
            <a:fld id="{7FAEB134-6EA8-5E45-B122-58ED561A2D3B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3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208650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Title 1"/>
          <p:cNvSpPr>
            <a:spLocks noGrp="1"/>
          </p:cNvSpPr>
          <p:nvPr>
            <p:ph type="title"/>
          </p:nvPr>
        </p:nvSpPr>
        <p:spPr>
          <a:xfrm>
            <a:off x="1232688" y="-32319"/>
            <a:ext cx="7130261" cy="580999"/>
          </a:xfrm>
        </p:spPr>
        <p:txBody>
          <a:bodyPr/>
          <a:lstStyle/>
          <a:p>
            <a:r>
              <a:rPr lang="en-GB" sz="4000" dirty="0" smtClean="0">
                <a:latin typeface="Bookman Old Style" pitchFamily="18" charset="0"/>
              </a:rPr>
              <a:t>SPS frequency loss maps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Y. Papaphilippou - WP2 TL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2ABBD3D-0831-9444-BC35-A71AEB7864A0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18/06/2015</a:t>
            </a:r>
            <a:endParaRPr lang="en-US"/>
          </a:p>
        </p:txBody>
      </p:sp>
      <p:sp>
        <p:nvSpPr>
          <p:cNvPr id="6" name="Rectangle 5"/>
          <p:cNvSpPr/>
          <p:nvPr/>
        </p:nvSpPr>
        <p:spPr bwMode="auto">
          <a:xfrm>
            <a:off x="4860032" y="2060848"/>
            <a:ext cx="576064" cy="288032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14706" y="4159373"/>
            <a:ext cx="8876922" cy="2338003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Experimental tune scans in the SPS with the nominal Q26 </a:t>
            </a:r>
            <a:r>
              <a:rPr lang="en-US" dirty="0" smtClean="0"/>
              <a:t>(</a:t>
            </a:r>
            <a:r>
              <a:rPr lang="en-US" dirty="0"/>
              <a:t>left</a:t>
            </a:r>
            <a:r>
              <a:rPr lang="en-US" dirty="0" smtClean="0"/>
              <a:t>) and Q20 </a:t>
            </a:r>
            <a:r>
              <a:rPr lang="en-US" dirty="0"/>
              <a:t>optics (right). </a:t>
            </a:r>
            <a:endParaRPr lang="en-US" dirty="0" smtClean="0"/>
          </a:p>
          <a:p>
            <a:r>
              <a:rPr lang="en-US" dirty="0"/>
              <a:t>C</a:t>
            </a:r>
            <a:r>
              <a:rPr lang="en-US" dirty="0" smtClean="0"/>
              <a:t>olor</a:t>
            </a:r>
            <a:r>
              <a:rPr lang="en-US" dirty="0"/>
              <a:t>-code indicates the loss rate </a:t>
            </a:r>
            <a:r>
              <a:rPr lang="en-US" dirty="0" smtClean="0"/>
              <a:t>during </a:t>
            </a:r>
            <a:r>
              <a:rPr lang="en-US" dirty="0"/>
              <a:t>a dynamic scan of the fractional tunes, as </a:t>
            </a:r>
            <a:r>
              <a:rPr lang="en-US" dirty="0" smtClean="0"/>
              <a:t>(averaging </a:t>
            </a:r>
            <a:r>
              <a:rPr lang="en-US" dirty="0"/>
              <a:t>over 4 </a:t>
            </a:r>
            <a:r>
              <a:rPr lang="en-US" dirty="0" smtClean="0"/>
              <a:t>scan directions) </a:t>
            </a:r>
          </a:p>
          <a:p>
            <a:r>
              <a:rPr lang="en-US" dirty="0" smtClean="0"/>
              <a:t>Study effect of wire in both optics (measure resonance driving terms)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45330"/>
            <a:ext cx="9144000" cy="3380704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4811857" y="515505"/>
            <a:ext cx="3936593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b="1" kern="0" dirty="0" smtClean="0">
                <a:solidFill>
                  <a:srgbClr val="3366FF"/>
                </a:solidFill>
                <a:latin typeface="Garamond"/>
                <a:ea typeface="ＭＳ Ｐゴシック" pitchFamily="22" charset="-128"/>
                <a:cs typeface="ＭＳ Ｐゴシック" pitchFamily="22" charset="-128"/>
              </a:rPr>
              <a:t>H. </a:t>
            </a:r>
            <a:r>
              <a:rPr lang="en-US" sz="2600" b="1" kern="0" dirty="0" err="1" smtClean="0">
                <a:solidFill>
                  <a:srgbClr val="3366FF"/>
                </a:solidFill>
                <a:latin typeface="Garamond"/>
                <a:ea typeface="ＭＳ Ｐゴシック" pitchFamily="22" charset="-128"/>
                <a:cs typeface="ＭＳ Ｐゴシック" pitchFamily="22" charset="-128"/>
              </a:rPr>
              <a:t>Bartosik</a:t>
            </a:r>
            <a:r>
              <a:rPr lang="en-US" sz="2600" b="1" kern="0" dirty="0" smtClean="0">
                <a:solidFill>
                  <a:srgbClr val="3366FF"/>
                </a:solidFill>
                <a:latin typeface="Garamond"/>
                <a:ea typeface="ＭＳ Ｐゴシック" pitchFamily="22" charset="-128"/>
                <a:cs typeface="ＭＳ Ｐゴシック" pitchFamily="22" charset="-128"/>
              </a:rPr>
              <a:t>, PhD thesis</a:t>
            </a:r>
            <a:endParaRPr lang="en-US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693097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725" y="123894"/>
            <a:ext cx="8850584" cy="907800"/>
          </a:xfrm>
        </p:spPr>
        <p:txBody>
          <a:bodyPr>
            <a:noAutofit/>
          </a:bodyPr>
          <a:lstStyle/>
          <a:p>
            <a:r>
              <a:rPr lang="en-GB" sz="4400" dirty="0" smtClean="0"/>
              <a:t>BBLR study plans – Short term (2015)</a:t>
            </a:r>
            <a:endParaRPr lang="en-GB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188448"/>
            <a:ext cx="8850584" cy="5669551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S</a:t>
            </a:r>
            <a:r>
              <a:rPr lang="en-US" dirty="0" smtClean="0"/>
              <a:t>imulations </a:t>
            </a:r>
            <a:r>
              <a:rPr lang="en-US" dirty="0"/>
              <a:t>considering the positions available with </a:t>
            </a:r>
            <a:r>
              <a:rPr lang="en-US" dirty="0" smtClean="0"/>
              <a:t>present layout, assuming nominal optics (also ATS)</a:t>
            </a:r>
          </a:p>
          <a:p>
            <a:r>
              <a:rPr lang="en-US" dirty="0" smtClean="0"/>
              <a:t>Simulate effect on PACMAN bunches</a:t>
            </a:r>
          </a:p>
          <a:p>
            <a:r>
              <a:rPr lang="en-US" dirty="0" smtClean="0"/>
              <a:t>Establish tolerances for positioning of the wire (</a:t>
            </a:r>
            <a:r>
              <a:rPr lang="en-US" dirty="0" err="1" smtClean="0"/>
              <a:t>hor</a:t>
            </a:r>
            <a:r>
              <a:rPr lang="en-US" dirty="0" smtClean="0"/>
              <a:t>/vertical alignment and tilt) and geometry (probably small effect</a:t>
            </a:r>
            <a:r>
              <a:rPr lang="en-US" dirty="0" smtClean="0"/>
              <a:t>)</a:t>
            </a:r>
            <a:endParaRPr lang="en-US" dirty="0" smtClean="0"/>
          </a:p>
          <a:p>
            <a:r>
              <a:rPr lang="en-GB" dirty="0" smtClean="0"/>
              <a:t>Establish observables for demonstrator measurement campaign and develop experimental program</a:t>
            </a:r>
          </a:p>
          <a:p>
            <a:r>
              <a:rPr lang="en-GB" dirty="0" smtClean="0"/>
              <a:t>SPS </a:t>
            </a:r>
            <a:r>
              <a:rPr lang="en-GB" dirty="0" smtClean="0"/>
              <a:t>wire </a:t>
            </a:r>
            <a:r>
              <a:rPr lang="en-GB" dirty="0" smtClean="0"/>
              <a:t>experiments</a:t>
            </a:r>
          </a:p>
          <a:p>
            <a:r>
              <a:rPr lang="en-GB" dirty="0"/>
              <a:t>Simulate effect of wire with </a:t>
            </a:r>
            <a:r>
              <a:rPr lang="en-GB" dirty="0" smtClean="0"/>
              <a:t>nominal HL</a:t>
            </a:r>
            <a:r>
              <a:rPr lang="en-GB" dirty="0"/>
              <a:t>-LHC parameters and flat beams (nominal HL-LHC parameters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Integrate them in the present layout</a:t>
            </a:r>
          </a:p>
          <a:p>
            <a:pPr lvl="2"/>
            <a:r>
              <a:rPr lang="en-GB" dirty="0" smtClean="0"/>
              <a:t>Different options for physical wires or e-lenses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92122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0667" y="171956"/>
            <a:ext cx="7309555" cy="678962"/>
          </a:xfrm>
        </p:spPr>
        <p:txBody>
          <a:bodyPr>
            <a:noAutofit/>
          </a:bodyPr>
          <a:lstStyle/>
          <a:p>
            <a:r>
              <a:rPr lang="en-GB" sz="4000" dirty="0" smtClean="0"/>
              <a:t>BBLR study plans – Medium, Long term (2015-2018)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514" y="1093685"/>
            <a:ext cx="9036496" cy="5971887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Establish wire 3D magnetic model and simulate</a:t>
            </a:r>
          </a:p>
          <a:p>
            <a:r>
              <a:rPr lang="en-GB" dirty="0" smtClean="0"/>
              <a:t>Compare </a:t>
            </a:r>
            <a:r>
              <a:rPr lang="en-GB" dirty="0" smtClean="0"/>
              <a:t>global vs. local </a:t>
            </a:r>
            <a:r>
              <a:rPr lang="en-GB" dirty="0" smtClean="0"/>
              <a:t>correction, </a:t>
            </a:r>
            <a:r>
              <a:rPr lang="en-GB" dirty="0" smtClean="0"/>
              <a:t>wire vs. other </a:t>
            </a:r>
            <a:r>
              <a:rPr lang="en-GB" dirty="0"/>
              <a:t>methods (electron lens, multipole magnets</a:t>
            </a:r>
            <a:r>
              <a:rPr lang="en-GB" dirty="0" smtClean="0"/>
              <a:t>)</a:t>
            </a:r>
          </a:p>
          <a:p>
            <a:r>
              <a:rPr lang="en-GB" dirty="0" smtClean="0"/>
              <a:t>Particle </a:t>
            </a:r>
            <a:r>
              <a:rPr lang="en-GB" dirty="0"/>
              <a:t>scattering on wire </a:t>
            </a:r>
            <a:r>
              <a:rPr lang="en-GB" dirty="0" smtClean="0"/>
              <a:t>for heat deposition and damage (collimation/FLUKA team)</a:t>
            </a:r>
          </a:p>
          <a:p>
            <a:r>
              <a:rPr lang="en-GB" dirty="0" smtClean="0"/>
              <a:t> Check alternative crossing scenarios and filling schemes</a:t>
            </a:r>
          </a:p>
          <a:p>
            <a:pPr lvl="1"/>
            <a:r>
              <a:rPr lang="en-GB" dirty="0" smtClean="0"/>
              <a:t>Same planes in both IPs, micro-bunches</a:t>
            </a:r>
          </a:p>
          <a:p>
            <a:r>
              <a:rPr lang="en-GB" dirty="0" smtClean="0"/>
              <a:t>Collective effects with wire compensation</a:t>
            </a:r>
          </a:p>
          <a:p>
            <a:pPr lvl="1"/>
            <a:r>
              <a:rPr lang="en-GB" dirty="0" smtClean="0"/>
              <a:t>Impact on beam stability due to tune-spread reduction by wire</a:t>
            </a:r>
          </a:p>
          <a:p>
            <a:r>
              <a:rPr lang="en-GB" dirty="0" smtClean="0"/>
              <a:t>Impedance of wire (some results already exist)</a:t>
            </a:r>
          </a:p>
          <a:p>
            <a:r>
              <a:rPr lang="en-GB" dirty="0" smtClean="0"/>
              <a:t>Impact of noise</a:t>
            </a:r>
          </a:p>
          <a:p>
            <a:r>
              <a:rPr lang="en-GB" dirty="0" smtClean="0"/>
              <a:t>Considerations about different implementation of wire (material)</a:t>
            </a:r>
          </a:p>
          <a:p>
            <a:r>
              <a:rPr lang="en-GB" dirty="0" smtClean="0"/>
              <a:t>BBLR modelling (effect of dispersion, longitudinal slicing, non-Gaussian beam distributions,…</a:t>
            </a:r>
            <a:r>
              <a:rPr lang="en-GB" dirty="0" smtClean="0"/>
              <a:t>)</a:t>
            </a:r>
          </a:p>
          <a:p>
            <a:r>
              <a:rPr lang="en-GB" dirty="0" smtClean="0"/>
              <a:t>Dynamics of e-lens  and experimental program (work at FNAL)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586856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0888" y="1503269"/>
            <a:ext cx="8195912" cy="678962"/>
          </a:xfrm>
        </p:spPr>
        <p:txBody>
          <a:bodyPr>
            <a:noAutofit/>
          </a:bodyPr>
          <a:lstStyle/>
          <a:p>
            <a:r>
              <a:rPr lang="en-GB" dirty="0" smtClean="0"/>
              <a:t>Back up slides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12/05/2015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Y. Papaphilippou - HL-LHC LARP 2015 meeting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FAEB134-6EA8-5E45-B122-58ED561A2D3B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33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24961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725" y="123894"/>
            <a:ext cx="8850584" cy="440550"/>
          </a:xfrm>
        </p:spPr>
        <p:txBody>
          <a:bodyPr>
            <a:noAutofit/>
          </a:bodyPr>
          <a:lstStyle/>
          <a:p>
            <a:r>
              <a:rPr lang="en-GB" sz="4800" dirty="0" smtClean="0"/>
              <a:t>Orbit effect due to wire</a:t>
            </a:r>
            <a:endParaRPr lang="en-GB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815453"/>
            <a:ext cx="8850584" cy="6498179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The wire induces an orbit shift due to a “dipole” kick expressed as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 smtClean="0"/>
              <a:t>				 and</a:t>
            </a:r>
          </a:p>
          <a:p>
            <a:pPr lvl="0">
              <a:buClr>
                <a:srgbClr val="00007D"/>
              </a:buClr>
            </a:pPr>
            <a:endParaRPr lang="en-GB" dirty="0" smtClean="0">
              <a:solidFill>
                <a:srgbClr val="000000"/>
              </a:solidFill>
            </a:endParaRPr>
          </a:p>
          <a:p>
            <a:pPr lvl="0">
              <a:buClr>
                <a:srgbClr val="00007D"/>
              </a:buClr>
            </a:pPr>
            <a:r>
              <a:rPr lang="en-GB" dirty="0" smtClean="0">
                <a:solidFill>
                  <a:srgbClr val="000000"/>
                </a:solidFill>
              </a:rPr>
              <a:t>For only horizontal or vertical positioning of the wire, there is only an orbit kick in the corresponding plane</a:t>
            </a:r>
          </a:p>
          <a:p>
            <a:pPr>
              <a:buClr>
                <a:srgbClr val="00007D"/>
              </a:buClr>
            </a:pPr>
            <a:r>
              <a:rPr lang="en-GB" dirty="0" smtClean="0">
                <a:solidFill>
                  <a:srgbClr val="000000"/>
                </a:solidFill>
              </a:rPr>
              <a:t>In either side of the IP, powering the wires accordingly (opposite sign and with current following the square root of beta functions ratio), orbit effect (</a:t>
            </a:r>
            <a:r>
              <a:rPr lang="el-GR" dirty="0" smtClean="0">
                <a:solidFill>
                  <a:srgbClr val="000000"/>
                </a:solidFill>
                <a:latin typeface="Times"/>
                <a:cs typeface="Times"/>
              </a:rPr>
              <a:t>π</a:t>
            </a:r>
            <a:r>
              <a:rPr lang="en-US" dirty="0" smtClean="0">
                <a:solidFill>
                  <a:srgbClr val="000000"/>
                </a:solidFill>
              </a:rPr>
              <a:t>-bump)</a:t>
            </a:r>
          </a:p>
          <a:p>
            <a:pPr lvl="1">
              <a:buClr>
                <a:srgbClr val="00007D"/>
              </a:buClr>
            </a:pPr>
            <a:r>
              <a:rPr lang="en-GB" dirty="0" smtClean="0">
                <a:solidFill>
                  <a:srgbClr val="000000"/>
                </a:solidFill>
              </a:rPr>
              <a:t>To be used for calibration purposes</a:t>
            </a:r>
            <a:endParaRPr lang="en-GB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 </a:t>
            </a:r>
            <a:endParaRPr lang="en-GB" dirty="0"/>
          </a:p>
        </p:txBody>
      </p:sp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25" y="2003117"/>
            <a:ext cx="3347252" cy="899100"/>
          </a:xfrm>
          <a:prstGeom prst="rect">
            <a:avLst/>
          </a:prstGeom>
        </p:spPr>
      </p:pic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5833" y="1920811"/>
            <a:ext cx="3345937" cy="919579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18/06/2015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Y. Papaphilippou - WP2 TL meeting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FAEB134-6EA8-5E45-B122-58ED561A2D3B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34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06312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725" y="123894"/>
            <a:ext cx="8850584" cy="440550"/>
          </a:xfrm>
        </p:spPr>
        <p:txBody>
          <a:bodyPr>
            <a:noAutofit/>
          </a:bodyPr>
          <a:lstStyle/>
          <a:p>
            <a:r>
              <a:rPr lang="en-GB" sz="4800" dirty="0" smtClean="0"/>
              <a:t>Coupling due to wire</a:t>
            </a:r>
            <a:endParaRPr lang="en-GB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686112"/>
            <a:ext cx="8850584" cy="6171888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The minimum tune-split due to wire-induced coupling is</a:t>
            </a:r>
          </a:p>
          <a:p>
            <a:pPr marL="0" lvl="0" indent="0">
              <a:buClr>
                <a:srgbClr val="00007D"/>
              </a:buClr>
              <a:buNone/>
            </a:pPr>
            <a:endParaRPr lang="en-GB" dirty="0" smtClean="0">
              <a:solidFill>
                <a:srgbClr val="000000"/>
              </a:solidFill>
            </a:endParaRPr>
          </a:p>
          <a:p>
            <a:pPr marL="0" lvl="0" indent="0">
              <a:buClr>
                <a:srgbClr val="00007D"/>
              </a:buClr>
              <a:buNone/>
            </a:pPr>
            <a:endParaRPr lang="en-GB" dirty="0">
              <a:solidFill>
                <a:srgbClr val="000000"/>
              </a:solidFill>
            </a:endParaRPr>
          </a:p>
          <a:p>
            <a:pPr lvl="0">
              <a:buClr>
                <a:srgbClr val="00007D"/>
              </a:buClr>
            </a:pPr>
            <a:r>
              <a:rPr lang="en-GB" dirty="0" smtClean="0">
                <a:solidFill>
                  <a:srgbClr val="000000"/>
                </a:solidFill>
              </a:rPr>
              <a:t>If the wire is positioned in one plane, there is no coupling</a:t>
            </a:r>
          </a:p>
          <a:p>
            <a:pPr lvl="0">
              <a:buClr>
                <a:srgbClr val="00007D"/>
              </a:buClr>
            </a:pPr>
            <a:r>
              <a:rPr lang="en-GB" dirty="0" smtClean="0">
                <a:solidFill>
                  <a:srgbClr val="000000"/>
                </a:solidFill>
              </a:rPr>
              <a:t>Maximum coupling is induced for </a:t>
            </a:r>
            <a:r>
              <a:rPr lang="el-GR" dirty="0" smtClean="0">
                <a:solidFill>
                  <a:srgbClr val="000000"/>
                </a:solidFill>
              </a:rPr>
              <a:t>φ</a:t>
            </a:r>
            <a:r>
              <a:rPr lang="en-US" baseline="-25000" dirty="0" smtClean="0">
                <a:solidFill>
                  <a:srgbClr val="000000"/>
                </a:solidFill>
              </a:rPr>
              <a:t>W</a:t>
            </a:r>
            <a:r>
              <a:rPr lang="en-US" dirty="0" smtClean="0">
                <a:solidFill>
                  <a:srgbClr val="000000"/>
                </a:solidFill>
              </a:rPr>
              <a:t>=45</a:t>
            </a:r>
            <a:r>
              <a:rPr lang="en-US" baseline="30000" dirty="0" smtClean="0">
                <a:solidFill>
                  <a:srgbClr val="000000"/>
                </a:solidFill>
              </a:rPr>
              <a:t>o</a:t>
            </a:r>
            <a:r>
              <a:rPr lang="en-US" dirty="0" smtClean="0">
                <a:solidFill>
                  <a:srgbClr val="000000"/>
                </a:solidFill>
              </a:rPr>
              <a:t>, giving around 6e-3 tune-shift for wire in </a:t>
            </a:r>
            <a:r>
              <a:rPr lang="en-US" b="1" dirty="0" smtClean="0">
                <a:solidFill>
                  <a:srgbClr val="000000"/>
                </a:solidFill>
              </a:rPr>
              <a:t>BBC</a:t>
            </a:r>
            <a:r>
              <a:rPr lang="en-US" dirty="0" smtClean="0">
                <a:solidFill>
                  <a:srgbClr val="000000"/>
                </a:solidFill>
              </a:rPr>
              <a:t> position</a:t>
            </a:r>
          </a:p>
          <a:p>
            <a:pPr lvl="0">
              <a:buClr>
                <a:srgbClr val="00007D"/>
              </a:buClr>
            </a:pPr>
            <a:r>
              <a:rPr lang="en-GB" dirty="0" smtClean="0">
                <a:solidFill>
                  <a:srgbClr val="000000"/>
                </a:solidFill>
              </a:rPr>
              <a:t>Global coupling </a:t>
            </a:r>
            <a:r>
              <a:rPr lang="en-GB" dirty="0">
                <a:solidFill>
                  <a:srgbClr val="000000"/>
                </a:solidFill>
              </a:rPr>
              <a:t>can be </a:t>
            </a:r>
            <a:r>
              <a:rPr lang="en-GB" dirty="0" smtClean="0">
                <a:solidFill>
                  <a:srgbClr val="000000"/>
                </a:solidFill>
              </a:rPr>
              <a:t>cancelled, </a:t>
            </a:r>
            <a:r>
              <a:rPr lang="en-GB" dirty="0">
                <a:solidFill>
                  <a:srgbClr val="000000"/>
                </a:solidFill>
              </a:rPr>
              <a:t>between wires in </a:t>
            </a:r>
            <a:r>
              <a:rPr lang="en-GB" dirty="0" smtClean="0">
                <a:solidFill>
                  <a:srgbClr val="000000"/>
                </a:solidFill>
              </a:rPr>
              <a:t>the two </a:t>
            </a:r>
            <a:r>
              <a:rPr lang="en-GB" dirty="0">
                <a:solidFill>
                  <a:srgbClr val="000000"/>
                </a:solidFill>
              </a:rPr>
              <a:t>IPs , </a:t>
            </a:r>
            <a:r>
              <a:rPr lang="en-GB" dirty="0" smtClean="0">
                <a:solidFill>
                  <a:srgbClr val="000000"/>
                </a:solidFill>
              </a:rPr>
              <a:t>if wire is positioned in complementary phase </a:t>
            </a:r>
            <a:r>
              <a:rPr lang="el-GR" dirty="0">
                <a:solidFill>
                  <a:srgbClr val="000000"/>
                </a:solidFill>
              </a:rPr>
              <a:t>φ</a:t>
            </a:r>
            <a:r>
              <a:rPr lang="en-US" baseline="-25000" dirty="0">
                <a:solidFill>
                  <a:srgbClr val="000000"/>
                </a:solidFill>
              </a:rPr>
              <a:t>W</a:t>
            </a:r>
            <a:r>
              <a:rPr lang="en-US" dirty="0" smtClean="0">
                <a:solidFill>
                  <a:srgbClr val="000000"/>
                </a:solidFill>
              </a:rPr>
              <a:t>=135</a:t>
            </a:r>
            <a:r>
              <a:rPr lang="en-US" baseline="30000" dirty="0" smtClean="0">
                <a:solidFill>
                  <a:srgbClr val="000000"/>
                </a:solidFill>
              </a:rPr>
              <a:t>o</a:t>
            </a:r>
            <a:r>
              <a:rPr lang="en-GB" dirty="0" smtClean="0">
                <a:solidFill>
                  <a:srgbClr val="000000"/>
                </a:solidFill>
              </a:rPr>
              <a:t>, in the opposite IP (and current follows square root of the product of beta functions)</a:t>
            </a:r>
            <a:endParaRPr lang="en-GB" b="1" dirty="0"/>
          </a:p>
        </p:txBody>
      </p:sp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0639" y="1593904"/>
            <a:ext cx="6121400" cy="1092200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>
          <a:xfrm>
            <a:off x="457200" y="6362805"/>
            <a:ext cx="2133600" cy="47625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18/06/2015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2811451" y="6365980"/>
            <a:ext cx="3741749" cy="45720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Y. Papaphilippou - WP2 TL meeting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>
          <a:xfrm>
            <a:off x="6553200" y="6365980"/>
            <a:ext cx="2133600" cy="457200"/>
          </a:xfrm>
        </p:spPr>
        <p:txBody>
          <a:bodyPr/>
          <a:lstStyle/>
          <a:p>
            <a:pPr>
              <a:defRPr/>
            </a:pPr>
            <a:fld id="{7FAEB134-6EA8-5E45-B122-58ED561A2D3B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35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62296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725" y="123894"/>
            <a:ext cx="8850584" cy="440550"/>
          </a:xfrm>
        </p:spPr>
        <p:txBody>
          <a:bodyPr>
            <a:noAutofit/>
          </a:bodyPr>
          <a:lstStyle/>
          <a:p>
            <a:r>
              <a:rPr lang="en-GB" sz="4800" dirty="0" smtClean="0"/>
              <a:t>Tune-shift due to wire</a:t>
            </a:r>
            <a:endParaRPr lang="en-GB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3" y="715079"/>
            <a:ext cx="9005805" cy="5813249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20000"/>
              </a:lnSpc>
            </a:pPr>
            <a:r>
              <a:rPr lang="en-GB" dirty="0" smtClean="0"/>
              <a:t>The linear tune-shift induced by a wire is expressed as</a:t>
            </a:r>
          </a:p>
          <a:p>
            <a:pPr marL="0" lvl="0" indent="0">
              <a:lnSpc>
                <a:spcPct val="120000"/>
              </a:lnSpc>
              <a:buClr>
                <a:srgbClr val="00007D"/>
              </a:buClr>
              <a:buNone/>
            </a:pPr>
            <a:endParaRPr lang="en-GB" dirty="0" smtClean="0">
              <a:solidFill>
                <a:srgbClr val="000000"/>
              </a:solidFill>
            </a:endParaRPr>
          </a:p>
          <a:p>
            <a:pPr marL="0" lvl="0" indent="0">
              <a:lnSpc>
                <a:spcPct val="120000"/>
              </a:lnSpc>
              <a:buClr>
                <a:srgbClr val="00007D"/>
              </a:buClr>
              <a:buNone/>
            </a:pPr>
            <a:endParaRPr lang="en-GB" dirty="0">
              <a:solidFill>
                <a:srgbClr val="000000"/>
              </a:solidFill>
            </a:endParaRPr>
          </a:p>
          <a:p>
            <a:pPr>
              <a:lnSpc>
                <a:spcPct val="120000"/>
              </a:lnSpc>
              <a:buClr>
                <a:srgbClr val="00007D"/>
              </a:buClr>
            </a:pPr>
            <a:r>
              <a:rPr lang="en-GB" dirty="0" smtClean="0">
                <a:solidFill>
                  <a:srgbClr val="000000"/>
                </a:solidFill>
              </a:rPr>
              <a:t>Equal beta functions in both planes chosen for having the same impact in both planes (</a:t>
            </a:r>
            <a:r>
              <a:rPr lang="en-GB" b="1" dirty="0" smtClean="0">
                <a:solidFill>
                  <a:srgbClr val="000000"/>
                </a:solidFill>
              </a:rPr>
              <a:t>BBC</a:t>
            </a:r>
            <a:r>
              <a:rPr lang="en-GB" dirty="0" smtClean="0">
                <a:solidFill>
                  <a:srgbClr val="000000"/>
                </a:solidFill>
              </a:rPr>
              <a:t> location)</a:t>
            </a:r>
            <a:endParaRPr lang="en-GB" dirty="0">
              <a:solidFill>
                <a:srgbClr val="000000"/>
              </a:solidFill>
            </a:endParaRPr>
          </a:p>
          <a:p>
            <a:pPr lvl="0">
              <a:lnSpc>
                <a:spcPct val="120000"/>
              </a:lnSpc>
              <a:buClr>
                <a:srgbClr val="00007D"/>
              </a:buClr>
            </a:pPr>
            <a:r>
              <a:rPr lang="en-GB" dirty="0">
                <a:solidFill>
                  <a:srgbClr val="000000"/>
                </a:solidFill>
              </a:rPr>
              <a:t>I</a:t>
            </a:r>
            <a:r>
              <a:rPr lang="en-GB" dirty="0" smtClean="0">
                <a:solidFill>
                  <a:srgbClr val="000000"/>
                </a:solidFill>
              </a:rPr>
              <a:t>nduced </a:t>
            </a:r>
            <a:r>
              <a:rPr lang="en-GB" dirty="0">
                <a:solidFill>
                  <a:srgbClr val="000000"/>
                </a:solidFill>
              </a:rPr>
              <a:t>tune-shift between wires in two </a:t>
            </a:r>
            <a:r>
              <a:rPr lang="en-GB" dirty="0" smtClean="0">
                <a:solidFill>
                  <a:srgbClr val="000000"/>
                </a:solidFill>
              </a:rPr>
              <a:t>IPs cancelled</a:t>
            </a:r>
            <a:r>
              <a:rPr lang="en-GB" dirty="0">
                <a:solidFill>
                  <a:srgbClr val="000000"/>
                </a:solidFill>
              </a:rPr>
              <a:t>, if wire is positioned in </a:t>
            </a:r>
            <a:r>
              <a:rPr lang="en-GB" dirty="0" smtClean="0">
                <a:solidFill>
                  <a:srgbClr val="000000"/>
                </a:solidFill>
              </a:rPr>
              <a:t>equal distance </a:t>
            </a:r>
            <a:r>
              <a:rPr lang="en-GB" dirty="0">
                <a:solidFill>
                  <a:srgbClr val="000000"/>
                </a:solidFill>
              </a:rPr>
              <a:t>but different planes, and integrated current </a:t>
            </a:r>
            <a:r>
              <a:rPr lang="en-GB" dirty="0" smtClean="0">
                <a:solidFill>
                  <a:srgbClr val="000000"/>
                </a:solidFill>
              </a:rPr>
              <a:t>follows beta function change</a:t>
            </a:r>
            <a:endParaRPr lang="en-GB" dirty="0">
              <a:solidFill>
                <a:srgbClr val="000000"/>
              </a:solidFill>
            </a:endParaRPr>
          </a:p>
          <a:p>
            <a:pPr lvl="1">
              <a:lnSpc>
                <a:spcPct val="120000"/>
              </a:lnSpc>
              <a:buClr>
                <a:srgbClr val="00007D"/>
              </a:buClr>
            </a:pPr>
            <a:r>
              <a:rPr lang="en-GB" dirty="0">
                <a:solidFill>
                  <a:srgbClr val="000000"/>
                </a:solidFill>
              </a:rPr>
              <a:t>Alternating crossing idea for cancelling BBLR tune-</a:t>
            </a:r>
            <a:r>
              <a:rPr lang="en-GB" dirty="0" smtClean="0">
                <a:solidFill>
                  <a:srgbClr val="000000"/>
                </a:solidFill>
              </a:rPr>
              <a:t>shift</a:t>
            </a:r>
          </a:p>
          <a:p>
            <a:pPr lvl="0">
              <a:lnSpc>
                <a:spcPct val="120000"/>
              </a:lnSpc>
              <a:buClr>
                <a:srgbClr val="00007D"/>
              </a:buClr>
            </a:pPr>
            <a:r>
              <a:rPr lang="en-GB" dirty="0" smtClean="0">
                <a:solidFill>
                  <a:srgbClr val="000000"/>
                </a:solidFill>
              </a:rPr>
              <a:t>For equal distance of the wire in both planes at the same IP (</a:t>
            </a:r>
            <a:r>
              <a:rPr lang="el-GR" i="1" dirty="0" smtClean="0">
                <a:solidFill>
                  <a:srgbClr val="000000"/>
                </a:solidFill>
                <a:latin typeface="Times"/>
                <a:cs typeface="Times"/>
              </a:rPr>
              <a:t>φ</a:t>
            </a:r>
            <a:r>
              <a:rPr lang="en-US" i="1" baseline="-25000" dirty="0" smtClean="0">
                <a:solidFill>
                  <a:srgbClr val="000000"/>
                </a:solidFill>
                <a:latin typeface="Times"/>
                <a:cs typeface="Times"/>
              </a:rPr>
              <a:t>W</a:t>
            </a:r>
            <a:r>
              <a:rPr lang="en-US" dirty="0" smtClean="0">
                <a:solidFill>
                  <a:srgbClr val="000000"/>
                </a:solidFill>
              </a:rPr>
              <a:t>=45</a:t>
            </a:r>
            <a:r>
              <a:rPr lang="en-US" baseline="30000" dirty="0" smtClean="0">
                <a:solidFill>
                  <a:srgbClr val="000000"/>
                </a:solidFill>
              </a:rPr>
              <a:t>o</a:t>
            </a:r>
            <a:r>
              <a:rPr lang="en-US" dirty="0" smtClean="0">
                <a:solidFill>
                  <a:srgbClr val="000000"/>
                </a:solidFill>
              </a:rPr>
              <a:t>), tune shift is suppressed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(true also for BBLR)</a:t>
            </a:r>
            <a:endParaRPr lang="en-GB" b="1" dirty="0"/>
          </a:p>
        </p:txBody>
      </p:sp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7630" y="1314852"/>
            <a:ext cx="5803900" cy="1092200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18/06/2015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Y. Papaphilippou - WP2 TL meeting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FAEB134-6EA8-5E45-B122-58ED561A2D3B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36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83237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725" y="123894"/>
            <a:ext cx="8850584" cy="440550"/>
          </a:xfrm>
        </p:spPr>
        <p:txBody>
          <a:bodyPr>
            <a:noAutofit/>
          </a:bodyPr>
          <a:lstStyle/>
          <a:p>
            <a:r>
              <a:rPr lang="en-GB" sz="4800" dirty="0" smtClean="0"/>
              <a:t>Tune spread due to wire</a:t>
            </a:r>
            <a:endParaRPr lang="en-GB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3" y="715079"/>
            <a:ext cx="9005805" cy="5813249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The first order tune-spread (octupole-like effect) is</a:t>
            </a:r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For alternating crossing in optically symmetric IPs, tune-spread adds up (same polarity)</a:t>
            </a:r>
          </a:p>
          <a:p>
            <a:r>
              <a:rPr lang="en-GB" dirty="0" smtClean="0"/>
              <a:t>It can be cancelled for wire angle (or crossing) at </a:t>
            </a:r>
            <a:r>
              <a:rPr lang="el-GR" dirty="0" smtClean="0">
                <a:latin typeface="Times"/>
                <a:cs typeface="Times"/>
              </a:rPr>
              <a:t>π</a:t>
            </a:r>
            <a:r>
              <a:rPr lang="el-GR" dirty="0" smtClean="0"/>
              <a:t>/8</a:t>
            </a:r>
            <a:endParaRPr lang="en-GB" dirty="0" smtClean="0"/>
          </a:p>
          <a:p>
            <a:r>
              <a:rPr lang="en-GB" dirty="0" smtClean="0"/>
              <a:t>Because of triplet optics symmetry, diagonal terms of </a:t>
            </a:r>
            <a:r>
              <a:rPr lang="en-GB" dirty="0" err="1" smtClean="0"/>
              <a:t>anharmonicity</a:t>
            </a:r>
            <a:r>
              <a:rPr lang="en-GB" dirty="0" smtClean="0"/>
              <a:t> matrix for BBLR are equal</a:t>
            </a:r>
          </a:p>
          <a:p>
            <a:pPr lvl="1"/>
            <a:r>
              <a:rPr lang="en-GB" dirty="0" smtClean="0"/>
              <a:t>True also for the effect of two wires placed symmetrically in either side of the IP</a:t>
            </a:r>
          </a:p>
          <a:p>
            <a:r>
              <a:rPr lang="en-GB" dirty="0" smtClean="0"/>
              <a:t>Ratio of beta functions at wire position can be chosen as to cancel completely tune-spread</a:t>
            </a:r>
          </a:p>
          <a:p>
            <a:pPr marL="0" lvl="0" indent="0">
              <a:buClr>
                <a:srgbClr val="00007D"/>
              </a:buClr>
              <a:buNone/>
            </a:pPr>
            <a:endParaRPr lang="en-GB" dirty="0" smtClean="0">
              <a:solidFill>
                <a:srgbClr val="0000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18/06/2015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Y. Papaphilippou - WP2 TL meeting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FAEB134-6EA8-5E45-B122-58ED561A2D3B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37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12" name="Picture 11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215" y="1451693"/>
            <a:ext cx="8686800" cy="860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78539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725" y="123894"/>
            <a:ext cx="8850584" cy="440550"/>
          </a:xfrm>
        </p:spPr>
        <p:txBody>
          <a:bodyPr>
            <a:noAutofit/>
          </a:bodyPr>
          <a:lstStyle/>
          <a:p>
            <a:r>
              <a:rPr lang="en-GB" sz="4800" dirty="0" smtClean="0"/>
              <a:t>Resonance driving terms</a:t>
            </a:r>
            <a:endParaRPr lang="en-GB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3" y="715079"/>
            <a:ext cx="9005805" cy="5813249"/>
          </a:xfrm>
        </p:spPr>
        <p:txBody>
          <a:bodyPr>
            <a:normAutofit/>
          </a:bodyPr>
          <a:lstStyle/>
          <a:p>
            <a:r>
              <a:rPr lang="en-GB" dirty="0" smtClean="0"/>
              <a:t>The first order resonance driving terms are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For phase advances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Due to the IP optics anti-symmetry, the contribution to purely H/V even resonances, from either side, is symmetric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18/06/2015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Y. Papaphilippou - WP2 TL meeting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FAEB134-6EA8-5E45-B122-58ED561A2D3B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38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10" name="Picture 9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4794" y="2643235"/>
            <a:ext cx="2363214" cy="349425"/>
          </a:xfrm>
          <a:prstGeom prst="rect">
            <a:avLst/>
          </a:prstGeom>
        </p:spPr>
      </p:pic>
      <p:pic>
        <p:nvPicPr>
          <p:cNvPr id="13" name="Picture 12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25" y="3138900"/>
            <a:ext cx="3624001" cy="406683"/>
          </a:xfrm>
          <a:prstGeom prst="rect">
            <a:avLst/>
          </a:prstGeom>
        </p:spPr>
      </p:pic>
      <p:pic>
        <p:nvPicPr>
          <p:cNvPr id="14" name="Picture 13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113" y="3609614"/>
            <a:ext cx="2729915" cy="397560"/>
          </a:xfrm>
          <a:prstGeom prst="rect">
            <a:avLst/>
          </a:prstGeom>
        </p:spPr>
      </p:pic>
      <p:pic>
        <p:nvPicPr>
          <p:cNvPr id="15" name="Picture 14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409" y="4081407"/>
            <a:ext cx="3674462" cy="386333"/>
          </a:xfrm>
          <a:prstGeom prst="rect">
            <a:avLst/>
          </a:prstGeom>
        </p:spPr>
      </p:pic>
      <p:pic>
        <p:nvPicPr>
          <p:cNvPr id="16" name="Picture 15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2188" y="3136471"/>
            <a:ext cx="2827421" cy="409112"/>
          </a:xfrm>
          <a:prstGeom prst="rect">
            <a:avLst/>
          </a:prstGeom>
        </p:spPr>
      </p:pic>
      <p:pic>
        <p:nvPicPr>
          <p:cNvPr id="17" name="Picture 16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3503" y="3633744"/>
            <a:ext cx="3543431" cy="373430"/>
          </a:xfrm>
          <a:prstGeom prst="rect">
            <a:avLst/>
          </a:prstGeom>
        </p:spPr>
      </p:pic>
      <p:pic>
        <p:nvPicPr>
          <p:cNvPr id="18" name="Picture 17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0675" y="4062836"/>
            <a:ext cx="3594746" cy="378838"/>
          </a:xfrm>
          <a:prstGeom prst="rect">
            <a:avLst/>
          </a:prstGeom>
        </p:spPr>
      </p:pic>
      <p:pic>
        <p:nvPicPr>
          <p:cNvPr id="19" name="Picture 18" descr="latex-image-1.pd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249480"/>
            <a:ext cx="8022890" cy="1138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32611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Title 1"/>
          <p:cNvSpPr>
            <a:spLocks noGrp="1"/>
          </p:cNvSpPr>
          <p:nvPr>
            <p:ph type="title"/>
          </p:nvPr>
        </p:nvSpPr>
        <p:spPr>
          <a:xfrm>
            <a:off x="1167220" y="58401"/>
            <a:ext cx="7519580" cy="580999"/>
          </a:xfrm>
        </p:spPr>
        <p:txBody>
          <a:bodyPr/>
          <a:lstStyle/>
          <a:p>
            <a:r>
              <a:rPr lang="en-GB" sz="3600" dirty="0" smtClean="0">
                <a:latin typeface="Bookman Old Style" pitchFamily="18" charset="0"/>
              </a:rPr>
              <a:t>Basic considerations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6990" y="747827"/>
            <a:ext cx="9070929" cy="4299008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b="1" dirty="0" smtClean="0"/>
              <a:t>Locality</a:t>
            </a:r>
            <a:r>
              <a:rPr lang="en-US" dirty="0" smtClean="0"/>
              <a:t> of the compensation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Close to the BBLR encounters which occur at </a:t>
            </a:r>
            <a:r>
              <a:rPr lang="el-GR" dirty="0" smtClean="0"/>
              <a:t>~</a:t>
            </a:r>
            <a:r>
              <a:rPr lang="el-GR" dirty="0" smtClean="0">
                <a:latin typeface="Times"/>
                <a:cs typeface="Times"/>
              </a:rPr>
              <a:t>π</a:t>
            </a:r>
            <a:r>
              <a:rPr lang="el-GR" dirty="0" smtClean="0"/>
              <a:t>/2</a:t>
            </a:r>
            <a:r>
              <a:rPr lang="en-US" dirty="0" smtClean="0"/>
              <a:t> from either IP side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A lot of space available between D1 and TAN but integration may be </a:t>
            </a:r>
            <a:r>
              <a:rPr lang="en-US" dirty="0" smtClean="0"/>
              <a:t>difficult (idea of e-lens)</a:t>
            </a:r>
            <a:endParaRPr lang="en-US" dirty="0" smtClean="0"/>
          </a:p>
          <a:p>
            <a:pPr lvl="1">
              <a:lnSpc>
                <a:spcPct val="120000"/>
              </a:lnSpc>
            </a:pPr>
            <a:r>
              <a:rPr lang="en-US" dirty="0" smtClean="0"/>
              <a:t>Phase advance still close to </a:t>
            </a:r>
            <a:r>
              <a:rPr lang="el-GR" dirty="0" smtClean="0">
                <a:latin typeface="Times"/>
                <a:cs typeface="Times"/>
              </a:rPr>
              <a:t>π</a:t>
            </a:r>
            <a:r>
              <a:rPr lang="el-GR" dirty="0"/>
              <a:t>/</a:t>
            </a:r>
            <a:r>
              <a:rPr lang="el-GR" dirty="0" smtClean="0"/>
              <a:t>2</a:t>
            </a:r>
            <a:r>
              <a:rPr lang="en-US" dirty="0" smtClean="0"/>
              <a:t> even up to Q5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2"/>
          </p:nvPr>
        </p:nvSpPr>
        <p:spPr>
          <a:xfrm>
            <a:off x="457200" y="6398079"/>
            <a:ext cx="2133600" cy="47625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18/06/2015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811451" y="6401254"/>
            <a:ext cx="3741749" cy="45720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Y. Papaphilippou - WP2 TL meeting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6553200" y="6401254"/>
            <a:ext cx="2133600" cy="457200"/>
          </a:xfrm>
        </p:spPr>
        <p:txBody>
          <a:bodyPr/>
          <a:lstStyle/>
          <a:p>
            <a:pPr>
              <a:defRPr/>
            </a:pPr>
            <a:fld id="{7FAEB134-6EA8-5E45-B122-58ED561A2D3B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4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4538452"/>
            <a:ext cx="8686800" cy="2320567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5834353" y="540768"/>
            <a:ext cx="3236576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b="1" kern="0" dirty="0" smtClean="0">
                <a:solidFill>
                  <a:srgbClr val="3366FF"/>
                </a:solidFill>
                <a:latin typeface="Garamond"/>
                <a:ea typeface="ＭＳ Ｐゴシック" pitchFamily="22" charset="-128"/>
                <a:cs typeface="ＭＳ Ｐゴシック" pitchFamily="22" charset="-128"/>
              </a:rPr>
              <a:t>J.P. </a:t>
            </a:r>
            <a:r>
              <a:rPr lang="en-US" sz="2600" b="1" kern="0" dirty="0" err="1" smtClean="0">
                <a:solidFill>
                  <a:srgbClr val="3366FF"/>
                </a:solidFill>
                <a:latin typeface="Garamond"/>
                <a:ea typeface="ＭＳ Ｐゴシック" pitchFamily="22" charset="-128"/>
                <a:cs typeface="ＭＳ Ｐゴシック" pitchFamily="22" charset="-128"/>
              </a:rPr>
              <a:t>Koutchouk</a:t>
            </a:r>
            <a:r>
              <a:rPr lang="en-US" sz="2600" b="1" kern="0" dirty="0" smtClean="0">
                <a:solidFill>
                  <a:srgbClr val="3366FF"/>
                </a:solidFill>
                <a:latin typeface="Garamond"/>
                <a:ea typeface="ＭＳ Ｐゴシック" pitchFamily="22" charset="-128"/>
                <a:cs typeface="ＭＳ Ｐゴシック" pitchFamily="22" charset="-128"/>
              </a:rPr>
              <a:t>, 2001</a:t>
            </a:r>
            <a:endParaRPr lang="en-US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48977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Title 1"/>
          <p:cNvSpPr>
            <a:spLocks noGrp="1"/>
          </p:cNvSpPr>
          <p:nvPr>
            <p:ph type="title"/>
          </p:nvPr>
        </p:nvSpPr>
        <p:spPr>
          <a:xfrm>
            <a:off x="1167220" y="58401"/>
            <a:ext cx="7519580" cy="580999"/>
          </a:xfrm>
        </p:spPr>
        <p:txBody>
          <a:bodyPr/>
          <a:lstStyle/>
          <a:p>
            <a:r>
              <a:rPr lang="en-GB" sz="3600" dirty="0" smtClean="0">
                <a:latin typeface="Bookman Old Style" pitchFamily="18" charset="0"/>
              </a:rPr>
              <a:t>Basic considerations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6991" y="747826"/>
            <a:ext cx="5671996" cy="5861902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</a:pPr>
            <a:r>
              <a:rPr lang="en-US" b="1" dirty="0" smtClean="0"/>
              <a:t>Position </a:t>
            </a:r>
            <a:r>
              <a:rPr lang="en-US" dirty="0" smtClean="0"/>
              <a:t>of the wire with respect to the beam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As close as average BBLR separation (9.5</a:t>
            </a:r>
            <a:r>
              <a:rPr lang="el-GR" dirty="0" smtClean="0">
                <a:latin typeface="Times"/>
                <a:cs typeface="Times"/>
              </a:rPr>
              <a:t>σ</a:t>
            </a:r>
            <a:r>
              <a:rPr lang="el-GR" dirty="0" smtClean="0">
                <a:latin typeface="Garamond"/>
                <a:cs typeface="Garamond"/>
              </a:rPr>
              <a:t>)</a:t>
            </a:r>
            <a:endParaRPr lang="en-US" dirty="0" smtClean="0">
              <a:latin typeface="Garamond"/>
              <a:cs typeface="Garamond"/>
            </a:endParaRPr>
          </a:p>
          <a:p>
            <a:pPr lvl="1">
              <a:lnSpc>
                <a:spcPct val="120000"/>
              </a:lnSpc>
            </a:pPr>
            <a:r>
              <a:rPr lang="en-US" dirty="0" smtClean="0"/>
              <a:t>Integrated kick is scaled inversely with distance, i.e. the smaller the distance the lower the required integrated current and vice versa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Difficulty with wire-in-jaw collimator to approach the beam closer to ~12-13</a:t>
            </a:r>
            <a:r>
              <a:rPr lang="el-GR" dirty="0" smtClean="0">
                <a:latin typeface="Times"/>
                <a:cs typeface="Times"/>
              </a:rPr>
              <a:t>σ</a:t>
            </a:r>
          </a:p>
          <a:p>
            <a:pPr lvl="1">
              <a:lnSpc>
                <a:spcPct val="120000"/>
              </a:lnSpc>
            </a:pPr>
            <a:r>
              <a:rPr lang="en-US" dirty="0" smtClean="0">
                <a:latin typeface="Garamond"/>
                <a:cs typeface="Garamond"/>
              </a:rPr>
              <a:t>Some strength can be recovered by wire current but dependence is not uniform depending on resonance </a:t>
            </a:r>
            <a:r>
              <a:rPr lang="en-US" dirty="0" smtClean="0">
                <a:latin typeface="Garamond"/>
                <a:cs typeface="Garamond"/>
              </a:rPr>
              <a:t>order (see below)</a:t>
            </a:r>
            <a:endParaRPr lang="en-US" dirty="0" smtClean="0">
              <a:latin typeface="Garamond"/>
              <a:cs typeface="Garamond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2"/>
          </p:nvPr>
        </p:nvSpPr>
        <p:spPr>
          <a:xfrm>
            <a:off x="457200" y="6398079"/>
            <a:ext cx="2133600" cy="47625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18/06/2015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811451" y="6401254"/>
            <a:ext cx="3741749" cy="45720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Y. Papaphilippou - WP2 TL meeting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6553200" y="6401254"/>
            <a:ext cx="2133600" cy="457200"/>
          </a:xfrm>
        </p:spPr>
        <p:txBody>
          <a:bodyPr/>
          <a:lstStyle/>
          <a:p>
            <a:pPr>
              <a:defRPr/>
            </a:pPr>
            <a:fld id="{7FAEB134-6EA8-5E45-B122-58ED561A2D3B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5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6" name="Picture 5" descr="image001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16" t="3371" r="6799" b="6192"/>
          <a:stretch/>
        </p:blipFill>
        <p:spPr>
          <a:xfrm>
            <a:off x="5617058" y="1963320"/>
            <a:ext cx="3453871" cy="3814102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5834353" y="5777422"/>
            <a:ext cx="3236576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b="1" kern="0" dirty="0" smtClean="0">
                <a:solidFill>
                  <a:srgbClr val="3366FF"/>
                </a:solidFill>
                <a:latin typeface="Garamond"/>
                <a:ea typeface="ＭＳ Ｐゴシック" pitchFamily="22" charset="-128"/>
                <a:cs typeface="ＭＳ Ｐゴシック" pitchFamily="22" charset="-128"/>
              </a:rPr>
              <a:t>A. </a:t>
            </a:r>
            <a:r>
              <a:rPr lang="en-US" sz="2600" b="1" kern="0" dirty="0" err="1" smtClean="0">
                <a:solidFill>
                  <a:srgbClr val="3366FF"/>
                </a:solidFill>
                <a:latin typeface="Garamond"/>
                <a:ea typeface="ＭＳ Ｐゴシック" pitchFamily="22" charset="-128"/>
                <a:cs typeface="ＭＳ Ｐゴシック" pitchFamily="22" charset="-128"/>
              </a:rPr>
              <a:t>Bertarelli</a:t>
            </a:r>
            <a:endParaRPr lang="en-US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23652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Title 1"/>
          <p:cNvSpPr>
            <a:spLocks noGrp="1"/>
          </p:cNvSpPr>
          <p:nvPr>
            <p:ph type="title"/>
          </p:nvPr>
        </p:nvSpPr>
        <p:spPr>
          <a:xfrm>
            <a:off x="1167220" y="58401"/>
            <a:ext cx="7519580" cy="580999"/>
          </a:xfrm>
        </p:spPr>
        <p:txBody>
          <a:bodyPr/>
          <a:lstStyle/>
          <a:p>
            <a:r>
              <a:rPr lang="en-GB" sz="3600" dirty="0" smtClean="0">
                <a:latin typeface="Bookman Old Style" pitchFamily="18" charset="0"/>
              </a:rPr>
              <a:t>Basic considerations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6990" y="585028"/>
            <a:ext cx="9070929" cy="4026013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</a:pPr>
            <a:r>
              <a:rPr lang="en-US" b="1" dirty="0" smtClean="0"/>
              <a:t>Optics</a:t>
            </a:r>
            <a:r>
              <a:rPr lang="en-US" dirty="0" smtClean="0"/>
              <a:t> considerations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Large and equal beta functions for efficient tune-shift compensations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The optics functions equality may be not optimal for resonance driving term </a:t>
            </a:r>
            <a:r>
              <a:rPr lang="en-US" dirty="0" smtClean="0"/>
              <a:t>compensation</a:t>
            </a:r>
          </a:p>
          <a:p>
            <a:pPr lvl="2">
              <a:lnSpc>
                <a:spcPct val="120000"/>
              </a:lnSpc>
            </a:pPr>
            <a:r>
              <a:rPr lang="en-US" dirty="0"/>
              <a:t>R</a:t>
            </a:r>
            <a:r>
              <a:rPr lang="en-US" dirty="0" smtClean="0"/>
              <a:t>atio of 2 or ½ is optimal</a:t>
            </a:r>
            <a:endParaRPr lang="en-US" dirty="0" smtClean="0"/>
          </a:p>
          <a:p>
            <a:pPr>
              <a:lnSpc>
                <a:spcPct val="120000"/>
              </a:lnSpc>
            </a:pPr>
            <a:r>
              <a:rPr lang="en-US" dirty="0" smtClean="0"/>
              <a:t>The absolute criterion should be </a:t>
            </a:r>
            <a:r>
              <a:rPr lang="en-US" b="1" dirty="0" smtClean="0"/>
              <a:t>non-linear compensation </a:t>
            </a:r>
            <a:r>
              <a:rPr lang="en-US" dirty="0" smtClean="0"/>
              <a:t>(increase of DA, i.e. lifetime, through combined reduction of non-linear resonances and tune-spread)</a:t>
            </a:r>
          </a:p>
          <a:p>
            <a:pPr lvl="1">
              <a:lnSpc>
                <a:spcPct val="120000"/>
              </a:lnSpc>
            </a:pPr>
            <a:endParaRPr lang="en-US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2"/>
          </p:nvPr>
        </p:nvSpPr>
        <p:spPr>
          <a:xfrm>
            <a:off x="457200" y="6398079"/>
            <a:ext cx="2133600" cy="47625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18/06/2015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811451" y="6401254"/>
            <a:ext cx="3741749" cy="45720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Y. Papaphilippou - WP2 TL meeting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6553200" y="6401254"/>
            <a:ext cx="2133600" cy="457200"/>
          </a:xfrm>
        </p:spPr>
        <p:txBody>
          <a:bodyPr/>
          <a:lstStyle/>
          <a:p>
            <a:pPr>
              <a:defRPr/>
            </a:pPr>
            <a:fld id="{7FAEB134-6EA8-5E45-B122-58ED561A2D3B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6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4538452"/>
            <a:ext cx="8686800" cy="2320567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5834353" y="540768"/>
            <a:ext cx="3236576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b="1" kern="0" dirty="0" smtClean="0">
                <a:solidFill>
                  <a:srgbClr val="3366FF"/>
                </a:solidFill>
                <a:latin typeface="Garamond"/>
                <a:ea typeface="ＭＳ Ｐゴシック" pitchFamily="22" charset="-128"/>
                <a:cs typeface="ＭＳ Ｐゴシック" pitchFamily="22" charset="-128"/>
              </a:rPr>
              <a:t>J.P. </a:t>
            </a:r>
            <a:r>
              <a:rPr lang="en-US" sz="2600" b="1" kern="0" dirty="0" err="1" smtClean="0">
                <a:solidFill>
                  <a:srgbClr val="3366FF"/>
                </a:solidFill>
                <a:latin typeface="Garamond"/>
                <a:ea typeface="ＭＳ Ｐゴシック" pitchFamily="22" charset="-128"/>
                <a:cs typeface="ＭＳ Ｐゴシック" pitchFamily="22" charset="-128"/>
              </a:rPr>
              <a:t>Koutchouk</a:t>
            </a:r>
            <a:r>
              <a:rPr lang="en-US" sz="2600" b="1" kern="0" dirty="0" smtClean="0">
                <a:solidFill>
                  <a:srgbClr val="3366FF"/>
                </a:solidFill>
                <a:latin typeface="Garamond"/>
                <a:ea typeface="ＭＳ Ｐゴシック" pitchFamily="22" charset="-128"/>
                <a:cs typeface="ＭＳ Ｐゴシック" pitchFamily="22" charset="-128"/>
              </a:rPr>
              <a:t>, 2001</a:t>
            </a:r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222322" y="2612168"/>
            <a:ext cx="4032699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b="1" kern="0" dirty="0" smtClean="0">
                <a:solidFill>
                  <a:srgbClr val="3366FF"/>
                </a:solidFill>
                <a:latin typeface="Garamond"/>
                <a:ea typeface="ＭＳ Ｐゴシック" pitchFamily="22" charset="-128"/>
                <a:cs typeface="ＭＳ Ｐゴシック" pitchFamily="22" charset="-128"/>
              </a:rPr>
              <a:t>S</a:t>
            </a:r>
            <a:r>
              <a:rPr lang="en-US" sz="2600" b="1" kern="0" dirty="0" smtClean="0">
                <a:solidFill>
                  <a:srgbClr val="3366FF"/>
                </a:solidFill>
                <a:latin typeface="Garamond"/>
                <a:ea typeface="ＭＳ Ｐゴシック" pitchFamily="22" charset="-128"/>
                <a:cs typeface="ＭＳ Ｐゴシック" pitchFamily="22" charset="-128"/>
              </a:rPr>
              <a:t>. </a:t>
            </a:r>
            <a:r>
              <a:rPr lang="en-US" sz="2600" b="1" kern="0" dirty="0" err="1" smtClean="0">
                <a:solidFill>
                  <a:srgbClr val="3366FF"/>
                </a:solidFill>
                <a:latin typeface="Garamond"/>
                <a:ea typeface="ＭＳ Ｐゴシック" pitchFamily="22" charset="-128"/>
                <a:cs typeface="ＭＳ Ｐゴシック" pitchFamily="22" charset="-128"/>
              </a:rPr>
              <a:t>Fartoukh</a:t>
            </a:r>
            <a:r>
              <a:rPr lang="en-US" sz="2600" b="1" kern="0" dirty="0" smtClean="0">
                <a:solidFill>
                  <a:srgbClr val="3366FF"/>
                </a:solidFill>
                <a:latin typeface="Garamond"/>
                <a:ea typeface="ＭＳ Ｐゴシック" pitchFamily="22" charset="-128"/>
                <a:cs typeface="ＭＳ Ｐゴシック" pitchFamily="22" charset="-128"/>
              </a:rPr>
              <a:t>, 2015</a:t>
            </a:r>
            <a:endParaRPr lang="en-US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70412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725" y="123894"/>
            <a:ext cx="8850584" cy="440550"/>
          </a:xfrm>
        </p:spPr>
        <p:txBody>
          <a:bodyPr>
            <a:noAutofit/>
          </a:bodyPr>
          <a:lstStyle/>
          <a:p>
            <a:r>
              <a:rPr lang="en-GB" sz="6000" dirty="0" smtClean="0"/>
              <a:t>Two wires per IP</a:t>
            </a:r>
            <a:endParaRPr lang="en-GB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815454"/>
            <a:ext cx="8850584" cy="3403768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20000"/>
              </a:lnSpc>
            </a:pPr>
            <a:r>
              <a:rPr lang="en-GB" dirty="0" smtClean="0"/>
              <a:t>Integrated </a:t>
            </a:r>
            <a:r>
              <a:rPr lang="en-GB" dirty="0"/>
              <a:t>current can be reduced for the same correction </a:t>
            </a:r>
            <a:r>
              <a:rPr lang="en-GB" dirty="0" smtClean="0"/>
              <a:t>reach</a:t>
            </a:r>
          </a:p>
          <a:p>
            <a:pPr>
              <a:lnSpc>
                <a:spcPct val="120000"/>
              </a:lnSpc>
            </a:pPr>
            <a:r>
              <a:rPr lang="en-GB" dirty="0" smtClean="0"/>
              <a:t>Powered independently to fit better the integrated kick on either side</a:t>
            </a:r>
          </a:p>
          <a:p>
            <a:pPr>
              <a:lnSpc>
                <a:spcPct val="120000"/>
              </a:lnSpc>
            </a:pPr>
            <a:r>
              <a:rPr lang="en-GB" dirty="0" smtClean="0"/>
              <a:t>Due to optics anti-symmetry and different plane crossing, effect of two wires in the two planes is also anti-symmetric</a:t>
            </a:r>
            <a:endParaRPr lang="en-GB" dirty="0"/>
          </a:p>
        </p:txBody>
      </p:sp>
      <p:pic>
        <p:nvPicPr>
          <p:cNvPr id="4" name="Picture 3" descr="ho_lr_wire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9" t="7683" r="1246" b="14692"/>
          <a:stretch/>
        </p:blipFill>
        <p:spPr>
          <a:xfrm>
            <a:off x="717292" y="3856700"/>
            <a:ext cx="7713825" cy="2248345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18/06/2015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Y. Papaphilippou - WP2 TL meeting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FAEB134-6EA8-5E45-B122-58ED561A2D3B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7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90526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2010" y="123894"/>
            <a:ext cx="7761959" cy="440550"/>
          </a:xfrm>
        </p:spPr>
        <p:txBody>
          <a:bodyPr>
            <a:noAutofit/>
          </a:bodyPr>
          <a:lstStyle/>
          <a:p>
            <a:r>
              <a:rPr lang="en-GB" sz="4800" dirty="0" smtClean="0"/>
              <a:t>Wire multi-pole expansion</a:t>
            </a:r>
            <a:endParaRPr lang="en-GB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593118"/>
            <a:ext cx="8850584" cy="6264881"/>
          </a:xfrm>
        </p:spPr>
        <p:txBody>
          <a:bodyPr>
            <a:normAutofit/>
          </a:bodyPr>
          <a:lstStyle/>
          <a:p>
            <a:r>
              <a:rPr lang="en-GB" dirty="0"/>
              <a:t>The multi-pole expansion of the wire can be </a:t>
            </a:r>
            <a:r>
              <a:rPr lang="en-GB" dirty="0" smtClean="0"/>
              <a:t>written</a:t>
            </a:r>
          </a:p>
          <a:p>
            <a:endParaRPr lang="en-GB" dirty="0"/>
          </a:p>
          <a:p>
            <a:endParaRPr lang="en-GB" dirty="0" smtClean="0"/>
          </a:p>
          <a:p>
            <a:pPr marL="0" lvl="0" indent="0">
              <a:buClr>
                <a:srgbClr val="00007D"/>
              </a:buClr>
              <a:buNone/>
            </a:pPr>
            <a:r>
              <a:rPr lang="en-GB" dirty="0"/>
              <a:t> </a:t>
            </a:r>
            <a:r>
              <a:rPr lang="en-GB" dirty="0" smtClean="0"/>
              <a:t>   with the radial distance of the wire to the beam</a:t>
            </a:r>
            <a:endParaRPr lang="en-GB" dirty="0"/>
          </a:p>
          <a:p>
            <a:pPr marL="0" lvl="0" indent="0">
              <a:buClr>
                <a:srgbClr val="00007D"/>
              </a:buClr>
              <a:buNone/>
            </a:pPr>
            <a:endParaRPr lang="en-GB" dirty="0" smtClean="0">
              <a:solidFill>
                <a:srgbClr val="000000"/>
              </a:solidFill>
            </a:endParaRPr>
          </a:p>
          <a:p>
            <a:pPr marL="0" lvl="0" indent="0">
              <a:buClr>
                <a:srgbClr val="00007D"/>
              </a:buClr>
              <a:buNone/>
            </a:pPr>
            <a:r>
              <a:rPr lang="en-GB" dirty="0">
                <a:solidFill>
                  <a:srgbClr val="000000"/>
                </a:solidFill>
              </a:rPr>
              <a:t> </a:t>
            </a:r>
            <a:r>
              <a:rPr lang="en-GB" dirty="0" smtClean="0">
                <a:solidFill>
                  <a:srgbClr val="000000"/>
                </a:solidFill>
              </a:rPr>
              <a:t>   and the multipole coefficients</a:t>
            </a:r>
          </a:p>
          <a:p>
            <a:pPr marL="0" lvl="0" indent="0">
              <a:buClr>
                <a:srgbClr val="00007D"/>
              </a:buClr>
              <a:buNone/>
            </a:pPr>
            <a:r>
              <a:rPr lang="en-GB" dirty="0" smtClean="0">
                <a:solidFill>
                  <a:srgbClr val="000000"/>
                </a:solidFill>
              </a:rPr>
              <a:t>					,</a:t>
            </a:r>
          </a:p>
          <a:p>
            <a:pPr marL="0" lvl="0" indent="0">
              <a:buClr>
                <a:srgbClr val="00007D"/>
              </a:buClr>
              <a:buNone/>
            </a:pPr>
            <a:r>
              <a:rPr lang="en-GB" dirty="0" smtClean="0">
                <a:solidFill>
                  <a:srgbClr val="000000"/>
                </a:solidFill>
              </a:rPr>
              <a:t>     with the angle</a:t>
            </a:r>
          </a:p>
          <a:p>
            <a:pPr lvl="0">
              <a:buClr>
                <a:srgbClr val="00007D"/>
              </a:buClr>
            </a:pPr>
            <a:r>
              <a:rPr lang="en-GB" dirty="0" smtClean="0"/>
              <a:t>The same expansion is applicable to the BBLR field for the round beam, </a:t>
            </a:r>
            <a:r>
              <a:rPr lang="en-GB" dirty="0"/>
              <a:t> </a:t>
            </a:r>
            <a:r>
              <a:rPr lang="en-GB" dirty="0" smtClean="0"/>
              <a:t>        approximation</a:t>
            </a:r>
          </a:p>
          <a:p>
            <a:pPr lvl="0">
              <a:buClr>
                <a:srgbClr val="00007D"/>
              </a:buClr>
            </a:pPr>
            <a:endParaRPr lang="en-GB" dirty="0" smtClean="0"/>
          </a:p>
          <a:p>
            <a:pPr marL="0" lvl="0" indent="0">
              <a:buClr>
                <a:srgbClr val="00007D"/>
              </a:buClr>
              <a:buNone/>
            </a:pPr>
            <a:endParaRPr lang="en-GB" dirty="0" smtClean="0">
              <a:solidFill>
                <a:srgbClr val="000000"/>
              </a:solidFill>
            </a:endParaRPr>
          </a:p>
        </p:txBody>
      </p:sp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2333" y="4653477"/>
            <a:ext cx="3230868" cy="810532"/>
          </a:xfrm>
          <a:prstGeom prst="rect">
            <a:avLst/>
          </a:prstGeom>
        </p:spPr>
      </p:pic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9522" y="2966708"/>
            <a:ext cx="3975100" cy="558800"/>
          </a:xfrm>
          <a:prstGeom prst="rect">
            <a:avLst/>
          </a:prstGeom>
        </p:spPr>
      </p:pic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8266" y="5902655"/>
            <a:ext cx="622300" cy="469900"/>
          </a:xfrm>
          <a:prstGeom prst="rect">
            <a:avLst/>
          </a:prstGeom>
        </p:spPr>
      </p:pic>
      <p:pic>
        <p:nvPicPr>
          <p:cNvPr id="12" name="Picture 11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022" y="4180124"/>
            <a:ext cx="3429000" cy="469900"/>
          </a:xfrm>
          <a:prstGeom prst="rect">
            <a:avLst/>
          </a:prstGeom>
        </p:spPr>
      </p:pic>
      <p:pic>
        <p:nvPicPr>
          <p:cNvPr id="13" name="Picture 12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2370" y="4167296"/>
            <a:ext cx="2997200" cy="469900"/>
          </a:xfrm>
          <a:prstGeom prst="rect">
            <a:avLst/>
          </a:prstGeom>
        </p:spPr>
      </p:pic>
      <p:pic>
        <p:nvPicPr>
          <p:cNvPr id="8" name="Picture 7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814" y="1192737"/>
            <a:ext cx="8883499" cy="1265561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18/06/2015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Y. Papaphilippou - WP2 TL meeting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FAEB134-6EA8-5E45-B122-58ED561A2D3B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8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06502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725" y="123894"/>
            <a:ext cx="8850584" cy="440550"/>
          </a:xfrm>
        </p:spPr>
        <p:txBody>
          <a:bodyPr>
            <a:noAutofit/>
          </a:bodyPr>
          <a:lstStyle/>
          <a:p>
            <a:r>
              <a:rPr lang="en-GB" sz="4800" dirty="0" smtClean="0"/>
              <a:t>Wire multi-pole expansion</a:t>
            </a:r>
            <a:endParaRPr lang="en-GB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821039"/>
            <a:ext cx="8850584" cy="5951490"/>
          </a:xfrm>
        </p:spPr>
        <p:txBody>
          <a:bodyPr>
            <a:normAutofit/>
          </a:bodyPr>
          <a:lstStyle/>
          <a:p>
            <a:r>
              <a:rPr lang="en-GB" dirty="0" smtClean="0"/>
              <a:t>For a wire positioned in the horizontal plane (or horizontal BBLR crossing), i.e. </a:t>
            </a:r>
          </a:p>
          <a:p>
            <a:pPr lvl="1"/>
            <a:r>
              <a:rPr lang="en-GB" dirty="0" smtClean="0"/>
              <a:t>For	        , 		     and</a:t>
            </a:r>
          </a:p>
          <a:p>
            <a:pPr lvl="1"/>
            <a:r>
              <a:rPr lang="en-GB" dirty="0" smtClean="0"/>
              <a:t>For   	        ,  	     and	              ,</a:t>
            </a:r>
          </a:p>
          <a:p>
            <a:r>
              <a:rPr lang="en-GB" dirty="0"/>
              <a:t>F</a:t>
            </a:r>
            <a:r>
              <a:rPr lang="en-GB" dirty="0" smtClean="0"/>
              <a:t>or horizontal wire (or horizontal BBLR crossing), only</a:t>
            </a:r>
            <a:r>
              <a:rPr lang="en-GB" dirty="0"/>
              <a:t> </a:t>
            </a:r>
            <a:r>
              <a:rPr lang="en-GB" dirty="0" smtClean="0"/>
              <a:t>normal multipoles are excited</a:t>
            </a:r>
          </a:p>
          <a:p>
            <a:r>
              <a:rPr lang="en-GB" dirty="0" smtClean="0"/>
              <a:t>Putting the wire in the opposite side with respect to the “strong” beam will cancel only half of the multipoles (odd or even depending on the polarity of the wire)</a:t>
            </a:r>
          </a:p>
        </p:txBody>
      </p:sp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0086" y="2020825"/>
            <a:ext cx="1156333" cy="323381"/>
          </a:xfrm>
          <a:prstGeom prst="rect">
            <a:avLst/>
          </a:prstGeom>
        </p:spPr>
      </p:pic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6367" y="2513254"/>
            <a:ext cx="1156333" cy="315364"/>
          </a:xfrm>
          <a:prstGeom prst="rect">
            <a:avLst/>
          </a:prstGeom>
        </p:spPr>
      </p:pic>
      <p:pic>
        <p:nvPicPr>
          <p:cNvPr id="8" name="Picture 7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4152" y="1447582"/>
            <a:ext cx="1747847" cy="391941"/>
          </a:xfrm>
          <a:prstGeom prst="rect">
            <a:avLst/>
          </a:prstGeom>
        </p:spPr>
      </p:pic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0176" y="2009308"/>
            <a:ext cx="1112724" cy="334898"/>
          </a:xfrm>
          <a:prstGeom prst="rect">
            <a:avLst/>
          </a:prstGeom>
        </p:spPr>
      </p:pic>
      <p:pic>
        <p:nvPicPr>
          <p:cNvPr id="13" name="Picture 12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1597" y="1983481"/>
            <a:ext cx="1587500" cy="406400"/>
          </a:xfrm>
          <a:prstGeom prst="rect">
            <a:avLst/>
          </a:prstGeom>
        </p:spPr>
      </p:pic>
      <p:pic>
        <p:nvPicPr>
          <p:cNvPr id="14" name="Picture 13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6457" y="2496974"/>
            <a:ext cx="1112724" cy="334898"/>
          </a:xfrm>
          <a:prstGeom prst="rect">
            <a:avLst/>
          </a:prstGeom>
        </p:spPr>
      </p:pic>
      <p:pic>
        <p:nvPicPr>
          <p:cNvPr id="17" name="Picture 16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1597" y="2477528"/>
            <a:ext cx="1879600" cy="406400"/>
          </a:xfrm>
          <a:prstGeom prst="rect">
            <a:avLst/>
          </a:prstGeom>
        </p:spPr>
      </p:pic>
      <p:pic>
        <p:nvPicPr>
          <p:cNvPr id="18" name="Picture 17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0088" y="2477528"/>
            <a:ext cx="1778000" cy="406400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18/06/2015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Y. Papaphilippou - WP2 TL meeting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FAEB134-6EA8-5E45-B122-58ED561A2D3B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9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82939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42856</TotalTime>
  <Words>3158</Words>
  <Application>Microsoft Macintosh PowerPoint</Application>
  <PresentationFormat>On-screen Show (4:3)</PresentationFormat>
  <Paragraphs>394</Paragraphs>
  <Slides>38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Pixel</vt:lpstr>
      <vt:lpstr>Updated scenario and simulations for the BBLR LHC test</vt:lpstr>
      <vt:lpstr>Outline</vt:lpstr>
      <vt:lpstr>Wire compensation</vt:lpstr>
      <vt:lpstr>Basic considerations</vt:lpstr>
      <vt:lpstr>Basic considerations</vt:lpstr>
      <vt:lpstr>Basic considerations</vt:lpstr>
      <vt:lpstr>Two wires per IP</vt:lpstr>
      <vt:lpstr>Wire multi-pole expansion</vt:lpstr>
      <vt:lpstr>Wire multi-pole expansion</vt:lpstr>
      <vt:lpstr>Wire multi-pole expansion</vt:lpstr>
      <vt:lpstr>Optics at wire locations</vt:lpstr>
      <vt:lpstr>Status of wire-in-jaw collimators</vt:lpstr>
      <vt:lpstr>BBLR Simulations remarks</vt:lpstr>
      <vt:lpstr>Wire modelling</vt:lpstr>
      <vt:lpstr>SIXTRACK implementation</vt:lpstr>
      <vt:lpstr>Wire compensation 1 IP</vt:lpstr>
      <vt:lpstr>Wire compensation 2 IPs</vt:lpstr>
      <vt:lpstr>Wire compensation 4 Ips</vt:lpstr>
      <vt:lpstr>Wire simulations next steps</vt:lpstr>
      <vt:lpstr>Wire simulations analysis</vt:lpstr>
      <vt:lpstr>Experimental set-up -  Train composition</vt:lpstr>
      <vt:lpstr>Experimental set-up (cont.)</vt:lpstr>
      <vt:lpstr>Main observables</vt:lpstr>
      <vt:lpstr>Required instrumentation</vt:lpstr>
      <vt:lpstr>Wire effect in single  beam</vt:lpstr>
      <vt:lpstr>Wires at SPS</vt:lpstr>
      <vt:lpstr>Wires at SPS</vt:lpstr>
      <vt:lpstr>Optics at the SPS wires</vt:lpstr>
      <vt:lpstr>SPS wire calibration</vt:lpstr>
      <vt:lpstr>SPS frequency loss maps</vt:lpstr>
      <vt:lpstr>BBLR study plans – Short term (2015)</vt:lpstr>
      <vt:lpstr>BBLR study plans – Medium, Long term (2015-2018)</vt:lpstr>
      <vt:lpstr>Back up slides</vt:lpstr>
      <vt:lpstr>Orbit effect due to wire</vt:lpstr>
      <vt:lpstr>Coupling due to wire</vt:lpstr>
      <vt:lpstr>Tune-shift due to wire</vt:lpstr>
      <vt:lpstr>Tune spread due to wire</vt:lpstr>
      <vt:lpstr>Resonance driving terms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CLIC DR challenges and adopted solutions</dc:title>
  <dc:creator>Ioannis Papapaphilippou</dc:creator>
  <cp:lastModifiedBy>Ioannis Papapaphilippou</cp:lastModifiedBy>
  <cp:revision>894</cp:revision>
  <dcterms:created xsi:type="dcterms:W3CDTF">2013-11-05T13:14:35Z</dcterms:created>
  <dcterms:modified xsi:type="dcterms:W3CDTF">2015-06-19T13:12:23Z</dcterms:modified>
</cp:coreProperties>
</file>