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6"/>
  </p:notesMasterIdLst>
  <p:sldIdLst>
    <p:sldId id="263" r:id="rId5"/>
    <p:sldId id="264" r:id="rId6"/>
    <p:sldId id="323" r:id="rId7"/>
    <p:sldId id="301" r:id="rId8"/>
    <p:sldId id="326" r:id="rId9"/>
    <p:sldId id="307" r:id="rId10"/>
    <p:sldId id="305" r:id="rId11"/>
    <p:sldId id="276" r:id="rId12"/>
    <p:sldId id="306" r:id="rId13"/>
    <p:sldId id="271" r:id="rId14"/>
    <p:sldId id="319" r:id="rId15"/>
    <p:sldId id="310" r:id="rId16"/>
    <p:sldId id="340" r:id="rId17"/>
    <p:sldId id="346" r:id="rId18"/>
    <p:sldId id="312" r:id="rId19"/>
    <p:sldId id="329" r:id="rId20"/>
    <p:sldId id="328" r:id="rId21"/>
    <p:sldId id="327" r:id="rId22"/>
    <p:sldId id="292" r:id="rId23"/>
    <p:sldId id="349" r:id="rId24"/>
    <p:sldId id="348" r:id="rId25"/>
    <p:sldId id="350" r:id="rId26"/>
    <p:sldId id="347" r:id="rId27"/>
    <p:sldId id="351" r:id="rId28"/>
    <p:sldId id="339" r:id="rId29"/>
    <p:sldId id="341" r:id="rId30"/>
    <p:sldId id="342" r:id="rId31"/>
    <p:sldId id="343" r:id="rId32"/>
    <p:sldId id="344" r:id="rId33"/>
    <p:sldId id="345" r:id="rId34"/>
    <p:sldId id="313" r:id="rId35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ianluigi ARDUINI" initials="GA" lastIdx="1" clrIdx="0"/>
  <p:cmAuthor id="1" name="Gianluigi Arduini" initials="GA" lastIdx="6" clrIdx="1"/>
  <p:cmAuthor id="2" name="arduini" initials="GA" lastIdx="7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DCF4E1"/>
    <a:srgbClr val="000000"/>
    <a:srgbClr val="CCCC00"/>
    <a:srgbClr val="0000FF"/>
    <a:srgbClr val="D60093"/>
    <a:srgbClr val="9999FF"/>
    <a:srgbClr val="00FF00"/>
    <a:srgbClr val="EBF1DE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2503" autoAdjust="0"/>
  </p:normalViewPr>
  <p:slideViewPr>
    <p:cSldViewPr snapToGrid="0" snapToObjects="1">
      <p:cViewPr>
        <p:scale>
          <a:sx n="75" d="100"/>
          <a:sy n="75" d="100"/>
        </p:scale>
        <p:origin x="-4560" y="-13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840"/>
    </p:cViewPr>
  </p:outlin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pPr/>
              <a:t>24/07/2015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Q4_8m/</a:t>
            </a:r>
            <a:r>
              <a:rPr lang="en-US" dirty="0" err="1" smtClean="0"/>
              <a:t>opt_presqueeze.madx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066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Q4_8m/opt_presqueeze_1_8m_mcbrd_mcbyy.madx with cd2q4=0.3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9097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Q4_8m/</a:t>
            </a:r>
            <a:r>
              <a:rPr lang="en-US" dirty="0" err="1" smtClean="0"/>
              <a:t>opt_presqueeze.madx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9434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183810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  <p:sldLayoutId id="2147483661" r:id="rId9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HL-LHC V1.2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G. </a:t>
            </a:r>
            <a:r>
              <a:rPr lang="en-US" dirty="0" smtClean="0"/>
              <a:t>Arduini, R. De Maria, M. </a:t>
            </a:r>
            <a:r>
              <a:rPr lang="en-US" dirty="0"/>
              <a:t>Fitterer, M. Giovannozzi</a:t>
            </a:r>
            <a:endParaRPr lang="en-US" dirty="0" smtClean="0"/>
          </a:p>
          <a:p>
            <a:r>
              <a:rPr lang="en-US" dirty="0" smtClean="0"/>
              <a:t>Thanks to, C. Garion</a:t>
            </a:r>
            <a:r>
              <a:rPr lang="en-US" dirty="0"/>
              <a:t>, S. </a:t>
            </a:r>
            <a:r>
              <a:rPr lang="en-US" dirty="0" smtClean="0"/>
              <a:t>Fartoukh, P. Fessia,</a:t>
            </a:r>
          </a:p>
          <a:p>
            <a:r>
              <a:rPr lang="en-US" dirty="0" smtClean="0"/>
              <a:t> C. Magnier,</a:t>
            </a:r>
            <a:r>
              <a:rPr lang="en-US" dirty="0"/>
              <a:t> H. Prin</a:t>
            </a:r>
            <a:r>
              <a:rPr lang="en-US" dirty="0" smtClean="0"/>
              <a:t>, </a:t>
            </a:r>
            <a:r>
              <a:rPr lang="en-US" dirty="0"/>
              <a:t>E. Todesco, </a:t>
            </a:r>
            <a:r>
              <a:rPr lang="en-US" dirty="0" smtClean="0"/>
              <a:t>B</a:t>
            </a:r>
            <a:r>
              <a:rPr lang="en-US" dirty="0"/>
              <a:t>. Vasquez De Prada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59122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7100" y="1327845"/>
            <a:ext cx="4287564" cy="332899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Beam tolerances have been re-defined by: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taking into account LHC Run I positive experience</a:t>
            </a:r>
          </a:p>
          <a:p>
            <a:r>
              <a:rPr lang="en-US" dirty="0" smtClean="0"/>
              <a:t>adding safety margins based on possible unknowns.</a:t>
            </a:r>
          </a:p>
          <a:p>
            <a:pPr marL="0" indent="0">
              <a:buNone/>
            </a:pPr>
            <a:r>
              <a:rPr lang="en-US" dirty="0" smtClean="0"/>
              <a:t>For collimation:</a:t>
            </a:r>
          </a:p>
          <a:p>
            <a:r>
              <a:rPr lang="en-US" dirty="0" smtClean="0"/>
              <a:t>magnet protected by TCT: ≥12 </a:t>
            </a:r>
            <a:r>
              <a:rPr lang="el-GR" dirty="0" smtClean="0"/>
              <a:t>σ</a:t>
            </a:r>
            <a:endParaRPr lang="en-US" dirty="0" smtClean="0"/>
          </a:p>
          <a:p>
            <a:r>
              <a:rPr lang="en-US" dirty="0" smtClean="0"/>
              <a:t>magnet not protect by TCT</a:t>
            </a:r>
            <a:r>
              <a:rPr lang="en-US" dirty="0"/>
              <a:t>: </a:t>
            </a:r>
            <a:r>
              <a:rPr lang="en-US" dirty="0" smtClean="0">
                <a:solidFill>
                  <a:srgbClr val="FF0000"/>
                </a:solidFill>
              </a:rPr>
              <a:t>18</a:t>
            </a:r>
            <a:r>
              <a:rPr lang="en-US" dirty="0" smtClean="0"/>
              <a:t> </a:t>
            </a:r>
            <a:r>
              <a:rPr lang="el-GR" dirty="0" smtClean="0">
                <a:solidFill>
                  <a:srgbClr val="FF0000"/>
                </a:solidFill>
              </a:rPr>
              <a:t>σ</a:t>
            </a:r>
            <a:r>
              <a:rPr lang="en-US" baseline="30000" dirty="0">
                <a:solidFill>
                  <a:srgbClr val="FF0000"/>
                </a:solidFill>
              </a:rPr>
              <a:t>(2)</a:t>
            </a:r>
            <a:r>
              <a:rPr lang="en-US" dirty="0" smtClean="0"/>
              <a:t> or possibly less pending dedicated studies (R. Bruce) 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tolerances and collimation apertures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8039290"/>
              </p:ext>
            </p:extLst>
          </p:nvPr>
        </p:nvGraphicFramePr>
        <p:xfrm>
          <a:off x="4677059" y="1189038"/>
          <a:ext cx="4359085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5787"/>
                <a:gridCol w="870268"/>
                <a:gridCol w="13830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Tolerance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LHC</a:t>
                      </a:r>
                    </a:p>
                    <a:p>
                      <a:r>
                        <a:rPr lang="en-US" dirty="0" smtClean="0"/>
                        <a:t>Design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HL-LHC</a:t>
                      </a:r>
                    </a:p>
                    <a:p>
                      <a:r>
                        <a:rPr lang="en-US" dirty="0" smtClean="0"/>
                        <a:t>Inj./Coll.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Emittance [µm]</a:t>
                      </a:r>
                    </a:p>
                    <a:p>
                      <a:r>
                        <a:rPr lang="en-US" dirty="0" smtClean="0"/>
                        <a:t>(normalization</a:t>
                      </a:r>
                      <a:r>
                        <a:rPr lang="en-US" baseline="0" dirty="0" smtClean="0"/>
                        <a:t> only)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3.5/3.5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β</a:t>
                      </a:r>
                      <a:r>
                        <a:rPr lang="en-US" dirty="0" smtClean="0"/>
                        <a:t>-beating [%]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10/20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Orbit error 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4/2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Spurious</a:t>
                      </a:r>
                      <a:r>
                        <a:rPr lang="en-US" baseline="0" dirty="0" smtClean="0"/>
                        <a:t> Disp. </a:t>
                      </a:r>
                      <a:r>
                        <a:rPr lang="en-US" dirty="0" smtClean="0"/>
                        <a:t>[%]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14/10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Energy error [10</a:t>
                      </a:r>
                      <a:r>
                        <a:rPr lang="en-US" baseline="30000" dirty="0" smtClean="0"/>
                        <a:t>-3</a:t>
                      </a:r>
                      <a:r>
                        <a:rPr lang="en-US" dirty="0" smtClean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6/2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Target</a:t>
                      </a:r>
                      <a:r>
                        <a:rPr lang="en-US" baseline="0" dirty="0" smtClean="0"/>
                        <a:t> aperture </a:t>
                      </a:r>
                      <a:r>
                        <a:rPr lang="en-US" dirty="0" smtClean="0"/>
                        <a:t>[</a:t>
                      </a:r>
                      <a:r>
                        <a:rPr lang="el-GR" dirty="0" smtClean="0"/>
                        <a:t>σ</a:t>
                      </a:r>
                      <a:r>
                        <a:rPr lang="en-US" dirty="0" smtClean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8.4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9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(1)</a:t>
                      </a:r>
                      <a:r>
                        <a:rPr lang="en-US" dirty="0" smtClean="0"/>
                        <a:t>/12(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(2)</a:t>
                      </a:r>
                      <a:r>
                        <a:rPr lang="en-US" dirty="0" smtClean="0"/>
                        <a:t>)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759714" y="4370043"/>
            <a:ext cx="1479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R. Bruce et al.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95739" y="4949687"/>
            <a:ext cx="7543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Minimum aperture not protected by TCT  in collision and aperture targets at injection should be confirmed by WP5</a:t>
            </a:r>
            <a:r>
              <a:rPr lang="en-US" baseline="30000" dirty="0">
                <a:solidFill>
                  <a:srgbClr val="FF0000"/>
                </a:solidFill>
              </a:rPr>
              <a:t>(2)</a:t>
            </a:r>
            <a:r>
              <a:rPr lang="en-US" dirty="0" smtClean="0"/>
              <a:t> and WP14</a:t>
            </a:r>
            <a:r>
              <a:rPr lang="en-US" baseline="30000" dirty="0">
                <a:solidFill>
                  <a:srgbClr val="FF0000"/>
                </a:solidFill>
              </a:rPr>
              <a:t>(1)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1698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914400"/>
          </a:xfrm>
        </p:spPr>
        <p:txBody>
          <a:bodyPr/>
          <a:lstStyle/>
          <a:p>
            <a:r>
              <a:rPr lang="en-US" dirty="0" smtClean="0"/>
              <a:t>Orbit corrector knobs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352132"/>
              </p:ext>
            </p:extLst>
          </p:nvPr>
        </p:nvGraphicFramePr>
        <p:xfrm>
          <a:off x="77820" y="2749639"/>
          <a:ext cx="8958914" cy="39697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056"/>
                <a:gridCol w="437597"/>
                <a:gridCol w="437597"/>
                <a:gridCol w="607550"/>
                <a:gridCol w="437597"/>
                <a:gridCol w="615809"/>
                <a:gridCol w="699295"/>
                <a:gridCol w="1041028"/>
                <a:gridCol w="918908"/>
                <a:gridCol w="1036066"/>
                <a:gridCol w="437597"/>
                <a:gridCol w="737907"/>
                <a:gridCol w="737907"/>
              </a:tblGrid>
              <a:tr h="341877">
                <a:tc>
                  <a:txBody>
                    <a:bodyPr/>
                    <a:lstStyle/>
                    <a:p>
                      <a:endParaRPr lang="en-US" sz="1600" dirty="0" smtClean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x-scheme [Tm]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cc alignment [Tm]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err [Tm]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arc [Tm]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lumi</a:t>
                      </a:r>
                      <a:r>
                        <a:rPr lang="en-US" sz="1600" baseline="0" dirty="0" smtClean="0"/>
                        <a:t> [Tm]</a:t>
                      </a:r>
                      <a:endParaRPr lang="en-US" sz="1600" dirty="0" smtClean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summary [Tm]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59828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name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ccs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lumi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max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margin [%]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MCBX1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0.11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1.16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0.19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0.92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MCBX2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0.07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0.05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0.79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0.19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1.40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1.53</a:t>
                      </a: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MCBX3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2.11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0.94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0.45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0.15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0.78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1.45</a:t>
                      </a: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MCBRD4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2.97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0.09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0.28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0.15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0.52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0.11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0.35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0.27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-2.89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MCBYY4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1.49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0.04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0.12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0.42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0.42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0.92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0.35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0.20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-5.39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MCBY5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1.35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0.40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0.40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0.35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</a:t>
                      </a: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MCBY5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0.7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MCBC6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83.4</a:t>
                      </a:r>
                    </a:p>
                  </a:txBody>
                  <a:tcPr marL="12700" marR="12700" marT="1270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MCBC7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292098" y="1105972"/>
            <a:ext cx="878380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IP crossing, separation, offset (</a:t>
            </a:r>
            <a:r>
              <a:rPr lang="en-US" sz="1600" b="1" dirty="0" smtClean="0"/>
              <a:t>x: </a:t>
            </a:r>
            <a:r>
              <a:rPr lang="en-US" sz="1600" dirty="0" smtClean="0"/>
              <a:t>±295 </a:t>
            </a:r>
            <a:r>
              <a:rPr lang="en-US" sz="1600" dirty="0" err="1" smtClean="0"/>
              <a:t>μrad</a:t>
            </a:r>
            <a:r>
              <a:rPr lang="en-US" sz="1600" dirty="0" smtClean="0"/>
              <a:t>, </a:t>
            </a:r>
            <a:r>
              <a:rPr lang="en-US" sz="1600" b="1" dirty="0"/>
              <a:t>, </a:t>
            </a:r>
            <a:r>
              <a:rPr lang="en-US" sz="1600" b="1" dirty="0" smtClean="0"/>
              <a:t>s: </a:t>
            </a:r>
            <a:r>
              <a:rPr lang="en-US" sz="1600" dirty="0" smtClean="0"/>
              <a:t>±0.75 mm, </a:t>
            </a:r>
            <a:r>
              <a:rPr lang="en-US" sz="1600" b="1" dirty="0"/>
              <a:t>o: </a:t>
            </a:r>
            <a:r>
              <a:rPr lang="en-US" sz="1600" dirty="0"/>
              <a:t>±2.0 </a:t>
            </a:r>
            <a:r>
              <a:rPr lang="en-US" sz="1600" dirty="0" smtClean="0"/>
              <a:t>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beam based alignment of crab cavities: </a:t>
            </a:r>
            <a:r>
              <a:rPr lang="en-US" sz="1600" b="1" dirty="0" err="1" smtClean="0"/>
              <a:t>ccp</a:t>
            </a:r>
            <a:r>
              <a:rPr lang="en-US" sz="1600" dirty="0" smtClean="0"/>
              <a:t>, </a:t>
            </a:r>
            <a:r>
              <a:rPr lang="en-US" sz="1600" b="1" dirty="0" err="1" smtClean="0"/>
              <a:t>ccm</a:t>
            </a:r>
            <a:r>
              <a:rPr lang="en-US" sz="1600" dirty="0" smtClean="0"/>
              <a:t> (shift): ±0.5 mm, </a:t>
            </a:r>
            <a:r>
              <a:rPr lang="en-US" sz="1600" b="1" dirty="0" smtClean="0"/>
              <a:t>ccs</a:t>
            </a:r>
            <a:r>
              <a:rPr lang="en-US" sz="1600" dirty="0" smtClean="0"/>
              <a:t> (slope): </a:t>
            </a:r>
            <a:r>
              <a:rPr lang="en-US" sz="1600" dirty="0"/>
              <a:t>±</a:t>
            </a:r>
            <a:r>
              <a:rPr lang="en-US" sz="1600" dirty="0" smtClean="0"/>
              <a:t>0.25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IT alignment and transfer function errors (</a:t>
            </a:r>
            <a:r>
              <a:rPr lang="en-US" sz="1600" b="1" dirty="0" smtClean="0"/>
              <a:t>err</a:t>
            </a:r>
            <a:r>
              <a:rPr lang="en-US" sz="1600" dirty="0" smtClean="0"/>
              <a:t>): ±</a:t>
            </a:r>
            <a:r>
              <a:rPr lang="en-US" sz="1600" dirty="0"/>
              <a:t>0.5 </a:t>
            </a:r>
            <a:r>
              <a:rPr lang="en-US" sz="1600" dirty="0" smtClean="0"/>
              <a:t>mm transverse, ±10 </a:t>
            </a:r>
            <a:r>
              <a:rPr lang="en-US" sz="1600" dirty="0"/>
              <a:t>mm </a:t>
            </a:r>
            <a:r>
              <a:rPr lang="en-US" sz="1600" dirty="0" smtClean="0"/>
              <a:t>longitudinal,</a:t>
            </a:r>
            <a:r>
              <a:rPr lang="en-US" sz="1600" dirty="0"/>
              <a:t> </a:t>
            </a:r>
            <a:r>
              <a:rPr lang="en-US" sz="1600" dirty="0" smtClean="0"/>
              <a:t> ±2x10</a:t>
            </a:r>
            <a:r>
              <a:rPr lang="en-US" sz="1600" baseline="30000" dirty="0" smtClean="0"/>
              <a:t>-3</a:t>
            </a:r>
            <a:r>
              <a:rPr lang="en-US" sz="1600" dirty="0" smtClean="0"/>
              <a:t> relative gradient error</a:t>
            </a:r>
            <a:r>
              <a:rPr lang="en-US" sz="1600" dirty="0"/>
              <a:t>, ±2x</a:t>
            </a:r>
            <a:r>
              <a:rPr lang="en-US" sz="1600" dirty="0" smtClean="0"/>
              <a:t>10</a:t>
            </a:r>
            <a:r>
              <a:rPr lang="en-US" sz="1600" baseline="30000" dirty="0" smtClean="0"/>
              <a:t>-3  </a:t>
            </a:r>
            <a:r>
              <a:rPr lang="en-US" sz="1600" dirty="0" smtClean="0"/>
              <a:t>D2 relative field error.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orbit correction from the arc (to confirmed): </a:t>
            </a:r>
            <a:r>
              <a:rPr lang="en-US" sz="1600" b="1" dirty="0" smtClean="0"/>
              <a:t>arc </a:t>
            </a:r>
            <a:r>
              <a:rPr lang="en-US" sz="1600" dirty="0" smtClean="0"/>
              <a:t>0.7 Tm;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 </a:t>
            </a:r>
            <a:r>
              <a:rPr lang="en-US" sz="1600" b="1" dirty="0" err="1" smtClean="0"/>
              <a:t>lumi</a:t>
            </a:r>
            <a:r>
              <a:rPr lang="en-US" sz="1600" dirty="0" smtClean="0"/>
              <a:t> scan knobs (single beam IP shift</a:t>
            </a:r>
            <a:r>
              <a:rPr lang="en-US" sz="1600" b="1" dirty="0" smtClean="0"/>
              <a:t> </a:t>
            </a:r>
            <a:r>
              <a:rPr lang="en-US" sz="1600" dirty="0" smtClean="0"/>
              <a:t>for 100μm)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274039" y="4415705"/>
            <a:ext cx="5014476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Studying re-sharing  forces with new crossing and separation scenarios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/>
              <a:t>Likely MCBRD/YY  </a:t>
            </a:r>
            <a:r>
              <a:rPr lang="en-US" dirty="0" smtClean="0"/>
              <a:t>1.6 </a:t>
            </a:r>
            <a:r>
              <a:rPr lang="en-US" dirty="0"/>
              <a:t>m -&gt; 1.8 </a:t>
            </a:r>
            <a:r>
              <a:rPr lang="en-US" dirty="0" smtClean="0"/>
              <a:t>m needed</a:t>
            </a:r>
          </a:p>
        </p:txBody>
      </p:sp>
    </p:spTree>
    <p:extLst>
      <p:ext uri="{BB962C8B-B14F-4D97-AF65-F5344CB8AC3E}">
        <p14:creationId xmlns:p14="http://schemas.microsoft.com/office/powerpoint/2010/main" val="32852809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Aperture vs optics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1413317"/>
              </p:ext>
            </p:extLst>
          </p:nvPr>
        </p:nvGraphicFramePr>
        <p:xfrm>
          <a:off x="228600" y="1189038"/>
          <a:ext cx="3415189" cy="44896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004"/>
                <a:gridCol w="687949"/>
                <a:gridCol w="598973"/>
                <a:gridCol w="546100"/>
                <a:gridCol w="538163"/>
              </a:tblGrid>
              <a:tr h="462098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Round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15 cm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Round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20</a:t>
                      </a:r>
                      <a:r>
                        <a:rPr lang="en-US" sz="1400" u="none" strike="noStrike" baseline="0" dirty="0" smtClean="0">
                          <a:effectLst/>
                          <a:latin typeface="+mj-lt"/>
                        </a:rPr>
                        <a:t> cm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Flat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7.5 cm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Flat</a:t>
                      </a:r>
                    </a:p>
                    <a:p>
                      <a:pPr algn="l" fontAlgn="b"/>
                      <a:r>
                        <a:rPr lang="en-US" sz="1400" u="none" strike="noStrike" baseline="0" dirty="0" smtClean="0">
                          <a:effectLst/>
                          <a:latin typeface="+mj-lt"/>
                        </a:rPr>
                        <a:t> 10 cm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[</a:t>
                      </a:r>
                      <a:r>
                        <a:rPr lang="el-GR" sz="1400" u="none" strike="noStrike" dirty="0" smtClean="0">
                          <a:effectLst/>
                          <a:latin typeface="+mj-lt"/>
                        </a:rPr>
                        <a:t>σ</a:t>
                      </a:r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[</a:t>
                      </a:r>
                      <a:r>
                        <a:rPr lang="el-GR" sz="1400" u="none" strike="noStrike" dirty="0" smtClean="0">
                          <a:effectLst/>
                          <a:latin typeface="+mj-lt"/>
                        </a:rPr>
                        <a:t>σ</a:t>
                      </a:r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[</a:t>
                      </a:r>
                      <a:r>
                        <a:rPr lang="el-GR" sz="1400" u="none" strike="noStrike" dirty="0" smtClean="0">
                          <a:effectLst/>
                          <a:latin typeface="+mj-lt"/>
                        </a:rPr>
                        <a:t>σ</a:t>
                      </a:r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[</a:t>
                      </a:r>
                      <a:r>
                        <a:rPr lang="el-GR" sz="1400" u="none" strike="noStrike" dirty="0" smtClean="0">
                          <a:effectLst/>
                          <a:latin typeface="+mj-lt"/>
                        </a:rPr>
                        <a:t>σ</a:t>
                      </a:r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TAXS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n-lt"/>
                        </a:rPr>
                        <a:t>12.1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11.3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MQXFA.[AB]1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n-lt"/>
                        </a:rPr>
                        <a:t>13.2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12.3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effectLst/>
                          <a:latin typeface="+mn-lt"/>
                        </a:rPr>
                        <a:t>14.2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MQXFB.[AB]2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11.7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11.2</a:t>
                      </a: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MQXFA.[AB]3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11.8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11.6</a:t>
                      </a: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j-lt"/>
                        </a:rPr>
                        <a:t>MBXF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10.7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n-lt"/>
                        </a:rPr>
                        <a:t>13.1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10.6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effectLst/>
                          <a:latin typeface="+mn-lt"/>
                        </a:rPr>
                        <a:t>12.3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TAXN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11.6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n-lt"/>
                        </a:rPr>
                        <a:t>13.8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11.0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j-lt"/>
                        </a:rPr>
                        <a:t>MBRD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effectLst/>
                          <a:latin typeface="+mn-lt"/>
                        </a:rPr>
                        <a:t>13.1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effectLst/>
                          <a:latin typeface="+mn-lt"/>
                        </a:rPr>
                        <a:t>15.3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11.1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effectLst/>
                          <a:latin typeface="+mn-lt"/>
                        </a:rPr>
                        <a:t>12.8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MCBRD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n-lt"/>
                        </a:rPr>
                        <a:t>18.7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n-lt"/>
                        </a:rPr>
                        <a:t>13.7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effectLst/>
                          <a:latin typeface="+mn-lt"/>
                        </a:rPr>
                        <a:t>15.4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j-lt"/>
                        </a:rPr>
                        <a:t>MCBYY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15.4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17.9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n-lt"/>
                        </a:rPr>
                        <a:t>13.4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n-lt"/>
                        </a:rPr>
                        <a:t>15.5</a:t>
                      </a: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j-lt"/>
                        </a:rPr>
                        <a:t>MQYY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16.3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18.9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n-lt"/>
                        </a:rPr>
                        <a:t>13.9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n-lt"/>
                        </a:rPr>
                        <a:t>16.1</a:t>
                      </a: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j-lt"/>
                        </a:rPr>
                        <a:t>TCLMB.5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20.3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23.5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n-lt"/>
                        </a:rPr>
                        <a:t>14.5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effectLst/>
                          <a:latin typeface="+mn-lt"/>
                        </a:rPr>
                        <a:t>16.8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j-lt"/>
                        </a:rPr>
                        <a:t>MCBY[HV].5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20.6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23.9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effectLst/>
                          <a:latin typeface="+mn-lt"/>
                        </a:rPr>
                        <a:t>17.3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j-lt"/>
                        </a:rPr>
                        <a:t>MQY.5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21.4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24.7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n-lt"/>
                        </a:rPr>
                        <a:t>15.3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effectLst/>
                          <a:latin typeface="+mn-lt"/>
                        </a:rPr>
                        <a:t>17.7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j-lt"/>
                        </a:rPr>
                        <a:t>TCLMC.6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21.2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24.6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effectLst/>
                          <a:latin typeface="+mn-lt"/>
                        </a:rPr>
                        <a:t>17.4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j-lt"/>
                        </a:rPr>
                        <a:t>MCBC[HV].6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24.7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28.5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17.4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effectLst/>
                          <a:latin typeface="+mn-lt"/>
                        </a:rPr>
                        <a:t>20.1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MQML.6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21.8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25.2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15.7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effectLst/>
                          <a:latin typeface="+mn-lt"/>
                        </a:rPr>
                        <a:t>18.1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919150" y="1191302"/>
            <a:ext cx="509839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Aperture includes worst case scenarios for all knobs (IP crossing, separation, offset, crab cavity offset) </a:t>
            </a:r>
          </a:p>
          <a:p>
            <a:endParaRPr lang="en-US" dirty="0"/>
          </a:p>
          <a:p>
            <a:r>
              <a:rPr lang="en-US" dirty="0" smtClean="0"/>
              <a:t>Aperture margins in the triplets can be </a:t>
            </a:r>
            <a:r>
              <a:rPr lang="en-US" dirty="0" smtClean="0"/>
              <a:t>recovered </a:t>
            </a:r>
            <a:r>
              <a:rPr lang="en-US" dirty="0" smtClean="0"/>
              <a:t>by: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</a:t>
            </a:r>
            <a:r>
              <a:rPr lang="en-US" dirty="0" smtClean="0"/>
              <a:t>educing  aperture margins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reducing crossing angle (round optics) and separation (flat optics) if relying on </a:t>
            </a:r>
            <a:r>
              <a:rPr lang="el-GR" dirty="0" smtClean="0"/>
              <a:t>β</a:t>
            </a:r>
            <a:r>
              <a:rPr lang="en-US" dirty="0" smtClean="0"/>
              <a:t>* levelling possible</a:t>
            </a:r>
          </a:p>
          <a:p>
            <a:endParaRPr lang="en-US" dirty="0" smtClean="0"/>
          </a:p>
          <a:p>
            <a:r>
              <a:rPr lang="en-US" dirty="0" smtClean="0"/>
              <a:t>This will allow: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more aperture in the triplet at constant </a:t>
            </a:r>
            <a:r>
              <a:rPr lang="el-GR" dirty="0" smtClean="0"/>
              <a:t>β</a:t>
            </a:r>
            <a:r>
              <a:rPr lang="en-US" dirty="0" smtClean="0"/>
              <a:t>* 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more performance if matching section keep present margins.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1022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TAXS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85475"/>
            <a:ext cx="3923680" cy="35250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289" y="1685476"/>
            <a:ext cx="3923679" cy="35250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03852" y="5499508"/>
            <a:ext cx="4635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TAXS aperture needs to be increased to 60 mm.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924339" y="1189038"/>
            <a:ext cx="792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Round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18330" y="1131477"/>
            <a:ext cx="528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0377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TAXN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8" y="1308524"/>
            <a:ext cx="3923676" cy="202708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022902" y="965105"/>
            <a:ext cx="792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Round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382727" y="1009775"/>
            <a:ext cx="528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Flat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8" y="3407239"/>
            <a:ext cx="3923674" cy="202708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290" y="1318216"/>
            <a:ext cx="3923674" cy="202708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123" y="3407239"/>
            <a:ext cx="3923674" cy="20270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885" y="2137402"/>
            <a:ext cx="543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Left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89833" y="4128541"/>
            <a:ext cx="668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Right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67319" y="5642043"/>
            <a:ext cx="4144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Aperture to be increased: 80mm to 85mm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8052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Q4 options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616687"/>
              </p:ext>
            </p:extLst>
          </p:nvPr>
        </p:nvGraphicFramePr>
        <p:xfrm>
          <a:off x="228600" y="1189038"/>
          <a:ext cx="5332157" cy="21204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2897"/>
                <a:gridCol w="701294"/>
                <a:gridCol w="838962"/>
                <a:gridCol w="735012"/>
                <a:gridCol w="680262"/>
                <a:gridCol w="592281"/>
                <a:gridCol w="609749"/>
                <a:gridCol w="601700"/>
              </a:tblGrid>
              <a:tr h="462098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Coil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aperture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Beam</a:t>
                      </a:r>
                      <a:r>
                        <a:rPr lang="en-US" sz="1400" u="none" strike="noStrike" baseline="30000" dirty="0" smtClean="0">
                          <a:effectLst/>
                          <a:latin typeface="+mn-lt"/>
                        </a:rPr>
                        <a:t>1</a:t>
                      </a:r>
                    </a:p>
                    <a:p>
                      <a:pPr algn="l" fontAlgn="b"/>
                      <a:r>
                        <a:rPr lang="en-US" sz="1400" u="none" strike="noStrike" baseline="0" dirty="0" smtClean="0">
                          <a:effectLst/>
                          <a:latin typeface="+mn-lt"/>
                        </a:rPr>
                        <a:t>aperture </a:t>
                      </a:r>
                      <a:endParaRPr lang="en-US" sz="1400" u="none" strike="noStrike" dirty="0" smtClean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H,V</a:t>
                      </a:r>
                      <a:r>
                        <a:rPr lang="en-US" sz="1400" u="none" strike="noStrike" baseline="30000" dirty="0" smtClean="0">
                          <a:effectLst/>
                          <a:latin typeface="+mn-lt"/>
                        </a:rPr>
                        <a:t>2 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full</a:t>
                      </a:r>
                      <a:endParaRPr lang="en-US" sz="1400" u="none" strike="noStrike" baseline="0" dirty="0" smtClean="0">
                        <a:effectLst/>
                        <a:latin typeface="+mn-lt"/>
                      </a:endParaRPr>
                    </a:p>
                    <a:p>
                      <a:pPr algn="l" fontAlgn="b"/>
                      <a:r>
                        <a:rPr lang="en-US" sz="1400" u="none" strike="noStrike" baseline="0" dirty="0" smtClean="0">
                          <a:effectLst/>
                          <a:latin typeface="+mn-lt"/>
                        </a:rPr>
                        <a:t>gaps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Round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15 cm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Round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20</a:t>
                      </a:r>
                      <a:r>
                        <a:rPr lang="en-US" sz="1400" u="none" strike="noStrike" baseline="0" dirty="0" smtClean="0">
                          <a:effectLst/>
                          <a:latin typeface="+mj-lt"/>
                        </a:rPr>
                        <a:t> cm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Flat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7.5 cm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Flat</a:t>
                      </a:r>
                    </a:p>
                    <a:p>
                      <a:pPr algn="l" fontAlgn="b"/>
                      <a:r>
                        <a:rPr lang="en-US" sz="1400" u="none" strike="noStrike" baseline="0" dirty="0" smtClean="0">
                          <a:effectLst/>
                          <a:latin typeface="+mj-lt"/>
                        </a:rPr>
                        <a:t> 10 cm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[</a:t>
                      </a:r>
                      <a:r>
                        <a:rPr lang="el-GR" sz="1400" u="none" strike="noStrike" dirty="0" smtClean="0">
                          <a:effectLst/>
                          <a:latin typeface="+mj-lt"/>
                        </a:rPr>
                        <a:t>σ</a:t>
                      </a:r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[</a:t>
                      </a:r>
                      <a:r>
                        <a:rPr lang="el-GR" sz="1400" u="none" strike="noStrike" dirty="0" smtClean="0">
                          <a:effectLst/>
                          <a:latin typeface="+mj-lt"/>
                        </a:rPr>
                        <a:t>σ</a:t>
                      </a:r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[</a:t>
                      </a:r>
                      <a:r>
                        <a:rPr lang="el-GR" sz="1400" u="none" strike="noStrike" dirty="0" smtClean="0">
                          <a:effectLst/>
                          <a:latin typeface="+mj-lt"/>
                        </a:rPr>
                        <a:t>σ</a:t>
                      </a:r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[</a:t>
                      </a:r>
                      <a:r>
                        <a:rPr lang="el-GR" sz="1400" u="none" strike="noStrike" dirty="0" smtClean="0">
                          <a:effectLst/>
                          <a:latin typeface="+mj-lt"/>
                        </a:rPr>
                        <a:t>σ</a:t>
                      </a:r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MCBYY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90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73.8,73.8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n-lt"/>
                        </a:rPr>
                        <a:t>15.4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17.9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13.4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15.5</a:t>
                      </a: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MQYY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90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73.8,73.8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n-lt"/>
                        </a:rPr>
                        <a:t>16.3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n-lt"/>
                        </a:rPr>
                        <a:t>18.9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13.9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n-lt"/>
                        </a:rPr>
                        <a:t>16.1</a:t>
                      </a: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MCBYY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80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63.8,63.8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11.6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13.5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10.1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11.7</a:t>
                      </a: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MQYY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80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63.8,63.8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14.2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effectLst/>
                          <a:latin typeface="+mn-lt"/>
                        </a:rPr>
                        <a:t>12.1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MCBY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70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57.8,48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11.8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13.7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9.8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MQY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70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57.8,48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15.1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10.6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5784573" y="1367134"/>
            <a:ext cx="30413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Aperture includes worst case scenarios for all </a:t>
            </a:r>
            <a:r>
              <a:rPr lang="en-US" dirty="0" smtClean="0"/>
              <a:t>knobs: IP </a:t>
            </a:r>
            <a:r>
              <a:rPr lang="en-US" dirty="0"/>
              <a:t>crossing, separation, offset, crab cavity </a:t>
            </a:r>
            <a:r>
              <a:rPr lang="en-US" dirty="0" smtClean="0"/>
              <a:t>offset.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224" y="3955774"/>
            <a:ext cx="935890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We exclude option MQY for robust flat optics operations.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MQYY at 80mm are not sufficient to provide enough flexibility</a:t>
            </a:r>
            <a:r>
              <a:rPr lang="en-US" dirty="0"/>
              <a:t> </a:t>
            </a:r>
            <a:r>
              <a:rPr lang="en-US" dirty="0" smtClean="0"/>
              <a:t>because: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Any improvements in triplet aperture would be useless in Q4 aperture is degraded.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If Q4 needs to be pushed towards D2 more aperture is needed (about 0.7 </a:t>
            </a:r>
            <a:r>
              <a:rPr lang="el-GR" dirty="0" smtClean="0"/>
              <a:t>σ</a:t>
            </a:r>
            <a:r>
              <a:rPr lang="en-US" dirty="0" smtClean="0"/>
              <a:t>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Offset knob with smaller MCBX strengths.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Rectellipse</a:t>
            </a:r>
            <a:r>
              <a:rPr lang="en-US" dirty="0"/>
              <a:t> can help only in specific cases: </a:t>
            </a:r>
            <a:r>
              <a:rPr lang="en-US" dirty="0" smtClean="0"/>
              <a:t>freezing </a:t>
            </a:r>
            <a:r>
              <a:rPr lang="en-US" dirty="0"/>
              <a:t>optics constraints or crossing plane</a:t>
            </a:r>
            <a:r>
              <a:rPr lang="en-US" dirty="0" smtClean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Operation at 6.5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22625" y="6055950"/>
            <a:ext cx="7747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Impact energy deposition needs to be re-evaluated for reduction of coil aperture.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0906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TAXS </a:t>
            </a:r>
            <a:r>
              <a:rPr lang="en-US" dirty="0" smtClean="0"/>
              <a:t>aperture and TAXN aperture redefined validation needed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position of Q4 can be pushed towards the IP by 4m to make room in the Q4-Q5 region for Wire e/o additional TCTs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Shifting </a:t>
            </a:r>
            <a:r>
              <a:rPr lang="en-US" dirty="0"/>
              <a:t>crab cavity towards the arc Voltage needed increase by </a:t>
            </a:r>
            <a:r>
              <a:rPr lang="en-US" dirty="0" smtClean="0"/>
              <a:t>200kV/m. Can we reduce again D1-D2 lengths by increasing D1/D2 field? E.g. 10% more field reduce voltage by 1.17 MV (and aperture in TAN-D2 by 10%).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optimization (in progress)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34766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New layout and optics increased of </a:t>
            </a:r>
            <a:r>
              <a:rPr lang="el-GR" dirty="0" smtClean="0"/>
              <a:t>β</a:t>
            </a:r>
            <a:r>
              <a:rPr lang="en-US" dirty="0" smtClean="0"/>
              <a:t>* function for the squeeze and pre-squeeze optics.</a:t>
            </a:r>
          </a:p>
          <a:p>
            <a:r>
              <a:rPr lang="en-US" dirty="0" smtClean="0"/>
              <a:t>Re-evaluations of aperture taking into account all constraints learned by </a:t>
            </a:r>
            <a:r>
              <a:rPr lang="en-US" dirty="0"/>
              <a:t>R</a:t>
            </a:r>
            <a:r>
              <a:rPr lang="en-US" dirty="0" smtClean="0"/>
              <a:t>un I and very recent experience.</a:t>
            </a:r>
          </a:p>
          <a:p>
            <a:r>
              <a:rPr lang="en-US" dirty="0" smtClean="0"/>
              <a:t>Orbit correctors margins re-evaluated taking into account all known sources of imperfections: -&gt; additional strength plus re-sharing of the budget to be revised.</a:t>
            </a:r>
          </a:p>
          <a:p>
            <a:r>
              <a:rPr lang="en-US" dirty="0" smtClean="0"/>
              <a:t>MQY for Q4 not suited for the present scenarios, for a new MQYY design aperture can re-discussed in terms of benefits/costs.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50352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0805273"/>
              </p:ext>
            </p:extLst>
          </p:nvPr>
        </p:nvGraphicFramePr>
        <p:xfrm>
          <a:off x="279204" y="1209978"/>
          <a:ext cx="8526256" cy="4482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58750"/>
                <a:gridCol w="1767506"/>
              </a:tblGrid>
              <a:tr h="42691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6910">
                <a:tc>
                  <a:txBody>
                    <a:bodyPr/>
                    <a:lstStyle/>
                    <a:p>
                      <a:r>
                        <a:rPr lang="en-US" dirty="0" smtClean="0"/>
                        <a:t>Layout</a:t>
                      </a:r>
                      <a:r>
                        <a:rPr lang="en-US" baseline="0" dirty="0" smtClean="0"/>
                        <a:t> revalidation/debugging (Q4-Q5 position)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WP15, WP2</a:t>
                      </a:r>
                      <a:endParaRPr lang="en-US" dirty="0"/>
                    </a:p>
                  </a:txBody>
                  <a:tcPr/>
                </a:tc>
              </a:tr>
              <a:tr h="426910">
                <a:tc>
                  <a:txBody>
                    <a:bodyPr/>
                    <a:lstStyle/>
                    <a:p>
                      <a:r>
                        <a:rPr lang="en-US" dirty="0" smtClean="0"/>
                        <a:t>Wire space reservation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WP2</a:t>
                      </a:r>
                      <a:endParaRPr lang="en-US" dirty="0"/>
                    </a:p>
                  </a:txBody>
                  <a:tcPr/>
                </a:tc>
              </a:tr>
              <a:tr h="42691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review</a:t>
                      </a:r>
                      <a:r>
                        <a:rPr lang="en-US" baseline="0" dirty="0" smtClean="0"/>
                        <a:t> e</a:t>
                      </a:r>
                      <a:r>
                        <a:rPr lang="en-US" dirty="0" smtClean="0"/>
                        <a:t>nergy deposition (</a:t>
                      </a:r>
                      <a:r>
                        <a:rPr lang="en-US" baseline="0" dirty="0" smtClean="0"/>
                        <a:t>IT, W protection, MS, TAN, Q4)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WP10</a:t>
                      </a:r>
                      <a:endParaRPr lang="en-US" dirty="0"/>
                    </a:p>
                  </a:txBody>
                  <a:tcPr/>
                </a:tc>
              </a:tr>
              <a:tr h="426910">
                <a:tc>
                  <a:txBody>
                    <a:bodyPr/>
                    <a:lstStyle/>
                    <a:p>
                      <a:r>
                        <a:rPr lang="en-US" dirty="0" smtClean="0"/>
                        <a:t>Confirm</a:t>
                      </a:r>
                      <a:r>
                        <a:rPr lang="en-US" baseline="0" dirty="0" smtClean="0"/>
                        <a:t> ground motion and </a:t>
                      </a:r>
                      <a:r>
                        <a:rPr lang="en-US" baseline="0" dirty="0" err="1" smtClean="0"/>
                        <a:t>fiducialization</a:t>
                      </a:r>
                      <a:r>
                        <a:rPr lang="en-US" baseline="0" dirty="0" smtClean="0"/>
                        <a:t> assumptions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Survey,</a:t>
                      </a:r>
                    </a:p>
                    <a:p>
                      <a:r>
                        <a:rPr lang="en-US" dirty="0" smtClean="0"/>
                        <a:t>WP3,</a:t>
                      </a:r>
                      <a:r>
                        <a:rPr lang="en-US" baseline="0" dirty="0" smtClean="0"/>
                        <a:t> WP8</a:t>
                      </a:r>
                      <a:endParaRPr lang="en-US" dirty="0"/>
                    </a:p>
                  </a:txBody>
                  <a:tcPr/>
                </a:tc>
              </a:tr>
              <a:tr h="426910">
                <a:tc>
                  <a:txBody>
                    <a:bodyPr/>
                    <a:lstStyle/>
                    <a:p>
                      <a:r>
                        <a:rPr lang="en-US" dirty="0" smtClean="0"/>
                        <a:t>Validation</a:t>
                      </a:r>
                      <a:r>
                        <a:rPr lang="en-US" baseline="0" dirty="0" smtClean="0"/>
                        <a:t> minimum protected aperture (collimation, injection, dump)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WP5, WP14</a:t>
                      </a:r>
                      <a:endParaRPr lang="en-US" dirty="0"/>
                    </a:p>
                  </a:txBody>
                  <a:tcPr/>
                </a:tc>
              </a:tr>
              <a:tr h="42691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Validation aperture TAXS and</a:t>
                      </a:r>
                      <a:r>
                        <a:rPr lang="en-US" baseline="0" dirty="0" smtClean="0"/>
                        <a:t> TAXN with experiments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WP8</a:t>
                      </a:r>
                    </a:p>
                  </a:txBody>
                  <a:tcPr/>
                </a:tc>
              </a:tr>
              <a:tr h="42691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Beam</a:t>
                      </a:r>
                      <a:r>
                        <a:rPr lang="en-US" baseline="0" dirty="0" smtClean="0"/>
                        <a:t> screen tolerances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WP12</a:t>
                      </a:r>
                      <a:endParaRPr lang="en-US" dirty="0"/>
                    </a:p>
                  </a:txBody>
                  <a:tcPr/>
                </a:tc>
              </a:tr>
              <a:tr h="426910">
                <a:tc>
                  <a:txBody>
                    <a:bodyPr/>
                    <a:lstStyle/>
                    <a:p>
                      <a:r>
                        <a:rPr lang="en-US" dirty="0" smtClean="0"/>
                        <a:t>Validation</a:t>
                      </a:r>
                      <a:r>
                        <a:rPr lang="en-US" baseline="0" dirty="0" smtClean="0"/>
                        <a:t>, dump (IR6), injection (IR2, IR8)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WP14</a:t>
                      </a:r>
                      <a:endParaRPr lang="en-US" dirty="0"/>
                    </a:p>
                  </a:txBody>
                  <a:tcPr/>
                </a:tc>
              </a:tr>
              <a:tr h="426910">
                <a:tc>
                  <a:txBody>
                    <a:bodyPr/>
                    <a:lstStyle/>
                    <a:p>
                      <a:r>
                        <a:rPr lang="en-US" dirty="0" smtClean="0"/>
                        <a:t>Validation</a:t>
                      </a:r>
                      <a:r>
                        <a:rPr lang="en-US" baseline="0" dirty="0" smtClean="0"/>
                        <a:t> requirements orbit correction from the arc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WP2/OP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Actions and validations list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63947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022221"/>
            <a:ext cx="8229600" cy="914400"/>
          </a:xfrm>
        </p:spPr>
        <p:txBody>
          <a:bodyPr/>
          <a:lstStyle/>
          <a:p>
            <a:pPr algn="ctr"/>
            <a:r>
              <a:rPr lang="en-US" dirty="0" smtClean="0"/>
              <a:t>Back-up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69739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Layout changes</a:t>
            </a:r>
          </a:p>
          <a:p>
            <a:r>
              <a:rPr lang="en-US" dirty="0" smtClean="0"/>
              <a:t>Optics changes</a:t>
            </a:r>
          </a:p>
          <a:p>
            <a:r>
              <a:rPr lang="en-US" dirty="0" smtClean="0"/>
              <a:t>Aperture studies</a:t>
            </a:r>
          </a:p>
          <a:p>
            <a:r>
              <a:rPr lang="en-US" dirty="0" smtClean="0"/>
              <a:t>Further optimizations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and outline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66887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orb_ir5b1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40" b="6440"/>
          <a:stretch>
            <a:fillRect/>
          </a:stretch>
        </p:blipFill>
        <p:spPr>
          <a:xfrm>
            <a:off x="364594" y="1987875"/>
            <a:ext cx="5071780" cy="3296657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Offset knob – 2mm</a:t>
            </a:r>
            <a:endParaRPr lang="en-US" dirty="0"/>
          </a:p>
        </p:txBody>
      </p:sp>
      <p:pic>
        <p:nvPicPr>
          <p:cNvPr id="6" name="Picture 5" descr="orb_ir5b2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06173" y="1777245"/>
            <a:ext cx="4837827" cy="3608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896662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914400"/>
          </a:xfrm>
        </p:spPr>
        <p:txBody>
          <a:bodyPr/>
          <a:lstStyle/>
          <a:p>
            <a:r>
              <a:rPr lang="en-US" dirty="0" smtClean="0"/>
              <a:t>Orbit corrector knobs - 1.5 m, 3T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11960"/>
            <a:ext cx="2895600" cy="365125"/>
          </a:xfrm>
        </p:spPr>
        <p:txBody>
          <a:bodyPr/>
          <a:lstStyle/>
          <a:p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947612"/>
              </p:ext>
            </p:extLst>
          </p:nvPr>
        </p:nvGraphicFramePr>
        <p:xfrm>
          <a:off x="77820" y="2749639"/>
          <a:ext cx="8958914" cy="39697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056"/>
                <a:gridCol w="437597"/>
                <a:gridCol w="437597"/>
                <a:gridCol w="607550"/>
                <a:gridCol w="437597"/>
                <a:gridCol w="615809"/>
                <a:gridCol w="699295"/>
                <a:gridCol w="1041028"/>
                <a:gridCol w="918908"/>
                <a:gridCol w="1036066"/>
                <a:gridCol w="437597"/>
                <a:gridCol w="737907"/>
                <a:gridCol w="737907"/>
              </a:tblGrid>
              <a:tr h="341877">
                <a:tc>
                  <a:txBody>
                    <a:bodyPr/>
                    <a:lstStyle/>
                    <a:p>
                      <a:endParaRPr lang="en-US" sz="1600" dirty="0" smtClean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x-scheme [Tm]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cc alignment [Tm]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err [Tm]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arc [Tm]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lumi</a:t>
                      </a:r>
                      <a:r>
                        <a:rPr lang="en-US" sz="1600" baseline="0" dirty="0" smtClean="0"/>
                        <a:t> [Tm]</a:t>
                      </a:r>
                      <a:endParaRPr lang="en-US" sz="1600" dirty="0" smtClean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summary [Tm]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59828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name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ccs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lumi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max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margin [%]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MCBX1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-5.2</a:t>
                      </a: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MCBX2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-1.42</a:t>
                      </a: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MCBX3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FF6600"/>
                          </a:solidFill>
                          <a:effectLst/>
                          <a:latin typeface="Calibri"/>
                        </a:rPr>
                        <a:t>1.45</a:t>
                      </a: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MCBRD4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-0.63</a:t>
                      </a: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MCBYY4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1.49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1.12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0.35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4.81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-6.98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MCBYS5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FF6600"/>
                          </a:solidFill>
                          <a:effectLst/>
                          <a:latin typeface="Calibri"/>
                        </a:rPr>
                        <a:t>8.9</a:t>
                      </a: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MCBY5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83.31</a:t>
                      </a: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MCBC6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12700" marR="12700" marT="1270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MCBC7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-5.2</a:t>
                      </a: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292098" y="1105972"/>
            <a:ext cx="878380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IP crossing, separation, offset (</a:t>
            </a:r>
            <a:r>
              <a:rPr lang="en-US" sz="1600" b="1" dirty="0" smtClean="0"/>
              <a:t>x: </a:t>
            </a:r>
            <a:r>
              <a:rPr lang="en-US" sz="1600" dirty="0" smtClean="0"/>
              <a:t>±295 </a:t>
            </a:r>
            <a:r>
              <a:rPr lang="en-US" sz="1600" dirty="0" err="1" smtClean="0"/>
              <a:t>μrad</a:t>
            </a:r>
            <a:r>
              <a:rPr lang="en-US" sz="1600" dirty="0" smtClean="0"/>
              <a:t>, </a:t>
            </a:r>
            <a:r>
              <a:rPr lang="en-US" sz="1600" b="1" dirty="0"/>
              <a:t>, </a:t>
            </a:r>
            <a:r>
              <a:rPr lang="en-US" sz="1600" b="1" dirty="0" smtClean="0"/>
              <a:t>s: </a:t>
            </a:r>
            <a:r>
              <a:rPr lang="en-US" sz="1600" dirty="0" smtClean="0"/>
              <a:t>±2.0 mm, </a:t>
            </a:r>
            <a:r>
              <a:rPr lang="en-US" sz="1600" b="1" dirty="0"/>
              <a:t>o: </a:t>
            </a:r>
            <a:r>
              <a:rPr lang="en-US" sz="1600" dirty="0"/>
              <a:t>±2.0 </a:t>
            </a:r>
            <a:r>
              <a:rPr lang="en-US" sz="1600" dirty="0" smtClean="0"/>
              <a:t>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beam based alignment of crab cavities: </a:t>
            </a:r>
            <a:r>
              <a:rPr lang="en-US" sz="1600" b="1" dirty="0" err="1" smtClean="0"/>
              <a:t>ccp</a:t>
            </a:r>
            <a:r>
              <a:rPr lang="en-US" sz="1600" dirty="0" smtClean="0"/>
              <a:t>, </a:t>
            </a:r>
            <a:r>
              <a:rPr lang="en-US" sz="1600" b="1" dirty="0" err="1" smtClean="0"/>
              <a:t>ccm</a:t>
            </a:r>
            <a:r>
              <a:rPr lang="en-US" sz="1600" dirty="0" smtClean="0"/>
              <a:t> (shift): ±0.5 mm, </a:t>
            </a:r>
            <a:r>
              <a:rPr lang="en-US" sz="1600" b="1" dirty="0" smtClean="0"/>
              <a:t>ccs</a:t>
            </a:r>
            <a:r>
              <a:rPr lang="en-US" sz="1600" dirty="0" smtClean="0"/>
              <a:t> (slope): </a:t>
            </a:r>
            <a:r>
              <a:rPr lang="en-US" sz="1600" dirty="0"/>
              <a:t>±</a:t>
            </a:r>
            <a:r>
              <a:rPr lang="en-US" sz="1600" dirty="0" smtClean="0"/>
              <a:t>0.25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IT alignment and transfer function errors (</a:t>
            </a:r>
            <a:r>
              <a:rPr lang="en-US" sz="1600" b="1" dirty="0" smtClean="0"/>
              <a:t>err</a:t>
            </a:r>
            <a:r>
              <a:rPr lang="en-US" sz="1600" dirty="0" smtClean="0"/>
              <a:t>): ±</a:t>
            </a:r>
            <a:r>
              <a:rPr lang="en-US" sz="1600" dirty="0"/>
              <a:t>0.5 </a:t>
            </a:r>
            <a:r>
              <a:rPr lang="en-US" sz="1600" dirty="0" smtClean="0"/>
              <a:t>mm transverse, ±10 </a:t>
            </a:r>
            <a:r>
              <a:rPr lang="en-US" sz="1600" dirty="0"/>
              <a:t>mm </a:t>
            </a:r>
            <a:r>
              <a:rPr lang="en-US" sz="1600" dirty="0" smtClean="0"/>
              <a:t>longitudinal,</a:t>
            </a:r>
            <a:r>
              <a:rPr lang="en-US" sz="1600" dirty="0"/>
              <a:t> </a:t>
            </a:r>
            <a:r>
              <a:rPr lang="en-US" sz="1600" dirty="0" smtClean="0"/>
              <a:t> ±2x10</a:t>
            </a:r>
            <a:r>
              <a:rPr lang="en-US" sz="1600" baseline="30000" dirty="0" smtClean="0"/>
              <a:t>-3</a:t>
            </a:r>
            <a:r>
              <a:rPr lang="en-US" sz="1600" dirty="0" smtClean="0"/>
              <a:t> relative gradient error</a:t>
            </a:r>
            <a:r>
              <a:rPr lang="en-US" sz="1600" dirty="0"/>
              <a:t>, ±2x</a:t>
            </a:r>
            <a:r>
              <a:rPr lang="en-US" sz="1600" dirty="0" smtClean="0"/>
              <a:t>10</a:t>
            </a:r>
            <a:r>
              <a:rPr lang="en-US" sz="1600" baseline="30000" dirty="0" smtClean="0"/>
              <a:t>-3  </a:t>
            </a:r>
            <a:r>
              <a:rPr lang="en-US" sz="1600" dirty="0" smtClean="0"/>
              <a:t>D2 relative field error.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orbit correction from the arc (to confirmed): </a:t>
            </a:r>
            <a:r>
              <a:rPr lang="en-US" sz="1600" b="1" dirty="0" smtClean="0"/>
              <a:t>arc </a:t>
            </a:r>
            <a:r>
              <a:rPr lang="en-US" sz="1600" dirty="0" smtClean="0"/>
              <a:t>0.7 Tm;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 </a:t>
            </a:r>
            <a:r>
              <a:rPr lang="en-US" sz="1600" b="1" dirty="0" err="1" smtClean="0"/>
              <a:t>lumi</a:t>
            </a:r>
            <a:r>
              <a:rPr lang="en-US" sz="1600" dirty="0" smtClean="0"/>
              <a:t> scan knobs (single beam IP shift</a:t>
            </a:r>
            <a:r>
              <a:rPr lang="en-US" sz="1600" b="1" dirty="0" smtClean="0"/>
              <a:t> </a:t>
            </a:r>
            <a:r>
              <a:rPr lang="en-US" sz="1600" dirty="0" smtClean="0"/>
              <a:t>for 100μm)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1418986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914400"/>
          </a:xfrm>
        </p:spPr>
        <p:txBody>
          <a:bodyPr/>
          <a:lstStyle/>
          <a:p>
            <a:r>
              <a:rPr lang="en-US" dirty="0" smtClean="0"/>
              <a:t>Orbit corrector knobs – 1.8 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11960"/>
            <a:ext cx="2895600" cy="365125"/>
          </a:xfrm>
        </p:spPr>
        <p:txBody>
          <a:bodyPr/>
          <a:lstStyle/>
          <a:p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3702384"/>
              </p:ext>
            </p:extLst>
          </p:nvPr>
        </p:nvGraphicFramePr>
        <p:xfrm>
          <a:off x="77820" y="2749639"/>
          <a:ext cx="8958914" cy="39697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056"/>
                <a:gridCol w="437597"/>
                <a:gridCol w="437597"/>
                <a:gridCol w="607550"/>
                <a:gridCol w="437597"/>
                <a:gridCol w="615809"/>
                <a:gridCol w="699295"/>
                <a:gridCol w="1041028"/>
                <a:gridCol w="918908"/>
                <a:gridCol w="1036066"/>
                <a:gridCol w="437597"/>
                <a:gridCol w="737907"/>
                <a:gridCol w="737907"/>
              </a:tblGrid>
              <a:tr h="341877">
                <a:tc>
                  <a:txBody>
                    <a:bodyPr/>
                    <a:lstStyle/>
                    <a:p>
                      <a:endParaRPr lang="en-US" sz="1600" dirty="0" smtClean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x-scheme [Tm]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cc alignment [Tm]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err [Tm]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arc [Tm]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lumi</a:t>
                      </a:r>
                      <a:r>
                        <a:rPr lang="en-US" sz="1600" baseline="0" dirty="0" smtClean="0"/>
                        <a:t> [Tm]</a:t>
                      </a:r>
                      <a:endParaRPr lang="en-US" sz="1600" dirty="0" smtClean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summary [Tm]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59828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name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ccs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lumi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max</a:t>
                      </a: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margin [%]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/>
                    </a:solidFill>
                  </a:tcPr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MCBX1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9.04</a:t>
                      </a: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MCBX2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24.06</a:t>
                      </a: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MCBX3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9.37</a:t>
                      </a: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MCBRD4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11.91</a:t>
                      </a: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MCBYY4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1.07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4.96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5.4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8.24</a:t>
                      </a:r>
                    </a:p>
                  </a:txBody>
                  <a:tcPr marL="12700" marR="12700" marT="12700" marB="0"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MCBYS5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13.51</a:t>
                      </a: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MCBY5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83.31</a:t>
                      </a:r>
                      <a:endParaRPr lang="en-US" sz="1600" b="0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46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MCBC6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55.17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MCBC7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292098" y="1105972"/>
            <a:ext cx="878380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IP crossing, separation, offset (</a:t>
            </a:r>
            <a:r>
              <a:rPr lang="en-US" sz="1600" b="1" dirty="0" smtClean="0"/>
              <a:t>x: </a:t>
            </a:r>
            <a:r>
              <a:rPr lang="en-US" sz="1600" dirty="0" smtClean="0"/>
              <a:t>±295 </a:t>
            </a:r>
            <a:r>
              <a:rPr lang="en-US" sz="1600" dirty="0" err="1" smtClean="0"/>
              <a:t>μrad</a:t>
            </a:r>
            <a:r>
              <a:rPr lang="en-US" sz="1600" dirty="0" smtClean="0"/>
              <a:t>, </a:t>
            </a:r>
            <a:r>
              <a:rPr lang="en-US" sz="1600" b="1" dirty="0"/>
              <a:t>, </a:t>
            </a:r>
            <a:r>
              <a:rPr lang="en-US" sz="1600" b="1" dirty="0" smtClean="0"/>
              <a:t>s: </a:t>
            </a:r>
            <a:r>
              <a:rPr lang="en-US" sz="1600" dirty="0" smtClean="0"/>
              <a:t>±0.75 mm, </a:t>
            </a:r>
            <a:r>
              <a:rPr lang="en-US" sz="1600" b="1" dirty="0"/>
              <a:t>o: </a:t>
            </a:r>
            <a:r>
              <a:rPr lang="en-US" sz="1600" dirty="0"/>
              <a:t>±2.0 </a:t>
            </a:r>
            <a:r>
              <a:rPr lang="en-US" sz="1600" dirty="0" smtClean="0"/>
              <a:t>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beam based alignment of crab cavities: </a:t>
            </a:r>
            <a:r>
              <a:rPr lang="en-US" sz="1600" b="1" dirty="0" err="1" smtClean="0"/>
              <a:t>ccp</a:t>
            </a:r>
            <a:r>
              <a:rPr lang="en-US" sz="1600" dirty="0" smtClean="0"/>
              <a:t>, </a:t>
            </a:r>
            <a:r>
              <a:rPr lang="en-US" sz="1600" b="1" dirty="0" err="1" smtClean="0"/>
              <a:t>ccm</a:t>
            </a:r>
            <a:r>
              <a:rPr lang="en-US" sz="1600" dirty="0" smtClean="0"/>
              <a:t> (shift): ±0.5 mm, </a:t>
            </a:r>
            <a:r>
              <a:rPr lang="en-US" sz="1600" b="1" dirty="0" smtClean="0"/>
              <a:t>ccs</a:t>
            </a:r>
            <a:r>
              <a:rPr lang="en-US" sz="1600" dirty="0" smtClean="0"/>
              <a:t> (slope): </a:t>
            </a:r>
            <a:r>
              <a:rPr lang="en-US" sz="1600" dirty="0"/>
              <a:t>±</a:t>
            </a:r>
            <a:r>
              <a:rPr lang="en-US" sz="1600" dirty="0" smtClean="0"/>
              <a:t>0.25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IT alignment and transfer function errors (</a:t>
            </a:r>
            <a:r>
              <a:rPr lang="en-US" sz="1600" b="1" dirty="0" smtClean="0"/>
              <a:t>err</a:t>
            </a:r>
            <a:r>
              <a:rPr lang="en-US" sz="1600" dirty="0" smtClean="0"/>
              <a:t>): ±</a:t>
            </a:r>
            <a:r>
              <a:rPr lang="en-US" sz="1600" dirty="0"/>
              <a:t>0.5 </a:t>
            </a:r>
            <a:r>
              <a:rPr lang="en-US" sz="1600" dirty="0" smtClean="0"/>
              <a:t>mm transverse, ±10 </a:t>
            </a:r>
            <a:r>
              <a:rPr lang="en-US" sz="1600" dirty="0"/>
              <a:t>mm </a:t>
            </a:r>
            <a:r>
              <a:rPr lang="en-US" sz="1600" dirty="0" smtClean="0"/>
              <a:t>longitudinal,</a:t>
            </a:r>
            <a:r>
              <a:rPr lang="en-US" sz="1600" dirty="0"/>
              <a:t> </a:t>
            </a:r>
            <a:r>
              <a:rPr lang="en-US" sz="1600" dirty="0" smtClean="0"/>
              <a:t> ±2x10</a:t>
            </a:r>
            <a:r>
              <a:rPr lang="en-US" sz="1600" baseline="30000" dirty="0" smtClean="0"/>
              <a:t>-3</a:t>
            </a:r>
            <a:r>
              <a:rPr lang="en-US" sz="1600" dirty="0" smtClean="0"/>
              <a:t> relative gradient error</a:t>
            </a:r>
            <a:r>
              <a:rPr lang="en-US" sz="1600" dirty="0"/>
              <a:t>, ±2x</a:t>
            </a:r>
            <a:r>
              <a:rPr lang="en-US" sz="1600" dirty="0" smtClean="0"/>
              <a:t>10</a:t>
            </a:r>
            <a:r>
              <a:rPr lang="en-US" sz="1600" baseline="30000" dirty="0" smtClean="0"/>
              <a:t>-3  </a:t>
            </a:r>
            <a:r>
              <a:rPr lang="en-US" sz="1600" dirty="0" smtClean="0"/>
              <a:t>D2 relative field error.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orbit correction from the arc (to confirmed): </a:t>
            </a:r>
            <a:r>
              <a:rPr lang="en-US" sz="1600" b="1" dirty="0" smtClean="0"/>
              <a:t>arc </a:t>
            </a:r>
            <a:r>
              <a:rPr lang="en-US" sz="1600" dirty="0" smtClean="0"/>
              <a:t>0.7 Tm;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 </a:t>
            </a:r>
            <a:r>
              <a:rPr lang="en-US" sz="1600" b="1" dirty="0" err="1" smtClean="0"/>
              <a:t>lumi</a:t>
            </a:r>
            <a:r>
              <a:rPr lang="en-US" sz="1600" dirty="0" smtClean="0"/>
              <a:t> scan knobs (single beam IP shift</a:t>
            </a:r>
            <a:r>
              <a:rPr lang="en-US" sz="1600" b="1" dirty="0" smtClean="0"/>
              <a:t> </a:t>
            </a:r>
            <a:r>
              <a:rPr lang="en-US" sz="1600" dirty="0" smtClean="0"/>
              <a:t>for 100μm)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8922599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the knobs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091388"/>
              </p:ext>
            </p:extLst>
          </p:nvPr>
        </p:nvGraphicFramePr>
        <p:xfrm>
          <a:off x="835860" y="1280855"/>
          <a:ext cx="6801212" cy="42252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3529"/>
                <a:gridCol w="750507"/>
                <a:gridCol w="848487"/>
                <a:gridCol w="744537"/>
                <a:gridCol w="458788"/>
                <a:gridCol w="675704"/>
                <a:gridCol w="762826"/>
                <a:gridCol w="829501"/>
                <a:gridCol w="677333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Coil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aperture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Beam</a:t>
                      </a:r>
                      <a:r>
                        <a:rPr lang="en-US" sz="1400" u="none" strike="noStrike" baseline="30000" dirty="0" smtClean="0">
                          <a:effectLst/>
                          <a:latin typeface="+mn-lt"/>
                        </a:rPr>
                        <a:t>1</a:t>
                      </a:r>
                    </a:p>
                    <a:p>
                      <a:pPr algn="l" fontAlgn="b"/>
                      <a:r>
                        <a:rPr lang="en-US" sz="1400" u="none" strike="noStrike" baseline="0" dirty="0" smtClean="0">
                          <a:effectLst/>
                          <a:latin typeface="+mn-lt"/>
                        </a:rPr>
                        <a:t>aperture </a:t>
                      </a:r>
                      <a:endParaRPr lang="en-US" sz="1400" u="none" strike="noStrike" dirty="0" smtClean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H,V</a:t>
                      </a:r>
                      <a:r>
                        <a:rPr lang="en-US" sz="1400" u="none" strike="noStrike" baseline="30000" dirty="0" smtClean="0">
                          <a:effectLst/>
                          <a:latin typeface="+mn-lt"/>
                        </a:rPr>
                        <a:t>2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full</a:t>
                      </a:r>
                      <a:endParaRPr lang="en-US" sz="1400" u="none" strike="noStrike" baseline="0" dirty="0" smtClean="0">
                        <a:effectLst/>
                        <a:latin typeface="+mn-lt"/>
                      </a:endParaRPr>
                    </a:p>
                    <a:p>
                      <a:pPr algn="l" fontAlgn="b"/>
                      <a:r>
                        <a:rPr lang="en-US" sz="1400" u="none" strike="noStrike" baseline="0" dirty="0" smtClean="0">
                          <a:effectLst/>
                          <a:latin typeface="+mn-lt"/>
                        </a:rPr>
                        <a:t>gaps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Sep.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knob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Crossing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Knob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Crab shift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knob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Crab slope</a:t>
                      </a:r>
                    </a:p>
                    <a:p>
                      <a:pPr algn="l" fontAlgn="b"/>
                      <a:r>
                        <a:rPr lang="en-US" sz="1400" u="none" strike="noStrike" baseline="0" dirty="0" smtClean="0">
                          <a:effectLst/>
                          <a:latin typeface="+mn-lt"/>
                        </a:rPr>
                        <a:t>knob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Offset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knob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TAXS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C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ircle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 54,  54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6.1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2.0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MQXFA.[AB]1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102, 102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11.2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2.4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MQXFB.[AB]2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122, 122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16.7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MQXFA.[AB]3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 122, 122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16.6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2.8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MBXF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122, 122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15.5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2.4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TAXN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n/a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Circle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 80,  80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3.0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MBRD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 87,  87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1.0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MCBRD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 87,  87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1.0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MCBYY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90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73.8,73.8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1.0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4.0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MQYY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90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73.8,73.8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1.0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TCLMB.5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57.8,  48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MCBY[HV].5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70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57.8,  48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MQY.5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70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57.8,  48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TCLMC.6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45.1,35.3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2.3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MCBC[HV].6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45.1,35.3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2.1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MQML.6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45.1,35.3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2.1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782793" y="5675352"/>
            <a:ext cx="77496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aseline="30000" dirty="0" smtClean="0"/>
              <a:t>1</a:t>
            </a:r>
            <a:r>
              <a:rPr lang="en-US" dirty="0" smtClean="0"/>
              <a:t>Either Beam screen or beam pipe;</a:t>
            </a:r>
          </a:p>
          <a:p>
            <a:r>
              <a:rPr lang="en-US" baseline="30000" dirty="0" smtClean="0"/>
              <a:t>2 </a:t>
            </a:r>
            <a:r>
              <a:rPr lang="en-US" dirty="0" err="1" smtClean="0"/>
              <a:t>Rectellipse</a:t>
            </a:r>
            <a:r>
              <a:rPr lang="en-US" dirty="0" smtClean="0"/>
              <a:t> types are exchanges the H,V orientation depending on the polarity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0828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the knobs – 1.8 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11960"/>
            <a:ext cx="2895600" cy="365125"/>
          </a:xfrm>
        </p:spPr>
        <p:txBody>
          <a:bodyPr/>
          <a:lstStyle/>
          <a:p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9361458"/>
              </p:ext>
            </p:extLst>
          </p:nvPr>
        </p:nvGraphicFramePr>
        <p:xfrm>
          <a:off x="835860" y="1280855"/>
          <a:ext cx="6801212" cy="4257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3529"/>
                <a:gridCol w="750507"/>
                <a:gridCol w="848487"/>
                <a:gridCol w="744537"/>
                <a:gridCol w="458788"/>
                <a:gridCol w="675704"/>
                <a:gridCol w="762826"/>
                <a:gridCol w="829501"/>
                <a:gridCol w="677333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Coil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aperture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Beam</a:t>
                      </a:r>
                      <a:r>
                        <a:rPr lang="en-US" sz="1400" u="none" strike="noStrike" baseline="30000" dirty="0" smtClean="0">
                          <a:effectLst/>
                          <a:latin typeface="+mn-lt"/>
                        </a:rPr>
                        <a:t>1</a:t>
                      </a:r>
                    </a:p>
                    <a:p>
                      <a:pPr algn="l" fontAlgn="b"/>
                      <a:r>
                        <a:rPr lang="en-US" sz="1400" u="none" strike="noStrike" baseline="0" dirty="0" smtClean="0">
                          <a:effectLst/>
                          <a:latin typeface="+mn-lt"/>
                        </a:rPr>
                        <a:t>aperture </a:t>
                      </a:r>
                      <a:endParaRPr lang="en-US" sz="1400" u="none" strike="noStrike" dirty="0" smtClean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H,V</a:t>
                      </a:r>
                      <a:r>
                        <a:rPr lang="en-US" sz="1400" u="none" strike="noStrike" baseline="30000" dirty="0" smtClean="0">
                          <a:effectLst/>
                          <a:latin typeface="+mn-lt"/>
                        </a:rPr>
                        <a:t>2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full</a:t>
                      </a:r>
                      <a:endParaRPr lang="en-US" sz="1400" u="none" strike="noStrike" baseline="0" dirty="0" smtClean="0">
                        <a:effectLst/>
                        <a:latin typeface="+mn-lt"/>
                      </a:endParaRPr>
                    </a:p>
                    <a:p>
                      <a:pPr algn="l" fontAlgn="b"/>
                      <a:r>
                        <a:rPr lang="en-US" sz="1400" u="none" strike="noStrike" baseline="0" dirty="0" smtClean="0">
                          <a:effectLst/>
                          <a:latin typeface="+mn-lt"/>
                        </a:rPr>
                        <a:t>gaps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Sep.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knob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Crossing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Knob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Crab shift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knob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Crab slope</a:t>
                      </a:r>
                    </a:p>
                    <a:p>
                      <a:pPr algn="l" fontAlgn="b"/>
                      <a:r>
                        <a:rPr lang="en-US" sz="1400" u="none" strike="noStrike" baseline="0" dirty="0" smtClean="0">
                          <a:effectLst/>
                          <a:latin typeface="+mn-lt"/>
                        </a:rPr>
                        <a:t>knob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Offset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knob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TAXS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C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ircle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 54,  54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6.1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MQXFA.[AB]1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102, 102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11.2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MQXFB.[AB]2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122, 122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16.7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MQXFA.[AB]3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 122, 122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16.6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MBXF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122, 122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15.5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TAXN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n/a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Circle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 80,  80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0.2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MBRD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 87,  87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MCBRD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  87,  87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MCBYY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90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73.8,73.8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MQYY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90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Octagon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73.8,73.8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TCLMB.5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57.8,  48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MCBY[HV].5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70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57.8,  48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MQY.5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70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57.8,  48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TCLMC.6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45.1,35.3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2.3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MCBC[HV].6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45.1,35.3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2.1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MQML.6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45.1,35.3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2.1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782793" y="5675352"/>
            <a:ext cx="77496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aseline="30000" dirty="0" smtClean="0"/>
              <a:t>1</a:t>
            </a:r>
            <a:r>
              <a:rPr lang="en-US" dirty="0" smtClean="0"/>
              <a:t>Either Beam screen or beam pipe;</a:t>
            </a:r>
          </a:p>
          <a:p>
            <a:r>
              <a:rPr lang="en-US" baseline="30000" dirty="0" smtClean="0"/>
              <a:t>2 </a:t>
            </a:r>
            <a:r>
              <a:rPr lang="en-US" dirty="0" err="1" smtClean="0"/>
              <a:t>Rectellipse</a:t>
            </a:r>
            <a:r>
              <a:rPr lang="en-US" dirty="0" smtClean="0"/>
              <a:t> types are exchanges the H,V orientation depending on the polarity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331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Q5 non-options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539863"/>
              </p:ext>
            </p:extLst>
          </p:nvPr>
        </p:nvGraphicFramePr>
        <p:xfrm>
          <a:off x="228600" y="1189038"/>
          <a:ext cx="5700457" cy="25943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1197"/>
                <a:gridCol w="701294"/>
                <a:gridCol w="838962"/>
                <a:gridCol w="735012"/>
                <a:gridCol w="680262"/>
                <a:gridCol w="592281"/>
                <a:gridCol w="609749"/>
                <a:gridCol w="601700"/>
              </a:tblGrid>
              <a:tr h="462098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Coil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aperture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Beam</a:t>
                      </a:r>
                      <a:r>
                        <a:rPr lang="en-US" sz="1400" u="none" strike="noStrike" baseline="30000" dirty="0" smtClean="0">
                          <a:effectLst/>
                          <a:latin typeface="+mn-lt"/>
                        </a:rPr>
                        <a:t>1</a:t>
                      </a:r>
                    </a:p>
                    <a:p>
                      <a:pPr algn="l" fontAlgn="b"/>
                      <a:r>
                        <a:rPr lang="en-US" sz="1400" u="none" strike="noStrike" baseline="0" dirty="0" smtClean="0">
                          <a:effectLst/>
                          <a:latin typeface="+mn-lt"/>
                        </a:rPr>
                        <a:t>aperture </a:t>
                      </a:r>
                      <a:endParaRPr lang="en-US" sz="1400" u="none" strike="noStrike" dirty="0" smtClean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H,V</a:t>
                      </a:r>
                      <a:r>
                        <a:rPr lang="en-US" sz="1400" u="none" strike="noStrike" baseline="30000" dirty="0" smtClean="0">
                          <a:effectLst/>
                          <a:latin typeface="+mn-lt"/>
                        </a:rPr>
                        <a:t>2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full</a:t>
                      </a:r>
                      <a:endParaRPr lang="en-US" sz="1400" u="none" strike="noStrike" baseline="0" dirty="0" smtClean="0">
                        <a:effectLst/>
                        <a:latin typeface="+mn-lt"/>
                      </a:endParaRPr>
                    </a:p>
                    <a:p>
                      <a:pPr algn="l" fontAlgn="b"/>
                      <a:r>
                        <a:rPr lang="en-US" sz="1400" u="none" strike="noStrike" baseline="0" dirty="0" smtClean="0">
                          <a:effectLst/>
                          <a:latin typeface="+mn-lt"/>
                        </a:rPr>
                        <a:t>gaps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Round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15 cm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Round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20</a:t>
                      </a:r>
                      <a:r>
                        <a:rPr lang="en-US" sz="1400" u="none" strike="noStrike" baseline="0" dirty="0" smtClean="0">
                          <a:effectLst/>
                          <a:latin typeface="+mj-lt"/>
                        </a:rPr>
                        <a:t> cm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Flat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7.5 cm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Flat</a:t>
                      </a:r>
                    </a:p>
                    <a:p>
                      <a:pPr algn="l" fontAlgn="b"/>
                      <a:r>
                        <a:rPr lang="en-US" sz="1400" u="none" strike="noStrike" baseline="0" dirty="0" smtClean="0">
                          <a:effectLst/>
                          <a:latin typeface="+mj-lt"/>
                        </a:rPr>
                        <a:t> 10 cm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[mm]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[</a:t>
                      </a:r>
                      <a:r>
                        <a:rPr lang="el-GR" sz="1400" u="none" strike="noStrike" dirty="0" smtClean="0">
                          <a:effectLst/>
                          <a:latin typeface="+mj-lt"/>
                        </a:rPr>
                        <a:t>σ</a:t>
                      </a:r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[</a:t>
                      </a:r>
                      <a:r>
                        <a:rPr lang="el-GR" sz="1400" u="none" strike="noStrike" dirty="0" smtClean="0">
                          <a:effectLst/>
                          <a:latin typeface="+mj-lt"/>
                        </a:rPr>
                        <a:t>σ</a:t>
                      </a:r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[</a:t>
                      </a:r>
                      <a:r>
                        <a:rPr lang="el-GR" sz="1400" u="none" strike="noStrike" dirty="0" smtClean="0">
                          <a:effectLst/>
                          <a:latin typeface="+mj-lt"/>
                        </a:rPr>
                        <a:t>σ</a:t>
                      </a:r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[</a:t>
                      </a:r>
                      <a:r>
                        <a:rPr lang="el-GR" sz="1400" u="none" strike="noStrike" dirty="0" smtClean="0">
                          <a:effectLst/>
                          <a:latin typeface="+mj-lt"/>
                        </a:rPr>
                        <a:t>σ</a:t>
                      </a:r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TCLMB.5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57.8,48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n-lt"/>
                        </a:rPr>
                        <a:t>20.6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23.9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effectLst/>
                          <a:latin typeface="+mn-lt"/>
                        </a:rPr>
                        <a:t>15.0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17.8</a:t>
                      </a: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MCBY[HV].5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70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57.8,48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21.4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n-lt"/>
                        </a:rPr>
                        <a:t>24.7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n-lt"/>
                        </a:rPr>
                        <a:t>15.3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18.4</a:t>
                      </a: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MQY.5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70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57.8,48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21.2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24.6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effectLst/>
                          <a:latin typeface="+mn-lt"/>
                        </a:rPr>
                        <a:t>15.0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n-lt"/>
                        </a:rPr>
                        <a:t>17.6</a:t>
                      </a: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TCLMB.5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45.1,35.3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15.9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18.4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11.3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effectLst/>
                          <a:latin typeface="+mn-lt"/>
                        </a:rPr>
                        <a:t>13.0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MCBC[HV</a:t>
                      </a:r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].5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45.1,35.3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16.1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18.6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11.5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effectLst/>
                          <a:latin typeface="+mn-lt"/>
                        </a:rPr>
                        <a:t>13.3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MQML.5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RectEllipse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45.1,35.3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16.6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n-lt"/>
                        </a:rPr>
                        <a:t>19.3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11.8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effectLst/>
                          <a:latin typeface="+mn-lt"/>
                        </a:rPr>
                        <a:t>13.6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36913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6102625" y="1456586"/>
            <a:ext cx="304137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Aperture includes worst case scenarios for all knobs (IP crossing, separation, offset, crab cavity </a:t>
            </a:r>
            <a:r>
              <a:rPr lang="en-US" dirty="0" smtClean="0"/>
              <a:t>offset.</a:t>
            </a:r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 err="1" smtClean="0"/>
              <a:t>rectellipse</a:t>
            </a:r>
            <a:r>
              <a:rPr lang="en-US" dirty="0" smtClean="0"/>
              <a:t> are oriented in opposite way w.r.t the LHC.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41851" y="4598000"/>
            <a:ext cx="73814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choice of a new MQYY option for Q4 implies an MQY for Q5 </a:t>
            </a:r>
            <a:r>
              <a:rPr lang="en-US" dirty="0"/>
              <a:t>including the fact that additional orbit correctors are needed in </a:t>
            </a:r>
            <a:r>
              <a:rPr lang="en-US" dirty="0" smtClean="0"/>
              <a:t>Q5.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MQY aperture would allow no need TCT protecting the aperture .</a:t>
            </a:r>
          </a:p>
        </p:txBody>
      </p:sp>
    </p:spTree>
    <p:extLst>
      <p:ext uri="{BB962C8B-B14F-4D97-AF65-F5344CB8AC3E}">
        <p14:creationId xmlns:p14="http://schemas.microsoft.com/office/powerpoint/2010/main" val="12431298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35833"/>
            <a:ext cx="3923680" cy="34243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289" y="1770686"/>
            <a:ext cx="3923680" cy="33545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03852" y="5499508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Q1 OK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924339" y="1189038"/>
            <a:ext cx="792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Round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18330" y="1131477"/>
            <a:ext cx="528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199098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35833"/>
            <a:ext cx="3923679" cy="34243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289" y="1770686"/>
            <a:ext cx="3923679" cy="33545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03852" y="5499508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Q2 OK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924339" y="1189038"/>
            <a:ext cx="792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Round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18330" y="1131477"/>
            <a:ext cx="528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500698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Q4: MQYY with 90 mm coils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7" y="1308524"/>
            <a:ext cx="3923678" cy="20270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64704" y="5678988"/>
            <a:ext cx="1184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MQYY: OK.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022902" y="965105"/>
            <a:ext cx="792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Round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382727" y="1009775"/>
            <a:ext cx="528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Flat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6" y="3407239"/>
            <a:ext cx="3923678" cy="202708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289" y="1318216"/>
            <a:ext cx="3923676" cy="202708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122" y="3407239"/>
            <a:ext cx="3923676" cy="202708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885" y="2137402"/>
            <a:ext cx="543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Left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89833" y="4128541"/>
            <a:ext cx="668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8737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Q4: MQYY with 80 mm coils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7" y="1308524"/>
            <a:ext cx="3923678" cy="20270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64704" y="5678988"/>
            <a:ext cx="7614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MQYY with 80mm coil not OK. </a:t>
            </a:r>
            <a:r>
              <a:rPr lang="en-US" dirty="0" err="1" smtClean="0"/>
              <a:t>Rectellipse</a:t>
            </a:r>
            <a:r>
              <a:rPr lang="en-US" dirty="0" smtClean="0"/>
              <a:t> option can help only for special cases.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022902" y="965105"/>
            <a:ext cx="792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Round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382727" y="1009775"/>
            <a:ext cx="528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Flat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7" y="3407239"/>
            <a:ext cx="3923676" cy="202708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289" y="1318216"/>
            <a:ext cx="3923676" cy="202708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123" y="3407239"/>
            <a:ext cx="3923674" cy="202708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885" y="2137402"/>
            <a:ext cx="543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Left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89833" y="4128541"/>
            <a:ext cx="668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6666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Layout: V1.1 -&gt; V1.2 in IR1 and IR5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529938"/>
              </p:ext>
            </p:extLst>
          </p:nvPr>
        </p:nvGraphicFramePr>
        <p:xfrm>
          <a:off x="317501" y="1051878"/>
          <a:ext cx="8458752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8482"/>
                <a:gridCol w="1970270"/>
              </a:tblGrid>
              <a:tr h="279966">
                <a:tc>
                  <a:txBody>
                    <a:bodyPr/>
                    <a:lstStyle/>
                    <a:p>
                      <a:r>
                        <a:rPr lang="en-US" dirty="0" smtClean="0"/>
                        <a:t>Changes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by</a:t>
                      </a:r>
                      <a:endParaRPr lang="en-US" dirty="0"/>
                    </a:p>
                  </a:txBody>
                  <a:tcPr/>
                </a:tc>
              </a:tr>
              <a:tr h="62910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Triplet gradient downgrade. New length, position; D1 position changed by 2.35 m towards the arc.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WP3, WP15</a:t>
                      </a:r>
                      <a:endParaRPr lang="en-US" dirty="0"/>
                    </a:p>
                  </a:txBody>
                  <a:tcPr/>
                </a:tc>
              </a:tr>
              <a:tr h="34461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TAXS moved towards the IP by 0.33m</a:t>
                      </a:r>
                      <a:r>
                        <a:rPr lang="en-US" baseline="0" dirty="0" smtClean="0"/>
                        <a:t> (better integration)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WP2, WP8, WP15</a:t>
                      </a:r>
                      <a:endParaRPr lang="en-US" dirty="0"/>
                    </a:p>
                  </a:txBody>
                  <a:tcPr/>
                </a:tc>
              </a:tr>
              <a:tr h="157754">
                <a:tc>
                  <a:txBody>
                    <a:bodyPr/>
                    <a:lstStyle/>
                    <a:p>
                      <a:r>
                        <a:rPr lang="en-US" dirty="0" smtClean="0"/>
                        <a:t>D1/D2 angle from 33.4Tm to 35Tm (reduced</a:t>
                      </a:r>
                      <a:r>
                        <a:rPr lang="en-US" baseline="0" dirty="0" smtClean="0"/>
                        <a:t> CC voltage) resulting in </a:t>
                      </a:r>
                      <a:r>
                        <a:rPr lang="en-US" dirty="0" smtClean="0"/>
                        <a:t>TAXN-D2-CRAB rigid shift (0.18 m towards the arc)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WP2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no D2/Q4 mask, more space between TCTs/TCLs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WP10, WP15</a:t>
                      </a:r>
                      <a:endParaRPr lang="en-US" dirty="0"/>
                    </a:p>
                  </a:txBody>
                  <a:tcPr/>
                </a:tc>
              </a:tr>
              <a:tr h="17564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MCBRD – MCBYY length (1.5 m -&gt; 1.8 m)</a:t>
                      </a:r>
                      <a:r>
                        <a:rPr lang="en-US" baseline="0" dirty="0" smtClean="0"/>
                        <a:t> larger integrated strength?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WP3, WP2, WP15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D2, Q4 and Q5 orbit corrector orientations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WP2, WP15</a:t>
                      </a:r>
                      <a:endParaRPr lang="en-US" dirty="0"/>
                    </a:p>
                  </a:txBody>
                  <a:tcPr/>
                </a:tc>
              </a:tr>
              <a:tr h="337930">
                <a:tc>
                  <a:txBody>
                    <a:bodyPr/>
                    <a:lstStyle/>
                    <a:p>
                      <a:r>
                        <a:rPr lang="en-US" dirty="0" smtClean="0"/>
                        <a:t>Q4-Q5 position</a:t>
                      </a:r>
                      <a:r>
                        <a:rPr lang="en-US" baseline="0" dirty="0" smtClean="0"/>
                        <a:t> re-optimized </a:t>
                      </a:r>
                      <a:r>
                        <a:rPr lang="en-US" dirty="0" smtClean="0"/>
                        <a:t>(reduced</a:t>
                      </a:r>
                      <a:r>
                        <a:rPr lang="en-US" baseline="0" dirty="0" smtClean="0"/>
                        <a:t> CC voltage)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WP2</a:t>
                      </a:r>
                      <a:endParaRPr lang="en-US" dirty="0"/>
                    </a:p>
                  </a:txBody>
                  <a:tcPr/>
                </a:tc>
              </a:tr>
              <a:tr h="33793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Minor changes of all interconnection lengths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WP15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914398" y="4889507"/>
            <a:ext cx="743446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Changes implemented in optics files. TODO</a:t>
            </a:r>
            <a:r>
              <a:rPr lang="en-US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BPM position to be iterated with Blanca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TCL.6 </a:t>
            </a:r>
            <a:r>
              <a:rPr lang="en-US" dirty="0"/>
              <a:t>(maybe even the TCTs) to be iterated with Collimation team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Renamed TCT.5 in TCT.6 (S. Chemli</a:t>
            </a:r>
            <a:r>
              <a:rPr lang="en-US" dirty="0" smtClean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Wire space reservation (WP2)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0565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Q4: MQY with 70 mm coils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8" y="1308524"/>
            <a:ext cx="3923676" cy="20270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64704" y="5678988"/>
            <a:ext cx="2149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Q4 with MQY not ok.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022902" y="965105"/>
            <a:ext cx="792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Round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382727" y="1009775"/>
            <a:ext cx="528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Flat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7" y="3407239"/>
            <a:ext cx="3923676" cy="202708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290" y="1318216"/>
            <a:ext cx="3923674" cy="202708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123" y="3407239"/>
            <a:ext cx="3923674" cy="20270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885" y="2137402"/>
            <a:ext cx="543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Left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89833" y="4128541"/>
            <a:ext cx="668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2939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Alignment optics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\\cern.ch\dfs\Users\r\rdemaria\Desktop\ir5b1_alig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" y="1382176"/>
            <a:ext cx="4497919" cy="3582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cern.ch\dfs\Users\r\rdemaria\Desktop\ir5b2_alig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655" y="1314299"/>
            <a:ext cx="4668345" cy="3718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85216" y="5032915"/>
            <a:ext cx="72683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Optics to align BPMs in the triplet at injection.</a:t>
            </a:r>
          </a:p>
          <a:p>
            <a:endParaRPr lang="en-US" dirty="0"/>
          </a:p>
          <a:p>
            <a:r>
              <a:rPr lang="en-US" dirty="0" smtClean="0"/>
              <a:t>Compatible with injection strength, but aperture not exceptional in the arcs.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5266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Increase pre-squeeze </a:t>
            </a:r>
            <a:r>
              <a:rPr lang="el-GR" dirty="0" smtClean="0"/>
              <a:t>β</a:t>
            </a:r>
            <a:r>
              <a:rPr lang="en-US" dirty="0" smtClean="0"/>
              <a:t>* 44 cm -&gt; </a:t>
            </a:r>
            <a:r>
              <a:rPr lang="en-US" dirty="0"/>
              <a:t>48 cm (due to lower triplet gradient)</a:t>
            </a:r>
            <a:endParaRPr lang="en-US" dirty="0" smtClean="0"/>
          </a:p>
          <a:p>
            <a:r>
              <a:rPr lang="en-US" dirty="0" smtClean="0"/>
              <a:t>Increased peak </a:t>
            </a:r>
            <a:r>
              <a:rPr lang="el-GR" dirty="0" smtClean="0"/>
              <a:t>β</a:t>
            </a:r>
            <a:r>
              <a:rPr lang="en-US" dirty="0"/>
              <a:t> </a:t>
            </a:r>
            <a:r>
              <a:rPr lang="en-US" dirty="0" smtClean="0"/>
              <a:t>at constant </a:t>
            </a:r>
            <a:r>
              <a:rPr lang="el-GR" dirty="0"/>
              <a:t>β</a:t>
            </a:r>
            <a:r>
              <a:rPr lang="en-US" dirty="0" smtClean="0"/>
              <a:t>* by 5% (due to lower triplet gradient).</a:t>
            </a:r>
          </a:p>
          <a:p>
            <a:r>
              <a:rPr lang="en-US" dirty="0"/>
              <a:t>Typical ATS </a:t>
            </a:r>
            <a:r>
              <a:rPr lang="en-US" dirty="0" smtClean="0"/>
              <a:t>squeeze, injection, VDM updated.</a:t>
            </a:r>
          </a:p>
          <a:p>
            <a:r>
              <a:rPr lang="en-US" dirty="0"/>
              <a:t>Alignment optics for BPM calibration </a:t>
            </a:r>
            <a:r>
              <a:rPr lang="en-US" dirty="0" smtClean="0"/>
              <a:t>proved</a:t>
            </a:r>
          </a:p>
          <a:p>
            <a:r>
              <a:rPr lang="en-US" dirty="0" smtClean="0"/>
              <a:t>Offset knobs ± 2mm introduced due to recent experimental requests.</a:t>
            </a:r>
          </a:p>
          <a:p>
            <a:r>
              <a:rPr lang="en-US" dirty="0" err="1" smtClean="0"/>
              <a:t>Lumi</a:t>
            </a:r>
            <a:r>
              <a:rPr lang="en-US" dirty="0" smtClean="0"/>
              <a:t> scan knobs in the shadow of this knob with ~100 </a:t>
            </a:r>
            <a:r>
              <a:rPr lang="el-GR" dirty="0" smtClean="0"/>
              <a:t>μ</a:t>
            </a:r>
            <a:r>
              <a:rPr lang="en-US" dirty="0" smtClean="0"/>
              <a:t>m range.</a:t>
            </a:r>
          </a:p>
          <a:p>
            <a:r>
              <a:rPr lang="en-US" dirty="0" smtClean="0"/>
              <a:t>TODO:</a:t>
            </a:r>
          </a:p>
          <a:p>
            <a:pPr lvl="1"/>
            <a:r>
              <a:rPr lang="el-GR" dirty="0" smtClean="0"/>
              <a:t>β</a:t>
            </a:r>
            <a:r>
              <a:rPr lang="en-US" baseline="-25000" dirty="0" err="1" smtClean="0"/>
              <a:t>x,y</a:t>
            </a:r>
            <a:r>
              <a:rPr lang="en-US" dirty="0" smtClean="0"/>
              <a:t> in Q4 </a:t>
            </a:r>
            <a:r>
              <a:rPr lang="en-US" dirty="0" err="1" smtClean="0"/>
              <a:t>tunability</a:t>
            </a:r>
            <a:r>
              <a:rPr lang="en-US" dirty="0" smtClean="0"/>
              <a:t> range.</a:t>
            </a:r>
          </a:p>
          <a:p>
            <a:pPr lvl="1"/>
            <a:r>
              <a:rPr lang="en-US" dirty="0" smtClean="0"/>
              <a:t>IR8 ATS with </a:t>
            </a:r>
            <a:r>
              <a:rPr lang="el-GR" dirty="0"/>
              <a:t>β</a:t>
            </a:r>
            <a:r>
              <a:rPr lang="en-US" dirty="0" smtClean="0"/>
              <a:t>*&lt;3 </a:t>
            </a:r>
            <a:r>
              <a:rPr lang="en-US" dirty="0" smtClean="0"/>
              <a:t>m and IP shift for </a:t>
            </a:r>
            <a:r>
              <a:rPr lang="en-US" dirty="0" err="1" smtClean="0"/>
              <a:t>LHCb</a:t>
            </a:r>
            <a:r>
              <a:rPr lang="en-US" dirty="0" smtClean="0"/>
              <a:t> new requests</a:t>
            </a:r>
            <a:endParaRPr lang="en-US" dirty="0" smtClean="0"/>
          </a:p>
          <a:p>
            <a:pPr lvl="1"/>
            <a:r>
              <a:rPr lang="en-US" dirty="0" smtClean="0"/>
              <a:t>Exotic optics: no ATS (no IP phase constraint), ATS2 (suboptimal arc matching</a:t>
            </a:r>
            <a:r>
              <a:rPr lang="en-US" dirty="0" smtClean="0"/>
              <a:t>) to increase Q4 </a:t>
            </a:r>
            <a:r>
              <a:rPr lang="el-GR" dirty="0"/>
              <a:t>β</a:t>
            </a:r>
            <a:r>
              <a:rPr lang="en-US" baseline="-25000" dirty="0" err="1"/>
              <a:t>x,y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err="1" smtClean="0"/>
              <a:t>tunability</a:t>
            </a:r>
            <a:r>
              <a:rPr lang="en-US" dirty="0" smtClean="0"/>
              <a:t> range at the cost of chromatic correction and/or arc aperture.</a:t>
            </a:r>
            <a:endParaRPr lang="en-US" dirty="0" smtClean="0"/>
          </a:p>
          <a:p>
            <a:pPr lvl="1"/>
            <a:r>
              <a:rPr lang="en-US" dirty="0" smtClean="0"/>
              <a:t>IR4 optics optimization for instrumentation and e-lens (received generic request but not formalized</a:t>
            </a:r>
          </a:p>
          <a:p>
            <a:pPr lvl="1"/>
            <a:r>
              <a:rPr lang="en-US" dirty="0" smtClean="0"/>
              <a:t>IR6 optics optimization (no feedback yet for dump area constraints)</a:t>
            </a:r>
          </a:p>
          <a:p>
            <a:pPr lvl="1"/>
            <a:r>
              <a:rPr lang="en-US" dirty="0" smtClean="0"/>
              <a:t>Include D1/D2 transfer function correction if powered in series.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 V1.1 -&gt; V1.2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729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β</a:t>
            </a:r>
            <a:r>
              <a:rPr lang="en-US" dirty="0" smtClean="0"/>
              <a:t>* pre-squeeze: 44cm -&gt; 48cm</a:t>
            </a:r>
          </a:p>
          <a:p>
            <a:r>
              <a:rPr lang="en-US" dirty="0" smtClean="0"/>
              <a:t>Crab cavity: 12 MV </a:t>
            </a:r>
            <a:r>
              <a:rPr lang="en-US" dirty="0"/>
              <a:t>needed for 590 </a:t>
            </a:r>
            <a:r>
              <a:rPr lang="el-GR" dirty="0"/>
              <a:t>μ</a:t>
            </a:r>
            <a:r>
              <a:rPr lang="en-US" dirty="0" smtClean="0"/>
              <a:t>rad</a:t>
            </a:r>
          </a:p>
          <a:p>
            <a:r>
              <a:rPr lang="en-US" dirty="0" smtClean="0"/>
              <a:t>New squeeze transitions needed for flat optics to have </a:t>
            </a:r>
            <a:r>
              <a:rPr lang="el-GR" dirty="0" smtClean="0"/>
              <a:t>β</a:t>
            </a:r>
            <a:r>
              <a:rPr lang="en-US" dirty="0" smtClean="0"/>
              <a:t>*=40 cm in the crossing plane.</a:t>
            </a:r>
          </a:p>
          <a:p>
            <a:r>
              <a:rPr lang="en-US" dirty="0" smtClean="0"/>
              <a:t>Optics provided: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Squeezed optics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388762"/>
              </p:ext>
            </p:extLst>
          </p:nvPr>
        </p:nvGraphicFramePr>
        <p:xfrm>
          <a:off x="1017566" y="4445400"/>
          <a:ext cx="6941758" cy="160659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569847"/>
                <a:gridCol w="1232281"/>
                <a:gridCol w="1403668"/>
                <a:gridCol w="1284669"/>
                <a:gridCol w="1451293"/>
              </a:tblGrid>
              <a:tr h="437539">
                <a:tc>
                  <a:txBody>
                    <a:bodyPr/>
                    <a:lstStyle/>
                    <a:p>
                      <a:r>
                        <a:rPr lang="el-GR" dirty="0" smtClean="0"/>
                        <a:t>β</a:t>
                      </a:r>
                      <a:r>
                        <a:rPr lang="en-US" dirty="0" smtClean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 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7.5cm/30cm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 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 cm/40 cm</a:t>
                      </a:r>
                      <a:endParaRPr lang="en-US" dirty="0"/>
                    </a:p>
                  </a:txBody>
                  <a:tcPr/>
                </a:tc>
              </a:tr>
              <a:tr h="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Crossing angle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 295 </a:t>
                      </a:r>
                      <a:r>
                        <a:rPr lang="el-GR" dirty="0" smtClean="0"/>
                        <a:t>μ</a:t>
                      </a:r>
                      <a:r>
                        <a:rPr lang="en-US" dirty="0" smtClean="0"/>
                        <a:t>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± 245 </a:t>
                      </a:r>
                      <a:r>
                        <a:rPr lang="el-GR" dirty="0" smtClean="0"/>
                        <a:t>μ</a:t>
                      </a:r>
                      <a:r>
                        <a:rPr lang="en-US" dirty="0" smtClean="0"/>
                        <a:t>rad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 255 </a:t>
                      </a:r>
                      <a:r>
                        <a:rPr lang="el-GR" dirty="0" smtClean="0"/>
                        <a:t>μ</a:t>
                      </a:r>
                      <a:r>
                        <a:rPr lang="en-US" dirty="0" smtClean="0"/>
                        <a:t>rad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 210  </a:t>
                      </a:r>
                      <a:r>
                        <a:rPr lang="el-GR" dirty="0" smtClean="0"/>
                        <a:t>μ</a:t>
                      </a:r>
                      <a:r>
                        <a:rPr lang="en-US" dirty="0" smtClean="0"/>
                        <a:t>rad</a:t>
                      </a:r>
                      <a:endParaRPr lang="en-US" dirty="0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12.5</a:t>
                      </a:r>
                      <a:r>
                        <a:rPr lang="en-US" baseline="0" dirty="0" smtClean="0"/>
                        <a:t> </a:t>
                      </a:r>
                      <a:r>
                        <a:rPr lang="el-GR" baseline="0" dirty="0" smtClean="0">
                          <a:latin typeface="Calibri"/>
                        </a:rPr>
                        <a:t>σ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14.5</a:t>
                      </a:r>
                      <a:r>
                        <a:rPr lang="en-US" baseline="0" dirty="0" smtClean="0"/>
                        <a:t> </a:t>
                      </a:r>
                      <a:r>
                        <a:rPr lang="el-GR" baseline="0" dirty="0" smtClean="0">
                          <a:latin typeface="+mn-lt"/>
                        </a:rPr>
                        <a:t>σ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12.5</a:t>
                      </a:r>
                      <a:r>
                        <a:rPr lang="en-US" baseline="0" dirty="0" smtClean="0"/>
                        <a:t> </a:t>
                      </a:r>
                      <a:r>
                        <a:rPr lang="el-GR" baseline="0" dirty="0" smtClean="0">
                          <a:latin typeface="Calibri"/>
                        </a:rPr>
                        <a:t>σ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14.5</a:t>
                      </a:r>
                      <a:r>
                        <a:rPr lang="en-US" baseline="0" dirty="0" smtClean="0"/>
                        <a:t> </a:t>
                      </a:r>
                      <a:r>
                        <a:rPr lang="el-GR" baseline="0" dirty="0" smtClean="0">
                          <a:latin typeface="+mn-lt"/>
                        </a:rPr>
                        <a:t>σ</a:t>
                      </a:r>
                      <a:endParaRPr lang="en-US" dirty="0" smtClean="0"/>
                    </a:p>
                  </a:txBody>
                  <a:tcPr/>
                </a:tc>
              </a:tr>
              <a:tr h="437539">
                <a:tc>
                  <a:txBody>
                    <a:bodyPr/>
                    <a:lstStyle/>
                    <a:p>
                      <a:r>
                        <a:rPr lang="en-US" dirty="0" smtClean="0"/>
                        <a:t>Separation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 2 mm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 0.75 mm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 2 mm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 0.75 mm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04033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Optics defines nominal orbit and beam sizes</a:t>
            </a:r>
            <a:r>
              <a:rPr lang="en-GB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Geometry of the vacuum region (e.g. beam screens inner dimensions with tolerances are provided).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Operational tolerances on the beam size are </a:t>
            </a:r>
            <a:r>
              <a:rPr lang="en-US" dirty="0" smtClean="0"/>
              <a:t>added</a:t>
            </a:r>
            <a:r>
              <a:rPr lang="en-US" dirty="0"/>
              <a:t> </a:t>
            </a:r>
            <a:r>
              <a:rPr lang="en-US" dirty="0" smtClean="0"/>
              <a:t>to the beam size.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Alignment and </a:t>
            </a:r>
            <a:r>
              <a:rPr lang="en-US" dirty="0" err="1" smtClean="0"/>
              <a:t>fiducialization</a:t>
            </a:r>
            <a:r>
              <a:rPr lang="en-US" dirty="0" smtClean="0"/>
              <a:t> tolerances are subtracted from available aperture.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difference in unit of beam sigma is calculated and compared with the protected aperture tolerated by the collimation systems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Aperture margins ingredients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65120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2155" y="1324697"/>
            <a:ext cx="4357235" cy="472669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Octagonal beam screens for triplets/D1 with Tungsten shielding have been designed.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Expected straightness 0.5 mm and shape tolerance +- 1 mm (C. Garion 12/06/2015 </a:t>
            </a:r>
            <a:r>
              <a:rPr lang="en-US" dirty="0" smtClean="0"/>
              <a:t>), to be confirmed by the prototype.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To be checked the possibility of reducing the W layer thanks to alternating crossing angle sign (F. Cerutti, S. Fartoukh).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Triplet area aperture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891" y="138979"/>
            <a:ext cx="3693499" cy="32845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41064" y="341961"/>
            <a:ext cx="3124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Triplet beam screens, C. </a:t>
            </a:r>
            <a:r>
              <a:rPr lang="en-US" dirty="0" err="1" smtClean="0"/>
              <a:t>Garion</a:t>
            </a:r>
            <a:endParaRPr lang="en-GB" dirty="0"/>
          </a:p>
        </p:txBody>
      </p:sp>
      <p:cxnSp>
        <p:nvCxnSpPr>
          <p:cNvPr id="13" name="Straight Arrow Connector 12"/>
          <p:cNvCxnSpPr>
            <a:endCxn id="14" idx="0"/>
          </p:cNvCxnSpPr>
          <p:nvPr/>
        </p:nvCxnSpPr>
        <p:spPr>
          <a:xfrm>
            <a:off x="7270794" y="2600240"/>
            <a:ext cx="354676" cy="3000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113951" y="2900316"/>
            <a:ext cx="1023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shielding</a:t>
            </a:r>
            <a:endParaRPr lang="en-GB" dirty="0"/>
          </a:p>
        </p:txBody>
      </p:sp>
      <p:cxnSp>
        <p:nvCxnSpPr>
          <p:cNvPr id="17" name="Straight Arrow Connector 16"/>
          <p:cNvCxnSpPr>
            <a:endCxn id="18" idx="1"/>
          </p:cNvCxnSpPr>
          <p:nvPr/>
        </p:nvCxnSpPr>
        <p:spPr>
          <a:xfrm>
            <a:off x="7801338" y="2448381"/>
            <a:ext cx="419623" cy="1518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220961" y="2415574"/>
            <a:ext cx="860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cooling</a:t>
            </a:r>
            <a:endParaRPr lang="en-GB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3323925"/>
              </p:ext>
            </p:extLst>
          </p:nvPr>
        </p:nvGraphicFramePr>
        <p:xfrm>
          <a:off x="4883085" y="3723556"/>
          <a:ext cx="3768282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6094"/>
                <a:gridCol w="1256094"/>
                <a:gridCol w="125609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H,V</a:t>
                      </a:r>
                      <a:r>
                        <a:rPr lang="en-US" baseline="0" dirty="0" smtClean="0"/>
                        <a:t> gap</a:t>
                      </a:r>
                    </a:p>
                    <a:p>
                      <a:r>
                        <a:rPr lang="en-US" baseline="0" dirty="0" smtClean="0"/>
                        <a:t>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45° gap</a:t>
                      </a:r>
                    </a:p>
                    <a:p>
                      <a:r>
                        <a:rPr lang="en-US" dirty="0" smtClean="0"/>
                        <a:t>[mm]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102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102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-1.5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Q2-Q3-CP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122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-1.5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114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-1.5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122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114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-1.5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34796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88719"/>
            <a:ext cx="4724400" cy="263398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New D2-Q4 octagonal beam screens have been designed, no tolerances given yet.</a:t>
            </a:r>
          </a:p>
          <a:p>
            <a:pPr marL="0" indent="0">
              <a:buNone/>
            </a:pPr>
            <a:r>
              <a:rPr lang="en-US" dirty="0" smtClean="0"/>
              <a:t>Q5 beam screens (MQY) oriented for collision optics aperture optimizations.</a:t>
            </a:r>
          </a:p>
          <a:p>
            <a:pPr marL="0" indent="0">
              <a:buNone/>
            </a:pPr>
            <a:r>
              <a:rPr lang="en-US" dirty="0" smtClean="0"/>
              <a:t>Same triplet tolerances removed from the shape.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D2-Q4-Q5 Aperture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5" t="14080" r="3142"/>
          <a:stretch/>
        </p:blipFill>
        <p:spPr>
          <a:xfrm>
            <a:off x="5919350" y="456462"/>
            <a:ext cx="2603500" cy="25574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5" t="21291" r="11838" b="9798"/>
          <a:stretch/>
        </p:blipFill>
        <p:spPr>
          <a:xfrm>
            <a:off x="6019800" y="3543520"/>
            <a:ext cx="2413000" cy="2311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699324" y="1269170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D2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763924" y="4278988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Q4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764165" y="3118966"/>
            <a:ext cx="3204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C. Garion, no tolerance included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217856"/>
              </p:ext>
            </p:extLst>
          </p:nvPr>
        </p:nvGraphicFramePr>
        <p:xfrm>
          <a:off x="513509" y="3967861"/>
          <a:ext cx="3768282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6094"/>
                <a:gridCol w="1256094"/>
                <a:gridCol w="125609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H,V</a:t>
                      </a:r>
                      <a:r>
                        <a:rPr lang="en-US" baseline="0" dirty="0" smtClean="0"/>
                        <a:t> gap</a:t>
                      </a:r>
                    </a:p>
                    <a:p>
                      <a:r>
                        <a:rPr lang="en-US" baseline="0" dirty="0" smtClean="0"/>
                        <a:t>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45° gap</a:t>
                      </a:r>
                    </a:p>
                    <a:p>
                      <a:r>
                        <a:rPr lang="en-US" dirty="0" smtClean="0"/>
                        <a:t>[mm]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MBRD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87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78</a:t>
                      </a:r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-1.5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MQYY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dk1"/>
                          </a:solidFill>
                        </a:rPr>
                        <a:t>78.5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-1.5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63.8</a:t>
                      </a:r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-1.5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effectLst/>
                          <a:latin typeface="+mn-lt"/>
                        </a:rPr>
                        <a:t>57.8,  48</a:t>
                      </a: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09759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tolerances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409600"/>
              </p:ext>
            </p:extLst>
          </p:nvPr>
        </p:nvGraphicFramePr>
        <p:xfrm>
          <a:off x="334622" y="1321014"/>
          <a:ext cx="5556039" cy="323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0033"/>
                <a:gridCol w="731001"/>
                <a:gridCol w="731001"/>
                <a:gridCol w="731001"/>
                <a:gridCol w="731001"/>
                <a:gridCol w="731001"/>
                <a:gridCol w="731001"/>
              </a:tblGrid>
              <a:tr h="0"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Ground motion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GB" dirty="0" err="1" smtClean="0"/>
                        <a:t>Fiducializaton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r</a:t>
                      </a:r>
                    </a:p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[mm]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h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[mm]</a:t>
                      </a:r>
                      <a:endParaRPr lang="en-GB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v</a:t>
                      </a:r>
                    </a:p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[mm]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r</a:t>
                      </a:r>
                    </a:p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[mm]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h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[mm]</a:t>
                      </a:r>
                      <a:endParaRPr lang="en-GB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v</a:t>
                      </a:r>
                    </a:p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[mm]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TAXS </a:t>
                      </a:r>
                      <a:r>
                        <a:rPr lang="en-GB" dirty="0" smtClean="0"/>
                        <a:t>(*)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Triplets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BPMs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TAXN (*)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D2/Q4/Q5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0.6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7200" y="4928135"/>
            <a:ext cx="693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Value derived from J</a:t>
            </a:r>
            <a:r>
              <a:rPr lang="en-US" sz="2400" dirty="0"/>
              <a:t>. </a:t>
            </a:r>
            <a:r>
              <a:rPr lang="en-US" sz="2400" dirty="0" err="1"/>
              <a:t>Jeanneret</a:t>
            </a:r>
            <a:r>
              <a:rPr lang="en-US" sz="2400" dirty="0"/>
              <a:t>, LHC rep </a:t>
            </a:r>
            <a:r>
              <a:rPr lang="en-US" sz="2400" dirty="0" smtClean="0"/>
              <a:t>1007 but to be validated by survey, WP3, WP8(</a:t>
            </a:r>
            <a:r>
              <a:rPr lang="en-GB" sz="2400" dirty="0" smtClean="0"/>
              <a:t>*) </a:t>
            </a:r>
            <a:r>
              <a:rPr lang="en-US" sz="2400" dirty="0" smtClean="0"/>
              <a:t> teams</a:t>
            </a:r>
            <a:endParaRPr lang="en-US" sz="2400" dirty="0"/>
          </a:p>
        </p:txBody>
      </p:sp>
      <p:grpSp>
        <p:nvGrpSpPr>
          <p:cNvPr id="36" name="Group 35"/>
          <p:cNvGrpSpPr/>
          <p:nvPr/>
        </p:nvGrpSpPr>
        <p:grpSpPr>
          <a:xfrm>
            <a:off x="6686265" y="1882721"/>
            <a:ext cx="1799923" cy="1322955"/>
            <a:chOff x="721584" y="5245046"/>
            <a:chExt cx="1799923" cy="1322955"/>
          </a:xfrm>
        </p:grpSpPr>
        <p:sp>
          <p:nvSpPr>
            <p:cNvPr id="10" name="Rounded Rectangle 9"/>
            <p:cNvSpPr/>
            <p:nvPr/>
          </p:nvSpPr>
          <p:spPr>
            <a:xfrm>
              <a:off x="721584" y="5297467"/>
              <a:ext cx="1799923" cy="1270534"/>
            </a:xfrm>
            <a:prstGeom prst="roundRect">
              <a:avLst>
                <a:gd name="adj" fmla="val 24597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087345" y="5600662"/>
              <a:ext cx="1087654" cy="5678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/>
            <p:cNvCxnSpPr/>
            <p:nvPr/>
          </p:nvCxnSpPr>
          <p:spPr>
            <a:xfrm flipV="1">
              <a:off x="2174999" y="5382087"/>
              <a:ext cx="258478" cy="21857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621545" y="5585825"/>
              <a:ext cx="0" cy="27913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1692823" y="5799490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h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18374" y="5563402"/>
              <a:ext cx="28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v</a:t>
              </a:r>
              <a:endParaRPr lang="en-US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23" name="Straight Connector 22"/>
            <p:cNvCxnSpPr>
              <a:stCxn id="11" idx="3"/>
            </p:cNvCxnSpPr>
            <p:nvPr/>
          </p:nvCxnSpPr>
          <p:spPr>
            <a:xfrm flipH="1">
              <a:off x="1621545" y="5884607"/>
              <a:ext cx="55345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2073181" y="5245046"/>
              <a:ext cx="2648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r</a:t>
              </a:r>
              <a:endParaRPr lang="en-US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47423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D553D58-F42B-43B9-BDA1-90638D0CBA0D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21297</TotalTime>
  <Words>3270</Words>
  <Application>Microsoft Office PowerPoint</Application>
  <PresentationFormat>On-screen Show (4:3)</PresentationFormat>
  <Paragraphs>1351</Paragraphs>
  <Slides>31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HiLumiLHC_PresentationTemplate</vt:lpstr>
      <vt:lpstr>HL-LHC V1.2</vt:lpstr>
      <vt:lpstr>Introduction and outline</vt:lpstr>
      <vt:lpstr>Layout: V1.1 -&gt; V1.2 in IR1 and IR5</vt:lpstr>
      <vt:lpstr>Optics V1.1 -&gt; V1.2</vt:lpstr>
      <vt:lpstr>Squeezed optics</vt:lpstr>
      <vt:lpstr>Aperture margins ingredients</vt:lpstr>
      <vt:lpstr>Triplet area aperture</vt:lpstr>
      <vt:lpstr>D2-Q4-Q5 Aperture</vt:lpstr>
      <vt:lpstr>Survey tolerances</vt:lpstr>
      <vt:lpstr>Beam tolerances and collimation apertures</vt:lpstr>
      <vt:lpstr>Orbit corrector knobs</vt:lpstr>
      <vt:lpstr>Aperture vs optics</vt:lpstr>
      <vt:lpstr>TAXS</vt:lpstr>
      <vt:lpstr>TAXN</vt:lpstr>
      <vt:lpstr>Q4 options</vt:lpstr>
      <vt:lpstr>Further optimization (in progress)</vt:lpstr>
      <vt:lpstr>Conclusion</vt:lpstr>
      <vt:lpstr>Actions and validations list</vt:lpstr>
      <vt:lpstr>Back-up</vt:lpstr>
      <vt:lpstr>Offset knob – 2mm</vt:lpstr>
      <vt:lpstr>Orbit corrector knobs - 1.5 m, 3T</vt:lpstr>
      <vt:lpstr>Orbit corrector knobs – 1.8 m</vt:lpstr>
      <vt:lpstr>Effect of the knobs</vt:lpstr>
      <vt:lpstr>Effect of the knobs – 1.8 m</vt:lpstr>
      <vt:lpstr>Q5 non-options</vt:lpstr>
      <vt:lpstr>Q1</vt:lpstr>
      <vt:lpstr>Q2</vt:lpstr>
      <vt:lpstr>Q4: MQYY with 90 mm coils</vt:lpstr>
      <vt:lpstr>Q4: MQYY with 80 mm coils</vt:lpstr>
      <vt:lpstr>Q4: MQY with 70 mm coils</vt:lpstr>
      <vt:lpstr>Alignment optics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Riccardo De Maria</cp:lastModifiedBy>
  <cp:revision>1260</cp:revision>
  <cp:lastPrinted>2013-09-10T11:06:09Z</cp:lastPrinted>
  <dcterms:created xsi:type="dcterms:W3CDTF">2011-12-13T14:40:13Z</dcterms:created>
  <dcterms:modified xsi:type="dcterms:W3CDTF">2015-07-24T15:54:47Z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