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m4v" ContentType="video/unknown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605" r:id="rId2"/>
    <p:sldId id="645" r:id="rId3"/>
    <p:sldId id="649" r:id="rId4"/>
    <p:sldId id="658" r:id="rId5"/>
    <p:sldId id="661" r:id="rId6"/>
    <p:sldId id="685" r:id="rId7"/>
    <p:sldId id="651" r:id="rId8"/>
    <p:sldId id="640" r:id="rId9"/>
    <p:sldId id="677" r:id="rId10"/>
    <p:sldId id="687" r:id="rId11"/>
    <p:sldId id="668" r:id="rId12"/>
    <p:sldId id="688" r:id="rId13"/>
    <p:sldId id="617" r:id="rId14"/>
    <p:sldId id="678" r:id="rId15"/>
    <p:sldId id="684" r:id="rId16"/>
    <p:sldId id="682" r:id="rId17"/>
    <p:sldId id="672" r:id="rId18"/>
    <p:sldId id="686" r:id="rId19"/>
    <p:sldId id="65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101"/>
    <a:srgbClr val="B9C8F5"/>
    <a:srgbClr val="ABBAE3"/>
    <a:srgbClr val="2948B2"/>
    <a:srgbClr val="0000B2"/>
    <a:srgbClr val="B6D5E3"/>
    <a:srgbClr val="2862BD"/>
    <a:srgbClr val="910101"/>
    <a:srgbClr val="7F0303"/>
    <a:srgbClr val="195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60" autoAdjust="0"/>
    <p:restoredTop sz="83188" autoAdjust="0"/>
  </p:normalViewPr>
  <p:slideViewPr>
    <p:cSldViewPr snapToGrid="0" snapToObjects="1">
      <p:cViewPr>
        <p:scale>
          <a:sx n="72" d="100"/>
          <a:sy n="72" d="100"/>
        </p:scale>
        <p:origin x="-2240" y="-960"/>
      </p:cViewPr>
      <p:guideLst>
        <p:guide orient="horz" pos="2160"/>
        <p:guide pos="2899"/>
      </p:guideLst>
    </p:cSldViewPr>
  </p:slideViewPr>
  <p:outlineViewPr>
    <p:cViewPr>
      <p:scale>
        <a:sx n="33" d="100"/>
        <a:sy n="33" d="100"/>
      </p:scale>
      <p:origin x="0" y="37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B6CD8-94E2-8743-A007-A398F63C208D}" type="datetimeFigureOut">
              <a:rPr lang="en-US" smtClean="0"/>
              <a:pPr/>
              <a:t>20.05.15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9F278-D38C-3348-839A-7F07D5C2F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01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64EFC-3F94-7843-B33D-C142CBAF75E8}" type="datetimeFigureOut">
              <a:rPr lang="en-US" smtClean="0"/>
              <a:pPr/>
              <a:t>20.05.15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91E92-23E2-B042-B90C-70C5C50CC9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316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D67204-289C-EF43-971A-0827BCA974F5}" type="slidenum">
              <a:rPr lang="en-GB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B52C5-FD86-9943-8B01-6D7EF0ABBC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049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1895211-B92A-AD46-8608-7F9A15E3D2D8}" type="slidenum">
              <a:rPr lang="en-GB" sz="1200"/>
              <a:pPr eaLnBrk="1" hangingPunct="1"/>
              <a:t>2</a:t>
            </a:fld>
            <a:endParaRPr lang="en-GB" sz="1200"/>
          </a:p>
        </p:txBody>
      </p:sp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85D38E7D-8723-5C44-A188-D9F225F08E3E}" type="slidenum">
              <a:rPr lang="en-GB" sz="1200"/>
              <a:pPr algn="r" eaLnBrk="1" hangingPunct="1"/>
              <a:t>2</a:t>
            </a:fld>
            <a:endParaRPr lang="en-GB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ULICE Kick-off in 2009</a:t>
            </a:r>
          </a:p>
          <a:p>
            <a:r>
              <a:rPr lang="fr-CH" dirty="0" smtClean="0"/>
              <a:t>ENVISION </a:t>
            </a:r>
            <a:r>
              <a:rPr lang="fr-CH" dirty="0" err="1" smtClean="0"/>
              <a:t>approval</a:t>
            </a:r>
            <a:r>
              <a:rPr lang="fr-CH" dirty="0" smtClean="0"/>
              <a:t> in 2009</a:t>
            </a:r>
          </a:p>
          <a:p>
            <a:r>
              <a:rPr lang="fr-CH" dirty="0" err="1" smtClean="0"/>
              <a:t>Enlight</a:t>
            </a:r>
            <a:r>
              <a:rPr lang="fr-CH" dirty="0" smtClean="0"/>
              <a:t> meeting </a:t>
            </a:r>
            <a:r>
              <a:rPr lang="fr-CH" dirty="0" err="1" smtClean="0"/>
              <a:t>leading</a:t>
            </a:r>
            <a:r>
              <a:rPr lang="fr-CH" dirty="0" smtClean="0"/>
              <a:t> to </a:t>
            </a:r>
            <a:r>
              <a:rPr lang="fr-CH" dirty="0" err="1" smtClean="0"/>
              <a:t>subm</a:t>
            </a:r>
            <a:r>
              <a:rPr lang="fr-CH" dirty="0" smtClean="0"/>
              <a:t>. Of ENTERVISION</a:t>
            </a:r>
          </a:p>
          <a:p>
            <a:r>
              <a:rPr lang="fr-CH" dirty="0" smtClean="0"/>
              <a:t>PARTNER: 21 </a:t>
            </a:r>
            <a:r>
              <a:rPr lang="fr-CH" dirty="0" err="1" smtClean="0"/>
              <a:t>researchers</a:t>
            </a:r>
            <a:r>
              <a:rPr lang="fr-CH" dirty="0" smtClean="0"/>
              <a:t> </a:t>
            </a:r>
            <a:r>
              <a:rPr lang="fr-CH" dirty="0" err="1" smtClean="0"/>
              <a:t>recruited</a:t>
            </a:r>
            <a:r>
              <a:rPr lang="fr-CH" dirty="0" smtClean="0"/>
              <a:t> last </a:t>
            </a:r>
            <a:r>
              <a:rPr lang="fr-CH" dirty="0" err="1" smtClean="0"/>
              <a:t>year</a:t>
            </a:r>
            <a:r>
              <a:rPr lang="fr-CH" dirty="0" smtClean="0"/>
              <a:t>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solidFill>
            <a:srgbClr val="FFFFFF"/>
          </a:solidFill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6661" tIns="48331" rIns="96661" bIns="48331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8611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 eaLnBrk="1" hangingPunct="1"/>
            <a:fld id="{F6532CE7-1848-1442-93EB-65F20CCA78AB}" type="slidenum">
              <a:rPr lang="en-GB">
                <a:latin typeface="Times" charset="0"/>
              </a:rPr>
              <a:pPr algn="r" eaLnBrk="1" hangingPunct="1"/>
              <a:t>4</a:t>
            </a:fld>
            <a:endParaRPr lang="en-GB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solidFill>
            <a:srgbClr val="FFFFFF"/>
          </a:solidFill>
          <a:ln/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6661" tIns="48331" rIns="96661" bIns="48331"/>
          <a:lstStyle/>
          <a:p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51" name="Slide Number Placeholder 3"/>
          <p:cNvSpPr txBox="1">
            <a:spLocks noGrp="1"/>
          </p:cNvSpPr>
          <p:nvPr/>
        </p:nvSpPr>
        <p:spPr bwMode="auto">
          <a:xfrm>
            <a:off x="3886200" y="8686643"/>
            <a:ext cx="2971800" cy="45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2D834ACC-C5B5-E948-ABCD-F923B9532B55}" type="slidenum">
              <a:rPr lang="en-GB" sz="1200">
                <a:latin typeface="Times" charset="0"/>
              </a:rPr>
              <a:pPr algn="r" eaLnBrk="1" hangingPunct="1"/>
              <a:t>5</a:t>
            </a:fld>
            <a:endParaRPr lang="en-GB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2BD4EB84-0317-364F-9AB1-EBCFF73340DB}" type="slidenum">
              <a:rPr lang="en-GB">
                <a:latin typeface="Times" charset="0"/>
              </a:rPr>
              <a:pPr/>
              <a:t>6</a:t>
            </a:fld>
            <a:endParaRPr lang="en-GB">
              <a:latin typeface="Times" charset="0"/>
            </a:endParaRPr>
          </a:p>
        </p:txBody>
      </p:sp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/>
            <a:fld id="{C4267FB1-48EB-9446-A8B2-D2E7F5C45516}" type="slidenum">
              <a:rPr lang="en-GB">
                <a:latin typeface="Times" charset="0"/>
              </a:rPr>
              <a:pPr algn="r"/>
              <a:t>6</a:t>
            </a:fld>
            <a:endParaRPr lang="en-GB">
              <a:latin typeface="Times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8825" cy="3427412"/>
          </a:xfrm>
          <a:solidFill>
            <a:srgbClr val="FFFFFF"/>
          </a:solidFill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1813"/>
            <a:ext cx="5026025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029" tIns="45514" rIns="91029" bIns="45514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92EBC-3903-A643-8BC4-8ABECD097F5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 txBox="1">
            <a:spLocks noGrp="1" noChangeArrowheads="1"/>
          </p:cNvSpPr>
          <p:nvPr/>
        </p:nvSpPr>
        <p:spPr bwMode="auto">
          <a:xfrm>
            <a:off x="3886201" y="8686644"/>
            <a:ext cx="2971800" cy="45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098" tIns="48049" rIns="96098" bIns="48049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3119EDEF-0AF3-D941-B6CA-8630B365E125}" type="slidenum">
              <a:rPr lang="en-GB">
                <a:solidFill>
                  <a:prstClr val="black"/>
                </a:solidFill>
                <a:latin typeface="Times" charset="0"/>
              </a:rPr>
              <a:pPr algn="r" eaLnBrk="1" hangingPunct="1"/>
              <a:t>9</a:t>
            </a:fld>
            <a:endParaRPr lang="en-GB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1413" y="684213"/>
            <a:ext cx="4575175" cy="3432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1F39-7F2E-4A73-95F3-A80A8F836A0A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77000"/>
            <a:ext cx="1905000" cy="2286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A4DCB69D-C254-4643-9B2C-648FD48E28B7}" type="datetime1">
              <a:rPr lang="en-US"/>
              <a:pPr>
                <a:defRPr/>
              </a:pPr>
              <a:t>20.05.15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00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489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  <a:prstGeom prst="rect">
            <a:avLst/>
          </a:prstGeo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55066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50A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7544" y="6356350"/>
            <a:ext cx="212325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     </a:t>
            </a:r>
            <a:r>
              <a:rPr lang="en-US" smtClean="0">
                <a:solidFill>
                  <a:schemeClr val="bg1">
                    <a:lumMod val="95000"/>
                  </a:schemeClr>
                </a:solidFill>
              </a:rPr>
              <a:t>‹#›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51920" y="6356350"/>
            <a:ext cx="2396480" cy="385018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fr-CH" smtClean="0"/>
              <a:t>Name Surname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40173" y="6376243"/>
            <a:ext cx="1692267" cy="365125"/>
          </a:xfrm>
          <a:prstGeom prst="rect">
            <a:avLst/>
          </a:prstGeom>
        </p:spPr>
        <p:txBody>
          <a:bodyPr/>
          <a:lstStyle/>
          <a:p>
            <a:fld id="{4367DF52-B38D-4894-B8EC-8A860DE4B709}" type="datetimeFigureOut">
              <a:rPr lang="en-GB" smtClean="0"/>
              <a:pPr/>
              <a:t>20.05.15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3203848" y="6294121"/>
            <a:ext cx="579511" cy="51925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CH" dirty="0" smtClean="0"/>
              <a:t>logo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925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>
          <a:xfrm>
            <a:off x="0" y="6553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Manjit Dosanjh, 11 October 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463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Manjit Dosanjh, 12 November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E97BA-25C8-9F43-B1D0-D16D337F4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0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26375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99582" y="6302001"/>
            <a:ext cx="8244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Knowledge Transfer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|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Accelerating </a:t>
            </a: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Innovation</a:t>
            </a:r>
            <a:r>
              <a:rPr lang="en-US" sz="1800" i="1" baseline="0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  <p:sldLayoutId id="2147483677" r:id="rId15"/>
    <p:sldLayoutId id="2147483682" r:id="rId16"/>
    <p:sldLayoutId id="2147483703" r:id="rId17"/>
    <p:sldLayoutId id="2147483715" r:id="rId18"/>
    <p:sldLayoutId id="2147483717" r:id="rId19"/>
    <p:sldLayoutId id="2147483718" r:id="rId20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4.xml"/><Relationship Id="rId3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3.jpeg"/><Relationship Id="rId3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emf"/><Relationship Id="rId5" Type="http://schemas.openxmlformats.org/officeDocument/2006/relationships/image" Target="../media/image37.emf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image" Target="../media/image42.png"/><Relationship Id="rId1" Type="http://schemas.microsoft.com/office/2007/relationships/media" Target="../media/media1.m4v"/><Relationship Id="rId2" Type="http://schemas.openxmlformats.org/officeDocument/2006/relationships/video" Target="../media/media1.m4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wmf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5" Type="http://schemas.openxmlformats.org/officeDocument/2006/relationships/image" Target="../media/image15.pn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ctrTitle"/>
          </p:nvPr>
        </p:nvSpPr>
        <p:spPr>
          <a:xfrm>
            <a:off x="93496" y="117999"/>
            <a:ext cx="8977312" cy="105281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ea typeface="ＭＳ Ｐゴシック" pitchFamily="-112" charset="-128"/>
                <a:cs typeface="ＭＳ Ｐゴシック" pitchFamily="-112" charset="-128"/>
              </a:rPr>
              <a:t>From Physics </a:t>
            </a:r>
            <a:r>
              <a:rPr lang="en-US" sz="3600" dirty="0">
                <a:ea typeface="ＭＳ Ｐゴシック" pitchFamily="-112" charset="-128"/>
                <a:cs typeface="ＭＳ Ｐゴシック" pitchFamily="-112" charset="-128"/>
              </a:rPr>
              <a:t>to</a:t>
            </a:r>
            <a:r>
              <a:rPr lang="en-US" sz="3600" dirty="0" smtClean="0">
                <a:ea typeface="ＭＳ Ｐゴシック" pitchFamily="-112" charset="-128"/>
                <a:cs typeface="ＭＳ Ｐゴシック" pitchFamily="-112" charset="-128"/>
              </a:rPr>
              <a:t> Medical Applications</a:t>
            </a:r>
            <a:endParaRPr lang="en-US" sz="360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52513"/>
            <a:ext cx="9144000" cy="1351539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3366FF"/>
                </a:solidFill>
                <a:latin typeface="+mj-lt"/>
                <a:cs typeface="Gill Sans Light"/>
              </a:rPr>
              <a:t>Manjit Dosanjh, CERN</a:t>
            </a:r>
          </a:p>
          <a:p>
            <a:pPr algn="ctr">
              <a:defRPr/>
            </a:pPr>
            <a:r>
              <a:rPr lang="en-US" dirty="0" err="1" smtClean="0">
                <a:solidFill>
                  <a:srgbClr val="3366FF"/>
                </a:solidFill>
                <a:latin typeface="+mj-lt"/>
                <a:cs typeface="Gill Sans Light"/>
              </a:rPr>
              <a:t>manjit.dosanjh@cern.ch</a:t>
            </a:r>
            <a:endParaRPr lang="en-US" dirty="0" smtClean="0">
              <a:solidFill>
                <a:srgbClr val="3366FF"/>
              </a:solidFill>
              <a:latin typeface="+mj-lt"/>
              <a:cs typeface="Gill Sans Light"/>
            </a:endParaRPr>
          </a:p>
        </p:txBody>
      </p:sp>
      <p:pic>
        <p:nvPicPr>
          <p:cNvPr id="18435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1557"/>
            <a:ext cx="4564063" cy="363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248567"/>
            <a:ext cx="4648200" cy="367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760" y="116632"/>
            <a:ext cx="8229600" cy="576064"/>
          </a:xfrm>
        </p:spPr>
        <p:txBody>
          <a:bodyPr>
            <a:noAutofit/>
          </a:bodyPr>
          <a:lstStyle/>
          <a:p>
            <a:r>
              <a:rPr lang="en-GB" sz="3200" dirty="0" smtClean="0"/>
              <a:t>The New (2014) CERN Medical Initiatives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3"/>
            <a:ext cx="8856984" cy="5695555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Medical Accelerator Design</a:t>
            </a:r>
          </a:p>
          <a:p>
            <a:pPr lvl="1"/>
            <a:r>
              <a:rPr lang="en-GB" sz="2000" dirty="0" smtClean="0"/>
              <a:t>coordinate </a:t>
            </a:r>
            <a:r>
              <a:rPr lang="en-GB" sz="2000" dirty="0"/>
              <a:t>an international collaboration to design </a:t>
            </a:r>
            <a:r>
              <a:rPr lang="en-GB" sz="2000" dirty="0" smtClean="0"/>
              <a:t>a </a:t>
            </a:r>
            <a:r>
              <a:rPr lang="en-GB" sz="2000" dirty="0">
                <a:solidFill>
                  <a:srgbClr val="FF0000"/>
                </a:solidFill>
              </a:rPr>
              <a:t>new </a:t>
            </a:r>
            <a:r>
              <a:rPr lang="en-GB" sz="2000" dirty="0" smtClean="0">
                <a:solidFill>
                  <a:srgbClr val="FF0000"/>
                </a:solidFill>
              </a:rPr>
              <a:t>compact, cost-effective </a:t>
            </a:r>
            <a:r>
              <a:rPr lang="en-GB" sz="2000" dirty="0">
                <a:solidFill>
                  <a:srgbClr val="FF0000"/>
                </a:solidFill>
              </a:rPr>
              <a:t>accelerator facility, </a:t>
            </a:r>
            <a:r>
              <a:rPr lang="en-GB" sz="2000" dirty="0" smtClean="0"/>
              <a:t>using </a:t>
            </a:r>
            <a:r>
              <a:rPr lang="en-GB" sz="2000" dirty="0"/>
              <a:t>the most advanced </a:t>
            </a:r>
            <a:r>
              <a:rPr lang="en-GB" sz="2000" dirty="0" smtClean="0"/>
              <a:t>technologies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Biomedical Facility </a:t>
            </a:r>
          </a:p>
          <a:p>
            <a:pPr lvl="1"/>
            <a:r>
              <a:rPr lang="en-GB" sz="2000" dirty="0" smtClean="0"/>
              <a:t>creation of a facility at CERN that </a:t>
            </a:r>
            <a:r>
              <a:rPr lang="en-GB" sz="2000" dirty="0" smtClean="0">
                <a:solidFill>
                  <a:srgbClr val="FF0000"/>
                </a:solidFill>
              </a:rPr>
              <a:t>provides particle beams of different types and energies to external users</a:t>
            </a:r>
            <a:r>
              <a:rPr lang="en-GB" sz="2000" dirty="0" smtClean="0"/>
              <a:t> for radiobiology and detector development </a:t>
            </a:r>
          </a:p>
          <a:p>
            <a:pPr lvl="1"/>
            <a:r>
              <a:rPr lang="en-GB" sz="2000" dirty="0" smtClean="0"/>
              <a:t>Iterative experimental verification of simulation results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Detectors</a:t>
            </a:r>
            <a:r>
              <a:rPr lang="en-GB" sz="2800" dirty="0" smtClean="0"/>
              <a:t> for beam control and medical imaging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Diagnostics and </a:t>
            </a:r>
            <a:r>
              <a:rPr lang="en-GB" sz="2800" dirty="0" err="1" smtClean="0">
                <a:solidFill>
                  <a:srgbClr val="FF0000"/>
                </a:solidFill>
              </a:rPr>
              <a:t>Dosimetry</a:t>
            </a:r>
            <a:r>
              <a:rPr lang="en-GB" sz="2800" dirty="0" smtClean="0"/>
              <a:t> for control of radiation</a:t>
            </a:r>
            <a:endParaRPr lang="en-GB" sz="2800" dirty="0"/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Radio-Isotopes (imaging and treatment)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Large </a:t>
            </a:r>
            <a:r>
              <a:rPr lang="en-GB" sz="2800" dirty="0"/>
              <a:t>Scale Computing </a:t>
            </a:r>
            <a:r>
              <a:rPr lang="en-GB" sz="2400" dirty="0" smtClean="0"/>
              <a:t>(large data transfers and analysis, treatment planning and simulations)</a:t>
            </a:r>
            <a:endParaRPr lang="en-GB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Applications other than cancer therapy</a:t>
            </a:r>
            <a:endParaRPr lang="en-GB" sz="2800" dirty="0"/>
          </a:p>
          <a:p>
            <a:pPr marL="36576" indent="0">
              <a:buNone/>
            </a:pPr>
            <a:endParaRPr lang="en-GB" sz="2800" dirty="0"/>
          </a:p>
        </p:txBody>
      </p:sp>
      <p:sp>
        <p:nvSpPr>
          <p:cNvPr id="7" name="Rectangle 6"/>
          <p:cNvSpPr/>
          <p:nvPr/>
        </p:nvSpPr>
        <p:spPr>
          <a:xfrm>
            <a:off x="107504" y="836712"/>
            <a:ext cx="8712968" cy="554461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9074617">
            <a:off x="433987" y="3032061"/>
            <a:ext cx="8640960" cy="58477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prstClr val="black"/>
                </a:solidFill>
              </a:rPr>
              <a:t>Will be carried out in a global collaboration</a:t>
            </a:r>
            <a:endParaRPr lang="en-GB" sz="32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405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781"/>
    </mc:Choice>
    <mc:Fallback xmlns="">
      <p:transition spd="slow" advTm="3478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400" y="251133"/>
            <a:ext cx="8226854" cy="940443"/>
          </a:xfrm>
        </p:spPr>
        <p:txBody>
          <a:bodyPr/>
          <a:lstStyle/>
          <a:p>
            <a:r>
              <a:rPr lang="en-GB" sz="2800" dirty="0"/>
              <a:t>History of CERN Participation in Hadron Therapy</a:t>
            </a:r>
            <a:endParaRPr lang="en-US" sz="2800" dirty="0"/>
          </a:p>
        </p:txBody>
      </p:sp>
      <p:sp>
        <p:nvSpPr>
          <p:cNvPr id="24" name="Content Placeholder 1"/>
          <p:cNvSpPr>
            <a:spLocks noGrp="1"/>
          </p:cNvSpPr>
          <p:nvPr>
            <p:ph idx="1"/>
          </p:nvPr>
        </p:nvSpPr>
        <p:spPr>
          <a:xfrm>
            <a:off x="457200" y="1372909"/>
            <a:ext cx="7696200" cy="4418291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1996 – Proton </a:t>
            </a:r>
            <a:r>
              <a:rPr lang="en-GB" b="1" dirty="0">
                <a:solidFill>
                  <a:srgbClr val="000000"/>
                </a:solidFill>
              </a:rPr>
              <a:t>Ion Medical Machine Study (PIMMS</a:t>
            </a:r>
            <a:r>
              <a:rPr lang="en-GB" b="1" dirty="0" smtClean="0">
                <a:solidFill>
                  <a:srgbClr val="000000"/>
                </a:solidFill>
              </a:rPr>
              <a:t>) initiated </a:t>
            </a:r>
          </a:p>
          <a:p>
            <a:pPr lvl="1"/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Synchrotron</a:t>
            </a:r>
            <a:r>
              <a:rPr lang="en-GB" sz="2000" b="1" dirty="0" smtClean="0">
                <a:solidFill>
                  <a:srgbClr val="000000"/>
                </a:solidFill>
              </a:rPr>
              <a:t> optimised </a:t>
            </a:r>
            <a:r>
              <a:rPr lang="en-GB" sz="2000" b="1" dirty="0">
                <a:solidFill>
                  <a:srgbClr val="000000"/>
                </a:solidFill>
              </a:rPr>
              <a:t>for the treatment of moving organs with carbon ions and </a:t>
            </a:r>
            <a:r>
              <a:rPr lang="en-GB" sz="2000" b="1" dirty="0" smtClean="0">
                <a:solidFill>
                  <a:srgbClr val="000000"/>
                </a:solidFill>
              </a:rPr>
              <a:t>protons</a:t>
            </a:r>
          </a:p>
          <a:p>
            <a:endParaRPr lang="en-GB" b="1" dirty="0" smtClean="0">
              <a:solidFill>
                <a:srgbClr val="000000"/>
              </a:solidFill>
            </a:endParaRPr>
          </a:p>
          <a:p>
            <a:endParaRPr lang="en-GB" b="1" dirty="0">
              <a:solidFill>
                <a:srgbClr val="000000"/>
              </a:solidFill>
            </a:endParaRPr>
          </a:p>
          <a:p>
            <a:r>
              <a:rPr lang="en-GB" b="1" dirty="0" smtClean="0">
                <a:solidFill>
                  <a:srgbClr val="000000"/>
                </a:solidFill>
              </a:rPr>
              <a:t>2000 – Design summarised </a:t>
            </a:r>
            <a:r>
              <a:rPr lang="en-GB" b="1" dirty="0">
                <a:solidFill>
                  <a:srgbClr val="000000"/>
                </a:solidFill>
              </a:rPr>
              <a:t>in two </a:t>
            </a:r>
            <a:r>
              <a:rPr lang="en-GB" b="1" dirty="0" smtClean="0">
                <a:solidFill>
                  <a:srgbClr val="000000"/>
                </a:solidFill>
              </a:rPr>
              <a:t>reports</a:t>
            </a:r>
            <a:endParaRPr lang="en-GB" b="1" dirty="0">
              <a:solidFill>
                <a:srgbClr val="000000"/>
              </a:solidFill>
            </a:endParaRPr>
          </a:p>
          <a:p>
            <a:endParaRPr lang="en-GB" b="1" dirty="0" smtClean="0">
              <a:solidFill>
                <a:srgbClr val="000000"/>
              </a:solidFill>
            </a:endParaRPr>
          </a:p>
          <a:p>
            <a:endParaRPr lang="en-GB" b="1" dirty="0" smtClean="0">
              <a:solidFill>
                <a:srgbClr val="000000"/>
              </a:solidFill>
            </a:endParaRPr>
          </a:p>
          <a:p>
            <a:r>
              <a:rPr lang="en-GB" b="1" dirty="0" smtClean="0">
                <a:solidFill>
                  <a:srgbClr val="000000"/>
                </a:solidFill>
              </a:rPr>
              <a:t>Design implemented: Italy and Austria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96525" y="274106"/>
            <a:ext cx="683019" cy="67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8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1"/>
            </p:par>
          </p:childTnLst>
        </p:cTn>
      </p:par>
    </p:tnLst>
    <p:bldLst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>
          <a:xfrm>
            <a:off x="457200" y="127646"/>
            <a:ext cx="8226854" cy="940443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rgbClr val="7F0303"/>
                </a:solidFill>
                <a:ea typeface="ＭＳ Ｐゴシック" charset="0"/>
                <a:cs typeface="ＭＳ Ｐゴシック" charset="0"/>
              </a:rPr>
              <a:t>PIMMS at CERN (1996</a:t>
            </a:r>
            <a:r>
              <a:rPr lang="en-US" dirty="0">
                <a:solidFill>
                  <a:srgbClr val="7F0303"/>
                </a:solidFill>
                <a:ea typeface="ＭＳ Ｐゴシック" charset="0"/>
                <a:cs typeface="ＭＳ Ｐゴシック" charset="0"/>
              </a:rPr>
              <a:t>-</a:t>
            </a:r>
            <a:r>
              <a:rPr lang="en-US" sz="3600" dirty="0">
                <a:solidFill>
                  <a:srgbClr val="7F0303"/>
                </a:solidFill>
                <a:ea typeface="ＭＳ Ｐゴシック" charset="0"/>
                <a:cs typeface="ＭＳ Ｐゴシック" charset="0"/>
              </a:rPr>
              <a:t>2000)</a:t>
            </a:r>
          </a:p>
        </p:txBody>
      </p:sp>
      <p:grpSp>
        <p:nvGrpSpPr>
          <p:cNvPr id="100355" name="Group 45"/>
          <p:cNvGrpSpPr>
            <a:grpSpLocks/>
          </p:cNvGrpSpPr>
          <p:nvPr/>
        </p:nvGrpSpPr>
        <p:grpSpPr bwMode="auto">
          <a:xfrm>
            <a:off x="982663" y="1330325"/>
            <a:ext cx="7453312" cy="5191125"/>
            <a:chOff x="863600" y="1304925"/>
            <a:chExt cx="7453313" cy="5191125"/>
          </a:xfrm>
        </p:grpSpPr>
        <p:grpSp>
          <p:nvGrpSpPr>
            <p:cNvPr id="100358" name="Group 4"/>
            <p:cNvGrpSpPr>
              <a:grpSpLocks/>
            </p:cNvGrpSpPr>
            <p:nvPr/>
          </p:nvGrpSpPr>
          <p:grpSpPr bwMode="auto">
            <a:xfrm>
              <a:off x="1778000" y="1304925"/>
              <a:ext cx="6538913" cy="3676650"/>
              <a:chOff x="-336" y="540"/>
              <a:chExt cx="4896" cy="2676"/>
            </a:xfrm>
          </p:grpSpPr>
          <p:pic>
            <p:nvPicPr>
              <p:cNvPr id="100395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74" y="-570"/>
                <a:ext cx="2676" cy="4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0396" name="Text Box 6"/>
              <p:cNvSpPr txBox="1">
                <a:spLocks noChangeArrowheads="1"/>
              </p:cNvSpPr>
              <p:nvPr/>
            </p:nvSpPr>
            <p:spPr bwMode="auto">
              <a:xfrm>
                <a:off x="1103" y="1248"/>
                <a:ext cx="649" cy="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>
                <a:lvl1pPr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solidFill>
                      <a:srgbClr val="FFFFFF"/>
                    </a:solidFill>
                    <a:latin typeface="Trebuchet MS" charset="0"/>
                  </a:rPr>
                  <a:t>and protons</a:t>
                </a:r>
              </a:p>
            </p:txBody>
          </p:sp>
          <p:sp>
            <p:nvSpPr>
              <p:cNvPr id="100397" name="Text Box 7"/>
              <p:cNvSpPr txBox="1">
                <a:spLocks noChangeArrowheads="1"/>
              </p:cNvSpPr>
              <p:nvPr/>
            </p:nvSpPr>
            <p:spPr bwMode="auto">
              <a:xfrm>
                <a:off x="1046" y="768"/>
                <a:ext cx="634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>
                <a:lvl1pPr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solidFill>
                      <a:srgbClr val="FFFFFF"/>
                    </a:solidFill>
                    <a:latin typeface="Trebuchet MS" charset="0"/>
                  </a:rPr>
                  <a:t>linacs for</a:t>
                </a:r>
              </a:p>
              <a:p>
                <a:r>
                  <a:rPr lang="en-US" sz="1000">
                    <a:solidFill>
                      <a:srgbClr val="FFFFFF"/>
                    </a:solidFill>
                    <a:latin typeface="Trebuchet MS" charset="0"/>
                  </a:rPr>
                  <a:t>carbon ions</a:t>
                </a:r>
              </a:p>
            </p:txBody>
          </p:sp>
        </p:grpSp>
        <p:grpSp>
          <p:nvGrpSpPr>
            <p:cNvPr id="100359" name="Group 8"/>
            <p:cNvGrpSpPr>
              <a:grpSpLocks/>
            </p:cNvGrpSpPr>
            <p:nvPr/>
          </p:nvGrpSpPr>
          <p:grpSpPr bwMode="auto">
            <a:xfrm>
              <a:off x="4448175" y="3160713"/>
              <a:ext cx="2351088" cy="476250"/>
              <a:chOff x="6307" y="4551"/>
              <a:chExt cx="3455" cy="680"/>
            </a:xfrm>
          </p:grpSpPr>
          <p:sp>
            <p:nvSpPr>
              <p:cNvPr id="100390" name="Text Box 9"/>
              <p:cNvSpPr txBox="1">
                <a:spLocks noChangeArrowheads="1"/>
              </p:cNvSpPr>
              <p:nvPr/>
            </p:nvSpPr>
            <p:spPr bwMode="auto">
              <a:xfrm>
                <a:off x="6307" y="4798"/>
                <a:ext cx="338" cy="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>
                <a:lvl1pPr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p</a:t>
                </a:r>
              </a:p>
            </p:txBody>
          </p:sp>
          <p:sp>
            <p:nvSpPr>
              <p:cNvPr id="100391" name="Text Box 10"/>
              <p:cNvSpPr txBox="1">
                <a:spLocks noChangeArrowheads="1"/>
              </p:cNvSpPr>
              <p:nvPr/>
            </p:nvSpPr>
            <p:spPr bwMode="auto">
              <a:xfrm>
                <a:off x="7534" y="4551"/>
                <a:ext cx="336" cy="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>
                <a:lvl1pPr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p</a:t>
                </a:r>
              </a:p>
            </p:txBody>
          </p:sp>
          <p:sp>
            <p:nvSpPr>
              <p:cNvPr id="100392" name="Text Box 11"/>
              <p:cNvSpPr txBox="1">
                <a:spLocks noChangeArrowheads="1"/>
              </p:cNvSpPr>
              <p:nvPr/>
            </p:nvSpPr>
            <p:spPr bwMode="auto">
              <a:xfrm>
                <a:off x="8288" y="4798"/>
                <a:ext cx="343" cy="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>
                <a:lvl1pPr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C</a:t>
                </a:r>
              </a:p>
            </p:txBody>
          </p:sp>
          <p:sp>
            <p:nvSpPr>
              <p:cNvPr id="100393" name="Text Box 12"/>
              <p:cNvSpPr txBox="1">
                <a:spLocks noChangeArrowheads="1"/>
              </p:cNvSpPr>
              <p:nvPr/>
            </p:nvSpPr>
            <p:spPr bwMode="auto">
              <a:xfrm>
                <a:off x="9419" y="4891"/>
                <a:ext cx="343" cy="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>
                <a:lvl1pPr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C</a:t>
                </a:r>
              </a:p>
            </p:txBody>
          </p:sp>
          <p:sp>
            <p:nvSpPr>
              <p:cNvPr id="100394" name="Text Box 13"/>
              <p:cNvSpPr txBox="1">
                <a:spLocks noChangeArrowheads="1"/>
              </p:cNvSpPr>
              <p:nvPr/>
            </p:nvSpPr>
            <p:spPr bwMode="auto">
              <a:xfrm>
                <a:off x="7100" y="4739"/>
                <a:ext cx="338" cy="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>
                <a:lvl1pPr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rgbClr val="FFFFFF"/>
                    </a:solidFill>
                    <a:latin typeface="Trebuchet MS" charset="0"/>
                  </a:rPr>
                  <a:t>p</a:t>
                </a:r>
              </a:p>
            </p:txBody>
          </p:sp>
        </p:grpSp>
        <p:pic>
          <p:nvPicPr>
            <p:cNvPr id="100360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4"/>
            <a:stretch>
              <a:fillRect/>
            </a:stretch>
          </p:blipFill>
          <p:spPr bwMode="auto">
            <a:xfrm>
              <a:off x="863600" y="3106738"/>
              <a:ext cx="3444875" cy="3389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361" name="Line 15"/>
            <p:cNvSpPr>
              <a:spLocks noChangeShapeType="1"/>
            </p:cNvSpPr>
            <p:nvPr/>
          </p:nvSpPr>
          <p:spPr bwMode="auto">
            <a:xfrm flipV="1">
              <a:off x="1933575" y="6353175"/>
              <a:ext cx="655638" cy="904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62" name="Freeform 16"/>
            <p:cNvSpPr>
              <a:spLocks/>
            </p:cNvSpPr>
            <p:nvPr/>
          </p:nvSpPr>
          <p:spPr bwMode="auto">
            <a:xfrm>
              <a:off x="3605213" y="5846763"/>
              <a:ext cx="160337" cy="157162"/>
            </a:xfrm>
            <a:custGeom>
              <a:avLst/>
              <a:gdLst>
                <a:gd name="T0" fmla="*/ 2147483647 w 20000"/>
                <a:gd name="T1" fmla="*/ 0 h 20000"/>
                <a:gd name="T2" fmla="*/ 0 w 20000"/>
                <a:gd name="T3" fmla="*/ 2147483647 h 20000"/>
                <a:gd name="T4" fmla="*/ 2147483647 w 20000"/>
                <a:gd name="T5" fmla="*/ 2147483647 h 20000"/>
                <a:gd name="T6" fmla="*/ 2147483647 w 20000"/>
                <a:gd name="T7" fmla="*/ 2147483647 h 20000"/>
                <a:gd name="T8" fmla="*/ 2147483647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3537" y="0"/>
                  </a:moveTo>
                  <a:lnTo>
                    <a:pt x="0" y="13571"/>
                  </a:lnTo>
                  <a:lnTo>
                    <a:pt x="7118" y="19955"/>
                  </a:lnTo>
                  <a:lnTo>
                    <a:pt x="19956" y="7098"/>
                  </a:lnTo>
                  <a:lnTo>
                    <a:pt x="13537" y="0"/>
                  </a:lnTo>
                  <a:close/>
                </a:path>
              </a:pathLst>
            </a:custGeom>
            <a:pattFill prst="dkHorz">
              <a:fgClr>
                <a:srgbClr val="F2F2F2"/>
              </a:fgClr>
              <a:bgClr>
                <a:srgbClr val="FF0000"/>
              </a:bgClr>
            </a:pattFill>
            <a:ln w="3175">
              <a:solidFill>
                <a:srgbClr val="000000"/>
              </a:solidFill>
              <a:round/>
              <a:headEnd type="none" w="sm" len="lg"/>
              <a:tailEnd type="non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363" name="Rectangle 17"/>
            <p:cNvSpPr>
              <a:spLocks noChangeArrowheads="1"/>
            </p:cNvSpPr>
            <p:nvPr/>
          </p:nvSpPr>
          <p:spPr bwMode="auto">
            <a:xfrm>
              <a:off x="2397125" y="3232150"/>
              <a:ext cx="293688" cy="90488"/>
            </a:xfrm>
            <a:prstGeom prst="rect">
              <a:avLst/>
            </a:prstGeom>
            <a:pattFill prst="dkVert">
              <a:fgClr>
                <a:srgbClr val="FFFFFF"/>
              </a:fgClr>
              <a:bgClr>
                <a:srgbClr val="000000"/>
              </a:bgClr>
            </a:patt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0364" name="AutoShape 18"/>
            <p:cNvSpPr>
              <a:spLocks noChangeArrowheads="1"/>
            </p:cNvSpPr>
            <p:nvPr/>
          </p:nvSpPr>
          <p:spPr bwMode="auto">
            <a:xfrm>
              <a:off x="1917700" y="3544888"/>
              <a:ext cx="627063" cy="21113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RF cavity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0365" name="AutoShape 19"/>
            <p:cNvSpPr>
              <a:spLocks noChangeArrowheads="1"/>
            </p:cNvSpPr>
            <p:nvPr/>
          </p:nvSpPr>
          <p:spPr bwMode="auto">
            <a:xfrm>
              <a:off x="2574925" y="3492500"/>
              <a:ext cx="809625" cy="334963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Resonance sextupole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0366" name="Rectangle 20"/>
            <p:cNvSpPr>
              <a:spLocks noChangeArrowheads="1"/>
            </p:cNvSpPr>
            <p:nvPr/>
          </p:nvSpPr>
          <p:spPr bwMode="auto">
            <a:xfrm>
              <a:off x="955675" y="4654550"/>
              <a:ext cx="149225" cy="266700"/>
            </a:xfrm>
            <a:prstGeom prst="rect">
              <a:avLst/>
            </a:prstGeom>
            <a:pattFill prst="dkUpDiag">
              <a:fgClr>
                <a:srgbClr val="FF0000"/>
              </a:fgClr>
              <a:bgClr>
                <a:srgbClr val="FFFFFF"/>
              </a:bgClr>
            </a:pattFill>
            <a:ln w="31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0367" name="AutoShape 21"/>
            <p:cNvSpPr>
              <a:spLocks noChangeArrowheads="1"/>
            </p:cNvSpPr>
            <p:nvPr/>
          </p:nvSpPr>
          <p:spPr bwMode="auto">
            <a:xfrm>
              <a:off x="1223963" y="4549775"/>
              <a:ext cx="839787" cy="3825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Betatron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core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0368" name="AutoShape 22"/>
            <p:cNvSpPr>
              <a:spLocks noChangeArrowheads="1"/>
            </p:cNvSpPr>
            <p:nvPr/>
          </p:nvSpPr>
          <p:spPr bwMode="auto">
            <a:xfrm>
              <a:off x="1847850" y="5868988"/>
              <a:ext cx="612775" cy="338137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Injection septum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0369" name="AutoShape 23"/>
            <p:cNvSpPr>
              <a:spLocks noChangeArrowheads="1"/>
            </p:cNvSpPr>
            <p:nvPr/>
          </p:nvSpPr>
          <p:spPr bwMode="auto">
            <a:xfrm>
              <a:off x="2892425" y="5426075"/>
              <a:ext cx="854075" cy="34925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Electrostatic septum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0370" name="Freeform 24"/>
            <p:cNvSpPr>
              <a:spLocks/>
            </p:cNvSpPr>
            <p:nvPr/>
          </p:nvSpPr>
          <p:spPr bwMode="auto">
            <a:xfrm>
              <a:off x="2298700" y="6237288"/>
              <a:ext cx="139700" cy="111125"/>
            </a:xfrm>
            <a:custGeom>
              <a:avLst/>
              <a:gdLst>
                <a:gd name="T0" fmla="*/ 2147483647 w 20000"/>
                <a:gd name="T1" fmla="*/ 0 h 20000"/>
                <a:gd name="T2" fmla="*/ 2147483647 w 20000"/>
                <a:gd name="T3" fmla="*/ 2147483647 h 20000"/>
                <a:gd name="T4" fmla="*/ 0 w 20000"/>
                <a:gd name="T5" fmla="*/ 2147483647 h 20000"/>
                <a:gd name="T6" fmla="*/ 0 w 20000"/>
                <a:gd name="T7" fmla="*/ 2147483647 h 20000"/>
                <a:gd name="T8" fmla="*/ 2147483647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9949" y="0"/>
                  </a:moveTo>
                  <a:lnTo>
                    <a:pt x="19949" y="19938"/>
                  </a:lnTo>
                  <a:lnTo>
                    <a:pt x="0" y="19938"/>
                  </a:lnTo>
                  <a:lnTo>
                    <a:pt x="0" y="8910"/>
                  </a:lnTo>
                  <a:lnTo>
                    <a:pt x="19949" y="0"/>
                  </a:lnTo>
                  <a:close/>
                </a:path>
              </a:pathLst>
            </a:custGeom>
            <a:pattFill prst="pct40">
              <a:fgClr>
                <a:srgbClr val="FFFFFF"/>
              </a:fgClr>
              <a:bgClr>
                <a:srgbClr val="FF0000"/>
              </a:bgClr>
            </a:pattFill>
            <a:ln w="3175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371" name="Freeform 25"/>
            <p:cNvSpPr>
              <a:spLocks/>
            </p:cNvSpPr>
            <p:nvPr/>
          </p:nvSpPr>
          <p:spPr bwMode="auto">
            <a:xfrm>
              <a:off x="2557463" y="6243638"/>
              <a:ext cx="173037" cy="123825"/>
            </a:xfrm>
            <a:custGeom>
              <a:avLst/>
              <a:gdLst>
                <a:gd name="T0" fmla="*/ 2147483647 w 20000"/>
                <a:gd name="T1" fmla="*/ 0 h 20000"/>
                <a:gd name="T2" fmla="*/ 0 w 20000"/>
                <a:gd name="T3" fmla="*/ 0 h 20000"/>
                <a:gd name="T4" fmla="*/ 0 w 20000"/>
                <a:gd name="T5" fmla="*/ 2147483647 h 20000"/>
                <a:gd name="T6" fmla="*/ 2147483647 w 20000"/>
                <a:gd name="T7" fmla="*/ 2147483647 h 20000"/>
                <a:gd name="T8" fmla="*/ 2147483647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9959" y="0"/>
                  </a:moveTo>
                  <a:lnTo>
                    <a:pt x="0" y="0"/>
                  </a:lnTo>
                  <a:lnTo>
                    <a:pt x="0" y="19943"/>
                  </a:lnTo>
                  <a:lnTo>
                    <a:pt x="19959" y="13636"/>
                  </a:lnTo>
                  <a:lnTo>
                    <a:pt x="19959" y="0"/>
                  </a:lnTo>
                  <a:close/>
                </a:path>
              </a:pathLst>
            </a:custGeom>
            <a:pattFill prst="dkDnDiag">
              <a:fgClr>
                <a:srgbClr val="FFFFFF"/>
              </a:fgClr>
              <a:bgClr>
                <a:srgbClr val="FF0000"/>
              </a:bgClr>
            </a:pattFill>
            <a:ln w="3175">
              <a:solidFill>
                <a:srgbClr val="80808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372" name="AutoShape 26"/>
            <p:cNvSpPr>
              <a:spLocks noChangeArrowheads="1"/>
            </p:cNvSpPr>
            <p:nvPr/>
          </p:nvSpPr>
          <p:spPr bwMode="auto">
            <a:xfrm>
              <a:off x="2611438" y="5846763"/>
              <a:ext cx="642937" cy="36036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Extraction septum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0373" name="AutoShape 27"/>
            <p:cNvSpPr>
              <a:spLocks noChangeArrowheads="1"/>
            </p:cNvSpPr>
            <p:nvPr/>
          </p:nvSpPr>
          <p:spPr bwMode="auto">
            <a:xfrm>
              <a:off x="2551113" y="3900488"/>
              <a:ext cx="1195387" cy="36036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 horiz. 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8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0374" name="AutoShape 28"/>
            <p:cNvSpPr>
              <a:spLocks noChangeArrowheads="1"/>
            </p:cNvSpPr>
            <p:nvPr/>
          </p:nvSpPr>
          <p:spPr bwMode="auto">
            <a:xfrm>
              <a:off x="2832100" y="5053013"/>
              <a:ext cx="1125538" cy="34131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 vert.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8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0375" name="AutoShape 29"/>
            <p:cNvSpPr>
              <a:spLocks noChangeArrowheads="1"/>
            </p:cNvSpPr>
            <p:nvPr/>
          </p:nvSpPr>
          <p:spPr bwMode="auto">
            <a:xfrm>
              <a:off x="1320800" y="4044950"/>
              <a:ext cx="1089025" cy="31115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 vert. 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0376" name="AutoShape 30"/>
            <p:cNvSpPr>
              <a:spLocks noChangeArrowheads="1"/>
            </p:cNvSpPr>
            <p:nvPr/>
          </p:nvSpPr>
          <p:spPr bwMode="auto">
            <a:xfrm>
              <a:off x="1468438" y="5414963"/>
              <a:ext cx="1012825" cy="322262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Sextupole horiz. chromaticity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8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0377" name="Line 31"/>
            <p:cNvSpPr>
              <a:spLocks noChangeShapeType="1"/>
            </p:cNvSpPr>
            <p:nvPr/>
          </p:nvSpPr>
          <p:spPr bwMode="auto">
            <a:xfrm flipV="1">
              <a:off x="2762250" y="3327400"/>
              <a:ext cx="0" cy="1397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78" name="Line 32"/>
            <p:cNvSpPr>
              <a:spLocks noChangeShapeType="1"/>
            </p:cNvSpPr>
            <p:nvPr/>
          </p:nvSpPr>
          <p:spPr bwMode="auto">
            <a:xfrm flipV="1">
              <a:off x="2481263" y="3359150"/>
              <a:ext cx="0" cy="182563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79" name="Line 33"/>
            <p:cNvSpPr>
              <a:spLocks noChangeShapeType="1"/>
            </p:cNvSpPr>
            <p:nvPr/>
          </p:nvSpPr>
          <p:spPr bwMode="auto">
            <a:xfrm flipH="1" flipV="1">
              <a:off x="1174750" y="4144963"/>
              <a:ext cx="111125" cy="4286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80" name="Line 34"/>
            <p:cNvSpPr>
              <a:spLocks noChangeShapeType="1"/>
            </p:cNvSpPr>
            <p:nvPr/>
          </p:nvSpPr>
          <p:spPr bwMode="auto">
            <a:xfrm flipH="1">
              <a:off x="1079500" y="4743450"/>
              <a:ext cx="142875" cy="15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81" name="Line 35"/>
            <p:cNvSpPr>
              <a:spLocks noChangeShapeType="1"/>
            </p:cNvSpPr>
            <p:nvPr/>
          </p:nvSpPr>
          <p:spPr bwMode="auto">
            <a:xfrm flipH="1">
              <a:off x="1406525" y="5722938"/>
              <a:ext cx="84138" cy="6826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82" name="Line 36"/>
            <p:cNvSpPr>
              <a:spLocks noChangeShapeType="1"/>
            </p:cNvSpPr>
            <p:nvPr/>
          </p:nvSpPr>
          <p:spPr bwMode="auto">
            <a:xfrm>
              <a:off x="2366963" y="6156325"/>
              <a:ext cx="0" cy="12382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83" name="Line 37"/>
            <p:cNvSpPr>
              <a:spLocks noChangeShapeType="1"/>
            </p:cNvSpPr>
            <p:nvPr/>
          </p:nvSpPr>
          <p:spPr bwMode="auto">
            <a:xfrm flipV="1">
              <a:off x="3654425" y="3808413"/>
              <a:ext cx="92075" cy="7461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84" name="Line 38"/>
            <p:cNvSpPr>
              <a:spLocks noChangeShapeType="1"/>
            </p:cNvSpPr>
            <p:nvPr/>
          </p:nvSpPr>
          <p:spPr bwMode="auto">
            <a:xfrm>
              <a:off x="3886200" y="5407025"/>
              <a:ext cx="109538" cy="793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85" name="Line 39"/>
            <p:cNvSpPr>
              <a:spLocks noChangeShapeType="1"/>
            </p:cNvSpPr>
            <p:nvPr/>
          </p:nvSpPr>
          <p:spPr bwMode="auto">
            <a:xfrm>
              <a:off x="3556000" y="5776913"/>
              <a:ext cx="119063" cy="10636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86" name="Line 40"/>
            <p:cNvSpPr>
              <a:spLocks noChangeShapeType="1"/>
            </p:cNvSpPr>
            <p:nvPr/>
          </p:nvSpPr>
          <p:spPr bwMode="auto">
            <a:xfrm>
              <a:off x="2686050" y="6157913"/>
              <a:ext cx="0" cy="12223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87" name="AutoShape 41"/>
            <p:cNvSpPr>
              <a:spLocks noChangeArrowheads="1"/>
            </p:cNvSpPr>
            <p:nvPr/>
          </p:nvSpPr>
          <p:spPr bwMode="auto">
            <a:xfrm>
              <a:off x="2087563" y="4445000"/>
              <a:ext cx="2108200" cy="57626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lIns="12700" tIns="12700" rIns="12700" bIns="12700"/>
            <a:lstStyle/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Circumference         C = 76.84 m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Tune horizontal       Q</a:t>
              </a:r>
              <a:r>
                <a:rPr lang="en-GB" sz="1000" baseline="-30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x</a:t>
              </a:r>
              <a:r>
                <a:rPr lang="en-GB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 = 1.67</a:t>
              </a: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r>
                <a:rPr lang="it-IT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Tune vertical            Q</a:t>
              </a:r>
              <a:r>
                <a:rPr lang="it-IT" sz="1000" baseline="-30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z</a:t>
              </a:r>
              <a:r>
                <a:rPr lang="it-IT" sz="1000">
                  <a:solidFill>
                    <a:srgbClr val="FFFFFF"/>
                  </a:solidFill>
                  <a:latin typeface="Times New Roman" charset="0"/>
                  <a:cs typeface="Times New Roman" charset="0"/>
                </a:rPr>
                <a:t> = 1.72</a:t>
              </a:r>
              <a:endParaRPr lang="en-GB" sz="1000">
                <a:solidFill>
                  <a:srgbClr val="FFFFFF"/>
                </a:solidFill>
                <a:latin typeface="Times New Roman" charset="0"/>
                <a:cs typeface="Times New Roman" charset="0"/>
              </a:endParaRPr>
            </a:p>
            <a:p>
              <a:pPr>
                <a:tabLst>
                  <a:tab pos="365125" algn="l"/>
                  <a:tab pos="2857500" algn="ctr"/>
                  <a:tab pos="5668963" algn="r"/>
                </a:tabLst>
              </a:pPr>
              <a:endParaRPr lang="en-GB" sz="10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0388" name="Line 42"/>
            <p:cNvSpPr>
              <a:spLocks noChangeShapeType="1"/>
            </p:cNvSpPr>
            <p:nvPr/>
          </p:nvSpPr>
          <p:spPr bwMode="auto">
            <a:xfrm flipV="1">
              <a:off x="2762250" y="2530475"/>
              <a:ext cx="0" cy="720725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89" name="Text Box 43"/>
            <p:cNvSpPr txBox="1">
              <a:spLocks noChangeArrowheads="1"/>
            </p:cNvSpPr>
            <p:nvPr/>
          </p:nvSpPr>
          <p:spPr bwMode="auto">
            <a:xfrm>
              <a:off x="1787525" y="2822575"/>
              <a:ext cx="1955800" cy="30797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400">
                  <a:solidFill>
                    <a:srgbClr val="FFFFFF"/>
                  </a:solidFill>
                  <a:latin typeface="Times New Roman" charset="0"/>
                </a:rPr>
                <a:t>400 MeV/u  synchrotron</a:t>
              </a:r>
            </a:p>
          </p:txBody>
        </p:sp>
      </p:grpSp>
      <p:sp>
        <p:nvSpPr>
          <p:cNvPr id="100356" name="Content Placeholder 2"/>
          <p:cNvSpPr txBox="1">
            <a:spLocks/>
          </p:cNvSpPr>
          <p:nvPr/>
        </p:nvSpPr>
        <p:spPr bwMode="auto">
          <a:xfrm>
            <a:off x="4567238" y="5360988"/>
            <a:ext cx="4470400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defTabSz="4572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defTabSz="4572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defTabSz="4572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20000"/>
              </a:spcBef>
              <a:buClr>
                <a:srgbClr val="CC8C24"/>
              </a:buClr>
              <a:buSzPct val="90000"/>
              <a:buFont typeface="Wingdings" charset="0"/>
              <a:buChar char=""/>
            </a:pPr>
            <a:r>
              <a:rPr lang="en-US" sz="2400">
                <a:solidFill>
                  <a:srgbClr val="3366FF"/>
                </a:solidFill>
                <a:latin typeface="Gill Sans" charset="0"/>
                <a:cs typeface="Gill Sans" charset="0"/>
              </a:rPr>
              <a:t>CERN-TERA-MedAustron</a:t>
            </a:r>
          </a:p>
        </p:txBody>
      </p:sp>
    </p:spTree>
    <p:extLst>
      <p:ext uri="{BB962C8B-B14F-4D97-AF65-F5344CB8AC3E}">
        <p14:creationId xmlns:p14="http://schemas.microsoft.com/office/powerpoint/2010/main" val="686876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320"/>
            <a:ext cx="8686800" cy="669109"/>
          </a:xfrm>
        </p:spPr>
        <p:txBody>
          <a:bodyPr>
            <a:noAutofit/>
          </a:bodyPr>
          <a:lstStyle/>
          <a:p>
            <a:r>
              <a:rPr lang="en-US" sz="3200" dirty="0" smtClean="0"/>
              <a:t>From PIMMS study coordinated by CERN</a:t>
            </a:r>
            <a:endParaRPr lang="en-US" sz="3200" dirty="0"/>
          </a:p>
        </p:txBody>
      </p:sp>
      <p:sp>
        <p:nvSpPr>
          <p:cNvPr id="6" name="Notched Right Arrow 5"/>
          <p:cNvSpPr/>
          <p:nvPr/>
        </p:nvSpPr>
        <p:spPr>
          <a:xfrm rot="5400000">
            <a:off x="1575996" y="1386877"/>
            <a:ext cx="1545169" cy="549420"/>
          </a:xfrm>
          <a:prstGeom prst="notchedRightArrow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tx1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68" t="17143" r="25893" b="77856"/>
          <a:stretch>
            <a:fillRect/>
          </a:stretch>
        </p:blipFill>
        <p:spPr bwMode="auto">
          <a:xfrm>
            <a:off x="5434541" y="2434172"/>
            <a:ext cx="3010470" cy="679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75" t="19286" r="34375" b="70001"/>
          <a:stretch>
            <a:fillRect/>
          </a:stretch>
        </p:blipFill>
        <p:spPr bwMode="auto">
          <a:xfrm>
            <a:off x="851219" y="2434172"/>
            <a:ext cx="3459479" cy="741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5874" r="16168" b="14615"/>
          <a:stretch/>
        </p:blipFill>
        <p:spPr>
          <a:xfrm>
            <a:off x="1294127" y="1214739"/>
            <a:ext cx="2124276" cy="690266"/>
          </a:xfrm>
          <a:prstGeom prst="rect">
            <a:avLst/>
          </a:prstGeom>
        </p:spPr>
      </p:pic>
      <p:sp>
        <p:nvSpPr>
          <p:cNvPr id="10" name="Notched Right Arrow 9"/>
          <p:cNvSpPr/>
          <p:nvPr/>
        </p:nvSpPr>
        <p:spPr>
          <a:xfrm rot="5400000">
            <a:off x="6120494" y="1344541"/>
            <a:ext cx="1545169" cy="549420"/>
          </a:xfrm>
          <a:prstGeom prst="notchedRightArrow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tx1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5738869"/>
            <a:ext cx="4762500" cy="46296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1800" dirty="0" smtClean="0"/>
              <a:t>First patient with carbon ions Nov 2012</a:t>
            </a:r>
            <a:endParaRPr lang="en-US" sz="1600" dirty="0" smtClean="0"/>
          </a:p>
          <a:p>
            <a:pPr marL="448056" lvl="1" indent="0">
              <a:buNone/>
            </a:pPr>
            <a:endParaRPr lang="en-US" sz="20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671484" y="5738869"/>
            <a:ext cx="4472516" cy="46296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1800" dirty="0" smtClean="0"/>
              <a:t>Will start treatments in 2016</a:t>
            </a:r>
            <a:endParaRPr lang="en-US" sz="1600" dirty="0" smtClean="0"/>
          </a:p>
          <a:p>
            <a:pPr lvl="1"/>
            <a:endParaRPr lang="en-US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862" y="3297274"/>
            <a:ext cx="3594836" cy="23965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9957" y="3318228"/>
            <a:ext cx="3709459" cy="238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385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36672"/>
            <a:ext cx="8229600" cy="453650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§"/>
            </a:pPr>
            <a:r>
              <a:rPr lang="en-GB" dirty="0" smtClean="0"/>
              <a:t>Treat the tumour and only the tumour</a:t>
            </a:r>
          </a:p>
          <a:p>
            <a:pPr lvl="2">
              <a:buFont typeface="Symbol" pitchFamily="18" charset="2"/>
              <a:buChar char="Þ"/>
            </a:pPr>
            <a:r>
              <a:rPr lang="en-GB" dirty="0" smtClean="0"/>
              <a:t> control and monitor the </a:t>
            </a:r>
            <a:r>
              <a:rPr lang="en-GB" dirty="0" smtClean="0">
                <a:solidFill>
                  <a:srgbClr val="FF0000"/>
                </a:solidFill>
              </a:rPr>
              <a:t>ideal</a:t>
            </a:r>
            <a:r>
              <a:rPr lang="en-GB" dirty="0" smtClean="0"/>
              <a:t> dose to the tumour</a:t>
            </a:r>
          </a:p>
          <a:p>
            <a:pPr marL="914400" lvl="2" indent="0">
              <a:buNone/>
            </a:pPr>
            <a:r>
              <a:rPr lang="en-GB" dirty="0" smtClean="0">
                <a:sym typeface="Symbol"/>
              </a:rPr>
              <a:t> </a:t>
            </a:r>
            <a:r>
              <a:rPr lang="en-GB" dirty="0" smtClean="0"/>
              <a:t>Minimal collateral radiation “outside” the tumour</a:t>
            </a:r>
          </a:p>
          <a:p>
            <a:pPr lvl="2">
              <a:buFont typeface="Symbol" pitchFamily="18" charset="2"/>
              <a:buChar char="Þ"/>
            </a:pPr>
            <a:r>
              <a:rPr lang="en-GB" dirty="0" smtClean="0"/>
              <a:t>Minimal radiation to nearby critical organs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Even if the tumour is moving</a:t>
            </a:r>
          </a:p>
          <a:p>
            <a:pPr>
              <a:buFont typeface="Wingdings" charset="2"/>
              <a:buChar char="§"/>
            </a:pPr>
            <a:r>
              <a:rPr lang="en-GB" dirty="0" smtClean="0"/>
              <a:t> Be affordable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Capital cost ?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 smtClean="0"/>
              <a:t>Operating costs ?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 smtClean="0"/>
              <a:t>Increased number of treated patients per year ?</a:t>
            </a:r>
          </a:p>
          <a:p>
            <a:pPr>
              <a:buFont typeface="Wingdings" charset="2"/>
              <a:buChar char="§"/>
            </a:pPr>
            <a:r>
              <a:rPr lang="en-GB" dirty="0" smtClean="0"/>
              <a:t> Compact: Fit into every large </a:t>
            </a:r>
            <a:r>
              <a:rPr lang="en-GB" dirty="0"/>
              <a:t>h</a:t>
            </a:r>
            <a:r>
              <a:rPr lang="en-GB" dirty="0" smtClean="0"/>
              <a:t>ospital ?</a:t>
            </a:r>
          </a:p>
          <a:p>
            <a:pPr>
              <a:buFont typeface="Wingdings" charset="2"/>
              <a:buChar char="§"/>
            </a:pPr>
            <a:r>
              <a:rPr lang="en-GB" dirty="0" smtClean="0"/>
              <a:t> Support from the community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16632"/>
            <a:ext cx="9001000" cy="829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solidFill>
                  <a:srgbClr val="800000"/>
                </a:solidFill>
              </a:rPr>
              <a:t>What do we need in the future? </a:t>
            </a:r>
            <a:endParaRPr lang="en-GB" sz="3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28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>
          <a:xfrm>
            <a:off x="121632" y="-7550"/>
            <a:ext cx="8974137" cy="9874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OPENMED</a:t>
            </a:r>
            <a:r>
              <a:rPr lang="en-US" sz="3600" dirty="0"/>
              <a:t>: Biomedical </a:t>
            </a:r>
            <a:r>
              <a:rPr lang="en-US" sz="3600" dirty="0" smtClean="0"/>
              <a:t>Facility </a:t>
            </a:r>
            <a:r>
              <a:rPr lang="en-US" sz="3600" dirty="0"/>
              <a:t>at CERN</a:t>
            </a:r>
            <a:endParaRPr lang="en-US" sz="3600" b="1" dirty="0">
              <a:latin typeface="News Gothic MT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57346" name="Group 4"/>
          <p:cNvGrpSpPr>
            <a:grpSpLocks/>
          </p:cNvGrpSpPr>
          <p:nvPr/>
        </p:nvGrpSpPr>
        <p:grpSpPr bwMode="auto">
          <a:xfrm>
            <a:off x="5611815" y="1335089"/>
            <a:ext cx="3157537" cy="4884736"/>
            <a:chOff x="5617103" y="1000473"/>
            <a:chExt cx="2927350" cy="4525963"/>
          </a:xfrm>
        </p:grpSpPr>
        <p:pic>
          <p:nvPicPr>
            <p:cNvPr id="5734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7103" y="1000473"/>
              <a:ext cx="2927350" cy="4525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50" name="TextBox 6"/>
            <p:cNvSpPr txBox="1">
              <a:spLocks noChangeArrowheads="1"/>
            </p:cNvSpPr>
            <p:nvPr/>
          </p:nvSpPr>
          <p:spPr bwMode="auto">
            <a:xfrm>
              <a:off x="7459356" y="5125968"/>
              <a:ext cx="743646" cy="313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00"/>
                  </a:solidFill>
                </a:rPr>
                <a:t>LEIR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161895" y="5103084"/>
              <a:ext cx="961021" cy="400468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165100" dist="127000" dir="33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57347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041373"/>
            <a:ext cx="4545012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TextBox 9"/>
          <p:cNvSpPr txBox="1">
            <a:spLocks noChangeArrowheads="1"/>
          </p:cNvSpPr>
          <p:nvPr/>
        </p:nvSpPr>
        <p:spPr bwMode="auto">
          <a:xfrm>
            <a:off x="190496" y="1032923"/>
            <a:ext cx="586316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en-US" sz="2400" dirty="0">
              <a:latin typeface="Arial" charset="0"/>
              <a:cs typeface="Arial" charset="0"/>
            </a:endParaRPr>
          </a:p>
          <a:p>
            <a:endParaRPr lang="en-US" sz="2400" dirty="0" smtClean="0">
              <a:latin typeface="Arial" charset="0"/>
              <a:cs typeface="Arial" charset="0"/>
            </a:endParaRPr>
          </a:p>
          <a:p>
            <a:endParaRPr lang="en-US" sz="2400" dirty="0">
              <a:latin typeface="Arial" charset="0"/>
              <a:cs typeface="Arial" charset="0"/>
            </a:endParaRPr>
          </a:p>
          <a:p>
            <a:endParaRPr lang="en-US" sz="2400" dirty="0" smtClean="0">
              <a:latin typeface="Arial" charset="0"/>
              <a:cs typeface="Arial" charset="0"/>
            </a:endParaRPr>
          </a:p>
          <a:p>
            <a:endParaRPr lang="en-US" sz="2400" dirty="0">
              <a:latin typeface="Arial" charset="0"/>
              <a:cs typeface="Arial" charset="0"/>
            </a:endParaRPr>
          </a:p>
          <a:p>
            <a:endParaRPr lang="en-US" sz="2400" dirty="0">
              <a:latin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315" y="4212136"/>
            <a:ext cx="5777994" cy="240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charset="0"/>
                <a:cs typeface="Arial" charset="0"/>
              </a:rPr>
              <a:t>Biomedical facility  at  CERN using LEIR: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radiobiology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fragmentation of ion beam</a:t>
            </a:r>
          </a:p>
          <a:p>
            <a:pPr lvl="1">
              <a:spcBef>
                <a:spcPts val="200"/>
              </a:spcBef>
            </a:pPr>
            <a:r>
              <a:rPr lang="en-US" sz="2000" dirty="0" err="1" smtClean="0"/>
              <a:t>Dosimetry</a:t>
            </a:r>
            <a:endParaRPr lang="en-US" sz="2000" dirty="0" smtClean="0"/>
          </a:p>
          <a:p>
            <a:pPr lvl="1">
              <a:spcBef>
                <a:spcPts val="200"/>
              </a:spcBef>
            </a:pPr>
            <a:r>
              <a:rPr lang="en-US" sz="2000" dirty="0" smtClean="0"/>
              <a:t>Detector development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test of instrumentation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97BA-25C8-9F43-B1D0-D16D337F4DD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dicis_Stor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55558" y="-1077638"/>
            <a:ext cx="6035831" cy="854146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EA7E3-511F-AD40-AAA5-A458D8A05975}" type="datetime3">
              <a:rPr lang="en-US" smtClean="0"/>
              <a:t>20 May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658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812446"/>
            <a:ext cx="89154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800" b="1" dirty="0" smtClean="0">
                <a:solidFill>
                  <a:prstClr val="black"/>
                </a:solidFill>
              </a:rPr>
              <a:t>Scope</a:t>
            </a:r>
            <a:r>
              <a:rPr lang="fr-FR" sz="2800" dirty="0" smtClean="0">
                <a:solidFill>
                  <a:prstClr val="black"/>
                </a:solidFill>
              </a:rPr>
              <a:t>: </a:t>
            </a:r>
            <a:r>
              <a:rPr lang="fr-FR" sz="2800" dirty="0" err="1" smtClean="0">
                <a:solidFill>
                  <a:prstClr val="black"/>
                </a:solidFill>
              </a:rPr>
              <a:t>Medicine</a:t>
            </a:r>
            <a:endParaRPr lang="fr-FR" sz="2800" dirty="0" smtClean="0">
              <a:solidFill>
                <a:prstClr val="black"/>
              </a:solidFill>
            </a:endParaRPr>
          </a:p>
          <a:p>
            <a:r>
              <a:rPr lang="fr-FR" sz="2000" dirty="0" err="1">
                <a:solidFill>
                  <a:prstClr val="black"/>
                </a:solidFill>
              </a:rPr>
              <a:t>Innovative</a:t>
            </a:r>
            <a:r>
              <a:rPr lang="fr-FR" sz="2000" dirty="0">
                <a:solidFill>
                  <a:prstClr val="black"/>
                </a:solidFill>
              </a:rPr>
              <a:t> </a:t>
            </a:r>
            <a:r>
              <a:rPr lang="fr-FR" sz="2000" dirty="0" smtClean="0">
                <a:solidFill>
                  <a:prstClr val="black"/>
                </a:solidFill>
              </a:rPr>
              <a:t>isotopes</a:t>
            </a:r>
            <a:endParaRPr lang="en-GB" sz="2000" dirty="0" smtClean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prstClr val="black"/>
                </a:solidFill>
              </a:rPr>
              <a:t>Innovative protocols (brachytherapy)</a:t>
            </a:r>
          </a:p>
          <a:p>
            <a:endParaRPr lang="fr-FR" sz="2800" dirty="0">
              <a:solidFill>
                <a:prstClr val="black"/>
              </a:solidFill>
            </a:endParaRPr>
          </a:p>
          <a:p>
            <a:endParaRPr lang="fr-FR" sz="2800" dirty="0" smtClean="0">
              <a:solidFill>
                <a:prstClr val="black"/>
              </a:solidFill>
            </a:endParaRPr>
          </a:p>
          <a:p>
            <a:endParaRPr lang="fr-FR" sz="2800" dirty="0">
              <a:solidFill>
                <a:prstClr val="black"/>
              </a:solidFill>
            </a:endParaRPr>
          </a:p>
          <a:p>
            <a:endParaRPr lang="fr-FR" sz="2800" dirty="0" smtClean="0">
              <a:solidFill>
                <a:prstClr val="black"/>
              </a:solidFill>
            </a:endParaRPr>
          </a:p>
          <a:p>
            <a:endParaRPr lang="fr-FR" sz="2800" dirty="0" smtClean="0">
              <a:solidFill>
                <a:prstClr val="black"/>
              </a:solidFill>
            </a:endParaRPr>
          </a:p>
          <a:p>
            <a:endParaRPr lang="fr-FR" sz="2800" dirty="0" smtClean="0">
              <a:solidFill>
                <a:prstClr val="black"/>
              </a:solidFill>
            </a:endParaRPr>
          </a:p>
          <a:p>
            <a:endParaRPr lang="fr-FR" sz="1800" dirty="0" smtClean="0">
              <a:solidFill>
                <a:prstClr val="black"/>
              </a:solidFill>
            </a:endParaRPr>
          </a:p>
          <a:p>
            <a:r>
              <a:rPr lang="fr-FR" sz="1800" dirty="0" err="1" smtClean="0">
                <a:solidFill>
                  <a:prstClr val="black"/>
                </a:solidFill>
              </a:rPr>
              <a:t>Studies</a:t>
            </a:r>
            <a:r>
              <a:rPr lang="fr-FR" sz="1800" dirty="0" smtClean="0">
                <a:solidFill>
                  <a:prstClr val="black"/>
                </a:solidFill>
              </a:rPr>
              <a:t> on </a:t>
            </a:r>
            <a:r>
              <a:rPr lang="fr-FR" sz="1800" dirty="0" err="1" smtClean="0">
                <a:solidFill>
                  <a:prstClr val="black"/>
                </a:solidFill>
              </a:rPr>
              <a:t>cells</a:t>
            </a:r>
            <a:r>
              <a:rPr lang="fr-FR" sz="1800" dirty="0" smtClean="0">
                <a:solidFill>
                  <a:prstClr val="black"/>
                </a:solidFill>
              </a:rPr>
              <a:t>, </a:t>
            </a:r>
            <a:r>
              <a:rPr lang="fr-FR" sz="1800" dirty="0" err="1" smtClean="0">
                <a:solidFill>
                  <a:prstClr val="black"/>
                </a:solidFill>
              </a:rPr>
              <a:t>animals</a:t>
            </a:r>
            <a:r>
              <a:rPr lang="fr-FR" sz="1800" dirty="0" smtClean="0">
                <a:solidFill>
                  <a:prstClr val="black"/>
                </a:solidFill>
              </a:rPr>
              <a:t> (« </a:t>
            </a:r>
            <a:r>
              <a:rPr lang="fr-FR" sz="1800" dirty="0" err="1" smtClean="0">
                <a:solidFill>
                  <a:prstClr val="black"/>
                </a:solidFill>
              </a:rPr>
              <a:t>preclinical</a:t>
            </a:r>
            <a:r>
              <a:rPr lang="fr-FR" sz="1800" dirty="0" smtClean="0">
                <a:solidFill>
                  <a:prstClr val="black"/>
                </a:solidFill>
              </a:rPr>
              <a:t> »)  </a:t>
            </a:r>
            <a:r>
              <a:rPr lang="fr-FR" sz="1800" i="1" dirty="0" err="1" smtClean="0">
                <a:solidFill>
                  <a:prstClr val="black"/>
                </a:solidFill>
              </a:rPr>
              <a:t>possibly</a:t>
            </a:r>
            <a:r>
              <a:rPr lang="fr-FR" sz="1800" i="1" dirty="0" smtClean="0">
                <a:solidFill>
                  <a:prstClr val="black"/>
                </a:solidFill>
              </a:rPr>
              <a:t> </a:t>
            </a:r>
            <a:r>
              <a:rPr lang="fr-FR" sz="1800" i="1" dirty="0" err="1" smtClean="0">
                <a:solidFill>
                  <a:prstClr val="black"/>
                </a:solidFill>
              </a:rPr>
              <a:t>extended</a:t>
            </a:r>
            <a:r>
              <a:rPr lang="fr-FR" sz="1800" i="1" dirty="0" smtClean="0">
                <a:solidFill>
                  <a:prstClr val="black"/>
                </a:solidFill>
              </a:rPr>
              <a:t> to </a:t>
            </a:r>
            <a:r>
              <a:rPr lang="fr-FR" sz="1800" i="1" dirty="0" err="1" smtClean="0">
                <a:solidFill>
                  <a:prstClr val="black"/>
                </a:solidFill>
              </a:rPr>
              <a:t>clinical</a:t>
            </a:r>
            <a:r>
              <a:rPr lang="fr-FR" sz="1800" i="1" dirty="0" smtClean="0">
                <a:solidFill>
                  <a:prstClr val="black"/>
                </a:solidFill>
              </a:rPr>
              <a:t> phases </a:t>
            </a:r>
            <a:endParaRPr lang="en-GB" sz="1800" dirty="0" smtClean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5400" y="157303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MEDICIS (ISOLDE)</a:t>
            </a:r>
            <a:endParaRPr lang="en-US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432212"/>
              </p:ext>
            </p:extLst>
          </p:nvPr>
        </p:nvGraphicFramePr>
        <p:xfrm>
          <a:off x="10236" y="2210280"/>
          <a:ext cx="6328472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7872"/>
                <a:gridCol w="1226943"/>
                <a:gridCol w="2209800"/>
                <a:gridCol w="1363857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Field of Application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Radiation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Chemical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elements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Half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lives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FR" baseline="30000" dirty="0" smtClean="0"/>
                        <a:t>+</a:t>
                      </a:r>
                      <a:endParaRPr lang="en-GB" baseline="300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fr-FR" baseline="0" dirty="0" err="1" smtClean="0"/>
                        <a:t>Alkaline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earth</a:t>
                      </a:r>
                      <a:endParaRPr lang="fr-FR" baseline="0" dirty="0" smtClean="0"/>
                    </a:p>
                    <a:p>
                      <a:r>
                        <a:rPr lang="fr-FR" baseline="0" dirty="0" err="1" smtClean="0"/>
                        <a:t>Halogen</a:t>
                      </a:r>
                      <a:endParaRPr lang="fr-FR" baseline="0" dirty="0" smtClean="0"/>
                    </a:p>
                    <a:p>
                      <a:r>
                        <a:rPr lang="fr-FR" dirty="0" smtClean="0"/>
                        <a:t>Lanthanide</a:t>
                      </a:r>
                    </a:p>
                    <a:p>
                      <a:r>
                        <a:rPr lang="fr-FR" dirty="0" smtClean="0"/>
                        <a:t>Transition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metals</a:t>
                      </a:r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…</a:t>
                      </a:r>
                      <a:endParaRPr lang="en-GB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fr-FR" dirty="0" smtClean="0"/>
                        <a:t>10’s min.</a:t>
                      </a:r>
                    </a:p>
                    <a:p>
                      <a:r>
                        <a:rPr lang="fr-FR" dirty="0" err="1" smtClean="0"/>
                        <a:t>Hours</a:t>
                      </a:r>
                      <a:endParaRPr lang="fr-FR" dirty="0" smtClean="0"/>
                    </a:p>
                    <a:p>
                      <a:r>
                        <a:rPr lang="fr-FR" dirty="0" err="1" smtClean="0"/>
                        <a:t>Days</a:t>
                      </a:r>
                      <a:endParaRPr lang="en-GB" dirty="0" smtClean="0"/>
                    </a:p>
                    <a:p>
                      <a:r>
                        <a:rPr lang="fr-FR" dirty="0" err="1" smtClean="0"/>
                        <a:t>Months</a:t>
                      </a:r>
                      <a:endParaRPr lang="fr-F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SPECT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g</a:t>
                      </a:r>
                      <a:endParaRPr lang="en-GB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a</a:t>
                      </a:r>
                      <a:endParaRPr lang="en-GB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Beta </a:t>
                      </a:r>
                      <a:r>
                        <a:rPr lang="fr-FR" dirty="0" err="1" smtClean="0"/>
                        <a:t>therapy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FR" baseline="30000" dirty="0" smtClean="0"/>
                        <a:t>-</a:t>
                      </a:r>
                      <a:endParaRPr lang="en-GB" baseline="30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Auger </a:t>
                      </a:r>
                      <a:r>
                        <a:rPr lang="fr-FR" dirty="0" err="1" smtClean="0"/>
                        <a:t>therapy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</a:t>
                      </a:r>
                      <a:r>
                        <a:rPr lang="fr-FR" baseline="30000" dirty="0" smtClean="0"/>
                        <a:t>-</a:t>
                      </a:r>
                      <a:endParaRPr lang="en-GB" baseline="30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2" descr="http://origin-ars.els-cdn.com/content/image/1-s2.0-S0093775403005669-g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336" y="2209800"/>
            <a:ext cx="2990242" cy="191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origin-ars.els-cdn.com/content/image/1-s2.0-S1046202311001253-gr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316272"/>
            <a:ext cx="2183839" cy="127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47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02"/>
    </mc:Choice>
    <mc:Fallback xmlns="">
      <p:transition xmlns:p14="http://schemas.microsoft.com/office/powerpoint/2010/main" spd="slow" advTm="2860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0103" y="244736"/>
            <a:ext cx="8673480" cy="59607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Virtual Hadron </a:t>
            </a:r>
            <a:r>
              <a:rPr lang="en-US" sz="3600" dirty="0"/>
              <a:t>T</a:t>
            </a:r>
            <a:r>
              <a:rPr lang="en-US" sz="3600" dirty="0" smtClean="0"/>
              <a:t>herapy </a:t>
            </a:r>
            <a:r>
              <a:rPr lang="en-US" sz="3600" dirty="0"/>
              <a:t>C</a:t>
            </a:r>
            <a:r>
              <a:rPr lang="en-US" sz="3600" dirty="0" smtClean="0"/>
              <a:t>entre</a:t>
            </a:r>
            <a:endParaRPr lang="en-US" sz="3600" dirty="0"/>
          </a:p>
        </p:txBody>
      </p:sp>
      <p:pic>
        <p:nvPicPr>
          <p:cNvPr id="3" name="Picture 2" descr="HadronTherapyCentre_Ballo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0947" y="1185712"/>
            <a:ext cx="4002960" cy="2022829"/>
          </a:xfrm>
          <a:prstGeom prst="rect">
            <a:avLst/>
          </a:prstGeom>
        </p:spPr>
      </p:pic>
      <p:pic>
        <p:nvPicPr>
          <p:cNvPr id="4" name="Picture 3" descr="Envision-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9" y="70507"/>
            <a:ext cx="1120194" cy="515644"/>
          </a:xfrm>
          <a:prstGeom prst="rect">
            <a:avLst/>
          </a:prstGeom>
        </p:spPr>
      </p:pic>
      <p:pic>
        <p:nvPicPr>
          <p:cNvPr id="5" name="Picture 4" descr="UliceVect_eps(1)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973" y="0"/>
            <a:ext cx="943027" cy="671000"/>
          </a:xfrm>
          <a:prstGeom prst="rect">
            <a:avLst/>
          </a:prstGeom>
        </p:spPr>
      </p:pic>
      <p:pic>
        <p:nvPicPr>
          <p:cNvPr id="6" name="Picture 5" descr="Screen Shot 2015-01-08 at 14.26.39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3" y="1331851"/>
            <a:ext cx="3218454" cy="1732225"/>
          </a:xfrm>
          <a:prstGeom prst="rect">
            <a:avLst/>
          </a:prstGeom>
        </p:spPr>
      </p:pic>
      <p:pic>
        <p:nvPicPr>
          <p:cNvPr id="8" name="Picture 7" descr="Screen Shot 2015-01-08 at 14.27.06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0435" y="3937090"/>
            <a:ext cx="1902432" cy="1920020"/>
          </a:xfrm>
          <a:prstGeom prst="rect">
            <a:avLst/>
          </a:prstGeom>
        </p:spPr>
      </p:pic>
      <p:pic>
        <p:nvPicPr>
          <p:cNvPr id="10" name="Picture 9" descr="Screen Shot 2015-01-08 at 14.27.27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02" y="3959363"/>
            <a:ext cx="2536756" cy="1897747"/>
          </a:xfrm>
          <a:prstGeom prst="rect">
            <a:avLst/>
          </a:prstGeom>
        </p:spPr>
      </p:pic>
      <p:pic>
        <p:nvPicPr>
          <p:cNvPr id="11" name="Picture 10" descr="Screen Shot 2015-01-08 at 14.29.40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1316" y="4262860"/>
            <a:ext cx="3152267" cy="15942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69929" y="3064076"/>
            <a:ext cx="2579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Starting point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56917" y="3247932"/>
            <a:ext cx="3686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Bird’s eye view of the entire facility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7021" y="5857110"/>
            <a:ext cx="207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Accelerator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23141" y="5857110"/>
            <a:ext cx="1569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Gantry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251887" y="5856300"/>
            <a:ext cx="1949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Patient rooms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55576" y="6381328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ern.ch</a:t>
            </a:r>
            <a:r>
              <a:rPr lang="en-US" dirty="0" smtClean="0"/>
              <a:t>/virtual-hadron-therapy-</a:t>
            </a:r>
            <a:r>
              <a:rPr lang="en-US" dirty="0" err="1" smtClean="0"/>
              <a:t>centre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00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otion hadrontherapy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2656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430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>
            <a:off x="1607311" y="2325994"/>
            <a:ext cx="5975646" cy="3053616"/>
          </a:xfrm>
          <a:prstGeom prst="triangle">
            <a:avLst/>
          </a:prstGeom>
          <a:gradFill flip="none" rotWithShape="1">
            <a:gsLst>
              <a:gs pos="81000">
                <a:srgbClr val="2862BD"/>
              </a:gs>
              <a:gs pos="89000">
                <a:schemeClr val="tx1"/>
              </a:gs>
              <a:gs pos="23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58" name="Rectangle 1028"/>
          <p:cNvSpPr txBox="1">
            <a:spLocks noChangeArrowheads="1"/>
          </p:cNvSpPr>
          <p:nvPr/>
        </p:nvSpPr>
        <p:spPr bwMode="auto">
          <a:xfrm>
            <a:off x="518309" y="702937"/>
            <a:ext cx="761525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20" tIns="45710" rIns="91420" bIns="45710"/>
          <a:lstStyle>
            <a:lvl1pPr marL="341313" indent="-3413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spcAft>
                <a:spcPts val="1200"/>
              </a:spcAft>
              <a:buClr>
                <a:schemeClr val="accent6"/>
              </a:buClr>
              <a:buSzPct val="75000"/>
              <a:buFont typeface="Wingdings" charset="0"/>
              <a:buChar char="q"/>
              <a:defRPr/>
            </a:pPr>
            <a:endParaRPr lang="en-US" dirty="0" smtClean="0">
              <a:solidFill>
                <a:srgbClr val="025EA0"/>
              </a:solidFill>
              <a:latin typeface="Arial"/>
              <a:cs typeface="Arial"/>
            </a:endParaRPr>
          </a:p>
        </p:txBody>
      </p:sp>
      <p:pic>
        <p:nvPicPr>
          <p:cNvPr id="30" name="Picture 2" descr="Capture-003924we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316" y="4078131"/>
            <a:ext cx="2138363" cy="146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4810" y="1617337"/>
            <a:ext cx="2463800" cy="144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780" name="TextBox 31"/>
          <p:cNvSpPr txBox="1">
            <a:spLocks noChangeArrowheads="1"/>
          </p:cNvSpPr>
          <p:nvPr/>
        </p:nvSpPr>
        <p:spPr bwMode="auto">
          <a:xfrm>
            <a:off x="5217352" y="1617337"/>
            <a:ext cx="2438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dirty="0">
                <a:solidFill>
                  <a:srgbClr val="025EA0"/>
                </a:solidFill>
              </a:rPr>
              <a:t>Detecting </a:t>
            </a:r>
            <a:endParaRPr lang="en-US" sz="2000" dirty="0" smtClean="0">
              <a:solidFill>
                <a:srgbClr val="025EA0"/>
              </a:solidFill>
            </a:endParaRPr>
          </a:p>
          <a:p>
            <a:pPr algn="ctr" eaLnBrk="1" hangingPunct="1"/>
            <a:r>
              <a:rPr lang="en-US" sz="2000" dirty="0" smtClean="0">
                <a:solidFill>
                  <a:srgbClr val="025EA0"/>
                </a:solidFill>
              </a:rPr>
              <a:t>particles</a:t>
            </a:r>
            <a:endParaRPr lang="en-US" sz="2000" dirty="0">
              <a:solidFill>
                <a:srgbClr val="025EA0"/>
              </a:solidFill>
            </a:endParaRPr>
          </a:p>
        </p:txBody>
      </p:sp>
      <p:sp>
        <p:nvSpPr>
          <p:cNvPr id="32781" name="TextBox 32"/>
          <p:cNvSpPr txBox="1">
            <a:spLocks noChangeArrowheads="1"/>
          </p:cNvSpPr>
          <p:nvPr/>
        </p:nvSpPr>
        <p:spPr bwMode="auto">
          <a:xfrm>
            <a:off x="39279" y="3303204"/>
            <a:ext cx="2438400" cy="70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dirty="0">
                <a:solidFill>
                  <a:srgbClr val="025EA0"/>
                </a:solidFill>
              </a:rPr>
              <a:t>Accelerating particle beams</a:t>
            </a:r>
          </a:p>
        </p:txBody>
      </p:sp>
      <p:pic>
        <p:nvPicPr>
          <p:cNvPr id="34" name="Picture 1033" descr="Grid_globe_V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2895" y="4013667"/>
            <a:ext cx="2087725" cy="15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sp>
        <p:nvSpPr>
          <p:cNvPr id="32783" name="TextBox 34"/>
          <p:cNvSpPr txBox="1">
            <a:spLocks noChangeArrowheads="1"/>
          </p:cNvSpPr>
          <p:nvPr/>
        </p:nvSpPr>
        <p:spPr bwMode="auto">
          <a:xfrm>
            <a:off x="7010400" y="3247332"/>
            <a:ext cx="2098576" cy="70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dirty="0">
                <a:solidFill>
                  <a:srgbClr val="025EA0"/>
                </a:solidFill>
              </a:rPr>
              <a:t>Large-scale computing (Grid)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63500"/>
            <a:ext cx="914399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dirty="0" smtClean="0">
                <a:solidFill>
                  <a:srgbClr val="910101"/>
                </a:solidFill>
                <a:latin typeface="+mj-lt"/>
              </a:rPr>
              <a:t>Physics </a:t>
            </a:r>
            <a:r>
              <a:rPr lang="en-US" sz="3600" dirty="0">
                <a:solidFill>
                  <a:srgbClr val="910101"/>
                </a:solidFill>
                <a:latin typeface="+mj-lt"/>
              </a:rPr>
              <a:t>t</a:t>
            </a:r>
            <a:r>
              <a:rPr lang="en-US" sz="3600" dirty="0" smtClean="0">
                <a:solidFill>
                  <a:srgbClr val="910101"/>
                </a:solidFill>
                <a:latin typeface="+mj-lt"/>
              </a:rPr>
              <a:t>echnologies and innovation</a:t>
            </a:r>
            <a:endParaRPr lang="en-US" sz="3600" dirty="0">
              <a:solidFill>
                <a:srgbClr val="910101"/>
              </a:solidFill>
              <a:latin typeface="+mj-lt"/>
            </a:endParaRPr>
          </a:p>
          <a:p>
            <a:pPr algn="ctr">
              <a:defRPr/>
            </a:pPr>
            <a:r>
              <a:rPr lang="en-GB" sz="2400" dirty="0" smtClean="0">
                <a:solidFill>
                  <a:srgbClr val="1951FF"/>
                </a:solidFill>
                <a:latin typeface="+mj-lt"/>
              </a:rPr>
              <a:t>accelerators, detectors and IT to </a:t>
            </a:r>
            <a:r>
              <a:rPr lang="en-GB" sz="2400" dirty="0">
                <a:solidFill>
                  <a:srgbClr val="1951FF"/>
                </a:solidFill>
                <a:latin typeface="+mj-lt"/>
              </a:rPr>
              <a:t>fight cancer</a:t>
            </a:r>
          </a:p>
          <a:p>
            <a:pPr algn="ctr">
              <a:defRPr/>
            </a:pPr>
            <a:endParaRPr lang="en-US" sz="3200" dirty="0">
              <a:solidFill>
                <a:srgbClr val="910101"/>
              </a:solidFill>
              <a:latin typeface="+mj-lt"/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4758995" y="4750855"/>
            <a:ext cx="1469891" cy="450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9pPr>
          </a:lstStyle>
          <a:p>
            <a:pPr>
              <a:defRPr/>
            </a:pPr>
            <a:r>
              <a:rPr lang="en-GB" sz="2400" b="1" dirty="0" smtClean="0">
                <a:solidFill>
                  <a:srgbClr val="FF0000"/>
                </a:solidFill>
              </a:rPr>
              <a:t>CANCER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3" name="Oval 4"/>
          <p:cNvSpPr>
            <a:spLocks noChangeArrowheads="1"/>
          </p:cNvSpPr>
          <p:nvPr/>
        </p:nvSpPr>
        <p:spPr bwMode="auto">
          <a:xfrm>
            <a:off x="4000500" y="3905113"/>
            <a:ext cx="1143000" cy="652463"/>
          </a:xfrm>
          <a:prstGeom prst="ellipse">
            <a:avLst/>
          </a:prstGeom>
          <a:solidFill>
            <a:srgbClr val="FFD320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sp>
        <p:nvSpPr>
          <p:cNvPr id="24" name="AutoShape 6"/>
          <p:cNvSpPr>
            <a:spLocks noChangeArrowheads="1"/>
          </p:cNvSpPr>
          <p:nvPr/>
        </p:nvSpPr>
        <p:spPr bwMode="auto">
          <a:xfrm flipV="1">
            <a:off x="4325938" y="4092438"/>
            <a:ext cx="488950" cy="32702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199" y="7817"/>
                  <a:pt x="16199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sp>
        <p:nvSpPr>
          <p:cNvPr id="33" name="Line 7"/>
          <p:cNvSpPr>
            <a:spLocks noChangeShapeType="1"/>
          </p:cNvSpPr>
          <p:nvPr/>
        </p:nvSpPr>
        <p:spPr bwMode="auto">
          <a:xfrm flipH="1" flipV="1">
            <a:off x="4562329" y="4308338"/>
            <a:ext cx="382588" cy="4635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pPr>
              <a:defRPr/>
            </a:pPr>
            <a:endParaRPr lang="en-US"/>
          </a:p>
        </p:txBody>
      </p:sp>
      <p:sp>
        <p:nvSpPr>
          <p:cNvPr id="38" name="Oval 5"/>
          <p:cNvSpPr>
            <a:spLocks noChangeArrowheads="1"/>
          </p:cNvSpPr>
          <p:nvPr/>
        </p:nvSpPr>
        <p:spPr bwMode="auto">
          <a:xfrm>
            <a:off x="4489450" y="4165463"/>
            <a:ext cx="163513" cy="161925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53661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3" y="152400"/>
            <a:ext cx="9044626" cy="762000"/>
          </a:xfrm>
        </p:spPr>
        <p:txBody>
          <a:bodyPr>
            <a:noAutofit/>
          </a:bodyPr>
          <a:lstStyle/>
          <a:p>
            <a:pPr algn="ctr"/>
            <a:r>
              <a:rPr lang="fr-CH" sz="3200" dirty="0" smtClean="0">
                <a:solidFill>
                  <a:srgbClr val="910101"/>
                </a:solidFill>
              </a:rPr>
              <a:t>Catalysing collaboration in health field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457200" y="1357298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868" y="1091686"/>
            <a:ext cx="873042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Challenges: </a:t>
            </a:r>
          </a:p>
          <a:p>
            <a:endParaRPr lang="en-GB" sz="2400" dirty="0" smtClean="0"/>
          </a:p>
          <a:p>
            <a:pPr marL="342900" indent="-342900">
              <a:buClr>
                <a:schemeClr val="accent6"/>
              </a:buClr>
              <a:buFont typeface="Arial"/>
              <a:buChar char="•"/>
            </a:pPr>
            <a:r>
              <a:rPr lang="en-GB" sz="2400" dirty="0" smtClean="0"/>
              <a:t>Bring together physicists, biologists, medical physicists, doctors</a:t>
            </a:r>
          </a:p>
          <a:p>
            <a:pPr marL="342900" indent="-342900">
              <a:buClr>
                <a:schemeClr val="accent6"/>
              </a:buClr>
              <a:buFont typeface="Arial"/>
              <a:buChar char="•"/>
            </a:pPr>
            <a:r>
              <a:rPr lang="en-GB" sz="2400" dirty="0" smtClean="0"/>
              <a:t>Cross-cultural at European and global level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Why is CERN well placed to do this? </a:t>
            </a:r>
          </a:p>
          <a:p>
            <a:endParaRPr lang="en-GB" sz="2000" dirty="0" smtClean="0"/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/>
              <a:buChar char="•"/>
            </a:pPr>
            <a:r>
              <a:rPr lang="en-GB" sz="2400" dirty="0" smtClean="0"/>
              <a:t>It </a:t>
            </a:r>
            <a:r>
              <a:rPr lang="en-GB" sz="2400" dirty="0"/>
              <a:t>is widely </a:t>
            </a:r>
            <a:r>
              <a:rPr lang="en-GB" sz="2400" dirty="0" smtClean="0"/>
              <a:t>acknowledged as a </a:t>
            </a:r>
            <a:r>
              <a:rPr lang="en-GB" sz="2400" b="1" i="1" dirty="0" smtClean="0">
                <a:solidFill>
                  <a:srgbClr val="FF0000"/>
                </a:solidFill>
              </a:rPr>
              <a:t>provider of technologies</a:t>
            </a:r>
            <a:r>
              <a:rPr lang="en-GB" sz="2400" dirty="0"/>
              <a:t> </a:t>
            </a:r>
            <a:r>
              <a:rPr lang="en-GB" sz="2400" dirty="0" smtClean="0"/>
              <a:t>    and as a </a:t>
            </a:r>
            <a:r>
              <a:rPr lang="en-GB" sz="2400" b="1" i="1" dirty="0" smtClean="0">
                <a:solidFill>
                  <a:srgbClr val="FF0000"/>
                </a:solidFill>
              </a:rPr>
              <a:t>catalyst</a:t>
            </a:r>
            <a:r>
              <a:rPr lang="en-GB" sz="2400" dirty="0" smtClean="0"/>
              <a:t> for collaboration.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/>
              <a:buChar char="•"/>
            </a:pPr>
            <a:r>
              <a:rPr lang="en-US" sz="2400" dirty="0" smtClean="0"/>
              <a:t>It is international, non-commercial, not a health facility.</a:t>
            </a:r>
          </a:p>
          <a:p>
            <a:endParaRPr lang="en-GB" sz="2000" dirty="0" smtClean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1053" y="4781550"/>
            <a:ext cx="184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800" dirty="0" smtClean="0"/>
          </a:p>
          <a:p>
            <a:endParaRPr lang="en-GB" sz="1800" dirty="0" smtClean="0"/>
          </a:p>
          <a:p>
            <a:pPr algn="ctr"/>
            <a:endParaRPr lang="en-GB" sz="1800" dirty="0" smtClean="0">
              <a:solidFill>
                <a:srgbClr val="FF0000"/>
              </a:solidFill>
            </a:endParaRPr>
          </a:p>
          <a:p>
            <a:pPr algn="ctr"/>
            <a:endParaRPr lang="en-GB" sz="1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807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ChangeArrowheads="1"/>
          </p:cNvSpPr>
          <p:nvPr/>
        </p:nvSpPr>
        <p:spPr bwMode="auto">
          <a:xfrm>
            <a:off x="2187473" y="3545608"/>
            <a:ext cx="6226380" cy="184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 defTabSz="762000">
              <a:buSzPct val="100000"/>
              <a:buFont typeface="Arial"/>
              <a:buChar char="•"/>
            </a:pPr>
            <a:r>
              <a:rPr lang="en-GB" sz="2400" dirty="0" smtClean="0">
                <a:solidFill>
                  <a:srgbClr val="0000FF"/>
                </a:solidFill>
              </a:rPr>
              <a:t>About 50-60% are treated with RT</a:t>
            </a:r>
          </a:p>
          <a:p>
            <a:pPr marL="342900" indent="-342900" defTabSz="762000">
              <a:buSzPct val="100000"/>
              <a:buFont typeface="Arial"/>
              <a:buChar char="•"/>
            </a:pPr>
            <a:r>
              <a:rPr lang="en-GB" sz="2400" dirty="0">
                <a:solidFill>
                  <a:srgbClr val="0000FF"/>
                </a:solidFill>
                <a:latin typeface="+mj-lt"/>
              </a:rPr>
              <a:t>No substitute for RT in the near </a:t>
            </a:r>
            <a:r>
              <a:rPr lang="en-GB" sz="2400" dirty="0" smtClean="0">
                <a:solidFill>
                  <a:srgbClr val="0000FF"/>
                </a:solidFill>
                <a:latin typeface="+mj-lt"/>
              </a:rPr>
              <a:t>future</a:t>
            </a:r>
          </a:p>
          <a:p>
            <a:pPr marL="342900" indent="-342900" defTabSz="762000">
              <a:buSzPct val="100000"/>
              <a:buFont typeface="Arial"/>
              <a:buChar char="•"/>
            </a:pPr>
            <a:r>
              <a:rPr lang="en-GB" sz="2400" dirty="0" smtClean="0">
                <a:solidFill>
                  <a:srgbClr val="0000FF"/>
                </a:solidFill>
                <a:latin typeface="+mj-lt"/>
              </a:rPr>
              <a:t>No of patients  is  increasing</a:t>
            </a:r>
            <a:endParaRPr lang="en-GB" sz="2000" dirty="0">
              <a:solidFill>
                <a:schemeClr val="bg1"/>
              </a:solidFill>
              <a:latin typeface="+mj-lt"/>
            </a:endParaRPr>
          </a:p>
          <a:p>
            <a:pPr marL="342900" indent="-342900" algn="l" defTabSz="762000">
              <a:lnSpc>
                <a:spcPct val="150000"/>
              </a:lnSpc>
              <a:spcBef>
                <a:spcPct val="20000"/>
              </a:spcBef>
            </a:pPr>
            <a:endParaRPr lang="en-GB" sz="2400" dirty="0" smtClean="0">
              <a:solidFill>
                <a:srgbClr val="0000FF"/>
              </a:solidFill>
            </a:endParaRPr>
          </a:p>
          <a:p>
            <a:pPr marL="342900" indent="-342900" algn="l" defTabSz="762000">
              <a:lnSpc>
                <a:spcPct val="150000"/>
              </a:lnSpc>
              <a:spcBef>
                <a:spcPct val="20000"/>
              </a:spcBef>
            </a:pPr>
            <a:r>
              <a:rPr lang="en-GB" sz="2400" dirty="0" smtClean="0">
                <a:solidFill>
                  <a:srgbClr val="FF0000"/>
                </a:solidFill>
              </a:rPr>
              <a:t>Present </a:t>
            </a:r>
            <a:r>
              <a:rPr lang="en-GB" sz="2400" dirty="0">
                <a:solidFill>
                  <a:srgbClr val="FF0000"/>
                </a:solidFill>
              </a:rPr>
              <a:t>Limitation of RT: </a:t>
            </a:r>
          </a:p>
          <a:p>
            <a:pPr marL="342900" indent="-342900" defTabSz="762000">
              <a:lnSpc>
                <a:spcPct val="90000"/>
              </a:lnSpc>
              <a:spcBef>
                <a:spcPct val="20000"/>
              </a:spcBef>
            </a:pPr>
            <a:r>
              <a:rPr lang="en-GB" sz="2000" dirty="0" smtClean="0"/>
              <a:t>     ~</a:t>
            </a:r>
            <a:r>
              <a:rPr lang="en-GB" sz="2000" dirty="0" smtClean="0">
                <a:solidFill>
                  <a:srgbClr val="4D4D4D"/>
                </a:solidFill>
              </a:rPr>
              <a:t>30% </a:t>
            </a:r>
            <a:r>
              <a:rPr lang="en-GB" sz="2000" dirty="0">
                <a:solidFill>
                  <a:srgbClr val="4D4D4D"/>
                </a:solidFill>
              </a:rPr>
              <a:t>of </a:t>
            </a:r>
            <a:r>
              <a:rPr lang="en-GB" sz="2000" dirty="0" smtClean="0">
                <a:solidFill>
                  <a:srgbClr val="4D4D4D"/>
                </a:solidFill>
              </a:rPr>
              <a:t>patients tumour recurs</a:t>
            </a:r>
            <a:endParaRPr lang="fr-FR" i="1" dirty="0">
              <a:solidFill>
                <a:srgbClr val="FF00FF"/>
              </a:solidFill>
              <a:latin typeface="Times New Roman" charset="0"/>
            </a:endParaRPr>
          </a:p>
        </p:txBody>
      </p:sp>
      <p:sp>
        <p:nvSpPr>
          <p:cNvPr id="67587" name="Rectangle 4"/>
          <p:cNvSpPr>
            <a:spLocks noChangeArrowheads="1"/>
          </p:cNvSpPr>
          <p:nvPr/>
        </p:nvSpPr>
        <p:spPr bwMode="auto">
          <a:xfrm>
            <a:off x="0" y="15240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ctr" defTabSz="762000">
              <a:lnSpc>
                <a:spcPct val="80000"/>
              </a:lnSpc>
            </a:pPr>
            <a:r>
              <a:rPr lang="en-GB" sz="3200" b="1" dirty="0" smtClean="0">
                <a:solidFill>
                  <a:srgbClr val="910101"/>
                </a:solidFill>
              </a:rPr>
              <a:t>Conventional Radiotherapy in 21st Century</a:t>
            </a:r>
            <a:endParaRPr lang="en-GB" sz="3200" b="1" dirty="0">
              <a:solidFill>
                <a:srgbClr val="910101"/>
              </a:solidFill>
            </a:endParaRPr>
          </a:p>
        </p:txBody>
      </p:sp>
      <p:grpSp>
        <p:nvGrpSpPr>
          <p:cNvPr id="67589" name="Group 8"/>
          <p:cNvGrpSpPr>
            <a:grpSpLocks/>
          </p:cNvGrpSpPr>
          <p:nvPr/>
        </p:nvGrpSpPr>
        <p:grpSpPr bwMode="auto">
          <a:xfrm>
            <a:off x="0" y="1635980"/>
            <a:ext cx="1606550" cy="3759200"/>
            <a:chOff x="5257800" y="1549400"/>
            <a:chExt cx="1606550" cy="3759200"/>
          </a:xfrm>
        </p:grpSpPr>
        <p:pic>
          <p:nvPicPr>
            <p:cNvPr id="67591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58"/>
            <a:stretch>
              <a:fillRect/>
            </a:stretch>
          </p:blipFill>
          <p:spPr bwMode="auto">
            <a:xfrm>
              <a:off x="5257800" y="1549400"/>
              <a:ext cx="1606550" cy="375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5257800" y="1752600"/>
              <a:ext cx="381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04800" y="986050"/>
            <a:ext cx="8610600" cy="609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 smtClean="0"/>
              <a:t>3 "Cs" of Radiation</a:t>
            </a:r>
            <a:endParaRPr lang="en-GB" sz="2800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082214" y="1622043"/>
            <a:ext cx="6786230" cy="144161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GB" sz="2400" b="1" dirty="0" smtClean="0"/>
              <a:t>Cure</a:t>
            </a:r>
            <a:r>
              <a:rPr lang="en-GB" sz="2400" dirty="0" smtClean="0"/>
              <a:t> (40-50% cancer cases are cured)</a:t>
            </a:r>
          </a:p>
          <a:p>
            <a:pPr>
              <a:buFontTx/>
              <a:buNone/>
            </a:pPr>
            <a:r>
              <a:rPr lang="en-GB" sz="2400" b="1" dirty="0" smtClean="0"/>
              <a:t>Conservative</a:t>
            </a:r>
            <a:r>
              <a:rPr lang="en-GB" sz="2400" dirty="0" smtClean="0"/>
              <a:t> (non-invasive, fewer side effects)</a:t>
            </a:r>
          </a:p>
          <a:p>
            <a:pPr>
              <a:buFontTx/>
              <a:buNone/>
            </a:pPr>
            <a:r>
              <a:rPr lang="en-GB" sz="2400" b="1" dirty="0" smtClean="0"/>
              <a:t>Cheap</a:t>
            </a:r>
            <a:r>
              <a:rPr lang="en-GB" sz="2400" dirty="0" smtClean="0"/>
              <a:t> ( 5-10% of total cost of cancer on radiation)</a:t>
            </a:r>
            <a:endParaRPr lang="en-GB" sz="2400" dirty="0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7013164" y="3022174"/>
            <a:ext cx="18552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2000" i="1" dirty="0" smtClean="0">
                <a:solidFill>
                  <a:schemeClr val="accent6">
                    <a:lumMod val="50000"/>
                  </a:schemeClr>
                </a:solidFill>
                <a:latin typeface="Times New Roman" charset="0"/>
              </a:rPr>
              <a:t>(</a:t>
            </a:r>
            <a:r>
              <a:rPr lang="fr-FR" sz="2000" i="1" dirty="0" err="1" smtClean="0">
                <a:solidFill>
                  <a:schemeClr val="accent6">
                    <a:lumMod val="50000"/>
                  </a:schemeClr>
                </a:solidFill>
                <a:latin typeface="Times New Roman" charset="0"/>
              </a:rPr>
              <a:t>J.P.Gérard</a:t>
            </a:r>
            <a:r>
              <a:rPr lang="fr-FR" sz="2000" i="1" dirty="0" smtClean="0">
                <a:solidFill>
                  <a:schemeClr val="accent6">
                    <a:lumMod val="50000"/>
                  </a:schemeClr>
                </a:solidFill>
                <a:latin typeface="Times New Roman" charset="0"/>
              </a:rPr>
              <a:t>)</a:t>
            </a:r>
            <a:endParaRPr lang="fr-FR" sz="2000" i="1" dirty="0">
              <a:solidFill>
                <a:schemeClr val="accent6">
                  <a:lumMod val="50000"/>
                </a:schemeClr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93812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ChangeArrowheads="1"/>
          </p:cNvSpPr>
          <p:nvPr/>
        </p:nvSpPr>
        <p:spPr bwMode="auto">
          <a:xfrm>
            <a:off x="304800" y="1384475"/>
            <a:ext cx="8573203" cy="406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lnSpc>
                <a:spcPct val="70000"/>
              </a:lnSpc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cs typeface="Comic Sans MS" charset="0"/>
              </a:rPr>
              <a:t>Physics technologies: </a:t>
            </a:r>
            <a:r>
              <a:rPr lang="en-US" sz="2400" dirty="0" smtClean="0">
                <a:solidFill>
                  <a:srgbClr val="0000FF"/>
                </a:solidFill>
                <a:cs typeface="Comic Sans MS" charset="0"/>
              </a:rPr>
              <a:t>higher dose, more </a:t>
            </a:r>
            <a:r>
              <a:rPr lang="en-US" sz="2400" dirty="0" err="1" smtClean="0">
                <a:solidFill>
                  <a:srgbClr val="0000FF"/>
                </a:solidFill>
                <a:cs typeface="Comic Sans MS" charset="0"/>
              </a:rPr>
              <a:t>localised</a:t>
            </a:r>
            <a:endParaRPr lang="en-US" sz="2400" dirty="0" smtClean="0">
              <a:solidFill>
                <a:srgbClr val="0000FF"/>
              </a:solidFill>
              <a:cs typeface="Comic Sans MS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</a:pPr>
            <a:endParaRPr lang="en-US" sz="2400" dirty="0" smtClean="0">
              <a:solidFill>
                <a:schemeClr val="tx2">
                  <a:lumMod val="75000"/>
                </a:schemeClr>
              </a:solidFill>
              <a:cs typeface="Comic Sans MS" charset="0"/>
            </a:endParaRP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US" sz="2400" dirty="0" smtClean="0">
                <a:solidFill>
                  <a:srgbClr val="0000FF"/>
                </a:solidFill>
                <a:cs typeface="Comic Sans MS" charset="0"/>
              </a:rPr>
              <a:t>Imaging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cs typeface="Comic Sans MS" charset="0"/>
              </a:rPr>
              <a:t>: accuracy, multimodality, real-time, organ motion</a:t>
            </a:r>
          </a:p>
          <a:p>
            <a:pPr marL="342900" indent="-342900">
              <a:lnSpc>
                <a:spcPct val="70000"/>
              </a:lnSpc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endParaRPr lang="en-US" sz="2400" dirty="0" smtClean="0">
              <a:solidFill>
                <a:schemeClr val="tx2">
                  <a:lumMod val="75000"/>
                </a:schemeClr>
              </a:solidFill>
              <a:cs typeface="Comic Sans MS" charset="0"/>
            </a:endParaRP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US" sz="2400" dirty="0" smtClean="0">
                <a:solidFill>
                  <a:srgbClr val="0000FF"/>
                </a:solidFill>
                <a:cs typeface="Comic Sans MS" charset="0"/>
              </a:rPr>
              <a:t>Data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cs typeface="Comic Sans MS" charset="0"/>
              </a:rPr>
              <a:t>: storage, analysis, </a:t>
            </a:r>
            <a:r>
              <a:rPr lang="en-US" sz="2400" dirty="0" smtClean="0">
                <a:solidFill>
                  <a:srgbClr val="0000FF"/>
                </a:solidFill>
                <a:cs typeface="Comic Sans MS" charset="0"/>
              </a:rPr>
              <a:t>sharing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cs typeface="Comic Sans MS" charset="0"/>
              </a:rPr>
              <a:t>, patient referral, second opinion</a:t>
            </a:r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</a:pPr>
            <a:endParaRPr lang="en-US" sz="2400" dirty="0" smtClean="0">
              <a:solidFill>
                <a:schemeClr val="tx2">
                  <a:lumMod val="75000"/>
                </a:schemeClr>
              </a:solidFill>
              <a:cs typeface="Comic Sans MS" charset="0"/>
            </a:endParaRPr>
          </a:p>
          <a:p>
            <a:pPr marL="342900" indent="-342900">
              <a:lnSpc>
                <a:spcPct val="70000"/>
              </a:lnSpc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US" sz="2400" dirty="0" smtClean="0">
                <a:solidFill>
                  <a:srgbClr val="0000FF"/>
                </a:solidFill>
                <a:cs typeface="Comic Sans MS" charset="0"/>
              </a:rPr>
              <a:t>Biology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cs typeface="Comic Sans MS" charset="0"/>
              </a:rPr>
              <a:t>: fractionation, radio-resistance, radio-sensitization</a:t>
            </a:r>
          </a:p>
          <a:p>
            <a:pPr marL="342900" indent="-342900">
              <a:lnSpc>
                <a:spcPct val="70000"/>
              </a:lnSpc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endParaRPr lang="en-US" sz="2400" dirty="0" smtClean="0">
              <a:solidFill>
                <a:schemeClr val="tx2">
                  <a:lumMod val="75000"/>
                </a:schemeClr>
              </a:solidFill>
              <a:cs typeface="Comic Sans MS" charset="0"/>
            </a:endParaRPr>
          </a:p>
          <a:p>
            <a:pPr marL="342900" indent="-342900">
              <a:lnSpc>
                <a:spcPct val="70000"/>
              </a:lnSpc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US" sz="2400" dirty="0" smtClean="0">
                <a:solidFill>
                  <a:srgbClr val="0000FF"/>
                </a:solidFill>
                <a:cs typeface="Comic Sans MS" charset="0"/>
              </a:rPr>
              <a:t>Collaboration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cs typeface="Comic Sans MS" charset="0"/>
              </a:rPr>
              <a:t>:  cancer  is a multidisciplinary field</a:t>
            </a:r>
            <a:endParaRPr lang="fr-FR" sz="2400" dirty="0">
              <a:solidFill>
                <a:schemeClr val="tx2">
                  <a:lumMod val="75000"/>
                </a:schemeClr>
              </a:solidFill>
              <a:cs typeface="Comic Sans MS" charset="0"/>
            </a:endParaRPr>
          </a:p>
        </p:txBody>
      </p:sp>
      <p:sp>
        <p:nvSpPr>
          <p:cNvPr id="77826" name="Rectangle 3"/>
          <p:cNvSpPr txBox="1">
            <a:spLocks noChangeArrowheads="1"/>
          </p:cNvSpPr>
          <p:nvPr/>
        </p:nvSpPr>
        <p:spPr bwMode="auto">
          <a:xfrm>
            <a:off x="0" y="104388"/>
            <a:ext cx="9144000" cy="65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CH" sz="4000" b="1" dirty="0">
                <a:solidFill>
                  <a:srgbClr val="910101"/>
                </a:solidFill>
                <a:latin typeface="+mn-lt"/>
              </a:rPr>
              <a:t>How</a:t>
            </a:r>
            <a:r>
              <a:rPr lang="fr-FR" sz="4000" b="1" dirty="0">
                <a:solidFill>
                  <a:srgbClr val="910101"/>
                </a:solidFill>
                <a:latin typeface="+mn-lt"/>
              </a:rPr>
              <a:t> </a:t>
            </a:r>
            <a:r>
              <a:rPr lang="fr-CH" sz="4000" b="1" dirty="0" smtClean="0">
                <a:solidFill>
                  <a:srgbClr val="910101"/>
                </a:solidFill>
                <a:latin typeface="+mn-lt"/>
              </a:rPr>
              <a:t>to improve outcome?</a:t>
            </a:r>
            <a:endParaRPr lang="fr-FR" sz="4000" b="1" dirty="0">
              <a:solidFill>
                <a:srgbClr val="91010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534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>
                <a:solidFill>
                  <a:srgbClr val="910101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 Hadrontherapy: all started in 1946</a:t>
            </a:r>
            <a:endParaRPr lang="en-GB" sz="3200">
              <a:solidFill>
                <a:srgbClr val="910101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7042" name="Rectangle 4"/>
          <p:cNvSpPr>
            <a:spLocks noChangeArrowheads="1"/>
          </p:cNvSpPr>
          <p:nvPr/>
        </p:nvSpPr>
        <p:spPr bwMode="auto">
          <a:xfrm>
            <a:off x="-315913" y="785813"/>
            <a:ext cx="6007101" cy="268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US" sz="1800" b="1">
                <a:solidFill>
                  <a:srgbClr val="000000"/>
                </a:solidFill>
              </a:rPr>
              <a:t>	In 1946 Robert Wilson: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sz="1800" b="1">
                <a:solidFill>
                  <a:srgbClr val="000000"/>
                </a:solidFill>
              </a:rPr>
              <a:t>Protons can be used clinically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sz="1800" b="1">
                <a:solidFill>
                  <a:srgbClr val="000000"/>
                </a:solidFill>
              </a:rPr>
              <a:t>Accelerators are available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sz="1800" b="1">
                <a:solidFill>
                  <a:srgbClr val="000000"/>
                </a:solidFill>
              </a:rPr>
              <a:t>Maximum radiation dose can be placed into the tumour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sz="1800" b="1">
                <a:solidFill>
                  <a:srgbClr val="000000"/>
                </a:solidFill>
              </a:rPr>
              <a:t>Particle therapy provides sparing of normal tissues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endParaRPr lang="en-US" sz="1800" b="1"/>
          </a:p>
        </p:txBody>
      </p:sp>
      <p:grpSp>
        <p:nvGrpSpPr>
          <p:cNvPr id="87043" name="Group 2"/>
          <p:cNvGrpSpPr>
            <a:grpSpLocks/>
          </p:cNvGrpSpPr>
          <p:nvPr/>
        </p:nvGrpSpPr>
        <p:grpSpPr bwMode="auto">
          <a:xfrm>
            <a:off x="228600" y="3327400"/>
            <a:ext cx="5106988" cy="3007142"/>
            <a:chOff x="3610861" y="3313175"/>
            <a:chExt cx="4876800" cy="2719921"/>
          </a:xfrm>
        </p:grpSpPr>
        <p:pic>
          <p:nvPicPr>
            <p:cNvPr id="87050" name="Picture 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0861" y="3313175"/>
              <a:ext cx="4876800" cy="259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005532" y="5726878"/>
              <a:ext cx="2330010" cy="3062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  <a:latin typeface="Comic Sans MS" pitchFamily="-104" charset="0"/>
                  <a:ea typeface="ＭＳ Ｐゴシック" pitchFamily="-104" charset="-128"/>
                  <a:cs typeface="ＭＳ Ｐゴシック" pitchFamily="-104" charset="-128"/>
                </a:rPr>
                <a:t>Depth in the body (mm)</a:t>
              </a:r>
            </a:p>
          </p:txBody>
        </p:sp>
      </p:grpSp>
      <p:grpSp>
        <p:nvGrpSpPr>
          <p:cNvPr id="87044" name="Group 10"/>
          <p:cNvGrpSpPr>
            <a:grpSpLocks noChangeAspect="1"/>
          </p:cNvGrpSpPr>
          <p:nvPr/>
        </p:nvGrpSpPr>
        <p:grpSpPr bwMode="auto">
          <a:xfrm>
            <a:off x="5916613" y="3511550"/>
            <a:ext cx="3108325" cy="2312988"/>
            <a:chOff x="2209409" y="1196975"/>
            <a:chExt cx="5486789" cy="4082414"/>
          </a:xfrm>
        </p:grpSpPr>
        <p:sp>
          <p:nvSpPr>
            <p:cNvPr id="87048" name="Rectangle 3"/>
            <p:cNvSpPr>
              <a:spLocks noChangeArrowheads="1"/>
            </p:cNvSpPr>
            <p:nvPr/>
          </p:nvSpPr>
          <p:spPr bwMode="auto">
            <a:xfrm>
              <a:off x="2209409" y="4844683"/>
              <a:ext cx="5486789" cy="43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379413" indent="-379413" eaLnBrk="1" hangingPunct="1">
                <a:spcBef>
                  <a:spcPct val="50000"/>
                </a:spcBef>
              </a:pPr>
              <a:r>
                <a:rPr lang="en-GB" sz="1000" b="1">
                  <a:latin typeface="Arial" charset="0"/>
                </a:rPr>
                <a:t>Conventional: X-Rays          Ion Radiation</a:t>
              </a:r>
            </a:p>
          </p:txBody>
        </p:sp>
        <p:pic>
          <p:nvPicPr>
            <p:cNvPr id="87049" name="Picture 4" descr="Tumorbil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9513" y="1196975"/>
              <a:ext cx="4419600" cy="3684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5689600" y="3362325"/>
            <a:ext cx="3346450" cy="26289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87046" name="TextBox 13"/>
          <p:cNvSpPr txBox="1">
            <a:spLocks noChangeArrowheads="1"/>
          </p:cNvSpPr>
          <p:nvPr/>
        </p:nvSpPr>
        <p:spPr bwMode="auto">
          <a:xfrm>
            <a:off x="5580063" y="933450"/>
            <a:ext cx="370046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GB">
                <a:solidFill>
                  <a:srgbClr val="0000FF"/>
                </a:solidFill>
              </a:rPr>
              <a:t>- </a:t>
            </a:r>
            <a:r>
              <a:rPr lang="en-GB" b="1">
                <a:solidFill>
                  <a:srgbClr val="0000FF"/>
                </a:solidFill>
              </a:rPr>
              <a:t>Tumours near critical organs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GB" b="1">
                <a:solidFill>
                  <a:srgbClr val="0000FF"/>
                </a:solidFill>
              </a:rPr>
              <a:t>- Tumours in children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GB" b="1">
                <a:solidFill>
                  <a:srgbClr val="0000FF"/>
                </a:solidFill>
              </a:rPr>
              <a:t>- Radio-resistant tumours</a:t>
            </a:r>
          </a:p>
        </p:txBody>
      </p:sp>
    </p:spTree>
    <p:extLst>
      <p:ext uri="{BB962C8B-B14F-4D97-AF65-F5344CB8AC3E}">
        <p14:creationId xmlns:p14="http://schemas.microsoft.com/office/powerpoint/2010/main" val="697485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dirty="0" smtClean="0">
                <a:latin typeface="Arial" charset="0"/>
              </a:rPr>
              <a:t>Effective  treatment needs precise detection</a:t>
            </a:r>
            <a:endParaRPr lang="en-US" sz="3600" dirty="0">
              <a:latin typeface="Arial" charset="0"/>
            </a:endParaRPr>
          </a:p>
        </p:txBody>
      </p:sp>
      <p:sp>
        <p:nvSpPr>
          <p:cNvPr id="17411" name="Espace réservé du contenu 2"/>
          <p:cNvSpPr>
            <a:spLocks noGrp="1"/>
          </p:cNvSpPr>
          <p:nvPr>
            <p:ph idx="1"/>
          </p:nvPr>
        </p:nvSpPr>
        <p:spPr>
          <a:xfrm>
            <a:off x="0" y="762000"/>
            <a:ext cx="9284677" cy="2895600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US" sz="2400" dirty="0" smtClean="0">
                <a:latin typeface="Times New Roman" charset="0"/>
              </a:rPr>
              <a:t>Since &gt; 20 years CERN is active in medical imaging</a:t>
            </a:r>
          </a:p>
        </p:txBody>
      </p:sp>
      <p:grpSp>
        <p:nvGrpSpPr>
          <p:cNvPr id="13" name="Grouper 12"/>
          <p:cNvGrpSpPr/>
          <p:nvPr/>
        </p:nvGrpSpPr>
        <p:grpSpPr>
          <a:xfrm>
            <a:off x="5765190" y="1697096"/>
            <a:ext cx="1824359" cy="1981200"/>
            <a:chOff x="76200" y="4038600"/>
            <a:chExt cx="1976389" cy="1981200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400" y="4114800"/>
              <a:ext cx="1900189" cy="1905000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76200" y="4038600"/>
              <a:ext cx="8530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0000"/>
                  </a:solidFill>
                </a:rPr>
                <a:t>AXPET</a:t>
              </a:r>
              <a:endParaRPr lang="fr-FR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" name="Grouper 11"/>
          <p:cNvGrpSpPr/>
          <p:nvPr/>
        </p:nvGrpSpPr>
        <p:grpSpPr>
          <a:xfrm>
            <a:off x="1168383" y="1697096"/>
            <a:ext cx="2691386" cy="1990732"/>
            <a:chOff x="2189733" y="4038600"/>
            <a:chExt cx="2915668" cy="1990732"/>
          </a:xfrm>
        </p:grpSpPr>
        <p:pic>
          <p:nvPicPr>
            <p:cNvPr id="6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09801" y="4099630"/>
              <a:ext cx="2895600" cy="1929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ZoneTexte 8"/>
            <p:cNvSpPr txBox="1"/>
            <p:nvPr/>
          </p:nvSpPr>
          <p:spPr>
            <a:xfrm>
              <a:off x="2189733" y="4038600"/>
              <a:ext cx="10752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MEDIPIX</a:t>
              </a:r>
              <a:endParaRPr lang="fr-FR" dirty="0"/>
            </a:p>
          </p:txBody>
        </p:sp>
      </p:grpSp>
      <p:grpSp>
        <p:nvGrpSpPr>
          <p:cNvPr id="11" name="Grouper 10"/>
          <p:cNvGrpSpPr/>
          <p:nvPr/>
        </p:nvGrpSpPr>
        <p:grpSpPr>
          <a:xfrm>
            <a:off x="994033" y="4419601"/>
            <a:ext cx="1556549" cy="2006599"/>
            <a:chOff x="5181600" y="4038600"/>
            <a:chExt cx="1686261" cy="2006599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81600" y="4114800"/>
              <a:ext cx="1686261" cy="193039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5403791" y="4038600"/>
              <a:ext cx="11030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chemeClr val="bg2"/>
                  </a:solidFill>
                </a:rPr>
                <a:t>ClearPET</a:t>
              </a:r>
              <a:endParaRPr lang="fr-FR" dirty="0">
                <a:solidFill>
                  <a:schemeClr val="bg2"/>
                </a:solidFill>
              </a:endParaRPr>
            </a:p>
          </p:txBody>
        </p:sp>
      </p:grpSp>
      <p:sp>
        <p:nvSpPr>
          <p:cNvPr id="14" name="Espace réservé du contenu 2"/>
          <p:cNvSpPr txBox="1">
            <a:spLocks/>
          </p:cNvSpPr>
          <p:nvPr/>
        </p:nvSpPr>
        <p:spPr bwMode="auto">
          <a:xfrm>
            <a:off x="0" y="4062672"/>
            <a:ext cx="91440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marL="742950" lvl="1" indent="-285750" algn="l" eaLnBrk="1" hangingPunct="1">
              <a:spcBef>
                <a:spcPct val="20000"/>
              </a:spcBef>
              <a:buClr>
                <a:schemeClr val="tx1"/>
              </a:buClr>
              <a:buFontTx/>
              <a:buChar char="–"/>
            </a:pPr>
            <a:r>
              <a:rPr lang="en-US" sz="2400" kern="0" dirty="0" smtClean="0">
                <a:latin typeface="Times New Roman" charset="0"/>
              </a:rPr>
              <a:t>Crystal Clear projects 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charset="0"/>
              <a:ea typeface="ＭＳ Ｐゴシック" charset="-128"/>
            </a:endParaRPr>
          </a:p>
        </p:txBody>
      </p:sp>
      <p:grpSp>
        <p:nvGrpSpPr>
          <p:cNvPr id="22" name="Grouper 21"/>
          <p:cNvGrpSpPr/>
          <p:nvPr/>
        </p:nvGrpSpPr>
        <p:grpSpPr>
          <a:xfrm>
            <a:off x="2901214" y="4419600"/>
            <a:ext cx="3288571" cy="1964870"/>
            <a:chOff x="3142981" y="4419600"/>
            <a:chExt cx="3562619" cy="1964870"/>
          </a:xfrm>
        </p:grpSpPr>
        <p:pic>
          <p:nvPicPr>
            <p:cNvPr id="16" name="Image 21" descr="ClearPEMSonic.JPG"/>
            <p:cNvPicPr>
              <a:picLocks noChangeAspect="1"/>
            </p:cNvPicPr>
            <p:nvPr/>
          </p:nvPicPr>
          <p:blipFill>
            <a:blip r:embed="rId6"/>
            <a:srcRect t="9106"/>
            <a:stretch>
              <a:fillRect/>
            </a:stretch>
          </p:blipFill>
          <p:spPr bwMode="auto">
            <a:xfrm>
              <a:off x="3200400" y="4506684"/>
              <a:ext cx="3505200" cy="1877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ZoneTexte 17"/>
            <p:cNvSpPr txBox="1"/>
            <p:nvPr/>
          </p:nvSpPr>
          <p:spPr>
            <a:xfrm>
              <a:off x="3142981" y="4419600"/>
              <a:ext cx="3075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chemeClr val="bg2"/>
                  </a:solidFill>
                </a:rPr>
                <a:t>ClearPEM</a:t>
              </a:r>
              <a:r>
                <a:rPr lang="fr-FR" dirty="0" smtClean="0">
                  <a:solidFill>
                    <a:schemeClr val="bg2"/>
                  </a:solidFill>
                </a:rPr>
                <a:t> &amp; </a:t>
              </a:r>
              <a:r>
                <a:rPr lang="fr-FR" dirty="0" err="1" smtClean="0">
                  <a:solidFill>
                    <a:schemeClr val="bg2"/>
                  </a:solidFill>
                </a:rPr>
                <a:t>ClearPEM-Sonic</a:t>
              </a:r>
              <a:endParaRPr lang="fr-FR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5" name="Grouper 24"/>
          <p:cNvGrpSpPr/>
          <p:nvPr/>
        </p:nvGrpSpPr>
        <p:grpSpPr>
          <a:xfrm>
            <a:off x="6611817" y="4419600"/>
            <a:ext cx="1969477" cy="1981200"/>
            <a:chOff x="7162800" y="4419600"/>
            <a:chExt cx="2133600" cy="1981200"/>
          </a:xfrm>
        </p:grpSpPr>
        <p:grpSp>
          <p:nvGrpSpPr>
            <p:cNvPr id="21" name="Grouper 20"/>
            <p:cNvGrpSpPr/>
            <p:nvPr/>
          </p:nvGrpSpPr>
          <p:grpSpPr>
            <a:xfrm>
              <a:off x="7162800" y="4419600"/>
              <a:ext cx="2133600" cy="1981200"/>
              <a:chOff x="7162800" y="4419600"/>
              <a:chExt cx="2133600" cy="1981200"/>
            </a:xfrm>
          </p:grpSpPr>
          <p:pic>
            <p:nvPicPr>
              <p:cNvPr id="19" name="Picture 3"/>
              <p:cNvPicPr>
                <a:picLocks noChangeAspect="1"/>
              </p:cNvPicPr>
              <p:nvPr/>
            </p:nvPicPr>
            <p:blipFill>
              <a:blip r:embed="rId7"/>
              <a:srcRect b="16436"/>
              <a:stretch>
                <a:fillRect/>
              </a:stretch>
            </p:blipFill>
            <p:spPr bwMode="auto">
              <a:xfrm>
                <a:off x="7162800" y="4504267"/>
                <a:ext cx="2133600" cy="1896533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ZoneTexte 19"/>
              <p:cNvSpPr txBox="1"/>
              <p:nvPr/>
            </p:nvSpPr>
            <p:spPr>
              <a:xfrm>
                <a:off x="8084276" y="4419600"/>
                <a:ext cx="11049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 smtClean="0">
                    <a:solidFill>
                      <a:schemeClr val="bg2"/>
                    </a:solidFill>
                  </a:rPr>
                  <a:t>BrainPET</a:t>
                </a:r>
                <a:endParaRPr lang="fr-FR" dirty="0">
                  <a:solidFill>
                    <a:schemeClr val="bg2"/>
                  </a:solidFill>
                </a:endParaRPr>
              </a:p>
            </p:txBody>
          </p:sp>
        </p:grpSp>
        <p:cxnSp>
          <p:nvCxnSpPr>
            <p:cNvPr id="24" name="Connecteur droit avec flèche 23"/>
            <p:cNvCxnSpPr/>
            <p:nvPr/>
          </p:nvCxnSpPr>
          <p:spPr bwMode="auto">
            <a:xfrm rot="10800000">
              <a:off x="8001000" y="4953000"/>
              <a:ext cx="381000" cy="152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15956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2"/>
      <p:bldP spid="14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2038857" cy="511019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Medipix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4298"/>
            <a:ext cx="5068749" cy="496851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High Energy Physics original development:</a:t>
            </a:r>
          </a:p>
          <a:p>
            <a:pPr lvl="1"/>
            <a:r>
              <a:rPr lang="en-US" dirty="0"/>
              <a:t>Particle track detectors</a:t>
            </a:r>
          </a:p>
          <a:p>
            <a:pPr lvl="1"/>
            <a:r>
              <a:rPr lang="en-US" dirty="0"/>
              <a:t>Allows counting of single photons in contrast to traditional charge integrating devices like film or CCD</a:t>
            </a:r>
          </a:p>
          <a:p>
            <a:r>
              <a:rPr lang="en-US" dirty="0"/>
              <a:t> Main properties:</a:t>
            </a:r>
          </a:p>
          <a:p>
            <a:pPr lvl="1"/>
            <a:r>
              <a:rPr lang="en-US" dirty="0"/>
              <a:t>Fully digital device </a:t>
            </a:r>
          </a:p>
          <a:p>
            <a:pPr lvl="1"/>
            <a:r>
              <a:rPr lang="en-US" dirty="0"/>
              <a:t>Very high space resolution </a:t>
            </a:r>
          </a:p>
          <a:p>
            <a:pPr lvl="1"/>
            <a:r>
              <a:rPr lang="en-US" dirty="0"/>
              <a:t>Very fast photon counting </a:t>
            </a:r>
          </a:p>
          <a:p>
            <a:pPr lvl="1"/>
            <a:r>
              <a:rPr lang="en-US" dirty="0"/>
              <a:t>Good conversion efficiency of low energy X-rays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6429" y="348058"/>
            <a:ext cx="4027462" cy="26849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024" y="2715281"/>
            <a:ext cx="4032866" cy="4032866"/>
          </a:xfrm>
          <a:prstGeom prst="rect">
            <a:avLst/>
          </a:prstGeom>
        </p:spPr>
      </p:pic>
      <p:sp>
        <p:nvSpPr>
          <p:cNvPr id="7" name="Footer Placeholder 3"/>
          <p:cNvSpPr txBox="1">
            <a:spLocks/>
          </p:cNvSpPr>
          <p:nvPr/>
        </p:nvSpPr>
        <p:spPr>
          <a:xfrm>
            <a:off x="5068749" y="6294121"/>
            <a:ext cx="37153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b="1" i="0" kern="1200">
                <a:solidFill>
                  <a:schemeClr val="bg1"/>
                </a:solidFill>
                <a:latin typeface="Gill Sans Ligh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 smtClean="0"/>
              <a:t>Credits</a:t>
            </a:r>
            <a:r>
              <a:rPr lang="it-IT" dirty="0"/>
              <a:t>: Simon </a:t>
            </a:r>
            <a:r>
              <a:rPr lang="it-IT" dirty="0" err="1" smtClean="0"/>
              <a:t>Procz</a:t>
            </a:r>
            <a:r>
              <a:rPr lang="it-IT" dirty="0" smtClean="0"/>
              <a:t>, </a:t>
            </a:r>
            <a:r>
              <a:rPr lang="it-IT" dirty="0" err="1" smtClean="0"/>
              <a:t>University</a:t>
            </a:r>
            <a:r>
              <a:rPr lang="it-IT" dirty="0" smtClean="0"/>
              <a:t> </a:t>
            </a:r>
            <a:r>
              <a:rPr lang="it-IT" dirty="0"/>
              <a:t>of Freiburg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543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1" y="-76200"/>
            <a:ext cx="9565999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9C0000"/>
                </a:solidFill>
                <a:latin typeface="Helvetica" charset="0"/>
                <a:ea typeface="ＭＳ Ｐゴシック" charset="0"/>
                <a:cs typeface="ＭＳ Ｐゴシック" charset="0"/>
              </a:rPr>
              <a:t>ENLIGHT: </a:t>
            </a:r>
            <a:r>
              <a:rPr lang="en-GB" sz="3100" dirty="0" smtClean="0">
                <a:solidFill>
                  <a:srgbClr val="9C0000"/>
                </a:solidFill>
                <a:latin typeface="Helvetica" charset="0"/>
                <a:ea typeface="ＭＳ Ｐゴシック" charset="0"/>
                <a:cs typeface="ＭＳ Ｐゴシック" charset="0"/>
              </a:rPr>
              <a:t>Importing Physics collaboration </a:t>
            </a:r>
            <a:br>
              <a:rPr lang="en-GB" sz="3100" dirty="0" smtClean="0">
                <a:solidFill>
                  <a:srgbClr val="9C0000"/>
                </a:solidFill>
                <a:latin typeface="Helvetica" charset="0"/>
                <a:ea typeface="ＭＳ Ｐゴシック" charset="0"/>
                <a:cs typeface="ＭＳ Ｐゴシック" charset="0"/>
              </a:rPr>
            </a:br>
            <a:r>
              <a:rPr lang="en-GB" sz="3100" dirty="0" smtClean="0">
                <a:solidFill>
                  <a:srgbClr val="9C0000"/>
                </a:solidFill>
                <a:latin typeface="Helvetica" charset="0"/>
                <a:ea typeface="ＭＳ Ｐゴシック" charset="0"/>
                <a:cs typeface="ＭＳ Ｐゴシック" charset="0"/>
              </a:rPr>
              <a:t>philosophy into   a medical environment</a:t>
            </a:r>
            <a:endParaRPr lang="en-GB" sz="3100" dirty="0">
              <a:solidFill>
                <a:srgbClr val="9C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24122"/>
            <a:ext cx="8229600" cy="47926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2" charset="0"/>
              <a:buNone/>
              <a:defRPr/>
            </a:pPr>
            <a:endParaRPr lang="en-GB" sz="2000" dirty="0">
              <a:latin typeface="Constanti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</a:rPr>
              <a:t>Create common multidisciplinary </a:t>
            </a:r>
            <a:r>
              <a:rPr lang="en-GB" dirty="0" smtClean="0">
                <a:ea typeface="ＭＳ Ｐゴシック" charset="0"/>
              </a:rPr>
              <a:t>platform</a:t>
            </a: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 smtClean="0">
                <a:ea typeface="ＭＳ Ｐゴシック" charset="0"/>
              </a:rPr>
              <a:t>Cancer treatment</a:t>
            </a: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</a:rPr>
              <a:t>Identify </a:t>
            </a:r>
            <a:r>
              <a:rPr lang="en-GB" dirty="0" smtClean="0">
                <a:ea typeface="ＭＳ Ｐゴシック" charset="0"/>
              </a:rPr>
              <a:t>challenges</a:t>
            </a:r>
            <a:endParaRPr lang="en-GB" dirty="0">
              <a:ea typeface="ＭＳ Ｐゴシック" charset="0"/>
            </a:endParaRP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</a:rPr>
              <a:t>Share knowledge</a:t>
            </a: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</a:rPr>
              <a:t>Share best practices </a:t>
            </a: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</a:rPr>
              <a:t>Harmonise data   </a:t>
            </a: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</a:rPr>
              <a:t>Provide training, education</a:t>
            </a: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 smtClean="0">
                <a:ea typeface="ＭＳ Ｐゴシック" charset="0"/>
                <a:sym typeface="Wingdings" charset="0"/>
              </a:rPr>
              <a:t>Innovate to improve</a:t>
            </a:r>
            <a:endParaRPr lang="en-GB" dirty="0">
              <a:ea typeface="ＭＳ Ｐゴシック" charset="0"/>
              <a:sym typeface="Wingdings" charset="0"/>
            </a:endParaRP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  <a:sym typeface="Wingdings" charset="0"/>
              </a:rPr>
              <a:t>Lobbying for funding</a:t>
            </a:r>
          </a:p>
          <a:p>
            <a:pPr marL="457200" lvl="1" indent="0">
              <a:lnSpc>
                <a:spcPct val="90000"/>
              </a:lnSpc>
              <a:buFont typeface="Wingdings" charset="0"/>
              <a:buNone/>
              <a:defRPr/>
            </a:pPr>
            <a:endParaRPr lang="en-GB" sz="1600" dirty="0">
              <a:latin typeface="Constantia" charset="0"/>
              <a:ea typeface="ＭＳ Ｐゴシック" charset="0"/>
            </a:endParaRPr>
          </a:p>
          <a:p>
            <a:pPr lvl="1">
              <a:lnSpc>
                <a:spcPct val="90000"/>
              </a:lnSpc>
              <a:buFont typeface="Wingdings 2" charset="0"/>
              <a:buNone/>
              <a:defRPr/>
            </a:pPr>
            <a:endParaRPr lang="en-GB" sz="1600" dirty="0">
              <a:latin typeface="Constantia" charset="0"/>
              <a:ea typeface="ＭＳ Ｐゴシック" charset="0"/>
            </a:endParaRPr>
          </a:p>
        </p:txBody>
      </p:sp>
      <p:pic>
        <p:nvPicPr>
          <p:cNvPr id="74755" name="Picture 9" descr="acceleratore-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30" y="4302125"/>
            <a:ext cx="3489325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57"/>
          <a:stretch>
            <a:fillRect/>
          </a:stretch>
        </p:blipFill>
        <p:spPr bwMode="auto">
          <a:xfrm>
            <a:off x="5715000" y="2182813"/>
            <a:ext cx="2571750" cy="185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595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056647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26.1"/>
</p:tagLst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11025</TotalTime>
  <Words>853</Words>
  <Application>Microsoft Macintosh PowerPoint</Application>
  <PresentationFormat>On-screen Show (4:3)</PresentationFormat>
  <Paragraphs>219</Paragraphs>
  <Slides>19</Slides>
  <Notes>10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PrésentationCERN2</vt:lpstr>
      <vt:lpstr>From Physics to Medical Applications</vt:lpstr>
      <vt:lpstr>PowerPoint Presentation</vt:lpstr>
      <vt:lpstr>Catalysing collaboration in health field</vt:lpstr>
      <vt:lpstr>PowerPoint Presentation</vt:lpstr>
      <vt:lpstr>PowerPoint Presentation</vt:lpstr>
      <vt:lpstr>  Hadrontherapy: all started in 1946</vt:lpstr>
      <vt:lpstr>Effective  treatment needs precise detection</vt:lpstr>
      <vt:lpstr>Medipix</vt:lpstr>
      <vt:lpstr>ENLIGHT: Importing Physics collaboration  philosophy into   a medical environment</vt:lpstr>
      <vt:lpstr>The New (2014) CERN Medical Initiatives </vt:lpstr>
      <vt:lpstr>History of CERN Participation in Hadron Therapy</vt:lpstr>
      <vt:lpstr>PIMMS at CERN (1996-2000)</vt:lpstr>
      <vt:lpstr>From PIMMS study coordinated by CERN</vt:lpstr>
      <vt:lpstr>PowerPoint Presentation</vt:lpstr>
      <vt:lpstr>OPENMED: Biomedical Facility at CERN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GIAMPIETRO</dc:creator>
  <cp:lastModifiedBy>cern user</cp:lastModifiedBy>
  <cp:revision>492</cp:revision>
  <cp:lastPrinted>2015-01-21T07:16:45Z</cp:lastPrinted>
  <dcterms:created xsi:type="dcterms:W3CDTF">2014-05-20T17:46:46Z</dcterms:created>
  <dcterms:modified xsi:type="dcterms:W3CDTF">2015-05-20T08:55:03Z</dcterms:modified>
</cp:coreProperties>
</file>