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1" r:id="rId3"/>
    <p:sldId id="263" r:id="rId4"/>
    <p:sldId id="265" r:id="rId5"/>
    <p:sldId id="264" r:id="rId6"/>
    <p:sldId id="266" r:id="rId7"/>
    <p:sldId id="267" r:id="rId8"/>
    <p:sldId id="268" r:id="rId9"/>
    <p:sldId id="270" r:id="rId10"/>
    <p:sldId id="275" r:id="rId11"/>
    <p:sldId id="289" r:id="rId12"/>
    <p:sldId id="290" r:id="rId13"/>
    <p:sldId id="291" r:id="rId14"/>
    <p:sldId id="308" r:id="rId15"/>
    <p:sldId id="293" r:id="rId16"/>
    <p:sldId id="287" r:id="rId17"/>
    <p:sldId id="296" r:id="rId18"/>
    <p:sldId id="277" r:id="rId19"/>
    <p:sldId id="305" r:id="rId20"/>
    <p:sldId id="306" r:id="rId21"/>
    <p:sldId id="311" r:id="rId22"/>
    <p:sldId id="259" r:id="rId23"/>
    <p:sldId id="286" r:id="rId24"/>
    <p:sldId id="309" r:id="rId25"/>
    <p:sldId id="310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6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7EF4-CFA9-4ABC-9F3D-ED1D86A48CA6}" type="datetimeFigureOut">
              <a:rPr lang="fr-FR" smtClean="0"/>
              <a:t>20/05/2015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62B9-9963-4D5D-877D-7ECA900DD8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89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07894-1A2A-4E48-96D1-5D646A1D837C}" type="datetimeFigureOut">
              <a:rPr lang="fr-FR" smtClean="0"/>
              <a:t>20/05/2015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F2E9B-3469-4325-93E4-89A8D7DB5B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06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75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10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84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1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89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33637" t="60364" r="20105" b="18636"/>
          <a:stretch>
            <a:fillRect/>
          </a:stretch>
        </p:blipFill>
        <p:spPr bwMode="auto">
          <a:xfrm>
            <a:off x="6136956" y="5589324"/>
            <a:ext cx="2693778" cy="91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358B819-9277-4EA6-977D-B6EBE862BA2D}" type="datetime1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825" y="494724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6366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2300969" y="6359171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May 2015</a:t>
            </a:r>
            <a:endParaRPr lang="en-US" dirty="0"/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V.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Fedosseev</a:t>
            </a:r>
            <a:r>
              <a:rPr lang="en-US" baseline="0" dirty="0" smtClean="0"/>
              <a:t>, T. </a:t>
            </a:r>
            <a:r>
              <a:rPr lang="en-US" baseline="0" dirty="0" err="1" smtClean="0"/>
              <a:t>Stora</a:t>
            </a:r>
            <a:r>
              <a:rPr lang="en-US" baseline="0" dirty="0" smtClean="0"/>
              <a:t>, </a:t>
            </a:r>
            <a:r>
              <a:rPr lang="en-US" dirty="0" smtClean="0"/>
              <a:t>EN-STI </a:t>
            </a:r>
            <a:r>
              <a:rPr lang="en-US" dirty="0" smtClean="0"/>
              <a:t>- CERN-MEDICIS</a:t>
            </a:r>
            <a:endParaRPr lang="en-US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A51D34B-1CD1-4CEC-8425-917250BE959A}" type="datetime1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V. </a:t>
            </a:r>
            <a:r>
              <a:rPr lang="en-US" dirty="0" err="1" smtClean="0"/>
              <a:t>Fedosseev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dirty="0" smtClean="0"/>
              <a:t>T</a:t>
            </a:r>
            <a:r>
              <a:rPr lang="en-US" dirty="0" smtClean="0"/>
              <a:t>. </a:t>
            </a:r>
            <a:r>
              <a:rPr lang="en-US" dirty="0" err="1" smtClean="0"/>
              <a:t>Stora</a:t>
            </a:r>
            <a:r>
              <a:rPr lang="en-US" dirty="0" smtClean="0"/>
              <a:t> EN-STI - CERN-MEDICIS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098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EN-STI - CERN-MEDICIS – EUCARD 2 workshop</a:t>
            </a:r>
            <a:endParaRPr lang="en-US" dirty="0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7037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19 Feb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- CERN-MEDICIS – ATS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7" r:id="rId6"/>
    <p:sldLayoutId id="2147483680" r:id="rId7"/>
    <p:sldLayoutId id="2147483676" r:id="rId8"/>
    <p:sldLayoutId id="2147483686" r:id="rId9"/>
    <p:sldLayoutId id="2147483688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8.jpeg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9.emf"/><Relationship Id="rId5" Type="http://schemas.openxmlformats.org/officeDocument/2006/relationships/image" Target="../media/image47.emf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emf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3.jpeg"/><Relationship Id="rId18" Type="http://schemas.openxmlformats.org/officeDocument/2006/relationships/image" Target="../media/image78.emf"/><Relationship Id="rId3" Type="http://schemas.openxmlformats.org/officeDocument/2006/relationships/image" Target="../media/image3.png"/><Relationship Id="rId21" Type="http://schemas.openxmlformats.org/officeDocument/2006/relationships/image" Target="../media/image80.png"/><Relationship Id="rId7" Type="http://schemas.openxmlformats.org/officeDocument/2006/relationships/image" Target="../media/image68.png"/><Relationship Id="rId12" Type="http://schemas.openxmlformats.org/officeDocument/2006/relationships/image" Target="../media/image33.png"/><Relationship Id="rId17" Type="http://schemas.openxmlformats.org/officeDocument/2006/relationships/image" Target="../media/image77.png"/><Relationship Id="rId2" Type="http://schemas.openxmlformats.org/officeDocument/2006/relationships/image" Target="../media/image64.png"/><Relationship Id="rId16" Type="http://schemas.openxmlformats.org/officeDocument/2006/relationships/image" Target="../media/image76.emf"/><Relationship Id="rId20" Type="http://schemas.openxmlformats.org/officeDocument/2006/relationships/image" Target="../media/image7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5" Type="http://schemas.openxmlformats.org/officeDocument/2006/relationships/image" Target="../media/image75.jpeg"/><Relationship Id="rId10" Type="http://schemas.openxmlformats.org/officeDocument/2006/relationships/image" Target="../media/image71.jpeg"/><Relationship Id="rId19" Type="http://schemas.openxmlformats.org/officeDocument/2006/relationships/image" Target="../media/image5.png"/><Relationship Id="rId4" Type="http://schemas.openxmlformats.org/officeDocument/2006/relationships/image" Target="../media/image65.png"/><Relationship Id="rId9" Type="http://schemas.openxmlformats.org/officeDocument/2006/relationships/image" Target="../media/image70.jpeg"/><Relationship Id="rId1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9.jpeg"/><Relationship Id="rId7" Type="http://schemas.openxmlformats.org/officeDocument/2006/relationships/image" Target="../media/image1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30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CERN-MEDICIS (</a:t>
            </a:r>
            <a:r>
              <a:rPr lang="en-US" dirty="0" err="1" smtClean="0"/>
              <a:t>MEDical</a:t>
            </a:r>
            <a:r>
              <a:rPr lang="en-US" dirty="0" smtClean="0"/>
              <a:t> Isotope Collected from </a:t>
            </a:r>
            <a:r>
              <a:rPr lang="en-US" smtClean="0"/>
              <a:t>ISolde</a:t>
            </a:r>
            <a:r>
              <a:rPr lang="en-US" dirty="0" smtClean="0"/>
              <a:t>): A new facility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Valentin </a:t>
            </a:r>
            <a:r>
              <a:rPr lang="en-US" dirty="0" err="1" smtClean="0"/>
              <a:t>Fedosseev</a:t>
            </a:r>
            <a:r>
              <a:rPr lang="en-US" dirty="0" smtClean="0"/>
              <a:t>,</a:t>
            </a:r>
          </a:p>
          <a:p>
            <a:r>
              <a:rPr lang="en-US" dirty="0" smtClean="0"/>
              <a:t>Thierry </a:t>
            </a:r>
            <a:r>
              <a:rPr lang="en-US" dirty="0" err="1" smtClean="0"/>
              <a:t>Stora</a:t>
            </a:r>
            <a:r>
              <a:rPr lang="en-US" dirty="0" smtClean="0"/>
              <a:t>, EN-STI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6695" y="4174823"/>
            <a:ext cx="956933" cy="8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General Integration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43" y="1004808"/>
            <a:ext cx="8350780" cy="525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7" t="9887" r="33208" b="60225"/>
          <a:stretch/>
        </p:blipFill>
        <p:spPr bwMode="auto">
          <a:xfrm>
            <a:off x="8244959" y="283894"/>
            <a:ext cx="627948" cy="66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0" y="580001"/>
            <a:ext cx="1304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V. Barozier</a:t>
            </a:r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040213"/>
            <a:ext cx="8626805" cy="5029201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Dr. Forni (Clin. Carouge, </a:t>
            </a:r>
            <a:r>
              <a:rPr lang="fr-FR" sz="1800" dirty="0" err="1" smtClean="0">
                <a:solidFill>
                  <a:schemeClr val="tx1"/>
                </a:solidFill>
              </a:rPr>
              <a:t>Geneve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Morel, Prof. </a:t>
            </a:r>
            <a:r>
              <a:rPr lang="fr-FR" sz="1800" dirty="0" err="1" smtClean="0">
                <a:solidFill>
                  <a:schemeClr val="tx1"/>
                </a:solidFill>
              </a:rPr>
              <a:t>Buehler</a:t>
            </a:r>
            <a:r>
              <a:rPr lang="fr-FR" sz="1800" dirty="0" smtClean="0">
                <a:solidFill>
                  <a:schemeClr val="tx1"/>
                </a:solidFill>
              </a:rPr>
              <a:t>, </a:t>
            </a:r>
            <a:r>
              <a:rPr lang="en-US" sz="1800" dirty="0" smtClean="0">
                <a:solidFill>
                  <a:schemeClr val="tx1"/>
                </a:solidFill>
              </a:rPr>
              <a:t>Prof. Y. </a:t>
            </a:r>
            <a:r>
              <a:rPr lang="en-US" sz="1800" dirty="0" err="1" smtClean="0">
                <a:solidFill>
                  <a:schemeClr val="tx1"/>
                </a:solidFill>
              </a:rPr>
              <a:t>Seimbille</a:t>
            </a:r>
            <a:r>
              <a:rPr lang="en-US" sz="1800" dirty="0" smtClean="0">
                <a:solidFill>
                  <a:schemeClr val="tx1"/>
                </a:solidFill>
              </a:rPr>
              <a:t>, Prof. </a:t>
            </a:r>
            <a:r>
              <a:rPr lang="en-US" sz="1800" dirty="0" err="1" smtClean="0">
                <a:solidFill>
                  <a:schemeClr val="tx1"/>
                </a:solidFill>
              </a:rPr>
              <a:t>Ratib</a:t>
            </a:r>
            <a:r>
              <a:rPr lang="en-US" sz="1800" dirty="0" smtClean="0">
                <a:solidFill>
                  <a:schemeClr val="tx1"/>
                </a:solidFill>
              </a:rPr>
              <a:t> (HCUGE, </a:t>
            </a:r>
            <a:r>
              <a:rPr lang="en-US" sz="1800" dirty="0" err="1" smtClean="0">
                <a:solidFill>
                  <a:schemeClr val="tx1"/>
                </a:solidFill>
              </a:rPr>
              <a:t>Geneve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  <a:endParaRPr lang="fr-FR" sz="1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D. Hanahan (ISREC, EPFL, Lausanne)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F. </a:t>
            </a:r>
            <a:r>
              <a:rPr lang="fr-FR" sz="1800" dirty="0" err="1" smtClean="0">
                <a:solidFill>
                  <a:schemeClr val="tx1"/>
                </a:solidFill>
              </a:rPr>
              <a:t>Buchegger</a:t>
            </a:r>
            <a:r>
              <a:rPr lang="fr-FR" sz="1800" dirty="0" smtClean="0">
                <a:solidFill>
                  <a:schemeClr val="tx1"/>
                </a:solidFill>
              </a:rPr>
              <a:t>, Prof. J. Prior (CHUV, Lausanne)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 M. Huyse, prof. P. van </a:t>
            </a:r>
            <a:r>
              <a:rPr lang="fr-FR" sz="1800" dirty="0" err="1" smtClean="0">
                <a:solidFill>
                  <a:schemeClr val="tx1"/>
                </a:solidFill>
              </a:rPr>
              <a:t>Duppen</a:t>
            </a:r>
            <a:r>
              <a:rPr lang="fr-FR" sz="1800" dirty="0" smtClean="0">
                <a:solidFill>
                  <a:schemeClr val="tx1"/>
                </a:solidFill>
              </a:rPr>
              <a:t> (KUL, </a:t>
            </a:r>
            <a:r>
              <a:rPr lang="fr-FR" sz="1800" dirty="0" err="1" smtClean="0">
                <a:solidFill>
                  <a:schemeClr val="tx1"/>
                </a:solidFill>
              </a:rPr>
              <a:t>Univ</a:t>
            </a:r>
            <a:r>
              <a:rPr lang="fr-FR" sz="1800" dirty="0" smtClean="0">
                <a:solidFill>
                  <a:schemeClr val="tx1"/>
                </a:solidFill>
              </a:rPr>
              <a:t>. Leuven)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S. Lahiri (SINP, </a:t>
            </a:r>
            <a:r>
              <a:rPr lang="fr-FR" sz="1800" dirty="0" err="1" smtClean="0">
                <a:solidFill>
                  <a:schemeClr val="tx1"/>
                </a:solidFill>
              </a:rPr>
              <a:t>Kolkata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  <a:endParaRPr lang="fr-FR" sz="1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I. dos  Santos, prof  P. Vaz  (CT2N, </a:t>
            </a:r>
            <a:r>
              <a:rPr lang="fr-FR" sz="1800" dirty="0" err="1" smtClean="0">
                <a:solidFill>
                  <a:schemeClr val="tx1"/>
                </a:solidFill>
              </a:rPr>
              <a:t>Lisbon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  <a:endParaRPr lang="fr-FR" sz="1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E. </a:t>
            </a:r>
            <a:r>
              <a:rPr lang="fr-FR" sz="1800" dirty="0" err="1" smtClean="0">
                <a:solidFill>
                  <a:schemeClr val="tx1"/>
                </a:solidFill>
              </a:rPr>
              <a:t>Piperkova</a:t>
            </a:r>
            <a:r>
              <a:rPr lang="fr-FR" sz="1800" dirty="0" smtClean="0">
                <a:solidFill>
                  <a:schemeClr val="tx1"/>
                </a:solidFill>
              </a:rPr>
              <a:t> (</a:t>
            </a:r>
            <a:r>
              <a:rPr lang="fr-FR" sz="1800" dirty="0" err="1" smtClean="0">
                <a:solidFill>
                  <a:schemeClr val="tx1"/>
                </a:solidFill>
              </a:rPr>
              <a:t>Nucl</a:t>
            </a:r>
            <a:r>
              <a:rPr lang="fr-FR" sz="1800" dirty="0" smtClean="0">
                <a:solidFill>
                  <a:schemeClr val="tx1"/>
                </a:solidFill>
              </a:rPr>
              <a:t>. </a:t>
            </a:r>
            <a:r>
              <a:rPr lang="fr-FR" sz="1800" dirty="0" err="1" smtClean="0">
                <a:solidFill>
                  <a:schemeClr val="tx1"/>
                </a:solidFill>
              </a:rPr>
              <a:t>Medicine</a:t>
            </a:r>
            <a:r>
              <a:rPr lang="fr-FR" sz="1800" dirty="0" smtClean="0">
                <a:solidFill>
                  <a:schemeClr val="tx1"/>
                </a:solidFill>
              </a:rPr>
              <a:t>, Sofia)</a:t>
            </a:r>
            <a:endParaRPr lang="fr-FR" sz="1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1800" dirty="0">
                <a:solidFill>
                  <a:schemeClr val="tx1"/>
                </a:solidFill>
              </a:rPr>
              <a:t>Prof. F. Haddad  (</a:t>
            </a:r>
            <a:r>
              <a:rPr lang="fr-FR" sz="1800" dirty="0" smtClean="0">
                <a:solidFill>
                  <a:schemeClr val="tx1"/>
                </a:solidFill>
              </a:rPr>
              <a:t>ARRONAX)</a:t>
            </a:r>
          </a:p>
          <a:p>
            <a:pPr>
              <a:lnSpc>
                <a:spcPct val="80000"/>
              </a:lnSpc>
            </a:pPr>
            <a:r>
              <a:rPr lang="fr-FR" sz="1800" dirty="0">
                <a:solidFill>
                  <a:schemeClr val="tx1"/>
                </a:solidFill>
              </a:rPr>
              <a:t>JRC-ITU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i="1" dirty="0" err="1" smtClean="0">
                <a:solidFill>
                  <a:schemeClr val="tx1"/>
                </a:solidFill>
              </a:rPr>
              <a:t>Ongoing</a:t>
            </a:r>
            <a:r>
              <a:rPr lang="fr-FR" sz="1800" i="1" dirty="0" smtClean="0">
                <a:solidFill>
                  <a:schemeClr val="tx1"/>
                </a:solidFill>
              </a:rPr>
              <a:t> discussions</a:t>
            </a:r>
            <a:endParaRPr lang="fr-FR" sz="1800" i="1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S. Buono (AAA)</a:t>
            </a:r>
            <a:endParaRPr lang="fr-FR" sz="1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Prof. K. Wendt (JGU)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dirty="0" err="1" smtClean="0">
                <a:solidFill>
                  <a:schemeClr val="tx1"/>
                </a:solidFill>
              </a:rPr>
              <a:t>Myrrha</a:t>
            </a:r>
            <a:endParaRPr lang="fr-FR" sz="1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ESS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NPL (UK)</a:t>
            </a:r>
          </a:p>
          <a:p>
            <a:pPr eaLnBrk="1" hangingPunct="1">
              <a:lnSpc>
                <a:spcPct val="80000"/>
              </a:lnSpc>
            </a:pPr>
            <a:endParaRPr lang="fr-FR" sz="1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fr-FR" sz="1800" dirty="0" smtClean="0">
              <a:solidFill>
                <a:schemeClr val="tx1"/>
              </a:solidFill>
            </a:endParaRPr>
          </a:p>
        </p:txBody>
      </p:sp>
      <p:sp>
        <p:nvSpPr>
          <p:cNvPr id="5" name="Title 11"/>
          <p:cNvSpPr txBox="1">
            <a:spLocks/>
          </p:cNvSpPr>
          <p:nvPr/>
        </p:nvSpPr>
        <p:spPr>
          <a:xfrm>
            <a:off x="609600" y="3810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External partners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2261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58824"/>
            <a:ext cx="6563833" cy="492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5791200"/>
            <a:ext cx="6378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prof. </a:t>
            </a:r>
            <a:r>
              <a:rPr lang="fr-FR" dirty="0" err="1" smtClean="0"/>
              <a:t>Ratib</a:t>
            </a:r>
            <a:r>
              <a:rPr lang="fr-FR" dirty="0" smtClean="0"/>
              <a:t>, in the </a:t>
            </a:r>
            <a:r>
              <a:rPr lang="fr-FR" dirty="0" err="1" smtClean="0"/>
              <a:t>context</a:t>
            </a:r>
            <a:r>
              <a:rPr lang="fr-FR" dirty="0" smtClean="0"/>
              <a:t> of the CERN-MEDICIS </a:t>
            </a:r>
            <a:r>
              <a:rPr lang="fr-FR" dirty="0" err="1" smtClean="0"/>
              <a:t>project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8447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9" descr="Skärmavbild 2014-04-30 kl. 12.25.37 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254641"/>
            <a:ext cx="4597008" cy="209815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1" y="381000"/>
            <a:ext cx="830579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err="1" smtClean="0">
                <a:solidFill>
                  <a:srgbClr val="0070C0"/>
                </a:solidFill>
              </a:rPr>
              <a:t>Radioisotopes</a:t>
            </a:r>
            <a:r>
              <a:rPr lang="fr-FR" sz="2800" b="1" dirty="0" smtClean="0">
                <a:solidFill>
                  <a:srgbClr val="0070C0"/>
                </a:solidFill>
              </a:rPr>
              <a:t> and </a:t>
            </a:r>
            <a:r>
              <a:rPr lang="fr-FR" sz="2800" b="1" dirty="0" err="1" smtClean="0">
                <a:solidFill>
                  <a:srgbClr val="0070C0"/>
                </a:solidFill>
              </a:rPr>
              <a:t>personnalized</a:t>
            </a:r>
            <a:r>
              <a:rPr lang="fr-FR" sz="2800" b="1" dirty="0" smtClean="0">
                <a:solidFill>
                  <a:srgbClr val="0070C0"/>
                </a:solidFill>
              </a:rPr>
              <a:t> </a:t>
            </a:r>
            <a:r>
              <a:rPr lang="fr-FR" sz="2800" b="1" dirty="0" err="1" smtClean="0">
                <a:solidFill>
                  <a:srgbClr val="0070C0"/>
                </a:solidFill>
              </a:rPr>
              <a:t>medicine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721" y="1598395"/>
            <a:ext cx="4175279" cy="291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366431" y="4510839"/>
            <a:ext cx="301556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fr-FR" sz="1200" dirty="0"/>
              <a:t>From U. </a:t>
            </a:r>
            <a:r>
              <a:rPr lang="en-US" altLang="fr-FR" sz="1200" dirty="0" smtClean="0"/>
              <a:t>Koester,</a:t>
            </a:r>
          </a:p>
          <a:p>
            <a:pPr algn="r"/>
            <a:r>
              <a:rPr lang="en-US" altLang="fr-FR" sz="1200" dirty="0" smtClean="0"/>
              <a:t>workshop </a:t>
            </a:r>
            <a:r>
              <a:rPr lang="en-US" altLang="fr-FR" sz="1200" dirty="0"/>
              <a:t>on physics for Health in </a:t>
            </a:r>
            <a:r>
              <a:rPr lang="en-US" altLang="fr-FR" sz="1200" dirty="0" smtClean="0"/>
              <a:t>Europe</a:t>
            </a:r>
          </a:p>
          <a:p>
            <a:pPr algn="r"/>
            <a:r>
              <a:rPr lang="en-US" altLang="fr-FR" sz="1200" dirty="0" smtClean="0"/>
              <a:t>CERN</a:t>
            </a:r>
            <a:r>
              <a:rPr lang="en-US" altLang="fr-FR" sz="1200" dirty="0"/>
              <a:t>, Feb. 2010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52400" y="3581400"/>
            <a:ext cx="336508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 smtClean="0"/>
              <a:t>99Technecium supply shortage</a:t>
            </a:r>
          </a:p>
          <a:p>
            <a:endParaRPr lang="en-US" altLang="fr-FR" dirty="0"/>
          </a:p>
          <a:p>
            <a:r>
              <a:rPr lang="en-US" altLang="fr-FR" dirty="0" smtClean="0"/>
              <a:t>(10’000 </a:t>
            </a:r>
            <a:r>
              <a:rPr lang="en-US" altLang="fr-FR" dirty="0" err="1" smtClean="0"/>
              <a:t>scintigraphy</a:t>
            </a:r>
            <a:r>
              <a:rPr lang="en-US" altLang="fr-FR" dirty="0" smtClean="0"/>
              <a:t> protocols</a:t>
            </a:r>
          </a:p>
          <a:p>
            <a:r>
              <a:rPr lang="en-US" altLang="fr-FR" dirty="0" smtClean="0"/>
              <a:t>/</a:t>
            </a:r>
            <a:r>
              <a:rPr lang="en-US" altLang="fr-FR" dirty="0" err="1" smtClean="0"/>
              <a:t>Mi</a:t>
            </a:r>
            <a:r>
              <a:rPr lang="en-US" altLang="fr-FR" dirty="0" smtClean="0"/>
              <a:t> US residents/year)</a:t>
            </a:r>
          </a:p>
          <a:p>
            <a:endParaRPr lang="en-US" alt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628" y="3168502"/>
            <a:ext cx="934084" cy="3096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08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err="1" smtClean="0">
                <a:solidFill>
                  <a:srgbClr val="00B0F0"/>
                </a:solidFill>
              </a:rPr>
              <a:t>Classical</a:t>
            </a:r>
            <a:r>
              <a:rPr lang="fr-FR" b="1" dirty="0" smtClean="0">
                <a:solidFill>
                  <a:srgbClr val="00B0F0"/>
                </a:solidFill>
              </a:rPr>
              <a:t> </a:t>
            </a:r>
            <a:r>
              <a:rPr lang="fr-FR" b="1" dirty="0" err="1" smtClean="0">
                <a:solidFill>
                  <a:srgbClr val="00B0F0"/>
                </a:solidFill>
              </a:rPr>
              <a:t>medical</a:t>
            </a:r>
            <a:r>
              <a:rPr lang="fr-FR" b="1" dirty="0" smtClean="0">
                <a:solidFill>
                  <a:srgbClr val="00B0F0"/>
                </a:solidFill>
              </a:rPr>
              <a:t> isotope production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72897">
            <a:off x="5500542" y="909989"/>
            <a:ext cx="2749579" cy="3221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32655" y="4089622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reactors</a:t>
            </a:r>
            <a:r>
              <a:rPr lang="fr-FR" dirty="0" smtClean="0"/>
              <a:t> (</a:t>
            </a:r>
            <a:r>
              <a:rPr lang="fr-FR" dirty="0" err="1" smtClean="0"/>
              <a:t>n,X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12" y="1875390"/>
            <a:ext cx="4275283" cy="12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8385" y="3455213"/>
            <a:ext cx="3313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 </a:t>
            </a:r>
            <a:r>
              <a:rPr lang="fr-FR" dirty="0" err="1" smtClean="0"/>
              <a:t>medical</a:t>
            </a:r>
            <a:r>
              <a:rPr lang="fr-FR" dirty="0" smtClean="0"/>
              <a:t> cyclotrons (p/d/</a:t>
            </a:r>
            <a:r>
              <a:rPr lang="fr-FR" dirty="0" err="1" smtClean="0"/>
              <a:t>a,X</a:t>
            </a:r>
            <a:r>
              <a:rPr lang="fr-FR" dirty="0" smtClean="0"/>
              <a:t>)</a:t>
            </a:r>
          </a:p>
          <a:p>
            <a:r>
              <a:rPr lang="fr-FR" dirty="0" smtClean="0"/>
              <a:t>9-70MeV</a:t>
            </a:r>
            <a:endParaRPr lang="fr-FR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472" y="4875853"/>
            <a:ext cx="2691588" cy="1531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31342" y="5431856"/>
            <a:ext cx="4596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More prospective : compact </a:t>
            </a:r>
            <a:r>
              <a:rPr lang="fr-FR" dirty="0" err="1" smtClean="0"/>
              <a:t>Linacs</a:t>
            </a:r>
            <a:r>
              <a:rPr lang="fr-FR" dirty="0" smtClean="0"/>
              <a:t>,</a:t>
            </a:r>
          </a:p>
          <a:p>
            <a:r>
              <a:rPr lang="fr-FR" dirty="0" smtClean="0"/>
              <a:t>Heavy ion cyclotrons, high </a:t>
            </a:r>
            <a:r>
              <a:rPr lang="fr-FR" dirty="0" err="1" smtClean="0"/>
              <a:t>energy</a:t>
            </a:r>
            <a:r>
              <a:rPr lang="fr-FR" dirty="0" smtClean="0"/>
              <a:t> p drivers</a:t>
            </a:r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1342" y="4101987"/>
            <a:ext cx="1538039" cy="10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GLUSCAN&lt;sup&gt;®&lt;/sup&g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5353" y="4101987"/>
            <a:ext cx="1241298" cy="114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3100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914400"/>
            <a:ext cx="89154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 err="1" smtClean="0"/>
              <a:t>Bio</a:t>
            </a:r>
            <a:r>
              <a:rPr lang="fr-FR" sz="2400" dirty="0" err="1"/>
              <a:t>m</a:t>
            </a:r>
            <a:r>
              <a:rPr lang="fr-FR" sz="2400" dirty="0" err="1" smtClean="0"/>
              <a:t>edicine</a:t>
            </a:r>
            <a:endParaRPr lang="en-GB" sz="2400" dirty="0" smtClean="0"/>
          </a:p>
          <a:p>
            <a:r>
              <a:rPr lang="en-GB" sz="2400" dirty="0" smtClean="0"/>
              <a:t>Innovative protocols (Surgery/brachytherapy/combination)</a:t>
            </a:r>
          </a:p>
          <a:p>
            <a:r>
              <a:rPr lang="fr-FR" sz="2400" dirty="0" err="1" smtClean="0"/>
              <a:t>Innovative</a:t>
            </a:r>
            <a:r>
              <a:rPr lang="fr-FR" sz="2400" dirty="0" smtClean="0"/>
              <a:t> isotopes for </a:t>
            </a:r>
            <a:r>
              <a:rPr lang="fr-FR" sz="2400" dirty="0" err="1" smtClean="0"/>
              <a:t>imaging</a:t>
            </a:r>
            <a:r>
              <a:rPr lang="fr-FR" sz="2400" dirty="0" smtClean="0"/>
              <a:t> and </a:t>
            </a:r>
            <a:r>
              <a:rPr lang="fr-FR" sz="2400" dirty="0" err="1" smtClean="0"/>
              <a:t>treatment</a:t>
            </a:r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 err="1" smtClean="0"/>
              <a:t>Studies</a:t>
            </a:r>
            <a:r>
              <a:rPr lang="fr-FR" sz="2400" dirty="0" smtClean="0"/>
              <a:t> on </a:t>
            </a:r>
            <a:r>
              <a:rPr lang="fr-FR" sz="2400" dirty="0" err="1" smtClean="0"/>
              <a:t>cells</a:t>
            </a:r>
            <a:r>
              <a:rPr lang="fr-FR" sz="2400" dirty="0" smtClean="0"/>
              <a:t>, </a:t>
            </a:r>
            <a:r>
              <a:rPr lang="fr-FR" sz="2400" dirty="0" err="1" smtClean="0"/>
              <a:t>animals</a:t>
            </a:r>
            <a:r>
              <a:rPr lang="fr-FR" sz="2400" dirty="0" smtClean="0"/>
              <a:t> (« </a:t>
            </a:r>
            <a:r>
              <a:rPr lang="fr-FR" sz="2400" dirty="0" err="1" smtClean="0"/>
              <a:t>preclinical</a:t>
            </a:r>
            <a:r>
              <a:rPr lang="fr-FR" sz="2400" dirty="0" smtClean="0"/>
              <a:t> »)</a:t>
            </a:r>
            <a:br>
              <a:rPr lang="fr-FR" sz="2400" dirty="0" smtClean="0"/>
            </a:br>
            <a:r>
              <a:rPr lang="fr-FR" sz="2400" i="1" dirty="0" err="1" smtClean="0"/>
              <a:t>possibly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extended</a:t>
            </a:r>
            <a:r>
              <a:rPr lang="fr-FR" sz="2400" i="1" dirty="0" smtClean="0"/>
              <a:t> to </a:t>
            </a:r>
            <a:r>
              <a:rPr lang="fr-FR" sz="2400" i="1" dirty="0" err="1" smtClean="0"/>
              <a:t>clinical</a:t>
            </a:r>
            <a:r>
              <a:rPr lang="fr-FR" sz="2400" i="1" dirty="0" smtClean="0"/>
              <a:t> phases </a:t>
            </a:r>
            <a:br>
              <a:rPr lang="fr-FR" sz="2400" i="1" dirty="0" smtClean="0"/>
            </a:br>
            <a:r>
              <a:rPr lang="fr-FR" sz="2400" i="1" dirty="0" smtClean="0"/>
              <a:t>(</a:t>
            </a:r>
            <a:r>
              <a:rPr lang="fr-FR" sz="2400" i="1" dirty="0" err="1" smtClean="0"/>
              <a:t>needs</a:t>
            </a:r>
            <a:r>
              <a:rPr lang="fr-FR" sz="2400" i="1" dirty="0" smtClean="0"/>
              <a:t> upgrades, but </a:t>
            </a:r>
            <a:r>
              <a:rPr lang="fr-FR" sz="2400" i="1" dirty="0" err="1" smtClean="0"/>
              <a:t>this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can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be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reached</a:t>
            </a:r>
            <a:r>
              <a:rPr lang="fr-FR" sz="2400" i="1" dirty="0" smtClean="0"/>
              <a:t>)</a:t>
            </a:r>
            <a:endParaRPr lang="en-GB" sz="2400" i="1" dirty="0" smtClean="0"/>
          </a:p>
          <a:p>
            <a:endParaRPr lang="en-GB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0" y="4572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Scope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060438"/>
              </p:ext>
            </p:extLst>
          </p:nvPr>
        </p:nvGraphicFramePr>
        <p:xfrm>
          <a:off x="1359985" y="2213319"/>
          <a:ext cx="6328472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872"/>
                <a:gridCol w="1226943"/>
                <a:gridCol w="2209800"/>
                <a:gridCol w="136385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Field of Application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Radiation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Chemical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elements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Half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lives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FR" baseline="30000" dirty="0" smtClean="0"/>
                        <a:t>+</a:t>
                      </a:r>
                      <a:endParaRPr lang="en-GB" baseline="300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fr-FR" baseline="0" dirty="0" err="1" smtClean="0"/>
                        <a:t>Alkaline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earth</a:t>
                      </a:r>
                      <a:endParaRPr lang="fr-FR" baseline="0" dirty="0" smtClean="0"/>
                    </a:p>
                    <a:p>
                      <a:r>
                        <a:rPr lang="fr-FR" baseline="0" dirty="0" err="1" smtClean="0"/>
                        <a:t>Halogen</a:t>
                      </a:r>
                      <a:endParaRPr lang="fr-FR" baseline="0" dirty="0" smtClean="0"/>
                    </a:p>
                    <a:p>
                      <a:r>
                        <a:rPr lang="fr-FR" dirty="0" smtClean="0"/>
                        <a:t>Lanthanide</a:t>
                      </a:r>
                    </a:p>
                    <a:p>
                      <a:r>
                        <a:rPr lang="fr-FR" dirty="0" smtClean="0"/>
                        <a:t>Transition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metals</a:t>
                      </a:r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…</a:t>
                      </a:r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fr-FR" dirty="0" smtClean="0"/>
                        <a:t>10’s min.</a:t>
                      </a:r>
                    </a:p>
                    <a:p>
                      <a:r>
                        <a:rPr lang="fr-FR" dirty="0" err="1" smtClean="0"/>
                        <a:t>Hours</a:t>
                      </a:r>
                      <a:endParaRPr lang="fr-FR" dirty="0" smtClean="0"/>
                    </a:p>
                    <a:p>
                      <a:r>
                        <a:rPr lang="fr-FR" dirty="0" err="1" smtClean="0"/>
                        <a:t>Days</a:t>
                      </a:r>
                      <a:endParaRPr lang="en-GB" dirty="0" smtClean="0"/>
                    </a:p>
                    <a:p>
                      <a:r>
                        <a:rPr lang="fr-FR" dirty="0" err="1" smtClean="0"/>
                        <a:t>Months</a:t>
                      </a:r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SPECT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g</a:t>
                      </a:r>
                      <a:endParaRPr lang="en-GB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a</a:t>
                      </a:r>
                      <a:endParaRPr lang="en-GB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Beta </a:t>
                      </a:r>
                      <a:r>
                        <a:rPr lang="fr-FR" dirty="0" err="1" smtClean="0"/>
                        <a:t>therapy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FR" baseline="30000" dirty="0" smtClean="0"/>
                        <a:t>-</a:t>
                      </a:r>
                      <a:endParaRPr lang="en-GB" baseline="30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Auger </a:t>
                      </a:r>
                      <a:r>
                        <a:rPr lang="fr-FR" dirty="0" err="1" smtClean="0"/>
                        <a:t>therapy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</a:t>
                      </a:r>
                      <a:r>
                        <a:rPr lang="fr-FR" baseline="30000" dirty="0" smtClean="0"/>
                        <a:t>-</a:t>
                      </a:r>
                      <a:endParaRPr lang="en-GB" baseline="30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Targeted alpha-therapy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approval of </a:t>
            </a:r>
            <a:r>
              <a:rPr lang="en-US" baseline="30000" dirty="0" smtClean="0"/>
              <a:t>223</a:t>
            </a:r>
            <a:r>
              <a:rPr lang="en-US" dirty="0" smtClean="0"/>
              <a:t>RaCl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Xofingo</a:t>
            </a:r>
            <a:r>
              <a:rPr lang="en-US" dirty="0" smtClean="0"/>
              <a:t> drug to treat cancer with bone metastasis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553" y="2229824"/>
            <a:ext cx="5501072" cy="40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319" y="3745854"/>
            <a:ext cx="2817268" cy="43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769" y="4241146"/>
            <a:ext cx="2138845" cy="218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3769" y="3051544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Isolde,</a:t>
            </a:r>
          </a:p>
          <a:p>
            <a:r>
              <a:rPr lang="fr-FR" dirty="0" smtClean="0"/>
              <a:t>10-15 </a:t>
            </a:r>
            <a:r>
              <a:rPr lang="fr-FR" dirty="0" err="1" smtClean="0"/>
              <a:t>years</a:t>
            </a:r>
            <a:r>
              <a:rPr lang="fr-FR" dirty="0" smtClean="0"/>
              <a:t> </a:t>
            </a:r>
            <a:r>
              <a:rPr lang="fr-FR" dirty="0" err="1" smtClean="0"/>
              <a:t>ago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hcvadvocate.org/images/Drug_Timelin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785906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609600" y="1752600"/>
            <a:ext cx="2971800" cy="3810000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545766" y="533400"/>
            <a:ext cx="5519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latin typeface="Arial"/>
              </a:rPr>
              <a:t>Drug development cycle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3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Systemic (intravenous) and external radiotherapy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469" y="3797349"/>
            <a:ext cx="51625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077670"/>
              </p:ext>
            </p:extLst>
          </p:nvPr>
        </p:nvGraphicFramePr>
        <p:xfrm>
          <a:off x="75675" y="3063951"/>
          <a:ext cx="3796794" cy="321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5" r:id="rId4" imgW="8311932" imgH="7025525" progId="Prism6.Document">
                  <p:embed/>
                </p:oleObj>
              </mc:Choice>
              <mc:Fallback>
                <p:oleObj r:id="rId4" imgW="8311932" imgH="7025525" progId="Prism6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75" y="3063951"/>
                        <a:ext cx="3796794" cy="321211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7" name="Group 12"/>
          <p:cNvGrpSpPr>
            <a:grpSpLocks noChangeAspect="1"/>
          </p:cNvGrpSpPr>
          <p:nvPr/>
        </p:nvGrpSpPr>
        <p:grpSpPr bwMode="auto">
          <a:xfrm>
            <a:off x="547956" y="1228101"/>
            <a:ext cx="5842000" cy="2217738"/>
            <a:chOff x="0" y="0"/>
            <a:chExt cx="83470" cy="3168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73" y="0"/>
              <a:ext cx="34897" cy="31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04"/>
              <a:ext cx="23562" cy="20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40" y="1204"/>
              <a:ext cx="24738" cy="20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4"/>
            <p:cNvSpPr txBox="1">
              <a:spLocks noChangeArrowheads="1"/>
            </p:cNvSpPr>
            <p:nvPr/>
          </p:nvSpPr>
          <p:spPr bwMode="auto">
            <a:xfrm>
              <a:off x="0" y="1206"/>
              <a:ext cx="3810" cy="3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2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23841" y="1206"/>
              <a:ext cx="4463" cy="3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2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49868" y="1206"/>
              <a:ext cx="4155" cy="3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6145437" y="3429000"/>
            <a:ext cx="2860089" cy="2760066"/>
            <a:chOff x="17215462" y="33423940"/>
            <a:chExt cx="2860089" cy="2760066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15462" y="33423940"/>
              <a:ext cx="2857500" cy="216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7422324" y="35599231"/>
              <a:ext cx="26532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3200" b="1" smtClean="0">
                  <a:solidFill>
                    <a:schemeClr val="bg1"/>
                  </a:solidFill>
                  <a:latin typeface="+mn-lt"/>
                </a:rPr>
                <a:t>Brachytherapy</a:t>
              </a:r>
              <a:endParaRPr lang="en-CA" b="1">
                <a:solidFill>
                  <a:schemeClr val="bg1"/>
                </a:solidFill>
                <a:latin typeface="+mn-lt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37384"/>
            <a:ext cx="5732959" cy="382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F:\DaVinci\115___01\IMG_2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295400"/>
            <a:ext cx="4032448" cy="2688068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</p:pic>
      <p:pic>
        <p:nvPicPr>
          <p:cNvPr id="14" name="Picture 2" descr="hug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161" y="5791200"/>
            <a:ext cx="22399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700" b="1" dirty="0" smtClean="0">
                <a:solidFill>
                  <a:srgbClr val="0070C0"/>
                </a:solidFill>
              </a:rPr>
              <a:t>Plan for development of surgical methods</a:t>
            </a:r>
            <a:endParaRPr lang="en-US" sz="2700" b="1" dirty="0">
              <a:solidFill>
                <a:srgbClr val="0070C0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05900"/>
            <a:ext cx="47659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52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The Isolde </a:t>
            </a:r>
            <a:r>
              <a:rPr lang="en-US" b="1" dirty="0" smtClean="0">
                <a:solidFill>
                  <a:srgbClr val="0070C0"/>
                </a:solidFill>
              </a:rPr>
              <a:t>facility …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60" y="1352562"/>
            <a:ext cx="4496032" cy="3573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arallelogram 4"/>
          <p:cNvSpPr/>
          <p:nvPr/>
        </p:nvSpPr>
        <p:spPr>
          <a:xfrm rot="2576074">
            <a:off x="2220996" y="2432357"/>
            <a:ext cx="407795" cy="308349"/>
          </a:xfrm>
          <a:prstGeom prst="parallelogram">
            <a:avLst>
              <a:gd name="adj" fmla="val 6097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550" y="4311158"/>
            <a:ext cx="4133088" cy="1647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12" y="875356"/>
            <a:ext cx="3395564" cy="226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17" y="3778619"/>
            <a:ext cx="3670852" cy="252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endCxn id="5" idx="2"/>
          </p:cNvCxnSpPr>
          <p:nvPr/>
        </p:nvCxnSpPr>
        <p:spPr>
          <a:xfrm flipH="1" flipV="1">
            <a:off x="2505351" y="2661389"/>
            <a:ext cx="2505561" cy="18725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462993" y="2057400"/>
            <a:ext cx="2586019" cy="4719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019175" y="2661389"/>
            <a:ext cx="1228725" cy="18058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64608" y="42763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Marie-Curie ITN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1029" name="Picture 5" descr="\\cern.ch\dfs\Workspaces\s\Stora_data\My Documents\administratif\isotopes medicaux_MEDICIS\MEDICIS_PROMED_Marie_curieITN\Diagram_ITN_MEDICIS_PROMED_B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27337" y="3941165"/>
            <a:ext cx="74676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3" y="1037230"/>
            <a:ext cx="1372610" cy="2849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093" y="1204126"/>
            <a:ext cx="1278747" cy="255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8" t="7345" r="17154" b="8619"/>
          <a:stretch/>
        </p:blipFill>
        <p:spPr bwMode="auto">
          <a:xfrm>
            <a:off x="7114772" y="732430"/>
            <a:ext cx="2006482" cy="1623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2" t="17161" b="35400"/>
          <a:stretch/>
        </p:blipFill>
        <p:spPr bwMode="auto">
          <a:xfrm>
            <a:off x="3886200" y="1937413"/>
            <a:ext cx="3859123" cy="1897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06625" y="1067648"/>
            <a:ext cx="4455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Working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Prof. </a:t>
            </a:r>
            <a:r>
              <a:rPr lang="fr-FR" dirty="0" err="1" smtClean="0"/>
              <a:t>Novozelov</a:t>
            </a:r>
            <a:r>
              <a:rPr lang="fr-FR" dirty="0" smtClean="0"/>
              <a:t> :</a:t>
            </a:r>
          </a:p>
          <a:p>
            <a:r>
              <a:rPr lang="fr-FR" dirty="0" err="1" smtClean="0"/>
              <a:t>Graphene</a:t>
            </a:r>
            <a:r>
              <a:rPr lang="fr-FR" dirty="0" smtClean="0"/>
              <a:t> as protective layer on </a:t>
            </a:r>
            <a:r>
              <a:rPr lang="fr-FR" dirty="0" err="1" smtClean="0"/>
              <a:t>metal</a:t>
            </a:r>
            <a:r>
              <a:rPr lang="fr-FR" dirty="0" smtClean="0"/>
              <a:t> foil</a:t>
            </a:r>
          </a:p>
          <a:p>
            <a:r>
              <a:rPr lang="fr-FR" dirty="0" err="1" smtClean="0"/>
              <a:t>targets</a:t>
            </a:r>
            <a:endParaRPr lang="fr-FR" dirty="0" smtClean="0"/>
          </a:p>
        </p:txBody>
      </p:sp>
      <p:sp>
        <p:nvSpPr>
          <p:cNvPr id="3" name="Oval 2"/>
          <p:cNvSpPr/>
          <p:nvPr/>
        </p:nvSpPr>
        <p:spPr>
          <a:xfrm>
            <a:off x="6655981" y="6124353"/>
            <a:ext cx="1605517" cy="61716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66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1" t="28910" r="27232" b="10687"/>
          <a:stretch/>
        </p:blipFill>
        <p:spPr bwMode="auto">
          <a:xfrm>
            <a:off x="0" y="2302621"/>
            <a:ext cx="4339816" cy="287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43287" y="4572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70C0"/>
                </a:solidFill>
              </a:rPr>
              <a:t>6 other CERN initiatives in Medical applications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9454" r="34943" b="5547"/>
          <a:stretch/>
        </p:blipFill>
        <p:spPr bwMode="auto">
          <a:xfrm>
            <a:off x="4800600" y="1981200"/>
            <a:ext cx="3886200" cy="35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361" y="5791200"/>
            <a:ext cx="6026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Kick-off meeting : 22 </a:t>
            </a:r>
            <a:r>
              <a:rPr lang="fr-FR" dirty="0" err="1" smtClean="0"/>
              <a:t>Nov</a:t>
            </a:r>
            <a:r>
              <a:rPr lang="fr-FR" dirty="0"/>
              <a:t> </a:t>
            </a:r>
            <a:r>
              <a:rPr lang="fr-FR" dirty="0" smtClean="0"/>
              <a:t>2013</a:t>
            </a:r>
          </a:p>
          <a:p>
            <a:r>
              <a:rPr lang="fr-FR" dirty="0" smtClean="0"/>
              <a:t>Session de brainstorming à Divonne Les Bains 15-16 Fév.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69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7" y="3827663"/>
            <a:ext cx="2362200" cy="149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 !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3637" t="60364" r="20105" b="18636"/>
          <a:stretch>
            <a:fillRect/>
          </a:stretch>
        </p:blipFill>
        <p:spPr bwMode="auto">
          <a:xfrm>
            <a:off x="6020553" y="2860895"/>
            <a:ext cx="2924959" cy="99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26796">
            <a:off x="1569666" y="4835872"/>
            <a:ext cx="607417" cy="76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38520">
            <a:off x="278721" y="4838637"/>
            <a:ext cx="628534" cy="628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67364">
            <a:off x="1773273" y="3863022"/>
            <a:ext cx="498297" cy="70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358" y="3340785"/>
            <a:ext cx="566247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5152904"/>
            <a:ext cx="452645" cy="5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H:\DCIM\Camera\2013-11-01 11.44.10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5" r="17908" b="19441"/>
          <a:stretch/>
        </p:blipFill>
        <p:spPr bwMode="auto">
          <a:xfrm rot="18770216">
            <a:off x="235158" y="3685854"/>
            <a:ext cx="554923" cy="66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Profiles\tstora\AppData\Local\Microsoft\Windows\Temporary Internet Files\Content.Outlook\P5VEUE29\image0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9" t="17730" r="58229" b="62278"/>
          <a:stretch/>
        </p:blipFill>
        <p:spPr bwMode="auto">
          <a:xfrm>
            <a:off x="3876003" y="5834066"/>
            <a:ext cx="532273" cy="71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891" y="5887025"/>
            <a:ext cx="532272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7" t="9887" r="33208" b="60225"/>
          <a:stretch/>
        </p:blipFill>
        <p:spPr bwMode="auto">
          <a:xfrm>
            <a:off x="4449136" y="5894054"/>
            <a:ext cx="627948" cy="66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032" y="5029200"/>
            <a:ext cx="543597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986953"/>
            <a:ext cx="566247" cy="56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6" t="18366" r="21845" b="30509"/>
          <a:stretch/>
        </p:blipFill>
        <p:spPr bwMode="auto">
          <a:xfrm>
            <a:off x="5781003" y="5838162"/>
            <a:ext cx="482538" cy="72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5" t="3413"/>
          <a:stretch/>
        </p:blipFill>
        <p:spPr bwMode="auto">
          <a:xfrm>
            <a:off x="7868731" y="5105400"/>
            <a:ext cx="589469" cy="68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7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89224" y="5115930"/>
            <a:ext cx="583176" cy="58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3" t="9662" r="19885" b="65087"/>
          <a:stretch/>
        </p:blipFill>
        <p:spPr bwMode="auto">
          <a:xfrm>
            <a:off x="6324600" y="5822740"/>
            <a:ext cx="710572" cy="74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78737" y="5653496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Core CERN-MEDICIS nucleus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140262" y="6085410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And many </a:t>
            </a:r>
            <a:r>
              <a:rPr lang="en-US" dirty="0" err="1" smtClean="0"/>
              <a:t>orthers</a:t>
            </a:r>
            <a:endParaRPr lang="en-US" dirty="0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158407" y="2932021"/>
            <a:ext cx="956933" cy="8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981" y="1057463"/>
            <a:ext cx="3655531" cy="1480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353" y="429357"/>
            <a:ext cx="3296369" cy="62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9889"/>
          <a:stretch/>
        </p:blipFill>
        <p:spPr bwMode="auto">
          <a:xfrm>
            <a:off x="304800" y="988409"/>
            <a:ext cx="8534400" cy="5869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47449" y="0"/>
            <a:ext cx="5472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latin typeface="+mj-lt"/>
              </a:rPr>
              <a:t>Some yield estimates</a:t>
            </a:r>
            <a:endParaRPr lang="en-US" sz="3200" b="1" dirty="0" smtClean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57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09" b="-1"/>
          <a:stretch/>
        </p:blipFill>
        <p:spPr bwMode="auto">
          <a:xfrm>
            <a:off x="228600" y="1066800"/>
            <a:ext cx="8648002" cy="5211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27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Mass </a:t>
            </a:r>
            <a:r>
              <a:rPr lang="en-GB" b="1" dirty="0" smtClean="0">
                <a:solidFill>
                  <a:srgbClr val="0070C0"/>
                </a:solidFill>
              </a:rPr>
              <a:t>spectrometers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endParaRPr lang="fr-FR" sz="3200" b="1" dirty="0">
              <a:solidFill>
                <a:srgbClr val="0070C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2943711" y="1415051"/>
            <a:ext cx="6007417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158404" y="4022312"/>
            <a:ext cx="3220459" cy="2248245"/>
            <a:chOff x="2925" y="527"/>
            <a:chExt cx="2495" cy="1728"/>
          </a:xfrm>
        </p:grpSpPr>
        <p:sp>
          <p:nvSpPr>
            <p:cNvPr id="8" name="Rectangle 5"/>
            <p:cNvSpPr>
              <a:spLocks noChangeAspect="1" noChangeArrowheads="1"/>
            </p:cNvSpPr>
            <p:nvPr/>
          </p:nvSpPr>
          <p:spPr bwMode="auto">
            <a:xfrm>
              <a:off x="2925" y="527"/>
              <a:ext cx="2495" cy="172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3053" y="654"/>
              <a:ext cx="2271" cy="1473"/>
              <a:chOff x="3053" y="654"/>
              <a:chExt cx="2271" cy="1473"/>
            </a:xfrm>
          </p:grpSpPr>
          <p:grpSp>
            <p:nvGrpSpPr>
              <p:cNvPr id="10" name="Group 7"/>
              <p:cNvGrpSpPr>
                <a:grpSpLocks noChangeAspect="1"/>
              </p:cNvGrpSpPr>
              <p:nvPr/>
            </p:nvGrpSpPr>
            <p:grpSpPr bwMode="auto">
              <a:xfrm>
                <a:off x="3107" y="807"/>
                <a:ext cx="2217" cy="1320"/>
                <a:chOff x="385" y="1298"/>
                <a:chExt cx="1927" cy="1187"/>
              </a:xfrm>
            </p:grpSpPr>
            <p:sp>
              <p:nvSpPr>
                <p:cNvPr id="12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5" y="1298"/>
                  <a:ext cx="1927" cy="1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" name="Freeform 9"/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>
                    <a:gd name="T0" fmla="*/ 320 w 1963"/>
                    <a:gd name="T1" fmla="*/ 0 h 1178"/>
                    <a:gd name="T2" fmla="*/ 309 w 1963"/>
                    <a:gd name="T3" fmla="*/ 0 h 1178"/>
                    <a:gd name="T4" fmla="*/ 295 w 1963"/>
                    <a:gd name="T5" fmla="*/ 1 h 1178"/>
                    <a:gd name="T6" fmla="*/ 279 w 1963"/>
                    <a:gd name="T7" fmla="*/ 3 h 1178"/>
                    <a:gd name="T8" fmla="*/ 261 w 1963"/>
                    <a:gd name="T9" fmla="*/ 7 h 1178"/>
                    <a:gd name="T10" fmla="*/ 241 w 1963"/>
                    <a:gd name="T11" fmla="*/ 11 h 1178"/>
                    <a:gd name="T12" fmla="*/ 220 w 1963"/>
                    <a:gd name="T13" fmla="*/ 17 h 1178"/>
                    <a:gd name="T14" fmla="*/ 198 w 1963"/>
                    <a:gd name="T15" fmla="*/ 24 h 1178"/>
                    <a:gd name="T16" fmla="*/ 174 w 1963"/>
                    <a:gd name="T17" fmla="*/ 32 h 1178"/>
                    <a:gd name="T18" fmla="*/ 150 w 1963"/>
                    <a:gd name="T19" fmla="*/ 41 h 1178"/>
                    <a:gd name="T20" fmla="*/ 126 w 1963"/>
                    <a:gd name="T21" fmla="*/ 52 h 1178"/>
                    <a:gd name="T22" fmla="*/ 102 w 1963"/>
                    <a:gd name="T23" fmla="*/ 64 h 1178"/>
                    <a:gd name="T24" fmla="*/ 78 w 1963"/>
                    <a:gd name="T25" fmla="*/ 78 h 1178"/>
                    <a:gd name="T26" fmla="*/ 54 w 1963"/>
                    <a:gd name="T27" fmla="*/ 92 h 1178"/>
                    <a:gd name="T28" fmla="*/ 32 w 1963"/>
                    <a:gd name="T29" fmla="*/ 109 h 1178"/>
                    <a:gd name="T30" fmla="*/ 10 w 1963"/>
                    <a:gd name="T31" fmla="*/ 126 h 1178"/>
                    <a:gd name="T32" fmla="*/ 0 w 1963"/>
                    <a:gd name="T33" fmla="*/ 185 h 1178"/>
                    <a:gd name="T34" fmla="*/ 134 w 1963"/>
                    <a:gd name="T35" fmla="*/ 228 h 1178"/>
                    <a:gd name="T36" fmla="*/ 146 w 1963"/>
                    <a:gd name="T37" fmla="*/ 214 h 1178"/>
                    <a:gd name="T38" fmla="*/ 159 w 1963"/>
                    <a:gd name="T39" fmla="*/ 200 h 1178"/>
                    <a:gd name="T40" fmla="*/ 174 w 1963"/>
                    <a:gd name="T41" fmla="*/ 188 h 1178"/>
                    <a:gd name="T42" fmla="*/ 191 w 1963"/>
                    <a:gd name="T43" fmla="*/ 176 h 1178"/>
                    <a:gd name="T44" fmla="*/ 208 w 1963"/>
                    <a:gd name="T45" fmla="*/ 165 h 1178"/>
                    <a:gd name="T46" fmla="*/ 225 w 1963"/>
                    <a:gd name="T47" fmla="*/ 154 h 1178"/>
                    <a:gd name="T48" fmla="*/ 244 w 1963"/>
                    <a:gd name="T49" fmla="*/ 144 h 1178"/>
                    <a:gd name="T50" fmla="*/ 262 w 1963"/>
                    <a:gd name="T51" fmla="*/ 135 h 1178"/>
                    <a:gd name="T52" fmla="*/ 281 w 1963"/>
                    <a:gd name="T53" fmla="*/ 128 h 1178"/>
                    <a:gd name="T54" fmla="*/ 300 w 1963"/>
                    <a:gd name="T55" fmla="*/ 121 h 1178"/>
                    <a:gd name="T56" fmla="*/ 319 w 1963"/>
                    <a:gd name="T57" fmla="*/ 115 h 1178"/>
                    <a:gd name="T58" fmla="*/ 337 w 1963"/>
                    <a:gd name="T59" fmla="*/ 110 h 1178"/>
                    <a:gd name="T60" fmla="*/ 354 w 1963"/>
                    <a:gd name="T61" fmla="*/ 107 h 1178"/>
                    <a:gd name="T62" fmla="*/ 371 w 1963"/>
                    <a:gd name="T63" fmla="*/ 104 h 1178"/>
                    <a:gd name="T64" fmla="*/ 386 w 1963"/>
                    <a:gd name="T65" fmla="*/ 103 h 1178"/>
                    <a:gd name="T66" fmla="*/ 393 w 1963"/>
                    <a:gd name="T67" fmla="*/ 61 h 1178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  <a:close/>
                    </a:path>
                  </a:pathLst>
                </a:custGeom>
                <a:solidFill>
                  <a:srgbClr val="405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" name="Freeform 10"/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>
                    <a:gd name="T0" fmla="*/ 325 w 1963"/>
                    <a:gd name="T1" fmla="*/ 1 h 1178"/>
                    <a:gd name="T2" fmla="*/ 315 w 1963"/>
                    <a:gd name="T3" fmla="*/ 0 h 1178"/>
                    <a:gd name="T4" fmla="*/ 303 w 1963"/>
                    <a:gd name="T5" fmla="*/ 0 h 1178"/>
                    <a:gd name="T6" fmla="*/ 287 w 1963"/>
                    <a:gd name="T7" fmla="*/ 2 h 1178"/>
                    <a:gd name="T8" fmla="*/ 270 w 1963"/>
                    <a:gd name="T9" fmla="*/ 5 h 1178"/>
                    <a:gd name="T10" fmla="*/ 251 w 1963"/>
                    <a:gd name="T11" fmla="*/ 9 h 1178"/>
                    <a:gd name="T12" fmla="*/ 231 w 1963"/>
                    <a:gd name="T13" fmla="*/ 14 h 1178"/>
                    <a:gd name="T14" fmla="*/ 209 w 1963"/>
                    <a:gd name="T15" fmla="*/ 20 h 1178"/>
                    <a:gd name="T16" fmla="*/ 186 w 1963"/>
                    <a:gd name="T17" fmla="*/ 28 h 1178"/>
                    <a:gd name="T18" fmla="*/ 162 w 1963"/>
                    <a:gd name="T19" fmla="*/ 37 h 1178"/>
                    <a:gd name="T20" fmla="*/ 138 w 1963"/>
                    <a:gd name="T21" fmla="*/ 47 h 1178"/>
                    <a:gd name="T22" fmla="*/ 114 w 1963"/>
                    <a:gd name="T23" fmla="*/ 58 h 1178"/>
                    <a:gd name="T24" fmla="*/ 90 w 1963"/>
                    <a:gd name="T25" fmla="*/ 71 h 1178"/>
                    <a:gd name="T26" fmla="*/ 66 w 1963"/>
                    <a:gd name="T27" fmla="*/ 85 h 1178"/>
                    <a:gd name="T28" fmla="*/ 43 w 1963"/>
                    <a:gd name="T29" fmla="*/ 100 h 1178"/>
                    <a:gd name="T30" fmla="*/ 21 w 1963"/>
                    <a:gd name="T31" fmla="*/ 117 h 1178"/>
                    <a:gd name="T32" fmla="*/ 0 w 1963"/>
                    <a:gd name="T33" fmla="*/ 135 h 1178"/>
                    <a:gd name="T34" fmla="*/ 128 w 1963"/>
                    <a:gd name="T35" fmla="*/ 235 h 1178"/>
                    <a:gd name="T36" fmla="*/ 134 w 1963"/>
                    <a:gd name="T37" fmla="*/ 228 h 1178"/>
                    <a:gd name="T38" fmla="*/ 146 w 1963"/>
                    <a:gd name="T39" fmla="*/ 214 h 1178"/>
                    <a:gd name="T40" fmla="*/ 159 w 1963"/>
                    <a:gd name="T41" fmla="*/ 200 h 1178"/>
                    <a:gd name="T42" fmla="*/ 174 w 1963"/>
                    <a:gd name="T43" fmla="*/ 188 h 1178"/>
                    <a:gd name="T44" fmla="*/ 191 w 1963"/>
                    <a:gd name="T45" fmla="*/ 176 h 1178"/>
                    <a:gd name="T46" fmla="*/ 208 w 1963"/>
                    <a:gd name="T47" fmla="*/ 165 h 1178"/>
                    <a:gd name="T48" fmla="*/ 225 w 1963"/>
                    <a:gd name="T49" fmla="*/ 154 h 1178"/>
                    <a:gd name="T50" fmla="*/ 244 w 1963"/>
                    <a:gd name="T51" fmla="*/ 144 h 1178"/>
                    <a:gd name="T52" fmla="*/ 262 w 1963"/>
                    <a:gd name="T53" fmla="*/ 135 h 1178"/>
                    <a:gd name="T54" fmla="*/ 281 w 1963"/>
                    <a:gd name="T55" fmla="*/ 128 h 1178"/>
                    <a:gd name="T56" fmla="*/ 300 w 1963"/>
                    <a:gd name="T57" fmla="*/ 121 h 1178"/>
                    <a:gd name="T58" fmla="*/ 319 w 1963"/>
                    <a:gd name="T59" fmla="*/ 115 h 1178"/>
                    <a:gd name="T60" fmla="*/ 337 w 1963"/>
                    <a:gd name="T61" fmla="*/ 110 h 1178"/>
                    <a:gd name="T62" fmla="*/ 354 w 1963"/>
                    <a:gd name="T63" fmla="*/ 107 h 1178"/>
                    <a:gd name="T64" fmla="*/ 371 w 1963"/>
                    <a:gd name="T65" fmla="*/ 104 h 1178"/>
                    <a:gd name="T66" fmla="*/ 386 w 1963"/>
                    <a:gd name="T67" fmla="*/ 103 h 1178"/>
                    <a:gd name="T68" fmla="*/ 393 w 1963"/>
                    <a:gd name="T69" fmla="*/ 61 h 1178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23" y="4"/>
                      </a:ln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" name="Freeform 11"/>
                <p:cNvSpPr>
                  <a:spLocks noChangeAspect="1"/>
                </p:cNvSpPr>
                <p:nvPr/>
              </p:nvSpPr>
              <p:spPr bwMode="auto">
                <a:xfrm>
                  <a:off x="1264" y="1635"/>
                  <a:ext cx="263" cy="175"/>
                </a:xfrm>
                <a:custGeom>
                  <a:avLst/>
                  <a:gdLst>
                    <a:gd name="T0" fmla="*/ 263 w 1316"/>
                    <a:gd name="T1" fmla="*/ 0 h 876"/>
                    <a:gd name="T2" fmla="*/ 263 w 1316"/>
                    <a:gd name="T3" fmla="*/ 0 h 876"/>
                    <a:gd name="T4" fmla="*/ 256 w 1316"/>
                    <a:gd name="T5" fmla="*/ 0 h 876"/>
                    <a:gd name="T6" fmla="*/ 248 w 1316"/>
                    <a:gd name="T7" fmla="*/ 1 h 876"/>
                    <a:gd name="T8" fmla="*/ 240 w 1316"/>
                    <a:gd name="T9" fmla="*/ 1 h 876"/>
                    <a:gd name="T10" fmla="*/ 232 w 1316"/>
                    <a:gd name="T11" fmla="*/ 2 h 876"/>
                    <a:gd name="T12" fmla="*/ 224 w 1316"/>
                    <a:gd name="T13" fmla="*/ 4 h 876"/>
                    <a:gd name="T14" fmla="*/ 215 w 1316"/>
                    <a:gd name="T15" fmla="*/ 5 h 876"/>
                    <a:gd name="T16" fmla="*/ 206 w 1316"/>
                    <a:gd name="T17" fmla="*/ 7 h 876"/>
                    <a:gd name="T18" fmla="*/ 197 w 1316"/>
                    <a:gd name="T19" fmla="*/ 9 h 876"/>
                    <a:gd name="T20" fmla="*/ 188 w 1316"/>
                    <a:gd name="T21" fmla="*/ 11 h 876"/>
                    <a:gd name="T22" fmla="*/ 178 w 1316"/>
                    <a:gd name="T23" fmla="*/ 14 h 876"/>
                    <a:gd name="T24" fmla="*/ 169 w 1316"/>
                    <a:gd name="T25" fmla="*/ 17 h 876"/>
                    <a:gd name="T26" fmla="*/ 159 w 1316"/>
                    <a:gd name="T27" fmla="*/ 20 h 876"/>
                    <a:gd name="T28" fmla="*/ 150 w 1316"/>
                    <a:gd name="T29" fmla="*/ 23 h 876"/>
                    <a:gd name="T30" fmla="*/ 140 w 1316"/>
                    <a:gd name="T31" fmla="*/ 27 h 876"/>
                    <a:gd name="T32" fmla="*/ 131 w 1316"/>
                    <a:gd name="T33" fmla="*/ 31 h 876"/>
                    <a:gd name="T34" fmla="*/ 121 w 1316"/>
                    <a:gd name="T35" fmla="*/ 35 h 876"/>
                    <a:gd name="T36" fmla="*/ 112 w 1316"/>
                    <a:gd name="T37" fmla="*/ 39 h 876"/>
                    <a:gd name="T38" fmla="*/ 103 w 1316"/>
                    <a:gd name="T39" fmla="*/ 44 h 876"/>
                    <a:gd name="T40" fmla="*/ 93 w 1316"/>
                    <a:gd name="T41" fmla="*/ 49 h 876"/>
                    <a:gd name="T42" fmla="*/ 85 w 1316"/>
                    <a:gd name="T43" fmla="*/ 53 h 876"/>
                    <a:gd name="T44" fmla="*/ 76 w 1316"/>
                    <a:gd name="T45" fmla="*/ 59 h 876"/>
                    <a:gd name="T46" fmla="*/ 67 w 1316"/>
                    <a:gd name="T47" fmla="*/ 64 h 876"/>
                    <a:gd name="T48" fmla="*/ 59 w 1316"/>
                    <a:gd name="T49" fmla="*/ 70 h 876"/>
                    <a:gd name="T50" fmla="*/ 51 w 1316"/>
                    <a:gd name="T51" fmla="*/ 76 h 876"/>
                    <a:gd name="T52" fmla="*/ 43 w 1316"/>
                    <a:gd name="T53" fmla="*/ 82 h 876"/>
                    <a:gd name="T54" fmla="*/ 35 w 1316"/>
                    <a:gd name="T55" fmla="*/ 88 h 876"/>
                    <a:gd name="T56" fmla="*/ 28 w 1316"/>
                    <a:gd name="T57" fmla="*/ 94 h 876"/>
                    <a:gd name="T58" fmla="*/ 22 w 1316"/>
                    <a:gd name="T59" fmla="*/ 101 h 876"/>
                    <a:gd name="T60" fmla="*/ 16 w 1316"/>
                    <a:gd name="T61" fmla="*/ 108 h 876"/>
                    <a:gd name="T62" fmla="*/ 10 w 1316"/>
                    <a:gd name="T63" fmla="*/ 115 h 876"/>
                    <a:gd name="T64" fmla="*/ 5 w 1316"/>
                    <a:gd name="T65" fmla="*/ 123 h 876"/>
                    <a:gd name="T66" fmla="*/ 0 w 1316"/>
                    <a:gd name="T67" fmla="*/ 130 h 876"/>
                    <a:gd name="T68" fmla="*/ 0 w 1316"/>
                    <a:gd name="T69" fmla="*/ 175 h 87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316" h="876">
                      <a:moveTo>
                        <a:pt x="1316" y="0"/>
                      </a:moveTo>
                      <a:lnTo>
                        <a:pt x="1316" y="0"/>
                      </a:lnTo>
                      <a:lnTo>
                        <a:pt x="1280" y="1"/>
                      </a:lnTo>
                      <a:lnTo>
                        <a:pt x="1243" y="3"/>
                      </a:lnTo>
                      <a:lnTo>
                        <a:pt x="1203" y="6"/>
                      </a:lnTo>
                      <a:lnTo>
                        <a:pt x="1162" y="11"/>
                      </a:lnTo>
                      <a:lnTo>
                        <a:pt x="1120" y="18"/>
                      </a:lnTo>
                      <a:lnTo>
                        <a:pt x="1077" y="26"/>
                      </a:lnTo>
                      <a:lnTo>
                        <a:pt x="1032" y="34"/>
                      </a:lnTo>
                      <a:lnTo>
                        <a:pt x="987" y="45"/>
                      </a:lnTo>
                      <a:lnTo>
                        <a:pt x="940" y="57"/>
                      </a:lnTo>
                      <a:lnTo>
                        <a:pt x="893" y="69"/>
                      </a:lnTo>
                      <a:lnTo>
                        <a:pt x="846" y="84"/>
                      </a:lnTo>
                      <a:lnTo>
                        <a:pt x="798" y="100"/>
                      </a:lnTo>
                      <a:lnTo>
                        <a:pt x="750" y="117"/>
                      </a:lnTo>
                      <a:lnTo>
                        <a:pt x="703" y="135"/>
                      </a:lnTo>
                      <a:lnTo>
                        <a:pt x="655" y="153"/>
                      </a:lnTo>
                      <a:lnTo>
                        <a:pt x="607" y="174"/>
                      </a:lnTo>
                      <a:lnTo>
                        <a:pt x="560" y="195"/>
                      </a:lnTo>
                      <a:lnTo>
                        <a:pt x="513" y="219"/>
                      </a:lnTo>
                      <a:lnTo>
                        <a:pt x="467" y="243"/>
                      </a:lnTo>
                      <a:lnTo>
                        <a:pt x="423" y="267"/>
                      </a:lnTo>
                      <a:lnTo>
                        <a:pt x="378" y="294"/>
                      </a:lnTo>
                      <a:lnTo>
                        <a:pt x="335" y="320"/>
                      </a:lnTo>
                      <a:lnTo>
                        <a:pt x="293" y="350"/>
                      </a:lnTo>
                      <a:lnTo>
                        <a:pt x="253" y="379"/>
                      </a:lnTo>
                      <a:lnTo>
                        <a:pt x="214" y="409"/>
                      </a:lnTo>
                      <a:lnTo>
                        <a:pt x="177" y="441"/>
                      </a:lnTo>
                      <a:lnTo>
                        <a:pt x="142" y="473"/>
                      </a:lnTo>
                      <a:lnTo>
                        <a:pt x="110" y="507"/>
                      </a:lnTo>
                      <a:lnTo>
                        <a:pt x="78" y="542"/>
                      </a:lnTo>
                      <a:lnTo>
                        <a:pt x="50" y="578"/>
                      </a:lnTo>
                      <a:lnTo>
                        <a:pt x="24" y="614"/>
                      </a:lnTo>
                      <a:lnTo>
                        <a:pt x="0" y="652"/>
                      </a:lnTo>
                      <a:lnTo>
                        <a:pt x="0" y="87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" name="Line 1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40" y="1714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" name="Freeform 13"/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>
                    <a:gd name="T0" fmla="*/ 8 w 105"/>
                    <a:gd name="T1" fmla="*/ 173 h 865"/>
                    <a:gd name="T2" fmla="*/ 0 w 105"/>
                    <a:gd name="T3" fmla="*/ 127 h 865"/>
                    <a:gd name="T4" fmla="*/ 0 w 105"/>
                    <a:gd name="T5" fmla="*/ 0 h 865"/>
                    <a:gd name="T6" fmla="*/ 21 w 105"/>
                    <a:gd name="T7" fmla="*/ 91 h 865"/>
                    <a:gd name="T8" fmla="*/ 8 w 105"/>
                    <a:gd name="T9" fmla="*/ 173 h 8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" name="Freeform 14"/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>
                    <a:gd name="T0" fmla="*/ 8 w 105"/>
                    <a:gd name="T1" fmla="*/ 173 h 865"/>
                    <a:gd name="T2" fmla="*/ 0 w 105"/>
                    <a:gd name="T3" fmla="*/ 127 h 865"/>
                    <a:gd name="T4" fmla="*/ 0 w 105"/>
                    <a:gd name="T5" fmla="*/ 0 h 865"/>
                    <a:gd name="T6" fmla="*/ 21 w 105"/>
                    <a:gd name="T7" fmla="*/ 91 h 865"/>
                    <a:gd name="T8" fmla="*/ 8 w 105"/>
                    <a:gd name="T9" fmla="*/ 173 h 8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" name="Freeform 15"/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>
                    <a:gd name="T0" fmla="*/ 0 w 803"/>
                    <a:gd name="T1" fmla="*/ 9 h 836"/>
                    <a:gd name="T2" fmla="*/ 86 w 803"/>
                    <a:gd name="T3" fmla="*/ 1 h 836"/>
                    <a:gd name="T4" fmla="*/ 91 w 803"/>
                    <a:gd name="T5" fmla="*/ 0 h 836"/>
                    <a:gd name="T6" fmla="*/ 97 w 803"/>
                    <a:gd name="T7" fmla="*/ 0 h 836"/>
                    <a:gd name="T8" fmla="*/ 102 w 803"/>
                    <a:gd name="T9" fmla="*/ 1 h 836"/>
                    <a:gd name="T10" fmla="*/ 107 w 803"/>
                    <a:gd name="T11" fmla="*/ 2 h 836"/>
                    <a:gd name="T12" fmla="*/ 113 w 803"/>
                    <a:gd name="T13" fmla="*/ 4 h 836"/>
                    <a:gd name="T14" fmla="*/ 118 w 803"/>
                    <a:gd name="T15" fmla="*/ 7 h 836"/>
                    <a:gd name="T16" fmla="*/ 123 w 803"/>
                    <a:gd name="T17" fmla="*/ 10 h 836"/>
                    <a:gd name="T18" fmla="*/ 127 w 803"/>
                    <a:gd name="T19" fmla="*/ 14 h 836"/>
                    <a:gd name="T20" fmla="*/ 132 w 803"/>
                    <a:gd name="T21" fmla="*/ 18 h 836"/>
                    <a:gd name="T22" fmla="*/ 136 w 803"/>
                    <a:gd name="T23" fmla="*/ 23 h 836"/>
                    <a:gd name="T24" fmla="*/ 140 w 803"/>
                    <a:gd name="T25" fmla="*/ 29 h 836"/>
                    <a:gd name="T26" fmla="*/ 144 w 803"/>
                    <a:gd name="T27" fmla="*/ 35 h 836"/>
                    <a:gd name="T28" fmla="*/ 148 w 803"/>
                    <a:gd name="T29" fmla="*/ 41 h 836"/>
                    <a:gd name="T30" fmla="*/ 151 w 803"/>
                    <a:gd name="T31" fmla="*/ 48 h 836"/>
                    <a:gd name="T32" fmla="*/ 154 w 803"/>
                    <a:gd name="T33" fmla="*/ 55 h 836"/>
                    <a:gd name="T34" fmla="*/ 156 w 803"/>
                    <a:gd name="T35" fmla="*/ 62 h 836"/>
                    <a:gd name="T36" fmla="*/ 158 w 803"/>
                    <a:gd name="T37" fmla="*/ 70 h 836"/>
                    <a:gd name="T38" fmla="*/ 160 w 803"/>
                    <a:gd name="T39" fmla="*/ 77 h 836"/>
                    <a:gd name="T40" fmla="*/ 161 w 803"/>
                    <a:gd name="T41" fmla="*/ 85 h 836"/>
                    <a:gd name="T42" fmla="*/ 161 w 803"/>
                    <a:gd name="T43" fmla="*/ 92 h 836"/>
                    <a:gd name="T44" fmla="*/ 161 w 803"/>
                    <a:gd name="T45" fmla="*/ 99 h 836"/>
                    <a:gd name="T46" fmla="*/ 161 w 803"/>
                    <a:gd name="T47" fmla="*/ 105 h 836"/>
                    <a:gd name="T48" fmla="*/ 160 w 803"/>
                    <a:gd name="T49" fmla="*/ 112 h 836"/>
                    <a:gd name="T50" fmla="*/ 158 w 803"/>
                    <a:gd name="T51" fmla="*/ 118 h 836"/>
                    <a:gd name="T52" fmla="*/ 156 w 803"/>
                    <a:gd name="T53" fmla="*/ 124 h 836"/>
                    <a:gd name="T54" fmla="*/ 154 w 803"/>
                    <a:gd name="T55" fmla="*/ 129 h 836"/>
                    <a:gd name="T56" fmla="*/ 151 w 803"/>
                    <a:gd name="T57" fmla="*/ 133 h 836"/>
                    <a:gd name="T58" fmla="*/ 148 w 803"/>
                    <a:gd name="T59" fmla="*/ 137 h 836"/>
                    <a:gd name="T60" fmla="*/ 144 w 803"/>
                    <a:gd name="T61" fmla="*/ 141 h 836"/>
                    <a:gd name="T62" fmla="*/ 140 w 803"/>
                    <a:gd name="T63" fmla="*/ 144 h 836"/>
                    <a:gd name="T64" fmla="*/ 135 w 803"/>
                    <a:gd name="T65" fmla="*/ 146 h 836"/>
                    <a:gd name="T66" fmla="*/ 130 w 803"/>
                    <a:gd name="T67" fmla="*/ 148 h 836"/>
                    <a:gd name="T68" fmla="*/ 33 w 803"/>
                    <a:gd name="T69" fmla="*/ 167 h 836"/>
                    <a:gd name="T70" fmla="*/ 0 w 803"/>
                    <a:gd name="T71" fmla="*/ 9 h 8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" name="Freeform 16"/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>
                    <a:gd name="T0" fmla="*/ 0 w 803"/>
                    <a:gd name="T1" fmla="*/ 9 h 836"/>
                    <a:gd name="T2" fmla="*/ 86 w 803"/>
                    <a:gd name="T3" fmla="*/ 1 h 836"/>
                    <a:gd name="T4" fmla="*/ 86 w 803"/>
                    <a:gd name="T5" fmla="*/ 1 h 836"/>
                    <a:gd name="T6" fmla="*/ 91 w 803"/>
                    <a:gd name="T7" fmla="*/ 0 h 836"/>
                    <a:gd name="T8" fmla="*/ 97 w 803"/>
                    <a:gd name="T9" fmla="*/ 0 h 836"/>
                    <a:gd name="T10" fmla="*/ 102 w 803"/>
                    <a:gd name="T11" fmla="*/ 1 h 836"/>
                    <a:gd name="T12" fmla="*/ 107 w 803"/>
                    <a:gd name="T13" fmla="*/ 2 h 836"/>
                    <a:gd name="T14" fmla="*/ 113 w 803"/>
                    <a:gd name="T15" fmla="*/ 4 h 836"/>
                    <a:gd name="T16" fmla="*/ 118 w 803"/>
                    <a:gd name="T17" fmla="*/ 7 h 836"/>
                    <a:gd name="T18" fmla="*/ 123 w 803"/>
                    <a:gd name="T19" fmla="*/ 10 h 836"/>
                    <a:gd name="T20" fmla="*/ 127 w 803"/>
                    <a:gd name="T21" fmla="*/ 14 h 836"/>
                    <a:gd name="T22" fmla="*/ 132 w 803"/>
                    <a:gd name="T23" fmla="*/ 18 h 836"/>
                    <a:gd name="T24" fmla="*/ 136 w 803"/>
                    <a:gd name="T25" fmla="*/ 23 h 836"/>
                    <a:gd name="T26" fmla="*/ 140 w 803"/>
                    <a:gd name="T27" fmla="*/ 29 h 836"/>
                    <a:gd name="T28" fmla="*/ 144 w 803"/>
                    <a:gd name="T29" fmla="*/ 35 h 836"/>
                    <a:gd name="T30" fmla="*/ 148 w 803"/>
                    <a:gd name="T31" fmla="*/ 41 h 836"/>
                    <a:gd name="T32" fmla="*/ 151 w 803"/>
                    <a:gd name="T33" fmla="*/ 48 h 836"/>
                    <a:gd name="T34" fmla="*/ 154 w 803"/>
                    <a:gd name="T35" fmla="*/ 55 h 836"/>
                    <a:gd name="T36" fmla="*/ 156 w 803"/>
                    <a:gd name="T37" fmla="*/ 62 h 836"/>
                    <a:gd name="T38" fmla="*/ 156 w 803"/>
                    <a:gd name="T39" fmla="*/ 62 h 836"/>
                    <a:gd name="T40" fmla="*/ 158 w 803"/>
                    <a:gd name="T41" fmla="*/ 70 h 836"/>
                    <a:gd name="T42" fmla="*/ 160 w 803"/>
                    <a:gd name="T43" fmla="*/ 77 h 836"/>
                    <a:gd name="T44" fmla="*/ 161 w 803"/>
                    <a:gd name="T45" fmla="*/ 85 h 836"/>
                    <a:gd name="T46" fmla="*/ 161 w 803"/>
                    <a:gd name="T47" fmla="*/ 92 h 836"/>
                    <a:gd name="T48" fmla="*/ 161 w 803"/>
                    <a:gd name="T49" fmla="*/ 99 h 836"/>
                    <a:gd name="T50" fmla="*/ 161 w 803"/>
                    <a:gd name="T51" fmla="*/ 105 h 836"/>
                    <a:gd name="T52" fmla="*/ 160 w 803"/>
                    <a:gd name="T53" fmla="*/ 112 h 836"/>
                    <a:gd name="T54" fmla="*/ 158 w 803"/>
                    <a:gd name="T55" fmla="*/ 118 h 836"/>
                    <a:gd name="T56" fmla="*/ 156 w 803"/>
                    <a:gd name="T57" fmla="*/ 124 h 836"/>
                    <a:gd name="T58" fmla="*/ 154 w 803"/>
                    <a:gd name="T59" fmla="*/ 129 h 836"/>
                    <a:gd name="T60" fmla="*/ 151 w 803"/>
                    <a:gd name="T61" fmla="*/ 133 h 836"/>
                    <a:gd name="T62" fmla="*/ 148 w 803"/>
                    <a:gd name="T63" fmla="*/ 137 h 836"/>
                    <a:gd name="T64" fmla="*/ 144 w 803"/>
                    <a:gd name="T65" fmla="*/ 141 h 836"/>
                    <a:gd name="T66" fmla="*/ 140 w 803"/>
                    <a:gd name="T67" fmla="*/ 144 h 836"/>
                    <a:gd name="T68" fmla="*/ 135 w 803"/>
                    <a:gd name="T69" fmla="*/ 146 h 836"/>
                    <a:gd name="T70" fmla="*/ 130 w 803"/>
                    <a:gd name="T71" fmla="*/ 148 h 836"/>
                    <a:gd name="T72" fmla="*/ 33 w 803"/>
                    <a:gd name="T73" fmla="*/ 167 h 8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" name="Freeform 17"/>
                <p:cNvSpPr>
                  <a:spLocks noChangeAspect="1"/>
                </p:cNvSpPr>
                <p:nvPr/>
              </p:nvSpPr>
              <p:spPr bwMode="auto">
                <a:xfrm>
                  <a:off x="1829" y="1440"/>
                  <a:ext cx="111" cy="157"/>
                </a:xfrm>
                <a:custGeom>
                  <a:avLst/>
                  <a:gdLst>
                    <a:gd name="T0" fmla="*/ 84 w 555"/>
                    <a:gd name="T1" fmla="*/ 154 h 785"/>
                    <a:gd name="T2" fmla="*/ 93 w 555"/>
                    <a:gd name="T3" fmla="*/ 149 h 785"/>
                    <a:gd name="T4" fmla="*/ 100 w 555"/>
                    <a:gd name="T5" fmla="*/ 141 h 785"/>
                    <a:gd name="T6" fmla="*/ 106 w 555"/>
                    <a:gd name="T7" fmla="*/ 130 h 785"/>
                    <a:gd name="T8" fmla="*/ 109 w 555"/>
                    <a:gd name="T9" fmla="*/ 118 h 785"/>
                    <a:gd name="T10" fmla="*/ 111 w 555"/>
                    <a:gd name="T11" fmla="*/ 104 h 785"/>
                    <a:gd name="T12" fmla="*/ 111 w 555"/>
                    <a:gd name="T13" fmla="*/ 89 h 785"/>
                    <a:gd name="T14" fmla="*/ 108 w 555"/>
                    <a:gd name="T15" fmla="*/ 74 h 785"/>
                    <a:gd name="T16" fmla="*/ 103 w 555"/>
                    <a:gd name="T17" fmla="*/ 58 h 785"/>
                    <a:gd name="T18" fmla="*/ 97 w 555"/>
                    <a:gd name="T19" fmla="*/ 43 h 785"/>
                    <a:gd name="T20" fmla="*/ 89 w 555"/>
                    <a:gd name="T21" fmla="*/ 30 h 785"/>
                    <a:gd name="T22" fmla="*/ 80 w 555"/>
                    <a:gd name="T23" fmla="*/ 19 h 785"/>
                    <a:gd name="T24" fmla="*/ 70 w 555"/>
                    <a:gd name="T25" fmla="*/ 10 h 785"/>
                    <a:gd name="T26" fmla="*/ 60 w 555"/>
                    <a:gd name="T27" fmla="*/ 4 h 785"/>
                    <a:gd name="T28" fmla="*/ 49 w 555"/>
                    <a:gd name="T29" fmla="*/ 1 h 785"/>
                    <a:gd name="T30" fmla="*/ 38 w 555"/>
                    <a:gd name="T31" fmla="*/ 0 h 785"/>
                    <a:gd name="T32" fmla="*/ 27 w 555"/>
                    <a:gd name="T33" fmla="*/ 3 h 785"/>
                    <a:gd name="T34" fmla="*/ 18 w 555"/>
                    <a:gd name="T35" fmla="*/ 8 h 785"/>
                    <a:gd name="T36" fmla="*/ 11 w 555"/>
                    <a:gd name="T37" fmla="*/ 17 h 785"/>
                    <a:gd name="T38" fmla="*/ 5 w 555"/>
                    <a:gd name="T39" fmla="*/ 27 h 785"/>
                    <a:gd name="T40" fmla="*/ 1 w 555"/>
                    <a:gd name="T41" fmla="*/ 39 h 785"/>
                    <a:gd name="T42" fmla="*/ 0 w 555"/>
                    <a:gd name="T43" fmla="*/ 53 h 785"/>
                    <a:gd name="T44" fmla="*/ 0 w 555"/>
                    <a:gd name="T45" fmla="*/ 68 h 785"/>
                    <a:gd name="T46" fmla="*/ 3 w 555"/>
                    <a:gd name="T47" fmla="*/ 83 h 785"/>
                    <a:gd name="T48" fmla="*/ 8 w 555"/>
                    <a:gd name="T49" fmla="*/ 99 h 785"/>
                    <a:gd name="T50" fmla="*/ 14 w 555"/>
                    <a:gd name="T51" fmla="*/ 114 h 785"/>
                    <a:gd name="T52" fmla="*/ 22 w 555"/>
                    <a:gd name="T53" fmla="*/ 127 h 785"/>
                    <a:gd name="T54" fmla="*/ 31 w 555"/>
                    <a:gd name="T55" fmla="*/ 138 h 785"/>
                    <a:gd name="T56" fmla="*/ 40 w 555"/>
                    <a:gd name="T57" fmla="*/ 147 h 785"/>
                    <a:gd name="T58" fmla="*/ 51 w 555"/>
                    <a:gd name="T59" fmla="*/ 153 h 785"/>
                    <a:gd name="T60" fmla="*/ 62 w 555"/>
                    <a:gd name="T61" fmla="*/ 157 h 785"/>
                    <a:gd name="T62" fmla="*/ 73 w 555"/>
                    <a:gd name="T63" fmla="*/ 157 h 78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" name="Freeform 18"/>
                <p:cNvSpPr>
                  <a:spLocks noChangeAspect="1"/>
                </p:cNvSpPr>
                <p:nvPr/>
              </p:nvSpPr>
              <p:spPr bwMode="auto">
                <a:xfrm>
                  <a:off x="1829" y="1440"/>
                  <a:ext cx="111" cy="157"/>
                </a:xfrm>
                <a:custGeom>
                  <a:avLst/>
                  <a:gdLst>
                    <a:gd name="T0" fmla="*/ 78 w 555"/>
                    <a:gd name="T1" fmla="*/ 156 h 785"/>
                    <a:gd name="T2" fmla="*/ 88 w 555"/>
                    <a:gd name="T3" fmla="*/ 152 h 785"/>
                    <a:gd name="T4" fmla="*/ 97 w 555"/>
                    <a:gd name="T5" fmla="*/ 145 h 785"/>
                    <a:gd name="T6" fmla="*/ 103 w 555"/>
                    <a:gd name="T7" fmla="*/ 136 h 785"/>
                    <a:gd name="T8" fmla="*/ 108 w 555"/>
                    <a:gd name="T9" fmla="*/ 124 h 785"/>
                    <a:gd name="T10" fmla="*/ 111 w 555"/>
                    <a:gd name="T11" fmla="*/ 111 h 785"/>
                    <a:gd name="T12" fmla="*/ 111 w 555"/>
                    <a:gd name="T13" fmla="*/ 97 h 785"/>
                    <a:gd name="T14" fmla="*/ 109 w 555"/>
                    <a:gd name="T15" fmla="*/ 82 h 785"/>
                    <a:gd name="T16" fmla="*/ 106 w 555"/>
                    <a:gd name="T17" fmla="*/ 66 h 785"/>
                    <a:gd name="T18" fmla="*/ 103 w 555"/>
                    <a:gd name="T19" fmla="*/ 58 h 785"/>
                    <a:gd name="T20" fmla="*/ 97 w 555"/>
                    <a:gd name="T21" fmla="*/ 43 h 785"/>
                    <a:gd name="T22" fmla="*/ 89 w 555"/>
                    <a:gd name="T23" fmla="*/ 30 h 785"/>
                    <a:gd name="T24" fmla="*/ 80 w 555"/>
                    <a:gd name="T25" fmla="*/ 19 h 785"/>
                    <a:gd name="T26" fmla="*/ 70 w 555"/>
                    <a:gd name="T27" fmla="*/ 10 h 785"/>
                    <a:gd name="T28" fmla="*/ 60 w 555"/>
                    <a:gd name="T29" fmla="*/ 4 h 785"/>
                    <a:gd name="T30" fmla="*/ 49 w 555"/>
                    <a:gd name="T31" fmla="*/ 1 h 785"/>
                    <a:gd name="T32" fmla="*/ 38 w 555"/>
                    <a:gd name="T33" fmla="*/ 0 h 785"/>
                    <a:gd name="T34" fmla="*/ 32 w 555"/>
                    <a:gd name="T35" fmla="*/ 1 h 785"/>
                    <a:gd name="T36" fmla="*/ 22 w 555"/>
                    <a:gd name="T37" fmla="*/ 5 h 785"/>
                    <a:gd name="T38" fmla="*/ 14 w 555"/>
                    <a:gd name="T39" fmla="*/ 12 h 785"/>
                    <a:gd name="T40" fmla="*/ 7 w 555"/>
                    <a:gd name="T41" fmla="*/ 22 h 785"/>
                    <a:gd name="T42" fmla="*/ 3 w 555"/>
                    <a:gd name="T43" fmla="*/ 33 h 785"/>
                    <a:gd name="T44" fmla="*/ 0 w 555"/>
                    <a:gd name="T45" fmla="*/ 46 h 785"/>
                    <a:gd name="T46" fmla="*/ 0 w 555"/>
                    <a:gd name="T47" fmla="*/ 60 h 785"/>
                    <a:gd name="T48" fmla="*/ 1 w 555"/>
                    <a:gd name="T49" fmla="*/ 76 h 785"/>
                    <a:gd name="T50" fmla="*/ 5 w 555"/>
                    <a:gd name="T51" fmla="*/ 92 h 785"/>
                    <a:gd name="T52" fmla="*/ 8 w 555"/>
                    <a:gd name="T53" fmla="*/ 99 h 785"/>
                    <a:gd name="T54" fmla="*/ 14 w 555"/>
                    <a:gd name="T55" fmla="*/ 114 h 785"/>
                    <a:gd name="T56" fmla="*/ 22 w 555"/>
                    <a:gd name="T57" fmla="*/ 127 h 785"/>
                    <a:gd name="T58" fmla="*/ 31 w 555"/>
                    <a:gd name="T59" fmla="*/ 138 h 785"/>
                    <a:gd name="T60" fmla="*/ 40 w 555"/>
                    <a:gd name="T61" fmla="*/ 147 h 785"/>
                    <a:gd name="T62" fmla="*/ 51 w 555"/>
                    <a:gd name="T63" fmla="*/ 153 h 785"/>
                    <a:gd name="T64" fmla="*/ 62 w 555"/>
                    <a:gd name="T65" fmla="*/ 157 h 785"/>
                    <a:gd name="T66" fmla="*/ 73 w 555"/>
                    <a:gd name="T67" fmla="*/ 157 h 78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392" y="780"/>
                      </a:ln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" name="Freeform 19"/>
                <p:cNvSpPr>
                  <a:spLocks noChangeAspect="1"/>
                </p:cNvSpPr>
                <p:nvPr/>
              </p:nvSpPr>
              <p:spPr bwMode="auto">
                <a:xfrm>
                  <a:off x="1952" y="1540"/>
                  <a:ext cx="232" cy="166"/>
                </a:xfrm>
                <a:custGeom>
                  <a:avLst/>
                  <a:gdLst>
                    <a:gd name="T0" fmla="*/ 21 w 1160"/>
                    <a:gd name="T1" fmla="*/ 0 h 831"/>
                    <a:gd name="T2" fmla="*/ 0 w 1160"/>
                    <a:gd name="T3" fmla="*/ 77 h 831"/>
                    <a:gd name="T4" fmla="*/ 42 w 1160"/>
                    <a:gd name="T5" fmla="*/ 62 h 831"/>
                    <a:gd name="T6" fmla="*/ 167 w 1160"/>
                    <a:gd name="T7" fmla="*/ 166 h 831"/>
                    <a:gd name="T8" fmla="*/ 232 w 1160"/>
                    <a:gd name="T9" fmla="*/ 147 h 831"/>
                    <a:gd name="T10" fmla="*/ 103 w 1160"/>
                    <a:gd name="T11" fmla="*/ 43 h 831"/>
                    <a:gd name="T12" fmla="*/ 135 w 1160"/>
                    <a:gd name="T13" fmla="*/ 31 h 831"/>
                    <a:gd name="T14" fmla="*/ 21 w 1160"/>
                    <a:gd name="T15" fmla="*/ 0 h 83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" name="Freeform 20"/>
                <p:cNvSpPr>
                  <a:spLocks noChangeAspect="1"/>
                </p:cNvSpPr>
                <p:nvPr/>
              </p:nvSpPr>
              <p:spPr bwMode="auto">
                <a:xfrm>
                  <a:off x="1952" y="1540"/>
                  <a:ext cx="232" cy="166"/>
                </a:xfrm>
                <a:custGeom>
                  <a:avLst/>
                  <a:gdLst>
                    <a:gd name="T0" fmla="*/ 21 w 1160"/>
                    <a:gd name="T1" fmla="*/ 0 h 831"/>
                    <a:gd name="T2" fmla="*/ 0 w 1160"/>
                    <a:gd name="T3" fmla="*/ 77 h 831"/>
                    <a:gd name="T4" fmla="*/ 42 w 1160"/>
                    <a:gd name="T5" fmla="*/ 62 h 831"/>
                    <a:gd name="T6" fmla="*/ 167 w 1160"/>
                    <a:gd name="T7" fmla="*/ 166 h 831"/>
                    <a:gd name="T8" fmla="*/ 232 w 1160"/>
                    <a:gd name="T9" fmla="*/ 147 h 831"/>
                    <a:gd name="T10" fmla="*/ 103 w 1160"/>
                    <a:gd name="T11" fmla="*/ 43 h 831"/>
                    <a:gd name="T12" fmla="*/ 135 w 1160"/>
                    <a:gd name="T13" fmla="*/ 31 h 831"/>
                    <a:gd name="T14" fmla="*/ 21 w 1160"/>
                    <a:gd name="T15" fmla="*/ 0 h 83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5" name="Freeform 21"/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>
                    <a:gd name="T0" fmla="*/ 20 w 507"/>
                    <a:gd name="T1" fmla="*/ 77 h 381"/>
                    <a:gd name="T2" fmla="*/ 87 w 507"/>
                    <a:gd name="T3" fmla="*/ 70 h 381"/>
                    <a:gd name="T4" fmla="*/ 88 w 507"/>
                    <a:gd name="T5" fmla="*/ 70 h 381"/>
                    <a:gd name="T6" fmla="*/ 90 w 507"/>
                    <a:gd name="T7" fmla="*/ 69 h 381"/>
                    <a:gd name="T8" fmla="*/ 92 w 507"/>
                    <a:gd name="T9" fmla="*/ 68 h 381"/>
                    <a:gd name="T10" fmla="*/ 94 w 507"/>
                    <a:gd name="T11" fmla="*/ 66 h 381"/>
                    <a:gd name="T12" fmla="*/ 96 w 507"/>
                    <a:gd name="T13" fmla="*/ 65 h 381"/>
                    <a:gd name="T14" fmla="*/ 97 w 507"/>
                    <a:gd name="T15" fmla="*/ 63 h 381"/>
                    <a:gd name="T16" fmla="*/ 99 w 507"/>
                    <a:gd name="T17" fmla="*/ 61 h 381"/>
                    <a:gd name="T18" fmla="*/ 100 w 507"/>
                    <a:gd name="T19" fmla="*/ 58 h 381"/>
                    <a:gd name="T20" fmla="*/ 101 w 507"/>
                    <a:gd name="T21" fmla="*/ 55 h 381"/>
                    <a:gd name="T22" fmla="*/ 101 w 507"/>
                    <a:gd name="T23" fmla="*/ 53 h 381"/>
                    <a:gd name="T24" fmla="*/ 102 w 507"/>
                    <a:gd name="T25" fmla="*/ 50 h 381"/>
                    <a:gd name="T26" fmla="*/ 102 w 507"/>
                    <a:gd name="T27" fmla="*/ 46 h 381"/>
                    <a:gd name="T28" fmla="*/ 102 w 507"/>
                    <a:gd name="T29" fmla="*/ 43 h 381"/>
                    <a:gd name="T30" fmla="*/ 102 w 507"/>
                    <a:gd name="T31" fmla="*/ 40 h 381"/>
                    <a:gd name="T32" fmla="*/ 101 w 507"/>
                    <a:gd name="T33" fmla="*/ 36 h 381"/>
                    <a:gd name="T34" fmla="*/ 101 w 507"/>
                    <a:gd name="T35" fmla="*/ 33 h 381"/>
                    <a:gd name="T36" fmla="*/ 100 w 507"/>
                    <a:gd name="T37" fmla="*/ 29 h 381"/>
                    <a:gd name="T38" fmla="*/ 97 w 507"/>
                    <a:gd name="T39" fmla="*/ 22 h 381"/>
                    <a:gd name="T40" fmla="*/ 94 w 507"/>
                    <a:gd name="T41" fmla="*/ 16 h 381"/>
                    <a:gd name="T42" fmla="*/ 91 w 507"/>
                    <a:gd name="T43" fmla="*/ 11 h 381"/>
                    <a:gd name="T44" fmla="*/ 87 w 507"/>
                    <a:gd name="T45" fmla="*/ 6 h 381"/>
                    <a:gd name="T46" fmla="*/ 82 w 507"/>
                    <a:gd name="T47" fmla="*/ 3 h 381"/>
                    <a:gd name="T48" fmla="*/ 77 w 507"/>
                    <a:gd name="T49" fmla="*/ 1 h 381"/>
                    <a:gd name="T50" fmla="*/ 72 w 507"/>
                    <a:gd name="T51" fmla="*/ 0 h 381"/>
                    <a:gd name="T52" fmla="*/ 67 w 507"/>
                    <a:gd name="T53" fmla="*/ 0 h 381"/>
                    <a:gd name="T54" fmla="*/ 0 w 507"/>
                    <a:gd name="T55" fmla="*/ 8 h 381"/>
                    <a:gd name="T56" fmla="*/ 20 w 507"/>
                    <a:gd name="T57" fmla="*/ 77 h 38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  <a:lnTo>
                        <a:pt x="101" y="381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6" name="Freeform 22"/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>
                    <a:gd name="T0" fmla="*/ 20 w 507"/>
                    <a:gd name="T1" fmla="*/ 77 h 381"/>
                    <a:gd name="T2" fmla="*/ 87 w 507"/>
                    <a:gd name="T3" fmla="*/ 70 h 381"/>
                    <a:gd name="T4" fmla="*/ 88 w 507"/>
                    <a:gd name="T5" fmla="*/ 70 h 381"/>
                    <a:gd name="T6" fmla="*/ 88 w 507"/>
                    <a:gd name="T7" fmla="*/ 70 h 381"/>
                    <a:gd name="T8" fmla="*/ 90 w 507"/>
                    <a:gd name="T9" fmla="*/ 69 h 381"/>
                    <a:gd name="T10" fmla="*/ 92 w 507"/>
                    <a:gd name="T11" fmla="*/ 68 h 381"/>
                    <a:gd name="T12" fmla="*/ 94 w 507"/>
                    <a:gd name="T13" fmla="*/ 66 h 381"/>
                    <a:gd name="T14" fmla="*/ 96 w 507"/>
                    <a:gd name="T15" fmla="*/ 65 h 381"/>
                    <a:gd name="T16" fmla="*/ 97 w 507"/>
                    <a:gd name="T17" fmla="*/ 63 h 381"/>
                    <a:gd name="T18" fmla="*/ 99 w 507"/>
                    <a:gd name="T19" fmla="*/ 61 h 381"/>
                    <a:gd name="T20" fmla="*/ 100 w 507"/>
                    <a:gd name="T21" fmla="*/ 58 h 381"/>
                    <a:gd name="T22" fmla="*/ 101 w 507"/>
                    <a:gd name="T23" fmla="*/ 55 h 381"/>
                    <a:gd name="T24" fmla="*/ 101 w 507"/>
                    <a:gd name="T25" fmla="*/ 53 h 381"/>
                    <a:gd name="T26" fmla="*/ 102 w 507"/>
                    <a:gd name="T27" fmla="*/ 50 h 381"/>
                    <a:gd name="T28" fmla="*/ 102 w 507"/>
                    <a:gd name="T29" fmla="*/ 46 h 381"/>
                    <a:gd name="T30" fmla="*/ 102 w 507"/>
                    <a:gd name="T31" fmla="*/ 43 h 381"/>
                    <a:gd name="T32" fmla="*/ 102 w 507"/>
                    <a:gd name="T33" fmla="*/ 40 h 381"/>
                    <a:gd name="T34" fmla="*/ 101 w 507"/>
                    <a:gd name="T35" fmla="*/ 36 h 381"/>
                    <a:gd name="T36" fmla="*/ 101 w 507"/>
                    <a:gd name="T37" fmla="*/ 33 h 381"/>
                    <a:gd name="T38" fmla="*/ 100 w 507"/>
                    <a:gd name="T39" fmla="*/ 29 h 381"/>
                    <a:gd name="T40" fmla="*/ 100 w 507"/>
                    <a:gd name="T41" fmla="*/ 29 h 381"/>
                    <a:gd name="T42" fmla="*/ 97 w 507"/>
                    <a:gd name="T43" fmla="*/ 22 h 381"/>
                    <a:gd name="T44" fmla="*/ 94 w 507"/>
                    <a:gd name="T45" fmla="*/ 16 h 381"/>
                    <a:gd name="T46" fmla="*/ 91 w 507"/>
                    <a:gd name="T47" fmla="*/ 11 h 381"/>
                    <a:gd name="T48" fmla="*/ 87 w 507"/>
                    <a:gd name="T49" fmla="*/ 6 h 381"/>
                    <a:gd name="T50" fmla="*/ 82 w 507"/>
                    <a:gd name="T51" fmla="*/ 3 h 381"/>
                    <a:gd name="T52" fmla="*/ 77 w 507"/>
                    <a:gd name="T53" fmla="*/ 1 h 381"/>
                    <a:gd name="T54" fmla="*/ 72 w 507"/>
                    <a:gd name="T55" fmla="*/ 0 h 381"/>
                    <a:gd name="T56" fmla="*/ 67 w 507"/>
                    <a:gd name="T57" fmla="*/ 0 h 381"/>
                    <a:gd name="T58" fmla="*/ 0 w 507"/>
                    <a:gd name="T59" fmla="*/ 8 h 381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7" name="Freeform 23"/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>
                    <a:gd name="T0" fmla="*/ 0 w 1308"/>
                    <a:gd name="T1" fmla="*/ 21 h 973"/>
                    <a:gd name="T2" fmla="*/ 179 w 1308"/>
                    <a:gd name="T3" fmla="*/ 1 h 973"/>
                    <a:gd name="T4" fmla="*/ 185 w 1308"/>
                    <a:gd name="T5" fmla="*/ 0 h 973"/>
                    <a:gd name="T6" fmla="*/ 191 w 1308"/>
                    <a:gd name="T7" fmla="*/ 0 h 973"/>
                    <a:gd name="T8" fmla="*/ 197 w 1308"/>
                    <a:gd name="T9" fmla="*/ 1 h 973"/>
                    <a:gd name="T10" fmla="*/ 202 w 1308"/>
                    <a:gd name="T11" fmla="*/ 2 h 973"/>
                    <a:gd name="T12" fmla="*/ 208 w 1308"/>
                    <a:gd name="T13" fmla="*/ 4 h 973"/>
                    <a:gd name="T14" fmla="*/ 214 w 1308"/>
                    <a:gd name="T15" fmla="*/ 7 h 973"/>
                    <a:gd name="T16" fmla="*/ 219 w 1308"/>
                    <a:gd name="T17" fmla="*/ 11 h 973"/>
                    <a:gd name="T18" fmla="*/ 224 w 1308"/>
                    <a:gd name="T19" fmla="*/ 15 h 973"/>
                    <a:gd name="T20" fmla="*/ 229 w 1308"/>
                    <a:gd name="T21" fmla="*/ 20 h 973"/>
                    <a:gd name="T22" fmla="*/ 234 w 1308"/>
                    <a:gd name="T23" fmla="*/ 26 h 973"/>
                    <a:gd name="T24" fmla="*/ 239 w 1308"/>
                    <a:gd name="T25" fmla="*/ 32 h 973"/>
                    <a:gd name="T26" fmla="*/ 243 w 1308"/>
                    <a:gd name="T27" fmla="*/ 38 h 973"/>
                    <a:gd name="T28" fmla="*/ 247 w 1308"/>
                    <a:gd name="T29" fmla="*/ 45 h 973"/>
                    <a:gd name="T30" fmla="*/ 250 w 1308"/>
                    <a:gd name="T31" fmla="*/ 53 h 973"/>
                    <a:gd name="T32" fmla="*/ 254 w 1308"/>
                    <a:gd name="T33" fmla="*/ 61 h 973"/>
                    <a:gd name="T34" fmla="*/ 256 w 1308"/>
                    <a:gd name="T35" fmla="*/ 69 h 973"/>
                    <a:gd name="T36" fmla="*/ 259 w 1308"/>
                    <a:gd name="T37" fmla="*/ 77 h 973"/>
                    <a:gd name="T38" fmla="*/ 260 w 1308"/>
                    <a:gd name="T39" fmla="*/ 86 h 973"/>
                    <a:gd name="T40" fmla="*/ 261 w 1308"/>
                    <a:gd name="T41" fmla="*/ 94 h 973"/>
                    <a:gd name="T42" fmla="*/ 262 w 1308"/>
                    <a:gd name="T43" fmla="*/ 102 h 973"/>
                    <a:gd name="T44" fmla="*/ 262 w 1308"/>
                    <a:gd name="T45" fmla="*/ 109 h 973"/>
                    <a:gd name="T46" fmla="*/ 261 w 1308"/>
                    <a:gd name="T47" fmla="*/ 117 h 973"/>
                    <a:gd name="T48" fmla="*/ 260 w 1308"/>
                    <a:gd name="T49" fmla="*/ 124 h 973"/>
                    <a:gd name="T50" fmla="*/ 259 w 1308"/>
                    <a:gd name="T51" fmla="*/ 130 h 973"/>
                    <a:gd name="T52" fmla="*/ 257 w 1308"/>
                    <a:gd name="T53" fmla="*/ 137 h 973"/>
                    <a:gd name="T54" fmla="*/ 254 w 1308"/>
                    <a:gd name="T55" fmla="*/ 142 h 973"/>
                    <a:gd name="T56" fmla="*/ 251 w 1308"/>
                    <a:gd name="T57" fmla="*/ 148 h 973"/>
                    <a:gd name="T58" fmla="*/ 247 w 1308"/>
                    <a:gd name="T59" fmla="*/ 152 h 973"/>
                    <a:gd name="T60" fmla="*/ 243 w 1308"/>
                    <a:gd name="T61" fmla="*/ 156 h 973"/>
                    <a:gd name="T62" fmla="*/ 238 w 1308"/>
                    <a:gd name="T63" fmla="*/ 160 h 973"/>
                    <a:gd name="T64" fmla="*/ 233 w 1308"/>
                    <a:gd name="T65" fmla="*/ 162 h 973"/>
                    <a:gd name="T66" fmla="*/ 228 w 1308"/>
                    <a:gd name="T67" fmla="*/ 164 h 973"/>
                    <a:gd name="T68" fmla="*/ 40 w 1308"/>
                    <a:gd name="T69" fmla="*/ 194 h 973"/>
                    <a:gd name="T70" fmla="*/ 0 w 1308"/>
                    <a:gd name="T71" fmla="*/ 21 h 97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8" name="Freeform 24"/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>
                    <a:gd name="T0" fmla="*/ 0 w 1308"/>
                    <a:gd name="T1" fmla="*/ 21 h 973"/>
                    <a:gd name="T2" fmla="*/ 179 w 1308"/>
                    <a:gd name="T3" fmla="*/ 1 h 973"/>
                    <a:gd name="T4" fmla="*/ 179 w 1308"/>
                    <a:gd name="T5" fmla="*/ 1 h 973"/>
                    <a:gd name="T6" fmla="*/ 185 w 1308"/>
                    <a:gd name="T7" fmla="*/ 0 h 973"/>
                    <a:gd name="T8" fmla="*/ 191 w 1308"/>
                    <a:gd name="T9" fmla="*/ 0 h 973"/>
                    <a:gd name="T10" fmla="*/ 197 w 1308"/>
                    <a:gd name="T11" fmla="*/ 1 h 973"/>
                    <a:gd name="T12" fmla="*/ 202 w 1308"/>
                    <a:gd name="T13" fmla="*/ 2 h 973"/>
                    <a:gd name="T14" fmla="*/ 208 w 1308"/>
                    <a:gd name="T15" fmla="*/ 4 h 973"/>
                    <a:gd name="T16" fmla="*/ 214 w 1308"/>
                    <a:gd name="T17" fmla="*/ 7 h 973"/>
                    <a:gd name="T18" fmla="*/ 219 w 1308"/>
                    <a:gd name="T19" fmla="*/ 11 h 973"/>
                    <a:gd name="T20" fmla="*/ 224 w 1308"/>
                    <a:gd name="T21" fmla="*/ 15 h 973"/>
                    <a:gd name="T22" fmla="*/ 229 w 1308"/>
                    <a:gd name="T23" fmla="*/ 20 h 973"/>
                    <a:gd name="T24" fmla="*/ 234 w 1308"/>
                    <a:gd name="T25" fmla="*/ 26 h 973"/>
                    <a:gd name="T26" fmla="*/ 239 w 1308"/>
                    <a:gd name="T27" fmla="*/ 32 h 973"/>
                    <a:gd name="T28" fmla="*/ 243 w 1308"/>
                    <a:gd name="T29" fmla="*/ 38 h 973"/>
                    <a:gd name="T30" fmla="*/ 247 w 1308"/>
                    <a:gd name="T31" fmla="*/ 45 h 973"/>
                    <a:gd name="T32" fmla="*/ 250 w 1308"/>
                    <a:gd name="T33" fmla="*/ 53 h 973"/>
                    <a:gd name="T34" fmla="*/ 254 w 1308"/>
                    <a:gd name="T35" fmla="*/ 61 h 973"/>
                    <a:gd name="T36" fmla="*/ 256 w 1308"/>
                    <a:gd name="T37" fmla="*/ 69 h 973"/>
                    <a:gd name="T38" fmla="*/ 256 w 1308"/>
                    <a:gd name="T39" fmla="*/ 69 h 973"/>
                    <a:gd name="T40" fmla="*/ 259 w 1308"/>
                    <a:gd name="T41" fmla="*/ 77 h 973"/>
                    <a:gd name="T42" fmla="*/ 260 w 1308"/>
                    <a:gd name="T43" fmla="*/ 86 h 973"/>
                    <a:gd name="T44" fmla="*/ 261 w 1308"/>
                    <a:gd name="T45" fmla="*/ 94 h 973"/>
                    <a:gd name="T46" fmla="*/ 262 w 1308"/>
                    <a:gd name="T47" fmla="*/ 102 h 973"/>
                    <a:gd name="T48" fmla="*/ 262 w 1308"/>
                    <a:gd name="T49" fmla="*/ 109 h 973"/>
                    <a:gd name="T50" fmla="*/ 261 w 1308"/>
                    <a:gd name="T51" fmla="*/ 117 h 973"/>
                    <a:gd name="T52" fmla="*/ 260 w 1308"/>
                    <a:gd name="T53" fmla="*/ 124 h 973"/>
                    <a:gd name="T54" fmla="*/ 259 w 1308"/>
                    <a:gd name="T55" fmla="*/ 130 h 973"/>
                    <a:gd name="T56" fmla="*/ 257 w 1308"/>
                    <a:gd name="T57" fmla="*/ 137 h 973"/>
                    <a:gd name="T58" fmla="*/ 254 w 1308"/>
                    <a:gd name="T59" fmla="*/ 142 h 973"/>
                    <a:gd name="T60" fmla="*/ 251 w 1308"/>
                    <a:gd name="T61" fmla="*/ 148 h 973"/>
                    <a:gd name="T62" fmla="*/ 247 w 1308"/>
                    <a:gd name="T63" fmla="*/ 152 h 973"/>
                    <a:gd name="T64" fmla="*/ 243 w 1308"/>
                    <a:gd name="T65" fmla="*/ 156 h 973"/>
                    <a:gd name="T66" fmla="*/ 238 w 1308"/>
                    <a:gd name="T67" fmla="*/ 160 h 973"/>
                    <a:gd name="T68" fmla="*/ 233 w 1308"/>
                    <a:gd name="T69" fmla="*/ 162 h 973"/>
                    <a:gd name="T70" fmla="*/ 228 w 1308"/>
                    <a:gd name="T71" fmla="*/ 164 h 973"/>
                    <a:gd name="T72" fmla="*/ 40 w 1308"/>
                    <a:gd name="T73" fmla="*/ 194 h 97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9" name="Freeform 25"/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>
                    <a:gd name="T0" fmla="*/ 93 w 616"/>
                    <a:gd name="T1" fmla="*/ 171 h 871"/>
                    <a:gd name="T2" fmla="*/ 103 w 616"/>
                    <a:gd name="T3" fmla="*/ 165 h 871"/>
                    <a:gd name="T4" fmla="*/ 111 w 616"/>
                    <a:gd name="T5" fmla="*/ 156 h 871"/>
                    <a:gd name="T6" fmla="*/ 117 w 616"/>
                    <a:gd name="T7" fmla="*/ 144 h 871"/>
                    <a:gd name="T8" fmla="*/ 121 w 616"/>
                    <a:gd name="T9" fmla="*/ 130 h 871"/>
                    <a:gd name="T10" fmla="*/ 123 w 616"/>
                    <a:gd name="T11" fmla="*/ 115 h 871"/>
                    <a:gd name="T12" fmla="*/ 123 w 616"/>
                    <a:gd name="T13" fmla="*/ 99 h 871"/>
                    <a:gd name="T14" fmla="*/ 120 w 616"/>
                    <a:gd name="T15" fmla="*/ 82 h 871"/>
                    <a:gd name="T16" fmla="*/ 114 w 616"/>
                    <a:gd name="T17" fmla="*/ 64 h 871"/>
                    <a:gd name="T18" fmla="*/ 107 w 616"/>
                    <a:gd name="T19" fmla="*/ 48 h 871"/>
                    <a:gd name="T20" fmla="*/ 99 w 616"/>
                    <a:gd name="T21" fmla="*/ 34 h 871"/>
                    <a:gd name="T22" fmla="*/ 89 w 616"/>
                    <a:gd name="T23" fmla="*/ 21 h 871"/>
                    <a:gd name="T24" fmla="*/ 78 w 616"/>
                    <a:gd name="T25" fmla="*/ 12 h 871"/>
                    <a:gd name="T26" fmla="*/ 67 w 616"/>
                    <a:gd name="T27" fmla="*/ 5 h 871"/>
                    <a:gd name="T28" fmla="*/ 55 w 616"/>
                    <a:gd name="T29" fmla="*/ 1 h 871"/>
                    <a:gd name="T30" fmla="*/ 42 w 616"/>
                    <a:gd name="T31" fmla="*/ 0 h 871"/>
                    <a:gd name="T32" fmla="*/ 30 w 616"/>
                    <a:gd name="T33" fmla="*/ 3 h 871"/>
                    <a:gd name="T34" fmla="*/ 20 w 616"/>
                    <a:gd name="T35" fmla="*/ 9 h 871"/>
                    <a:gd name="T36" fmla="*/ 12 w 616"/>
                    <a:gd name="T37" fmla="*/ 18 h 871"/>
                    <a:gd name="T38" fmla="*/ 6 w 616"/>
                    <a:gd name="T39" fmla="*/ 30 h 871"/>
                    <a:gd name="T40" fmla="*/ 2 w 616"/>
                    <a:gd name="T41" fmla="*/ 43 h 871"/>
                    <a:gd name="T42" fmla="*/ 0 w 616"/>
                    <a:gd name="T43" fmla="*/ 59 h 871"/>
                    <a:gd name="T44" fmla="*/ 1 w 616"/>
                    <a:gd name="T45" fmla="*/ 75 h 871"/>
                    <a:gd name="T46" fmla="*/ 4 w 616"/>
                    <a:gd name="T47" fmla="*/ 92 h 871"/>
                    <a:gd name="T48" fmla="*/ 9 w 616"/>
                    <a:gd name="T49" fmla="*/ 110 h 871"/>
                    <a:gd name="T50" fmla="*/ 16 w 616"/>
                    <a:gd name="T51" fmla="*/ 126 h 871"/>
                    <a:gd name="T52" fmla="*/ 24 w 616"/>
                    <a:gd name="T53" fmla="*/ 141 h 871"/>
                    <a:gd name="T54" fmla="*/ 34 w 616"/>
                    <a:gd name="T55" fmla="*/ 153 h 871"/>
                    <a:gd name="T56" fmla="*/ 45 w 616"/>
                    <a:gd name="T57" fmla="*/ 162 h 871"/>
                    <a:gd name="T58" fmla="*/ 57 w 616"/>
                    <a:gd name="T59" fmla="*/ 169 h 871"/>
                    <a:gd name="T60" fmla="*/ 68 w 616"/>
                    <a:gd name="T61" fmla="*/ 173 h 871"/>
                    <a:gd name="T62" fmla="*/ 81 w 616"/>
                    <a:gd name="T63" fmla="*/ 174 h 871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0" name="Freeform 26"/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>
                    <a:gd name="T0" fmla="*/ 87 w 616"/>
                    <a:gd name="T1" fmla="*/ 173 h 871"/>
                    <a:gd name="T2" fmla="*/ 98 w 616"/>
                    <a:gd name="T3" fmla="*/ 168 h 871"/>
                    <a:gd name="T4" fmla="*/ 107 w 616"/>
                    <a:gd name="T5" fmla="*/ 160 h 871"/>
                    <a:gd name="T6" fmla="*/ 115 w 616"/>
                    <a:gd name="T7" fmla="*/ 150 h 871"/>
                    <a:gd name="T8" fmla="*/ 120 w 616"/>
                    <a:gd name="T9" fmla="*/ 137 h 871"/>
                    <a:gd name="T10" fmla="*/ 122 w 616"/>
                    <a:gd name="T11" fmla="*/ 123 h 871"/>
                    <a:gd name="T12" fmla="*/ 123 w 616"/>
                    <a:gd name="T13" fmla="*/ 107 h 871"/>
                    <a:gd name="T14" fmla="*/ 121 w 616"/>
                    <a:gd name="T15" fmla="*/ 90 h 871"/>
                    <a:gd name="T16" fmla="*/ 117 w 616"/>
                    <a:gd name="T17" fmla="*/ 73 h 871"/>
                    <a:gd name="T18" fmla="*/ 114 w 616"/>
                    <a:gd name="T19" fmla="*/ 64 h 871"/>
                    <a:gd name="T20" fmla="*/ 107 w 616"/>
                    <a:gd name="T21" fmla="*/ 48 h 871"/>
                    <a:gd name="T22" fmla="*/ 99 w 616"/>
                    <a:gd name="T23" fmla="*/ 34 h 871"/>
                    <a:gd name="T24" fmla="*/ 89 w 616"/>
                    <a:gd name="T25" fmla="*/ 21 h 871"/>
                    <a:gd name="T26" fmla="*/ 78 w 616"/>
                    <a:gd name="T27" fmla="*/ 12 h 871"/>
                    <a:gd name="T28" fmla="*/ 67 w 616"/>
                    <a:gd name="T29" fmla="*/ 5 h 871"/>
                    <a:gd name="T30" fmla="*/ 55 w 616"/>
                    <a:gd name="T31" fmla="*/ 1 h 871"/>
                    <a:gd name="T32" fmla="*/ 42 w 616"/>
                    <a:gd name="T33" fmla="*/ 0 h 871"/>
                    <a:gd name="T34" fmla="*/ 36 w 616"/>
                    <a:gd name="T35" fmla="*/ 1 h 871"/>
                    <a:gd name="T36" fmla="*/ 25 w 616"/>
                    <a:gd name="T37" fmla="*/ 6 h 871"/>
                    <a:gd name="T38" fmla="*/ 15 w 616"/>
                    <a:gd name="T39" fmla="*/ 13 h 871"/>
                    <a:gd name="T40" fmla="*/ 8 w 616"/>
                    <a:gd name="T41" fmla="*/ 24 h 871"/>
                    <a:gd name="T42" fmla="*/ 3 w 616"/>
                    <a:gd name="T43" fmla="*/ 36 h 871"/>
                    <a:gd name="T44" fmla="*/ 1 w 616"/>
                    <a:gd name="T45" fmla="*/ 51 h 871"/>
                    <a:gd name="T46" fmla="*/ 0 w 616"/>
                    <a:gd name="T47" fmla="*/ 67 h 871"/>
                    <a:gd name="T48" fmla="*/ 2 w 616"/>
                    <a:gd name="T49" fmla="*/ 84 h 871"/>
                    <a:gd name="T50" fmla="*/ 6 w 616"/>
                    <a:gd name="T51" fmla="*/ 101 h 871"/>
                    <a:gd name="T52" fmla="*/ 9 w 616"/>
                    <a:gd name="T53" fmla="*/ 110 h 871"/>
                    <a:gd name="T54" fmla="*/ 16 w 616"/>
                    <a:gd name="T55" fmla="*/ 126 h 871"/>
                    <a:gd name="T56" fmla="*/ 24 w 616"/>
                    <a:gd name="T57" fmla="*/ 141 h 871"/>
                    <a:gd name="T58" fmla="*/ 34 w 616"/>
                    <a:gd name="T59" fmla="*/ 153 h 871"/>
                    <a:gd name="T60" fmla="*/ 45 w 616"/>
                    <a:gd name="T61" fmla="*/ 162 h 871"/>
                    <a:gd name="T62" fmla="*/ 57 w 616"/>
                    <a:gd name="T63" fmla="*/ 169 h 871"/>
                    <a:gd name="T64" fmla="*/ 68 w 616"/>
                    <a:gd name="T65" fmla="*/ 173 h 871"/>
                    <a:gd name="T66" fmla="*/ 81 w 616"/>
                    <a:gd name="T67" fmla="*/ 174 h 871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36" y="865"/>
                      </a:ln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1" name="Freeform 27"/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>
                    <a:gd name="T0" fmla="*/ 0 w 675"/>
                    <a:gd name="T1" fmla="*/ 13 h 305"/>
                    <a:gd name="T2" fmla="*/ 117 w 675"/>
                    <a:gd name="T3" fmla="*/ 0 h 305"/>
                    <a:gd name="T4" fmla="*/ 111 w 675"/>
                    <a:gd name="T5" fmla="*/ 0 h 305"/>
                    <a:gd name="T6" fmla="*/ 114 w 675"/>
                    <a:gd name="T7" fmla="*/ 0 h 305"/>
                    <a:gd name="T8" fmla="*/ 117 w 675"/>
                    <a:gd name="T9" fmla="*/ 0 h 305"/>
                    <a:gd name="T10" fmla="*/ 121 w 675"/>
                    <a:gd name="T11" fmla="*/ 2 h 305"/>
                    <a:gd name="T12" fmla="*/ 124 w 675"/>
                    <a:gd name="T13" fmla="*/ 4 h 305"/>
                    <a:gd name="T14" fmla="*/ 127 w 675"/>
                    <a:gd name="T15" fmla="*/ 7 h 305"/>
                    <a:gd name="T16" fmla="*/ 129 w 675"/>
                    <a:gd name="T17" fmla="*/ 11 h 305"/>
                    <a:gd name="T18" fmla="*/ 132 w 675"/>
                    <a:gd name="T19" fmla="*/ 15 h 305"/>
                    <a:gd name="T20" fmla="*/ 133 w 675"/>
                    <a:gd name="T21" fmla="*/ 20 h 305"/>
                    <a:gd name="T22" fmla="*/ 135 w 675"/>
                    <a:gd name="T23" fmla="*/ 25 h 305"/>
                    <a:gd name="T24" fmla="*/ 135 w 675"/>
                    <a:gd name="T25" fmla="*/ 30 h 305"/>
                    <a:gd name="T26" fmla="*/ 135 w 675"/>
                    <a:gd name="T27" fmla="*/ 34 h 305"/>
                    <a:gd name="T28" fmla="*/ 134 w 675"/>
                    <a:gd name="T29" fmla="*/ 38 h 305"/>
                    <a:gd name="T30" fmla="*/ 133 w 675"/>
                    <a:gd name="T31" fmla="*/ 42 h 305"/>
                    <a:gd name="T32" fmla="*/ 131 w 675"/>
                    <a:gd name="T33" fmla="*/ 45 h 305"/>
                    <a:gd name="T34" fmla="*/ 128 w 675"/>
                    <a:gd name="T35" fmla="*/ 47 h 305"/>
                    <a:gd name="T36" fmla="*/ 125 w 675"/>
                    <a:gd name="T37" fmla="*/ 48 h 305"/>
                    <a:gd name="T38" fmla="*/ 8 w 675"/>
                    <a:gd name="T39" fmla="*/ 61 h 305"/>
                    <a:gd name="T40" fmla="*/ 0 w 675"/>
                    <a:gd name="T41" fmla="*/ 13 h 305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2" name="Freeform 28"/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>
                    <a:gd name="T0" fmla="*/ 0 w 675"/>
                    <a:gd name="T1" fmla="*/ 13 h 305"/>
                    <a:gd name="T2" fmla="*/ 117 w 675"/>
                    <a:gd name="T3" fmla="*/ 0 h 305"/>
                    <a:gd name="T4" fmla="*/ 111 w 675"/>
                    <a:gd name="T5" fmla="*/ 0 h 305"/>
                    <a:gd name="T6" fmla="*/ 111 w 675"/>
                    <a:gd name="T7" fmla="*/ 0 h 305"/>
                    <a:gd name="T8" fmla="*/ 114 w 675"/>
                    <a:gd name="T9" fmla="*/ 0 h 305"/>
                    <a:gd name="T10" fmla="*/ 117 w 675"/>
                    <a:gd name="T11" fmla="*/ 0 h 305"/>
                    <a:gd name="T12" fmla="*/ 121 w 675"/>
                    <a:gd name="T13" fmla="*/ 2 h 305"/>
                    <a:gd name="T14" fmla="*/ 124 w 675"/>
                    <a:gd name="T15" fmla="*/ 4 h 305"/>
                    <a:gd name="T16" fmla="*/ 127 w 675"/>
                    <a:gd name="T17" fmla="*/ 7 h 305"/>
                    <a:gd name="T18" fmla="*/ 129 w 675"/>
                    <a:gd name="T19" fmla="*/ 11 h 305"/>
                    <a:gd name="T20" fmla="*/ 132 w 675"/>
                    <a:gd name="T21" fmla="*/ 15 h 305"/>
                    <a:gd name="T22" fmla="*/ 133 w 675"/>
                    <a:gd name="T23" fmla="*/ 20 h 305"/>
                    <a:gd name="T24" fmla="*/ 133 w 675"/>
                    <a:gd name="T25" fmla="*/ 20 h 305"/>
                    <a:gd name="T26" fmla="*/ 135 w 675"/>
                    <a:gd name="T27" fmla="*/ 25 h 305"/>
                    <a:gd name="T28" fmla="*/ 135 w 675"/>
                    <a:gd name="T29" fmla="*/ 30 h 305"/>
                    <a:gd name="T30" fmla="*/ 135 w 675"/>
                    <a:gd name="T31" fmla="*/ 34 h 305"/>
                    <a:gd name="T32" fmla="*/ 134 w 675"/>
                    <a:gd name="T33" fmla="*/ 38 h 305"/>
                    <a:gd name="T34" fmla="*/ 133 w 675"/>
                    <a:gd name="T35" fmla="*/ 42 h 305"/>
                    <a:gd name="T36" fmla="*/ 131 w 675"/>
                    <a:gd name="T37" fmla="*/ 45 h 305"/>
                    <a:gd name="T38" fmla="*/ 128 w 675"/>
                    <a:gd name="T39" fmla="*/ 47 h 305"/>
                    <a:gd name="T40" fmla="*/ 125 w 675"/>
                    <a:gd name="T41" fmla="*/ 48 h 305"/>
                    <a:gd name="T42" fmla="*/ 8 w 675"/>
                    <a:gd name="T43" fmla="*/ 61 h 30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" name="Freeform 29"/>
                <p:cNvSpPr>
                  <a:spLocks noChangeAspect="1"/>
                </p:cNvSpPr>
                <p:nvPr/>
              </p:nvSpPr>
              <p:spPr bwMode="auto">
                <a:xfrm>
                  <a:off x="548" y="1533"/>
                  <a:ext cx="969" cy="869"/>
                </a:xfrm>
                <a:custGeom>
                  <a:avLst/>
                  <a:gdLst>
                    <a:gd name="T0" fmla="*/ 11 w 4846"/>
                    <a:gd name="T1" fmla="*/ 645 h 4343"/>
                    <a:gd name="T2" fmla="*/ 189 w 4846"/>
                    <a:gd name="T3" fmla="*/ 555 h 4343"/>
                    <a:gd name="T4" fmla="*/ 624 w 4846"/>
                    <a:gd name="T5" fmla="*/ 100 h 4343"/>
                    <a:gd name="T6" fmla="*/ 966 w 4846"/>
                    <a:gd name="T7" fmla="*/ 3 h 4343"/>
                    <a:gd name="T8" fmla="*/ 967 w 4846"/>
                    <a:gd name="T9" fmla="*/ 67 h 4343"/>
                    <a:gd name="T10" fmla="*/ 953 w 4846"/>
                    <a:gd name="T11" fmla="*/ 69 h 4343"/>
                    <a:gd name="T12" fmla="*/ 937 w 4846"/>
                    <a:gd name="T13" fmla="*/ 71 h 4343"/>
                    <a:gd name="T14" fmla="*/ 919 w 4846"/>
                    <a:gd name="T15" fmla="*/ 74 h 4343"/>
                    <a:gd name="T16" fmla="*/ 899 w 4846"/>
                    <a:gd name="T17" fmla="*/ 78 h 4343"/>
                    <a:gd name="T18" fmla="*/ 878 w 4846"/>
                    <a:gd name="T19" fmla="*/ 83 h 4343"/>
                    <a:gd name="T20" fmla="*/ 855 w 4846"/>
                    <a:gd name="T21" fmla="*/ 90 h 4343"/>
                    <a:gd name="T22" fmla="*/ 832 w 4846"/>
                    <a:gd name="T23" fmla="*/ 98 h 4343"/>
                    <a:gd name="T24" fmla="*/ 808 w 4846"/>
                    <a:gd name="T25" fmla="*/ 108 h 4343"/>
                    <a:gd name="T26" fmla="*/ 783 w 4846"/>
                    <a:gd name="T27" fmla="*/ 121 h 4343"/>
                    <a:gd name="T28" fmla="*/ 759 w 4846"/>
                    <a:gd name="T29" fmla="*/ 136 h 4343"/>
                    <a:gd name="T30" fmla="*/ 736 w 4846"/>
                    <a:gd name="T31" fmla="*/ 154 h 4343"/>
                    <a:gd name="T32" fmla="*/ 712 w 4846"/>
                    <a:gd name="T33" fmla="*/ 175 h 4343"/>
                    <a:gd name="T34" fmla="*/ 690 w 4846"/>
                    <a:gd name="T35" fmla="*/ 200 h 4343"/>
                    <a:gd name="T36" fmla="*/ 669 w 4846"/>
                    <a:gd name="T37" fmla="*/ 228 h 4343"/>
                    <a:gd name="T38" fmla="*/ 650 w 4846"/>
                    <a:gd name="T39" fmla="*/ 260 h 4343"/>
                    <a:gd name="T40" fmla="*/ 633 w 4846"/>
                    <a:gd name="T41" fmla="*/ 296 h 4343"/>
                    <a:gd name="T42" fmla="*/ 623 w 4846"/>
                    <a:gd name="T43" fmla="*/ 315 h 4343"/>
                    <a:gd name="T44" fmla="*/ 613 w 4846"/>
                    <a:gd name="T45" fmla="*/ 334 h 4343"/>
                    <a:gd name="T46" fmla="*/ 603 w 4846"/>
                    <a:gd name="T47" fmla="*/ 353 h 4343"/>
                    <a:gd name="T48" fmla="*/ 592 w 4846"/>
                    <a:gd name="T49" fmla="*/ 373 h 4343"/>
                    <a:gd name="T50" fmla="*/ 581 w 4846"/>
                    <a:gd name="T51" fmla="*/ 392 h 4343"/>
                    <a:gd name="T52" fmla="*/ 571 w 4846"/>
                    <a:gd name="T53" fmla="*/ 411 h 4343"/>
                    <a:gd name="T54" fmla="*/ 560 w 4846"/>
                    <a:gd name="T55" fmla="*/ 429 h 4343"/>
                    <a:gd name="T56" fmla="*/ 550 w 4846"/>
                    <a:gd name="T57" fmla="*/ 446 h 4343"/>
                    <a:gd name="T58" fmla="*/ 540 w 4846"/>
                    <a:gd name="T59" fmla="*/ 462 h 4343"/>
                    <a:gd name="T60" fmla="*/ 532 w 4846"/>
                    <a:gd name="T61" fmla="*/ 477 h 4343"/>
                    <a:gd name="T62" fmla="*/ 524 w 4846"/>
                    <a:gd name="T63" fmla="*/ 490 h 4343"/>
                    <a:gd name="T64" fmla="*/ 517 w 4846"/>
                    <a:gd name="T65" fmla="*/ 501 h 4343"/>
                    <a:gd name="T66" fmla="*/ 511 w 4846"/>
                    <a:gd name="T67" fmla="*/ 510 h 4343"/>
                    <a:gd name="T68" fmla="*/ 507 w 4846"/>
                    <a:gd name="T69" fmla="*/ 517 h 4343"/>
                    <a:gd name="T70" fmla="*/ 504 w 4846"/>
                    <a:gd name="T71" fmla="*/ 521 h 4343"/>
                    <a:gd name="T72" fmla="*/ 503 w 4846"/>
                    <a:gd name="T73" fmla="*/ 523 h 4343"/>
                    <a:gd name="T74" fmla="*/ 310 w 4846"/>
                    <a:gd name="T75" fmla="*/ 869 h 4343"/>
                    <a:gd name="T76" fmla="*/ 72 w 4846"/>
                    <a:gd name="T77" fmla="*/ 787 h 4343"/>
                    <a:gd name="T78" fmla="*/ 10 w 4846"/>
                    <a:gd name="T79" fmla="*/ 648 h 4343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4" name="Freeform 30"/>
                <p:cNvSpPr>
                  <a:spLocks noChangeAspect="1"/>
                </p:cNvSpPr>
                <p:nvPr/>
              </p:nvSpPr>
              <p:spPr bwMode="auto">
                <a:xfrm>
                  <a:off x="548" y="1533"/>
                  <a:ext cx="969" cy="869"/>
                </a:xfrm>
                <a:custGeom>
                  <a:avLst/>
                  <a:gdLst>
                    <a:gd name="T0" fmla="*/ 11 w 4846"/>
                    <a:gd name="T1" fmla="*/ 645 h 4343"/>
                    <a:gd name="T2" fmla="*/ 189 w 4846"/>
                    <a:gd name="T3" fmla="*/ 555 h 4343"/>
                    <a:gd name="T4" fmla="*/ 624 w 4846"/>
                    <a:gd name="T5" fmla="*/ 100 h 4343"/>
                    <a:gd name="T6" fmla="*/ 966 w 4846"/>
                    <a:gd name="T7" fmla="*/ 3 h 4343"/>
                    <a:gd name="T8" fmla="*/ 967 w 4846"/>
                    <a:gd name="T9" fmla="*/ 67 h 4343"/>
                    <a:gd name="T10" fmla="*/ 960 w 4846"/>
                    <a:gd name="T11" fmla="*/ 68 h 4343"/>
                    <a:gd name="T12" fmla="*/ 946 w 4846"/>
                    <a:gd name="T13" fmla="*/ 70 h 4343"/>
                    <a:gd name="T14" fmla="*/ 928 w 4846"/>
                    <a:gd name="T15" fmla="*/ 73 h 4343"/>
                    <a:gd name="T16" fmla="*/ 909 w 4846"/>
                    <a:gd name="T17" fmla="*/ 76 h 4343"/>
                    <a:gd name="T18" fmla="*/ 889 w 4846"/>
                    <a:gd name="T19" fmla="*/ 81 h 4343"/>
                    <a:gd name="T20" fmla="*/ 866 w 4846"/>
                    <a:gd name="T21" fmla="*/ 86 h 4343"/>
                    <a:gd name="T22" fmla="*/ 844 w 4846"/>
                    <a:gd name="T23" fmla="*/ 94 h 4343"/>
                    <a:gd name="T24" fmla="*/ 820 w 4846"/>
                    <a:gd name="T25" fmla="*/ 103 h 4343"/>
                    <a:gd name="T26" fmla="*/ 796 w 4846"/>
                    <a:gd name="T27" fmla="*/ 114 h 4343"/>
                    <a:gd name="T28" fmla="*/ 771 w 4846"/>
                    <a:gd name="T29" fmla="*/ 128 h 4343"/>
                    <a:gd name="T30" fmla="*/ 747 w 4846"/>
                    <a:gd name="T31" fmla="*/ 145 h 4343"/>
                    <a:gd name="T32" fmla="*/ 724 w 4846"/>
                    <a:gd name="T33" fmla="*/ 164 h 4343"/>
                    <a:gd name="T34" fmla="*/ 701 w 4846"/>
                    <a:gd name="T35" fmla="*/ 187 h 4343"/>
                    <a:gd name="T36" fmla="*/ 679 w 4846"/>
                    <a:gd name="T37" fmla="*/ 213 h 4343"/>
                    <a:gd name="T38" fmla="*/ 660 w 4846"/>
                    <a:gd name="T39" fmla="*/ 244 h 4343"/>
                    <a:gd name="T40" fmla="*/ 641 w 4846"/>
                    <a:gd name="T41" fmla="*/ 278 h 4343"/>
                    <a:gd name="T42" fmla="*/ 633 w 4846"/>
                    <a:gd name="T43" fmla="*/ 296 h 4343"/>
                    <a:gd name="T44" fmla="*/ 623 w 4846"/>
                    <a:gd name="T45" fmla="*/ 315 h 4343"/>
                    <a:gd name="T46" fmla="*/ 613 w 4846"/>
                    <a:gd name="T47" fmla="*/ 334 h 4343"/>
                    <a:gd name="T48" fmla="*/ 603 w 4846"/>
                    <a:gd name="T49" fmla="*/ 353 h 4343"/>
                    <a:gd name="T50" fmla="*/ 592 w 4846"/>
                    <a:gd name="T51" fmla="*/ 373 h 4343"/>
                    <a:gd name="T52" fmla="*/ 581 w 4846"/>
                    <a:gd name="T53" fmla="*/ 392 h 4343"/>
                    <a:gd name="T54" fmla="*/ 571 w 4846"/>
                    <a:gd name="T55" fmla="*/ 411 h 4343"/>
                    <a:gd name="T56" fmla="*/ 560 w 4846"/>
                    <a:gd name="T57" fmla="*/ 429 h 4343"/>
                    <a:gd name="T58" fmla="*/ 550 w 4846"/>
                    <a:gd name="T59" fmla="*/ 446 h 4343"/>
                    <a:gd name="T60" fmla="*/ 540 w 4846"/>
                    <a:gd name="T61" fmla="*/ 462 h 4343"/>
                    <a:gd name="T62" fmla="*/ 532 w 4846"/>
                    <a:gd name="T63" fmla="*/ 477 h 4343"/>
                    <a:gd name="T64" fmla="*/ 524 w 4846"/>
                    <a:gd name="T65" fmla="*/ 490 h 4343"/>
                    <a:gd name="T66" fmla="*/ 517 w 4846"/>
                    <a:gd name="T67" fmla="*/ 501 h 4343"/>
                    <a:gd name="T68" fmla="*/ 511 w 4846"/>
                    <a:gd name="T69" fmla="*/ 510 h 4343"/>
                    <a:gd name="T70" fmla="*/ 507 w 4846"/>
                    <a:gd name="T71" fmla="*/ 517 h 4343"/>
                    <a:gd name="T72" fmla="*/ 504 w 4846"/>
                    <a:gd name="T73" fmla="*/ 521 h 4343"/>
                    <a:gd name="T74" fmla="*/ 503 w 4846"/>
                    <a:gd name="T75" fmla="*/ 523 h 4343"/>
                    <a:gd name="T76" fmla="*/ 310 w 4846"/>
                    <a:gd name="T77" fmla="*/ 869 h 4343"/>
                    <a:gd name="T78" fmla="*/ 72 w 4846"/>
                    <a:gd name="T79" fmla="*/ 787 h 4343"/>
                    <a:gd name="T80" fmla="*/ 10 w 4846"/>
                    <a:gd name="T81" fmla="*/ 648 h 4343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5" name="Freeform 31"/>
                <p:cNvSpPr>
                  <a:spLocks noChangeAspect="1"/>
                </p:cNvSpPr>
                <p:nvPr/>
              </p:nvSpPr>
              <p:spPr bwMode="auto">
                <a:xfrm>
                  <a:off x="429" y="1510"/>
                  <a:ext cx="1505" cy="938"/>
                </a:xfrm>
                <a:custGeom>
                  <a:avLst/>
                  <a:gdLst>
                    <a:gd name="T0" fmla="*/ 980 w 7527"/>
                    <a:gd name="T1" fmla="*/ 66 h 4689"/>
                    <a:gd name="T2" fmla="*/ 797 w 7527"/>
                    <a:gd name="T3" fmla="*/ 146 h 4689"/>
                    <a:gd name="T4" fmla="*/ 626 w 7527"/>
                    <a:gd name="T5" fmla="*/ 302 h 4689"/>
                    <a:gd name="T6" fmla="*/ 483 w 7527"/>
                    <a:gd name="T7" fmla="*/ 455 h 4689"/>
                    <a:gd name="T8" fmla="*/ 363 w 7527"/>
                    <a:gd name="T9" fmla="*/ 577 h 4689"/>
                    <a:gd name="T10" fmla="*/ 290 w 7527"/>
                    <a:gd name="T11" fmla="*/ 640 h 4689"/>
                    <a:gd name="T12" fmla="*/ 202 w 7527"/>
                    <a:gd name="T13" fmla="*/ 654 h 4689"/>
                    <a:gd name="T14" fmla="*/ 90 w 7527"/>
                    <a:gd name="T15" fmla="*/ 655 h 4689"/>
                    <a:gd name="T16" fmla="*/ 36 w 7527"/>
                    <a:gd name="T17" fmla="*/ 654 h 4689"/>
                    <a:gd name="T18" fmla="*/ 94 w 7527"/>
                    <a:gd name="T19" fmla="*/ 682 h 4689"/>
                    <a:gd name="T20" fmla="*/ 211 w 7527"/>
                    <a:gd name="T21" fmla="*/ 677 h 4689"/>
                    <a:gd name="T22" fmla="*/ 295 w 7527"/>
                    <a:gd name="T23" fmla="*/ 656 h 4689"/>
                    <a:gd name="T24" fmla="*/ 389 w 7527"/>
                    <a:gd name="T25" fmla="*/ 560 h 4689"/>
                    <a:gd name="T26" fmla="*/ 450 w 7527"/>
                    <a:gd name="T27" fmla="*/ 496 h 4689"/>
                    <a:gd name="T28" fmla="*/ 540 w 7527"/>
                    <a:gd name="T29" fmla="*/ 408 h 4689"/>
                    <a:gd name="T30" fmla="*/ 609 w 7527"/>
                    <a:gd name="T31" fmla="*/ 340 h 4689"/>
                    <a:gd name="T32" fmla="*/ 578 w 7527"/>
                    <a:gd name="T33" fmla="*/ 384 h 4689"/>
                    <a:gd name="T34" fmla="*/ 510 w 7527"/>
                    <a:gd name="T35" fmla="*/ 467 h 4689"/>
                    <a:gd name="T36" fmla="*/ 460 w 7527"/>
                    <a:gd name="T37" fmla="*/ 526 h 4689"/>
                    <a:gd name="T38" fmla="*/ 379 w 7527"/>
                    <a:gd name="T39" fmla="*/ 610 h 4689"/>
                    <a:gd name="T40" fmla="*/ 276 w 7527"/>
                    <a:gd name="T41" fmla="*/ 680 h 4689"/>
                    <a:gd name="T42" fmla="*/ 145 w 7527"/>
                    <a:gd name="T43" fmla="*/ 722 h 4689"/>
                    <a:gd name="T44" fmla="*/ 28 w 7527"/>
                    <a:gd name="T45" fmla="*/ 759 h 4689"/>
                    <a:gd name="T46" fmla="*/ 43 w 7527"/>
                    <a:gd name="T47" fmla="*/ 789 h 4689"/>
                    <a:gd name="T48" fmla="*/ 179 w 7527"/>
                    <a:gd name="T49" fmla="*/ 740 h 4689"/>
                    <a:gd name="T50" fmla="*/ 320 w 7527"/>
                    <a:gd name="T51" fmla="*/ 677 h 4689"/>
                    <a:gd name="T52" fmla="*/ 395 w 7527"/>
                    <a:gd name="T53" fmla="*/ 607 h 4689"/>
                    <a:gd name="T54" fmla="*/ 455 w 7527"/>
                    <a:gd name="T55" fmla="*/ 536 h 4689"/>
                    <a:gd name="T56" fmla="*/ 525 w 7527"/>
                    <a:gd name="T57" fmla="*/ 461 h 4689"/>
                    <a:gd name="T58" fmla="*/ 608 w 7527"/>
                    <a:gd name="T59" fmla="*/ 369 h 4689"/>
                    <a:gd name="T60" fmla="*/ 647 w 7527"/>
                    <a:gd name="T61" fmla="*/ 325 h 4689"/>
                    <a:gd name="T62" fmla="*/ 588 w 7527"/>
                    <a:gd name="T63" fmla="*/ 403 h 4689"/>
                    <a:gd name="T64" fmla="*/ 523 w 7527"/>
                    <a:gd name="T65" fmla="*/ 492 h 4689"/>
                    <a:gd name="T66" fmla="*/ 472 w 7527"/>
                    <a:gd name="T67" fmla="*/ 558 h 4689"/>
                    <a:gd name="T68" fmla="*/ 336 w 7527"/>
                    <a:gd name="T69" fmla="*/ 694 h 4689"/>
                    <a:gd name="T70" fmla="*/ 202 w 7527"/>
                    <a:gd name="T71" fmla="*/ 787 h 4689"/>
                    <a:gd name="T72" fmla="*/ 148 w 7527"/>
                    <a:gd name="T73" fmla="*/ 863 h 4689"/>
                    <a:gd name="T74" fmla="*/ 265 w 7527"/>
                    <a:gd name="T75" fmla="*/ 770 h 4689"/>
                    <a:gd name="T76" fmla="*/ 398 w 7527"/>
                    <a:gd name="T77" fmla="*/ 648 h 4689"/>
                    <a:gd name="T78" fmla="*/ 500 w 7527"/>
                    <a:gd name="T79" fmla="*/ 528 h 4689"/>
                    <a:gd name="T80" fmla="*/ 576 w 7527"/>
                    <a:gd name="T81" fmla="*/ 442 h 4689"/>
                    <a:gd name="T82" fmla="*/ 646 w 7527"/>
                    <a:gd name="T83" fmla="*/ 361 h 4689"/>
                    <a:gd name="T84" fmla="*/ 648 w 7527"/>
                    <a:gd name="T85" fmla="*/ 364 h 4689"/>
                    <a:gd name="T86" fmla="*/ 577 w 7527"/>
                    <a:gd name="T87" fmla="*/ 463 h 4689"/>
                    <a:gd name="T88" fmla="*/ 521 w 7527"/>
                    <a:gd name="T89" fmla="*/ 540 h 4689"/>
                    <a:gd name="T90" fmla="*/ 487 w 7527"/>
                    <a:gd name="T91" fmla="*/ 580 h 4689"/>
                    <a:gd name="T92" fmla="*/ 433 w 7527"/>
                    <a:gd name="T93" fmla="*/ 642 h 4689"/>
                    <a:gd name="T94" fmla="*/ 393 w 7527"/>
                    <a:gd name="T95" fmla="*/ 700 h 4689"/>
                    <a:gd name="T96" fmla="*/ 362 w 7527"/>
                    <a:gd name="T97" fmla="*/ 924 h 4689"/>
                    <a:gd name="T98" fmla="*/ 376 w 7527"/>
                    <a:gd name="T99" fmla="*/ 833 h 4689"/>
                    <a:gd name="T100" fmla="*/ 405 w 7527"/>
                    <a:gd name="T101" fmla="*/ 721 h 4689"/>
                    <a:gd name="T102" fmla="*/ 458 w 7527"/>
                    <a:gd name="T103" fmla="*/ 634 h 4689"/>
                    <a:gd name="T104" fmla="*/ 510 w 7527"/>
                    <a:gd name="T105" fmla="*/ 561 h 4689"/>
                    <a:gd name="T106" fmla="*/ 567 w 7527"/>
                    <a:gd name="T107" fmla="*/ 496 h 4689"/>
                    <a:gd name="T108" fmla="*/ 625 w 7527"/>
                    <a:gd name="T109" fmla="*/ 429 h 4689"/>
                    <a:gd name="T110" fmla="*/ 671 w 7527"/>
                    <a:gd name="T111" fmla="*/ 372 h 4689"/>
                    <a:gd name="T112" fmla="*/ 788 w 7527"/>
                    <a:gd name="T113" fmla="*/ 227 h 4689"/>
                    <a:gd name="T114" fmla="*/ 941 w 7527"/>
                    <a:gd name="T115" fmla="*/ 109 h 4689"/>
                    <a:gd name="T116" fmla="*/ 1140 w 7527"/>
                    <a:gd name="T117" fmla="*/ 55 h 4689"/>
                    <a:gd name="T118" fmla="*/ 1220 w 7527"/>
                    <a:gd name="T119" fmla="*/ 45 h 4689"/>
                    <a:gd name="T120" fmla="*/ 1277 w 7527"/>
                    <a:gd name="T121" fmla="*/ 43 h 4689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7527" h="4689">
                      <a:moveTo>
                        <a:pt x="7527" y="0"/>
                      </a:moveTo>
                      <a:lnTo>
                        <a:pt x="6401" y="49"/>
                      </a:lnTo>
                      <a:lnTo>
                        <a:pt x="5662" y="235"/>
                      </a:lnTo>
                      <a:lnTo>
                        <a:pt x="5561" y="239"/>
                      </a:lnTo>
                      <a:lnTo>
                        <a:pt x="5462" y="245"/>
                      </a:lnTo>
                      <a:lnTo>
                        <a:pt x="5365" y="253"/>
                      </a:lnTo>
                      <a:lnTo>
                        <a:pt x="5268" y="263"/>
                      </a:lnTo>
                      <a:lnTo>
                        <a:pt x="5174" y="276"/>
                      </a:lnTo>
                      <a:lnTo>
                        <a:pt x="5082" y="292"/>
                      </a:lnTo>
                      <a:lnTo>
                        <a:pt x="4990" y="309"/>
                      </a:lnTo>
                      <a:lnTo>
                        <a:pt x="4901" y="330"/>
                      </a:lnTo>
                      <a:lnTo>
                        <a:pt x="4814" y="353"/>
                      </a:lnTo>
                      <a:lnTo>
                        <a:pt x="4726" y="378"/>
                      </a:lnTo>
                      <a:lnTo>
                        <a:pt x="4640" y="406"/>
                      </a:lnTo>
                      <a:lnTo>
                        <a:pt x="4555" y="436"/>
                      </a:lnTo>
                      <a:lnTo>
                        <a:pt x="4472" y="470"/>
                      </a:lnTo>
                      <a:lnTo>
                        <a:pt x="4389" y="507"/>
                      </a:lnTo>
                      <a:lnTo>
                        <a:pt x="4307" y="545"/>
                      </a:lnTo>
                      <a:lnTo>
                        <a:pt x="4225" y="588"/>
                      </a:lnTo>
                      <a:lnTo>
                        <a:pt x="4145" y="633"/>
                      </a:lnTo>
                      <a:lnTo>
                        <a:pt x="4065" y="681"/>
                      </a:lnTo>
                      <a:lnTo>
                        <a:pt x="3986" y="732"/>
                      </a:lnTo>
                      <a:lnTo>
                        <a:pt x="3908" y="787"/>
                      </a:lnTo>
                      <a:lnTo>
                        <a:pt x="3828" y="844"/>
                      </a:lnTo>
                      <a:lnTo>
                        <a:pt x="3751" y="905"/>
                      </a:lnTo>
                      <a:lnTo>
                        <a:pt x="3673" y="968"/>
                      </a:lnTo>
                      <a:lnTo>
                        <a:pt x="3595" y="1036"/>
                      </a:lnTo>
                      <a:lnTo>
                        <a:pt x="3518" y="1106"/>
                      </a:lnTo>
                      <a:lnTo>
                        <a:pt x="3441" y="1179"/>
                      </a:lnTo>
                      <a:lnTo>
                        <a:pt x="3363" y="1256"/>
                      </a:lnTo>
                      <a:lnTo>
                        <a:pt x="3286" y="1338"/>
                      </a:lnTo>
                      <a:lnTo>
                        <a:pt x="3208" y="1421"/>
                      </a:lnTo>
                      <a:lnTo>
                        <a:pt x="3130" y="1509"/>
                      </a:lnTo>
                      <a:lnTo>
                        <a:pt x="3051" y="1601"/>
                      </a:lnTo>
                      <a:lnTo>
                        <a:pt x="2972" y="1696"/>
                      </a:lnTo>
                      <a:lnTo>
                        <a:pt x="2911" y="1760"/>
                      </a:lnTo>
                      <a:lnTo>
                        <a:pt x="2848" y="1825"/>
                      </a:lnTo>
                      <a:lnTo>
                        <a:pt x="2786" y="1891"/>
                      </a:lnTo>
                      <a:lnTo>
                        <a:pt x="2723" y="1955"/>
                      </a:lnTo>
                      <a:lnTo>
                        <a:pt x="2660" y="2021"/>
                      </a:lnTo>
                      <a:lnTo>
                        <a:pt x="2599" y="2085"/>
                      </a:lnTo>
                      <a:lnTo>
                        <a:pt x="2537" y="2149"/>
                      </a:lnTo>
                      <a:lnTo>
                        <a:pt x="2475" y="2214"/>
                      </a:lnTo>
                      <a:lnTo>
                        <a:pt x="2415" y="2276"/>
                      </a:lnTo>
                      <a:lnTo>
                        <a:pt x="2355" y="2339"/>
                      </a:lnTo>
                      <a:lnTo>
                        <a:pt x="2295" y="2399"/>
                      </a:lnTo>
                      <a:lnTo>
                        <a:pt x="2237" y="2460"/>
                      </a:lnTo>
                      <a:lnTo>
                        <a:pt x="2179" y="2518"/>
                      </a:lnTo>
                      <a:lnTo>
                        <a:pt x="2123" y="2575"/>
                      </a:lnTo>
                      <a:lnTo>
                        <a:pt x="2067" y="2631"/>
                      </a:lnTo>
                      <a:lnTo>
                        <a:pt x="2015" y="2686"/>
                      </a:lnTo>
                      <a:lnTo>
                        <a:pt x="1962" y="2738"/>
                      </a:lnTo>
                      <a:lnTo>
                        <a:pt x="1911" y="2788"/>
                      </a:lnTo>
                      <a:lnTo>
                        <a:pt x="1862" y="2836"/>
                      </a:lnTo>
                      <a:lnTo>
                        <a:pt x="1815" y="2882"/>
                      </a:lnTo>
                      <a:lnTo>
                        <a:pt x="1770" y="2926"/>
                      </a:lnTo>
                      <a:lnTo>
                        <a:pt x="1727" y="2967"/>
                      </a:lnTo>
                      <a:lnTo>
                        <a:pt x="1686" y="3005"/>
                      </a:lnTo>
                      <a:lnTo>
                        <a:pt x="1648" y="3040"/>
                      </a:lnTo>
                      <a:lnTo>
                        <a:pt x="1612" y="3073"/>
                      </a:lnTo>
                      <a:lnTo>
                        <a:pt x="1578" y="3102"/>
                      </a:lnTo>
                      <a:lnTo>
                        <a:pt x="1547" y="3128"/>
                      </a:lnTo>
                      <a:lnTo>
                        <a:pt x="1519" y="3150"/>
                      </a:lnTo>
                      <a:lnTo>
                        <a:pt x="1494" y="3170"/>
                      </a:lnTo>
                      <a:lnTo>
                        <a:pt x="1471" y="3185"/>
                      </a:lnTo>
                      <a:lnTo>
                        <a:pt x="1452" y="3198"/>
                      </a:lnTo>
                      <a:lnTo>
                        <a:pt x="1436" y="3205"/>
                      </a:lnTo>
                      <a:lnTo>
                        <a:pt x="1405" y="3215"/>
                      </a:lnTo>
                      <a:lnTo>
                        <a:pt x="1371" y="3224"/>
                      </a:lnTo>
                      <a:lnTo>
                        <a:pt x="1334" y="3233"/>
                      </a:lnTo>
                      <a:lnTo>
                        <a:pt x="1293" y="3240"/>
                      </a:lnTo>
                      <a:lnTo>
                        <a:pt x="1251" y="3246"/>
                      </a:lnTo>
                      <a:lnTo>
                        <a:pt x="1205" y="3252"/>
                      </a:lnTo>
                      <a:lnTo>
                        <a:pt x="1158" y="3258"/>
                      </a:lnTo>
                      <a:lnTo>
                        <a:pt x="1109" y="3262"/>
                      </a:lnTo>
                      <a:lnTo>
                        <a:pt x="1059" y="3266"/>
                      </a:lnTo>
                      <a:lnTo>
                        <a:pt x="1008" y="3269"/>
                      </a:lnTo>
                      <a:lnTo>
                        <a:pt x="956" y="3272"/>
                      </a:lnTo>
                      <a:lnTo>
                        <a:pt x="903" y="3274"/>
                      </a:lnTo>
                      <a:lnTo>
                        <a:pt x="850" y="3275"/>
                      </a:lnTo>
                      <a:lnTo>
                        <a:pt x="797" y="3276"/>
                      </a:lnTo>
                      <a:lnTo>
                        <a:pt x="744" y="3278"/>
                      </a:lnTo>
                      <a:lnTo>
                        <a:pt x="693" y="3278"/>
                      </a:lnTo>
                      <a:lnTo>
                        <a:pt x="641" y="3278"/>
                      </a:lnTo>
                      <a:lnTo>
                        <a:pt x="592" y="3278"/>
                      </a:lnTo>
                      <a:lnTo>
                        <a:pt x="542" y="3278"/>
                      </a:lnTo>
                      <a:lnTo>
                        <a:pt x="497" y="3276"/>
                      </a:lnTo>
                      <a:lnTo>
                        <a:pt x="451" y="3276"/>
                      </a:lnTo>
                      <a:lnTo>
                        <a:pt x="409" y="3275"/>
                      </a:lnTo>
                      <a:lnTo>
                        <a:pt x="369" y="3274"/>
                      </a:lnTo>
                      <a:lnTo>
                        <a:pt x="333" y="3273"/>
                      </a:lnTo>
                      <a:lnTo>
                        <a:pt x="299" y="3272"/>
                      </a:lnTo>
                      <a:lnTo>
                        <a:pt x="269" y="3270"/>
                      </a:lnTo>
                      <a:lnTo>
                        <a:pt x="244" y="3269"/>
                      </a:lnTo>
                      <a:lnTo>
                        <a:pt x="221" y="3269"/>
                      </a:lnTo>
                      <a:lnTo>
                        <a:pt x="204" y="3268"/>
                      </a:lnTo>
                      <a:lnTo>
                        <a:pt x="191" y="3267"/>
                      </a:lnTo>
                      <a:lnTo>
                        <a:pt x="183" y="3267"/>
                      </a:lnTo>
                      <a:lnTo>
                        <a:pt x="180" y="3267"/>
                      </a:lnTo>
                      <a:lnTo>
                        <a:pt x="21" y="3410"/>
                      </a:lnTo>
                      <a:lnTo>
                        <a:pt x="57" y="3410"/>
                      </a:lnTo>
                      <a:lnTo>
                        <a:pt x="96" y="3410"/>
                      </a:lnTo>
                      <a:lnTo>
                        <a:pt x="136" y="3410"/>
                      </a:lnTo>
                      <a:lnTo>
                        <a:pt x="179" y="3410"/>
                      </a:lnTo>
                      <a:lnTo>
                        <a:pt x="223" y="3411"/>
                      </a:lnTo>
                      <a:lnTo>
                        <a:pt x="270" y="3411"/>
                      </a:lnTo>
                      <a:lnTo>
                        <a:pt x="320" y="3411"/>
                      </a:lnTo>
                      <a:lnTo>
                        <a:pt x="369" y="3411"/>
                      </a:lnTo>
                      <a:lnTo>
                        <a:pt x="420" y="3410"/>
                      </a:lnTo>
                      <a:lnTo>
                        <a:pt x="471" y="3410"/>
                      </a:lnTo>
                      <a:lnTo>
                        <a:pt x="524" y="3410"/>
                      </a:lnTo>
                      <a:lnTo>
                        <a:pt x="578" y="3409"/>
                      </a:lnTo>
                      <a:lnTo>
                        <a:pt x="631" y="3407"/>
                      </a:lnTo>
                      <a:lnTo>
                        <a:pt x="685" y="3405"/>
                      </a:lnTo>
                      <a:lnTo>
                        <a:pt x="739" y="3404"/>
                      </a:lnTo>
                      <a:lnTo>
                        <a:pt x="794" y="3401"/>
                      </a:lnTo>
                      <a:lnTo>
                        <a:pt x="848" y="3399"/>
                      </a:lnTo>
                      <a:lnTo>
                        <a:pt x="901" y="3395"/>
                      </a:lnTo>
                      <a:lnTo>
                        <a:pt x="952" y="3392"/>
                      </a:lnTo>
                      <a:lnTo>
                        <a:pt x="1004" y="3387"/>
                      </a:lnTo>
                      <a:lnTo>
                        <a:pt x="1053" y="3382"/>
                      </a:lnTo>
                      <a:lnTo>
                        <a:pt x="1103" y="3376"/>
                      </a:lnTo>
                      <a:lnTo>
                        <a:pt x="1150" y="3370"/>
                      </a:lnTo>
                      <a:lnTo>
                        <a:pt x="1195" y="3364"/>
                      </a:lnTo>
                      <a:lnTo>
                        <a:pt x="1239" y="3355"/>
                      </a:lnTo>
                      <a:lnTo>
                        <a:pt x="1281" y="3347"/>
                      </a:lnTo>
                      <a:lnTo>
                        <a:pt x="1319" y="3338"/>
                      </a:lnTo>
                      <a:lnTo>
                        <a:pt x="1357" y="3329"/>
                      </a:lnTo>
                      <a:lnTo>
                        <a:pt x="1390" y="3318"/>
                      </a:lnTo>
                      <a:lnTo>
                        <a:pt x="1422" y="3306"/>
                      </a:lnTo>
                      <a:lnTo>
                        <a:pt x="1449" y="3292"/>
                      </a:lnTo>
                      <a:lnTo>
                        <a:pt x="1473" y="3279"/>
                      </a:lnTo>
                      <a:lnTo>
                        <a:pt x="1521" y="3238"/>
                      </a:lnTo>
                      <a:lnTo>
                        <a:pt x="1569" y="3195"/>
                      </a:lnTo>
                      <a:lnTo>
                        <a:pt x="1616" y="3151"/>
                      </a:lnTo>
                      <a:lnTo>
                        <a:pt x="1662" y="3107"/>
                      </a:lnTo>
                      <a:lnTo>
                        <a:pt x="1707" y="3062"/>
                      </a:lnTo>
                      <a:lnTo>
                        <a:pt x="1751" y="3016"/>
                      </a:lnTo>
                      <a:lnTo>
                        <a:pt x="1793" y="2971"/>
                      </a:lnTo>
                      <a:lnTo>
                        <a:pt x="1834" y="2926"/>
                      </a:lnTo>
                      <a:lnTo>
                        <a:pt x="1873" y="2882"/>
                      </a:lnTo>
                      <a:lnTo>
                        <a:pt x="1910" y="2840"/>
                      </a:lnTo>
                      <a:lnTo>
                        <a:pt x="1946" y="2798"/>
                      </a:lnTo>
                      <a:lnTo>
                        <a:pt x="1978" y="2760"/>
                      </a:lnTo>
                      <a:lnTo>
                        <a:pt x="2010" y="2723"/>
                      </a:lnTo>
                      <a:lnTo>
                        <a:pt x="2039" y="2690"/>
                      </a:lnTo>
                      <a:lnTo>
                        <a:pt x="2064" y="2659"/>
                      </a:lnTo>
                      <a:lnTo>
                        <a:pt x="2088" y="2632"/>
                      </a:lnTo>
                      <a:lnTo>
                        <a:pt x="2108" y="2614"/>
                      </a:lnTo>
                      <a:lnTo>
                        <a:pt x="2131" y="2592"/>
                      </a:lnTo>
                      <a:lnTo>
                        <a:pt x="2158" y="2567"/>
                      </a:lnTo>
                      <a:lnTo>
                        <a:pt x="2187" y="2540"/>
                      </a:lnTo>
                      <a:lnTo>
                        <a:pt x="2218" y="2510"/>
                      </a:lnTo>
                      <a:lnTo>
                        <a:pt x="2251" y="2477"/>
                      </a:lnTo>
                      <a:lnTo>
                        <a:pt x="2288" y="2442"/>
                      </a:lnTo>
                      <a:lnTo>
                        <a:pt x="2325" y="2405"/>
                      </a:lnTo>
                      <a:lnTo>
                        <a:pt x="2365" y="2368"/>
                      </a:lnTo>
                      <a:lnTo>
                        <a:pt x="2404" y="2329"/>
                      </a:lnTo>
                      <a:lnTo>
                        <a:pt x="2445" y="2289"/>
                      </a:lnTo>
                      <a:lnTo>
                        <a:pt x="2487" y="2248"/>
                      </a:lnTo>
                      <a:lnTo>
                        <a:pt x="2531" y="2206"/>
                      </a:lnTo>
                      <a:lnTo>
                        <a:pt x="2573" y="2164"/>
                      </a:lnTo>
                      <a:lnTo>
                        <a:pt x="2616" y="2123"/>
                      </a:lnTo>
                      <a:lnTo>
                        <a:pt x="2658" y="2081"/>
                      </a:lnTo>
                      <a:lnTo>
                        <a:pt x="2700" y="2040"/>
                      </a:lnTo>
                      <a:lnTo>
                        <a:pt x="2741" y="2000"/>
                      </a:lnTo>
                      <a:lnTo>
                        <a:pt x="2781" y="1961"/>
                      </a:lnTo>
                      <a:lnTo>
                        <a:pt x="2819" y="1924"/>
                      </a:lnTo>
                      <a:lnTo>
                        <a:pt x="2855" y="1887"/>
                      </a:lnTo>
                      <a:lnTo>
                        <a:pt x="2891" y="1852"/>
                      </a:lnTo>
                      <a:lnTo>
                        <a:pt x="2924" y="1821"/>
                      </a:lnTo>
                      <a:lnTo>
                        <a:pt x="2954" y="1790"/>
                      </a:lnTo>
                      <a:lnTo>
                        <a:pt x="2983" y="1762"/>
                      </a:lnTo>
                      <a:lnTo>
                        <a:pt x="3007" y="1738"/>
                      </a:lnTo>
                      <a:lnTo>
                        <a:pt x="3030" y="1716"/>
                      </a:lnTo>
                      <a:lnTo>
                        <a:pt x="3048" y="1698"/>
                      </a:lnTo>
                      <a:lnTo>
                        <a:pt x="3062" y="1683"/>
                      </a:lnTo>
                      <a:lnTo>
                        <a:pt x="3073" y="1673"/>
                      </a:lnTo>
                      <a:lnTo>
                        <a:pt x="3080" y="1666"/>
                      </a:lnTo>
                      <a:lnTo>
                        <a:pt x="3083" y="1664"/>
                      </a:lnTo>
                      <a:lnTo>
                        <a:pt x="3059" y="1698"/>
                      </a:lnTo>
                      <a:lnTo>
                        <a:pt x="3032" y="1733"/>
                      </a:lnTo>
                      <a:lnTo>
                        <a:pt x="3006" y="1768"/>
                      </a:lnTo>
                      <a:lnTo>
                        <a:pt x="2978" y="1805"/>
                      </a:lnTo>
                      <a:lnTo>
                        <a:pt x="2949" y="1842"/>
                      </a:lnTo>
                      <a:lnTo>
                        <a:pt x="2920" y="1880"/>
                      </a:lnTo>
                      <a:lnTo>
                        <a:pt x="2890" y="1918"/>
                      </a:lnTo>
                      <a:lnTo>
                        <a:pt x="2860" y="1956"/>
                      </a:lnTo>
                      <a:lnTo>
                        <a:pt x="2829" y="1995"/>
                      </a:lnTo>
                      <a:lnTo>
                        <a:pt x="2799" y="2034"/>
                      </a:lnTo>
                      <a:lnTo>
                        <a:pt x="2768" y="2073"/>
                      </a:lnTo>
                      <a:lnTo>
                        <a:pt x="2736" y="2112"/>
                      </a:lnTo>
                      <a:lnTo>
                        <a:pt x="2705" y="2149"/>
                      </a:lnTo>
                      <a:lnTo>
                        <a:pt x="2674" y="2188"/>
                      </a:lnTo>
                      <a:lnTo>
                        <a:pt x="2642" y="2226"/>
                      </a:lnTo>
                      <a:lnTo>
                        <a:pt x="2612" y="2262"/>
                      </a:lnTo>
                      <a:lnTo>
                        <a:pt x="2582" y="2299"/>
                      </a:lnTo>
                      <a:lnTo>
                        <a:pt x="2553" y="2334"/>
                      </a:lnTo>
                      <a:lnTo>
                        <a:pt x="2525" y="2368"/>
                      </a:lnTo>
                      <a:lnTo>
                        <a:pt x="2497" y="2400"/>
                      </a:lnTo>
                      <a:lnTo>
                        <a:pt x="2470" y="2432"/>
                      </a:lnTo>
                      <a:lnTo>
                        <a:pt x="2444" y="2462"/>
                      </a:lnTo>
                      <a:lnTo>
                        <a:pt x="2420" y="2491"/>
                      </a:lnTo>
                      <a:lnTo>
                        <a:pt x="2396" y="2519"/>
                      </a:lnTo>
                      <a:lnTo>
                        <a:pt x="2374" y="2545"/>
                      </a:lnTo>
                      <a:lnTo>
                        <a:pt x="2354" y="2568"/>
                      </a:lnTo>
                      <a:lnTo>
                        <a:pt x="2334" y="2590"/>
                      </a:lnTo>
                      <a:lnTo>
                        <a:pt x="2318" y="2610"/>
                      </a:lnTo>
                      <a:lnTo>
                        <a:pt x="2302" y="2627"/>
                      </a:lnTo>
                      <a:lnTo>
                        <a:pt x="2289" y="2643"/>
                      </a:lnTo>
                      <a:lnTo>
                        <a:pt x="2278" y="2656"/>
                      </a:lnTo>
                      <a:lnTo>
                        <a:pt x="2268" y="2666"/>
                      </a:lnTo>
                      <a:lnTo>
                        <a:pt x="2230" y="2704"/>
                      </a:lnTo>
                      <a:lnTo>
                        <a:pt x="2188" y="2746"/>
                      </a:lnTo>
                      <a:lnTo>
                        <a:pt x="2143" y="2791"/>
                      </a:lnTo>
                      <a:lnTo>
                        <a:pt x="2096" y="2841"/>
                      </a:lnTo>
                      <a:lnTo>
                        <a:pt x="2047" y="2892"/>
                      </a:lnTo>
                      <a:lnTo>
                        <a:pt x="1998" y="2944"/>
                      </a:lnTo>
                      <a:lnTo>
                        <a:pt x="1946" y="2996"/>
                      </a:lnTo>
                      <a:lnTo>
                        <a:pt x="1894" y="3048"/>
                      </a:lnTo>
                      <a:lnTo>
                        <a:pt x="1844" y="3101"/>
                      </a:lnTo>
                      <a:lnTo>
                        <a:pt x="1792" y="3149"/>
                      </a:lnTo>
                      <a:lnTo>
                        <a:pt x="1741" y="3195"/>
                      </a:lnTo>
                      <a:lnTo>
                        <a:pt x="1692" y="3238"/>
                      </a:lnTo>
                      <a:lnTo>
                        <a:pt x="1645" y="3275"/>
                      </a:lnTo>
                      <a:lnTo>
                        <a:pt x="1600" y="3307"/>
                      </a:lnTo>
                      <a:lnTo>
                        <a:pt x="1556" y="3333"/>
                      </a:lnTo>
                      <a:lnTo>
                        <a:pt x="1517" y="3352"/>
                      </a:lnTo>
                      <a:lnTo>
                        <a:pt x="1474" y="3365"/>
                      </a:lnTo>
                      <a:lnTo>
                        <a:pt x="1430" y="3380"/>
                      </a:lnTo>
                      <a:lnTo>
                        <a:pt x="1382" y="3397"/>
                      </a:lnTo>
                      <a:lnTo>
                        <a:pt x="1330" y="3412"/>
                      </a:lnTo>
                      <a:lnTo>
                        <a:pt x="1276" y="3430"/>
                      </a:lnTo>
                      <a:lnTo>
                        <a:pt x="1219" y="3449"/>
                      </a:lnTo>
                      <a:lnTo>
                        <a:pt x="1160" y="3467"/>
                      </a:lnTo>
                      <a:lnTo>
                        <a:pt x="1100" y="3486"/>
                      </a:lnTo>
                      <a:lnTo>
                        <a:pt x="1039" y="3507"/>
                      </a:lnTo>
                      <a:lnTo>
                        <a:pt x="978" y="3526"/>
                      </a:lnTo>
                      <a:lnTo>
                        <a:pt x="914" y="3547"/>
                      </a:lnTo>
                      <a:lnTo>
                        <a:pt x="850" y="3568"/>
                      </a:lnTo>
                      <a:lnTo>
                        <a:pt x="788" y="3588"/>
                      </a:lnTo>
                      <a:lnTo>
                        <a:pt x="724" y="3608"/>
                      </a:lnTo>
                      <a:lnTo>
                        <a:pt x="661" y="3628"/>
                      </a:lnTo>
                      <a:lnTo>
                        <a:pt x="600" y="3648"/>
                      </a:lnTo>
                      <a:lnTo>
                        <a:pt x="539" y="3667"/>
                      </a:lnTo>
                      <a:lnTo>
                        <a:pt x="480" y="3686"/>
                      </a:lnTo>
                      <a:lnTo>
                        <a:pt x="423" y="3705"/>
                      </a:lnTo>
                      <a:lnTo>
                        <a:pt x="368" y="3722"/>
                      </a:lnTo>
                      <a:lnTo>
                        <a:pt x="316" y="3739"/>
                      </a:lnTo>
                      <a:lnTo>
                        <a:pt x="267" y="3754"/>
                      </a:lnTo>
                      <a:lnTo>
                        <a:pt x="220" y="3769"/>
                      </a:lnTo>
                      <a:lnTo>
                        <a:pt x="178" y="3782"/>
                      </a:lnTo>
                      <a:lnTo>
                        <a:pt x="138" y="3796"/>
                      </a:lnTo>
                      <a:lnTo>
                        <a:pt x="103" y="3807"/>
                      </a:lnTo>
                      <a:lnTo>
                        <a:pt x="73" y="3816"/>
                      </a:lnTo>
                      <a:lnTo>
                        <a:pt x="48" y="3824"/>
                      </a:lnTo>
                      <a:lnTo>
                        <a:pt x="27" y="3831"/>
                      </a:lnTo>
                      <a:lnTo>
                        <a:pt x="12" y="3836"/>
                      </a:lnTo>
                      <a:lnTo>
                        <a:pt x="3" y="3838"/>
                      </a:lnTo>
                      <a:lnTo>
                        <a:pt x="0" y="3839"/>
                      </a:lnTo>
                      <a:lnTo>
                        <a:pt x="92" y="3986"/>
                      </a:lnTo>
                      <a:lnTo>
                        <a:pt x="128" y="3973"/>
                      </a:lnTo>
                      <a:lnTo>
                        <a:pt x="169" y="3958"/>
                      </a:lnTo>
                      <a:lnTo>
                        <a:pt x="214" y="3942"/>
                      </a:lnTo>
                      <a:lnTo>
                        <a:pt x="263" y="3925"/>
                      </a:lnTo>
                      <a:lnTo>
                        <a:pt x="316" y="3907"/>
                      </a:lnTo>
                      <a:lnTo>
                        <a:pt x="371" y="3888"/>
                      </a:lnTo>
                      <a:lnTo>
                        <a:pt x="430" y="3867"/>
                      </a:lnTo>
                      <a:lnTo>
                        <a:pt x="492" y="3845"/>
                      </a:lnTo>
                      <a:lnTo>
                        <a:pt x="555" y="3824"/>
                      </a:lnTo>
                      <a:lnTo>
                        <a:pt x="620" y="3799"/>
                      </a:lnTo>
                      <a:lnTo>
                        <a:pt x="688" y="3776"/>
                      </a:lnTo>
                      <a:lnTo>
                        <a:pt x="755" y="3751"/>
                      </a:lnTo>
                      <a:lnTo>
                        <a:pt x="825" y="3725"/>
                      </a:lnTo>
                      <a:lnTo>
                        <a:pt x="893" y="3699"/>
                      </a:lnTo>
                      <a:lnTo>
                        <a:pt x="963" y="3672"/>
                      </a:lnTo>
                      <a:lnTo>
                        <a:pt x="1033" y="3645"/>
                      </a:lnTo>
                      <a:lnTo>
                        <a:pt x="1103" y="3617"/>
                      </a:lnTo>
                      <a:lnTo>
                        <a:pt x="1171" y="3588"/>
                      </a:lnTo>
                      <a:lnTo>
                        <a:pt x="1239" y="3560"/>
                      </a:lnTo>
                      <a:lnTo>
                        <a:pt x="1304" y="3531"/>
                      </a:lnTo>
                      <a:lnTo>
                        <a:pt x="1369" y="3501"/>
                      </a:lnTo>
                      <a:lnTo>
                        <a:pt x="1430" y="3472"/>
                      </a:lnTo>
                      <a:lnTo>
                        <a:pt x="1490" y="3443"/>
                      </a:lnTo>
                      <a:lnTo>
                        <a:pt x="1547" y="3412"/>
                      </a:lnTo>
                      <a:lnTo>
                        <a:pt x="1600" y="3382"/>
                      </a:lnTo>
                      <a:lnTo>
                        <a:pt x="1650" y="3353"/>
                      </a:lnTo>
                      <a:lnTo>
                        <a:pt x="1696" y="3323"/>
                      </a:lnTo>
                      <a:lnTo>
                        <a:pt x="1738" y="3293"/>
                      </a:lnTo>
                      <a:lnTo>
                        <a:pt x="1775" y="3264"/>
                      </a:lnTo>
                      <a:lnTo>
                        <a:pt x="1809" y="3234"/>
                      </a:lnTo>
                      <a:lnTo>
                        <a:pt x="1837" y="3206"/>
                      </a:lnTo>
                      <a:lnTo>
                        <a:pt x="1858" y="3177"/>
                      </a:lnTo>
                      <a:lnTo>
                        <a:pt x="1882" y="3147"/>
                      </a:lnTo>
                      <a:lnTo>
                        <a:pt x="1910" y="3111"/>
                      </a:lnTo>
                      <a:lnTo>
                        <a:pt x="1941" y="3075"/>
                      </a:lnTo>
                      <a:lnTo>
                        <a:pt x="1974" y="3035"/>
                      </a:lnTo>
                      <a:lnTo>
                        <a:pt x="2009" y="2994"/>
                      </a:lnTo>
                      <a:lnTo>
                        <a:pt x="2043" y="2952"/>
                      </a:lnTo>
                      <a:lnTo>
                        <a:pt x="2079" y="2911"/>
                      </a:lnTo>
                      <a:lnTo>
                        <a:pt x="2114" y="2870"/>
                      </a:lnTo>
                      <a:lnTo>
                        <a:pt x="2147" y="2831"/>
                      </a:lnTo>
                      <a:lnTo>
                        <a:pt x="2178" y="2795"/>
                      </a:lnTo>
                      <a:lnTo>
                        <a:pt x="2207" y="2762"/>
                      </a:lnTo>
                      <a:lnTo>
                        <a:pt x="2232" y="2734"/>
                      </a:lnTo>
                      <a:lnTo>
                        <a:pt x="2253" y="2710"/>
                      </a:lnTo>
                      <a:lnTo>
                        <a:pt x="2268" y="2693"/>
                      </a:lnTo>
                      <a:lnTo>
                        <a:pt x="2278" y="2681"/>
                      </a:lnTo>
                      <a:lnTo>
                        <a:pt x="2282" y="2677"/>
                      </a:lnTo>
                      <a:lnTo>
                        <a:pt x="2309" y="2648"/>
                      </a:lnTo>
                      <a:lnTo>
                        <a:pt x="2338" y="2618"/>
                      </a:lnTo>
                      <a:lnTo>
                        <a:pt x="2369" y="2584"/>
                      </a:lnTo>
                      <a:lnTo>
                        <a:pt x="2403" y="2548"/>
                      </a:lnTo>
                      <a:lnTo>
                        <a:pt x="2437" y="2511"/>
                      </a:lnTo>
                      <a:lnTo>
                        <a:pt x="2473" y="2472"/>
                      </a:lnTo>
                      <a:lnTo>
                        <a:pt x="2510" y="2431"/>
                      </a:lnTo>
                      <a:lnTo>
                        <a:pt x="2549" y="2390"/>
                      </a:lnTo>
                      <a:lnTo>
                        <a:pt x="2587" y="2347"/>
                      </a:lnTo>
                      <a:lnTo>
                        <a:pt x="2627" y="2303"/>
                      </a:lnTo>
                      <a:lnTo>
                        <a:pt x="2666" y="2260"/>
                      </a:lnTo>
                      <a:lnTo>
                        <a:pt x="2706" y="2216"/>
                      </a:lnTo>
                      <a:lnTo>
                        <a:pt x="2746" y="2171"/>
                      </a:lnTo>
                      <a:lnTo>
                        <a:pt x="2786" y="2128"/>
                      </a:lnTo>
                      <a:lnTo>
                        <a:pt x="2824" y="2084"/>
                      </a:lnTo>
                      <a:lnTo>
                        <a:pt x="2864" y="2040"/>
                      </a:lnTo>
                      <a:lnTo>
                        <a:pt x="2901" y="1999"/>
                      </a:lnTo>
                      <a:lnTo>
                        <a:pt x="2937" y="1958"/>
                      </a:lnTo>
                      <a:lnTo>
                        <a:pt x="2973" y="1918"/>
                      </a:lnTo>
                      <a:lnTo>
                        <a:pt x="3007" y="1880"/>
                      </a:lnTo>
                      <a:lnTo>
                        <a:pt x="3039" y="1844"/>
                      </a:lnTo>
                      <a:lnTo>
                        <a:pt x="3071" y="1808"/>
                      </a:lnTo>
                      <a:lnTo>
                        <a:pt x="3100" y="1777"/>
                      </a:lnTo>
                      <a:lnTo>
                        <a:pt x="3126" y="1747"/>
                      </a:lnTo>
                      <a:lnTo>
                        <a:pt x="3150" y="1720"/>
                      </a:lnTo>
                      <a:lnTo>
                        <a:pt x="3172" y="1696"/>
                      </a:lnTo>
                      <a:lnTo>
                        <a:pt x="3190" y="1674"/>
                      </a:lnTo>
                      <a:lnTo>
                        <a:pt x="3205" y="1656"/>
                      </a:lnTo>
                      <a:lnTo>
                        <a:pt x="3219" y="1642"/>
                      </a:lnTo>
                      <a:lnTo>
                        <a:pt x="3228" y="1631"/>
                      </a:lnTo>
                      <a:lnTo>
                        <a:pt x="3233" y="1625"/>
                      </a:lnTo>
                      <a:lnTo>
                        <a:pt x="3235" y="1623"/>
                      </a:lnTo>
                      <a:lnTo>
                        <a:pt x="3214" y="1651"/>
                      </a:lnTo>
                      <a:lnTo>
                        <a:pt x="3191" y="1681"/>
                      </a:lnTo>
                      <a:lnTo>
                        <a:pt x="3167" y="1713"/>
                      </a:lnTo>
                      <a:lnTo>
                        <a:pt x="3142" y="1747"/>
                      </a:lnTo>
                      <a:lnTo>
                        <a:pt x="3115" y="1782"/>
                      </a:lnTo>
                      <a:lnTo>
                        <a:pt x="3087" y="1818"/>
                      </a:lnTo>
                      <a:lnTo>
                        <a:pt x="3060" y="1856"/>
                      </a:lnTo>
                      <a:lnTo>
                        <a:pt x="3031" y="1895"/>
                      </a:lnTo>
                      <a:lnTo>
                        <a:pt x="3001" y="1935"/>
                      </a:lnTo>
                      <a:lnTo>
                        <a:pt x="2971" y="1975"/>
                      </a:lnTo>
                      <a:lnTo>
                        <a:pt x="2941" y="2016"/>
                      </a:lnTo>
                      <a:lnTo>
                        <a:pt x="2911" y="2058"/>
                      </a:lnTo>
                      <a:lnTo>
                        <a:pt x="2879" y="2100"/>
                      </a:lnTo>
                      <a:lnTo>
                        <a:pt x="2849" y="2142"/>
                      </a:lnTo>
                      <a:lnTo>
                        <a:pt x="2818" y="2183"/>
                      </a:lnTo>
                      <a:lnTo>
                        <a:pt x="2788" y="2225"/>
                      </a:lnTo>
                      <a:lnTo>
                        <a:pt x="2758" y="2266"/>
                      </a:lnTo>
                      <a:lnTo>
                        <a:pt x="2728" y="2306"/>
                      </a:lnTo>
                      <a:lnTo>
                        <a:pt x="2699" y="2346"/>
                      </a:lnTo>
                      <a:lnTo>
                        <a:pt x="2670" y="2385"/>
                      </a:lnTo>
                      <a:lnTo>
                        <a:pt x="2642" y="2422"/>
                      </a:lnTo>
                      <a:lnTo>
                        <a:pt x="2615" y="2458"/>
                      </a:lnTo>
                      <a:lnTo>
                        <a:pt x="2590" y="2493"/>
                      </a:lnTo>
                      <a:lnTo>
                        <a:pt x="2564" y="2525"/>
                      </a:lnTo>
                      <a:lnTo>
                        <a:pt x="2540" y="2557"/>
                      </a:lnTo>
                      <a:lnTo>
                        <a:pt x="2519" y="2586"/>
                      </a:lnTo>
                      <a:lnTo>
                        <a:pt x="2497" y="2614"/>
                      </a:lnTo>
                      <a:lnTo>
                        <a:pt x="2478" y="2638"/>
                      </a:lnTo>
                      <a:lnTo>
                        <a:pt x="2460" y="2660"/>
                      </a:lnTo>
                      <a:lnTo>
                        <a:pt x="2444" y="2681"/>
                      </a:lnTo>
                      <a:lnTo>
                        <a:pt x="2430" y="2698"/>
                      </a:lnTo>
                      <a:lnTo>
                        <a:pt x="2417" y="2711"/>
                      </a:lnTo>
                      <a:lnTo>
                        <a:pt x="2359" y="2789"/>
                      </a:lnTo>
                      <a:lnTo>
                        <a:pt x="2300" y="2864"/>
                      </a:lnTo>
                      <a:lnTo>
                        <a:pt x="2239" y="2936"/>
                      </a:lnTo>
                      <a:lnTo>
                        <a:pt x="2179" y="3005"/>
                      </a:lnTo>
                      <a:lnTo>
                        <a:pt x="2118" y="3071"/>
                      </a:lnTo>
                      <a:lnTo>
                        <a:pt x="2057" y="3136"/>
                      </a:lnTo>
                      <a:lnTo>
                        <a:pt x="1994" y="3196"/>
                      </a:lnTo>
                      <a:lnTo>
                        <a:pt x="1932" y="3256"/>
                      </a:lnTo>
                      <a:lnTo>
                        <a:pt x="1869" y="3313"/>
                      </a:lnTo>
                      <a:lnTo>
                        <a:pt x="1806" y="3367"/>
                      </a:lnTo>
                      <a:lnTo>
                        <a:pt x="1744" y="3420"/>
                      </a:lnTo>
                      <a:lnTo>
                        <a:pt x="1681" y="3471"/>
                      </a:lnTo>
                      <a:lnTo>
                        <a:pt x="1619" y="3519"/>
                      </a:lnTo>
                      <a:lnTo>
                        <a:pt x="1556" y="3566"/>
                      </a:lnTo>
                      <a:lnTo>
                        <a:pt x="1494" y="3612"/>
                      </a:lnTo>
                      <a:lnTo>
                        <a:pt x="1431" y="3656"/>
                      </a:lnTo>
                      <a:lnTo>
                        <a:pt x="1370" y="3699"/>
                      </a:lnTo>
                      <a:lnTo>
                        <a:pt x="1307" y="3741"/>
                      </a:lnTo>
                      <a:lnTo>
                        <a:pt x="1247" y="3781"/>
                      </a:lnTo>
                      <a:lnTo>
                        <a:pt x="1186" y="3820"/>
                      </a:lnTo>
                      <a:lnTo>
                        <a:pt x="1127" y="3859"/>
                      </a:lnTo>
                      <a:lnTo>
                        <a:pt x="1067" y="3896"/>
                      </a:lnTo>
                      <a:lnTo>
                        <a:pt x="1009" y="3934"/>
                      </a:lnTo>
                      <a:lnTo>
                        <a:pt x="951" y="3970"/>
                      </a:lnTo>
                      <a:lnTo>
                        <a:pt x="895" y="4007"/>
                      </a:lnTo>
                      <a:lnTo>
                        <a:pt x="838" y="4042"/>
                      </a:lnTo>
                      <a:lnTo>
                        <a:pt x="784" y="4077"/>
                      </a:lnTo>
                      <a:lnTo>
                        <a:pt x="730" y="4112"/>
                      </a:lnTo>
                      <a:lnTo>
                        <a:pt x="677" y="4149"/>
                      </a:lnTo>
                      <a:lnTo>
                        <a:pt x="626" y="4184"/>
                      </a:lnTo>
                      <a:lnTo>
                        <a:pt x="576" y="4219"/>
                      </a:lnTo>
                      <a:lnTo>
                        <a:pt x="528" y="4255"/>
                      </a:lnTo>
                      <a:lnTo>
                        <a:pt x="695" y="4345"/>
                      </a:lnTo>
                      <a:lnTo>
                        <a:pt x="738" y="4314"/>
                      </a:lnTo>
                      <a:lnTo>
                        <a:pt x="783" y="4280"/>
                      </a:lnTo>
                      <a:lnTo>
                        <a:pt x="830" y="4245"/>
                      </a:lnTo>
                      <a:lnTo>
                        <a:pt x="879" y="4207"/>
                      </a:lnTo>
                      <a:lnTo>
                        <a:pt x="931" y="4168"/>
                      </a:lnTo>
                      <a:lnTo>
                        <a:pt x="982" y="4127"/>
                      </a:lnTo>
                      <a:lnTo>
                        <a:pt x="1038" y="4084"/>
                      </a:lnTo>
                      <a:lnTo>
                        <a:pt x="1093" y="4041"/>
                      </a:lnTo>
                      <a:lnTo>
                        <a:pt x="1150" y="3995"/>
                      </a:lnTo>
                      <a:lnTo>
                        <a:pt x="1209" y="3947"/>
                      </a:lnTo>
                      <a:lnTo>
                        <a:pt x="1268" y="3900"/>
                      </a:lnTo>
                      <a:lnTo>
                        <a:pt x="1326" y="3850"/>
                      </a:lnTo>
                      <a:lnTo>
                        <a:pt x="1387" y="3799"/>
                      </a:lnTo>
                      <a:lnTo>
                        <a:pt x="1448" y="3747"/>
                      </a:lnTo>
                      <a:lnTo>
                        <a:pt x="1509" y="3694"/>
                      </a:lnTo>
                      <a:lnTo>
                        <a:pt x="1571" y="3640"/>
                      </a:lnTo>
                      <a:lnTo>
                        <a:pt x="1632" y="3585"/>
                      </a:lnTo>
                      <a:lnTo>
                        <a:pt x="1693" y="3530"/>
                      </a:lnTo>
                      <a:lnTo>
                        <a:pt x="1754" y="3473"/>
                      </a:lnTo>
                      <a:lnTo>
                        <a:pt x="1815" y="3416"/>
                      </a:lnTo>
                      <a:lnTo>
                        <a:pt x="1874" y="3358"/>
                      </a:lnTo>
                      <a:lnTo>
                        <a:pt x="1934" y="3299"/>
                      </a:lnTo>
                      <a:lnTo>
                        <a:pt x="1992" y="3240"/>
                      </a:lnTo>
                      <a:lnTo>
                        <a:pt x="2048" y="3181"/>
                      </a:lnTo>
                      <a:lnTo>
                        <a:pt x="2105" y="3121"/>
                      </a:lnTo>
                      <a:lnTo>
                        <a:pt x="2159" y="3062"/>
                      </a:lnTo>
                      <a:lnTo>
                        <a:pt x="2212" y="3001"/>
                      </a:lnTo>
                      <a:lnTo>
                        <a:pt x="2264" y="2942"/>
                      </a:lnTo>
                      <a:lnTo>
                        <a:pt x="2313" y="2881"/>
                      </a:lnTo>
                      <a:lnTo>
                        <a:pt x="2361" y="2820"/>
                      </a:lnTo>
                      <a:lnTo>
                        <a:pt x="2405" y="2760"/>
                      </a:lnTo>
                      <a:lnTo>
                        <a:pt x="2449" y="2700"/>
                      </a:lnTo>
                      <a:lnTo>
                        <a:pt x="2474" y="2671"/>
                      </a:lnTo>
                      <a:lnTo>
                        <a:pt x="2502" y="2639"/>
                      </a:lnTo>
                      <a:lnTo>
                        <a:pt x="2531" y="2607"/>
                      </a:lnTo>
                      <a:lnTo>
                        <a:pt x="2562" y="2572"/>
                      </a:lnTo>
                      <a:lnTo>
                        <a:pt x="2594" y="2535"/>
                      </a:lnTo>
                      <a:lnTo>
                        <a:pt x="2627" y="2496"/>
                      </a:lnTo>
                      <a:lnTo>
                        <a:pt x="2662" y="2458"/>
                      </a:lnTo>
                      <a:lnTo>
                        <a:pt x="2697" y="2416"/>
                      </a:lnTo>
                      <a:lnTo>
                        <a:pt x="2733" y="2376"/>
                      </a:lnTo>
                      <a:lnTo>
                        <a:pt x="2769" y="2334"/>
                      </a:lnTo>
                      <a:lnTo>
                        <a:pt x="2806" y="2293"/>
                      </a:lnTo>
                      <a:lnTo>
                        <a:pt x="2843" y="2250"/>
                      </a:lnTo>
                      <a:lnTo>
                        <a:pt x="2879" y="2208"/>
                      </a:lnTo>
                      <a:lnTo>
                        <a:pt x="2917" y="2165"/>
                      </a:lnTo>
                      <a:lnTo>
                        <a:pt x="2953" y="2124"/>
                      </a:lnTo>
                      <a:lnTo>
                        <a:pt x="2988" y="2084"/>
                      </a:lnTo>
                      <a:lnTo>
                        <a:pt x="3023" y="2044"/>
                      </a:lnTo>
                      <a:lnTo>
                        <a:pt x="3057" y="2005"/>
                      </a:lnTo>
                      <a:lnTo>
                        <a:pt x="3090" y="1967"/>
                      </a:lnTo>
                      <a:lnTo>
                        <a:pt x="3121" y="1931"/>
                      </a:lnTo>
                      <a:lnTo>
                        <a:pt x="3151" y="1897"/>
                      </a:lnTo>
                      <a:lnTo>
                        <a:pt x="3179" y="1864"/>
                      </a:lnTo>
                      <a:lnTo>
                        <a:pt x="3205" y="1834"/>
                      </a:lnTo>
                      <a:lnTo>
                        <a:pt x="3231" y="1806"/>
                      </a:lnTo>
                      <a:lnTo>
                        <a:pt x="3252" y="1781"/>
                      </a:lnTo>
                      <a:lnTo>
                        <a:pt x="3273" y="1757"/>
                      </a:lnTo>
                      <a:lnTo>
                        <a:pt x="3290" y="1738"/>
                      </a:lnTo>
                      <a:lnTo>
                        <a:pt x="3304" y="1721"/>
                      </a:lnTo>
                      <a:lnTo>
                        <a:pt x="3316" y="1708"/>
                      </a:lnTo>
                      <a:lnTo>
                        <a:pt x="3324" y="1698"/>
                      </a:lnTo>
                      <a:lnTo>
                        <a:pt x="3330" y="1692"/>
                      </a:lnTo>
                      <a:lnTo>
                        <a:pt x="3332" y="1690"/>
                      </a:lnTo>
                      <a:lnTo>
                        <a:pt x="3303" y="1731"/>
                      </a:lnTo>
                      <a:lnTo>
                        <a:pt x="3274" y="1774"/>
                      </a:lnTo>
                      <a:lnTo>
                        <a:pt x="3243" y="1818"/>
                      </a:lnTo>
                      <a:lnTo>
                        <a:pt x="3213" y="1862"/>
                      </a:lnTo>
                      <a:lnTo>
                        <a:pt x="3180" y="1908"/>
                      </a:lnTo>
                      <a:lnTo>
                        <a:pt x="3148" y="1953"/>
                      </a:lnTo>
                      <a:lnTo>
                        <a:pt x="3115" y="1999"/>
                      </a:lnTo>
                      <a:lnTo>
                        <a:pt x="3083" y="2045"/>
                      </a:lnTo>
                      <a:lnTo>
                        <a:pt x="3049" y="2091"/>
                      </a:lnTo>
                      <a:lnTo>
                        <a:pt x="3017" y="2137"/>
                      </a:lnTo>
                      <a:lnTo>
                        <a:pt x="2983" y="2183"/>
                      </a:lnTo>
                      <a:lnTo>
                        <a:pt x="2950" y="2228"/>
                      </a:lnTo>
                      <a:lnTo>
                        <a:pt x="2918" y="2273"/>
                      </a:lnTo>
                      <a:lnTo>
                        <a:pt x="2887" y="2317"/>
                      </a:lnTo>
                      <a:lnTo>
                        <a:pt x="2855" y="2359"/>
                      </a:lnTo>
                      <a:lnTo>
                        <a:pt x="2825" y="2400"/>
                      </a:lnTo>
                      <a:lnTo>
                        <a:pt x="2795" y="2442"/>
                      </a:lnTo>
                      <a:lnTo>
                        <a:pt x="2766" y="2481"/>
                      </a:lnTo>
                      <a:lnTo>
                        <a:pt x="2739" y="2517"/>
                      </a:lnTo>
                      <a:lnTo>
                        <a:pt x="2712" y="2553"/>
                      </a:lnTo>
                      <a:lnTo>
                        <a:pt x="2688" y="2587"/>
                      </a:lnTo>
                      <a:lnTo>
                        <a:pt x="2664" y="2619"/>
                      </a:lnTo>
                      <a:lnTo>
                        <a:pt x="2642" y="2648"/>
                      </a:lnTo>
                      <a:lnTo>
                        <a:pt x="2623" y="2675"/>
                      </a:lnTo>
                      <a:lnTo>
                        <a:pt x="2605" y="2699"/>
                      </a:lnTo>
                      <a:lnTo>
                        <a:pt x="2588" y="2721"/>
                      </a:lnTo>
                      <a:lnTo>
                        <a:pt x="2575" y="2739"/>
                      </a:lnTo>
                      <a:lnTo>
                        <a:pt x="2563" y="2755"/>
                      </a:lnTo>
                      <a:lnTo>
                        <a:pt x="2553" y="2767"/>
                      </a:lnTo>
                      <a:lnTo>
                        <a:pt x="2547" y="2777"/>
                      </a:lnTo>
                      <a:lnTo>
                        <a:pt x="2543" y="2781"/>
                      </a:lnTo>
                      <a:lnTo>
                        <a:pt x="2541" y="2784"/>
                      </a:lnTo>
                      <a:lnTo>
                        <a:pt x="2515" y="2812"/>
                      </a:lnTo>
                      <a:lnTo>
                        <a:pt x="2488" y="2841"/>
                      </a:lnTo>
                      <a:lnTo>
                        <a:pt x="2462" y="2869"/>
                      </a:lnTo>
                      <a:lnTo>
                        <a:pt x="2436" y="2898"/>
                      </a:lnTo>
                      <a:lnTo>
                        <a:pt x="2409" y="2926"/>
                      </a:lnTo>
                      <a:lnTo>
                        <a:pt x="2384" y="2955"/>
                      </a:lnTo>
                      <a:lnTo>
                        <a:pt x="2357" y="2983"/>
                      </a:lnTo>
                      <a:lnTo>
                        <a:pt x="2332" y="3012"/>
                      </a:lnTo>
                      <a:lnTo>
                        <a:pt x="2308" y="3040"/>
                      </a:lnTo>
                      <a:lnTo>
                        <a:pt x="2283" y="3068"/>
                      </a:lnTo>
                      <a:lnTo>
                        <a:pt x="2259" y="3096"/>
                      </a:lnTo>
                      <a:lnTo>
                        <a:pt x="2235" y="3124"/>
                      </a:lnTo>
                      <a:lnTo>
                        <a:pt x="2212" y="3151"/>
                      </a:lnTo>
                      <a:lnTo>
                        <a:pt x="2189" y="3179"/>
                      </a:lnTo>
                      <a:lnTo>
                        <a:pt x="2166" y="3207"/>
                      </a:lnTo>
                      <a:lnTo>
                        <a:pt x="2144" y="3235"/>
                      </a:lnTo>
                      <a:lnTo>
                        <a:pt x="2124" y="3262"/>
                      </a:lnTo>
                      <a:lnTo>
                        <a:pt x="2104" y="3289"/>
                      </a:lnTo>
                      <a:lnTo>
                        <a:pt x="2083" y="3316"/>
                      </a:lnTo>
                      <a:lnTo>
                        <a:pt x="2064" y="3343"/>
                      </a:lnTo>
                      <a:lnTo>
                        <a:pt x="2046" y="3370"/>
                      </a:lnTo>
                      <a:lnTo>
                        <a:pt x="2028" y="3395"/>
                      </a:lnTo>
                      <a:lnTo>
                        <a:pt x="2011" y="3422"/>
                      </a:lnTo>
                      <a:lnTo>
                        <a:pt x="1995" y="3447"/>
                      </a:lnTo>
                      <a:lnTo>
                        <a:pt x="1980" y="3473"/>
                      </a:lnTo>
                      <a:lnTo>
                        <a:pt x="1966" y="3498"/>
                      </a:lnTo>
                      <a:lnTo>
                        <a:pt x="1953" y="3523"/>
                      </a:lnTo>
                      <a:lnTo>
                        <a:pt x="1940" y="3548"/>
                      </a:lnTo>
                      <a:lnTo>
                        <a:pt x="1929" y="3572"/>
                      </a:lnTo>
                      <a:lnTo>
                        <a:pt x="1918" y="3595"/>
                      </a:lnTo>
                      <a:lnTo>
                        <a:pt x="1910" y="3620"/>
                      </a:lnTo>
                      <a:lnTo>
                        <a:pt x="1901" y="3643"/>
                      </a:lnTo>
                      <a:lnTo>
                        <a:pt x="1615" y="4655"/>
                      </a:lnTo>
                      <a:lnTo>
                        <a:pt x="1797" y="4689"/>
                      </a:lnTo>
                      <a:lnTo>
                        <a:pt x="1802" y="4669"/>
                      </a:lnTo>
                      <a:lnTo>
                        <a:pt x="1806" y="4647"/>
                      </a:lnTo>
                      <a:lnTo>
                        <a:pt x="1811" y="4621"/>
                      </a:lnTo>
                      <a:lnTo>
                        <a:pt x="1816" y="4592"/>
                      </a:lnTo>
                      <a:lnTo>
                        <a:pt x="1821" y="4559"/>
                      </a:lnTo>
                      <a:lnTo>
                        <a:pt x="1827" y="4524"/>
                      </a:lnTo>
                      <a:lnTo>
                        <a:pt x="1833" y="4486"/>
                      </a:lnTo>
                      <a:lnTo>
                        <a:pt x="1839" y="4446"/>
                      </a:lnTo>
                      <a:lnTo>
                        <a:pt x="1845" y="4403"/>
                      </a:lnTo>
                      <a:lnTo>
                        <a:pt x="1851" y="4359"/>
                      </a:lnTo>
                      <a:lnTo>
                        <a:pt x="1858" y="4312"/>
                      </a:lnTo>
                      <a:lnTo>
                        <a:pt x="1867" y="4265"/>
                      </a:lnTo>
                      <a:lnTo>
                        <a:pt x="1875" y="4215"/>
                      </a:lnTo>
                      <a:lnTo>
                        <a:pt x="1883" y="4166"/>
                      </a:lnTo>
                      <a:lnTo>
                        <a:pt x="1893" y="4115"/>
                      </a:lnTo>
                      <a:lnTo>
                        <a:pt x="1903" y="4063"/>
                      </a:lnTo>
                      <a:lnTo>
                        <a:pt x="1913" y="4010"/>
                      </a:lnTo>
                      <a:lnTo>
                        <a:pt x="1924" y="3958"/>
                      </a:lnTo>
                      <a:lnTo>
                        <a:pt x="1936" y="3906"/>
                      </a:lnTo>
                      <a:lnTo>
                        <a:pt x="1950" y="3854"/>
                      </a:lnTo>
                      <a:lnTo>
                        <a:pt x="1964" y="3802"/>
                      </a:lnTo>
                      <a:lnTo>
                        <a:pt x="1978" y="3751"/>
                      </a:lnTo>
                      <a:lnTo>
                        <a:pt x="1994" y="3700"/>
                      </a:lnTo>
                      <a:lnTo>
                        <a:pt x="2010" y="3651"/>
                      </a:lnTo>
                      <a:lnTo>
                        <a:pt x="2028" y="3604"/>
                      </a:lnTo>
                      <a:lnTo>
                        <a:pt x="2046" y="3557"/>
                      </a:lnTo>
                      <a:lnTo>
                        <a:pt x="2066" y="3513"/>
                      </a:lnTo>
                      <a:lnTo>
                        <a:pt x="2087" y="3471"/>
                      </a:lnTo>
                      <a:lnTo>
                        <a:pt x="2108" y="3429"/>
                      </a:lnTo>
                      <a:lnTo>
                        <a:pt x="2131" y="3392"/>
                      </a:lnTo>
                      <a:lnTo>
                        <a:pt x="2156" y="3356"/>
                      </a:lnTo>
                      <a:lnTo>
                        <a:pt x="2182" y="3324"/>
                      </a:lnTo>
                      <a:lnTo>
                        <a:pt x="2207" y="3290"/>
                      </a:lnTo>
                      <a:lnTo>
                        <a:pt x="2235" y="3252"/>
                      </a:lnTo>
                      <a:lnTo>
                        <a:pt x="2264" y="3212"/>
                      </a:lnTo>
                      <a:lnTo>
                        <a:pt x="2292" y="3171"/>
                      </a:lnTo>
                      <a:lnTo>
                        <a:pt x="2322" y="3130"/>
                      </a:lnTo>
                      <a:lnTo>
                        <a:pt x="2353" y="3087"/>
                      </a:lnTo>
                      <a:lnTo>
                        <a:pt x="2383" y="3046"/>
                      </a:lnTo>
                      <a:lnTo>
                        <a:pt x="2411" y="3005"/>
                      </a:lnTo>
                      <a:lnTo>
                        <a:pt x="2438" y="2966"/>
                      </a:lnTo>
                      <a:lnTo>
                        <a:pt x="2464" y="2929"/>
                      </a:lnTo>
                      <a:lnTo>
                        <a:pt x="2488" y="2895"/>
                      </a:lnTo>
                      <a:lnTo>
                        <a:pt x="2509" y="2865"/>
                      </a:lnTo>
                      <a:lnTo>
                        <a:pt x="2527" y="2840"/>
                      </a:lnTo>
                      <a:lnTo>
                        <a:pt x="2543" y="2819"/>
                      </a:lnTo>
                      <a:lnTo>
                        <a:pt x="2553" y="2803"/>
                      </a:lnTo>
                      <a:lnTo>
                        <a:pt x="2561" y="2795"/>
                      </a:lnTo>
                      <a:lnTo>
                        <a:pt x="2588" y="2763"/>
                      </a:lnTo>
                      <a:lnTo>
                        <a:pt x="2616" y="2730"/>
                      </a:lnTo>
                      <a:lnTo>
                        <a:pt x="2644" y="2699"/>
                      </a:lnTo>
                      <a:lnTo>
                        <a:pt x="2671" y="2667"/>
                      </a:lnTo>
                      <a:lnTo>
                        <a:pt x="2699" y="2635"/>
                      </a:lnTo>
                      <a:lnTo>
                        <a:pt x="2727" y="2603"/>
                      </a:lnTo>
                      <a:lnTo>
                        <a:pt x="2755" y="2572"/>
                      </a:lnTo>
                      <a:lnTo>
                        <a:pt x="2783" y="2540"/>
                      </a:lnTo>
                      <a:lnTo>
                        <a:pt x="2811" y="2508"/>
                      </a:lnTo>
                      <a:lnTo>
                        <a:pt x="2837" y="2478"/>
                      </a:lnTo>
                      <a:lnTo>
                        <a:pt x="2865" y="2447"/>
                      </a:lnTo>
                      <a:lnTo>
                        <a:pt x="2893" y="2415"/>
                      </a:lnTo>
                      <a:lnTo>
                        <a:pt x="2919" y="2385"/>
                      </a:lnTo>
                      <a:lnTo>
                        <a:pt x="2947" y="2354"/>
                      </a:lnTo>
                      <a:lnTo>
                        <a:pt x="2973" y="2324"/>
                      </a:lnTo>
                      <a:lnTo>
                        <a:pt x="2998" y="2294"/>
                      </a:lnTo>
                      <a:lnTo>
                        <a:pt x="3025" y="2263"/>
                      </a:lnTo>
                      <a:lnTo>
                        <a:pt x="3050" y="2234"/>
                      </a:lnTo>
                      <a:lnTo>
                        <a:pt x="3075" y="2205"/>
                      </a:lnTo>
                      <a:lnTo>
                        <a:pt x="3101" y="2176"/>
                      </a:lnTo>
                      <a:lnTo>
                        <a:pt x="3125" y="2147"/>
                      </a:lnTo>
                      <a:lnTo>
                        <a:pt x="3149" y="2119"/>
                      </a:lnTo>
                      <a:lnTo>
                        <a:pt x="3172" y="2091"/>
                      </a:lnTo>
                      <a:lnTo>
                        <a:pt x="3195" y="2063"/>
                      </a:lnTo>
                      <a:lnTo>
                        <a:pt x="3217" y="2037"/>
                      </a:lnTo>
                      <a:lnTo>
                        <a:pt x="3239" y="2010"/>
                      </a:lnTo>
                      <a:lnTo>
                        <a:pt x="3261" y="1983"/>
                      </a:lnTo>
                      <a:lnTo>
                        <a:pt x="3281" y="1958"/>
                      </a:lnTo>
                      <a:lnTo>
                        <a:pt x="3302" y="1932"/>
                      </a:lnTo>
                      <a:lnTo>
                        <a:pt x="3321" y="1907"/>
                      </a:lnTo>
                      <a:lnTo>
                        <a:pt x="3339" y="1882"/>
                      </a:lnTo>
                      <a:lnTo>
                        <a:pt x="3357" y="1858"/>
                      </a:lnTo>
                      <a:lnTo>
                        <a:pt x="3405" y="1791"/>
                      </a:lnTo>
                      <a:lnTo>
                        <a:pt x="3454" y="1724"/>
                      </a:lnTo>
                      <a:lnTo>
                        <a:pt x="3505" y="1657"/>
                      </a:lnTo>
                      <a:lnTo>
                        <a:pt x="3555" y="1590"/>
                      </a:lnTo>
                      <a:lnTo>
                        <a:pt x="3607" y="1522"/>
                      </a:lnTo>
                      <a:lnTo>
                        <a:pt x="3660" y="1455"/>
                      </a:lnTo>
                      <a:lnTo>
                        <a:pt x="3714" y="1390"/>
                      </a:lnTo>
                      <a:lnTo>
                        <a:pt x="3768" y="1324"/>
                      </a:lnTo>
                      <a:lnTo>
                        <a:pt x="3825" y="1259"/>
                      </a:lnTo>
                      <a:lnTo>
                        <a:pt x="3883" y="1196"/>
                      </a:lnTo>
                      <a:lnTo>
                        <a:pt x="3942" y="1133"/>
                      </a:lnTo>
                      <a:lnTo>
                        <a:pt x="4002" y="1071"/>
                      </a:lnTo>
                      <a:lnTo>
                        <a:pt x="4064" y="1010"/>
                      </a:lnTo>
                      <a:lnTo>
                        <a:pt x="4128" y="951"/>
                      </a:lnTo>
                      <a:lnTo>
                        <a:pt x="4193" y="894"/>
                      </a:lnTo>
                      <a:lnTo>
                        <a:pt x="4260" y="838"/>
                      </a:lnTo>
                      <a:lnTo>
                        <a:pt x="4330" y="783"/>
                      </a:lnTo>
                      <a:lnTo>
                        <a:pt x="4401" y="731"/>
                      </a:lnTo>
                      <a:lnTo>
                        <a:pt x="4474" y="681"/>
                      </a:lnTo>
                      <a:lnTo>
                        <a:pt x="4550" y="633"/>
                      </a:lnTo>
                      <a:lnTo>
                        <a:pt x="4628" y="588"/>
                      </a:lnTo>
                      <a:lnTo>
                        <a:pt x="4708" y="544"/>
                      </a:lnTo>
                      <a:lnTo>
                        <a:pt x="4791" y="504"/>
                      </a:lnTo>
                      <a:lnTo>
                        <a:pt x="4876" y="467"/>
                      </a:lnTo>
                      <a:lnTo>
                        <a:pt x="4964" y="431"/>
                      </a:lnTo>
                      <a:lnTo>
                        <a:pt x="5055" y="400"/>
                      </a:lnTo>
                      <a:lnTo>
                        <a:pt x="5148" y="371"/>
                      </a:lnTo>
                      <a:lnTo>
                        <a:pt x="5245" y="345"/>
                      </a:lnTo>
                      <a:lnTo>
                        <a:pt x="5344" y="323"/>
                      </a:lnTo>
                      <a:lnTo>
                        <a:pt x="5448" y="305"/>
                      </a:lnTo>
                      <a:lnTo>
                        <a:pt x="5552" y="291"/>
                      </a:lnTo>
                      <a:lnTo>
                        <a:pt x="5662" y="280"/>
                      </a:lnTo>
                      <a:lnTo>
                        <a:pt x="5701" y="273"/>
                      </a:lnTo>
                      <a:lnTo>
                        <a:pt x="5741" y="265"/>
                      </a:lnTo>
                      <a:lnTo>
                        <a:pt x="5780" y="259"/>
                      </a:lnTo>
                      <a:lnTo>
                        <a:pt x="5819" y="253"/>
                      </a:lnTo>
                      <a:lnTo>
                        <a:pt x="5857" y="247"/>
                      </a:lnTo>
                      <a:lnTo>
                        <a:pt x="5894" y="242"/>
                      </a:lnTo>
                      <a:lnTo>
                        <a:pt x="5931" y="239"/>
                      </a:lnTo>
                      <a:lnTo>
                        <a:pt x="5967" y="234"/>
                      </a:lnTo>
                      <a:lnTo>
                        <a:pt x="6003" y="231"/>
                      </a:lnTo>
                      <a:lnTo>
                        <a:pt x="6038" y="228"/>
                      </a:lnTo>
                      <a:lnTo>
                        <a:pt x="6072" y="225"/>
                      </a:lnTo>
                      <a:lnTo>
                        <a:pt x="6104" y="223"/>
                      </a:lnTo>
                      <a:lnTo>
                        <a:pt x="6137" y="222"/>
                      </a:lnTo>
                      <a:lnTo>
                        <a:pt x="6167" y="219"/>
                      </a:lnTo>
                      <a:lnTo>
                        <a:pt x="6197" y="218"/>
                      </a:lnTo>
                      <a:lnTo>
                        <a:pt x="6226" y="217"/>
                      </a:lnTo>
                      <a:lnTo>
                        <a:pt x="6252" y="217"/>
                      </a:lnTo>
                      <a:lnTo>
                        <a:pt x="6279" y="216"/>
                      </a:lnTo>
                      <a:lnTo>
                        <a:pt x="6303" y="216"/>
                      </a:lnTo>
                      <a:lnTo>
                        <a:pt x="6327" y="216"/>
                      </a:lnTo>
                      <a:lnTo>
                        <a:pt x="6348" y="216"/>
                      </a:lnTo>
                      <a:lnTo>
                        <a:pt x="6368" y="216"/>
                      </a:lnTo>
                      <a:lnTo>
                        <a:pt x="6387" y="216"/>
                      </a:lnTo>
                      <a:lnTo>
                        <a:pt x="6404" y="216"/>
                      </a:lnTo>
                      <a:lnTo>
                        <a:pt x="6418" y="216"/>
                      </a:lnTo>
                      <a:lnTo>
                        <a:pt x="6431" y="217"/>
                      </a:lnTo>
                      <a:lnTo>
                        <a:pt x="6444" y="217"/>
                      </a:lnTo>
                      <a:lnTo>
                        <a:pt x="6453" y="217"/>
                      </a:lnTo>
                      <a:lnTo>
                        <a:pt x="6460" y="218"/>
                      </a:lnTo>
                      <a:lnTo>
                        <a:pt x="6465" y="218"/>
                      </a:lnTo>
                      <a:lnTo>
                        <a:pt x="6469" y="218"/>
                      </a:lnTo>
                      <a:lnTo>
                        <a:pt x="6470" y="218"/>
                      </a:lnTo>
                      <a:lnTo>
                        <a:pt x="752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6" name="Freeform 32"/>
                <p:cNvSpPr>
                  <a:spLocks noChangeAspect="1"/>
                </p:cNvSpPr>
                <p:nvPr/>
              </p:nvSpPr>
              <p:spPr bwMode="auto">
                <a:xfrm>
                  <a:off x="561" y="1816"/>
                  <a:ext cx="575" cy="494"/>
                </a:xfrm>
                <a:custGeom>
                  <a:avLst/>
                  <a:gdLst>
                    <a:gd name="T0" fmla="*/ 575 w 2877"/>
                    <a:gd name="T1" fmla="*/ 0 h 2470"/>
                    <a:gd name="T2" fmla="*/ 492 w 2877"/>
                    <a:gd name="T3" fmla="*/ 149 h 2470"/>
                    <a:gd name="T4" fmla="*/ 349 w 2877"/>
                    <a:gd name="T5" fmla="*/ 315 h 2470"/>
                    <a:gd name="T6" fmla="*/ 295 w 2877"/>
                    <a:gd name="T7" fmla="*/ 494 h 2470"/>
                    <a:gd name="T8" fmla="*/ 153 w 2877"/>
                    <a:gd name="T9" fmla="*/ 467 h 2470"/>
                    <a:gd name="T10" fmla="*/ 56 w 2877"/>
                    <a:gd name="T11" fmla="*/ 417 h 2470"/>
                    <a:gd name="T12" fmla="*/ 0 w 2877"/>
                    <a:gd name="T13" fmla="*/ 364 h 24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877" h="2470">
                      <a:moveTo>
                        <a:pt x="2877" y="0"/>
                      </a:moveTo>
                      <a:lnTo>
                        <a:pt x="2461" y="747"/>
                      </a:lnTo>
                      <a:lnTo>
                        <a:pt x="1745" y="1577"/>
                      </a:lnTo>
                      <a:lnTo>
                        <a:pt x="1477" y="2470"/>
                      </a:lnTo>
                      <a:lnTo>
                        <a:pt x="764" y="2335"/>
                      </a:lnTo>
                      <a:lnTo>
                        <a:pt x="278" y="2083"/>
                      </a:lnTo>
                      <a:lnTo>
                        <a:pt x="0" y="182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7" name="Freeform 33"/>
                <p:cNvSpPr>
                  <a:spLocks noChangeAspect="1"/>
                </p:cNvSpPr>
                <p:nvPr/>
              </p:nvSpPr>
              <p:spPr bwMode="auto">
                <a:xfrm>
                  <a:off x="870" y="1925"/>
                  <a:ext cx="183" cy="130"/>
                </a:xfrm>
                <a:custGeom>
                  <a:avLst/>
                  <a:gdLst>
                    <a:gd name="T0" fmla="*/ 0 w 915"/>
                    <a:gd name="T1" fmla="*/ 0 h 650"/>
                    <a:gd name="T2" fmla="*/ 183 w 915"/>
                    <a:gd name="T3" fmla="*/ 41 h 650"/>
                    <a:gd name="T4" fmla="*/ 183 w 915"/>
                    <a:gd name="T5" fmla="*/ 130 h 65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15" h="650">
                      <a:moveTo>
                        <a:pt x="0" y="0"/>
                      </a:moveTo>
                      <a:lnTo>
                        <a:pt x="915" y="207"/>
                      </a:lnTo>
                      <a:lnTo>
                        <a:pt x="915" y="65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" name="Freeform 34"/>
                <p:cNvSpPr>
                  <a:spLocks noChangeAspect="1"/>
                </p:cNvSpPr>
                <p:nvPr/>
              </p:nvSpPr>
              <p:spPr bwMode="auto">
                <a:xfrm>
                  <a:off x="736" y="2089"/>
                  <a:ext cx="174" cy="151"/>
                </a:xfrm>
                <a:custGeom>
                  <a:avLst/>
                  <a:gdLst>
                    <a:gd name="T0" fmla="*/ 0 w 870"/>
                    <a:gd name="T1" fmla="*/ 0 h 758"/>
                    <a:gd name="T2" fmla="*/ 174 w 870"/>
                    <a:gd name="T3" fmla="*/ 46 h 758"/>
                    <a:gd name="T4" fmla="*/ 174 w 870"/>
                    <a:gd name="T5" fmla="*/ 151 h 75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0" h="758">
                      <a:moveTo>
                        <a:pt x="0" y="0"/>
                      </a:moveTo>
                      <a:lnTo>
                        <a:pt x="870" y="230"/>
                      </a:lnTo>
                      <a:lnTo>
                        <a:pt x="870" y="75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" name="Line 35"/>
                <p:cNvSpPr>
                  <a:spLocks noChangeAspect="1" noChangeShapeType="1"/>
                </p:cNvSpPr>
                <p:nvPr/>
              </p:nvSpPr>
              <p:spPr bwMode="auto">
                <a:xfrm>
                  <a:off x="854" y="2312"/>
                  <a:ext cx="1" cy="9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" name="Line 36"/>
                <p:cNvSpPr>
                  <a:spLocks noChangeAspect="1" noChangeShapeType="1"/>
                </p:cNvSpPr>
                <p:nvPr/>
              </p:nvSpPr>
              <p:spPr bwMode="auto">
                <a:xfrm>
                  <a:off x="712" y="2283"/>
                  <a:ext cx="1" cy="8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" name="Line 37"/>
                <p:cNvSpPr>
                  <a:spLocks noChangeAspect="1" noChangeShapeType="1"/>
                </p:cNvSpPr>
                <p:nvPr/>
              </p:nvSpPr>
              <p:spPr bwMode="auto">
                <a:xfrm>
                  <a:off x="616" y="2232"/>
                  <a:ext cx="1" cy="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" name="Freeform 38"/>
                <p:cNvSpPr>
                  <a:spLocks noChangeAspect="1"/>
                </p:cNvSpPr>
                <p:nvPr/>
              </p:nvSpPr>
              <p:spPr bwMode="auto">
                <a:xfrm>
                  <a:off x="1136" y="1574"/>
                  <a:ext cx="393" cy="235"/>
                </a:xfrm>
                <a:custGeom>
                  <a:avLst/>
                  <a:gdLst>
                    <a:gd name="T0" fmla="*/ 393 w 1963"/>
                    <a:gd name="T1" fmla="*/ 61 h 1177"/>
                    <a:gd name="T2" fmla="*/ 324 w 1963"/>
                    <a:gd name="T3" fmla="*/ 1 h 1177"/>
                    <a:gd name="T4" fmla="*/ 324 w 1963"/>
                    <a:gd name="T5" fmla="*/ 1 h 1177"/>
                    <a:gd name="T6" fmla="*/ 320 w 1963"/>
                    <a:gd name="T7" fmla="*/ 0 h 1177"/>
                    <a:gd name="T8" fmla="*/ 315 w 1963"/>
                    <a:gd name="T9" fmla="*/ 0 h 1177"/>
                    <a:gd name="T10" fmla="*/ 309 w 1963"/>
                    <a:gd name="T11" fmla="*/ 0 h 1177"/>
                    <a:gd name="T12" fmla="*/ 302 w 1963"/>
                    <a:gd name="T13" fmla="*/ 1 h 1177"/>
                    <a:gd name="T14" fmla="*/ 295 w 1963"/>
                    <a:gd name="T15" fmla="*/ 2 h 1177"/>
                    <a:gd name="T16" fmla="*/ 288 w 1963"/>
                    <a:gd name="T17" fmla="*/ 3 h 1177"/>
                    <a:gd name="T18" fmla="*/ 279 w 1963"/>
                    <a:gd name="T19" fmla="*/ 4 h 1177"/>
                    <a:gd name="T20" fmla="*/ 271 w 1963"/>
                    <a:gd name="T21" fmla="*/ 6 h 1177"/>
                    <a:gd name="T22" fmla="*/ 262 w 1963"/>
                    <a:gd name="T23" fmla="*/ 8 h 1177"/>
                    <a:gd name="T24" fmla="*/ 252 w 1963"/>
                    <a:gd name="T25" fmla="*/ 10 h 1177"/>
                    <a:gd name="T26" fmla="*/ 242 w 1963"/>
                    <a:gd name="T27" fmla="*/ 13 h 1177"/>
                    <a:gd name="T28" fmla="*/ 232 w 1963"/>
                    <a:gd name="T29" fmla="*/ 16 h 1177"/>
                    <a:gd name="T30" fmla="*/ 222 w 1963"/>
                    <a:gd name="T31" fmla="*/ 19 h 1177"/>
                    <a:gd name="T32" fmla="*/ 211 w 1963"/>
                    <a:gd name="T33" fmla="*/ 22 h 1177"/>
                    <a:gd name="T34" fmla="*/ 200 w 1963"/>
                    <a:gd name="T35" fmla="*/ 26 h 1177"/>
                    <a:gd name="T36" fmla="*/ 188 w 1963"/>
                    <a:gd name="T37" fmla="*/ 30 h 1177"/>
                    <a:gd name="T38" fmla="*/ 177 w 1963"/>
                    <a:gd name="T39" fmla="*/ 35 h 1177"/>
                    <a:gd name="T40" fmla="*/ 165 w 1963"/>
                    <a:gd name="T41" fmla="*/ 39 h 1177"/>
                    <a:gd name="T42" fmla="*/ 153 w 1963"/>
                    <a:gd name="T43" fmla="*/ 44 h 1177"/>
                    <a:gd name="T44" fmla="*/ 141 w 1963"/>
                    <a:gd name="T45" fmla="*/ 50 h 1177"/>
                    <a:gd name="T46" fmla="*/ 129 w 1963"/>
                    <a:gd name="T47" fmla="*/ 55 h 1177"/>
                    <a:gd name="T48" fmla="*/ 117 w 1963"/>
                    <a:gd name="T49" fmla="*/ 61 h 1177"/>
                    <a:gd name="T50" fmla="*/ 105 w 1963"/>
                    <a:gd name="T51" fmla="*/ 67 h 1177"/>
                    <a:gd name="T52" fmla="*/ 93 w 1963"/>
                    <a:gd name="T53" fmla="*/ 74 h 1177"/>
                    <a:gd name="T54" fmla="*/ 81 w 1963"/>
                    <a:gd name="T55" fmla="*/ 80 h 1177"/>
                    <a:gd name="T56" fmla="*/ 68 w 1963"/>
                    <a:gd name="T57" fmla="*/ 87 h 1177"/>
                    <a:gd name="T58" fmla="*/ 56 w 1963"/>
                    <a:gd name="T59" fmla="*/ 95 h 1177"/>
                    <a:gd name="T60" fmla="*/ 45 w 1963"/>
                    <a:gd name="T61" fmla="*/ 102 h 1177"/>
                    <a:gd name="T62" fmla="*/ 33 w 1963"/>
                    <a:gd name="T63" fmla="*/ 110 h 1177"/>
                    <a:gd name="T64" fmla="*/ 22 w 1963"/>
                    <a:gd name="T65" fmla="*/ 118 h 1177"/>
                    <a:gd name="T66" fmla="*/ 11 w 1963"/>
                    <a:gd name="T67" fmla="*/ 127 h 1177"/>
                    <a:gd name="T68" fmla="*/ 0 w 1963"/>
                    <a:gd name="T69" fmla="*/ 135 h 1177"/>
                    <a:gd name="T70" fmla="*/ 0 w 1963"/>
                    <a:gd name="T71" fmla="*/ 185 h 1177"/>
                    <a:gd name="T72" fmla="*/ 128 w 1963"/>
                    <a:gd name="T73" fmla="*/ 235 h 117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1963" h="1177">
                      <a:moveTo>
                        <a:pt x="1963" y="307"/>
                      </a:moveTo>
                      <a:lnTo>
                        <a:pt x="1620" y="4"/>
                      </a:lnTo>
                      <a:lnTo>
                        <a:pt x="1597" y="2"/>
                      </a:lnTo>
                      <a:lnTo>
                        <a:pt x="1572" y="0"/>
                      </a:lnTo>
                      <a:lnTo>
                        <a:pt x="1542" y="2"/>
                      </a:lnTo>
                      <a:lnTo>
                        <a:pt x="1509" y="4"/>
                      </a:lnTo>
                      <a:lnTo>
                        <a:pt x="1474" y="8"/>
                      </a:lnTo>
                      <a:lnTo>
                        <a:pt x="1437" y="14"/>
                      </a:lnTo>
                      <a:lnTo>
                        <a:pt x="1396" y="20"/>
                      </a:lnTo>
                      <a:lnTo>
                        <a:pt x="1353" y="28"/>
                      </a:lnTo>
                      <a:lnTo>
                        <a:pt x="1308" y="39"/>
                      </a:lnTo>
                      <a:lnTo>
                        <a:pt x="1260" y="50"/>
                      </a:lnTo>
                      <a:lnTo>
                        <a:pt x="1211" y="64"/>
                      </a:lnTo>
                      <a:lnTo>
                        <a:pt x="1160" y="78"/>
                      </a:lnTo>
                      <a:lnTo>
                        <a:pt x="1107" y="94"/>
                      </a:lnTo>
                      <a:lnTo>
                        <a:pt x="1053" y="112"/>
                      </a:lnTo>
                      <a:lnTo>
                        <a:pt x="997" y="131"/>
                      </a:lnTo>
                      <a:lnTo>
                        <a:pt x="940" y="151"/>
                      </a:lnTo>
                      <a:lnTo>
                        <a:pt x="882" y="174"/>
                      </a:lnTo>
                      <a:lnTo>
                        <a:pt x="824" y="197"/>
                      </a:lnTo>
                      <a:lnTo>
                        <a:pt x="765" y="222"/>
                      </a:lnTo>
                      <a:lnTo>
                        <a:pt x="704" y="249"/>
                      </a:lnTo>
                      <a:lnTo>
                        <a:pt x="644" y="277"/>
                      </a:lnTo>
                      <a:lnTo>
                        <a:pt x="584" y="306"/>
                      </a:lnTo>
                      <a:lnTo>
                        <a:pt x="523" y="336"/>
                      </a:lnTo>
                      <a:lnTo>
                        <a:pt x="463" y="369"/>
                      </a:lnTo>
                      <a:lnTo>
                        <a:pt x="403" y="402"/>
                      </a:lnTo>
                      <a:lnTo>
                        <a:pt x="342" y="437"/>
                      </a:lnTo>
                      <a:lnTo>
                        <a:pt x="282" y="474"/>
                      </a:lnTo>
                      <a:lnTo>
                        <a:pt x="225" y="512"/>
                      </a:lnTo>
                      <a:lnTo>
                        <a:pt x="167" y="551"/>
                      </a:lnTo>
                      <a:lnTo>
                        <a:pt x="109" y="592"/>
                      </a:lnTo>
                      <a:lnTo>
                        <a:pt x="54" y="634"/>
                      </a:lnTo>
                      <a:lnTo>
                        <a:pt x="0" y="677"/>
                      </a:lnTo>
                      <a:lnTo>
                        <a:pt x="0" y="925"/>
                      </a:lnTo>
                      <a:lnTo>
                        <a:pt x="639" y="117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" name="Line 3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9" y="1713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" name="Freeform 40"/>
                <p:cNvSpPr>
                  <a:spLocks noChangeAspect="1"/>
                </p:cNvSpPr>
                <p:nvPr/>
              </p:nvSpPr>
              <p:spPr bwMode="auto">
                <a:xfrm>
                  <a:off x="1132" y="1462"/>
                  <a:ext cx="393" cy="209"/>
                </a:xfrm>
                <a:custGeom>
                  <a:avLst/>
                  <a:gdLst>
                    <a:gd name="T0" fmla="*/ 334 w 1963"/>
                    <a:gd name="T1" fmla="*/ 1 h 1047"/>
                    <a:gd name="T2" fmla="*/ 322 w 1963"/>
                    <a:gd name="T3" fmla="*/ 0 h 1047"/>
                    <a:gd name="T4" fmla="*/ 308 w 1963"/>
                    <a:gd name="T5" fmla="*/ 0 h 1047"/>
                    <a:gd name="T6" fmla="*/ 291 w 1963"/>
                    <a:gd name="T7" fmla="*/ 1 h 1047"/>
                    <a:gd name="T8" fmla="*/ 272 w 1963"/>
                    <a:gd name="T9" fmla="*/ 2 h 1047"/>
                    <a:gd name="T10" fmla="*/ 251 w 1963"/>
                    <a:gd name="T11" fmla="*/ 5 h 1047"/>
                    <a:gd name="T12" fmla="*/ 228 w 1963"/>
                    <a:gd name="T13" fmla="*/ 8 h 1047"/>
                    <a:gd name="T14" fmla="*/ 205 w 1963"/>
                    <a:gd name="T15" fmla="*/ 12 h 1047"/>
                    <a:gd name="T16" fmla="*/ 180 w 1963"/>
                    <a:gd name="T17" fmla="*/ 18 h 1047"/>
                    <a:gd name="T18" fmla="*/ 155 w 1963"/>
                    <a:gd name="T19" fmla="*/ 25 h 1047"/>
                    <a:gd name="T20" fmla="*/ 130 w 1963"/>
                    <a:gd name="T21" fmla="*/ 33 h 1047"/>
                    <a:gd name="T22" fmla="*/ 104 w 1963"/>
                    <a:gd name="T23" fmla="*/ 43 h 1047"/>
                    <a:gd name="T24" fmla="*/ 79 w 1963"/>
                    <a:gd name="T25" fmla="*/ 55 h 1047"/>
                    <a:gd name="T26" fmla="*/ 55 w 1963"/>
                    <a:gd name="T27" fmla="*/ 68 h 1047"/>
                    <a:gd name="T28" fmla="*/ 32 w 1963"/>
                    <a:gd name="T29" fmla="*/ 83 h 1047"/>
                    <a:gd name="T30" fmla="*/ 10 w 1963"/>
                    <a:gd name="T31" fmla="*/ 100 h 1047"/>
                    <a:gd name="T32" fmla="*/ 0 w 1963"/>
                    <a:gd name="T33" fmla="*/ 158 h 1047"/>
                    <a:gd name="T34" fmla="*/ 133 w 1963"/>
                    <a:gd name="T35" fmla="*/ 201 h 1047"/>
                    <a:gd name="T36" fmla="*/ 144 w 1963"/>
                    <a:gd name="T37" fmla="*/ 187 h 1047"/>
                    <a:gd name="T38" fmla="*/ 157 w 1963"/>
                    <a:gd name="T39" fmla="*/ 174 h 1047"/>
                    <a:gd name="T40" fmla="*/ 171 w 1963"/>
                    <a:gd name="T41" fmla="*/ 161 h 1047"/>
                    <a:gd name="T42" fmla="*/ 187 w 1963"/>
                    <a:gd name="T43" fmla="*/ 149 h 1047"/>
                    <a:gd name="T44" fmla="*/ 204 w 1963"/>
                    <a:gd name="T45" fmla="*/ 138 h 1047"/>
                    <a:gd name="T46" fmla="*/ 222 w 1963"/>
                    <a:gd name="T47" fmla="*/ 128 h 1047"/>
                    <a:gd name="T48" fmla="*/ 241 w 1963"/>
                    <a:gd name="T49" fmla="*/ 118 h 1047"/>
                    <a:gd name="T50" fmla="*/ 260 w 1963"/>
                    <a:gd name="T51" fmla="*/ 110 h 1047"/>
                    <a:gd name="T52" fmla="*/ 279 w 1963"/>
                    <a:gd name="T53" fmla="*/ 103 h 1047"/>
                    <a:gd name="T54" fmla="*/ 298 w 1963"/>
                    <a:gd name="T55" fmla="*/ 96 h 1047"/>
                    <a:gd name="T56" fmla="*/ 318 w 1963"/>
                    <a:gd name="T57" fmla="*/ 91 h 1047"/>
                    <a:gd name="T58" fmla="*/ 336 w 1963"/>
                    <a:gd name="T59" fmla="*/ 87 h 1047"/>
                    <a:gd name="T60" fmla="*/ 354 w 1963"/>
                    <a:gd name="T61" fmla="*/ 83 h 1047"/>
                    <a:gd name="T62" fmla="*/ 370 w 1963"/>
                    <a:gd name="T63" fmla="*/ 81 h 1047"/>
                    <a:gd name="T64" fmla="*/ 386 w 1963"/>
                    <a:gd name="T65" fmla="*/ 80 h 1047"/>
                    <a:gd name="T66" fmla="*/ 393 w 1963"/>
                    <a:gd name="T67" fmla="*/ 42 h 1047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  <a:close/>
                    </a:path>
                  </a:pathLst>
                </a:custGeom>
                <a:solidFill>
                  <a:srgbClr val="405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" name="Freeform 41"/>
                <p:cNvSpPr>
                  <a:spLocks noChangeAspect="1"/>
                </p:cNvSpPr>
                <p:nvPr/>
              </p:nvSpPr>
              <p:spPr bwMode="auto">
                <a:xfrm>
                  <a:off x="1132" y="1462"/>
                  <a:ext cx="393" cy="209"/>
                </a:xfrm>
                <a:custGeom>
                  <a:avLst/>
                  <a:gdLst>
                    <a:gd name="T0" fmla="*/ 338 w 1963"/>
                    <a:gd name="T1" fmla="*/ 1 h 1047"/>
                    <a:gd name="T2" fmla="*/ 328 w 1963"/>
                    <a:gd name="T3" fmla="*/ 0 h 1047"/>
                    <a:gd name="T4" fmla="*/ 315 w 1963"/>
                    <a:gd name="T5" fmla="*/ 0 h 1047"/>
                    <a:gd name="T6" fmla="*/ 300 w 1963"/>
                    <a:gd name="T7" fmla="*/ 0 h 1047"/>
                    <a:gd name="T8" fmla="*/ 281 w 1963"/>
                    <a:gd name="T9" fmla="*/ 1 h 1047"/>
                    <a:gd name="T10" fmla="*/ 261 w 1963"/>
                    <a:gd name="T11" fmla="*/ 3 h 1047"/>
                    <a:gd name="T12" fmla="*/ 240 w 1963"/>
                    <a:gd name="T13" fmla="*/ 6 h 1047"/>
                    <a:gd name="T14" fmla="*/ 217 w 1963"/>
                    <a:gd name="T15" fmla="*/ 10 h 1047"/>
                    <a:gd name="T16" fmla="*/ 192 w 1963"/>
                    <a:gd name="T17" fmla="*/ 15 h 1047"/>
                    <a:gd name="T18" fmla="*/ 168 w 1963"/>
                    <a:gd name="T19" fmla="*/ 21 h 1047"/>
                    <a:gd name="T20" fmla="*/ 142 w 1963"/>
                    <a:gd name="T21" fmla="*/ 29 h 1047"/>
                    <a:gd name="T22" fmla="*/ 117 w 1963"/>
                    <a:gd name="T23" fmla="*/ 38 h 1047"/>
                    <a:gd name="T24" fmla="*/ 92 w 1963"/>
                    <a:gd name="T25" fmla="*/ 49 h 1047"/>
                    <a:gd name="T26" fmla="*/ 67 w 1963"/>
                    <a:gd name="T27" fmla="*/ 61 h 1047"/>
                    <a:gd name="T28" fmla="*/ 43 w 1963"/>
                    <a:gd name="T29" fmla="*/ 75 h 1047"/>
                    <a:gd name="T30" fmla="*/ 21 w 1963"/>
                    <a:gd name="T31" fmla="*/ 91 h 1047"/>
                    <a:gd name="T32" fmla="*/ 0 w 1963"/>
                    <a:gd name="T33" fmla="*/ 109 h 1047"/>
                    <a:gd name="T34" fmla="*/ 128 w 1963"/>
                    <a:gd name="T35" fmla="*/ 209 h 1047"/>
                    <a:gd name="T36" fmla="*/ 133 w 1963"/>
                    <a:gd name="T37" fmla="*/ 201 h 1047"/>
                    <a:gd name="T38" fmla="*/ 144 w 1963"/>
                    <a:gd name="T39" fmla="*/ 187 h 1047"/>
                    <a:gd name="T40" fmla="*/ 157 w 1963"/>
                    <a:gd name="T41" fmla="*/ 174 h 1047"/>
                    <a:gd name="T42" fmla="*/ 171 w 1963"/>
                    <a:gd name="T43" fmla="*/ 161 h 1047"/>
                    <a:gd name="T44" fmla="*/ 187 w 1963"/>
                    <a:gd name="T45" fmla="*/ 149 h 1047"/>
                    <a:gd name="T46" fmla="*/ 204 w 1963"/>
                    <a:gd name="T47" fmla="*/ 138 h 1047"/>
                    <a:gd name="T48" fmla="*/ 222 w 1963"/>
                    <a:gd name="T49" fmla="*/ 128 h 1047"/>
                    <a:gd name="T50" fmla="*/ 241 w 1963"/>
                    <a:gd name="T51" fmla="*/ 118 h 1047"/>
                    <a:gd name="T52" fmla="*/ 260 w 1963"/>
                    <a:gd name="T53" fmla="*/ 110 h 1047"/>
                    <a:gd name="T54" fmla="*/ 279 w 1963"/>
                    <a:gd name="T55" fmla="*/ 103 h 1047"/>
                    <a:gd name="T56" fmla="*/ 298 w 1963"/>
                    <a:gd name="T57" fmla="*/ 96 h 1047"/>
                    <a:gd name="T58" fmla="*/ 318 w 1963"/>
                    <a:gd name="T59" fmla="*/ 91 h 1047"/>
                    <a:gd name="T60" fmla="*/ 336 w 1963"/>
                    <a:gd name="T61" fmla="*/ 87 h 1047"/>
                    <a:gd name="T62" fmla="*/ 354 w 1963"/>
                    <a:gd name="T63" fmla="*/ 83 h 1047"/>
                    <a:gd name="T64" fmla="*/ 370 w 1963"/>
                    <a:gd name="T65" fmla="*/ 81 h 1047"/>
                    <a:gd name="T66" fmla="*/ 386 w 1963"/>
                    <a:gd name="T67" fmla="*/ 80 h 1047"/>
                    <a:gd name="T68" fmla="*/ 393 w 1963"/>
                    <a:gd name="T69" fmla="*/ 42 h 104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90" y="7"/>
                      </a:ln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" name="Freeform 42"/>
                <p:cNvSpPr>
                  <a:spLocks noChangeAspect="1"/>
                </p:cNvSpPr>
                <p:nvPr/>
              </p:nvSpPr>
              <p:spPr bwMode="auto">
                <a:xfrm>
                  <a:off x="1259" y="1502"/>
                  <a:ext cx="263" cy="169"/>
                </a:xfrm>
                <a:custGeom>
                  <a:avLst/>
                  <a:gdLst>
                    <a:gd name="T0" fmla="*/ 263 w 1317"/>
                    <a:gd name="T1" fmla="*/ 0 h 843"/>
                    <a:gd name="T2" fmla="*/ 263 w 1317"/>
                    <a:gd name="T3" fmla="*/ 0 h 843"/>
                    <a:gd name="T4" fmla="*/ 256 w 1317"/>
                    <a:gd name="T5" fmla="*/ 0 h 843"/>
                    <a:gd name="T6" fmla="*/ 248 w 1317"/>
                    <a:gd name="T7" fmla="*/ 0 h 843"/>
                    <a:gd name="T8" fmla="*/ 240 w 1317"/>
                    <a:gd name="T9" fmla="*/ 1 h 843"/>
                    <a:gd name="T10" fmla="*/ 232 w 1317"/>
                    <a:gd name="T11" fmla="*/ 2 h 843"/>
                    <a:gd name="T12" fmla="*/ 224 w 1317"/>
                    <a:gd name="T13" fmla="*/ 4 h 843"/>
                    <a:gd name="T14" fmla="*/ 215 w 1317"/>
                    <a:gd name="T15" fmla="*/ 5 h 843"/>
                    <a:gd name="T16" fmla="*/ 206 w 1317"/>
                    <a:gd name="T17" fmla="*/ 7 h 843"/>
                    <a:gd name="T18" fmla="*/ 197 w 1317"/>
                    <a:gd name="T19" fmla="*/ 9 h 843"/>
                    <a:gd name="T20" fmla="*/ 188 w 1317"/>
                    <a:gd name="T21" fmla="*/ 11 h 843"/>
                    <a:gd name="T22" fmla="*/ 179 w 1317"/>
                    <a:gd name="T23" fmla="*/ 14 h 843"/>
                    <a:gd name="T24" fmla="*/ 169 w 1317"/>
                    <a:gd name="T25" fmla="*/ 17 h 843"/>
                    <a:gd name="T26" fmla="*/ 160 w 1317"/>
                    <a:gd name="T27" fmla="*/ 20 h 843"/>
                    <a:gd name="T28" fmla="*/ 150 w 1317"/>
                    <a:gd name="T29" fmla="*/ 23 h 843"/>
                    <a:gd name="T30" fmla="*/ 140 w 1317"/>
                    <a:gd name="T31" fmla="*/ 27 h 843"/>
                    <a:gd name="T32" fmla="*/ 131 w 1317"/>
                    <a:gd name="T33" fmla="*/ 31 h 843"/>
                    <a:gd name="T34" fmla="*/ 121 w 1317"/>
                    <a:gd name="T35" fmla="*/ 35 h 843"/>
                    <a:gd name="T36" fmla="*/ 112 w 1317"/>
                    <a:gd name="T37" fmla="*/ 39 h 843"/>
                    <a:gd name="T38" fmla="*/ 102 w 1317"/>
                    <a:gd name="T39" fmla="*/ 44 h 843"/>
                    <a:gd name="T40" fmla="*/ 93 w 1317"/>
                    <a:gd name="T41" fmla="*/ 49 h 843"/>
                    <a:gd name="T42" fmla="*/ 84 w 1317"/>
                    <a:gd name="T43" fmla="*/ 54 h 843"/>
                    <a:gd name="T44" fmla="*/ 75 w 1317"/>
                    <a:gd name="T45" fmla="*/ 59 h 843"/>
                    <a:gd name="T46" fmla="*/ 67 w 1317"/>
                    <a:gd name="T47" fmla="*/ 64 h 843"/>
                    <a:gd name="T48" fmla="*/ 58 w 1317"/>
                    <a:gd name="T49" fmla="*/ 70 h 843"/>
                    <a:gd name="T50" fmla="*/ 51 w 1317"/>
                    <a:gd name="T51" fmla="*/ 76 h 843"/>
                    <a:gd name="T52" fmla="*/ 43 w 1317"/>
                    <a:gd name="T53" fmla="*/ 82 h 843"/>
                    <a:gd name="T54" fmla="*/ 35 w 1317"/>
                    <a:gd name="T55" fmla="*/ 88 h 843"/>
                    <a:gd name="T56" fmla="*/ 28 w 1317"/>
                    <a:gd name="T57" fmla="*/ 95 h 843"/>
                    <a:gd name="T58" fmla="*/ 22 w 1317"/>
                    <a:gd name="T59" fmla="*/ 102 h 843"/>
                    <a:gd name="T60" fmla="*/ 16 w 1317"/>
                    <a:gd name="T61" fmla="*/ 109 h 843"/>
                    <a:gd name="T62" fmla="*/ 10 w 1317"/>
                    <a:gd name="T63" fmla="*/ 116 h 843"/>
                    <a:gd name="T64" fmla="*/ 5 w 1317"/>
                    <a:gd name="T65" fmla="*/ 123 h 843"/>
                    <a:gd name="T66" fmla="*/ 0 w 1317"/>
                    <a:gd name="T67" fmla="*/ 131 h 843"/>
                    <a:gd name="T68" fmla="*/ 0 w 1317"/>
                    <a:gd name="T69" fmla="*/ 169 h 843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317" h="843">
                      <a:moveTo>
                        <a:pt x="1317" y="0"/>
                      </a:moveTo>
                      <a:lnTo>
                        <a:pt x="1317" y="0"/>
                      </a:lnTo>
                      <a:lnTo>
                        <a:pt x="1281" y="1"/>
                      </a:lnTo>
                      <a:lnTo>
                        <a:pt x="1244" y="2"/>
                      </a:lnTo>
                      <a:lnTo>
                        <a:pt x="1204" y="6"/>
                      </a:lnTo>
                      <a:lnTo>
                        <a:pt x="1163" y="10"/>
                      </a:lnTo>
                      <a:lnTo>
                        <a:pt x="1121" y="18"/>
                      </a:lnTo>
                      <a:lnTo>
                        <a:pt x="1078" y="25"/>
                      </a:lnTo>
                      <a:lnTo>
                        <a:pt x="1032" y="35"/>
                      </a:lnTo>
                      <a:lnTo>
                        <a:pt x="988" y="44"/>
                      </a:lnTo>
                      <a:lnTo>
                        <a:pt x="941" y="57"/>
                      </a:lnTo>
                      <a:lnTo>
                        <a:pt x="894" y="69"/>
                      </a:lnTo>
                      <a:lnTo>
                        <a:pt x="846" y="83"/>
                      </a:lnTo>
                      <a:lnTo>
                        <a:pt x="799" y="99"/>
                      </a:lnTo>
                      <a:lnTo>
                        <a:pt x="751" y="116"/>
                      </a:lnTo>
                      <a:lnTo>
                        <a:pt x="703" y="134"/>
                      </a:lnTo>
                      <a:lnTo>
                        <a:pt x="654" y="154"/>
                      </a:lnTo>
                      <a:lnTo>
                        <a:pt x="606" y="174"/>
                      </a:lnTo>
                      <a:lnTo>
                        <a:pt x="559" y="195"/>
                      </a:lnTo>
                      <a:lnTo>
                        <a:pt x="512" y="218"/>
                      </a:lnTo>
                      <a:lnTo>
                        <a:pt x="467" y="242"/>
                      </a:lnTo>
                      <a:lnTo>
                        <a:pt x="421" y="268"/>
                      </a:lnTo>
                      <a:lnTo>
                        <a:pt x="378" y="293"/>
                      </a:lnTo>
                      <a:lnTo>
                        <a:pt x="334" y="321"/>
                      </a:lnTo>
                      <a:lnTo>
                        <a:pt x="292" y="349"/>
                      </a:lnTo>
                      <a:lnTo>
                        <a:pt x="253" y="379"/>
                      </a:lnTo>
                      <a:lnTo>
                        <a:pt x="214" y="410"/>
                      </a:lnTo>
                      <a:lnTo>
                        <a:pt x="177" y="441"/>
                      </a:lnTo>
                      <a:lnTo>
                        <a:pt x="142" y="474"/>
                      </a:lnTo>
                      <a:lnTo>
                        <a:pt x="108" y="507"/>
                      </a:lnTo>
                      <a:lnTo>
                        <a:pt x="78" y="542"/>
                      </a:lnTo>
                      <a:lnTo>
                        <a:pt x="49" y="577"/>
                      </a:lnTo>
                      <a:lnTo>
                        <a:pt x="23" y="613"/>
                      </a:lnTo>
                      <a:lnTo>
                        <a:pt x="0" y="651"/>
                      </a:lnTo>
                      <a:lnTo>
                        <a:pt x="0" y="84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" name="Line 4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5" y="1574"/>
                  <a:ext cx="124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" name="Freeform 44"/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>
                    <a:gd name="T0" fmla="*/ 38 w 360"/>
                    <a:gd name="T1" fmla="*/ 0 h 219"/>
                    <a:gd name="T2" fmla="*/ 72 w 360"/>
                    <a:gd name="T3" fmla="*/ 41 h 219"/>
                    <a:gd name="T4" fmla="*/ 0 w 360"/>
                    <a:gd name="T5" fmla="*/ 43 h 219"/>
                    <a:gd name="T6" fmla="*/ 38 w 360"/>
                    <a:gd name="T7" fmla="*/ 0 h 2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" name="Freeform 45"/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>
                    <a:gd name="T0" fmla="*/ 38 w 360"/>
                    <a:gd name="T1" fmla="*/ 0 h 219"/>
                    <a:gd name="T2" fmla="*/ 72 w 360"/>
                    <a:gd name="T3" fmla="*/ 41 h 219"/>
                    <a:gd name="T4" fmla="*/ 0 w 360"/>
                    <a:gd name="T5" fmla="*/ 43 h 219"/>
                    <a:gd name="T6" fmla="*/ 38 w 360"/>
                    <a:gd name="T7" fmla="*/ 0 h 2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" name="Freeform 46"/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>
                    <a:gd name="T0" fmla="*/ 26 w 386"/>
                    <a:gd name="T1" fmla="*/ 48 h 241"/>
                    <a:gd name="T2" fmla="*/ 77 w 386"/>
                    <a:gd name="T3" fmla="*/ 0 h 241"/>
                    <a:gd name="T4" fmla="*/ 0 w 386"/>
                    <a:gd name="T5" fmla="*/ 18 h 241"/>
                    <a:gd name="T6" fmla="*/ 26 w 386"/>
                    <a:gd name="T7" fmla="*/ 48 h 24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" name="Freeform 47"/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>
                    <a:gd name="T0" fmla="*/ 26 w 386"/>
                    <a:gd name="T1" fmla="*/ 48 h 241"/>
                    <a:gd name="T2" fmla="*/ 77 w 386"/>
                    <a:gd name="T3" fmla="*/ 0 h 241"/>
                    <a:gd name="T4" fmla="*/ 0 w 386"/>
                    <a:gd name="T5" fmla="*/ 18 h 241"/>
                    <a:gd name="T6" fmla="*/ 26 w 386"/>
                    <a:gd name="T7" fmla="*/ 48 h 24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" name="Freeform 48"/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>
                    <a:gd name="T0" fmla="*/ 18 w 359"/>
                    <a:gd name="T1" fmla="*/ 0 h 179"/>
                    <a:gd name="T2" fmla="*/ 72 w 359"/>
                    <a:gd name="T3" fmla="*/ 29 h 179"/>
                    <a:gd name="T4" fmla="*/ 0 w 359"/>
                    <a:gd name="T5" fmla="*/ 36 h 179"/>
                    <a:gd name="T6" fmla="*/ 18 w 359"/>
                    <a:gd name="T7" fmla="*/ 0 h 17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3" name="Freeform 49"/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>
                    <a:gd name="T0" fmla="*/ 18 w 359"/>
                    <a:gd name="T1" fmla="*/ 0 h 179"/>
                    <a:gd name="T2" fmla="*/ 72 w 359"/>
                    <a:gd name="T3" fmla="*/ 29 h 179"/>
                    <a:gd name="T4" fmla="*/ 0 w 359"/>
                    <a:gd name="T5" fmla="*/ 36 h 179"/>
                    <a:gd name="T6" fmla="*/ 18 w 359"/>
                    <a:gd name="T7" fmla="*/ 0 h 17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4" name="Freeform 50"/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>
                    <a:gd name="T0" fmla="*/ 0 w 256"/>
                    <a:gd name="T1" fmla="*/ 0 h 235"/>
                    <a:gd name="T2" fmla="*/ 52 w 256"/>
                    <a:gd name="T3" fmla="*/ 10 h 235"/>
                    <a:gd name="T4" fmla="*/ 8 w 256"/>
                    <a:gd name="T5" fmla="*/ 47 h 235"/>
                    <a:gd name="T6" fmla="*/ 0 w 256"/>
                    <a:gd name="T7" fmla="*/ 0 h 2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5" name="Freeform 51"/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>
                    <a:gd name="T0" fmla="*/ 0 w 256"/>
                    <a:gd name="T1" fmla="*/ 0 h 235"/>
                    <a:gd name="T2" fmla="*/ 52 w 256"/>
                    <a:gd name="T3" fmla="*/ 10 h 235"/>
                    <a:gd name="T4" fmla="*/ 8 w 256"/>
                    <a:gd name="T5" fmla="*/ 47 h 235"/>
                    <a:gd name="T6" fmla="*/ 0 w 256"/>
                    <a:gd name="T7" fmla="*/ 0 h 2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6" name="Freeform 52"/>
                <p:cNvSpPr>
                  <a:spLocks noChangeAspect="1" noEditPoints="1"/>
                </p:cNvSpPr>
                <p:nvPr/>
              </p:nvSpPr>
              <p:spPr bwMode="auto">
                <a:xfrm>
                  <a:off x="1916" y="1750"/>
                  <a:ext cx="34" cy="50"/>
                </a:xfrm>
                <a:custGeom>
                  <a:avLst/>
                  <a:gdLst>
                    <a:gd name="T0" fmla="*/ 9 w 169"/>
                    <a:gd name="T1" fmla="*/ 1 h 250"/>
                    <a:gd name="T2" fmla="*/ 10 w 169"/>
                    <a:gd name="T3" fmla="*/ 5 h 250"/>
                    <a:gd name="T4" fmla="*/ 12 w 169"/>
                    <a:gd name="T5" fmla="*/ 3 h 250"/>
                    <a:gd name="T6" fmla="*/ 15 w 169"/>
                    <a:gd name="T7" fmla="*/ 1 h 250"/>
                    <a:gd name="T8" fmla="*/ 18 w 169"/>
                    <a:gd name="T9" fmla="*/ 0 h 250"/>
                    <a:gd name="T10" fmla="*/ 21 w 169"/>
                    <a:gd name="T11" fmla="*/ 0 h 250"/>
                    <a:gd name="T12" fmla="*/ 24 w 169"/>
                    <a:gd name="T13" fmla="*/ 1 h 250"/>
                    <a:gd name="T14" fmla="*/ 27 w 169"/>
                    <a:gd name="T15" fmla="*/ 2 h 250"/>
                    <a:gd name="T16" fmla="*/ 29 w 169"/>
                    <a:gd name="T17" fmla="*/ 4 h 250"/>
                    <a:gd name="T18" fmla="*/ 31 w 169"/>
                    <a:gd name="T19" fmla="*/ 6 h 250"/>
                    <a:gd name="T20" fmla="*/ 32 w 169"/>
                    <a:gd name="T21" fmla="*/ 9 h 250"/>
                    <a:gd name="T22" fmla="*/ 33 w 169"/>
                    <a:gd name="T23" fmla="*/ 13 h 250"/>
                    <a:gd name="T24" fmla="*/ 34 w 169"/>
                    <a:gd name="T25" fmla="*/ 16 h 250"/>
                    <a:gd name="T26" fmla="*/ 34 w 169"/>
                    <a:gd name="T27" fmla="*/ 21 h 250"/>
                    <a:gd name="T28" fmla="*/ 33 w 169"/>
                    <a:gd name="T29" fmla="*/ 25 h 250"/>
                    <a:gd name="T30" fmla="*/ 32 w 169"/>
                    <a:gd name="T31" fmla="*/ 28 h 250"/>
                    <a:gd name="T32" fmla="*/ 31 w 169"/>
                    <a:gd name="T33" fmla="*/ 31 h 250"/>
                    <a:gd name="T34" fmla="*/ 28 w 169"/>
                    <a:gd name="T35" fmla="*/ 34 h 250"/>
                    <a:gd name="T36" fmla="*/ 26 w 169"/>
                    <a:gd name="T37" fmla="*/ 35 h 250"/>
                    <a:gd name="T38" fmla="*/ 23 w 169"/>
                    <a:gd name="T39" fmla="*/ 37 h 250"/>
                    <a:gd name="T40" fmla="*/ 21 w 169"/>
                    <a:gd name="T41" fmla="*/ 37 h 250"/>
                    <a:gd name="T42" fmla="*/ 18 w 169"/>
                    <a:gd name="T43" fmla="*/ 37 h 250"/>
                    <a:gd name="T44" fmla="*/ 15 w 169"/>
                    <a:gd name="T45" fmla="*/ 37 h 250"/>
                    <a:gd name="T46" fmla="*/ 13 w 169"/>
                    <a:gd name="T47" fmla="*/ 36 h 250"/>
                    <a:gd name="T48" fmla="*/ 10 w 169"/>
                    <a:gd name="T49" fmla="*/ 34 h 250"/>
                    <a:gd name="T50" fmla="*/ 9 w 169"/>
                    <a:gd name="T51" fmla="*/ 50 h 250"/>
                    <a:gd name="T52" fmla="*/ 0 w 169"/>
                    <a:gd name="T53" fmla="*/ 1 h 250"/>
                    <a:gd name="T54" fmla="*/ 9 w 169"/>
                    <a:gd name="T55" fmla="*/ 20 h 250"/>
                    <a:gd name="T56" fmla="*/ 9 w 169"/>
                    <a:gd name="T57" fmla="*/ 22 h 250"/>
                    <a:gd name="T58" fmla="*/ 10 w 169"/>
                    <a:gd name="T59" fmla="*/ 24 h 250"/>
                    <a:gd name="T60" fmla="*/ 11 w 169"/>
                    <a:gd name="T61" fmla="*/ 26 h 250"/>
                    <a:gd name="T62" fmla="*/ 13 w 169"/>
                    <a:gd name="T63" fmla="*/ 28 h 250"/>
                    <a:gd name="T64" fmla="*/ 15 w 169"/>
                    <a:gd name="T65" fmla="*/ 30 h 250"/>
                    <a:gd name="T66" fmla="*/ 19 w 169"/>
                    <a:gd name="T67" fmla="*/ 30 h 250"/>
                    <a:gd name="T68" fmla="*/ 21 w 169"/>
                    <a:gd name="T69" fmla="*/ 29 h 250"/>
                    <a:gd name="T70" fmla="*/ 23 w 169"/>
                    <a:gd name="T71" fmla="*/ 27 h 250"/>
                    <a:gd name="T72" fmla="*/ 24 w 169"/>
                    <a:gd name="T73" fmla="*/ 25 h 250"/>
                    <a:gd name="T74" fmla="*/ 25 w 169"/>
                    <a:gd name="T75" fmla="*/ 23 h 250"/>
                    <a:gd name="T76" fmla="*/ 25 w 169"/>
                    <a:gd name="T77" fmla="*/ 20 h 250"/>
                    <a:gd name="T78" fmla="*/ 25 w 169"/>
                    <a:gd name="T79" fmla="*/ 17 h 250"/>
                    <a:gd name="T80" fmla="*/ 25 w 169"/>
                    <a:gd name="T81" fmla="*/ 15 h 250"/>
                    <a:gd name="T82" fmla="*/ 24 w 169"/>
                    <a:gd name="T83" fmla="*/ 13 h 250"/>
                    <a:gd name="T84" fmla="*/ 23 w 169"/>
                    <a:gd name="T85" fmla="*/ 11 h 250"/>
                    <a:gd name="T86" fmla="*/ 21 w 169"/>
                    <a:gd name="T87" fmla="*/ 9 h 250"/>
                    <a:gd name="T88" fmla="*/ 19 w 169"/>
                    <a:gd name="T89" fmla="*/ 7 h 250"/>
                    <a:gd name="T90" fmla="*/ 15 w 169"/>
                    <a:gd name="T91" fmla="*/ 7 h 250"/>
                    <a:gd name="T92" fmla="*/ 13 w 169"/>
                    <a:gd name="T93" fmla="*/ 9 h 250"/>
                    <a:gd name="T94" fmla="*/ 11 w 169"/>
                    <a:gd name="T95" fmla="*/ 11 h 250"/>
                    <a:gd name="T96" fmla="*/ 10 w 169"/>
                    <a:gd name="T97" fmla="*/ 13 h 250"/>
                    <a:gd name="T98" fmla="*/ 9 w 169"/>
                    <a:gd name="T99" fmla="*/ 15 h 250"/>
                    <a:gd name="T100" fmla="*/ 9 w 169"/>
                    <a:gd name="T101" fmla="*/ 17 h 25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9" h="250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31"/>
                      </a:lnTo>
                      <a:lnTo>
                        <a:pt x="50" y="25"/>
                      </a:lnTo>
                      <a:lnTo>
                        <a:pt x="55" y="19"/>
                      </a:lnTo>
                      <a:lnTo>
                        <a:pt x="61" y="14"/>
                      </a:lnTo>
                      <a:lnTo>
                        <a:pt x="67" y="9"/>
                      </a:lnTo>
                      <a:lnTo>
                        <a:pt x="74" y="6"/>
                      </a:lnTo>
                      <a:lnTo>
                        <a:pt x="82" y="2"/>
                      </a:lnTo>
                      <a:lnTo>
                        <a:pt x="89" y="1"/>
                      </a:lnTo>
                      <a:lnTo>
                        <a:pt x="98" y="0"/>
                      </a:lnTo>
                      <a:lnTo>
                        <a:pt x="105" y="0"/>
                      </a:lnTo>
                      <a:lnTo>
                        <a:pt x="112" y="1"/>
                      </a:lnTo>
                      <a:lnTo>
                        <a:pt x="118" y="3"/>
                      </a:lnTo>
                      <a:lnTo>
                        <a:pt x="126" y="6"/>
                      </a:lnTo>
                      <a:lnTo>
                        <a:pt x="132" y="9"/>
                      </a:lnTo>
                      <a:lnTo>
                        <a:pt x="138" y="13"/>
                      </a:lnTo>
                      <a:lnTo>
                        <a:pt x="144" y="18"/>
                      </a:lnTo>
                      <a:lnTo>
                        <a:pt x="148" y="24"/>
                      </a:lnTo>
                      <a:lnTo>
                        <a:pt x="153" y="30"/>
                      </a:lnTo>
                      <a:lnTo>
                        <a:pt x="157" y="37"/>
                      </a:lnTo>
                      <a:lnTo>
                        <a:pt x="160" y="46"/>
                      </a:lnTo>
                      <a:lnTo>
                        <a:pt x="164" y="54"/>
                      </a:lnTo>
                      <a:lnTo>
                        <a:pt x="166" y="63"/>
                      </a:lnTo>
                      <a:lnTo>
                        <a:pt x="168" y="73"/>
                      </a:lnTo>
                      <a:lnTo>
                        <a:pt x="169" y="82"/>
                      </a:lnTo>
                      <a:lnTo>
                        <a:pt x="169" y="93"/>
                      </a:lnTo>
                      <a:lnTo>
                        <a:pt x="169" y="104"/>
                      </a:lnTo>
                      <a:lnTo>
                        <a:pt x="168" y="114"/>
                      </a:lnTo>
                      <a:lnTo>
                        <a:pt x="165" y="124"/>
                      </a:lnTo>
                      <a:lnTo>
                        <a:pt x="164" y="133"/>
                      </a:lnTo>
                      <a:lnTo>
                        <a:pt x="160" y="142"/>
                      </a:lnTo>
                      <a:lnTo>
                        <a:pt x="157" y="149"/>
                      </a:lnTo>
                      <a:lnTo>
                        <a:pt x="152" y="156"/>
                      </a:lnTo>
                      <a:lnTo>
                        <a:pt x="147" y="162"/>
                      </a:lnTo>
                      <a:lnTo>
                        <a:pt x="141" y="168"/>
                      </a:lnTo>
                      <a:lnTo>
                        <a:pt x="135" y="173"/>
                      </a:lnTo>
                      <a:lnTo>
                        <a:pt x="129" y="177"/>
                      </a:lnTo>
                      <a:lnTo>
                        <a:pt x="123" y="181"/>
                      </a:lnTo>
                      <a:lnTo>
                        <a:pt x="116" y="183"/>
                      </a:lnTo>
                      <a:lnTo>
                        <a:pt x="110" y="185"/>
                      </a:lnTo>
                      <a:lnTo>
                        <a:pt x="103" y="187"/>
                      </a:lnTo>
                      <a:lnTo>
                        <a:pt x="96" y="187"/>
                      </a:lnTo>
                      <a:lnTo>
                        <a:pt x="89" y="187"/>
                      </a:lnTo>
                      <a:lnTo>
                        <a:pt x="82" y="185"/>
                      </a:lnTo>
                      <a:lnTo>
                        <a:pt x="76" y="183"/>
                      </a:lnTo>
                      <a:lnTo>
                        <a:pt x="70" y="182"/>
                      </a:lnTo>
                      <a:lnTo>
                        <a:pt x="64" y="178"/>
                      </a:lnTo>
                      <a:lnTo>
                        <a:pt x="58" y="173"/>
                      </a:lnTo>
                      <a:lnTo>
                        <a:pt x="52" y="168"/>
                      </a:lnTo>
                      <a:lnTo>
                        <a:pt x="46" y="161"/>
                      </a:lnTo>
                      <a:lnTo>
                        <a:pt x="46" y="250"/>
                      </a:lnTo>
                      <a:lnTo>
                        <a:pt x="0" y="250"/>
                      </a:lnTo>
                      <a:lnTo>
                        <a:pt x="0" y="5"/>
                      </a:lnTo>
                      <a:close/>
                      <a:moveTo>
                        <a:pt x="46" y="91"/>
                      </a:moveTo>
                      <a:lnTo>
                        <a:pt x="46" y="98"/>
                      </a:lnTo>
                      <a:lnTo>
                        <a:pt x="47" y="104"/>
                      </a:lnTo>
                      <a:lnTo>
                        <a:pt x="47" y="111"/>
                      </a:lnTo>
                      <a:lnTo>
                        <a:pt x="49" y="116"/>
                      </a:lnTo>
                      <a:lnTo>
                        <a:pt x="51" y="122"/>
                      </a:lnTo>
                      <a:lnTo>
                        <a:pt x="52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0" y="147"/>
                      </a:lnTo>
                      <a:lnTo>
                        <a:pt x="77" y="149"/>
                      </a:lnTo>
                      <a:lnTo>
                        <a:pt x="86" y="150"/>
                      </a:lnTo>
                      <a:lnTo>
                        <a:pt x="93" y="149"/>
                      </a:lnTo>
                      <a:lnTo>
                        <a:pt x="100" y="147"/>
                      </a:lnTo>
                      <a:lnTo>
                        <a:pt x="106" y="143"/>
                      </a:lnTo>
                      <a:lnTo>
                        <a:pt x="112" y="137"/>
                      </a:lnTo>
                      <a:lnTo>
                        <a:pt x="115" y="133"/>
                      </a:lnTo>
                      <a:lnTo>
                        <a:pt x="117" y="130"/>
                      </a:lnTo>
                      <a:lnTo>
                        <a:pt x="118" y="125"/>
                      </a:lnTo>
                      <a:lnTo>
                        <a:pt x="121" y="119"/>
                      </a:lnTo>
                      <a:lnTo>
                        <a:pt x="122" y="114"/>
                      </a:lnTo>
                      <a:lnTo>
                        <a:pt x="122" y="107"/>
                      </a:lnTo>
                      <a:lnTo>
                        <a:pt x="123" y="100"/>
                      </a:lnTo>
                      <a:lnTo>
                        <a:pt x="123" y="93"/>
                      </a:lnTo>
                      <a:lnTo>
                        <a:pt x="123" y="86"/>
                      </a:lnTo>
                      <a:lnTo>
                        <a:pt x="122" y="80"/>
                      </a:lnTo>
                      <a:lnTo>
                        <a:pt x="122" y="74"/>
                      </a:lnTo>
                      <a:lnTo>
                        <a:pt x="121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5" y="54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7"/>
                      </a:lnTo>
                      <a:lnTo>
                        <a:pt x="85" y="36"/>
                      </a:lnTo>
                      <a:lnTo>
                        <a:pt x="76" y="37"/>
                      </a:lnTo>
                      <a:lnTo>
                        <a:pt x="69" y="40"/>
                      </a:lnTo>
                      <a:lnTo>
                        <a:pt x="63" y="43"/>
                      </a:lnTo>
                      <a:lnTo>
                        <a:pt x="57" y="50"/>
                      </a:lnTo>
                      <a:lnTo>
                        <a:pt x="55" y="53"/>
                      </a:lnTo>
                      <a:lnTo>
                        <a:pt x="52" y="58"/>
                      </a:lnTo>
                      <a:lnTo>
                        <a:pt x="51" y="63"/>
                      </a:lnTo>
                      <a:lnTo>
                        <a:pt x="49" y="68"/>
                      </a:lnTo>
                      <a:lnTo>
                        <a:pt x="47" y="73"/>
                      </a:lnTo>
                      <a:lnTo>
                        <a:pt x="47" y="79"/>
                      </a:lnTo>
                      <a:lnTo>
                        <a:pt x="46" y="85"/>
                      </a:lnTo>
                      <a:lnTo>
                        <a:pt x="46" y="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7" name="Freeform 53"/>
                <p:cNvSpPr>
                  <a:spLocks noChangeAspect="1"/>
                </p:cNvSpPr>
                <p:nvPr/>
              </p:nvSpPr>
              <p:spPr bwMode="auto">
                <a:xfrm>
                  <a:off x="1957" y="1750"/>
                  <a:ext cx="23" cy="36"/>
                </a:xfrm>
                <a:custGeom>
                  <a:avLst/>
                  <a:gdLst>
                    <a:gd name="T0" fmla="*/ 10 w 111"/>
                    <a:gd name="T1" fmla="*/ 36 h 182"/>
                    <a:gd name="T2" fmla="*/ 0 w 111"/>
                    <a:gd name="T3" fmla="*/ 36 h 182"/>
                    <a:gd name="T4" fmla="*/ 0 w 111"/>
                    <a:gd name="T5" fmla="*/ 1 h 182"/>
                    <a:gd name="T6" fmla="*/ 10 w 111"/>
                    <a:gd name="T7" fmla="*/ 1 h 182"/>
                    <a:gd name="T8" fmla="*/ 10 w 111"/>
                    <a:gd name="T9" fmla="*/ 6 h 182"/>
                    <a:gd name="T10" fmla="*/ 10 w 111"/>
                    <a:gd name="T11" fmla="*/ 4 h 182"/>
                    <a:gd name="T12" fmla="*/ 11 w 111"/>
                    <a:gd name="T13" fmla="*/ 3 h 182"/>
                    <a:gd name="T14" fmla="*/ 12 w 111"/>
                    <a:gd name="T15" fmla="*/ 2 h 182"/>
                    <a:gd name="T16" fmla="*/ 13 w 111"/>
                    <a:gd name="T17" fmla="*/ 1 h 182"/>
                    <a:gd name="T18" fmla="*/ 14 w 111"/>
                    <a:gd name="T19" fmla="*/ 1 h 182"/>
                    <a:gd name="T20" fmla="*/ 15 w 111"/>
                    <a:gd name="T21" fmla="*/ 0 h 182"/>
                    <a:gd name="T22" fmla="*/ 16 w 111"/>
                    <a:gd name="T23" fmla="*/ 0 h 182"/>
                    <a:gd name="T24" fmla="*/ 17 w 111"/>
                    <a:gd name="T25" fmla="*/ 0 h 182"/>
                    <a:gd name="T26" fmla="*/ 18 w 111"/>
                    <a:gd name="T27" fmla="*/ 0 h 182"/>
                    <a:gd name="T28" fmla="*/ 20 w 111"/>
                    <a:gd name="T29" fmla="*/ 0 h 182"/>
                    <a:gd name="T30" fmla="*/ 21 w 111"/>
                    <a:gd name="T31" fmla="*/ 1 h 182"/>
                    <a:gd name="T32" fmla="*/ 23 w 111"/>
                    <a:gd name="T33" fmla="*/ 2 h 182"/>
                    <a:gd name="T34" fmla="*/ 21 w 111"/>
                    <a:gd name="T35" fmla="*/ 11 h 182"/>
                    <a:gd name="T36" fmla="*/ 19 w 111"/>
                    <a:gd name="T37" fmla="*/ 10 h 182"/>
                    <a:gd name="T38" fmla="*/ 18 w 111"/>
                    <a:gd name="T39" fmla="*/ 9 h 182"/>
                    <a:gd name="T40" fmla="*/ 17 w 111"/>
                    <a:gd name="T41" fmla="*/ 9 h 182"/>
                    <a:gd name="T42" fmla="*/ 16 w 111"/>
                    <a:gd name="T43" fmla="*/ 9 h 182"/>
                    <a:gd name="T44" fmla="*/ 15 w 111"/>
                    <a:gd name="T45" fmla="*/ 9 h 182"/>
                    <a:gd name="T46" fmla="*/ 14 w 111"/>
                    <a:gd name="T47" fmla="*/ 9 h 182"/>
                    <a:gd name="T48" fmla="*/ 13 w 111"/>
                    <a:gd name="T49" fmla="*/ 10 h 182"/>
                    <a:gd name="T50" fmla="*/ 12 w 111"/>
                    <a:gd name="T51" fmla="*/ 10 h 182"/>
                    <a:gd name="T52" fmla="*/ 12 w 111"/>
                    <a:gd name="T53" fmla="*/ 11 h 182"/>
                    <a:gd name="T54" fmla="*/ 11 w 111"/>
                    <a:gd name="T55" fmla="*/ 11 h 182"/>
                    <a:gd name="T56" fmla="*/ 11 w 111"/>
                    <a:gd name="T57" fmla="*/ 13 h 182"/>
                    <a:gd name="T58" fmla="*/ 10 w 111"/>
                    <a:gd name="T59" fmla="*/ 14 h 182"/>
                    <a:gd name="T60" fmla="*/ 10 w 111"/>
                    <a:gd name="T61" fmla="*/ 15 h 182"/>
                    <a:gd name="T62" fmla="*/ 10 w 111"/>
                    <a:gd name="T63" fmla="*/ 16 h 182"/>
                    <a:gd name="T64" fmla="*/ 10 w 111"/>
                    <a:gd name="T65" fmla="*/ 17 h 182"/>
                    <a:gd name="T66" fmla="*/ 10 w 111"/>
                    <a:gd name="T67" fmla="*/ 18 h 182"/>
                    <a:gd name="T68" fmla="*/ 10 w 111"/>
                    <a:gd name="T69" fmla="*/ 20 h 182"/>
                    <a:gd name="T70" fmla="*/ 10 w 111"/>
                    <a:gd name="T71" fmla="*/ 21 h 182"/>
                    <a:gd name="T72" fmla="*/ 10 w 111"/>
                    <a:gd name="T73" fmla="*/ 23 h 182"/>
                    <a:gd name="T74" fmla="*/ 10 w 111"/>
                    <a:gd name="T75" fmla="*/ 25 h 182"/>
                    <a:gd name="T76" fmla="*/ 10 w 111"/>
                    <a:gd name="T77" fmla="*/ 36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1" h="182">
                      <a:moveTo>
                        <a:pt x="46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0"/>
                      </a:lnTo>
                      <a:lnTo>
                        <a:pt x="50" y="22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4" y="6"/>
                      </a:lnTo>
                      <a:lnTo>
                        <a:pt x="67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2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3" y="6"/>
                      </a:lnTo>
                      <a:lnTo>
                        <a:pt x="111" y="9"/>
                      </a:lnTo>
                      <a:lnTo>
                        <a:pt x="100" y="54"/>
                      </a:lnTo>
                      <a:lnTo>
                        <a:pt x="94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9" y="47"/>
                      </a:lnTo>
                      <a:lnTo>
                        <a:pt x="64" y="50"/>
                      </a:lnTo>
                      <a:lnTo>
                        <a:pt x="60" y="51"/>
                      </a:lnTo>
                      <a:lnTo>
                        <a:pt x="57" y="54"/>
                      </a:lnTo>
                      <a:lnTo>
                        <a:pt x="54" y="58"/>
                      </a:lnTo>
                      <a:lnTo>
                        <a:pt x="52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6" y="99"/>
                      </a:lnTo>
                      <a:lnTo>
                        <a:pt x="46" y="108"/>
                      </a:lnTo>
                      <a:lnTo>
                        <a:pt x="46" y="117"/>
                      </a:lnTo>
                      <a:lnTo>
                        <a:pt x="46" y="128"/>
                      </a:lnTo>
                      <a:lnTo>
                        <a:pt x="4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8" name="Freeform 54"/>
                <p:cNvSpPr>
                  <a:spLocks noChangeAspect="1" noEditPoints="1"/>
                </p:cNvSpPr>
                <p:nvPr/>
              </p:nvSpPr>
              <p:spPr bwMode="auto">
                <a:xfrm>
                  <a:off x="1981" y="1750"/>
                  <a:ext cx="36" cy="37"/>
                </a:xfrm>
                <a:custGeom>
                  <a:avLst/>
                  <a:gdLst>
                    <a:gd name="T0" fmla="*/ 0 w 180"/>
                    <a:gd name="T1" fmla="*/ 17 h 187"/>
                    <a:gd name="T2" fmla="*/ 0 w 180"/>
                    <a:gd name="T3" fmla="*/ 15 h 187"/>
                    <a:gd name="T4" fmla="*/ 1 w 180"/>
                    <a:gd name="T5" fmla="*/ 12 h 187"/>
                    <a:gd name="T6" fmla="*/ 2 w 180"/>
                    <a:gd name="T7" fmla="*/ 10 h 187"/>
                    <a:gd name="T8" fmla="*/ 3 w 180"/>
                    <a:gd name="T9" fmla="*/ 7 h 187"/>
                    <a:gd name="T10" fmla="*/ 6 w 180"/>
                    <a:gd name="T11" fmla="*/ 4 h 187"/>
                    <a:gd name="T12" fmla="*/ 10 w 180"/>
                    <a:gd name="T13" fmla="*/ 2 h 187"/>
                    <a:gd name="T14" fmla="*/ 12 w 180"/>
                    <a:gd name="T15" fmla="*/ 1 h 187"/>
                    <a:gd name="T16" fmla="*/ 14 w 180"/>
                    <a:gd name="T17" fmla="*/ 0 h 187"/>
                    <a:gd name="T18" fmla="*/ 17 w 180"/>
                    <a:gd name="T19" fmla="*/ 0 h 187"/>
                    <a:gd name="T20" fmla="*/ 20 w 180"/>
                    <a:gd name="T21" fmla="*/ 0 h 187"/>
                    <a:gd name="T22" fmla="*/ 23 w 180"/>
                    <a:gd name="T23" fmla="*/ 1 h 187"/>
                    <a:gd name="T24" fmla="*/ 27 w 180"/>
                    <a:gd name="T25" fmla="*/ 2 h 187"/>
                    <a:gd name="T26" fmla="*/ 30 w 180"/>
                    <a:gd name="T27" fmla="*/ 4 h 187"/>
                    <a:gd name="T28" fmla="*/ 32 w 180"/>
                    <a:gd name="T29" fmla="*/ 7 h 187"/>
                    <a:gd name="T30" fmla="*/ 34 w 180"/>
                    <a:gd name="T31" fmla="*/ 9 h 187"/>
                    <a:gd name="T32" fmla="*/ 35 w 180"/>
                    <a:gd name="T33" fmla="*/ 13 h 187"/>
                    <a:gd name="T34" fmla="*/ 36 w 180"/>
                    <a:gd name="T35" fmla="*/ 16 h 187"/>
                    <a:gd name="T36" fmla="*/ 36 w 180"/>
                    <a:gd name="T37" fmla="*/ 20 h 187"/>
                    <a:gd name="T38" fmla="*/ 35 w 180"/>
                    <a:gd name="T39" fmla="*/ 24 h 187"/>
                    <a:gd name="T40" fmla="*/ 34 w 180"/>
                    <a:gd name="T41" fmla="*/ 27 h 187"/>
                    <a:gd name="T42" fmla="*/ 32 w 180"/>
                    <a:gd name="T43" fmla="*/ 30 h 187"/>
                    <a:gd name="T44" fmla="*/ 30 w 180"/>
                    <a:gd name="T45" fmla="*/ 33 h 187"/>
                    <a:gd name="T46" fmla="*/ 27 w 180"/>
                    <a:gd name="T47" fmla="*/ 35 h 187"/>
                    <a:gd name="T48" fmla="*/ 24 w 180"/>
                    <a:gd name="T49" fmla="*/ 36 h 187"/>
                    <a:gd name="T50" fmla="*/ 20 w 180"/>
                    <a:gd name="T51" fmla="*/ 37 h 187"/>
                    <a:gd name="T52" fmla="*/ 17 w 180"/>
                    <a:gd name="T53" fmla="*/ 37 h 187"/>
                    <a:gd name="T54" fmla="*/ 14 w 180"/>
                    <a:gd name="T55" fmla="*/ 37 h 187"/>
                    <a:gd name="T56" fmla="*/ 12 w 180"/>
                    <a:gd name="T57" fmla="*/ 36 h 187"/>
                    <a:gd name="T58" fmla="*/ 10 w 180"/>
                    <a:gd name="T59" fmla="*/ 35 h 187"/>
                    <a:gd name="T60" fmla="*/ 7 w 180"/>
                    <a:gd name="T61" fmla="*/ 34 h 187"/>
                    <a:gd name="T62" fmla="*/ 3 w 180"/>
                    <a:gd name="T63" fmla="*/ 30 h 187"/>
                    <a:gd name="T64" fmla="*/ 2 w 180"/>
                    <a:gd name="T65" fmla="*/ 27 h 187"/>
                    <a:gd name="T66" fmla="*/ 1 w 180"/>
                    <a:gd name="T67" fmla="*/ 25 h 187"/>
                    <a:gd name="T68" fmla="*/ 0 w 180"/>
                    <a:gd name="T69" fmla="*/ 22 h 187"/>
                    <a:gd name="T70" fmla="*/ 0 w 180"/>
                    <a:gd name="T71" fmla="*/ 19 h 187"/>
                    <a:gd name="T72" fmla="*/ 9 w 180"/>
                    <a:gd name="T73" fmla="*/ 18 h 187"/>
                    <a:gd name="T74" fmla="*/ 9 w 180"/>
                    <a:gd name="T75" fmla="*/ 21 h 187"/>
                    <a:gd name="T76" fmla="*/ 10 w 180"/>
                    <a:gd name="T77" fmla="*/ 23 h 187"/>
                    <a:gd name="T78" fmla="*/ 11 w 180"/>
                    <a:gd name="T79" fmla="*/ 25 h 187"/>
                    <a:gd name="T80" fmla="*/ 12 w 180"/>
                    <a:gd name="T81" fmla="*/ 27 h 187"/>
                    <a:gd name="T82" fmla="*/ 14 w 180"/>
                    <a:gd name="T83" fmla="*/ 29 h 187"/>
                    <a:gd name="T84" fmla="*/ 18 w 180"/>
                    <a:gd name="T85" fmla="*/ 30 h 187"/>
                    <a:gd name="T86" fmla="*/ 21 w 180"/>
                    <a:gd name="T87" fmla="*/ 29 h 187"/>
                    <a:gd name="T88" fmla="*/ 24 w 180"/>
                    <a:gd name="T89" fmla="*/ 27 h 187"/>
                    <a:gd name="T90" fmla="*/ 25 w 180"/>
                    <a:gd name="T91" fmla="*/ 25 h 187"/>
                    <a:gd name="T92" fmla="*/ 26 w 180"/>
                    <a:gd name="T93" fmla="*/ 23 h 187"/>
                    <a:gd name="T94" fmla="*/ 26 w 180"/>
                    <a:gd name="T95" fmla="*/ 21 h 187"/>
                    <a:gd name="T96" fmla="*/ 26 w 180"/>
                    <a:gd name="T97" fmla="*/ 18 h 187"/>
                    <a:gd name="T98" fmla="*/ 26 w 180"/>
                    <a:gd name="T99" fmla="*/ 16 h 187"/>
                    <a:gd name="T100" fmla="*/ 26 w 180"/>
                    <a:gd name="T101" fmla="*/ 14 h 187"/>
                    <a:gd name="T102" fmla="*/ 25 w 180"/>
                    <a:gd name="T103" fmla="*/ 12 h 187"/>
                    <a:gd name="T104" fmla="*/ 24 w 180"/>
                    <a:gd name="T105" fmla="*/ 10 h 187"/>
                    <a:gd name="T106" fmla="*/ 21 w 180"/>
                    <a:gd name="T107" fmla="*/ 8 h 187"/>
                    <a:gd name="T108" fmla="*/ 18 w 180"/>
                    <a:gd name="T109" fmla="*/ 7 h 187"/>
                    <a:gd name="T110" fmla="*/ 14 w 180"/>
                    <a:gd name="T111" fmla="*/ 8 h 187"/>
                    <a:gd name="T112" fmla="*/ 12 w 180"/>
                    <a:gd name="T113" fmla="*/ 10 h 187"/>
                    <a:gd name="T114" fmla="*/ 11 w 180"/>
                    <a:gd name="T115" fmla="*/ 12 h 187"/>
                    <a:gd name="T116" fmla="*/ 10 w 180"/>
                    <a:gd name="T117" fmla="*/ 14 h 187"/>
                    <a:gd name="T118" fmla="*/ 9 w 180"/>
                    <a:gd name="T119" fmla="*/ 16 h 187"/>
                    <a:gd name="T120" fmla="*/ 9 w 180"/>
                    <a:gd name="T121" fmla="*/ 18 h 18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7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5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1" y="46"/>
                      </a:lnTo>
                      <a:lnTo>
                        <a:pt x="17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7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1" y="16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3"/>
                      </a:lnTo>
                      <a:lnTo>
                        <a:pt x="165" y="40"/>
                      </a:lnTo>
                      <a:lnTo>
                        <a:pt x="169" y="48"/>
                      </a:lnTo>
                      <a:lnTo>
                        <a:pt x="173" y="56"/>
                      </a:lnTo>
                      <a:lnTo>
                        <a:pt x="177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3"/>
                      </a:lnTo>
                      <a:lnTo>
                        <a:pt x="177" y="121"/>
                      </a:lnTo>
                      <a:lnTo>
                        <a:pt x="174" y="130"/>
                      </a:lnTo>
                      <a:lnTo>
                        <a:pt x="171" y="138"/>
                      </a:lnTo>
                      <a:lnTo>
                        <a:pt x="166" y="147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100" y="187"/>
                      </a:lnTo>
                      <a:lnTo>
                        <a:pt x="90" y="187"/>
                      </a:lnTo>
                      <a:lnTo>
                        <a:pt x="84" y="187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1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4" y="170"/>
                      </a:lnTo>
                      <a:lnTo>
                        <a:pt x="25" y="162"/>
                      </a:lnTo>
                      <a:lnTo>
                        <a:pt x="17" y="154"/>
                      </a:lnTo>
                      <a:lnTo>
                        <a:pt x="11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5" y="126"/>
                      </a:lnTo>
                      <a:lnTo>
                        <a:pt x="2" y="120"/>
                      </a:lnTo>
                      <a:lnTo>
                        <a:pt x="1" y="113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6" y="93"/>
                      </a:moveTo>
                      <a:lnTo>
                        <a:pt x="46" y="99"/>
                      </a:lnTo>
                      <a:lnTo>
                        <a:pt x="47" y="107"/>
                      </a:lnTo>
                      <a:lnTo>
                        <a:pt x="48" y="113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8" y="136"/>
                      </a:lnTo>
                      <a:lnTo>
                        <a:pt x="64" y="142"/>
                      </a:lnTo>
                      <a:lnTo>
                        <a:pt x="72" y="147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6" y="147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9" y="117"/>
                      </a:lnTo>
                      <a:lnTo>
                        <a:pt x="130" y="113"/>
                      </a:lnTo>
                      <a:lnTo>
                        <a:pt x="131" y="107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9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3" y="56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6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4" y="45"/>
                      </a:lnTo>
                      <a:lnTo>
                        <a:pt x="58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6" y="87"/>
                      </a:lnTo>
                      <a:lnTo>
                        <a:pt x="46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9" name="Freeform 55"/>
                <p:cNvSpPr>
                  <a:spLocks noChangeAspect="1"/>
                </p:cNvSpPr>
                <p:nvPr/>
              </p:nvSpPr>
              <p:spPr bwMode="auto">
                <a:xfrm>
                  <a:off x="2020" y="1738"/>
                  <a:ext cx="21" cy="49"/>
                </a:xfrm>
                <a:custGeom>
                  <a:avLst/>
                  <a:gdLst>
                    <a:gd name="T0" fmla="*/ 20 w 104"/>
                    <a:gd name="T1" fmla="*/ 12 h 243"/>
                    <a:gd name="T2" fmla="*/ 20 w 104"/>
                    <a:gd name="T3" fmla="*/ 20 h 243"/>
                    <a:gd name="T4" fmla="*/ 14 w 104"/>
                    <a:gd name="T5" fmla="*/ 20 h 243"/>
                    <a:gd name="T6" fmla="*/ 14 w 104"/>
                    <a:gd name="T7" fmla="*/ 35 h 243"/>
                    <a:gd name="T8" fmla="*/ 14 w 104"/>
                    <a:gd name="T9" fmla="*/ 37 h 243"/>
                    <a:gd name="T10" fmla="*/ 14 w 104"/>
                    <a:gd name="T11" fmla="*/ 38 h 243"/>
                    <a:gd name="T12" fmla="*/ 14 w 104"/>
                    <a:gd name="T13" fmla="*/ 39 h 243"/>
                    <a:gd name="T14" fmla="*/ 14 w 104"/>
                    <a:gd name="T15" fmla="*/ 40 h 243"/>
                    <a:gd name="T16" fmla="*/ 14 w 104"/>
                    <a:gd name="T17" fmla="*/ 40 h 243"/>
                    <a:gd name="T18" fmla="*/ 14 w 104"/>
                    <a:gd name="T19" fmla="*/ 41 h 243"/>
                    <a:gd name="T20" fmla="*/ 14 w 104"/>
                    <a:gd name="T21" fmla="*/ 41 h 243"/>
                    <a:gd name="T22" fmla="*/ 15 w 104"/>
                    <a:gd name="T23" fmla="*/ 41 h 243"/>
                    <a:gd name="T24" fmla="*/ 15 w 104"/>
                    <a:gd name="T25" fmla="*/ 41 h 243"/>
                    <a:gd name="T26" fmla="*/ 16 w 104"/>
                    <a:gd name="T27" fmla="*/ 41 h 243"/>
                    <a:gd name="T28" fmla="*/ 16 w 104"/>
                    <a:gd name="T29" fmla="*/ 42 h 243"/>
                    <a:gd name="T30" fmla="*/ 16 w 104"/>
                    <a:gd name="T31" fmla="*/ 42 h 243"/>
                    <a:gd name="T32" fmla="*/ 17 w 104"/>
                    <a:gd name="T33" fmla="*/ 42 h 243"/>
                    <a:gd name="T34" fmla="*/ 18 w 104"/>
                    <a:gd name="T35" fmla="*/ 41 h 243"/>
                    <a:gd name="T36" fmla="*/ 19 w 104"/>
                    <a:gd name="T37" fmla="*/ 41 h 243"/>
                    <a:gd name="T38" fmla="*/ 20 w 104"/>
                    <a:gd name="T39" fmla="*/ 41 h 243"/>
                    <a:gd name="T40" fmla="*/ 21 w 104"/>
                    <a:gd name="T41" fmla="*/ 48 h 243"/>
                    <a:gd name="T42" fmla="*/ 20 w 104"/>
                    <a:gd name="T43" fmla="*/ 48 h 243"/>
                    <a:gd name="T44" fmla="*/ 19 w 104"/>
                    <a:gd name="T45" fmla="*/ 48 h 243"/>
                    <a:gd name="T46" fmla="*/ 18 w 104"/>
                    <a:gd name="T47" fmla="*/ 48 h 243"/>
                    <a:gd name="T48" fmla="*/ 17 w 104"/>
                    <a:gd name="T49" fmla="*/ 49 h 243"/>
                    <a:gd name="T50" fmla="*/ 16 w 104"/>
                    <a:gd name="T51" fmla="*/ 49 h 243"/>
                    <a:gd name="T52" fmla="*/ 15 w 104"/>
                    <a:gd name="T53" fmla="*/ 49 h 243"/>
                    <a:gd name="T54" fmla="*/ 14 w 104"/>
                    <a:gd name="T55" fmla="*/ 49 h 243"/>
                    <a:gd name="T56" fmla="*/ 13 w 104"/>
                    <a:gd name="T57" fmla="*/ 49 h 243"/>
                    <a:gd name="T58" fmla="*/ 12 w 104"/>
                    <a:gd name="T59" fmla="*/ 49 h 243"/>
                    <a:gd name="T60" fmla="*/ 11 w 104"/>
                    <a:gd name="T61" fmla="*/ 49 h 243"/>
                    <a:gd name="T62" fmla="*/ 10 w 104"/>
                    <a:gd name="T63" fmla="*/ 48 h 243"/>
                    <a:gd name="T64" fmla="*/ 9 w 104"/>
                    <a:gd name="T65" fmla="*/ 48 h 243"/>
                    <a:gd name="T66" fmla="*/ 8 w 104"/>
                    <a:gd name="T67" fmla="*/ 48 h 243"/>
                    <a:gd name="T68" fmla="*/ 7 w 104"/>
                    <a:gd name="T69" fmla="*/ 47 h 243"/>
                    <a:gd name="T70" fmla="*/ 6 w 104"/>
                    <a:gd name="T71" fmla="*/ 46 h 243"/>
                    <a:gd name="T72" fmla="*/ 6 w 104"/>
                    <a:gd name="T73" fmla="*/ 46 h 243"/>
                    <a:gd name="T74" fmla="*/ 5 w 104"/>
                    <a:gd name="T75" fmla="*/ 45 h 243"/>
                    <a:gd name="T76" fmla="*/ 5 w 104"/>
                    <a:gd name="T77" fmla="*/ 44 h 243"/>
                    <a:gd name="T78" fmla="*/ 5 w 104"/>
                    <a:gd name="T79" fmla="*/ 43 h 243"/>
                    <a:gd name="T80" fmla="*/ 5 w 104"/>
                    <a:gd name="T81" fmla="*/ 42 h 243"/>
                    <a:gd name="T82" fmla="*/ 5 w 104"/>
                    <a:gd name="T83" fmla="*/ 41 h 243"/>
                    <a:gd name="T84" fmla="*/ 5 w 104"/>
                    <a:gd name="T85" fmla="*/ 40 h 243"/>
                    <a:gd name="T86" fmla="*/ 4 w 104"/>
                    <a:gd name="T87" fmla="*/ 38 h 243"/>
                    <a:gd name="T88" fmla="*/ 4 w 104"/>
                    <a:gd name="T89" fmla="*/ 35 h 243"/>
                    <a:gd name="T90" fmla="*/ 4 w 104"/>
                    <a:gd name="T91" fmla="*/ 20 h 243"/>
                    <a:gd name="T92" fmla="*/ 0 w 104"/>
                    <a:gd name="T93" fmla="*/ 20 h 243"/>
                    <a:gd name="T94" fmla="*/ 0 w 104"/>
                    <a:gd name="T95" fmla="*/ 12 h 243"/>
                    <a:gd name="T96" fmla="*/ 4 w 104"/>
                    <a:gd name="T97" fmla="*/ 12 h 243"/>
                    <a:gd name="T98" fmla="*/ 4 w 104"/>
                    <a:gd name="T99" fmla="*/ 5 h 243"/>
                    <a:gd name="T100" fmla="*/ 14 w 104"/>
                    <a:gd name="T101" fmla="*/ 0 h 243"/>
                    <a:gd name="T102" fmla="*/ 14 w 104"/>
                    <a:gd name="T103" fmla="*/ 12 h 243"/>
                    <a:gd name="T104" fmla="*/ 20 w 104"/>
                    <a:gd name="T105" fmla="*/ 12 h 24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4" h="243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9" y="201"/>
                      </a:lnTo>
                      <a:lnTo>
                        <a:pt x="71" y="203"/>
                      </a:lnTo>
                      <a:lnTo>
                        <a:pt x="72" y="204"/>
                      </a:lnTo>
                      <a:lnTo>
                        <a:pt x="75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1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3"/>
                      </a:lnTo>
                      <a:lnTo>
                        <a:pt x="104" y="237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6" y="241"/>
                      </a:lnTo>
                      <a:lnTo>
                        <a:pt x="81" y="241"/>
                      </a:lnTo>
                      <a:lnTo>
                        <a:pt x="76" y="243"/>
                      </a:lnTo>
                      <a:lnTo>
                        <a:pt x="71" y="243"/>
                      </a:lnTo>
                      <a:lnTo>
                        <a:pt x="66" y="243"/>
                      </a:lnTo>
                      <a:lnTo>
                        <a:pt x="60" y="243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5" y="239"/>
                      </a:lnTo>
                      <a:lnTo>
                        <a:pt x="40" y="237"/>
                      </a:lnTo>
                      <a:lnTo>
                        <a:pt x="35" y="234"/>
                      </a:lnTo>
                      <a:lnTo>
                        <a:pt x="31" y="230"/>
                      </a:lnTo>
                      <a:lnTo>
                        <a:pt x="29" y="228"/>
                      </a:lnTo>
                      <a:lnTo>
                        <a:pt x="27" y="224"/>
                      </a:lnTo>
                      <a:lnTo>
                        <a:pt x="25" y="220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2" y="188"/>
                      </a:lnTo>
                      <a:lnTo>
                        <a:pt x="22" y="176"/>
                      </a:lnTo>
                      <a:lnTo>
                        <a:pt x="22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0" name="Freeform 56"/>
                <p:cNvSpPr>
                  <a:spLocks noChangeAspect="1" noEditPoints="1"/>
                </p:cNvSpPr>
                <p:nvPr/>
              </p:nvSpPr>
              <p:spPr bwMode="auto">
                <a:xfrm>
                  <a:off x="2044" y="1750"/>
                  <a:ext cx="36" cy="37"/>
                </a:xfrm>
                <a:custGeom>
                  <a:avLst/>
                  <a:gdLst>
                    <a:gd name="T0" fmla="*/ 0 w 181"/>
                    <a:gd name="T1" fmla="*/ 17 h 187"/>
                    <a:gd name="T2" fmla="*/ 0 w 181"/>
                    <a:gd name="T3" fmla="*/ 15 h 187"/>
                    <a:gd name="T4" fmla="*/ 1 w 181"/>
                    <a:gd name="T5" fmla="*/ 12 h 187"/>
                    <a:gd name="T6" fmla="*/ 2 w 181"/>
                    <a:gd name="T7" fmla="*/ 10 h 187"/>
                    <a:gd name="T8" fmla="*/ 3 w 181"/>
                    <a:gd name="T9" fmla="*/ 7 h 187"/>
                    <a:gd name="T10" fmla="*/ 7 w 181"/>
                    <a:gd name="T11" fmla="*/ 4 h 187"/>
                    <a:gd name="T12" fmla="*/ 10 w 181"/>
                    <a:gd name="T13" fmla="*/ 2 h 187"/>
                    <a:gd name="T14" fmla="*/ 12 w 181"/>
                    <a:gd name="T15" fmla="*/ 1 h 187"/>
                    <a:gd name="T16" fmla="*/ 14 w 181"/>
                    <a:gd name="T17" fmla="*/ 0 h 187"/>
                    <a:gd name="T18" fmla="*/ 17 w 181"/>
                    <a:gd name="T19" fmla="*/ 0 h 187"/>
                    <a:gd name="T20" fmla="*/ 20 w 181"/>
                    <a:gd name="T21" fmla="*/ 0 h 187"/>
                    <a:gd name="T22" fmla="*/ 23 w 181"/>
                    <a:gd name="T23" fmla="*/ 1 h 187"/>
                    <a:gd name="T24" fmla="*/ 27 w 181"/>
                    <a:gd name="T25" fmla="*/ 2 h 187"/>
                    <a:gd name="T26" fmla="*/ 29 w 181"/>
                    <a:gd name="T27" fmla="*/ 4 h 187"/>
                    <a:gd name="T28" fmla="*/ 32 w 181"/>
                    <a:gd name="T29" fmla="*/ 7 h 187"/>
                    <a:gd name="T30" fmla="*/ 34 w 181"/>
                    <a:gd name="T31" fmla="*/ 9 h 187"/>
                    <a:gd name="T32" fmla="*/ 35 w 181"/>
                    <a:gd name="T33" fmla="*/ 13 h 187"/>
                    <a:gd name="T34" fmla="*/ 36 w 181"/>
                    <a:gd name="T35" fmla="*/ 16 h 187"/>
                    <a:gd name="T36" fmla="*/ 36 w 181"/>
                    <a:gd name="T37" fmla="*/ 20 h 187"/>
                    <a:gd name="T38" fmla="*/ 35 w 181"/>
                    <a:gd name="T39" fmla="*/ 24 h 187"/>
                    <a:gd name="T40" fmla="*/ 34 w 181"/>
                    <a:gd name="T41" fmla="*/ 27 h 187"/>
                    <a:gd name="T42" fmla="*/ 32 w 181"/>
                    <a:gd name="T43" fmla="*/ 30 h 187"/>
                    <a:gd name="T44" fmla="*/ 30 w 181"/>
                    <a:gd name="T45" fmla="*/ 33 h 187"/>
                    <a:gd name="T46" fmla="*/ 27 w 181"/>
                    <a:gd name="T47" fmla="*/ 35 h 187"/>
                    <a:gd name="T48" fmla="*/ 23 w 181"/>
                    <a:gd name="T49" fmla="*/ 36 h 187"/>
                    <a:gd name="T50" fmla="*/ 20 w 181"/>
                    <a:gd name="T51" fmla="*/ 37 h 187"/>
                    <a:gd name="T52" fmla="*/ 17 w 181"/>
                    <a:gd name="T53" fmla="*/ 37 h 187"/>
                    <a:gd name="T54" fmla="*/ 14 w 181"/>
                    <a:gd name="T55" fmla="*/ 37 h 187"/>
                    <a:gd name="T56" fmla="*/ 12 w 181"/>
                    <a:gd name="T57" fmla="*/ 36 h 187"/>
                    <a:gd name="T58" fmla="*/ 10 w 181"/>
                    <a:gd name="T59" fmla="*/ 35 h 187"/>
                    <a:gd name="T60" fmla="*/ 7 w 181"/>
                    <a:gd name="T61" fmla="*/ 34 h 187"/>
                    <a:gd name="T62" fmla="*/ 3 w 181"/>
                    <a:gd name="T63" fmla="*/ 30 h 187"/>
                    <a:gd name="T64" fmla="*/ 2 w 181"/>
                    <a:gd name="T65" fmla="*/ 27 h 187"/>
                    <a:gd name="T66" fmla="*/ 1 w 181"/>
                    <a:gd name="T67" fmla="*/ 25 h 187"/>
                    <a:gd name="T68" fmla="*/ 0 w 181"/>
                    <a:gd name="T69" fmla="*/ 22 h 187"/>
                    <a:gd name="T70" fmla="*/ 0 w 181"/>
                    <a:gd name="T71" fmla="*/ 19 h 187"/>
                    <a:gd name="T72" fmla="*/ 9 w 181"/>
                    <a:gd name="T73" fmla="*/ 18 h 187"/>
                    <a:gd name="T74" fmla="*/ 9 w 181"/>
                    <a:gd name="T75" fmla="*/ 21 h 187"/>
                    <a:gd name="T76" fmla="*/ 10 w 181"/>
                    <a:gd name="T77" fmla="*/ 23 h 187"/>
                    <a:gd name="T78" fmla="*/ 11 w 181"/>
                    <a:gd name="T79" fmla="*/ 25 h 187"/>
                    <a:gd name="T80" fmla="*/ 12 w 181"/>
                    <a:gd name="T81" fmla="*/ 27 h 187"/>
                    <a:gd name="T82" fmla="*/ 14 w 181"/>
                    <a:gd name="T83" fmla="*/ 29 h 187"/>
                    <a:gd name="T84" fmla="*/ 18 w 181"/>
                    <a:gd name="T85" fmla="*/ 30 h 187"/>
                    <a:gd name="T86" fmla="*/ 21 w 181"/>
                    <a:gd name="T87" fmla="*/ 29 h 187"/>
                    <a:gd name="T88" fmla="*/ 24 w 181"/>
                    <a:gd name="T89" fmla="*/ 27 h 187"/>
                    <a:gd name="T90" fmla="*/ 25 w 181"/>
                    <a:gd name="T91" fmla="*/ 25 h 187"/>
                    <a:gd name="T92" fmla="*/ 26 w 181"/>
                    <a:gd name="T93" fmla="*/ 23 h 187"/>
                    <a:gd name="T94" fmla="*/ 26 w 181"/>
                    <a:gd name="T95" fmla="*/ 21 h 187"/>
                    <a:gd name="T96" fmla="*/ 26 w 181"/>
                    <a:gd name="T97" fmla="*/ 18 h 187"/>
                    <a:gd name="T98" fmla="*/ 26 w 181"/>
                    <a:gd name="T99" fmla="*/ 16 h 187"/>
                    <a:gd name="T100" fmla="*/ 26 w 181"/>
                    <a:gd name="T101" fmla="*/ 14 h 187"/>
                    <a:gd name="T102" fmla="*/ 25 w 181"/>
                    <a:gd name="T103" fmla="*/ 12 h 187"/>
                    <a:gd name="T104" fmla="*/ 24 w 181"/>
                    <a:gd name="T105" fmla="*/ 10 h 187"/>
                    <a:gd name="T106" fmla="*/ 21 w 181"/>
                    <a:gd name="T107" fmla="*/ 8 h 187"/>
                    <a:gd name="T108" fmla="*/ 18 w 181"/>
                    <a:gd name="T109" fmla="*/ 7 h 187"/>
                    <a:gd name="T110" fmla="*/ 14 w 181"/>
                    <a:gd name="T111" fmla="*/ 8 h 187"/>
                    <a:gd name="T112" fmla="*/ 12 w 181"/>
                    <a:gd name="T113" fmla="*/ 10 h 187"/>
                    <a:gd name="T114" fmla="*/ 11 w 181"/>
                    <a:gd name="T115" fmla="*/ 12 h 187"/>
                    <a:gd name="T116" fmla="*/ 10 w 181"/>
                    <a:gd name="T117" fmla="*/ 14 h 187"/>
                    <a:gd name="T118" fmla="*/ 9 w 181"/>
                    <a:gd name="T119" fmla="*/ 16 h 187"/>
                    <a:gd name="T120" fmla="*/ 9 w 181"/>
                    <a:gd name="T121" fmla="*/ 18 h 18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1" h="187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3" y="68"/>
                      </a:lnTo>
                      <a:lnTo>
                        <a:pt x="5" y="63"/>
                      </a:lnTo>
                      <a:lnTo>
                        <a:pt x="6" y="57"/>
                      </a:lnTo>
                      <a:lnTo>
                        <a:pt x="9" y="52"/>
                      </a:lnTo>
                      <a:lnTo>
                        <a:pt x="11" y="46"/>
                      </a:lnTo>
                      <a:lnTo>
                        <a:pt x="17" y="35"/>
                      </a:lnTo>
                      <a:lnTo>
                        <a:pt x="24" y="26"/>
                      </a:lnTo>
                      <a:lnTo>
                        <a:pt x="33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9" y="0"/>
                      </a:lnTo>
                      <a:lnTo>
                        <a:pt x="108" y="1"/>
                      </a:lnTo>
                      <a:lnTo>
                        <a:pt x="117" y="3"/>
                      </a:lnTo>
                      <a:lnTo>
                        <a:pt x="125" y="7"/>
                      </a:lnTo>
                      <a:lnTo>
                        <a:pt x="134" y="11"/>
                      </a:lnTo>
                      <a:lnTo>
                        <a:pt x="141" y="16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3"/>
                      </a:lnTo>
                      <a:lnTo>
                        <a:pt x="165" y="40"/>
                      </a:lnTo>
                      <a:lnTo>
                        <a:pt x="170" y="48"/>
                      </a:lnTo>
                      <a:lnTo>
                        <a:pt x="173" y="56"/>
                      </a:lnTo>
                      <a:lnTo>
                        <a:pt x="177" y="65"/>
                      </a:lnTo>
                      <a:lnTo>
                        <a:pt x="179" y="74"/>
                      </a:lnTo>
                      <a:lnTo>
                        <a:pt x="181" y="83"/>
                      </a:lnTo>
                      <a:lnTo>
                        <a:pt x="181" y="93"/>
                      </a:lnTo>
                      <a:lnTo>
                        <a:pt x="181" y="103"/>
                      </a:lnTo>
                      <a:lnTo>
                        <a:pt x="179" y="113"/>
                      </a:lnTo>
                      <a:lnTo>
                        <a:pt x="177" y="121"/>
                      </a:lnTo>
                      <a:lnTo>
                        <a:pt x="175" y="130"/>
                      </a:lnTo>
                      <a:lnTo>
                        <a:pt x="171" y="138"/>
                      </a:lnTo>
                      <a:lnTo>
                        <a:pt x="166" y="147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4" y="176"/>
                      </a:lnTo>
                      <a:lnTo>
                        <a:pt x="127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100" y="187"/>
                      </a:lnTo>
                      <a:lnTo>
                        <a:pt x="90" y="187"/>
                      </a:lnTo>
                      <a:lnTo>
                        <a:pt x="84" y="187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8" y="184"/>
                      </a:lnTo>
                      <a:lnTo>
                        <a:pt x="62" y="182"/>
                      </a:lnTo>
                      <a:lnTo>
                        <a:pt x="56" y="181"/>
                      </a:lnTo>
                      <a:lnTo>
                        <a:pt x="51" y="178"/>
                      </a:lnTo>
                      <a:lnTo>
                        <a:pt x="45" y="176"/>
                      </a:lnTo>
                      <a:lnTo>
                        <a:pt x="34" y="170"/>
                      </a:lnTo>
                      <a:lnTo>
                        <a:pt x="25" y="162"/>
                      </a:lnTo>
                      <a:lnTo>
                        <a:pt x="17" y="154"/>
                      </a:lnTo>
                      <a:lnTo>
                        <a:pt x="11" y="144"/>
                      </a:lnTo>
                      <a:lnTo>
                        <a:pt x="9" y="138"/>
                      </a:lnTo>
                      <a:lnTo>
                        <a:pt x="6" y="132"/>
                      </a:lnTo>
                      <a:lnTo>
                        <a:pt x="5" y="126"/>
                      </a:lnTo>
                      <a:lnTo>
                        <a:pt x="3" y="120"/>
                      </a:lnTo>
                      <a:lnTo>
                        <a:pt x="1" y="113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6" y="93"/>
                      </a:moveTo>
                      <a:lnTo>
                        <a:pt x="46" y="99"/>
                      </a:lnTo>
                      <a:lnTo>
                        <a:pt x="47" y="107"/>
                      </a:lnTo>
                      <a:lnTo>
                        <a:pt x="48" y="113"/>
                      </a:lnTo>
                      <a:lnTo>
                        <a:pt x="50" y="117"/>
                      </a:lnTo>
                      <a:lnTo>
                        <a:pt x="51" y="122"/>
                      </a:lnTo>
                      <a:lnTo>
                        <a:pt x="53" y="127"/>
                      </a:lnTo>
                      <a:lnTo>
                        <a:pt x="56" y="132"/>
                      </a:lnTo>
                      <a:lnTo>
                        <a:pt x="58" y="136"/>
                      </a:lnTo>
                      <a:lnTo>
                        <a:pt x="64" y="142"/>
                      </a:lnTo>
                      <a:lnTo>
                        <a:pt x="72" y="147"/>
                      </a:lnTo>
                      <a:lnTo>
                        <a:pt x="81" y="149"/>
                      </a:lnTo>
                      <a:lnTo>
                        <a:pt x="89" y="150"/>
                      </a:lnTo>
                      <a:lnTo>
                        <a:pt x="98" y="149"/>
                      </a:lnTo>
                      <a:lnTo>
                        <a:pt x="106" y="147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2" y="132"/>
                      </a:lnTo>
                      <a:lnTo>
                        <a:pt x="125" y="127"/>
                      </a:lnTo>
                      <a:lnTo>
                        <a:pt x="128" y="122"/>
                      </a:lnTo>
                      <a:lnTo>
                        <a:pt x="129" y="117"/>
                      </a:lnTo>
                      <a:lnTo>
                        <a:pt x="130" y="113"/>
                      </a:lnTo>
                      <a:lnTo>
                        <a:pt x="131" y="107"/>
                      </a:lnTo>
                      <a:lnTo>
                        <a:pt x="133" y="99"/>
                      </a:lnTo>
                      <a:lnTo>
                        <a:pt x="133" y="93"/>
                      </a:lnTo>
                      <a:lnTo>
                        <a:pt x="133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9" y="70"/>
                      </a:lnTo>
                      <a:lnTo>
                        <a:pt x="128" y="65"/>
                      </a:lnTo>
                      <a:lnTo>
                        <a:pt x="125" y="60"/>
                      </a:lnTo>
                      <a:lnTo>
                        <a:pt x="123" y="56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6" y="40"/>
                      </a:lnTo>
                      <a:lnTo>
                        <a:pt x="98" y="37"/>
                      </a:lnTo>
                      <a:lnTo>
                        <a:pt x="89" y="36"/>
                      </a:lnTo>
                      <a:lnTo>
                        <a:pt x="81" y="37"/>
                      </a:lnTo>
                      <a:lnTo>
                        <a:pt x="72" y="40"/>
                      </a:lnTo>
                      <a:lnTo>
                        <a:pt x="64" y="45"/>
                      </a:lnTo>
                      <a:lnTo>
                        <a:pt x="58" y="51"/>
                      </a:lnTo>
                      <a:lnTo>
                        <a:pt x="56" y="54"/>
                      </a:lnTo>
                      <a:lnTo>
                        <a:pt x="53" y="59"/>
                      </a:lnTo>
                      <a:lnTo>
                        <a:pt x="51" y="64"/>
                      </a:lnTo>
                      <a:lnTo>
                        <a:pt x="50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6" y="87"/>
                      </a:lnTo>
                      <a:lnTo>
                        <a:pt x="46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" name="Freeform 57"/>
                <p:cNvSpPr>
                  <a:spLocks noChangeAspect="1"/>
                </p:cNvSpPr>
                <p:nvPr/>
              </p:nvSpPr>
              <p:spPr bwMode="auto">
                <a:xfrm>
                  <a:off x="2088" y="1750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1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0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0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0" y="182"/>
                      </a:lnTo>
                      <a:lnTo>
                        <a:pt x="110" y="92"/>
                      </a:lnTo>
                      <a:lnTo>
                        <a:pt x="110" y="85"/>
                      </a:lnTo>
                      <a:lnTo>
                        <a:pt x="110" y="79"/>
                      </a:lnTo>
                      <a:lnTo>
                        <a:pt x="110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59"/>
                      </a:lnTo>
                      <a:lnTo>
                        <a:pt x="108" y="57"/>
                      </a:lnTo>
                      <a:lnTo>
                        <a:pt x="108" y="54"/>
                      </a:lnTo>
                      <a:lnTo>
                        <a:pt x="106" y="51"/>
                      </a:lnTo>
                      <a:lnTo>
                        <a:pt x="103" y="47"/>
                      </a:lnTo>
                      <a:lnTo>
                        <a:pt x="101" y="43"/>
                      </a:lnTo>
                      <a:lnTo>
                        <a:pt x="98" y="41"/>
                      </a:lnTo>
                      <a:lnTo>
                        <a:pt x="95" y="40"/>
                      </a:lnTo>
                      <a:lnTo>
                        <a:pt x="90" y="37"/>
                      </a:lnTo>
                      <a:lnTo>
                        <a:pt x="86" y="36"/>
                      </a:lnTo>
                      <a:lnTo>
                        <a:pt x="82" y="36"/>
                      </a:lnTo>
                      <a:lnTo>
                        <a:pt x="77" y="36"/>
                      </a:lnTo>
                      <a:lnTo>
                        <a:pt x="71" y="37"/>
                      </a:lnTo>
                      <a:lnTo>
                        <a:pt x="66" y="40"/>
                      </a:lnTo>
                      <a:lnTo>
                        <a:pt x="61" y="43"/>
                      </a:lnTo>
                      <a:lnTo>
                        <a:pt x="56" y="47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7"/>
                      </a:lnTo>
                      <a:lnTo>
                        <a:pt x="45" y="82"/>
                      </a:lnTo>
                      <a:lnTo>
                        <a:pt x="45" y="88"/>
                      </a:lnTo>
                      <a:lnTo>
                        <a:pt x="45" y="94"/>
                      </a:lnTo>
                      <a:lnTo>
                        <a:pt x="45" y="102"/>
                      </a:lnTo>
                      <a:lnTo>
                        <a:pt x="45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1"/>
                      </a:lnTo>
                      <a:lnTo>
                        <a:pt x="51" y="24"/>
                      </a:lnTo>
                      <a:lnTo>
                        <a:pt x="57" y="18"/>
                      </a:lnTo>
                      <a:lnTo>
                        <a:pt x="63" y="12"/>
                      </a:lnTo>
                      <a:lnTo>
                        <a:pt x="69" y="8"/>
                      </a:lnTo>
                      <a:lnTo>
                        <a:pt x="77" y="5"/>
                      </a:lnTo>
                      <a:lnTo>
                        <a:pt x="84" y="2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3"/>
                      </a:lnTo>
                      <a:lnTo>
                        <a:pt x="126" y="6"/>
                      </a:lnTo>
                      <a:lnTo>
                        <a:pt x="131" y="9"/>
                      </a:lnTo>
                      <a:lnTo>
                        <a:pt x="137" y="13"/>
                      </a:lnTo>
                      <a:lnTo>
                        <a:pt x="140" y="17"/>
                      </a:lnTo>
                      <a:lnTo>
                        <a:pt x="144" y="20"/>
                      </a:lnTo>
                      <a:lnTo>
                        <a:pt x="146" y="24"/>
                      </a:lnTo>
                      <a:lnTo>
                        <a:pt x="149" y="29"/>
                      </a:lnTo>
                      <a:lnTo>
                        <a:pt x="151" y="35"/>
                      </a:lnTo>
                      <a:lnTo>
                        <a:pt x="152" y="40"/>
                      </a:lnTo>
                      <a:lnTo>
                        <a:pt x="154" y="46"/>
                      </a:lnTo>
                      <a:lnTo>
                        <a:pt x="155" y="53"/>
                      </a:lnTo>
                      <a:lnTo>
                        <a:pt x="156" y="62"/>
                      </a:lnTo>
                      <a:lnTo>
                        <a:pt x="156" y="71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" name="Freeform 58"/>
                <p:cNvSpPr>
                  <a:spLocks noChangeAspect="1" noEditPoints="1"/>
                </p:cNvSpPr>
                <p:nvPr/>
              </p:nvSpPr>
              <p:spPr bwMode="auto">
                <a:xfrm>
                  <a:off x="2147" y="1737"/>
                  <a:ext cx="34" cy="50"/>
                </a:xfrm>
                <a:custGeom>
                  <a:avLst/>
                  <a:gdLst>
                    <a:gd name="T0" fmla="*/ 0 w 168"/>
                    <a:gd name="T1" fmla="*/ 0 h 248"/>
                    <a:gd name="T2" fmla="*/ 9 w 168"/>
                    <a:gd name="T3" fmla="*/ 17 h 248"/>
                    <a:gd name="T4" fmla="*/ 11 w 168"/>
                    <a:gd name="T5" fmla="*/ 15 h 248"/>
                    <a:gd name="T6" fmla="*/ 14 w 168"/>
                    <a:gd name="T7" fmla="*/ 14 h 248"/>
                    <a:gd name="T8" fmla="*/ 16 w 168"/>
                    <a:gd name="T9" fmla="*/ 13 h 248"/>
                    <a:gd name="T10" fmla="*/ 19 w 168"/>
                    <a:gd name="T11" fmla="*/ 12 h 248"/>
                    <a:gd name="T12" fmla="*/ 22 w 168"/>
                    <a:gd name="T13" fmla="*/ 13 h 248"/>
                    <a:gd name="T14" fmla="*/ 25 w 168"/>
                    <a:gd name="T15" fmla="*/ 14 h 248"/>
                    <a:gd name="T16" fmla="*/ 28 w 168"/>
                    <a:gd name="T17" fmla="*/ 15 h 248"/>
                    <a:gd name="T18" fmla="*/ 30 w 168"/>
                    <a:gd name="T19" fmla="*/ 17 h 248"/>
                    <a:gd name="T20" fmla="*/ 32 w 168"/>
                    <a:gd name="T21" fmla="*/ 20 h 248"/>
                    <a:gd name="T22" fmla="*/ 33 w 168"/>
                    <a:gd name="T23" fmla="*/ 23 h 248"/>
                    <a:gd name="T24" fmla="*/ 34 w 168"/>
                    <a:gd name="T25" fmla="*/ 27 h 248"/>
                    <a:gd name="T26" fmla="*/ 34 w 168"/>
                    <a:gd name="T27" fmla="*/ 31 h 248"/>
                    <a:gd name="T28" fmla="*/ 34 w 168"/>
                    <a:gd name="T29" fmla="*/ 35 h 248"/>
                    <a:gd name="T30" fmla="*/ 33 w 168"/>
                    <a:gd name="T31" fmla="*/ 39 h 248"/>
                    <a:gd name="T32" fmla="*/ 32 w 168"/>
                    <a:gd name="T33" fmla="*/ 42 h 248"/>
                    <a:gd name="T34" fmla="*/ 30 w 168"/>
                    <a:gd name="T35" fmla="*/ 45 h 248"/>
                    <a:gd name="T36" fmla="*/ 28 w 168"/>
                    <a:gd name="T37" fmla="*/ 47 h 248"/>
                    <a:gd name="T38" fmla="*/ 25 w 168"/>
                    <a:gd name="T39" fmla="*/ 49 h 248"/>
                    <a:gd name="T40" fmla="*/ 23 w 168"/>
                    <a:gd name="T41" fmla="*/ 50 h 248"/>
                    <a:gd name="T42" fmla="*/ 20 w 168"/>
                    <a:gd name="T43" fmla="*/ 50 h 248"/>
                    <a:gd name="T44" fmla="*/ 17 w 168"/>
                    <a:gd name="T45" fmla="*/ 49 h 248"/>
                    <a:gd name="T46" fmla="*/ 14 w 168"/>
                    <a:gd name="T47" fmla="*/ 48 h 248"/>
                    <a:gd name="T48" fmla="*/ 11 w 168"/>
                    <a:gd name="T49" fmla="*/ 47 h 248"/>
                    <a:gd name="T50" fmla="*/ 9 w 168"/>
                    <a:gd name="T51" fmla="*/ 44 h 248"/>
                    <a:gd name="T52" fmla="*/ 0 w 168"/>
                    <a:gd name="T53" fmla="*/ 49 h 248"/>
                    <a:gd name="T54" fmla="*/ 9 w 168"/>
                    <a:gd name="T55" fmla="*/ 32 h 248"/>
                    <a:gd name="T56" fmla="*/ 10 w 168"/>
                    <a:gd name="T57" fmla="*/ 34 h 248"/>
                    <a:gd name="T58" fmla="*/ 10 w 168"/>
                    <a:gd name="T59" fmla="*/ 36 h 248"/>
                    <a:gd name="T60" fmla="*/ 11 w 168"/>
                    <a:gd name="T61" fmla="*/ 38 h 248"/>
                    <a:gd name="T62" fmla="*/ 12 w 168"/>
                    <a:gd name="T63" fmla="*/ 41 h 248"/>
                    <a:gd name="T64" fmla="*/ 16 w 168"/>
                    <a:gd name="T65" fmla="*/ 42 h 248"/>
                    <a:gd name="T66" fmla="*/ 19 w 168"/>
                    <a:gd name="T67" fmla="*/ 42 h 248"/>
                    <a:gd name="T68" fmla="*/ 21 w 168"/>
                    <a:gd name="T69" fmla="*/ 41 h 248"/>
                    <a:gd name="T70" fmla="*/ 23 w 168"/>
                    <a:gd name="T71" fmla="*/ 39 h 248"/>
                    <a:gd name="T72" fmla="*/ 24 w 168"/>
                    <a:gd name="T73" fmla="*/ 38 h 248"/>
                    <a:gd name="T74" fmla="*/ 24 w 168"/>
                    <a:gd name="T75" fmla="*/ 35 h 248"/>
                    <a:gd name="T76" fmla="*/ 25 w 168"/>
                    <a:gd name="T77" fmla="*/ 33 h 248"/>
                    <a:gd name="T78" fmla="*/ 25 w 168"/>
                    <a:gd name="T79" fmla="*/ 30 h 248"/>
                    <a:gd name="T80" fmla="*/ 24 w 168"/>
                    <a:gd name="T81" fmla="*/ 27 h 248"/>
                    <a:gd name="T82" fmla="*/ 24 w 168"/>
                    <a:gd name="T83" fmla="*/ 25 h 248"/>
                    <a:gd name="T84" fmla="*/ 23 w 168"/>
                    <a:gd name="T85" fmla="*/ 23 h 248"/>
                    <a:gd name="T86" fmla="*/ 21 w 168"/>
                    <a:gd name="T87" fmla="*/ 21 h 248"/>
                    <a:gd name="T88" fmla="*/ 19 w 168"/>
                    <a:gd name="T89" fmla="*/ 20 h 248"/>
                    <a:gd name="T90" fmla="*/ 15 w 168"/>
                    <a:gd name="T91" fmla="*/ 20 h 248"/>
                    <a:gd name="T92" fmla="*/ 13 w 168"/>
                    <a:gd name="T93" fmla="*/ 21 h 248"/>
                    <a:gd name="T94" fmla="*/ 11 w 168"/>
                    <a:gd name="T95" fmla="*/ 23 h 248"/>
                    <a:gd name="T96" fmla="*/ 10 w 168"/>
                    <a:gd name="T97" fmla="*/ 25 h 248"/>
                    <a:gd name="T98" fmla="*/ 10 w 168"/>
                    <a:gd name="T99" fmla="*/ 27 h 248"/>
                    <a:gd name="T100" fmla="*/ 9 w 168"/>
                    <a:gd name="T101" fmla="*/ 29 h 248"/>
                    <a:gd name="T102" fmla="*/ 9 w 168"/>
                    <a:gd name="T103" fmla="*/ 30 h 248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168" h="248">
                      <a:moveTo>
                        <a:pt x="0" y="243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86"/>
                      </a:lnTo>
                      <a:lnTo>
                        <a:pt x="50" y="80"/>
                      </a:lnTo>
                      <a:lnTo>
                        <a:pt x="56" y="75"/>
                      </a:lnTo>
                      <a:lnTo>
                        <a:pt x="62" y="70"/>
                      </a:lnTo>
                      <a:lnTo>
                        <a:pt x="68" y="67"/>
                      </a:lnTo>
                      <a:lnTo>
                        <a:pt x="74" y="64"/>
                      </a:lnTo>
                      <a:lnTo>
                        <a:pt x="80" y="62"/>
                      </a:lnTo>
                      <a:lnTo>
                        <a:pt x="88" y="61"/>
                      </a:lnTo>
                      <a:lnTo>
                        <a:pt x="95" y="61"/>
                      </a:lnTo>
                      <a:lnTo>
                        <a:pt x="102" y="61"/>
                      </a:lnTo>
                      <a:lnTo>
                        <a:pt x="109" y="62"/>
                      </a:lnTo>
                      <a:lnTo>
                        <a:pt x="117" y="64"/>
                      </a:lnTo>
                      <a:lnTo>
                        <a:pt x="124" y="67"/>
                      </a:lnTo>
                      <a:lnTo>
                        <a:pt x="130" y="70"/>
                      </a:lnTo>
                      <a:lnTo>
                        <a:pt x="136" y="74"/>
                      </a:lnTo>
                      <a:lnTo>
                        <a:pt x="142" y="79"/>
                      </a:lnTo>
                      <a:lnTo>
                        <a:pt x="147" y="84"/>
                      </a:lnTo>
                      <a:lnTo>
                        <a:pt x="151" y="90"/>
                      </a:lnTo>
                      <a:lnTo>
                        <a:pt x="156" y="97"/>
                      </a:lnTo>
                      <a:lnTo>
                        <a:pt x="160" y="104"/>
                      </a:lnTo>
                      <a:lnTo>
                        <a:pt x="163" y="113"/>
                      </a:lnTo>
                      <a:lnTo>
                        <a:pt x="165" y="123"/>
                      </a:lnTo>
                      <a:lnTo>
                        <a:pt x="167" y="132"/>
                      </a:lnTo>
                      <a:lnTo>
                        <a:pt x="168" y="142"/>
                      </a:lnTo>
                      <a:lnTo>
                        <a:pt x="168" y="153"/>
                      </a:lnTo>
                      <a:lnTo>
                        <a:pt x="168" y="164"/>
                      </a:lnTo>
                      <a:lnTo>
                        <a:pt x="167" y="175"/>
                      </a:lnTo>
                      <a:lnTo>
                        <a:pt x="166" y="185"/>
                      </a:lnTo>
                      <a:lnTo>
                        <a:pt x="163" y="193"/>
                      </a:lnTo>
                      <a:lnTo>
                        <a:pt x="160" y="203"/>
                      </a:lnTo>
                      <a:lnTo>
                        <a:pt x="156" y="210"/>
                      </a:lnTo>
                      <a:lnTo>
                        <a:pt x="153" y="217"/>
                      </a:lnTo>
                      <a:lnTo>
                        <a:pt x="148" y="223"/>
                      </a:lnTo>
                      <a:lnTo>
                        <a:pt x="142" y="229"/>
                      </a:lnTo>
                      <a:lnTo>
                        <a:pt x="137" y="234"/>
                      </a:lnTo>
                      <a:lnTo>
                        <a:pt x="131" y="238"/>
                      </a:lnTo>
                      <a:lnTo>
                        <a:pt x="125" y="242"/>
                      </a:lnTo>
                      <a:lnTo>
                        <a:pt x="118" y="244"/>
                      </a:lnTo>
                      <a:lnTo>
                        <a:pt x="112" y="246"/>
                      </a:lnTo>
                      <a:lnTo>
                        <a:pt x="104" y="248"/>
                      </a:lnTo>
                      <a:lnTo>
                        <a:pt x="97" y="248"/>
                      </a:lnTo>
                      <a:lnTo>
                        <a:pt x="90" y="248"/>
                      </a:lnTo>
                      <a:lnTo>
                        <a:pt x="83" y="245"/>
                      </a:lnTo>
                      <a:lnTo>
                        <a:pt x="76" y="244"/>
                      </a:lnTo>
                      <a:lnTo>
                        <a:pt x="70" y="240"/>
                      </a:lnTo>
                      <a:lnTo>
                        <a:pt x="62" y="235"/>
                      </a:lnTo>
                      <a:lnTo>
                        <a:pt x="56" y="231"/>
                      </a:lnTo>
                      <a:lnTo>
                        <a:pt x="50" y="225"/>
                      </a:lnTo>
                      <a:lnTo>
                        <a:pt x="46" y="217"/>
                      </a:lnTo>
                      <a:lnTo>
                        <a:pt x="46" y="243"/>
                      </a:lnTo>
                      <a:lnTo>
                        <a:pt x="0" y="243"/>
                      </a:lnTo>
                      <a:close/>
                      <a:moveTo>
                        <a:pt x="46" y="151"/>
                      </a:moveTo>
                      <a:lnTo>
                        <a:pt x="46" y="158"/>
                      </a:lnTo>
                      <a:lnTo>
                        <a:pt x="47" y="164"/>
                      </a:lnTo>
                      <a:lnTo>
                        <a:pt x="47" y="170"/>
                      </a:lnTo>
                      <a:lnTo>
                        <a:pt x="48" y="176"/>
                      </a:lnTo>
                      <a:lnTo>
                        <a:pt x="49" y="181"/>
                      </a:lnTo>
                      <a:lnTo>
                        <a:pt x="50" y="186"/>
                      </a:lnTo>
                      <a:lnTo>
                        <a:pt x="53" y="189"/>
                      </a:lnTo>
                      <a:lnTo>
                        <a:pt x="54" y="193"/>
                      </a:lnTo>
                      <a:lnTo>
                        <a:pt x="60" y="202"/>
                      </a:lnTo>
                      <a:lnTo>
                        <a:pt x="68" y="206"/>
                      </a:lnTo>
                      <a:lnTo>
                        <a:pt x="77" y="210"/>
                      </a:lnTo>
                      <a:lnTo>
                        <a:pt x="85" y="211"/>
                      </a:lnTo>
                      <a:lnTo>
                        <a:pt x="92" y="210"/>
                      </a:lnTo>
                      <a:lnTo>
                        <a:pt x="100" y="208"/>
                      </a:lnTo>
                      <a:lnTo>
                        <a:pt x="106" y="204"/>
                      </a:lnTo>
                      <a:lnTo>
                        <a:pt x="112" y="198"/>
                      </a:lnTo>
                      <a:lnTo>
                        <a:pt x="114" y="194"/>
                      </a:lnTo>
                      <a:lnTo>
                        <a:pt x="117" y="191"/>
                      </a:lnTo>
                      <a:lnTo>
                        <a:pt x="118" y="186"/>
                      </a:lnTo>
                      <a:lnTo>
                        <a:pt x="120" y="181"/>
                      </a:lnTo>
                      <a:lnTo>
                        <a:pt x="121" y="175"/>
                      </a:lnTo>
                      <a:lnTo>
                        <a:pt x="121" y="169"/>
                      </a:lnTo>
                      <a:lnTo>
                        <a:pt x="123" y="163"/>
                      </a:lnTo>
                      <a:lnTo>
                        <a:pt x="123" y="155"/>
                      </a:lnTo>
                      <a:lnTo>
                        <a:pt x="123" y="148"/>
                      </a:lnTo>
                      <a:lnTo>
                        <a:pt x="121" y="142"/>
                      </a:lnTo>
                      <a:lnTo>
                        <a:pt x="121" y="135"/>
                      </a:lnTo>
                      <a:lnTo>
                        <a:pt x="120" y="130"/>
                      </a:lnTo>
                      <a:lnTo>
                        <a:pt x="118" y="124"/>
                      </a:lnTo>
                      <a:lnTo>
                        <a:pt x="117" y="119"/>
                      </a:lnTo>
                      <a:lnTo>
                        <a:pt x="114" y="115"/>
                      </a:lnTo>
                      <a:lnTo>
                        <a:pt x="112" y="112"/>
                      </a:lnTo>
                      <a:lnTo>
                        <a:pt x="106" y="106"/>
                      </a:lnTo>
                      <a:lnTo>
                        <a:pt x="100" y="101"/>
                      </a:lnTo>
                      <a:lnTo>
                        <a:pt x="92" y="98"/>
                      </a:lnTo>
                      <a:lnTo>
                        <a:pt x="84" y="97"/>
                      </a:lnTo>
                      <a:lnTo>
                        <a:pt x="76" y="98"/>
                      </a:lnTo>
                      <a:lnTo>
                        <a:pt x="68" y="101"/>
                      </a:lnTo>
                      <a:lnTo>
                        <a:pt x="62" y="104"/>
                      </a:lnTo>
                      <a:lnTo>
                        <a:pt x="56" y="111"/>
                      </a:lnTo>
                      <a:lnTo>
                        <a:pt x="54" y="114"/>
                      </a:lnTo>
                      <a:lnTo>
                        <a:pt x="52" y="118"/>
                      </a:lnTo>
                      <a:lnTo>
                        <a:pt x="50" y="123"/>
                      </a:lnTo>
                      <a:lnTo>
                        <a:pt x="48" y="128"/>
                      </a:lnTo>
                      <a:lnTo>
                        <a:pt x="47" y="132"/>
                      </a:lnTo>
                      <a:lnTo>
                        <a:pt x="47" y="138"/>
                      </a:lnTo>
                      <a:lnTo>
                        <a:pt x="46" y="146"/>
                      </a:lnTo>
                      <a:lnTo>
                        <a:pt x="46" y="152"/>
                      </a:lnTo>
                      <a:lnTo>
                        <a:pt x="46" y="1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" name="Freeform 59"/>
                <p:cNvSpPr>
                  <a:spLocks noChangeAspect="1" noEditPoints="1"/>
                </p:cNvSpPr>
                <p:nvPr/>
              </p:nvSpPr>
              <p:spPr bwMode="auto">
                <a:xfrm>
                  <a:off x="2185" y="1750"/>
                  <a:ext cx="33" cy="37"/>
                </a:xfrm>
                <a:custGeom>
                  <a:avLst/>
                  <a:gdLst>
                    <a:gd name="T0" fmla="*/ 33 w 163"/>
                    <a:gd name="T1" fmla="*/ 26 h 187"/>
                    <a:gd name="T2" fmla="*/ 32 w 163"/>
                    <a:gd name="T3" fmla="*/ 28 h 187"/>
                    <a:gd name="T4" fmla="*/ 30 w 163"/>
                    <a:gd name="T5" fmla="*/ 31 h 187"/>
                    <a:gd name="T6" fmla="*/ 29 w 163"/>
                    <a:gd name="T7" fmla="*/ 33 h 187"/>
                    <a:gd name="T8" fmla="*/ 27 w 163"/>
                    <a:gd name="T9" fmla="*/ 34 h 187"/>
                    <a:gd name="T10" fmla="*/ 25 w 163"/>
                    <a:gd name="T11" fmla="*/ 35 h 187"/>
                    <a:gd name="T12" fmla="*/ 22 w 163"/>
                    <a:gd name="T13" fmla="*/ 36 h 187"/>
                    <a:gd name="T14" fmla="*/ 20 w 163"/>
                    <a:gd name="T15" fmla="*/ 37 h 187"/>
                    <a:gd name="T16" fmla="*/ 17 w 163"/>
                    <a:gd name="T17" fmla="*/ 37 h 187"/>
                    <a:gd name="T18" fmla="*/ 13 w 163"/>
                    <a:gd name="T19" fmla="*/ 36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8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7 w 163"/>
                    <a:gd name="T43" fmla="*/ 3 h 187"/>
                    <a:gd name="T44" fmla="*/ 10 w 163"/>
                    <a:gd name="T45" fmla="*/ 1 h 187"/>
                    <a:gd name="T46" fmla="*/ 13 w 163"/>
                    <a:gd name="T47" fmla="*/ 0 h 187"/>
                    <a:gd name="T48" fmla="*/ 16 w 163"/>
                    <a:gd name="T49" fmla="*/ 0 h 187"/>
                    <a:gd name="T50" fmla="*/ 20 w 163"/>
                    <a:gd name="T51" fmla="*/ 0 h 187"/>
                    <a:gd name="T52" fmla="*/ 23 w 163"/>
                    <a:gd name="T53" fmla="*/ 1 h 187"/>
                    <a:gd name="T54" fmla="*/ 26 w 163"/>
                    <a:gd name="T55" fmla="*/ 3 h 187"/>
                    <a:gd name="T56" fmla="*/ 29 w 163"/>
                    <a:gd name="T57" fmla="*/ 5 h 187"/>
                    <a:gd name="T58" fmla="*/ 30 w 163"/>
                    <a:gd name="T59" fmla="*/ 8 h 187"/>
                    <a:gd name="T60" fmla="*/ 32 w 163"/>
                    <a:gd name="T61" fmla="*/ 12 h 187"/>
                    <a:gd name="T62" fmla="*/ 33 w 163"/>
                    <a:gd name="T63" fmla="*/ 16 h 187"/>
                    <a:gd name="T64" fmla="*/ 33 w 163"/>
                    <a:gd name="T65" fmla="*/ 21 h 187"/>
                    <a:gd name="T66" fmla="*/ 10 w 163"/>
                    <a:gd name="T67" fmla="*/ 23 h 187"/>
                    <a:gd name="T68" fmla="*/ 11 w 163"/>
                    <a:gd name="T69" fmla="*/ 26 h 187"/>
                    <a:gd name="T70" fmla="*/ 13 w 163"/>
                    <a:gd name="T71" fmla="*/ 28 h 187"/>
                    <a:gd name="T72" fmla="*/ 15 w 163"/>
                    <a:gd name="T73" fmla="*/ 29 h 187"/>
                    <a:gd name="T74" fmla="*/ 18 w 163"/>
                    <a:gd name="T75" fmla="*/ 30 h 187"/>
                    <a:gd name="T76" fmla="*/ 20 w 163"/>
                    <a:gd name="T77" fmla="*/ 29 h 187"/>
                    <a:gd name="T78" fmla="*/ 21 w 163"/>
                    <a:gd name="T79" fmla="*/ 28 h 187"/>
                    <a:gd name="T80" fmla="*/ 23 w 163"/>
                    <a:gd name="T81" fmla="*/ 26 h 187"/>
                    <a:gd name="T82" fmla="*/ 24 w 163"/>
                    <a:gd name="T83" fmla="*/ 15 h 187"/>
                    <a:gd name="T84" fmla="*/ 23 w 163"/>
                    <a:gd name="T85" fmla="*/ 12 h 187"/>
                    <a:gd name="T86" fmla="*/ 22 w 163"/>
                    <a:gd name="T87" fmla="*/ 9 h 187"/>
                    <a:gd name="T88" fmla="*/ 19 w 163"/>
                    <a:gd name="T89" fmla="*/ 8 h 187"/>
                    <a:gd name="T90" fmla="*/ 17 w 163"/>
                    <a:gd name="T91" fmla="*/ 7 h 187"/>
                    <a:gd name="T92" fmla="*/ 14 w 163"/>
                    <a:gd name="T93" fmla="*/ 8 h 187"/>
                    <a:gd name="T94" fmla="*/ 11 w 163"/>
                    <a:gd name="T95" fmla="*/ 9 h 187"/>
                    <a:gd name="T96" fmla="*/ 10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6" y="144"/>
                      </a:lnTo>
                      <a:lnTo>
                        <a:pt x="153" y="150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1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3" y="178"/>
                      </a:lnTo>
                      <a:lnTo>
                        <a:pt x="117" y="181"/>
                      </a:lnTo>
                      <a:lnTo>
                        <a:pt x="111" y="183"/>
                      </a:lnTo>
                      <a:lnTo>
                        <a:pt x="105" y="184"/>
                      </a:lnTo>
                      <a:lnTo>
                        <a:pt x="99" y="185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4"/>
                      </a:lnTo>
                      <a:lnTo>
                        <a:pt x="53" y="182"/>
                      </a:lnTo>
                      <a:lnTo>
                        <a:pt x="44" y="178"/>
                      </a:lnTo>
                      <a:lnTo>
                        <a:pt x="36" y="174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6"/>
                      </a:lnTo>
                      <a:lnTo>
                        <a:pt x="13" y="150"/>
                      </a:lnTo>
                      <a:lnTo>
                        <a:pt x="10" y="144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1"/>
                      </a:lnTo>
                      <a:lnTo>
                        <a:pt x="1" y="113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5"/>
                      </a:lnTo>
                      <a:lnTo>
                        <a:pt x="6" y="56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2" y="25"/>
                      </a:lnTo>
                      <a:lnTo>
                        <a:pt x="28" y="19"/>
                      </a:lnTo>
                      <a:lnTo>
                        <a:pt x="34" y="14"/>
                      </a:lnTo>
                      <a:lnTo>
                        <a:pt x="40" y="9"/>
                      </a:lnTo>
                      <a:lnTo>
                        <a:pt x="47" y="6"/>
                      </a:lnTo>
                      <a:lnTo>
                        <a:pt x="55" y="3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9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9" y="16"/>
                      </a:lnTo>
                      <a:lnTo>
                        <a:pt x="135" y="20"/>
                      </a:lnTo>
                      <a:lnTo>
                        <a:pt x="141" y="26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59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7"/>
                      </a:lnTo>
                      <a:lnTo>
                        <a:pt x="46" y="107"/>
                      </a:lnTo>
                      <a:lnTo>
                        <a:pt x="47" y="116"/>
                      </a:lnTo>
                      <a:lnTo>
                        <a:pt x="48" y="126"/>
                      </a:lnTo>
                      <a:lnTo>
                        <a:pt x="52" y="133"/>
                      </a:lnTo>
                      <a:lnTo>
                        <a:pt x="56" y="139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6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4" y="149"/>
                      </a:lnTo>
                      <a:lnTo>
                        <a:pt x="99" y="147"/>
                      </a:lnTo>
                      <a:lnTo>
                        <a:pt x="102" y="145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7"/>
                      </a:moveTo>
                      <a:lnTo>
                        <a:pt x="117" y="69"/>
                      </a:lnTo>
                      <a:lnTo>
                        <a:pt x="114" y="60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9"/>
                      </a:lnTo>
                      <a:lnTo>
                        <a:pt x="89" y="37"/>
                      </a:lnTo>
                      <a:lnTo>
                        <a:pt x="82" y="36"/>
                      </a:lnTo>
                      <a:lnTo>
                        <a:pt x="74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6" y="48"/>
                      </a:lnTo>
                      <a:lnTo>
                        <a:pt x="52" y="54"/>
                      </a:lnTo>
                      <a:lnTo>
                        <a:pt x="48" y="60"/>
                      </a:lnTo>
                      <a:lnTo>
                        <a:pt x="47" y="69"/>
                      </a:lnTo>
                      <a:lnTo>
                        <a:pt x="46" y="77"/>
                      </a:lnTo>
                      <a:lnTo>
                        <a:pt x="118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" name="Freeform 60"/>
                <p:cNvSpPr>
                  <a:spLocks noChangeAspect="1" noEditPoints="1"/>
                </p:cNvSpPr>
                <p:nvPr/>
              </p:nvSpPr>
              <p:spPr bwMode="auto">
                <a:xfrm>
                  <a:off x="2222" y="1750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8 w 164"/>
                    <a:gd name="T7" fmla="*/ 1 h 187"/>
                    <a:gd name="T8" fmla="*/ 11 w 164"/>
                    <a:gd name="T9" fmla="*/ 0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7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7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7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0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20 w 164"/>
                    <a:gd name="T97" fmla="*/ 28 h 187"/>
                    <a:gd name="T98" fmla="*/ 21 w 164"/>
                    <a:gd name="T99" fmla="*/ 25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3"/>
                      </a:lnTo>
                      <a:lnTo>
                        <a:pt x="6" y="47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0"/>
                      </a:lnTo>
                      <a:lnTo>
                        <a:pt x="17" y="25"/>
                      </a:lnTo>
                      <a:lnTo>
                        <a:pt x="21" y="20"/>
                      </a:lnTo>
                      <a:lnTo>
                        <a:pt x="24" y="17"/>
                      </a:lnTo>
                      <a:lnTo>
                        <a:pt x="28" y="13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3"/>
                      </a:lnTo>
                      <a:lnTo>
                        <a:pt x="56" y="2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9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2"/>
                      </a:lnTo>
                      <a:lnTo>
                        <a:pt x="116" y="3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5" y="26"/>
                      </a:lnTo>
                      <a:lnTo>
                        <a:pt x="146" y="30"/>
                      </a:lnTo>
                      <a:lnTo>
                        <a:pt x="148" y="34"/>
                      </a:lnTo>
                      <a:lnTo>
                        <a:pt x="149" y="37"/>
                      </a:lnTo>
                      <a:lnTo>
                        <a:pt x="151" y="43"/>
                      </a:lnTo>
                      <a:lnTo>
                        <a:pt x="151" y="48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4"/>
                      </a:lnTo>
                      <a:lnTo>
                        <a:pt x="153" y="144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79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7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1"/>
                      </a:lnTo>
                      <a:lnTo>
                        <a:pt x="105" y="167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80" y="183"/>
                      </a:lnTo>
                      <a:lnTo>
                        <a:pt x="73" y="185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5"/>
                      </a:lnTo>
                      <a:lnTo>
                        <a:pt x="39" y="184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8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8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0"/>
                      </a:lnTo>
                      <a:lnTo>
                        <a:pt x="2" y="145"/>
                      </a:lnTo>
                      <a:lnTo>
                        <a:pt x="0" y="139"/>
                      </a:lnTo>
                      <a:lnTo>
                        <a:pt x="0" y="134"/>
                      </a:lnTo>
                      <a:lnTo>
                        <a:pt x="0" y="127"/>
                      </a:lnTo>
                      <a:lnTo>
                        <a:pt x="2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8"/>
                      </a:lnTo>
                      <a:lnTo>
                        <a:pt x="29" y="87"/>
                      </a:lnTo>
                      <a:lnTo>
                        <a:pt x="33" y="86"/>
                      </a:lnTo>
                      <a:lnTo>
                        <a:pt x="36" y="83"/>
                      </a:lnTo>
                      <a:lnTo>
                        <a:pt x="41" y="82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7"/>
                      </a:lnTo>
                      <a:lnTo>
                        <a:pt x="69" y="76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1"/>
                      </a:lnTo>
                      <a:lnTo>
                        <a:pt x="94" y="70"/>
                      </a:lnTo>
                      <a:lnTo>
                        <a:pt x="99" y="68"/>
                      </a:lnTo>
                      <a:lnTo>
                        <a:pt x="103" y="67"/>
                      </a:lnTo>
                      <a:lnTo>
                        <a:pt x="106" y="65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3" y="46"/>
                      </a:lnTo>
                      <a:lnTo>
                        <a:pt x="100" y="42"/>
                      </a:lnTo>
                      <a:lnTo>
                        <a:pt x="95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6"/>
                      </a:lnTo>
                      <a:lnTo>
                        <a:pt x="70" y="36"/>
                      </a:lnTo>
                      <a:lnTo>
                        <a:pt x="64" y="37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3"/>
                      </a:lnTo>
                      <a:lnTo>
                        <a:pt x="51" y="47"/>
                      </a:lnTo>
                      <a:lnTo>
                        <a:pt x="48" y="53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0"/>
                      </a:lnTo>
                      <a:lnTo>
                        <a:pt x="87" y="102"/>
                      </a:lnTo>
                      <a:lnTo>
                        <a:pt x="79" y="104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0"/>
                      </a:lnTo>
                      <a:lnTo>
                        <a:pt x="54" y="113"/>
                      </a:lnTo>
                      <a:lnTo>
                        <a:pt x="51" y="116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7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39"/>
                      </a:lnTo>
                      <a:lnTo>
                        <a:pt x="52" y="143"/>
                      </a:lnTo>
                      <a:lnTo>
                        <a:pt x="56" y="147"/>
                      </a:lnTo>
                      <a:lnTo>
                        <a:pt x="60" y="148"/>
                      </a:lnTo>
                      <a:lnTo>
                        <a:pt x="65" y="150"/>
                      </a:lnTo>
                      <a:lnTo>
                        <a:pt x="70" y="150"/>
                      </a:lnTo>
                      <a:lnTo>
                        <a:pt x="76" y="150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7" y="139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8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" name="Freeform 61"/>
                <p:cNvSpPr>
                  <a:spLocks noChangeAspect="1"/>
                </p:cNvSpPr>
                <p:nvPr/>
              </p:nvSpPr>
              <p:spPr bwMode="auto">
                <a:xfrm>
                  <a:off x="2261" y="1750"/>
                  <a:ext cx="51" cy="36"/>
                </a:xfrm>
                <a:custGeom>
                  <a:avLst/>
                  <a:gdLst>
                    <a:gd name="T0" fmla="*/ 9 w 253"/>
                    <a:gd name="T1" fmla="*/ 1 h 182"/>
                    <a:gd name="T2" fmla="*/ 10 w 253"/>
                    <a:gd name="T3" fmla="*/ 4 h 182"/>
                    <a:gd name="T4" fmla="*/ 13 w 253"/>
                    <a:gd name="T5" fmla="*/ 2 h 182"/>
                    <a:gd name="T6" fmla="*/ 15 w 253"/>
                    <a:gd name="T7" fmla="*/ 1 h 182"/>
                    <a:gd name="T8" fmla="*/ 18 w 253"/>
                    <a:gd name="T9" fmla="*/ 0 h 182"/>
                    <a:gd name="T10" fmla="*/ 21 w 253"/>
                    <a:gd name="T11" fmla="*/ 0 h 182"/>
                    <a:gd name="T12" fmla="*/ 24 w 253"/>
                    <a:gd name="T13" fmla="*/ 1 h 182"/>
                    <a:gd name="T14" fmla="*/ 26 w 253"/>
                    <a:gd name="T15" fmla="*/ 2 h 182"/>
                    <a:gd name="T16" fmla="*/ 28 w 253"/>
                    <a:gd name="T17" fmla="*/ 4 h 182"/>
                    <a:gd name="T18" fmla="*/ 30 w 253"/>
                    <a:gd name="T19" fmla="*/ 4 h 182"/>
                    <a:gd name="T20" fmla="*/ 33 w 253"/>
                    <a:gd name="T21" fmla="*/ 2 h 182"/>
                    <a:gd name="T22" fmla="*/ 35 w 253"/>
                    <a:gd name="T23" fmla="*/ 1 h 182"/>
                    <a:gd name="T24" fmla="*/ 38 w 253"/>
                    <a:gd name="T25" fmla="*/ 0 h 182"/>
                    <a:gd name="T26" fmla="*/ 41 w 253"/>
                    <a:gd name="T27" fmla="*/ 0 h 182"/>
                    <a:gd name="T28" fmla="*/ 45 w 253"/>
                    <a:gd name="T29" fmla="*/ 1 h 182"/>
                    <a:gd name="T30" fmla="*/ 47 w 253"/>
                    <a:gd name="T31" fmla="*/ 3 h 182"/>
                    <a:gd name="T32" fmla="*/ 49 w 253"/>
                    <a:gd name="T33" fmla="*/ 5 h 182"/>
                    <a:gd name="T34" fmla="*/ 50 w 253"/>
                    <a:gd name="T35" fmla="*/ 7 h 182"/>
                    <a:gd name="T36" fmla="*/ 51 w 253"/>
                    <a:gd name="T37" fmla="*/ 8 h 182"/>
                    <a:gd name="T38" fmla="*/ 51 w 253"/>
                    <a:gd name="T39" fmla="*/ 10 h 182"/>
                    <a:gd name="T40" fmla="*/ 51 w 253"/>
                    <a:gd name="T41" fmla="*/ 12 h 182"/>
                    <a:gd name="T42" fmla="*/ 51 w 253"/>
                    <a:gd name="T43" fmla="*/ 36 h 182"/>
                    <a:gd name="T44" fmla="*/ 42 w 253"/>
                    <a:gd name="T45" fmla="*/ 16 h 182"/>
                    <a:gd name="T46" fmla="*/ 42 w 253"/>
                    <a:gd name="T47" fmla="*/ 12 h 182"/>
                    <a:gd name="T48" fmla="*/ 41 w 253"/>
                    <a:gd name="T49" fmla="*/ 9 h 182"/>
                    <a:gd name="T50" fmla="*/ 39 w 253"/>
                    <a:gd name="T51" fmla="*/ 8 h 182"/>
                    <a:gd name="T52" fmla="*/ 37 w 253"/>
                    <a:gd name="T53" fmla="*/ 7 h 182"/>
                    <a:gd name="T54" fmla="*/ 35 w 253"/>
                    <a:gd name="T55" fmla="*/ 7 h 182"/>
                    <a:gd name="T56" fmla="*/ 33 w 253"/>
                    <a:gd name="T57" fmla="*/ 8 h 182"/>
                    <a:gd name="T58" fmla="*/ 32 w 253"/>
                    <a:gd name="T59" fmla="*/ 10 h 182"/>
                    <a:gd name="T60" fmla="*/ 31 w 253"/>
                    <a:gd name="T61" fmla="*/ 12 h 182"/>
                    <a:gd name="T62" fmla="*/ 31 w 253"/>
                    <a:gd name="T63" fmla="*/ 13 h 182"/>
                    <a:gd name="T64" fmla="*/ 30 w 253"/>
                    <a:gd name="T65" fmla="*/ 15 h 182"/>
                    <a:gd name="T66" fmla="*/ 30 w 253"/>
                    <a:gd name="T67" fmla="*/ 17 h 182"/>
                    <a:gd name="T68" fmla="*/ 30 w 253"/>
                    <a:gd name="T69" fmla="*/ 19 h 182"/>
                    <a:gd name="T70" fmla="*/ 21 w 253"/>
                    <a:gd name="T71" fmla="*/ 36 h 182"/>
                    <a:gd name="T72" fmla="*/ 21 w 253"/>
                    <a:gd name="T73" fmla="*/ 14 h 182"/>
                    <a:gd name="T74" fmla="*/ 21 w 253"/>
                    <a:gd name="T75" fmla="*/ 11 h 182"/>
                    <a:gd name="T76" fmla="*/ 20 w 253"/>
                    <a:gd name="T77" fmla="*/ 9 h 182"/>
                    <a:gd name="T78" fmla="*/ 20 w 253"/>
                    <a:gd name="T79" fmla="*/ 9 h 182"/>
                    <a:gd name="T80" fmla="*/ 18 w 253"/>
                    <a:gd name="T81" fmla="*/ 8 h 182"/>
                    <a:gd name="T82" fmla="*/ 17 w 253"/>
                    <a:gd name="T83" fmla="*/ 7 h 182"/>
                    <a:gd name="T84" fmla="*/ 15 w 253"/>
                    <a:gd name="T85" fmla="*/ 7 h 182"/>
                    <a:gd name="T86" fmla="*/ 13 w 253"/>
                    <a:gd name="T87" fmla="*/ 8 h 182"/>
                    <a:gd name="T88" fmla="*/ 11 w 253"/>
                    <a:gd name="T89" fmla="*/ 9 h 182"/>
                    <a:gd name="T90" fmla="*/ 10 w 253"/>
                    <a:gd name="T91" fmla="*/ 11 h 182"/>
                    <a:gd name="T92" fmla="*/ 10 w 253"/>
                    <a:gd name="T93" fmla="*/ 12 h 182"/>
                    <a:gd name="T94" fmla="*/ 9 w 253"/>
                    <a:gd name="T95" fmla="*/ 14 h 182"/>
                    <a:gd name="T96" fmla="*/ 9 w 253"/>
                    <a:gd name="T97" fmla="*/ 16 h 182"/>
                    <a:gd name="T98" fmla="*/ 9 w 253"/>
                    <a:gd name="T99" fmla="*/ 18 h 182"/>
                    <a:gd name="T100" fmla="*/ 9 w 253"/>
                    <a:gd name="T101" fmla="*/ 36 h 182"/>
                    <a:gd name="T102" fmla="*/ 0 w 253"/>
                    <a:gd name="T103" fmla="*/ 1 h 18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253" h="182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29"/>
                      </a:lnTo>
                      <a:lnTo>
                        <a:pt x="51" y="22"/>
                      </a:lnTo>
                      <a:lnTo>
                        <a:pt x="57" y="16"/>
                      </a:lnTo>
                      <a:lnTo>
                        <a:pt x="63" y="11"/>
                      </a:lnTo>
                      <a:lnTo>
                        <a:pt x="69" y="7"/>
                      </a:lnTo>
                      <a:lnTo>
                        <a:pt x="76" y="3"/>
                      </a:lnTo>
                      <a:lnTo>
                        <a:pt x="82" y="1"/>
                      </a:lnTo>
                      <a:lnTo>
                        <a:pt x="89" y="0"/>
                      </a:lnTo>
                      <a:lnTo>
                        <a:pt x="97" y="0"/>
                      </a:lnTo>
                      <a:lnTo>
                        <a:pt x="104" y="0"/>
                      </a:lnTo>
                      <a:lnTo>
                        <a:pt x="111" y="1"/>
                      </a:lnTo>
                      <a:lnTo>
                        <a:pt x="118" y="3"/>
                      </a:lnTo>
                      <a:lnTo>
                        <a:pt x="124" y="7"/>
                      </a:lnTo>
                      <a:lnTo>
                        <a:pt x="129" y="11"/>
                      </a:lnTo>
                      <a:lnTo>
                        <a:pt x="135" y="16"/>
                      </a:lnTo>
                      <a:lnTo>
                        <a:pt x="140" y="22"/>
                      </a:lnTo>
                      <a:lnTo>
                        <a:pt x="144" y="29"/>
                      </a:lnTo>
                      <a:lnTo>
                        <a:pt x="150" y="22"/>
                      </a:lnTo>
                      <a:lnTo>
                        <a:pt x="156" y="16"/>
                      </a:lnTo>
                      <a:lnTo>
                        <a:pt x="162" y="11"/>
                      </a:lnTo>
                      <a:lnTo>
                        <a:pt x="168" y="7"/>
                      </a:lnTo>
                      <a:lnTo>
                        <a:pt x="175" y="3"/>
                      </a:lnTo>
                      <a:lnTo>
                        <a:pt x="182" y="1"/>
                      </a:lnTo>
                      <a:lnTo>
                        <a:pt x="189" y="0"/>
                      </a:lnTo>
                      <a:lnTo>
                        <a:pt x="196" y="0"/>
                      </a:lnTo>
                      <a:lnTo>
                        <a:pt x="205" y="1"/>
                      </a:lnTo>
                      <a:lnTo>
                        <a:pt x="213" y="2"/>
                      </a:lnTo>
                      <a:lnTo>
                        <a:pt x="221" y="5"/>
                      </a:lnTo>
                      <a:lnTo>
                        <a:pt x="228" y="8"/>
                      </a:lnTo>
                      <a:lnTo>
                        <a:pt x="234" y="13"/>
                      </a:lnTo>
                      <a:lnTo>
                        <a:pt x="240" y="18"/>
                      </a:lnTo>
                      <a:lnTo>
                        <a:pt x="245" y="24"/>
                      </a:lnTo>
                      <a:lnTo>
                        <a:pt x="248" y="31"/>
                      </a:lnTo>
                      <a:lnTo>
                        <a:pt x="249" y="34"/>
                      </a:lnTo>
                      <a:lnTo>
                        <a:pt x="249" y="37"/>
                      </a:lnTo>
                      <a:lnTo>
                        <a:pt x="251" y="42"/>
                      </a:lnTo>
                      <a:lnTo>
                        <a:pt x="252" y="46"/>
                      </a:lnTo>
                      <a:lnTo>
                        <a:pt x="252" y="52"/>
                      </a:lnTo>
                      <a:lnTo>
                        <a:pt x="253" y="57"/>
                      </a:lnTo>
                      <a:lnTo>
                        <a:pt x="253" y="63"/>
                      </a:lnTo>
                      <a:lnTo>
                        <a:pt x="253" y="69"/>
                      </a:lnTo>
                      <a:lnTo>
                        <a:pt x="253" y="182"/>
                      </a:lnTo>
                      <a:lnTo>
                        <a:pt x="207" y="182"/>
                      </a:lnTo>
                      <a:lnTo>
                        <a:pt x="207" y="81"/>
                      </a:lnTo>
                      <a:lnTo>
                        <a:pt x="207" y="69"/>
                      </a:lnTo>
                      <a:lnTo>
                        <a:pt x="206" y="59"/>
                      </a:lnTo>
                      <a:lnTo>
                        <a:pt x="204" y="52"/>
                      </a:lnTo>
                      <a:lnTo>
                        <a:pt x="202" y="47"/>
                      </a:lnTo>
                      <a:lnTo>
                        <a:pt x="199" y="42"/>
                      </a:lnTo>
                      <a:lnTo>
                        <a:pt x="194" y="39"/>
                      </a:lnTo>
                      <a:lnTo>
                        <a:pt x="188" y="37"/>
                      </a:lnTo>
                      <a:lnTo>
                        <a:pt x="183" y="36"/>
                      </a:lnTo>
                      <a:lnTo>
                        <a:pt x="178" y="36"/>
                      </a:lnTo>
                      <a:lnTo>
                        <a:pt x="174" y="37"/>
                      </a:lnTo>
                      <a:lnTo>
                        <a:pt x="169" y="40"/>
                      </a:lnTo>
                      <a:lnTo>
                        <a:pt x="165" y="42"/>
                      </a:lnTo>
                      <a:lnTo>
                        <a:pt x="162" y="46"/>
                      </a:lnTo>
                      <a:lnTo>
                        <a:pt x="158" y="50"/>
                      </a:lnTo>
                      <a:lnTo>
                        <a:pt x="156" y="56"/>
                      </a:lnTo>
                      <a:lnTo>
                        <a:pt x="153" y="60"/>
                      </a:lnTo>
                      <a:lnTo>
                        <a:pt x="152" y="63"/>
                      </a:lnTo>
                      <a:lnTo>
                        <a:pt x="152" y="67"/>
                      </a:lnTo>
                      <a:lnTo>
                        <a:pt x="151" y="71"/>
                      </a:lnTo>
                      <a:lnTo>
                        <a:pt x="151" y="75"/>
                      </a:lnTo>
                      <a:lnTo>
                        <a:pt x="150" y="80"/>
                      </a:lnTo>
                      <a:lnTo>
                        <a:pt x="150" y="86"/>
                      </a:lnTo>
                      <a:lnTo>
                        <a:pt x="150" y="91"/>
                      </a:lnTo>
                      <a:lnTo>
                        <a:pt x="150" y="97"/>
                      </a:lnTo>
                      <a:lnTo>
                        <a:pt x="150" y="182"/>
                      </a:lnTo>
                      <a:lnTo>
                        <a:pt x="104" y="182"/>
                      </a:lnTo>
                      <a:lnTo>
                        <a:pt x="104" y="85"/>
                      </a:lnTo>
                      <a:lnTo>
                        <a:pt x="104" y="73"/>
                      </a:lnTo>
                      <a:lnTo>
                        <a:pt x="103" y="64"/>
                      </a:lnTo>
                      <a:lnTo>
                        <a:pt x="103" y="57"/>
                      </a:lnTo>
                      <a:lnTo>
                        <a:pt x="101" y="52"/>
                      </a:lnTo>
                      <a:lnTo>
                        <a:pt x="100" y="48"/>
                      </a:lnTo>
                      <a:lnTo>
                        <a:pt x="98" y="46"/>
                      </a:lnTo>
                      <a:lnTo>
                        <a:pt x="97" y="43"/>
                      </a:lnTo>
                      <a:lnTo>
                        <a:pt x="94" y="41"/>
                      </a:lnTo>
                      <a:lnTo>
                        <a:pt x="91" y="40"/>
                      </a:lnTo>
                      <a:lnTo>
                        <a:pt x="87" y="37"/>
                      </a:lnTo>
                      <a:lnTo>
                        <a:pt x="83" y="36"/>
                      </a:lnTo>
                      <a:lnTo>
                        <a:pt x="80" y="36"/>
                      </a:lnTo>
                      <a:lnTo>
                        <a:pt x="75" y="36"/>
                      </a:lnTo>
                      <a:lnTo>
                        <a:pt x="69" y="37"/>
                      </a:lnTo>
                      <a:lnTo>
                        <a:pt x="64" y="40"/>
                      </a:lnTo>
                      <a:lnTo>
                        <a:pt x="61" y="42"/>
                      </a:lnTo>
                      <a:lnTo>
                        <a:pt x="57" y="46"/>
                      </a:lnTo>
                      <a:lnTo>
                        <a:pt x="53" y="50"/>
                      </a:lnTo>
                      <a:lnTo>
                        <a:pt x="51" y="54"/>
                      </a:lnTo>
                      <a:lnTo>
                        <a:pt x="50" y="59"/>
                      </a:lnTo>
                      <a:lnTo>
                        <a:pt x="49" y="62"/>
                      </a:lnTo>
                      <a:lnTo>
                        <a:pt x="49" y="65"/>
                      </a:lnTo>
                      <a:lnTo>
                        <a:pt x="47" y="69"/>
                      </a:lnTo>
                      <a:lnTo>
                        <a:pt x="47" y="74"/>
                      </a:lnTo>
                      <a:lnTo>
                        <a:pt x="46" y="79"/>
                      </a:lnTo>
                      <a:lnTo>
                        <a:pt x="46" y="83"/>
                      </a:lnTo>
                      <a:lnTo>
                        <a:pt x="46" y="90"/>
                      </a:lnTo>
                      <a:lnTo>
                        <a:pt x="46" y="96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" name="Freeform 62"/>
                <p:cNvSpPr>
                  <a:spLocks noChangeAspect="1"/>
                </p:cNvSpPr>
                <p:nvPr/>
              </p:nvSpPr>
              <p:spPr bwMode="auto">
                <a:xfrm>
                  <a:off x="1915" y="1813"/>
                  <a:ext cx="16" cy="62"/>
                </a:xfrm>
                <a:custGeom>
                  <a:avLst/>
                  <a:gdLst>
                    <a:gd name="T0" fmla="*/ 10 w 82"/>
                    <a:gd name="T1" fmla="*/ 62 h 312"/>
                    <a:gd name="T2" fmla="*/ 8 w 82"/>
                    <a:gd name="T3" fmla="*/ 58 h 312"/>
                    <a:gd name="T4" fmla="*/ 6 w 82"/>
                    <a:gd name="T5" fmla="*/ 54 h 312"/>
                    <a:gd name="T6" fmla="*/ 4 w 82"/>
                    <a:gd name="T7" fmla="*/ 50 h 312"/>
                    <a:gd name="T8" fmla="*/ 3 w 82"/>
                    <a:gd name="T9" fmla="*/ 47 h 312"/>
                    <a:gd name="T10" fmla="*/ 1 w 82"/>
                    <a:gd name="T11" fmla="*/ 43 h 312"/>
                    <a:gd name="T12" fmla="*/ 1 w 82"/>
                    <a:gd name="T13" fmla="*/ 39 h 312"/>
                    <a:gd name="T14" fmla="*/ 0 w 82"/>
                    <a:gd name="T15" fmla="*/ 35 h 312"/>
                    <a:gd name="T16" fmla="*/ 0 w 82"/>
                    <a:gd name="T17" fmla="*/ 31 h 312"/>
                    <a:gd name="T18" fmla="*/ 0 w 82"/>
                    <a:gd name="T19" fmla="*/ 26 h 312"/>
                    <a:gd name="T20" fmla="*/ 1 w 82"/>
                    <a:gd name="T21" fmla="*/ 22 h 312"/>
                    <a:gd name="T22" fmla="*/ 2 w 82"/>
                    <a:gd name="T23" fmla="*/ 18 h 312"/>
                    <a:gd name="T24" fmla="*/ 3 w 82"/>
                    <a:gd name="T25" fmla="*/ 13 h 312"/>
                    <a:gd name="T26" fmla="*/ 5 w 82"/>
                    <a:gd name="T27" fmla="*/ 10 h 312"/>
                    <a:gd name="T28" fmla="*/ 6 w 82"/>
                    <a:gd name="T29" fmla="*/ 7 h 312"/>
                    <a:gd name="T30" fmla="*/ 8 w 82"/>
                    <a:gd name="T31" fmla="*/ 3 h 312"/>
                    <a:gd name="T32" fmla="*/ 10 w 82"/>
                    <a:gd name="T33" fmla="*/ 0 h 312"/>
                    <a:gd name="T34" fmla="*/ 15 w 82"/>
                    <a:gd name="T35" fmla="*/ 3 h 312"/>
                    <a:gd name="T36" fmla="*/ 13 w 82"/>
                    <a:gd name="T37" fmla="*/ 7 h 312"/>
                    <a:gd name="T38" fmla="*/ 12 w 82"/>
                    <a:gd name="T39" fmla="*/ 11 h 312"/>
                    <a:gd name="T40" fmla="*/ 11 w 82"/>
                    <a:gd name="T41" fmla="*/ 15 h 312"/>
                    <a:gd name="T42" fmla="*/ 10 w 82"/>
                    <a:gd name="T43" fmla="*/ 18 h 312"/>
                    <a:gd name="T44" fmla="*/ 9 w 82"/>
                    <a:gd name="T45" fmla="*/ 22 h 312"/>
                    <a:gd name="T46" fmla="*/ 9 w 82"/>
                    <a:gd name="T47" fmla="*/ 26 h 312"/>
                    <a:gd name="T48" fmla="*/ 9 w 82"/>
                    <a:gd name="T49" fmla="*/ 29 h 312"/>
                    <a:gd name="T50" fmla="*/ 9 w 82"/>
                    <a:gd name="T51" fmla="*/ 32 h 312"/>
                    <a:gd name="T52" fmla="*/ 9 w 82"/>
                    <a:gd name="T53" fmla="*/ 35 h 312"/>
                    <a:gd name="T54" fmla="*/ 9 w 82"/>
                    <a:gd name="T55" fmla="*/ 38 h 312"/>
                    <a:gd name="T56" fmla="*/ 9 w 82"/>
                    <a:gd name="T57" fmla="*/ 41 h 312"/>
                    <a:gd name="T58" fmla="*/ 10 w 82"/>
                    <a:gd name="T59" fmla="*/ 44 h 312"/>
                    <a:gd name="T60" fmla="*/ 10 w 82"/>
                    <a:gd name="T61" fmla="*/ 46 h 312"/>
                    <a:gd name="T62" fmla="*/ 11 w 82"/>
                    <a:gd name="T63" fmla="*/ 49 h 312"/>
                    <a:gd name="T64" fmla="*/ 12 w 82"/>
                    <a:gd name="T65" fmla="*/ 51 h 312"/>
                    <a:gd name="T66" fmla="*/ 12 w 82"/>
                    <a:gd name="T67" fmla="*/ 53 h 312"/>
                    <a:gd name="T68" fmla="*/ 13 w 82"/>
                    <a:gd name="T69" fmla="*/ 55 h 312"/>
                    <a:gd name="T70" fmla="*/ 14 w 82"/>
                    <a:gd name="T71" fmla="*/ 58 h 312"/>
                    <a:gd name="T72" fmla="*/ 15 w 82"/>
                    <a:gd name="T73" fmla="*/ 60 h 312"/>
                    <a:gd name="T74" fmla="*/ 16 w 82"/>
                    <a:gd name="T75" fmla="*/ 62 h 312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82" h="312">
                      <a:moveTo>
                        <a:pt x="82" y="312"/>
                      </a:moveTo>
                      <a:lnTo>
                        <a:pt x="53" y="311"/>
                      </a:lnTo>
                      <a:lnTo>
                        <a:pt x="47" y="301"/>
                      </a:lnTo>
                      <a:lnTo>
                        <a:pt x="41" y="293"/>
                      </a:lnTo>
                      <a:lnTo>
                        <a:pt x="35" y="283"/>
                      </a:lnTo>
                      <a:lnTo>
                        <a:pt x="30" y="273"/>
                      </a:lnTo>
                      <a:lnTo>
                        <a:pt x="26" y="264"/>
                      </a:lnTo>
                      <a:lnTo>
                        <a:pt x="21" y="254"/>
                      </a:lnTo>
                      <a:lnTo>
                        <a:pt x="17" y="244"/>
                      </a:lnTo>
                      <a:lnTo>
                        <a:pt x="13" y="235"/>
                      </a:lnTo>
                      <a:lnTo>
                        <a:pt x="11" y="225"/>
                      </a:lnTo>
                      <a:lnTo>
                        <a:pt x="7" y="214"/>
                      </a:lnTo>
                      <a:lnTo>
                        <a:pt x="5" y="204"/>
                      </a:lnTo>
                      <a:lnTo>
                        <a:pt x="4" y="195"/>
                      </a:lnTo>
                      <a:lnTo>
                        <a:pt x="3" y="185"/>
                      </a:lnTo>
                      <a:lnTo>
                        <a:pt x="1" y="174"/>
                      </a:lnTo>
                      <a:lnTo>
                        <a:pt x="0" y="165"/>
                      </a:lnTo>
                      <a:lnTo>
                        <a:pt x="0" y="156"/>
                      </a:lnTo>
                      <a:lnTo>
                        <a:pt x="0" y="145"/>
                      </a:lnTo>
                      <a:lnTo>
                        <a:pt x="1" y="133"/>
                      </a:lnTo>
                      <a:lnTo>
                        <a:pt x="3" y="122"/>
                      </a:lnTo>
                      <a:lnTo>
                        <a:pt x="5" y="111"/>
                      </a:lnTo>
                      <a:lnTo>
                        <a:pt x="6" y="100"/>
                      </a:lnTo>
                      <a:lnTo>
                        <a:pt x="10" y="89"/>
                      </a:lnTo>
                      <a:lnTo>
                        <a:pt x="12" y="78"/>
                      </a:lnTo>
                      <a:lnTo>
                        <a:pt x="16" y="67"/>
                      </a:lnTo>
                      <a:lnTo>
                        <a:pt x="20" y="59"/>
                      </a:lnTo>
                      <a:lnTo>
                        <a:pt x="24" y="50"/>
                      </a:lnTo>
                      <a:lnTo>
                        <a:pt x="28" y="42"/>
                      </a:lnTo>
                      <a:lnTo>
                        <a:pt x="33" y="33"/>
                      </a:lnTo>
                      <a:lnTo>
                        <a:pt x="38" y="25"/>
                      </a:lnTo>
                      <a:lnTo>
                        <a:pt x="42" y="16"/>
                      </a:lnTo>
                      <a:lnTo>
                        <a:pt x="48" y="8"/>
                      </a:lnTo>
                      <a:lnTo>
                        <a:pt x="53" y="0"/>
                      </a:lnTo>
                      <a:lnTo>
                        <a:pt x="82" y="0"/>
                      </a:lnTo>
                      <a:lnTo>
                        <a:pt x="77" y="13"/>
                      </a:lnTo>
                      <a:lnTo>
                        <a:pt x="72" y="25"/>
                      </a:lnTo>
                      <a:lnTo>
                        <a:pt x="68" y="36"/>
                      </a:lnTo>
                      <a:lnTo>
                        <a:pt x="64" y="47"/>
                      </a:lnTo>
                      <a:lnTo>
                        <a:pt x="60" y="56"/>
                      </a:lnTo>
                      <a:lnTo>
                        <a:pt x="58" y="66"/>
                      </a:lnTo>
                      <a:lnTo>
                        <a:pt x="56" y="76"/>
                      </a:lnTo>
                      <a:lnTo>
                        <a:pt x="53" y="84"/>
                      </a:lnTo>
                      <a:lnTo>
                        <a:pt x="52" y="93"/>
                      </a:lnTo>
                      <a:lnTo>
                        <a:pt x="50" y="101"/>
                      </a:lnTo>
                      <a:lnTo>
                        <a:pt x="48" y="110"/>
                      </a:lnTo>
                      <a:lnTo>
                        <a:pt x="48" y="119"/>
                      </a:lnTo>
                      <a:lnTo>
                        <a:pt x="47" y="129"/>
                      </a:lnTo>
                      <a:lnTo>
                        <a:pt x="46" y="138"/>
                      </a:lnTo>
                      <a:lnTo>
                        <a:pt x="46" y="147"/>
                      </a:lnTo>
                      <a:lnTo>
                        <a:pt x="46" y="157"/>
                      </a:lnTo>
                      <a:lnTo>
                        <a:pt x="46" y="163"/>
                      </a:lnTo>
                      <a:lnTo>
                        <a:pt x="46" y="170"/>
                      </a:lnTo>
                      <a:lnTo>
                        <a:pt x="46" y="176"/>
                      </a:lnTo>
                      <a:lnTo>
                        <a:pt x="47" y="184"/>
                      </a:lnTo>
                      <a:lnTo>
                        <a:pt x="47" y="191"/>
                      </a:lnTo>
                      <a:lnTo>
                        <a:pt x="48" y="198"/>
                      </a:lnTo>
                      <a:lnTo>
                        <a:pt x="48" y="204"/>
                      </a:lnTo>
                      <a:lnTo>
                        <a:pt x="50" y="212"/>
                      </a:lnTo>
                      <a:lnTo>
                        <a:pt x="51" y="219"/>
                      </a:lnTo>
                      <a:lnTo>
                        <a:pt x="52" y="225"/>
                      </a:lnTo>
                      <a:lnTo>
                        <a:pt x="53" y="232"/>
                      </a:lnTo>
                      <a:lnTo>
                        <a:pt x="56" y="238"/>
                      </a:lnTo>
                      <a:lnTo>
                        <a:pt x="57" y="245"/>
                      </a:lnTo>
                      <a:lnTo>
                        <a:pt x="59" y="252"/>
                      </a:lnTo>
                      <a:lnTo>
                        <a:pt x="60" y="258"/>
                      </a:lnTo>
                      <a:lnTo>
                        <a:pt x="63" y="264"/>
                      </a:lnTo>
                      <a:lnTo>
                        <a:pt x="64" y="269"/>
                      </a:lnTo>
                      <a:lnTo>
                        <a:pt x="65" y="273"/>
                      </a:lnTo>
                      <a:lnTo>
                        <a:pt x="68" y="278"/>
                      </a:lnTo>
                      <a:lnTo>
                        <a:pt x="70" y="284"/>
                      </a:lnTo>
                      <a:lnTo>
                        <a:pt x="72" y="290"/>
                      </a:lnTo>
                      <a:lnTo>
                        <a:pt x="75" y="296"/>
                      </a:lnTo>
                      <a:lnTo>
                        <a:pt x="78" y="304"/>
                      </a:lnTo>
                      <a:lnTo>
                        <a:pt x="82" y="311"/>
                      </a:lnTo>
                      <a:lnTo>
                        <a:pt x="82" y="3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" name="Freeform 63"/>
                <p:cNvSpPr>
                  <a:spLocks noChangeAspect="1"/>
                </p:cNvSpPr>
                <p:nvPr/>
              </p:nvSpPr>
              <p:spPr bwMode="auto">
                <a:xfrm>
                  <a:off x="1939" y="1812"/>
                  <a:ext cx="22" cy="49"/>
                </a:xfrm>
                <a:custGeom>
                  <a:avLst/>
                  <a:gdLst>
                    <a:gd name="T0" fmla="*/ 22 w 106"/>
                    <a:gd name="T1" fmla="*/ 49 h 245"/>
                    <a:gd name="T2" fmla="*/ 12 w 106"/>
                    <a:gd name="T3" fmla="*/ 49 h 245"/>
                    <a:gd name="T4" fmla="*/ 12 w 106"/>
                    <a:gd name="T5" fmla="*/ 14 h 245"/>
                    <a:gd name="T6" fmla="*/ 11 w 106"/>
                    <a:gd name="T7" fmla="*/ 15 h 245"/>
                    <a:gd name="T8" fmla="*/ 10 w 106"/>
                    <a:gd name="T9" fmla="*/ 16 h 245"/>
                    <a:gd name="T10" fmla="*/ 8 w 106"/>
                    <a:gd name="T11" fmla="*/ 17 h 245"/>
                    <a:gd name="T12" fmla="*/ 7 w 106"/>
                    <a:gd name="T13" fmla="*/ 18 h 245"/>
                    <a:gd name="T14" fmla="*/ 5 w 106"/>
                    <a:gd name="T15" fmla="*/ 19 h 245"/>
                    <a:gd name="T16" fmla="*/ 3 w 106"/>
                    <a:gd name="T17" fmla="*/ 20 h 245"/>
                    <a:gd name="T18" fmla="*/ 2 w 106"/>
                    <a:gd name="T19" fmla="*/ 21 h 245"/>
                    <a:gd name="T20" fmla="*/ 0 w 106"/>
                    <a:gd name="T21" fmla="*/ 21 h 245"/>
                    <a:gd name="T22" fmla="*/ 0 w 106"/>
                    <a:gd name="T23" fmla="*/ 12 h 245"/>
                    <a:gd name="T24" fmla="*/ 1 w 106"/>
                    <a:gd name="T25" fmla="*/ 12 h 245"/>
                    <a:gd name="T26" fmla="*/ 2 w 106"/>
                    <a:gd name="T27" fmla="*/ 12 h 245"/>
                    <a:gd name="T28" fmla="*/ 3 w 106"/>
                    <a:gd name="T29" fmla="*/ 11 h 245"/>
                    <a:gd name="T30" fmla="*/ 4 w 106"/>
                    <a:gd name="T31" fmla="*/ 11 h 245"/>
                    <a:gd name="T32" fmla="*/ 5 w 106"/>
                    <a:gd name="T33" fmla="*/ 10 h 245"/>
                    <a:gd name="T34" fmla="*/ 6 w 106"/>
                    <a:gd name="T35" fmla="*/ 9 h 245"/>
                    <a:gd name="T36" fmla="*/ 7 w 106"/>
                    <a:gd name="T37" fmla="*/ 9 h 245"/>
                    <a:gd name="T38" fmla="*/ 8 w 106"/>
                    <a:gd name="T39" fmla="*/ 8 h 245"/>
                    <a:gd name="T40" fmla="*/ 9 w 106"/>
                    <a:gd name="T41" fmla="*/ 7 h 245"/>
                    <a:gd name="T42" fmla="*/ 10 w 106"/>
                    <a:gd name="T43" fmla="*/ 6 h 245"/>
                    <a:gd name="T44" fmla="*/ 11 w 106"/>
                    <a:gd name="T45" fmla="*/ 5 h 245"/>
                    <a:gd name="T46" fmla="*/ 12 w 106"/>
                    <a:gd name="T47" fmla="*/ 4 h 245"/>
                    <a:gd name="T48" fmla="*/ 12 w 106"/>
                    <a:gd name="T49" fmla="*/ 3 h 245"/>
                    <a:gd name="T50" fmla="*/ 13 w 106"/>
                    <a:gd name="T51" fmla="*/ 2 h 245"/>
                    <a:gd name="T52" fmla="*/ 13 w 106"/>
                    <a:gd name="T53" fmla="*/ 1 h 245"/>
                    <a:gd name="T54" fmla="*/ 14 w 106"/>
                    <a:gd name="T55" fmla="*/ 0 h 245"/>
                    <a:gd name="T56" fmla="*/ 22 w 106"/>
                    <a:gd name="T57" fmla="*/ 0 h 245"/>
                    <a:gd name="T58" fmla="*/ 22 w 106"/>
                    <a:gd name="T59" fmla="*/ 49 h 24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106" h="245">
                      <a:moveTo>
                        <a:pt x="106" y="245"/>
                      </a:moveTo>
                      <a:lnTo>
                        <a:pt x="60" y="245"/>
                      </a:lnTo>
                      <a:lnTo>
                        <a:pt x="60" y="69"/>
                      </a:lnTo>
                      <a:lnTo>
                        <a:pt x="54" y="75"/>
                      </a:lnTo>
                      <a:lnTo>
                        <a:pt x="47" y="81"/>
                      </a:lnTo>
                      <a:lnTo>
                        <a:pt x="39" y="86"/>
                      </a:lnTo>
                      <a:lnTo>
                        <a:pt x="32" y="91"/>
                      </a:lnTo>
                      <a:lnTo>
                        <a:pt x="24" y="96"/>
                      </a:lnTo>
                      <a:lnTo>
                        <a:pt x="15" y="101"/>
                      </a:lnTo>
                      <a:lnTo>
                        <a:pt x="8" y="104"/>
                      </a:lnTo>
                      <a:lnTo>
                        <a:pt x="0" y="107"/>
                      </a:lnTo>
                      <a:lnTo>
                        <a:pt x="0" y="61"/>
                      </a:lnTo>
                      <a:lnTo>
                        <a:pt x="5" y="59"/>
                      </a:lnTo>
                      <a:lnTo>
                        <a:pt x="9" y="58"/>
                      </a:lnTo>
                      <a:lnTo>
                        <a:pt x="14" y="56"/>
                      </a:lnTo>
                      <a:lnTo>
                        <a:pt x="19" y="53"/>
                      </a:lnTo>
                      <a:lnTo>
                        <a:pt x="24" y="50"/>
                      </a:lnTo>
                      <a:lnTo>
                        <a:pt x="29" y="47"/>
                      </a:lnTo>
                      <a:lnTo>
                        <a:pt x="33" y="44"/>
                      </a:lnTo>
                      <a:lnTo>
                        <a:pt x="38" y="40"/>
                      </a:lnTo>
                      <a:lnTo>
                        <a:pt x="43" y="35"/>
                      </a:lnTo>
                      <a:lnTo>
                        <a:pt x="48" y="32"/>
                      </a:lnTo>
                      <a:lnTo>
                        <a:pt x="53" y="27"/>
                      </a:lnTo>
                      <a:lnTo>
                        <a:pt x="56" y="22"/>
                      </a:lnTo>
                      <a:lnTo>
                        <a:pt x="60" y="16"/>
                      </a:lnTo>
                      <a:lnTo>
                        <a:pt x="62" y="11"/>
                      </a:lnTo>
                      <a:lnTo>
                        <a:pt x="65" y="5"/>
                      </a:lnTo>
                      <a:lnTo>
                        <a:pt x="67" y="0"/>
                      </a:lnTo>
                      <a:lnTo>
                        <a:pt x="106" y="0"/>
                      </a:lnTo>
                      <a:lnTo>
                        <a:pt x="106" y="2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" name="Freeform 64"/>
                <p:cNvSpPr>
                  <a:spLocks noChangeAspect="1"/>
                </p:cNvSpPr>
                <p:nvPr/>
              </p:nvSpPr>
              <p:spPr bwMode="auto">
                <a:xfrm>
                  <a:off x="1993" y="1812"/>
                  <a:ext cx="45" cy="50"/>
                </a:xfrm>
                <a:custGeom>
                  <a:avLst/>
                  <a:gdLst>
                    <a:gd name="T0" fmla="*/ 45 w 224"/>
                    <a:gd name="T1" fmla="*/ 23 h 252"/>
                    <a:gd name="T2" fmla="*/ 43 w 224"/>
                    <a:gd name="T3" fmla="*/ 44 h 252"/>
                    <a:gd name="T4" fmla="*/ 40 w 224"/>
                    <a:gd name="T5" fmla="*/ 46 h 252"/>
                    <a:gd name="T6" fmla="*/ 36 w 224"/>
                    <a:gd name="T7" fmla="*/ 48 h 252"/>
                    <a:gd name="T8" fmla="*/ 32 w 224"/>
                    <a:gd name="T9" fmla="*/ 49 h 252"/>
                    <a:gd name="T10" fmla="*/ 27 w 224"/>
                    <a:gd name="T11" fmla="*/ 50 h 252"/>
                    <a:gd name="T12" fmla="*/ 23 w 224"/>
                    <a:gd name="T13" fmla="*/ 50 h 252"/>
                    <a:gd name="T14" fmla="*/ 17 w 224"/>
                    <a:gd name="T15" fmla="*/ 49 h 252"/>
                    <a:gd name="T16" fmla="*/ 12 w 224"/>
                    <a:gd name="T17" fmla="*/ 48 h 252"/>
                    <a:gd name="T18" fmla="*/ 8 w 224"/>
                    <a:gd name="T19" fmla="*/ 45 h 252"/>
                    <a:gd name="T20" fmla="*/ 5 w 224"/>
                    <a:gd name="T21" fmla="*/ 42 h 252"/>
                    <a:gd name="T22" fmla="*/ 3 w 224"/>
                    <a:gd name="T23" fmla="*/ 38 h 252"/>
                    <a:gd name="T24" fmla="*/ 1 w 224"/>
                    <a:gd name="T25" fmla="*/ 33 h 252"/>
                    <a:gd name="T26" fmla="*/ 0 w 224"/>
                    <a:gd name="T27" fmla="*/ 28 h 252"/>
                    <a:gd name="T28" fmla="*/ 0 w 224"/>
                    <a:gd name="T29" fmla="*/ 23 h 252"/>
                    <a:gd name="T30" fmla="*/ 1 w 224"/>
                    <a:gd name="T31" fmla="*/ 18 h 252"/>
                    <a:gd name="T32" fmla="*/ 2 w 224"/>
                    <a:gd name="T33" fmla="*/ 13 h 252"/>
                    <a:gd name="T34" fmla="*/ 5 w 224"/>
                    <a:gd name="T35" fmla="*/ 9 h 252"/>
                    <a:gd name="T36" fmla="*/ 8 w 224"/>
                    <a:gd name="T37" fmla="*/ 5 h 252"/>
                    <a:gd name="T38" fmla="*/ 12 w 224"/>
                    <a:gd name="T39" fmla="*/ 3 h 252"/>
                    <a:gd name="T40" fmla="*/ 16 w 224"/>
                    <a:gd name="T41" fmla="*/ 1 h 252"/>
                    <a:gd name="T42" fmla="*/ 20 w 224"/>
                    <a:gd name="T43" fmla="*/ 0 h 252"/>
                    <a:gd name="T44" fmla="*/ 26 w 224"/>
                    <a:gd name="T45" fmla="*/ 0 h 252"/>
                    <a:gd name="T46" fmla="*/ 32 w 224"/>
                    <a:gd name="T47" fmla="*/ 1 h 252"/>
                    <a:gd name="T48" fmla="*/ 36 w 224"/>
                    <a:gd name="T49" fmla="*/ 3 h 252"/>
                    <a:gd name="T50" fmla="*/ 40 w 224"/>
                    <a:gd name="T51" fmla="*/ 6 h 252"/>
                    <a:gd name="T52" fmla="*/ 43 w 224"/>
                    <a:gd name="T53" fmla="*/ 10 h 252"/>
                    <a:gd name="T54" fmla="*/ 44 w 224"/>
                    <a:gd name="T55" fmla="*/ 14 h 252"/>
                    <a:gd name="T56" fmla="*/ 33 w 224"/>
                    <a:gd name="T57" fmla="*/ 13 h 252"/>
                    <a:gd name="T58" fmla="*/ 30 w 224"/>
                    <a:gd name="T59" fmla="*/ 10 h 252"/>
                    <a:gd name="T60" fmla="*/ 28 w 224"/>
                    <a:gd name="T61" fmla="*/ 9 h 252"/>
                    <a:gd name="T62" fmla="*/ 25 w 224"/>
                    <a:gd name="T63" fmla="*/ 8 h 252"/>
                    <a:gd name="T64" fmla="*/ 20 w 224"/>
                    <a:gd name="T65" fmla="*/ 8 h 252"/>
                    <a:gd name="T66" fmla="*/ 17 w 224"/>
                    <a:gd name="T67" fmla="*/ 10 h 252"/>
                    <a:gd name="T68" fmla="*/ 13 w 224"/>
                    <a:gd name="T69" fmla="*/ 12 h 252"/>
                    <a:gd name="T70" fmla="*/ 11 w 224"/>
                    <a:gd name="T71" fmla="*/ 16 h 252"/>
                    <a:gd name="T72" fmla="*/ 10 w 224"/>
                    <a:gd name="T73" fmla="*/ 21 h 252"/>
                    <a:gd name="T74" fmla="*/ 10 w 224"/>
                    <a:gd name="T75" fmla="*/ 27 h 252"/>
                    <a:gd name="T76" fmla="*/ 11 w 224"/>
                    <a:gd name="T77" fmla="*/ 32 h 252"/>
                    <a:gd name="T78" fmla="*/ 12 w 224"/>
                    <a:gd name="T79" fmla="*/ 36 h 252"/>
                    <a:gd name="T80" fmla="*/ 15 w 224"/>
                    <a:gd name="T81" fmla="*/ 39 h 252"/>
                    <a:gd name="T82" fmla="*/ 19 w 224"/>
                    <a:gd name="T83" fmla="*/ 41 h 252"/>
                    <a:gd name="T84" fmla="*/ 24 w 224"/>
                    <a:gd name="T85" fmla="*/ 42 h 252"/>
                    <a:gd name="T86" fmla="*/ 28 w 224"/>
                    <a:gd name="T87" fmla="*/ 41 h 252"/>
                    <a:gd name="T88" fmla="*/ 33 w 224"/>
                    <a:gd name="T89" fmla="*/ 39 h 252"/>
                    <a:gd name="T90" fmla="*/ 35 w 224"/>
                    <a:gd name="T91" fmla="*/ 31 h 25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224" h="252">
                      <a:moveTo>
                        <a:pt x="120" y="157"/>
                      </a:moveTo>
                      <a:lnTo>
                        <a:pt x="120" y="116"/>
                      </a:lnTo>
                      <a:lnTo>
                        <a:pt x="224" y="116"/>
                      </a:lnTo>
                      <a:lnTo>
                        <a:pt x="224" y="216"/>
                      </a:lnTo>
                      <a:lnTo>
                        <a:pt x="220" y="219"/>
                      </a:lnTo>
                      <a:lnTo>
                        <a:pt x="215" y="223"/>
                      </a:lnTo>
                      <a:lnTo>
                        <a:pt x="210" y="226"/>
                      </a:lnTo>
                      <a:lnTo>
                        <a:pt x="205" y="229"/>
                      </a:lnTo>
                      <a:lnTo>
                        <a:pt x="199" y="233"/>
                      </a:lnTo>
                      <a:lnTo>
                        <a:pt x="192" y="235"/>
                      </a:lnTo>
                      <a:lnTo>
                        <a:pt x="186" y="239"/>
                      </a:lnTo>
                      <a:lnTo>
                        <a:pt x="179" y="241"/>
                      </a:lnTo>
                      <a:lnTo>
                        <a:pt x="172" y="243"/>
                      </a:lnTo>
                      <a:lnTo>
                        <a:pt x="165" y="246"/>
                      </a:lnTo>
                      <a:lnTo>
                        <a:pt x="157" y="247"/>
                      </a:lnTo>
                      <a:lnTo>
                        <a:pt x="150" y="249"/>
                      </a:lnTo>
                      <a:lnTo>
                        <a:pt x="142" y="251"/>
                      </a:lnTo>
                      <a:lnTo>
                        <a:pt x="135" y="251"/>
                      </a:lnTo>
                      <a:lnTo>
                        <a:pt x="127" y="252"/>
                      </a:lnTo>
                      <a:lnTo>
                        <a:pt x="120" y="252"/>
                      </a:lnTo>
                      <a:lnTo>
                        <a:pt x="112" y="252"/>
                      </a:lnTo>
                      <a:lnTo>
                        <a:pt x="102" y="251"/>
                      </a:lnTo>
                      <a:lnTo>
                        <a:pt x="94" y="249"/>
                      </a:lnTo>
                      <a:lnTo>
                        <a:pt x="85" y="247"/>
                      </a:lnTo>
                      <a:lnTo>
                        <a:pt x="77" y="246"/>
                      </a:lnTo>
                      <a:lnTo>
                        <a:pt x="70" y="242"/>
                      </a:lnTo>
                      <a:lnTo>
                        <a:pt x="62" y="240"/>
                      </a:lnTo>
                      <a:lnTo>
                        <a:pt x="55" y="236"/>
                      </a:lnTo>
                      <a:lnTo>
                        <a:pt x="49" y="233"/>
                      </a:lnTo>
                      <a:lnTo>
                        <a:pt x="42" y="228"/>
                      </a:lnTo>
                      <a:lnTo>
                        <a:pt x="36" y="223"/>
                      </a:lnTo>
                      <a:lnTo>
                        <a:pt x="31" y="217"/>
                      </a:lnTo>
                      <a:lnTo>
                        <a:pt x="26" y="212"/>
                      </a:lnTo>
                      <a:lnTo>
                        <a:pt x="21" y="205"/>
                      </a:lnTo>
                      <a:lnTo>
                        <a:pt x="18" y="199"/>
                      </a:lnTo>
                      <a:lnTo>
                        <a:pt x="14" y="191"/>
                      </a:lnTo>
                      <a:lnTo>
                        <a:pt x="11" y="184"/>
                      </a:lnTo>
                      <a:lnTo>
                        <a:pt x="8" y="175"/>
                      </a:lnTo>
                      <a:lnTo>
                        <a:pt x="6" y="168"/>
                      </a:lnTo>
                      <a:lnTo>
                        <a:pt x="3" y="160"/>
                      </a:lnTo>
                      <a:lnTo>
                        <a:pt x="2" y="151"/>
                      </a:lnTo>
                      <a:lnTo>
                        <a:pt x="1" y="143"/>
                      </a:lnTo>
                      <a:lnTo>
                        <a:pt x="0" y="134"/>
                      </a:lnTo>
                      <a:lnTo>
                        <a:pt x="0" y="126"/>
                      </a:lnTo>
                      <a:lnTo>
                        <a:pt x="0" y="116"/>
                      </a:lnTo>
                      <a:lnTo>
                        <a:pt x="1" y="108"/>
                      </a:lnTo>
                      <a:lnTo>
                        <a:pt x="2" y="98"/>
                      </a:lnTo>
                      <a:lnTo>
                        <a:pt x="5" y="89"/>
                      </a:lnTo>
                      <a:lnTo>
                        <a:pt x="6" y="81"/>
                      </a:lnTo>
                      <a:lnTo>
                        <a:pt x="9" y="74"/>
                      </a:lnTo>
                      <a:lnTo>
                        <a:pt x="12" y="65"/>
                      </a:lnTo>
                      <a:lnTo>
                        <a:pt x="15" y="58"/>
                      </a:lnTo>
                      <a:lnTo>
                        <a:pt x="19" y="51"/>
                      </a:lnTo>
                      <a:lnTo>
                        <a:pt x="24" y="44"/>
                      </a:lnTo>
                      <a:lnTo>
                        <a:pt x="29" y="37"/>
                      </a:lnTo>
                      <a:lnTo>
                        <a:pt x="35" y="31"/>
                      </a:lnTo>
                      <a:lnTo>
                        <a:pt x="41" y="26"/>
                      </a:lnTo>
                      <a:lnTo>
                        <a:pt x="47" y="21"/>
                      </a:lnTo>
                      <a:lnTo>
                        <a:pt x="54" y="17"/>
                      </a:lnTo>
                      <a:lnTo>
                        <a:pt x="61" y="13"/>
                      </a:lnTo>
                      <a:lnTo>
                        <a:pt x="67" y="10"/>
                      </a:lnTo>
                      <a:lnTo>
                        <a:pt x="73" y="7"/>
                      </a:lnTo>
                      <a:lnTo>
                        <a:pt x="79" y="4"/>
                      </a:lnTo>
                      <a:lnTo>
                        <a:pt x="86" y="3"/>
                      </a:lnTo>
                      <a:lnTo>
                        <a:pt x="95" y="2"/>
                      </a:lnTo>
                      <a:lnTo>
                        <a:pt x="102" y="1"/>
                      </a:lnTo>
                      <a:lnTo>
                        <a:pt x="110" y="0"/>
                      </a:lnTo>
                      <a:lnTo>
                        <a:pt x="119" y="0"/>
                      </a:lnTo>
                      <a:lnTo>
                        <a:pt x="130" y="0"/>
                      </a:lnTo>
                      <a:lnTo>
                        <a:pt x="139" y="1"/>
                      </a:lnTo>
                      <a:lnTo>
                        <a:pt x="149" y="2"/>
                      </a:lnTo>
                      <a:lnTo>
                        <a:pt x="159" y="4"/>
                      </a:lnTo>
                      <a:lnTo>
                        <a:pt x="167" y="8"/>
                      </a:lnTo>
                      <a:lnTo>
                        <a:pt x="174" y="10"/>
                      </a:lnTo>
                      <a:lnTo>
                        <a:pt x="181" y="14"/>
                      </a:lnTo>
                      <a:lnTo>
                        <a:pt x="189" y="19"/>
                      </a:lnTo>
                      <a:lnTo>
                        <a:pt x="195" y="24"/>
                      </a:lnTo>
                      <a:lnTo>
                        <a:pt x="201" y="30"/>
                      </a:lnTo>
                      <a:lnTo>
                        <a:pt x="205" y="36"/>
                      </a:lnTo>
                      <a:lnTo>
                        <a:pt x="209" y="42"/>
                      </a:lnTo>
                      <a:lnTo>
                        <a:pt x="213" y="49"/>
                      </a:lnTo>
                      <a:lnTo>
                        <a:pt x="216" y="57"/>
                      </a:lnTo>
                      <a:lnTo>
                        <a:pt x="219" y="64"/>
                      </a:lnTo>
                      <a:lnTo>
                        <a:pt x="221" y="72"/>
                      </a:lnTo>
                      <a:lnTo>
                        <a:pt x="173" y="82"/>
                      </a:lnTo>
                      <a:lnTo>
                        <a:pt x="169" y="74"/>
                      </a:lnTo>
                      <a:lnTo>
                        <a:pt x="166" y="65"/>
                      </a:lnTo>
                      <a:lnTo>
                        <a:pt x="160" y="59"/>
                      </a:lnTo>
                      <a:lnTo>
                        <a:pt x="154" y="53"/>
                      </a:lnTo>
                      <a:lnTo>
                        <a:pt x="150" y="51"/>
                      </a:lnTo>
                      <a:lnTo>
                        <a:pt x="147" y="48"/>
                      </a:lnTo>
                      <a:lnTo>
                        <a:pt x="142" y="46"/>
                      </a:lnTo>
                      <a:lnTo>
                        <a:pt x="138" y="44"/>
                      </a:lnTo>
                      <a:lnTo>
                        <a:pt x="133" y="43"/>
                      </a:lnTo>
                      <a:lnTo>
                        <a:pt x="128" y="42"/>
                      </a:lnTo>
                      <a:lnTo>
                        <a:pt x="122" y="41"/>
                      </a:lnTo>
                      <a:lnTo>
                        <a:pt x="118" y="41"/>
                      </a:lnTo>
                      <a:lnTo>
                        <a:pt x="109" y="41"/>
                      </a:lnTo>
                      <a:lnTo>
                        <a:pt x="102" y="42"/>
                      </a:lnTo>
                      <a:lnTo>
                        <a:pt x="95" y="43"/>
                      </a:lnTo>
                      <a:lnTo>
                        <a:pt x="89" y="46"/>
                      </a:lnTo>
                      <a:lnTo>
                        <a:pt x="83" y="49"/>
                      </a:lnTo>
                      <a:lnTo>
                        <a:pt x="77" y="53"/>
                      </a:lnTo>
                      <a:lnTo>
                        <a:pt x="72" y="57"/>
                      </a:lnTo>
                      <a:lnTo>
                        <a:pt x="67" y="61"/>
                      </a:lnTo>
                      <a:lnTo>
                        <a:pt x="62" y="68"/>
                      </a:lnTo>
                      <a:lnTo>
                        <a:pt x="59" y="74"/>
                      </a:lnTo>
                      <a:lnTo>
                        <a:pt x="56" y="81"/>
                      </a:lnTo>
                      <a:lnTo>
                        <a:pt x="53" y="88"/>
                      </a:lnTo>
                      <a:lnTo>
                        <a:pt x="50" y="95"/>
                      </a:lnTo>
                      <a:lnTo>
                        <a:pt x="49" y="104"/>
                      </a:lnTo>
                      <a:lnTo>
                        <a:pt x="48" y="114"/>
                      </a:lnTo>
                      <a:lnTo>
                        <a:pt x="48" y="123"/>
                      </a:lnTo>
                      <a:lnTo>
                        <a:pt x="48" y="134"/>
                      </a:lnTo>
                      <a:lnTo>
                        <a:pt x="49" y="144"/>
                      </a:lnTo>
                      <a:lnTo>
                        <a:pt x="50" y="152"/>
                      </a:lnTo>
                      <a:lnTo>
                        <a:pt x="53" y="161"/>
                      </a:lnTo>
                      <a:lnTo>
                        <a:pt x="56" y="169"/>
                      </a:lnTo>
                      <a:lnTo>
                        <a:pt x="59" y="177"/>
                      </a:lnTo>
                      <a:lnTo>
                        <a:pt x="62" y="183"/>
                      </a:lnTo>
                      <a:lnTo>
                        <a:pt x="67" y="189"/>
                      </a:lnTo>
                      <a:lnTo>
                        <a:pt x="72" y="194"/>
                      </a:lnTo>
                      <a:lnTo>
                        <a:pt x="77" y="199"/>
                      </a:lnTo>
                      <a:lnTo>
                        <a:pt x="83" y="202"/>
                      </a:lnTo>
                      <a:lnTo>
                        <a:pt x="89" y="205"/>
                      </a:lnTo>
                      <a:lnTo>
                        <a:pt x="96" y="207"/>
                      </a:lnTo>
                      <a:lnTo>
                        <a:pt x="103" y="209"/>
                      </a:lnTo>
                      <a:lnTo>
                        <a:pt x="110" y="211"/>
                      </a:lnTo>
                      <a:lnTo>
                        <a:pt x="118" y="211"/>
                      </a:lnTo>
                      <a:lnTo>
                        <a:pt x="125" y="211"/>
                      </a:lnTo>
                      <a:lnTo>
                        <a:pt x="133" y="209"/>
                      </a:lnTo>
                      <a:lnTo>
                        <a:pt x="141" y="207"/>
                      </a:lnTo>
                      <a:lnTo>
                        <a:pt x="148" y="205"/>
                      </a:lnTo>
                      <a:lnTo>
                        <a:pt x="155" y="201"/>
                      </a:lnTo>
                      <a:lnTo>
                        <a:pt x="162" y="197"/>
                      </a:lnTo>
                      <a:lnTo>
                        <a:pt x="169" y="194"/>
                      </a:lnTo>
                      <a:lnTo>
                        <a:pt x="175" y="190"/>
                      </a:lnTo>
                      <a:lnTo>
                        <a:pt x="175" y="157"/>
                      </a:lnTo>
                      <a:lnTo>
                        <a:pt x="120" y="15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9" name="Freeform 65"/>
                <p:cNvSpPr>
                  <a:spLocks noChangeAspect="1" noEditPoints="1"/>
                </p:cNvSpPr>
                <p:nvPr/>
              </p:nvSpPr>
              <p:spPr bwMode="auto">
                <a:xfrm>
                  <a:off x="2044" y="1825"/>
                  <a:ext cx="32" cy="37"/>
                </a:xfrm>
                <a:custGeom>
                  <a:avLst/>
                  <a:gdLst>
                    <a:gd name="T0" fmla="*/ 32 w 163"/>
                    <a:gd name="T1" fmla="*/ 26 h 187"/>
                    <a:gd name="T2" fmla="*/ 31 w 163"/>
                    <a:gd name="T3" fmla="*/ 28 h 187"/>
                    <a:gd name="T4" fmla="*/ 29 w 163"/>
                    <a:gd name="T5" fmla="*/ 31 h 187"/>
                    <a:gd name="T6" fmla="*/ 28 w 163"/>
                    <a:gd name="T7" fmla="*/ 33 h 187"/>
                    <a:gd name="T8" fmla="*/ 26 w 163"/>
                    <a:gd name="T9" fmla="*/ 34 h 187"/>
                    <a:gd name="T10" fmla="*/ 24 w 163"/>
                    <a:gd name="T11" fmla="*/ 35 h 187"/>
                    <a:gd name="T12" fmla="*/ 22 w 163"/>
                    <a:gd name="T13" fmla="*/ 36 h 187"/>
                    <a:gd name="T14" fmla="*/ 19 w 163"/>
                    <a:gd name="T15" fmla="*/ 37 h 187"/>
                    <a:gd name="T16" fmla="*/ 16 w 163"/>
                    <a:gd name="T17" fmla="*/ 37 h 187"/>
                    <a:gd name="T18" fmla="*/ 12 w 163"/>
                    <a:gd name="T19" fmla="*/ 36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8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6 w 163"/>
                    <a:gd name="T43" fmla="*/ 3 h 187"/>
                    <a:gd name="T44" fmla="*/ 9 w 163"/>
                    <a:gd name="T45" fmla="*/ 1 h 187"/>
                    <a:gd name="T46" fmla="*/ 12 w 163"/>
                    <a:gd name="T47" fmla="*/ 0 h 187"/>
                    <a:gd name="T48" fmla="*/ 16 w 163"/>
                    <a:gd name="T49" fmla="*/ 0 h 187"/>
                    <a:gd name="T50" fmla="*/ 19 w 163"/>
                    <a:gd name="T51" fmla="*/ 0 h 187"/>
                    <a:gd name="T52" fmla="*/ 22 w 163"/>
                    <a:gd name="T53" fmla="*/ 1 h 187"/>
                    <a:gd name="T54" fmla="*/ 25 w 163"/>
                    <a:gd name="T55" fmla="*/ 3 h 187"/>
                    <a:gd name="T56" fmla="*/ 28 w 163"/>
                    <a:gd name="T57" fmla="*/ 5 h 187"/>
                    <a:gd name="T58" fmla="*/ 29 w 163"/>
                    <a:gd name="T59" fmla="*/ 8 h 187"/>
                    <a:gd name="T60" fmla="*/ 31 w 163"/>
                    <a:gd name="T61" fmla="*/ 12 h 187"/>
                    <a:gd name="T62" fmla="*/ 32 w 163"/>
                    <a:gd name="T63" fmla="*/ 16 h 187"/>
                    <a:gd name="T64" fmla="*/ 32 w 163"/>
                    <a:gd name="T65" fmla="*/ 21 h 187"/>
                    <a:gd name="T66" fmla="*/ 9 w 163"/>
                    <a:gd name="T67" fmla="*/ 23 h 187"/>
                    <a:gd name="T68" fmla="*/ 10 w 163"/>
                    <a:gd name="T69" fmla="*/ 27 h 187"/>
                    <a:gd name="T70" fmla="*/ 12 w 163"/>
                    <a:gd name="T71" fmla="*/ 28 h 187"/>
                    <a:gd name="T72" fmla="*/ 15 w 163"/>
                    <a:gd name="T73" fmla="*/ 29 h 187"/>
                    <a:gd name="T74" fmla="*/ 17 w 163"/>
                    <a:gd name="T75" fmla="*/ 30 h 187"/>
                    <a:gd name="T76" fmla="*/ 19 w 163"/>
                    <a:gd name="T77" fmla="*/ 29 h 187"/>
                    <a:gd name="T78" fmla="*/ 21 w 163"/>
                    <a:gd name="T79" fmla="*/ 28 h 187"/>
                    <a:gd name="T80" fmla="*/ 22 w 163"/>
                    <a:gd name="T81" fmla="*/ 26 h 187"/>
                    <a:gd name="T82" fmla="*/ 23 w 163"/>
                    <a:gd name="T83" fmla="*/ 15 h 187"/>
                    <a:gd name="T84" fmla="*/ 22 w 163"/>
                    <a:gd name="T85" fmla="*/ 12 h 187"/>
                    <a:gd name="T86" fmla="*/ 21 w 163"/>
                    <a:gd name="T87" fmla="*/ 9 h 187"/>
                    <a:gd name="T88" fmla="*/ 19 w 163"/>
                    <a:gd name="T89" fmla="*/ 8 h 187"/>
                    <a:gd name="T90" fmla="*/ 16 w 163"/>
                    <a:gd name="T91" fmla="*/ 7 h 187"/>
                    <a:gd name="T92" fmla="*/ 13 w 163"/>
                    <a:gd name="T93" fmla="*/ 8 h 187"/>
                    <a:gd name="T94" fmla="*/ 11 w 163"/>
                    <a:gd name="T95" fmla="*/ 10 h 187"/>
                    <a:gd name="T96" fmla="*/ 9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6" y="144"/>
                      </a:lnTo>
                      <a:lnTo>
                        <a:pt x="153" y="151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1" y="165"/>
                      </a:lnTo>
                      <a:lnTo>
                        <a:pt x="137" y="169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8"/>
                      </a:lnTo>
                      <a:lnTo>
                        <a:pt x="116" y="181"/>
                      </a:lnTo>
                      <a:lnTo>
                        <a:pt x="110" y="183"/>
                      </a:lnTo>
                      <a:lnTo>
                        <a:pt x="104" y="184"/>
                      </a:lnTo>
                      <a:lnTo>
                        <a:pt x="98" y="186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4"/>
                      </a:lnTo>
                      <a:lnTo>
                        <a:pt x="53" y="182"/>
                      </a:lnTo>
                      <a:lnTo>
                        <a:pt x="44" y="178"/>
                      </a:lnTo>
                      <a:lnTo>
                        <a:pt x="36" y="175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7"/>
                      </a:lnTo>
                      <a:lnTo>
                        <a:pt x="13" y="151"/>
                      </a:lnTo>
                      <a:lnTo>
                        <a:pt x="9" y="144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1"/>
                      </a:lnTo>
                      <a:lnTo>
                        <a:pt x="1" y="113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6"/>
                      </a:lnTo>
                      <a:lnTo>
                        <a:pt x="6" y="56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1" y="26"/>
                      </a:lnTo>
                      <a:lnTo>
                        <a:pt x="27" y="19"/>
                      </a:lnTo>
                      <a:lnTo>
                        <a:pt x="33" y="15"/>
                      </a:lnTo>
                      <a:lnTo>
                        <a:pt x="39" y="10"/>
                      </a:lnTo>
                      <a:lnTo>
                        <a:pt x="47" y="6"/>
                      </a:lnTo>
                      <a:lnTo>
                        <a:pt x="55" y="4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4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9" y="16"/>
                      </a:lnTo>
                      <a:lnTo>
                        <a:pt x="135" y="21"/>
                      </a:lnTo>
                      <a:lnTo>
                        <a:pt x="141" y="27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60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7"/>
                      </a:lnTo>
                      <a:lnTo>
                        <a:pt x="46" y="107"/>
                      </a:lnTo>
                      <a:lnTo>
                        <a:pt x="47" y="117"/>
                      </a:lnTo>
                      <a:lnTo>
                        <a:pt x="48" y="126"/>
                      </a:lnTo>
                      <a:lnTo>
                        <a:pt x="52" y="134"/>
                      </a:lnTo>
                      <a:lnTo>
                        <a:pt x="56" y="140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6" y="149"/>
                      </a:lnTo>
                      <a:lnTo>
                        <a:pt x="84" y="151"/>
                      </a:lnTo>
                      <a:lnTo>
                        <a:pt x="89" y="151"/>
                      </a:lnTo>
                      <a:lnTo>
                        <a:pt x="94" y="149"/>
                      </a:lnTo>
                      <a:lnTo>
                        <a:pt x="98" y="147"/>
                      </a:lnTo>
                      <a:lnTo>
                        <a:pt x="102" y="146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8"/>
                      </a:moveTo>
                      <a:lnTo>
                        <a:pt x="116" y="69"/>
                      </a:lnTo>
                      <a:lnTo>
                        <a:pt x="114" y="61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3"/>
                      </a:lnTo>
                      <a:lnTo>
                        <a:pt x="95" y="39"/>
                      </a:lnTo>
                      <a:lnTo>
                        <a:pt x="89" y="38"/>
                      </a:lnTo>
                      <a:lnTo>
                        <a:pt x="82" y="36"/>
                      </a:lnTo>
                      <a:lnTo>
                        <a:pt x="74" y="38"/>
                      </a:lnTo>
                      <a:lnTo>
                        <a:pt x="67" y="40"/>
                      </a:lnTo>
                      <a:lnTo>
                        <a:pt x="61" y="44"/>
                      </a:lnTo>
                      <a:lnTo>
                        <a:pt x="56" y="49"/>
                      </a:lnTo>
                      <a:lnTo>
                        <a:pt x="52" y="55"/>
                      </a:lnTo>
                      <a:lnTo>
                        <a:pt x="48" y="61"/>
                      </a:lnTo>
                      <a:lnTo>
                        <a:pt x="47" y="69"/>
                      </a:lnTo>
                      <a:lnTo>
                        <a:pt x="46" y="78"/>
                      </a:lnTo>
                      <a:lnTo>
                        <a:pt x="118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" name="Freeform 66"/>
                <p:cNvSpPr>
                  <a:spLocks noChangeAspect="1"/>
                </p:cNvSpPr>
                <p:nvPr/>
              </p:nvSpPr>
              <p:spPr bwMode="auto">
                <a:xfrm>
                  <a:off x="2079" y="1813"/>
                  <a:ext cx="44" cy="48"/>
                </a:xfrm>
                <a:custGeom>
                  <a:avLst/>
                  <a:gdLst>
                    <a:gd name="T0" fmla="*/ 16 w 219"/>
                    <a:gd name="T1" fmla="*/ 48 h 243"/>
                    <a:gd name="T2" fmla="*/ 0 w 219"/>
                    <a:gd name="T3" fmla="*/ 0 h 243"/>
                    <a:gd name="T4" fmla="*/ 10 w 219"/>
                    <a:gd name="T5" fmla="*/ 0 h 243"/>
                    <a:gd name="T6" fmla="*/ 22 w 219"/>
                    <a:gd name="T7" fmla="*/ 36 h 243"/>
                    <a:gd name="T8" fmla="*/ 34 w 219"/>
                    <a:gd name="T9" fmla="*/ 0 h 243"/>
                    <a:gd name="T10" fmla="*/ 44 w 219"/>
                    <a:gd name="T11" fmla="*/ 0 h 243"/>
                    <a:gd name="T12" fmla="*/ 27 w 219"/>
                    <a:gd name="T13" fmla="*/ 48 h 243"/>
                    <a:gd name="T14" fmla="*/ 16 w 219"/>
                    <a:gd name="T15" fmla="*/ 48 h 2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9" h="243">
                      <a:moveTo>
                        <a:pt x="81" y="243"/>
                      </a:moveTo>
                      <a:lnTo>
                        <a:pt x="0" y="0"/>
                      </a:lnTo>
                      <a:lnTo>
                        <a:pt x="50" y="0"/>
                      </a:lnTo>
                      <a:lnTo>
                        <a:pt x="109" y="180"/>
                      </a:lnTo>
                      <a:lnTo>
                        <a:pt x="167" y="0"/>
                      </a:lnTo>
                      <a:lnTo>
                        <a:pt x="219" y="0"/>
                      </a:lnTo>
                      <a:lnTo>
                        <a:pt x="133" y="243"/>
                      </a:lnTo>
                      <a:lnTo>
                        <a:pt x="81" y="2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" name="Freeform 67"/>
                <p:cNvSpPr>
                  <a:spLocks noChangeAspect="1"/>
                </p:cNvSpPr>
                <p:nvPr/>
              </p:nvSpPr>
              <p:spPr bwMode="auto">
                <a:xfrm>
                  <a:off x="2126" y="1813"/>
                  <a:ext cx="16" cy="62"/>
                </a:xfrm>
                <a:custGeom>
                  <a:avLst/>
                  <a:gdLst>
                    <a:gd name="T0" fmla="*/ 1 w 82"/>
                    <a:gd name="T1" fmla="*/ 61 h 312"/>
                    <a:gd name="T2" fmla="*/ 2 w 82"/>
                    <a:gd name="T3" fmla="*/ 58 h 312"/>
                    <a:gd name="T4" fmla="*/ 2 w 82"/>
                    <a:gd name="T5" fmla="*/ 56 h 312"/>
                    <a:gd name="T6" fmla="*/ 3 w 82"/>
                    <a:gd name="T7" fmla="*/ 54 h 312"/>
                    <a:gd name="T8" fmla="*/ 4 w 82"/>
                    <a:gd name="T9" fmla="*/ 51 h 312"/>
                    <a:gd name="T10" fmla="*/ 5 w 82"/>
                    <a:gd name="T11" fmla="*/ 48 h 312"/>
                    <a:gd name="T12" fmla="*/ 5 w 82"/>
                    <a:gd name="T13" fmla="*/ 45 h 312"/>
                    <a:gd name="T14" fmla="*/ 6 w 82"/>
                    <a:gd name="T15" fmla="*/ 43 h 312"/>
                    <a:gd name="T16" fmla="*/ 6 w 82"/>
                    <a:gd name="T17" fmla="*/ 41 h 312"/>
                    <a:gd name="T18" fmla="*/ 7 w 82"/>
                    <a:gd name="T19" fmla="*/ 39 h 312"/>
                    <a:gd name="T20" fmla="*/ 7 w 82"/>
                    <a:gd name="T21" fmla="*/ 38 h 312"/>
                    <a:gd name="T22" fmla="*/ 7 w 82"/>
                    <a:gd name="T23" fmla="*/ 36 h 312"/>
                    <a:gd name="T24" fmla="*/ 7 w 82"/>
                    <a:gd name="T25" fmla="*/ 34 h 312"/>
                    <a:gd name="T26" fmla="*/ 7 w 82"/>
                    <a:gd name="T27" fmla="*/ 32 h 312"/>
                    <a:gd name="T28" fmla="*/ 7 w 82"/>
                    <a:gd name="T29" fmla="*/ 29 h 312"/>
                    <a:gd name="T30" fmla="*/ 7 w 82"/>
                    <a:gd name="T31" fmla="*/ 26 h 312"/>
                    <a:gd name="T32" fmla="*/ 7 w 82"/>
                    <a:gd name="T33" fmla="*/ 22 h 312"/>
                    <a:gd name="T34" fmla="*/ 6 w 82"/>
                    <a:gd name="T35" fmla="*/ 18 h 312"/>
                    <a:gd name="T36" fmla="*/ 5 w 82"/>
                    <a:gd name="T37" fmla="*/ 15 h 312"/>
                    <a:gd name="T38" fmla="*/ 4 w 82"/>
                    <a:gd name="T39" fmla="*/ 11 h 312"/>
                    <a:gd name="T40" fmla="*/ 3 w 82"/>
                    <a:gd name="T41" fmla="*/ 7 h 312"/>
                    <a:gd name="T42" fmla="*/ 1 w 82"/>
                    <a:gd name="T43" fmla="*/ 3 h 312"/>
                    <a:gd name="T44" fmla="*/ 6 w 82"/>
                    <a:gd name="T45" fmla="*/ 0 h 312"/>
                    <a:gd name="T46" fmla="*/ 8 w 82"/>
                    <a:gd name="T47" fmla="*/ 4 h 312"/>
                    <a:gd name="T48" fmla="*/ 10 w 82"/>
                    <a:gd name="T49" fmla="*/ 7 h 312"/>
                    <a:gd name="T50" fmla="*/ 12 w 82"/>
                    <a:gd name="T51" fmla="*/ 11 h 312"/>
                    <a:gd name="T52" fmla="*/ 13 w 82"/>
                    <a:gd name="T53" fmla="*/ 15 h 312"/>
                    <a:gd name="T54" fmla="*/ 14 w 82"/>
                    <a:gd name="T55" fmla="*/ 19 h 312"/>
                    <a:gd name="T56" fmla="*/ 15 w 82"/>
                    <a:gd name="T57" fmla="*/ 22 h 312"/>
                    <a:gd name="T58" fmla="*/ 16 w 82"/>
                    <a:gd name="T59" fmla="*/ 27 h 312"/>
                    <a:gd name="T60" fmla="*/ 16 w 82"/>
                    <a:gd name="T61" fmla="*/ 30 h 312"/>
                    <a:gd name="T62" fmla="*/ 16 w 82"/>
                    <a:gd name="T63" fmla="*/ 34 h 312"/>
                    <a:gd name="T64" fmla="*/ 15 w 82"/>
                    <a:gd name="T65" fmla="*/ 37 h 312"/>
                    <a:gd name="T66" fmla="*/ 15 w 82"/>
                    <a:gd name="T67" fmla="*/ 41 h 312"/>
                    <a:gd name="T68" fmla="*/ 14 w 82"/>
                    <a:gd name="T69" fmla="*/ 45 h 312"/>
                    <a:gd name="T70" fmla="*/ 12 w 82"/>
                    <a:gd name="T71" fmla="*/ 49 h 312"/>
                    <a:gd name="T72" fmla="*/ 11 w 82"/>
                    <a:gd name="T73" fmla="*/ 54 h 312"/>
                    <a:gd name="T74" fmla="*/ 8 w 82"/>
                    <a:gd name="T75" fmla="*/ 58 h 312"/>
                    <a:gd name="T76" fmla="*/ 6 w 82"/>
                    <a:gd name="T77" fmla="*/ 62 h 31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82" h="312">
                      <a:moveTo>
                        <a:pt x="0" y="312"/>
                      </a:moveTo>
                      <a:lnTo>
                        <a:pt x="3" y="305"/>
                      </a:lnTo>
                      <a:lnTo>
                        <a:pt x="5" y="299"/>
                      </a:lnTo>
                      <a:lnTo>
                        <a:pt x="9" y="292"/>
                      </a:lnTo>
                      <a:lnTo>
                        <a:pt x="11" y="286"/>
                      </a:lnTo>
                      <a:lnTo>
                        <a:pt x="12" y="281"/>
                      </a:lnTo>
                      <a:lnTo>
                        <a:pt x="15" y="276"/>
                      </a:lnTo>
                      <a:lnTo>
                        <a:pt x="16" y="271"/>
                      </a:lnTo>
                      <a:lnTo>
                        <a:pt x="17" y="267"/>
                      </a:lnTo>
                      <a:lnTo>
                        <a:pt x="19" y="259"/>
                      </a:lnTo>
                      <a:lnTo>
                        <a:pt x="22" y="250"/>
                      </a:lnTo>
                      <a:lnTo>
                        <a:pt x="24" y="242"/>
                      </a:lnTo>
                      <a:lnTo>
                        <a:pt x="27" y="232"/>
                      </a:lnTo>
                      <a:lnTo>
                        <a:pt x="28" y="227"/>
                      </a:lnTo>
                      <a:lnTo>
                        <a:pt x="29" y="222"/>
                      </a:lnTo>
                      <a:lnTo>
                        <a:pt x="30" y="218"/>
                      </a:lnTo>
                      <a:lnTo>
                        <a:pt x="30" y="213"/>
                      </a:lnTo>
                      <a:lnTo>
                        <a:pt x="31" y="208"/>
                      </a:lnTo>
                      <a:lnTo>
                        <a:pt x="33" y="203"/>
                      </a:lnTo>
                      <a:lnTo>
                        <a:pt x="34" y="198"/>
                      </a:lnTo>
                      <a:lnTo>
                        <a:pt x="34" y="195"/>
                      </a:lnTo>
                      <a:lnTo>
                        <a:pt x="34" y="190"/>
                      </a:lnTo>
                      <a:lnTo>
                        <a:pt x="35" y="185"/>
                      </a:lnTo>
                      <a:lnTo>
                        <a:pt x="35" y="180"/>
                      </a:lnTo>
                      <a:lnTo>
                        <a:pt x="35" y="175"/>
                      </a:lnTo>
                      <a:lnTo>
                        <a:pt x="36" y="171"/>
                      </a:lnTo>
                      <a:lnTo>
                        <a:pt x="36" y="167"/>
                      </a:lnTo>
                      <a:lnTo>
                        <a:pt x="36" y="162"/>
                      </a:lnTo>
                      <a:lnTo>
                        <a:pt x="36" y="157"/>
                      </a:lnTo>
                      <a:lnTo>
                        <a:pt x="36" y="147"/>
                      </a:lnTo>
                      <a:lnTo>
                        <a:pt x="36" y="138"/>
                      </a:lnTo>
                      <a:lnTo>
                        <a:pt x="35" y="129"/>
                      </a:lnTo>
                      <a:lnTo>
                        <a:pt x="35" y="119"/>
                      </a:lnTo>
                      <a:lnTo>
                        <a:pt x="34" y="110"/>
                      </a:lnTo>
                      <a:lnTo>
                        <a:pt x="33" y="101"/>
                      </a:lnTo>
                      <a:lnTo>
                        <a:pt x="30" y="93"/>
                      </a:lnTo>
                      <a:lnTo>
                        <a:pt x="29" y="84"/>
                      </a:lnTo>
                      <a:lnTo>
                        <a:pt x="27" y="76"/>
                      </a:lnTo>
                      <a:lnTo>
                        <a:pt x="24" y="66"/>
                      </a:lnTo>
                      <a:lnTo>
                        <a:pt x="22" y="56"/>
                      </a:lnTo>
                      <a:lnTo>
                        <a:pt x="18" y="47"/>
                      </a:lnTo>
                      <a:lnTo>
                        <a:pt x="13" y="36"/>
                      </a:lnTo>
                      <a:lnTo>
                        <a:pt x="10" y="25"/>
                      </a:lnTo>
                      <a:lnTo>
                        <a:pt x="5" y="13"/>
                      </a:ln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35" y="9"/>
                      </a:lnTo>
                      <a:lnTo>
                        <a:pt x="40" y="19"/>
                      </a:lnTo>
                      <a:lnTo>
                        <a:pt x="46" y="27"/>
                      </a:lnTo>
                      <a:lnTo>
                        <a:pt x="51" y="37"/>
                      </a:lnTo>
                      <a:lnTo>
                        <a:pt x="56" y="45"/>
                      </a:lnTo>
                      <a:lnTo>
                        <a:pt x="59" y="55"/>
                      </a:lnTo>
                      <a:lnTo>
                        <a:pt x="64" y="65"/>
                      </a:lnTo>
                      <a:lnTo>
                        <a:pt x="68" y="74"/>
                      </a:lnTo>
                      <a:lnTo>
                        <a:pt x="71" y="84"/>
                      </a:lnTo>
                      <a:lnTo>
                        <a:pt x="74" y="94"/>
                      </a:lnTo>
                      <a:lnTo>
                        <a:pt x="76" y="104"/>
                      </a:lnTo>
                      <a:lnTo>
                        <a:pt x="78" y="113"/>
                      </a:lnTo>
                      <a:lnTo>
                        <a:pt x="80" y="123"/>
                      </a:lnTo>
                      <a:lnTo>
                        <a:pt x="81" y="134"/>
                      </a:lnTo>
                      <a:lnTo>
                        <a:pt x="82" y="144"/>
                      </a:lnTo>
                      <a:lnTo>
                        <a:pt x="82" y="153"/>
                      </a:lnTo>
                      <a:lnTo>
                        <a:pt x="82" y="162"/>
                      </a:lnTo>
                      <a:lnTo>
                        <a:pt x="81" y="170"/>
                      </a:lnTo>
                      <a:lnTo>
                        <a:pt x="80" y="179"/>
                      </a:lnTo>
                      <a:lnTo>
                        <a:pt x="78" y="188"/>
                      </a:lnTo>
                      <a:lnTo>
                        <a:pt x="77" y="198"/>
                      </a:lnTo>
                      <a:lnTo>
                        <a:pt x="75" y="207"/>
                      </a:lnTo>
                      <a:lnTo>
                        <a:pt x="72" y="216"/>
                      </a:lnTo>
                      <a:lnTo>
                        <a:pt x="70" y="226"/>
                      </a:lnTo>
                      <a:lnTo>
                        <a:pt x="66" y="237"/>
                      </a:lnTo>
                      <a:lnTo>
                        <a:pt x="63" y="248"/>
                      </a:lnTo>
                      <a:lnTo>
                        <a:pt x="59" y="259"/>
                      </a:lnTo>
                      <a:lnTo>
                        <a:pt x="54" y="270"/>
                      </a:lnTo>
                      <a:lnTo>
                        <a:pt x="48" y="281"/>
                      </a:lnTo>
                      <a:lnTo>
                        <a:pt x="42" y="290"/>
                      </a:lnTo>
                      <a:lnTo>
                        <a:pt x="36" y="301"/>
                      </a:lnTo>
                      <a:lnTo>
                        <a:pt x="29" y="311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" name="Freeform 68"/>
                <p:cNvSpPr>
                  <a:spLocks noChangeAspect="1"/>
                </p:cNvSpPr>
                <p:nvPr/>
              </p:nvSpPr>
              <p:spPr bwMode="auto">
                <a:xfrm>
                  <a:off x="1693" y="1299"/>
                  <a:ext cx="20" cy="48"/>
                </a:xfrm>
                <a:custGeom>
                  <a:avLst/>
                  <a:gdLst>
                    <a:gd name="T0" fmla="*/ 20 w 103"/>
                    <a:gd name="T1" fmla="*/ 12 h 242"/>
                    <a:gd name="T2" fmla="*/ 20 w 103"/>
                    <a:gd name="T3" fmla="*/ 19 h 242"/>
                    <a:gd name="T4" fmla="*/ 13 w 103"/>
                    <a:gd name="T5" fmla="*/ 19 h 242"/>
                    <a:gd name="T6" fmla="*/ 13 w 103"/>
                    <a:gd name="T7" fmla="*/ 34 h 242"/>
                    <a:gd name="T8" fmla="*/ 13 w 103"/>
                    <a:gd name="T9" fmla="*/ 36 h 242"/>
                    <a:gd name="T10" fmla="*/ 13 w 103"/>
                    <a:gd name="T11" fmla="*/ 37 h 242"/>
                    <a:gd name="T12" fmla="*/ 13 w 103"/>
                    <a:gd name="T13" fmla="*/ 39 h 242"/>
                    <a:gd name="T14" fmla="*/ 13 w 103"/>
                    <a:gd name="T15" fmla="*/ 39 h 242"/>
                    <a:gd name="T16" fmla="*/ 13 w 103"/>
                    <a:gd name="T17" fmla="*/ 39 h 242"/>
                    <a:gd name="T18" fmla="*/ 13 w 103"/>
                    <a:gd name="T19" fmla="*/ 40 h 242"/>
                    <a:gd name="T20" fmla="*/ 14 w 103"/>
                    <a:gd name="T21" fmla="*/ 40 h 242"/>
                    <a:gd name="T22" fmla="*/ 14 w 103"/>
                    <a:gd name="T23" fmla="*/ 40 h 242"/>
                    <a:gd name="T24" fmla="*/ 14 w 103"/>
                    <a:gd name="T25" fmla="*/ 41 h 242"/>
                    <a:gd name="T26" fmla="*/ 15 w 103"/>
                    <a:gd name="T27" fmla="*/ 41 h 242"/>
                    <a:gd name="T28" fmla="*/ 15 w 103"/>
                    <a:gd name="T29" fmla="*/ 41 h 242"/>
                    <a:gd name="T30" fmla="*/ 16 w 103"/>
                    <a:gd name="T31" fmla="*/ 41 h 242"/>
                    <a:gd name="T32" fmla="*/ 16 w 103"/>
                    <a:gd name="T33" fmla="*/ 41 h 242"/>
                    <a:gd name="T34" fmla="*/ 17 w 103"/>
                    <a:gd name="T35" fmla="*/ 41 h 242"/>
                    <a:gd name="T36" fmla="*/ 18 w 103"/>
                    <a:gd name="T37" fmla="*/ 40 h 242"/>
                    <a:gd name="T38" fmla="*/ 19 w 103"/>
                    <a:gd name="T39" fmla="*/ 40 h 242"/>
                    <a:gd name="T40" fmla="*/ 20 w 103"/>
                    <a:gd name="T41" fmla="*/ 47 h 242"/>
                    <a:gd name="T42" fmla="*/ 19 w 103"/>
                    <a:gd name="T43" fmla="*/ 47 h 242"/>
                    <a:gd name="T44" fmla="*/ 18 w 103"/>
                    <a:gd name="T45" fmla="*/ 47 h 242"/>
                    <a:gd name="T46" fmla="*/ 17 w 103"/>
                    <a:gd name="T47" fmla="*/ 48 h 242"/>
                    <a:gd name="T48" fmla="*/ 17 w 103"/>
                    <a:gd name="T49" fmla="*/ 48 h 242"/>
                    <a:gd name="T50" fmla="*/ 16 w 103"/>
                    <a:gd name="T51" fmla="*/ 48 h 242"/>
                    <a:gd name="T52" fmla="*/ 15 w 103"/>
                    <a:gd name="T53" fmla="*/ 48 h 242"/>
                    <a:gd name="T54" fmla="*/ 14 w 103"/>
                    <a:gd name="T55" fmla="*/ 48 h 242"/>
                    <a:gd name="T56" fmla="*/ 13 w 103"/>
                    <a:gd name="T57" fmla="*/ 48 h 242"/>
                    <a:gd name="T58" fmla="*/ 12 w 103"/>
                    <a:gd name="T59" fmla="*/ 48 h 242"/>
                    <a:gd name="T60" fmla="*/ 11 w 103"/>
                    <a:gd name="T61" fmla="*/ 48 h 242"/>
                    <a:gd name="T62" fmla="*/ 10 w 103"/>
                    <a:gd name="T63" fmla="*/ 48 h 242"/>
                    <a:gd name="T64" fmla="*/ 9 w 103"/>
                    <a:gd name="T65" fmla="*/ 47 h 242"/>
                    <a:gd name="T66" fmla="*/ 8 w 103"/>
                    <a:gd name="T67" fmla="*/ 47 h 242"/>
                    <a:gd name="T68" fmla="*/ 7 w 103"/>
                    <a:gd name="T69" fmla="*/ 46 h 242"/>
                    <a:gd name="T70" fmla="*/ 6 w 103"/>
                    <a:gd name="T71" fmla="*/ 46 h 242"/>
                    <a:gd name="T72" fmla="*/ 5 w 103"/>
                    <a:gd name="T73" fmla="*/ 45 h 242"/>
                    <a:gd name="T74" fmla="*/ 5 w 103"/>
                    <a:gd name="T75" fmla="*/ 44 h 242"/>
                    <a:gd name="T76" fmla="*/ 5 w 103"/>
                    <a:gd name="T77" fmla="*/ 43 h 242"/>
                    <a:gd name="T78" fmla="*/ 5 w 103"/>
                    <a:gd name="T79" fmla="*/ 43 h 242"/>
                    <a:gd name="T80" fmla="*/ 4 w 103"/>
                    <a:gd name="T81" fmla="*/ 42 h 242"/>
                    <a:gd name="T82" fmla="*/ 4 w 103"/>
                    <a:gd name="T83" fmla="*/ 41 h 242"/>
                    <a:gd name="T84" fmla="*/ 4 w 103"/>
                    <a:gd name="T85" fmla="*/ 39 h 242"/>
                    <a:gd name="T86" fmla="*/ 4 w 103"/>
                    <a:gd name="T87" fmla="*/ 37 h 242"/>
                    <a:gd name="T88" fmla="*/ 4 w 103"/>
                    <a:gd name="T89" fmla="*/ 35 h 242"/>
                    <a:gd name="T90" fmla="*/ 4 w 103"/>
                    <a:gd name="T91" fmla="*/ 19 h 242"/>
                    <a:gd name="T92" fmla="*/ 0 w 103"/>
                    <a:gd name="T93" fmla="*/ 19 h 242"/>
                    <a:gd name="T94" fmla="*/ 0 w 103"/>
                    <a:gd name="T95" fmla="*/ 12 h 242"/>
                    <a:gd name="T96" fmla="*/ 4 w 103"/>
                    <a:gd name="T97" fmla="*/ 12 h 242"/>
                    <a:gd name="T98" fmla="*/ 4 w 103"/>
                    <a:gd name="T99" fmla="*/ 5 h 242"/>
                    <a:gd name="T100" fmla="*/ 13 w 103"/>
                    <a:gd name="T101" fmla="*/ 0 h 242"/>
                    <a:gd name="T102" fmla="*/ 13 w 103"/>
                    <a:gd name="T103" fmla="*/ 12 h 242"/>
                    <a:gd name="T104" fmla="*/ 20 w 103"/>
                    <a:gd name="T105" fmla="*/ 12 h 24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3" h="242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8" y="201"/>
                      </a:lnTo>
                      <a:lnTo>
                        <a:pt x="71" y="202"/>
                      </a:lnTo>
                      <a:lnTo>
                        <a:pt x="72" y="204"/>
                      </a:lnTo>
                      <a:lnTo>
                        <a:pt x="74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0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3" y="204"/>
                      </a:lnTo>
                      <a:lnTo>
                        <a:pt x="99" y="202"/>
                      </a:lnTo>
                      <a:lnTo>
                        <a:pt x="103" y="236"/>
                      </a:lnTo>
                      <a:lnTo>
                        <a:pt x="99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5" y="241"/>
                      </a:lnTo>
                      <a:lnTo>
                        <a:pt x="80" y="241"/>
                      </a:lnTo>
                      <a:lnTo>
                        <a:pt x="75" y="242"/>
                      </a:lnTo>
                      <a:lnTo>
                        <a:pt x="71" y="242"/>
                      </a:lnTo>
                      <a:lnTo>
                        <a:pt x="66" y="242"/>
                      </a:lnTo>
                      <a:lnTo>
                        <a:pt x="60" y="242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4" y="239"/>
                      </a:lnTo>
                      <a:lnTo>
                        <a:pt x="39" y="236"/>
                      </a:lnTo>
                      <a:lnTo>
                        <a:pt x="34" y="234"/>
                      </a:lnTo>
                      <a:lnTo>
                        <a:pt x="31" y="230"/>
                      </a:lnTo>
                      <a:lnTo>
                        <a:pt x="28" y="228"/>
                      </a:lnTo>
                      <a:lnTo>
                        <a:pt x="26" y="224"/>
                      </a:lnTo>
                      <a:lnTo>
                        <a:pt x="25" y="219"/>
                      </a:lnTo>
                      <a:lnTo>
                        <a:pt x="24" y="215"/>
                      </a:lnTo>
                      <a:lnTo>
                        <a:pt x="22" y="210"/>
                      </a:lnTo>
                      <a:lnTo>
                        <a:pt x="22" y="205"/>
                      </a:lnTo>
                      <a:lnTo>
                        <a:pt x="22" y="198"/>
                      </a:lnTo>
                      <a:lnTo>
                        <a:pt x="21" y="188"/>
                      </a:lnTo>
                      <a:lnTo>
                        <a:pt x="21" y="176"/>
                      </a:lnTo>
                      <a:lnTo>
                        <a:pt x="21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1" y="61"/>
                      </a:lnTo>
                      <a:lnTo>
                        <a:pt x="21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" name="Freeform 69"/>
                <p:cNvSpPr>
                  <a:spLocks noChangeAspect="1" noEditPoints="1"/>
                </p:cNvSpPr>
                <p:nvPr/>
              </p:nvSpPr>
              <p:spPr bwMode="auto">
                <a:xfrm>
                  <a:off x="1716" y="1310"/>
                  <a:ext cx="33" cy="37"/>
                </a:xfrm>
                <a:custGeom>
                  <a:avLst/>
                  <a:gdLst>
                    <a:gd name="T0" fmla="*/ 1 w 164"/>
                    <a:gd name="T1" fmla="*/ 9 h 186"/>
                    <a:gd name="T2" fmla="*/ 3 w 164"/>
                    <a:gd name="T3" fmla="*/ 6 h 186"/>
                    <a:gd name="T4" fmla="*/ 5 w 164"/>
                    <a:gd name="T5" fmla="*/ 3 h 186"/>
                    <a:gd name="T6" fmla="*/ 8 w 164"/>
                    <a:gd name="T7" fmla="*/ 1 h 186"/>
                    <a:gd name="T8" fmla="*/ 11 w 164"/>
                    <a:gd name="T9" fmla="*/ 0 h 186"/>
                    <a:gd name="T10" fmla="*/ 16 w 164"/>
                    <a:gd name="T11" fmla="*/ 0 h 186"/>
                    <a:gd name="T12" fmla="*/ 20 w 164"/>
                    <a:gd name="T13" fmla="*/ 0 h 186"/>
                    <a:gd name="T14" fmla="*/ 23 w 164"/>
                    <a:gd name="T15" fmla="*/ 1 h 186"/>
                    <a:gd name="T16" fmla="*/ 26 w 164"/>
                    <a:gd name="T17" fmla="*/ 2 h 186"/>
                    <a:gd name="T18" fmla="*/ 29 w 164"/>
                    <a:gd name="T19" fmla="*/ 5 h 186"/>
                    <a:gd name="T20" fmla="*/ 30 w 164"/>
                    <a:gd name="T21" fmla="*/ 7 h 186"/>
                    <a:gd name="T22" fmla="*/ 31 w 164"/>
                    <a:gd name="T23" fmla="*/ 11 h 186"/>
                    <a:gd name="T24" fmla="*/ 31 w 164"/>
                    <a:gd name="T25" fmla="*/ 24 h 186"/>
                    <a:gd name="T26" fmla="*/ 31 w 164"/>
                    <a:gd name="T27" fmla="*/ 30 h 186"/>
                    <a:gd name="T28" fmla="*/ 32 w 164"/>
                    <a:gd name="T29" fmla="*/ 34 h 186"/>
                    <a:gd name="T30" fmla="*/ 24 w 164"/>
                    <a:gd name="T31" fmla="*/ 36 h 186"/>
                    <a:gd name="T32" fmla="*/ 23 w 164"/>
                    <a:gd name="T33" fmla="*/ 34 h 186"/>
                    <a:gd name="T34" fmla="*/ 23 w 164"/>
                    <a:gd name="T35" fmla="*/ 32 h 186"/>
                    <a:gd name="T36" fmla="*/ 21 w 164"/>
                    <a:gd name="T37" fmla="*/ 33 h 186"/>
                    <a:gd name="T38" fmla="*/ 18 w 164"/>
                    <a:gd name="T39" fmla="*/ 36 h 186"/>
                    <a:gd name="T40" fmla="*/ 13 w 164"/>
                    <a:gd name="T41" fmla="*/ 37 h 186"/>
                    <a:gd name="T42" fmla="*/ 9 w 164"/>
                    <a:gd name="T43" fmla="*/ 37 h 186"/>
                    <a:gd name="T44" fmla="*/ 6 w 164"/>
                    <a:gd name="T45" fmla="*/ 36 h 186"/>
                    <a:gd name="T46" fmla="*/ 3 w 164"/>
                    <a:gd name="T47" fmla="*/ 34 h 186"/>
                    <a:gd name="T48" fmla="*/ 1 w 164"/>
                    <a:gd name="T49" fmla="*/ 32 h 186"/>
                    <a:gd name="T50" fmla="*/ 0 w 164"/>
                    <a:gd name="T51" fmla="*/ 29 h 186"/>
                    <a:gd name="T52" fmla="*/ 0 w 164"/>
                    <a:gd name="T53" fmla="*/ 25 h 186"/>
                    <a:gd name="T54" fmla="*/ 1 w 164"/>
                    <a:gd name="T55" fmla="*/ 21 h 186"/>
                    <a:gd name="T56" fmla="*/ 4 w 164"/>
                    <a:gd name="T57" fmla="*/ 18 h 186"/>
                    <a:gd name="T58" fmla="*/ 7 w 164"/>
                    <a:gd name="T59" fmla="*/ 17 h 186"/>
                    <a:gd name="T60" fmla="*/ 9 w 164"/>
                    <a:gd name="T61" fmla="*/ 16 h 186"/>
                    <a:gd name="T62" fmla="*/ 12 w 164"/>
                    <a:gd name="T63" fmla="*/ 15 h 186"/>
                    <a:gd name="T64" fmla="*/ 17 w 164"/>
                    <a:gd name="T65" fmla="*/ 14 h 186"/>
                    <a:gd name="T66" fmla="*/ 20 w 164"/>
                    <a:gd name="T67" fmla="*/ 14 h 186"/>
                    <a:gd name="T68" fmla="*/ 21 w 164"/>
                    <a:gd name="T69" fmla="*/ 12 h 186"/>
                    <a:gd name="T70" fmla="*/ 21 w 164"/>
                    <a:gd name="T71" fmla="*/ 9 h 186"/>
                    <a:gd name="T72" fmla="*/ 18 w 164"/>
                    <a:gd name="T73" fmla="*/ 7 h 186"/>
                    <a:gd name="T74" fmla="*/ 14 w 164"/>
                    <a:gd name="T75" fmla="*/ 7 h 186"/>
                    <a:gd name="T76" fmla="*/ 11 w 164"/>
                    <a:gd name="T77" fmla="*/ 8 h 186"/>
                    <a:gd name="T78" fmla="*/ 10 w 164"/>
                    <a:gd name="T79" fmla="*/ 11 h 186"/>
                    <a:gd name="T80" fmla="*/ 20 w 164"/>
                    <a:gd name="T81" fmla="*/ 19 h 186"/>
                    <a:gd name="T82" fmla="*/ 16 w 164"/>
                    <a:gd name="T83" fmla="*/ 21 h 186"/>
                    <a:gd name="T84" fmla="*/ 12 w 164"/>
                    <a:gd name="T85" fmla="*/ 22 h 186"/>
                    <a:gd name="T86" fmla="*/ 10 w 164"/>
                    <a:gd name="T87" fmla="*/ 24 h 186"/>
                    <a:gd name="T88" fmla="*/ 9 w 164"/>
                    <a:gd name="T89" fmla="*/ 26 h 186"/>
                    <a:gd name="T90" fmla="*/ 10 w 164"/>
                    <a:gd name="T91" fmla="*/ 28 h 186"/>
                    <a:gd name="T92" fmla="*/ 13 w 164"/>
                    <a:gd name="T93" fmla="*/ 30 h 186"/>
                    <a:gd name="T94" fmla="*/ 17 w 164"/>
                    <a:gd name="T95" fmla="*/ 29 h 186"/>
                    <a:gd name="T96" fmla="*/ 20 w 164"/>
                    <a:gd name="T97" fmla="*/ 28 h 186"/>
                    <a:gd name="T98" fmla="*/ 21 w 164"/>
                    <a:gd name="T99" fmla="*/ 25 h 186"/>
                    <a:gd name="T100" fmla="*/ 21 w 164"/>
                    <a:gd name="T101" fmla="*/ 23 h 18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6">
                      <a:moveTo>
                        <a:pt x="46" y="58"/>
                      </a:moveTo>
                      <a:lnTo>
                        <a:pt x="5" y="53"/>
                      </a:lnTo>
                      <a:lnTo>
                        <a:pt x="6" y="47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0"/>
                      </a:lnTo>
                      <a:lnTo>
                        <a:pt x="17" y="25"/>
                      </a:lnTo>
                      <a:lnTo>
                        <a:pt x="21" y="20"/>
                      </a:lnTo>
                      <a:lnTo>
                        <a:pt x="24" y="17"/>
                      </a:lnTo>
                      <a:lnTo>
                        <a:pt x="28" y="13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3"/>
                      </a:lnTo>
                      <a:lnTo>
                        <a:pt x="56" y="2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2"/>
                      </a:lnTo>
                      <a:lnTo>
                        <a:pt x="116" y="3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5"/>
                      </a:lnTo>
                      <a:lnTo>
                        <a:pt x="141" y="21"/>
                      </a:lnTo>
                      <a:lnTo>
                        <a:pt x="145" y="26"/>
                      </a:lnTo>
                      <a:lnTo>
                        <a:pt x="146" y="30"/>
                      </a:lnTo>
                      <a:lnTo>
                        <a:pt x="148" y="34"/>
                      </a:lnTo>
                      <a:lnTo>
                        <a:pt x="149" y="37"/>
                      </a:lnTo>
                      <a:lnTo>
                        <a:pt x="151" y="43"/>
                      </a:lnTo>
                      <a:lnTo>
                        <a:pt x="151" y="48"/>
                      </a:lnTo>
                      <a:lnTo>
                        <a:pt x="152" y="55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3"/>
                      </a:lnTo>
                      <a:lnTo>
                        <a:pt x="152" y="134"/>
                      </a:lnTo>
                      <a:lnTo>
                        <a:pt x="153" y="144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79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7"/>
                      </a:lnTo>
                      <a:lnTo>
                        <a:pt x="113" y="165"/>
                      </a:lnTo>
                      <a:lnTo>
                        <a:pt x="112" y="163"/>
                      </a:lnTo>
                      <a:lnTo>
                        <a:pt x="111" y="161"/>
                      </a:lnTo>
                      <a:lnTo>
                        <a:pt x="105" y="167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0"/>
                      </a:lnTo>
                      <a:lnTo>
                        <a:pt x="80" y="183"/>
                      </a:lnTo>
                      <a:lnTo>
                        <a:pt x="72" y="185"/>
                      </a:lnTo>
                      <a:lnTo>
                        <a:pt x="65" y="186"/>
                      </a:lnTo>
                      <a:lnTo>
                        <a:pt x="58" y="186"/>
                      </a:lnTo>
                      <a:lnTo>
                        <a:pt x="52" y="186"/>
                      </a:lnTo>
                      <a:lnTo>
                        <a:pt x="45" y="185"/>
                      </a:lnTo>
                      <a:lnTo>
                        <a:pt x="39" y="184"/>
                      </a:lnTo>
                      <a:lnTo>
                        <a:pt x="34" y="183"/>
                      </a:lnTo>
                      <a:lnTo>
                        <a:pt x="29" y="180"/>
                      </a:lnTo>
                      <a:lnTo>
                        <a:pt x="24" y="178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8"/>
                      </a:lnTo>
                      <a:lnTo>
                        <a:pt x="10" y="163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0"/>
                      </a:lnTo>
                      <a:lnTo>
                        <a:pt x="1" y="145"/>
                      </a:lnTo>
                      <a:lnTo>
                        <a:pt x="0" y="139"/>
                      </a:lnTo>
                      <a:lnTo>
                        <a:pt x="0" y="134"/>
                      </a:lnTo>
                      <a:lnTo>
                        <a:pt x="0" y="127"/>
                      </a:lnTo>
                      <a:lnTo>
                        <a:pt x="1" y="120"/>
                      </a:lnTo>
                      <a:lnTo>
                        <a:pt x="4" y="112"/>
                      </a:lnTo>
                      <a:lnTo>
                        <a:pt x="6" y="106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8"/>
                      </a:lnTo>
                      <a:lnTo>
                        <a:pt x="29" y="87"/>
                      </a:lnTo>
                      <a:lnTo>
                        <a:pt x="33" y="86"/>
                      </a:lnTo>
                      <a:lnTo>
                        <a:pt x="36" y="83"/>
                      </a:lnTo>
                      <a:lnTo>
                        <a:pt x="41" y="82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7"/>
                      </a:lnTo>
                      <a:lnTo>
                        <a:pt x="69" y="76"/>
                      </a:lnTo>
                      <a:lnTo>
                        <a:pt x="76" y="75"/>
                      </a:lnTo>
                      <a:lnTo>
                        <a:pt x="82" y="72"/>
                      </a:lnTo>
                      <a:lnTo>
                        <a:pt x="88" y="71"/>
                      </a:lnTo>
                      <a:lnTo>
                        <a:pt x="94" y="70"/>
                      </a:lnTo>
                      <a:lnTo>
                        <a:pt x="99" y="68"/>
                      </a:lnTo>
                      <a:lnTo>
                        <a:pt x="103" y="66"/>
                      </a:lnTo>
                      <a:lnTo>
                        <a:pt x="106" y="65"/>
                      </a:lnTo>
                      <a:lnTo>
                        <a:pt x="106" y="62"/>
                      </a:lnTo>
                      <a:lnTo>
                        <a:pt x="106" y="55"/>
                      </a:lnTo>
                      <a:lnTo>
                        <a:pt x="105" y="49"/>
                      </a:lnTo>
                      <a:lnTo>
                        <a:pt x="103" y="46"/>
                      </a:lnTo>
                      <a:lnTo>
                        <a:pt x="100" y="42"/>
                      </a:lnTo>
                      <a:lnTo>
                        <a:pt x="95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6"/>
                      </a:lnTo>
                      <a:lnTo>
                        <a:pt x="70" y="36"/>
                      </a:lnTo>
                      <a:lnTo>
                        <a:pt x="64" y="37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3"/>
                      </a:lnTo>
                      <a:lnTo>
                        <a:pt x="51" y="47"/>
                      </a:lnTo>
                      <a:lnTo>
                        <a:pt x="48" y="53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0"/>
                      </a:lnTo>
                      <a:lnTo>
                        <a:pt x="87" y="102"/>
                      </a:lnTo>
                      <a:lnTo>
                        <a:pt x="78" y="104"/>
                      </a:lnTo>
                      <a:lnTo>
                        <a:pt x="70" y="106"/>
                      </a:lnTo>
                      <a:lnTo>
                        <a:pt x="63" y="108"/>
                      </a:lnTo>
                      <a:lnTo>
                        <a:pt x="58" y="110"/>
                      </a:lnTo>
                      <a:lnTo>
                        <a:pt x="54" y="112"/>
                      </a:lnTo>
                      <a:lnTo>
                        <a:pt x="51" y="116"/>
                      </a:lnTo>
                      <a:lnTo>
                        <a:pt x="48" y="120"/>
                      </a:lnTo>
                      <a:lnTo>
                        <a:pt x="47" y="123"/>
                      </a:lnTo>
                      <a:lnTo>
                        <a:pt x="46" y="127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39"/>
                      </a:lnTo>
                      <a:lnTo>
                        <a:pt x="52" y="143"/>
                      </a:lnTo>
                      <a:lnTo>
                        <a:pt x="56" y="146"/>
                      </a:lnTo>
                      <a:lnTo>
                        <a:pt x="60" y="148"/>
                      </a:lnTo>
                      <a:lnTo>
                        <a:pt x="65" y="150"/>
                      </a:lnTo>
                      <a:lnTo>
                        <a:pt x="70" y="150"/>
                      </a:lnTo>
                      <a:lnTo>
                        <a:pt x="76" y="150"/>
                      </a:lnTo>
                      <a:lnTo>
                        <a:pt x="82" y="148"/>
                      </a:lnTo>
                      <a:lnTo>
                        <a:pt x="87" y="146"/>
                      </a:lnTo>
                      <a:lnTo>
                        <a:pt x="93" y="143"/>
                      </a:lnTo>
                      <a:lnTo>
                        <a:pt x="97" y="139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8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6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" name="Freeform 70"/>
                <p:cNvSpPr>
                  <a:spLocks noChangeAspect="1"/>
                </p:cNvSpPr>
                <p:nvPr/>
              </p:nvSpPr>
              <p:spPr bwMode="auto">
                <a:xfrm>
                  <a:off x="1756" y="1310"/>
                  <a:ext cx="22" cy="37"/>
                </a:xfrm>
                <a:custGeom>
                  <a:avLst/>
                  <a:gdLst>
                    <a:gd name="T0" fmla="*/ 9 w 111"/>
                    <a:gd name="T1" fmla="*/ 37 h 182"/>
                    <a:gd name="T2" fmla="*/ 0 w 111"/>
                    <a:gd name="T3" fmla="*/ 37 h 182"/>
                    <a:gd name="T4" fmla="*/ 0 w 111"/>
                    <a:gd name="T5" fmla="*/ 1 h 182"/>
                    <a:gd name="T6" fmla="*/ 9 w 111"/>
                    <a:gd name="T7" fmla="*/ 1 h 182"/>
                    <a:gd name="T8" fmla="*/ 9 w 111"/>
                    <a:gd name="T9" fmla="*/ 6 h 182"/>
                    <a:gd name="T10" fmla="*/ 10 w 111"/>
                    <a:gd name="T11" fmla="*/ 4 h 182"/>
                    <a:gd name="T12" fmla="*/ 11 w 111"/>
                    <a:gd name="T13" fmla="*/ 3 h 182"/>
                    <a:gd name="T14" fmla="*/ 12 w 111"/>
                    <a:gd name="T15" fmla="*/ 2 h 182"/>
                    <a:gd name="T16" fmla="*/ 13 w 111"/>
                    <a:gd name="T17" fmla="*/ 1 h 182"/>
                    <a:gd name="T18" fmla="*/ 13 w 111"/>
                    <a:gd name="T19" fmla="*/ 1 h 182"/>
                    <a:gd name="T20" fmla="*/ 14 w 111"/>
                    <a:gd name="T21" fmla="*/ 0 h 182"/>
                    <a:gd name="T22" fmla="*/ 15 w 111"/>
                    <a:gd name="T23" fmla="*/ 0 h 182"/>
                    <a:gd name="T24" fmla="*/ 16 w 111"/>
                    <a:gd name="T25" fmla="*/ 0 h 182"/>
                    <a:gd name="T26" fmla="*/ 18 w 111"/>
                    <a:gd name="T27" fmla="*/ 0 h 182"/>
                    <a:gd name="T28" fmla="*/ 19 w 111"/>
                    <a:gd name="T29" fmla="*/ 0 h 182"/>
                    <a:gd name="T30" fmla="*/ 21 w 111"/>
                    <a:gd name="T31" fmla="*/ 1 h 182"/>
                    <a:gd name="T32" fmla="*/ 22 w 111"/>
                    <a:gd name="T33" fmla="*/ 2 h 182"/>
                    <a:gd name="T34" fmla="*/ 20 w 111"/>
                    <a:gd name="T35" fmla="*/ 11 h 182"/>
                    <a:gd name="T36" fmla="*/ 19 w 111"/>
                    <a:gd name="T37" fmla="*/ 10 h 182"/>
                    <a:gd name="T38" fmla="*/ 18 w 111"/>
                    <a:gd name="T39" fmla="*/ 10 h 182"/>
                    <a:gd name="T40" fmla="*/ 16 w 111"/>
                    <a:gd name="T41" fmla="*/ 10 h 182"/>
                    <a:gd name="T42" fmla="*/ 15 w 111"/>
                    <a:gd name="T43" fmla="*/ 9 h 182"/>
                    <a:gd name="T44" fmla="*/ 14 w 111"/>
                    <a:gd name="T45" fmla="*/ 9 h 182"/>
                    <a:gd name="T46" fmla="*/ 14 w 111"/>
                    <a:gd name="T47" fmla="*/ 10 h 182"/>
                    <a:gd name="T48" fmla="*/ 13 w 111"/>
                    <a:gd name="T49" fmla="*/ 10 h 182"/>
                    <a:gd name="T50" fmla="*/ 12 w 111"/>
                    <a:gd name="T51" fmla="*/ 10 h 182"/>
                    <a:gd name="T52" fmla="*/ 11 w 111"/>
                    <a:gd name="T53" fmla="*/ 11 h 182"/>
                    <a:gd name="T54" fmla="*/ 11 w 111"/>
                    <a:gd name="T55" fmla="*/ 12 h 182"/>
                    <a:gd name="T56" fmla="*/ 10 w 111"/>
                    <a:gd name="T57" fmla="*/ 13 h 182"/>
                    <a:gd name="T58" fmla="*/ 10 w 111"/>
                    <a:gd name="T59" fmla="*/ 14 h 182"/>
                    <a:gd name="T60" fmla="*/ 10 w 111"/>
                    <a:gd name="T61" fmla="*/ 15 h 182"/>
                    <a:gd name="T62" fmla="*/ 10 w 111"/>
                    <a:gd name="T63" fmla="*/ 16 h 182"/>
                    <a:gd name="T64" fmla="*/ 9 w 111"/>
                    <a:gd name="T65" fmla="*/ 17 h 182"/>
                    <a:gd name="T66" fmla="*/ 9 w 111"/>
                    <a:gd name="T67" fmla="*/ 19 h 182"/>
                    <a:gd name="T68" fmla="*/ 9 w 111"/>
                    <a:gd name="T69" fmla="*/ 20 h 182"/>
                    <a:gd name="T70" fmla="*/ 9 w 111"/>
                    <a:gd name="T71" fmla="*/ 22 h 182"/>
                    <a:gd name="T72" fmla="*/ 9 w 111"/>
                    <a:gd name="T73" fmla="*/ 24 h 182"/>
                    <a:gd name="T74" fmla="*/ 9 w 111"/>
                    <a:gd name="T75" fmla="*/ 26 h 182"/>
                    <a:gd name="T76" fmla="*/ 9 w 111"/>
                    <a:gd name="T77" fmla="*/ 37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1" h="182">
                      <a:moveTo>
                        <a:pt x="46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0"/>
                      </a:lnTo>
                      <a:lnTo>
                        <a:pt x="51" y="21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4" y="6"/>
                      </a:lnTo>
                      <a:lnTo>
                        <a:pt x="68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2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4" y="6"/>
                      </a:lnTo>
                      <a:lnTo>
                        <a:pt x="111" y="9"/>
                      </a:lnTo>
                      <a:lnTo>
                        <a:pt x="100" y="54"/>
                      </a:lnTo>
                      <a:lnTo>
                        <a:pt x="94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9" y="47"/>
                      </a:lnTo>
                      <a:lnTo>
                        <a:pt x="64" y="49"/>
                      </a:lnTo>
                      <a:lnTo>
                        <a:pt x="60" y="51"/>
                      </a:lnTo>
                      <a:lnTo>
                        <a:pt x="57" y="54"/>
                      </a:lnTo>
                      <a:lnTo>
                        <a:pt x="54" y="58"/>
                      </a:lnTo>
                      <a:lnTo>
                        <a:pt x="52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6" y="99"/>
                      </a:lnTo>
                      <a:lnTo>
                        <a:pt x="46" y="108"/>
                      </a:lnTo>
                      <a:lnTo>
                        <a:pt x="46" y="117"/>
                      </a:lnTo>
                      <a:lnTo>
                        <a:pt x="46" y="128"/>
                      </a:lnTo>
                      <a:lnTo>
                        <a:pt x="4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" name="Freeform 71"/>
                <p:cNvSpPr>
                  <a:spLocks noChangeAspect="1" noEditPoints="1"/>
                </p:cNvSpPr>
                <p:nvPr/>
              </p:nvSpPr>
              <p:spPr bwMode="auto">
                <a:xfrm>
                  <a:off x="1780" y="1310"/>
                  <a:ext cx="33" cy="51"/>
                </a:xfrm>
                <a:custGeom>
                  <a:avLst/>
                  <a:gdLst>
                    <a:gd name="T0" fmla="*/ 12 w 168"/>
                    <a:gd name="T1" fmla="*/ 41 h 254"/>
                    <a:gd name="T2" fmla="*/ 13 w 168"/>
                    <a:gd name="T3" fmla="*/ 43 h 254"/>
                    <a:gd name="T4" fmla="*/ 15 w 168"/>
                    <a:gd name="T5" fmla="*/ 44 h 254"/>
                    <a:gd name="T6" fmla="*/ 20 w 168"/>
                    <a:gd name="T7" fmla="*/ 44 h 254"/>
                    <a:gd name="T8" fmla="*/ 22 w 168"/>
                    <a:gd name="T9" fmla="*/ 42 h 254"/>
                    <a:gd name="T10" fmla="*/ 24 w 168"/>
                    <a:gd name="T11" fmla="*/ 40 h 254"/>
                    <a:gd name="T12" fmla="*/ 24 w 168"/>
                    <a:gd name="T13" fmla="*/ 37 h 254"/>
                    <a:gd name="T14" fmla="*/ 23 w 168"/>
                    <a:gd name="T15" fmla="*/ 32 h 254"/>
                    <a:gd name="T16" fmla="*/ 19 w 168"/>
                    <a:gd name="T17" fmla="*/ 35 h 254"/>
                    <a:gd name="T18" fmla="*/ 15 w 168"/>
                    <a:gd name="T19" fmla="*/ 37 h 254"/>
                    <a:gd name="T20" fmla="*/ 10 w 168"/>
                    <a:gd name="T21" fmla="*/ 36 h 254"/>
                    <a:gd name="T22" fmla="*/ 6 w 168"/>
                    <a:gd name="T23" fmla="*/ 34 h 254"/>
                    <a:gd name="T24" fmla="*/ 3 w 168"/>
                    <a:gd name="T25" fmla="*/ 30 h 254"/>
                    <a:gd name="T26" fmla="*/ 1 w 168"/>
                    <a:gd name="T27" fmla="*/ 27 h 254"/>
                    <a:gd name="T28" fmla="*/ 0 w 168"/>
                    <a:gd name="T29" fmla="*/ 22 h 254"/>
                    <a:gd name="T30" fmla="*/ 0 w 168"/>
                    <a:gd name="T31" fmla="*/ 16 h 254"/>
                    <a:gd name="T32" fmla="*/ 1 w 168"/>
                    <a:gd name="T33" fmla="*/ 10 h 254"/>
                    <a:gd name="T34" fmla="*/ 3 w 168"/>
                    <a:gd name="T35" fmla="*/ 6 h 254"/>
                    <a:gd name="T36" fmla="*/ 6 w 168"/>
                    <a:gd name="T37" fmla="*/ 3 h 254"/>
                    <a:gd name="T38" fmla="*/ 10 w 168"/>
                    <a:gd name="T39" fmla="*/ 1 h 254"/>
                    <a:gd name="T40" fmla="*/ 14 w 168"/>
                    <a:gd name="T41" fmla="*/ 0 h 254"/>
                    <a:gd name="T42" fmla="*/ 18 w 168"/>
                    <a:gd name="T43" fmla="*/ 1 h 254"/>
                    <a:gd name="T44" fmla="*/ 22 w 168"/>
                    <a:gd name="T45" fmla="*/ 3 h 254"/>
                    <a:gd name="T46" fmla="*/ 24 w 168"/>
                    <a:gd name="T47" fmla="*/ 1 h 254"/>
                    <a:gd name="T48" fmla="*/ 33 w 168"/>
                    <a:gd name="T49" fmla="*/ 35 h 254"/>
                    <a:gd name="T50" fmla="*/ 33 w 168"/>
                    <a:gd name="T51" fmla="*/ 39 h 254"/>
                    <a:gd name="T52" fmla="*/ 32 w 168"/>
                    <a:gd name="T53" fmla="*/ 42 h 254"/>
                    <a:gd name="T54" fmla="*/ 31 w 168"/>
                    <a:gd name="T55" fmla="*/ 45 h 254"/>
                    <a:gd name="T56" fmla="*/ 28 w 168"/>
                    <a:gd name="T57" fmla="*/ 48 h 254"/>
                    <a:gd name="T58" fmla="*/ 24 w 168"/>
                    <a:gd name="T59" fmla="*/ 50 h 254"/>
                    <a:gd name="T60" fmla="*/ 22 w 168"/>
                    <a:gd name="T61" fmla="*/ 51 h 254"/>
                    <a:gd name="T62" fmla="*/ 19 w 168"/>
                    <a:gd name="T63" fmla="*/ 51 h 254"/>
                    <a:gd name="T64" fmla="*/ 15 w 168"/>
                    <a:gd name="T65" fmla="*/ 51 h 254"/>
                    <a:gd name="T66" fmla="*/ 9 w 168"/>
                    <a:gd name="T67" fmla="*/ 50 h 254"/>
                    <a:gd name="T68" fmla="*/ 6 w 168"/>
                    <a:gd name="T69" fmla="*/ 49 h 254"/>
                    <a:gd name="T70" fmla="*/ 3 w 168"/>
                    <a:gd name="T71" fmla="*/ 46 h 254"/>
                    <a:gd name="T72" fmla="*/ 1 w 168"/>
                    <a:gd name="T73" fmla="*/ 44 h 254"/>
                    <a:gd name="T74" fmla="*/ 1 w 168"/>
                    <a:gd name="T75" fmla="*/ 40 h 254"/>
                    <a:gd name="T76" fmla="*/ 1 w 168"/>
                    <a:gd name="T77" fmla="*/ 39 h 254"/>
                    <a:gd name="T78" fmla="*/ 9 w 168"/>
                    <a:gd name="T79" fmla="*/ 18 h 254"/>
                    <a:gd name="T80" fmla="*/ 9 w 168"/>
                    <a:gd name="T81" fmla="*/ 22 h 254"/>
                    <a:gd name="T82" fmla="*/ 10 w 168"/>
                    <a:gd name="T83" fmla="*/ 25 h 254"/>
                    <a:gd name="T84" fmla="*/ 12 w 168"/>
                    <a:gd name="T85" fmla="*/ 28 h 254"/>
                    <a:gd name="T86" fmla="*/ 16 w 168"/>
                    <a:gd name="T87" fmla="*/ 29 h 254"/>
                    <a:gd name="T88" fmla="*/ 21 w 168"/>
                    <a:gd name="T89" fmla="*/ 28 h 254"/>
                    <a:gd name="T90" fmla="*/ 23 w 168"/>
                    <a:gd name="T91" fmla="*/ 25 h 254"/>
                    <a:gd name="T92" fmla="*/ 24 w 168"/>
                    <a:gd name="T93" fmla="*/ 22 h 254"/>
                    <a:gd name="T94" fmla="*/ 24 w 168"/>
                    <a:gd name="T95" fmla="*/ 18 h 254"/>
                    <a:gd name="T96" fmla="*/ 24 w 168"/>
                    <a:gd name="T97" fmla="*/ 14 h 254"/>
                    <a:gd name="T98" fmla="*/ 23 w 168"/>
                    <a:gd name="T99" fmla="*/ 12 h 254"/>
                    <a:gd name="T100" fmla="*/ 21 w 168"/>
                    <a:gd name="T101" fmla="*/ 9 h 254"/>
                    <a:gd name="T102" fmla="*/ 16 w 168"/>
                    <a:gd name="T103" fmla="*/ 7 h 254"/>
                    <a:gd name="T104" fmla="*/ 12 w 168"/>
                    <a:gd name="T105" fmla="*/ 9 h 254"/>
                    <a:gd name="T106" fmla="*/ 10 w 168"/>
                    <a:gd name="T107" fmla="*/ 11 h 254"/>
                    <a:gd name="T108" fmla="*/ 9 w 168"/>
                    <a:gd name="T109" fmla="*/ 14 h 254"/>
                    <a:gd name="T110" fmla="*/ 9 w 168"/>
                    <a:gd name="T111" fmla="*/ 18 h 25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8" h="254">
                      <a:moveTo>
                        <a:pt x="5" y="195"/>
                      </a:moveTo>
                      <a:lnTo>
                        <a:pt x="58" y="199"/>
                      </a:lnTo>
                      <a:lnTo>
                        <a:pt x="59" y="203"/>
                      </a:lnTo>
                      <a:lnTo>
                        <a:pt x="60" y="207"/>
                      </a:lnTo>
                      <a:lnTo>
                        <a:pt x="61" y="211"/>
                      </a:lnTo>
                      <a:lnTo>
                        <a:pt x="64" y="213"/>
                      </a:lnTo>
                      <a:lnTo>
                        <a:pt x="67" y="214"/>
                      </a:lnTo>
                      <a:lnTo>
                        <a:pt x="72" y="217"/>
                      </a:lnTo>
                      <a:lnTo>
                        <a:pt x="77" y="218"/>
                      </a:lnTo>
                      <a:lnTo>
                        <a:pt x="84" y="218"/>
                      </a:lnTo>
                      <a:lnTo>
                        <a:pt x="93" y="218"/>
                      </a:lnTo>
                      <a:lnTo>
                        <a:pt x="100" y="217"/>
                      </a:lnTo>
                      <a:lnTo>
                        <a:pt x="106" y="214"/>
                      </a:lnTo>
                      <a:lnTo>
                        <a:pt x="111" y="213"/>
                      </a:lnTo>
                      <a:lnTo>
                        <a:pt x="113" y="211"/>
                      </a:lnTo>
                      <a:lnTo>
                        <a:pt x="116" y="208"/>
                      </a:lnTo>
                      <a:lnTo>
                        <a:pt x="118" y="205"/>
                      </a:lnTo>
                      <a:lnTo>
                        <a:pt x="120" y="200"/>
                      </a:lnTo>
                      <a:lnTo>
                        <a:pt x="122" y="196"/>
                      </a:lnTo>
                      <a:lnTo>
                        <a:pt x="122" y="191"/>
                      </a:lnTo>
                      <a:lnTo>
                        <a:pt x="123" y="185"/>
                      </a:lnTo>
                      <a:lnTo>
                        <a:pt x="123" y="178"/>
                      </a:lnTo>
                      <a:lnTo>
                        <a:pt x="123" y="151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7" y="173"/>
                      </a:lnTo>
                      <a:lnTo>
                        <a:pt x="91" y="177"/>
                      </a:lnTo>
                      <a:lnTo>
                        <a:pt x="84" y="179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0" y="182"/>
                      </a:lnTo>
                      <a:lnTo>
                        <a:pt x="53" y="179"/>
                      </a:lnTo>
                      <a:lnTo>
                        <a:pt x="46" y="177"/>
                      </a:lnTo>
                      <a:lnTo>
                        <a:pt x="39" y="173"/>
                      </a:lnTo>
                      <a:lnTo>
                        <a:pt x="31" y="170"/>
                      </a:lnTo>
                      <a:lnTo>
                        <a:pt x="25" y="165"/>
                      </a:lnTo>
                      <a:lnTo>
                        <a:pt x="19" y="159"/>
                      </a:lnTo>
                      <a:lnTo>
                        <a:pt x="14" y="151"/>
                      </a:lnTo>
                      <a:lnTo>
                        <a:pt x="11" y="145"/>
                      </a:lnTo>
                      <a:lnTo>
                        <a:pt x="8" y="139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2" y="117"/>
                      </a:lnTo>
                      <a:lnTo>
                        <a:pt x="1" y="109"/>
                      </a:lnTo>
                      <a:lnTo>
                        <a:pt x="0" y="100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1" y="71"/>
                      </a:lnTo>
                      <a:lnTo>
                        <a:pt x="2" y="62"/>
                      </a:lnTo>
                      <a:lnTo>
                        <a:pt x="5" y="52"/>
                      </a:lnTo>
                      <a:lnTo>
                        <a:pt x="8" y="45"/>
                      </a:lnTo>
                      <a:lnTo>
                        <a:pt x="11" y="36"/>
                      </a:lnTo>
                      <a:lnTo>
                        <a:pt x="14" y="30"/>
                      </a:lnTo>
                      <a:lnTo>
                        <a:pt x="19" y="24"/>
                      </a:lnTo>
                      <a:lnTo>
                        <a:pt x="24" y="18"/>
                      </a:lnTo>
                      <a:lnTo>
                        <a:pt x="30" y="13"/>
                      </a:lnTo>
                      <a:lnTo>
                        <a:pt x="36" y="9"/>
                      </a:lnTo>
                      <a:lnTo>
                        <a:pt x="42" y="6"/>
                      </a:lnTo>
                      <a:lnTo>
                        <a:pt x="49" y="3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8" y="0"/>
                      </a:lnTo>
                      <a:lnTo>
                        <a:pt x="85" y="2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0"/>
                      </a:lnTo>
                      <a:lnTo>
                        <a:pt x="123" y="5"/>
                      </a:lnTo>
                      <a:lnTo>
                        <a:pt x="168" y="5"/>
                      </a:lnTo>
                      <a:lnTo>
                        <a:pt x="168" y="165"/>
                      </a:lnTo>
                      <a:lnTo>
                        <a:pt x="168" y="172"/>
                      </a:lnTo>
                      <a:lnTo>
                        <a:pt x="168" y="179"/>
                      </a:lnTo>
                      <a:lnTo>
                        <a:pt x="167" y="186"/>
                      </a:lnTo>
                      <a:lnTo>
                        <a:pt x="167" y="193"/>
                      </a:lnTo>
                      <a:lnTo>
                        <a:pt x="166" y="199"/>
                      </a:lnTo>
                      <a:lnTo>
                        <a:pt x="165" y="203"/>
                      </a:lnTo>
                      <a:lnTo>
                        <a:pt x="165" y="208"/>
                      </a:lnTo>
                      <a:lnTo>
                        <a:pt x="164" y="212"/>
                      </a:lnTo>
                      <a:lnTo>
                        <a:pt x="160" y="219"/>
                      </a:lnTo>
                      <a:lnTo>
                        <a:pt x="156" y="225"/>
                      </a:lnTo>
                      <a:lnTo>
                        <a:pt x="153" y="231"/>
                      </a:lnTo>
                      <a:lnTo>
                        <a:pt x="149" y="236"/>
                      </a:lnTo>
                      <a:lnTo>
                        <a:pt x="144" y="240"/>
                      </a:lnTo>
                      <a:lnTo>
                        <a:pt x="138" y="244"/>
                      </a:lnTo>
                      <a:lnTo>
                        <a:pt x="131" y="247"/>
                      </a:lnTo>
                      <a:lnTo>
                        <a:pt x="124" y="250"/>
                      </a:lnTo>
                      <a:lnTo>
                        <a:pt x="120" y="251"/>
                      </a:lnTo>
                      <a:lnTo>
                        <a:pt x="116" y="251"/>
                      </a:lnTo>
                      <a:lnTo>
                        <a:pt x="112" y="252"/>
                      </a:lnTo>
                      <a:lnTo>
                        <a:pt x="107" y="253"/>
                      </a:lnTo>
                      <a:lnTo>
                        <a:pt x="101" y="253"/>
                      </a:lnTo>
                      <a:lnTo>
                        <a:pt x="96" y="254"/>
                      </a:lnTo>
                      <a:lnTo>
                        <a:pt x="90" y="254"/>
                      </a:lnTo>
                      <a:lnTo>
                        <a:pt x="85" y="254"/>
                      </a:lnTo>
                      <a:lnTo>
                        <a:pt x="75" y="254"/>
                      </a:lnTo>
                      <a:lnTo>
                        <a:pt x="65" y="253"/>
                      </a:lnTo>
                      <a:lnTo>
                        <a:pt x="57" y="252"/>
                      </a:lnTo>
                      <a:lnTo>
                        <a:pt x="48" y="251"/>
                      </a:lnTo>
                      <a:lnTo>
                        <a:pt x="41" y="248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8" y="236"/>
                      </a:lnTo>
                      <a:lnTo>
                        <a:pt x="14" y="231"/>
                      </a:lnTo>
                      <a:lnTo>
                        <a:pt x="12" y="227"/>
                      </a:lnTo>
                      <a:lnTo>
                        <a:pt x="8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7"/>
                      </a:lnTo>
                      <a:lnTo>
                        <a:pt x="5" y="195"/>
                      </a:lnTo>
                      <a:lnTo>
                        <a:pt x="5" y="194"/>
                      </a:lnTo>
                      <a:lnTo>
                        <a:pt x="5" y="195"/>
                      </a:lnTo>
                      <a:close/>
                      <a:moveTo>
                        <a:pt x="46" y="89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0"/>
                      </a:lnTo>
                      <a:lnTo>
                        <a:pt x="48" y="115"/>
                      </a:lnTo>
                      <a:lnTo>
                        <a:pt x="49" y="121"/>
                      </a:lnTo>
                      <a:lnTo>
                        <a:pt x="52" y="125"/>
                      </a:lnTo>
                      <a:lnTo>
                        <a:pt x="53" y="128"/>
                      </a:lnTo>
                      <a:lnTo>
                        <a:pt x="55" y="132"/>
                      </a:lnTo>
                      <a:lnTo>
                        <a:pt x="61" y="138"/>
                      </a:lnTo>
                      <a:lnTo>
                        <a:pt x="67" y="142"/>
                      </a:lnTo>
                      <a:lnTo>
                        <a:pt x="75" y="144"/>
                      </a:lnTo>
                      <a:lnTo>
                        <a:pt x="82" y="145"/>
                      </a:lnTo>
                      <a:lnTo>
                        <a:pt x="90" y="144"/>
                      </a:lnTo>
                      <a:lnTo>
                        <a:pt x="97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3" y="128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19" y="115"/>
                      </a:lnTo>
                      <a:lnTo>
                        <a:pt x="120" y="110"/>
                      </a:lnTo>
                      <a:lnTo>
                        <a:pt x="122" y="104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2"/>
                      </a:lnTo>
                      <a:lnTo>
                        <a:pt x="120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4" y="54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7"/>
                      </a:lnTo>
                      <a:lnTo>
                        <a:pt x="69" y="40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4" y="53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8" y="66"/>
                      </a:lnTo>
                      <a:lnTo>
                        <a:pt x="47" y="71"/>
                      </a:lnTo>
                      <a:lnTo>
                        <a:pt x="47" y="77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8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" name="Freeform 72"/>
                <p:cNvSpPr>
                  <a:spLocks noChangeAspect="1" noEditPoints="1"/>
                </p:cNvSpPr>
                <p:nvPr/>
              </p:nvSpPr>
              <p:spPr bwMode="auto">
                <a:xfrm>
                  <a:off x="1820" y="1310"/>
                  <a:ext cx="33" cy="37"/>
                </a:xfrm>
                <a:custGeom>
                  <a:avLst/>
                  <a:gdLst>
                    <a:gd name="T0" fmla="*/ 32 w 164"/>
                    <a:gd name="T1" fmla="*/ 26 h 186"/>
                    <a:gd name="T2" fmla="*/ 32 w 164"/>
                    <a:gd name="T3" fmla="*/ 29 h 186"/>
                    <a:gd name="T4" fmla="*/ 30 w 164"/>
                    <a:gd name="T5" fmla="*/ 31 h 186"/>
                    <a:gd name="T6" fmla="*/ 28 w 164"/>
                    <a:gd name="T7" fmla="*/ 33 h 186"/>
                    <a:gd name="T8" fmla="*/ 27 w 164"/>
                    <a:gd name="T9" fmla="*/ 34 h 186"/>
                    <a:gd name="T10" fmla="*/ 25 w 164"/>
                    <a:gd name="T11" fmla="*/ 35 h 186"/>
                    <a:gd name="T12" fmla="*/ 22 w 164"/>
                    <a:gd name="T13" fmla="*/ 36 h 186"/>
                    <a:gd name="T14" fmla="*/ 20 w 164"/>
                    <a:gd name="T15" fmla="*/ 37 h 186"/>
                    <a:gd name="T16" fmla="*/ 17 w 164"/>
                    <a:gd name="T17" fmla="*/ 37 h 186"/>
                    <a:gd name="T18" fmla="*/ 13 w 164"/>
                    <a:gd name="T19" fmla="*/ 37 h 186"/>
                    <a:gd name="T20" fmla="*/ 9 w 164"/>
                    <a:gd name="T21" fmla="*/ 35 h 186"/>
                    <a:gd name="T22" fmla="*/ 6 w 164"/>
                    <a:gd name="T23" fmla="*/ 34 h 186"/>
                    <a:gd name="T24" fmla="*/ 3 w 164"/>
                    <a:gd name="T25" fmla="*/ 31 h 186"/>
                    <a:gd name="T26" fmla="*/ 2 w 164"/>
                    <a:gd name="T27" fmla="*/ 29 h 186"/>
                    <a:gd name="T28" fmla="*/ 1 w 164"/>
                    <a:gd name="T29" fmla="*/ 26 h 186"/>
                    <a:gd name="T30" fmla="*/ 0 w 164"/>
                    <a:gd name="T31" fmla="*/ 22 h 186"/>
                    <a:gd name="T32" fmla="*/ 0 w 164"/>
                    <a:gd name="T33" fmla="*/ 19 h 186"/>
                    <a:gd name="T34" fmla="*/ 0 w 164"/>
                    <a:gd name="T35" fmla="*/ 15 h 186"/>
                    <a:gd name="T36" fmla="*/ 1 w 164"/>
                    <a:gd name="T37" fmla="*/ 11 h 186"/>
                    <a:gd name="T38" fmla="*/ 2 w 164"/>
                    <a:gd name="T39" fmla="*/ 8 h 186"/>
                    <a:gd name="T40" fmla="*/ 4 w 164"/>
                    <a:gd name="T41" fmla="*/ 5 h 186"/>
                    <a:gd name="T42" fmla="*/ 7 w 164"/>
                    <a:gd name="T43" fmla="*/ 3 h 186"/>
                    <a:gd name="T44" fmla="*/ 9 w 164"/>
                    <a:gd name="T45" fmla="*/ 1 h 186"/>
                    <a:gd name="T46" fmla="*/ 13 w 164"/>
                    <a:gd name="T47" fmla="*/ 0 h 186"/>
                    <a:gd name="T48" fmla="*/ 16 w 164"/>
                    <a:gd name="T49" fmla="*/ 0 h 186"/>
                    <a:gd name="T50" fmla="*/ 20 w 164"/>
                    <a:gd name="T51" fmla="*/ 0 h 186"/>
                    <a:gd name="T52" fmla="*/ 23 w 164"/>
                    <a:gd name="T53" fmla="*/ 1 h 186"/>
                    <a:gd name="T54" fmla="*/ 26 w 164"/>
                    <a:gd name="T55" fmla="*/ 3 h 186"/>
                    <a:gd name="T56" fmla="*/ 28 w 164"/>
                    <a:gd name="T57" fmla="*/ 5 h 186"/>
                    <a:gd name="T58" fmla="*/ 30 w 164"/>
                    <a:gd name="T59" fmla="*/ 8 h 186"/>
                    <a:gd name="T60" fmla="*/ 32 w 164"/>
                    <a:gd name="T61" fmla="*/ 12 h 186"/>
                    <a:gd name="T62" fmla="*/ 33 w 164"/>
                    <a:gd name="T63" fmla="*/ 16 h 186"/>
                    <a:gd name="T64" fmla="*/ 33 w 164"/>
                    <a:gd name="T65" fmla="*/ 21 h 186"/>
                    <a:gd name="T66" fmla="*/ 9 w 164"/>
                    <a:gd name="T67" fmla="*/ 23 h 186"/>
                    <a:gd name="T68" fmla="*/ 10 w 164"/>
                    <a:gd name="T69" fmla="*/ 26 h 186"/>
                    <a:gd name="T70" fmla="*/ 13 w 164"/>
                    <a:gd name="T71" fmla="*/ 29 h 186"/>
                    <a:gd name="T72" fmla="*/ 15 w 164"/>
                    <a:gd name="T73" fmla="*/ 30 h 186"/>
                    <a:gd name="T74" fmla="*/ 18 w 164"/>
                    <a:gd name="T75" fmla="*/ 30 h 186"/>
                    <a:gd name="T76" fmla="*/ 20 w 164"/>
                    <a:gd name="T77" fmla="*/ 29 h 186"/>
                    <a:gd name="T78" fmla="*/ 21 w 164"/>
                    <a:gd name="T79" fmla="*/ 28 h 186"/>
                    <a:gd name="T80" fmla="*/ 23 w 164"/>
                    <a:gd name="T81" fmla="*/ 26 h 186"/>
                    <a:gd name="T82" fmla="*/ 24 w 164"/>
                    <a:gd name="T83" fmla="*/ 15 h 186"/>
                    <a:gd name="T84" fmla="*/ 23 w 164"/>
                    <a:gd name="T85" fmla="*/ 12 h 186"/>
                    <a:gd name="T86" fmla="*/ 22 w 164"/>
                    <a:gd name="T87" fmla="*/ 9 h 186"/>
                    <a:gd name="T88" fmla="*/ 19 w 164"/>
                    <a:gd name="T89" fmla="*/ 8 h 186"/>
                    <a:gd name="T90" fmla="*/ 17 w 164"/>
                    <a:gd name="T91" fmla="*/ 7 h 186"/>
                    <a:gd name="T92" fmla="*/ 13 w 164"/>
                    <a:gd name="T93" fmla="*/ 8 h 186"/>
                    <a:gd name="T94" fmla="*/ 11 w 164"/>
                    <a:gd name="T95" fmla="*/ 10 h 186"/>
                    <a:gd name="T96" fmla="*/ 10 w 164"/>
                    <a:gd name="T97" fmla="*/ 12 h 186"/>
                    <a:gd name="T98" fmla="*/ 9 w 164"/>
                    <a:gd name="T99" fmla="*/ 15 h 18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4" h="186">
                      <a:moveTo>
                        <a:pt x="116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7" y="144"/>
                      </a:lnTo>
                      <a:lnTo>
                        <a:pt x="153" y="150"/>
                      </a:lnTo>
                      <a:lnTo>
                        <a:pt x="149" y="155"/>
                      </a:lnTo>
                      <a:lnTo>
                        <a:pt x="146" y="160"/>
                      </a:lnTo>
                      <a:lnTo>
                        <a:pt x="141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8" y="176"/>
                      </a:lnTo>
                      <a:lnTo>
                        <a:pt x="123" y="178"/>
                      </a:lnTo>
                      <a:lnTo>
                        <a:pt x="117" y="180"/>
                      </a:lnTo>
                      <a:lnTo>
                        <a:pt x="111" y="183"/>
                      </a:lnTo>
                      <a:lnTo>
                        <a:pt x="105" y="184"/>
                      </a:lnTo>
                      <a:lnTo>
                        <a:pt x="99" y="185"/>
                      </a:lnTo>
                      <a:lnTo>
                        <a:pt x="92" y="186"/>
                      </a:lnTo>
                      <a:lnTo>
                        <a:pt x="84" y="186"/>
                      </a:lnTo>
                      <a:lnTo>
                        <a:pt x="74" y="186"/>
                      </a:lnTo>
                      <a:lnTo>
                        <a:pt x="63" y="184"/>
                      </a:lnTo>
                      <a:lnTo>
                        <a:pt x="53" y="182"/>
                      </a:lnTo>
                      <a:lnTo>
                        <a:pt x="45" y="178"/>
                      </a:lnTo>
                      <a:lnTo>
                        <a:pt x="36" y="174"/>
                      </a:lnTo>
                      <a:lnTo>
                        <a:pt x="29" y="170"/>
                      </a:lnTo>
                      <a:lnTo>
                        <a:pt x="23" y="163"/>
                      </a:lnTo>
                      <a:lnTo>
                        <a:pt x="17" y="156"/>
                      </a:lnTo>
                      <a:lnTo>
                        <a:pt x="13" y="150"/>
                      </a:lnTo>
                      <a:lnTo>
                        <a:pt x="10" y="144"/>
                      </a:lnTo>
                      <a:lnTo>
                        <a:pt x="7" y="137"/>
                      </a:lnTo>
                      <a:lnTo>
                        <a:pt x="5" y="129"/>
                      </a:lnTo>
                      <a:lnTo>
                        <a:pt x="3" y="121"/>
                      </a:lnTo>
                      <a:lnTo>
                        <a:pt x="1" y="112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4" y="65"/>
                      </a:lnTo>
                      <a:lnTo>
                        <a:pt x="6" y="55"/>
                      </a:lnTo>
                      <a:lnTo>
                        <a:pt x="9" y="47"/>
                      </a:lnTo>
                      <a:lnTo>
                        <a:pt x="12" y="40"/>
                      </a:lnTo>
                      <a:lnTo>
                        <a:pt x="17" y="32"/>
                      </a:lnTo>
                      <a:lnTo>
                        <a:pt x="22" y="25"/>
                      </a:lnTo>
                      <a:lnTo>
                        <a:pt x="28" y="19"/>
                      </a:lnTo>
                      <a:lnTo>
                        <a:pt x="34" y="14"/>
                      </a:lnTo>
                      <a:lnTo>
                        <a:pt x="40" y="9"/>
                      </a:lnTo>
                      <a:lnTo>
                        <a:pt x="47" y="6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1" y="0"/>
                      </a:lnTo>
                      <a:lnTo>
                        <a:pt x="80" y="0"/>
                      </a:lnTo>
                      <a:lnTo>
                        <a:pt x="89" y="0"/>
                      </a:lnTo>
                      <a:lnTo>
                        <a:pt x="99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2" y="11"/>
                      </a:lnTo>
                      <a:lnTo>
                        <a:pt x="129" y="15"/>
                      </a:lnTo>
                      <a:lnTo>
                        <a:pt x="135" y="20"/>
                      </a:lnTo>
                      <a:lnTo>
                        <a:pt x="141" y="26"/>
                      </a:lnTo>
                      <a:lnTo>
                        <a:pt x="146" y="34"/>
                      </a:lnTo>
                      <a:lnTo>
                        <a:pt x="150" y="41"/>
                      </a:lnTo>
                      <a:lnTo>
                        <a:pt x="154" y="49"/>
                      </a:lnTo>
                      <a:lnTo>
                        <a:pt x="158" y="59"/>
                      </a:lnTo>
                      <a:lnTo>
                        <a:pt x="160" y="70"/>
                      </a:lnTo>
                      <a:lnTo>
                        <a:pt x="163" y="81"/>
                      </a:lnTo>
                      <a:lnTo>
                        <a:pt x="164" y="93"/>
                      </a:lnTo>
                      <a:lnTo>
                        <a:pt x="164" y="106"/>
                      </a:lnTo>
                      <a:lnTo>
                        <a:pt x="46" y="106"/>
                      </a:lnTo>
                      <a:lnTo>
                        <a:pt x="47" y="116"/>
                      </a:lnTo>
                      <a:lnTo>
                        <a:pt x="48" y="126"/>
                      </a:lnTo>
                      <a:lnTo>
                        <a:pt x="52" y="133"/>
                      </a:lnTo>
                      <a:lnTo>
                        <a:pt x="57" y="139"/>
                      </a:lnTo>
                      <a:lnTo>
                        <a:pt x="63" y="144"/>
                      </a:lnTo>
                      <a:lnTo>
                        <a:pt x="69" y="148"/>
                      </a:lnTo>
                      <a:lnTo>
                        <a:pt x="76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4" y="149"/>
                      </a:lnTo>
                      <a:lnTo>
                        <a:pt x="99" y="146"/>
                      </a:lnTo>
                      <a:lnTo>
                        <a:pt x="102" y="145"/>
                      </a:lnTo>
                      <a:lnTo>
                        <a:pt x="106" y="142"/>
                      </a:lnTo>
                      <a:lnTo>
                        <a:pt x="110" y="137"/>
                      </a:lnTo>
                      <a:lnTo>
                        <a:pt x="113" y="132"/>
                      </a:lnTo>
                      <a:lnTo>
                        <a:pt x="116" y="126"/>
                      </a:lnTo>
                      <a:close/>
                      <a:moveTo>
                        <a:pt x="118" y="77"/>
                      </a:moveTo>
                      <a:lnTo>
                        <a:pt x="117" y="69"/>
                      </a:lnTo>
                      <a:lnTo>
                        <a:pt x="114" y="60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8"/>
                      </a:lnTo>
                      <a:lnTo>
                        <a:pt x="89" y="37"/>
                      </a:lnTo>
                      <a:lnTo>
                        <a:pt x="82" y="36"/>
                      </a:lnTo>
                      <a:lnTo>
                        <a:pt x="75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7" y="48"/>
                      </a:lnTo>
                      <a:lnTo>
                        <a:pt x="52" y="54"/>
                      </a:lnTo>
                      <a:lnTo>
                        <a:pt x="48" y="60"/>
                      </a:lnTo>
                      <a:lnTo>
                        <a:pt x="47" y="69"/>
                      </a:lnTo>
                      <a:lnTo>
                        <a:pt x="46" y="77"/>
                      </a:lnTo>
                      <a:lnTo>
                        <a:pt x="118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7" name="Freeform 73"/>
                <p:cNvSpPr>
                  <a:spLocks noChangeAspect="1"/>
                </p:cNvSpPr>
                <p:nvPr/>
              </p:nvSpPr>
              <p:spPr bwMode="auto">
                <a:xfrm>
                  <a:off x="1856" y="1299"/>
                  <a:ext cx="21" cy="48"/>
                </a:xfrm>
                <a:custGeom>
                  <a:avLst/>
                  <a:gdLst>
                    <a:gd name="T0" fmla="*/ 21 w 103"/>
                    <a:gd name="T1" fmla="*/ 12 h 242"/>
                    <a:gd name="T2" fmla="*/ 21 w 103"/>
                    <a:gd name="T3" fmla="*/ 19 h 242"/>
                    <a:gd name="T4" fmla="*/ 14 w 103"/>
                    <a:gd name="T5" fmla="*/ 19 h 242"/>
                    <a:gd name="T6" fmla="*/ 14 w 103"/>
                    <a:gd name="T7" fmla="*/ 34 h 242"/>
                    <a:gd name="T8" fmla="*/ 14 w 103"/>
                    <a:gd name="T9" fmla="*/ 36 h 242"/>
                    <a:gd name="T10" fmla="*/ 14 w 103"/>
                    <a:gd name="T11" fmla="*/ 37 h 242"/>
                    <a:gd name="T12" fmla="*/ 14 w 103"/>
                    <a:gd name="T13" fmla="*/ 39 h 242"/>
                    <a:gd name="T14" fmla="*/ 14 w 103"/>
                    <a:gd name="T15" fmla="*/ 39 h 242"/>
                    <a:gd name="T16" fmla="*/ 14 w 103"/>
                    <a:gd name="T17" fmla="*/ 39 h 242"/>
                    <a:gd name="T18" fmla="*/ 14 w 103"/>
                    <a:gd name="T19" fmla="*/ 40 h 242"/>
                    <a:gd name="T20" fmla="*/ 14 w 103"/>
                    <a:gd name="T21" fmla="*/ 40 h 242"/>
                    <a:gd name="T22" fmla="*/ 15 w 103"/>
                    <a:gd name="T23" fmla="*/ 40 h 242"/>
                    <a:gd name="T24" fmla="*/ 15 w 103"/>
                    <a:gd name="T25" fmla="*/ 41 h 242"/>
                    <a:gd name="T26" fmla="*/ 16 w 103"/>
                    <a:gd name="T27" fmla="*/ 41 h 242"/>
                    <a:gd name="T28" fmla="*/ 16 w 103"/>
                    <a:gd name="T29" fmla="*/ 41 h 242"/>
                    <a:gd name="T30" fmla="*/ 16 w 103"/>
                    <a:gd name="T31" fmla="*/ 41 h 242"/>
                    <a:gd name="T32" fmla="*/ 17 w 103"/>
                    <a:gd name="T33" fmla="*/ 41 h 242"/>
                    <a:gd name="T34" fmla="*/ 18 w 103"/>
                    <a:gd name="T35" fmla="*/ 41 h 242"/>
                    <a:gd name="T36" fmla="*/ 19 w 103"/>
                    <a:gd name="T37" fmla="*/ 40 h 242"/>
                    <a:gd name="T38" fmla="*/ 20 w 103"/>
                    <a:gd name="T39" fmla="*/ 40 h 242"/>
                    <a:gd name="T40" fmla="*/ 21 w 103"/>
                    <a:gd name="T41" fmla="*/ 47 h 242"/>
                    <a:gd name="T42" fmla="*/ 20 w 103"/>
                    <a:gd name="T43" fmla="*/ 47 h 242"/>
                    <a:gd name="T44" fmla="*/ 19 w 103"/>
                    <a:gd name="T45" fmla="*/ 47 h 242"/>
                    <a:gd name="T46" fmla="*/ 18 w 103"/>
                    <a:gd name="T47" fmla="*/ 48 h 242"/>
                    <a:gd name="T48" fmla="*/ 17 w 103"/>
                    <a:gd name="T49" fmla="*/ 48 h 242"/>
                    <a:gd name="T50" fmla="*/ 16 w 103"/>
                    <a:gd name="T51" fmla="*/ 48 h 242"/>
                    <a:gd name="T52" fmla="*/ 15 w 103"/>
                    <a:gd name="T53" fmla="*/ 48 h 242"/>
                    <a:gd name="T54" fmla="*/ 14 w 103"/>
                    <a:gd name="T55" fmla="*/ 48 h 242"/>
                    <a:gd name="T56" fmla="*/ 13 w 103"/>
                    <a:gd name="T57" fmla="*/ 48 h 242"/>
                    <a:gd name="T58" fmla="*/ 12 w 103"/>
                    <a:gd name="T59" fmla="*/ 48 h 242"/>
                    <a:gd name="T60" fmla="*/ 11 w 103"/>
                    <a:gd name="T61" fmla="*/ 48 h 242"/>
                    <a:gd name="T62" fmla="*/ 10 w 103"/>
                    <a:gd name="T63" fmla="*/ 48 h 242"/>
                    <a:gd name="T64" fmla="*/ 9 w 103"/>
                    <a:gd name="T65" fmla="*/ 47 h 242"/>
                    <a:gd name="T66" fmla="*/ 8 w 103"/>
                    <a:gd name="T67" fmla="*/ 47 h 242"/>
                    <a:gd name="T68" fmla="*/ 7 w 103"/>
                    <a:gd name="T69" fmla="*/ 46 h 242"/>
                    <a:gd name="T70" fmla="*/ 6 w 103"/>
                    <a:gd name="T71" fmla="*/ 46 h 242"/>
                    <a:gd name="T72" fmla="*/ 6 w 103"/>
                    <a:gd name="T73" fmla="*/ 45 h 242"/>
                    <a:gd name="T74" fmla="*/ 5 w 103"/>
                    <a:gd name="T75" fmla="*/ 44 h 242"/>
                    <a:gd name="T76" fmla="*/ 5 w 103"/>
                    <a:gd name="T77" fmla="*/ 43 h 242"/>
                    <a:gd name="T78" fmla="*/ 5 w 103"/>
                    <a:gd name="T79" fmla="*/ 43 h 242"/>
                    <a:gd name="T80" fmla="*/ 5 w 103"/>
                    <a:gd name="T81" fmla="*/ 42 h 242"/>
                    <a:gd name="T82" fmla="*/ 5 w 103"/>
                    <a:gd name="T83" fmla="*/ 41 h 242"/>
                    <a:gd name="T84" fmla="*/ 5 w 103"/>
                    <a:gd name="T85" fmla="*/ 39 h 242"/>
                    <a:gd name="T86" fmla="*/ 4 w 103"/>
                    <a:gd name="T87" fmla="*/ 37 h 242"/>
                    <a:gd name="T88" fmla="*/ 4 w 103"/>
                    <a:gd name="T89" fmla="*/ 35 h 242"/>
                    <a:gd name="T90" fmla="*/ 4 w 103"/>
                    <a:gd name="T91" fmla="*/ 19 h 242"/>
                    <a:gd name="T92" fmla="*/ 0 w 103"/>
                    <a:gd name="T93" fmla="*/ 19 h 242"/>
                    <a:gd name="T94" fmla="*/ 0 w 103"/>
                    <a:gd name="T95" fmla="*/ 12 h 242"/>
                    <a:gd name="T96" fmla="*/ 4 w 103"/>
                    <a:gd name="T97" fmla="*/ 12 h 242"/>
                    <a:gd name="T98" fmla="*/ 4 w 103"/>
                    <a:gd name="T99" fmla="*/ 5 h 242"/>
                    <a:gd name="T100" fmla="*/ 14 w 103"/>
                    <a:gd name="T101" fmla="*/ 0 h 242"/>
                    <a:gd name="T102" fmla="*/ 14 w 103"/>
                    <a:gd name="T103" fmla="*/ 12 h 242"/>
                    <a:gd name="T104" fmla="*/ 21 w 103"/>
                    <a:gd name="T105" fmla="*/ 12 h 24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3" h="242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8" y="201"/>
                      </a:lnTo>
                      <a:lnTo>
                        <a:pt x="71" y="202"/>
                      </a:lnTo>
                      <a:lnTo>
                        <a:pt x="72" y="204"/>
                      </a:lnTo>
                      <a:lnTo>
                        <a:pt x="74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0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2"/>
                      </a:lnTo>
                      <a:lnTo>
                        <a:pt x="103" y="236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5" y="241"/>
                      </a:lnTo>
                      <a:lnTo>
                        <a:pt x="80" y="241"/>
                      </a:lnTo>
                      <a:lnTo>
                        <a:pt x="76" y="242"/>
                      </a:lnTo>
                      <a:lnTo>
                        <a:pt x="71" y="242"/>
                      </a:lnTo>
                      <a:lnTo>
                        <a:pt x="66" y="242"/>
                      </a:lnTo>
                      <a:lnTo>
                        <a:pt x="60" y="242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4" y="239"/>
                      </a:lnTo>
                      <a:lnTo>
                        <a:pt x="39" y="236"/>
                      </a:lnTo>
                      <a:lnTo>
                        <a:pt x="35" y="234"/>
                      </a:lnTo>
                      <a:lnTo>
                        <a:pt x="31" y="230"/>
                      </a:lnTo>
                      <a:lnTo>
                        <a:pt x="29" y="228"/>
                      </a:lnTo>
                      <a:lnTo>
                        <a:pt x="26" y="224"/>
                      </a:lnTo>
                      <a:lnTo>
                        <a:pt x="25" y="219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1" y="188"/>
                      </a:lnTo>
                      <a:lnTo>
                        <a:pt x="21" y="176"/>
                      </a:lnTo>
                      <a:lnTo>
                        <a:pt x="21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1" y="61"/>
                      </a:lnTo>
                      <a:lnTo>
                        <a:pt x="21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8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1900" y="1325"/>
                  <a:ext cx="17" cy="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9" name="Freeform 75"/>
                <p:cNvSpPr>
                  <a:spLocks noChangeAspect="1" noEditPoints="1"/>
                </p:cNvSpPr>
                <p:nvPr/>
              </p:nvSpPr>
              <p:spPr bwMode="auto">
                <a:xfrm>
                  <a:off x="1942" y="1298"/>
                  <a:ext cx="9" cy="49"/>
                </a:xfrm>
                <a:custGeom>
                  <a:avLst/>
                  <a:gdLst>
                    <a:gd name="T0" fmla="*/ 0 w 46"/>
                    <a:gd name="T1" fmla="*/ 8 h 243"/>
                    <a:gd name="T2" fmla="*/ 0 w 46"/>
                    <a:gd name="T3" fmla="*/ 0 h 243"/>
                    <a:gd name="T4" fmla="*/ 9 w 46"/>
                    <a:gd name="T5" fmla="*/ 0 h 243"/>
                    <a:gd name="T6" fmla="*/ 9 w 46"/>
                    <a:gd name="T7" fmla="*/ 8 h 243"/>
                    <a:gd name="T8" fmla="*/ 0 w 46"/>
                    <a:gd name="T9" fmla="*/ 8 h 243"/>
                    <a:gd name="T10" fmla="*/ 0 w 46"/>
                    <a:gd name="T11" fmla="*/ 49 h 243"/>
                    <a:gd name="T12" fmla="*/ 0 w 46"/>
                    <a:gd name="T13" fmla="*/ 13 h 243"/>
                    <a:gd name="T14" fmla="*/ 9 w 46"/>
                    <a:gd name="T15" fmla="*/ 13 h 243"/>
                    <a:gd name="T16" fmla="*/ 9 w 46"/>
                    <a:gd name="T17" fmla="*/ 49 h 243"/>
                    <a:gd name="T18" fmla="*/ 0 w 46"/>
                    <a:gd name="T19" fmla="*/ 49 h 24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6" h="243">
                      <a:moveTo>
                        <a:pt x="0" y="41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41"/>
                      </a:lnTo>
                      <a:lnTo>
                        <a:pt x="0" y="41"/>
                      </a:lnTo>
                      <a:close/>
                      <a:moveTo>
                        <a:pt x="0" y="243"/>
                      </a:moveTo>
                      <a:lnTo>
                        <a:pt x="0" y="66"/>
                      </a:lnTo>
                      <a:lnTo>
                        <a:pt x="46" y="66"/>
                      </a:lnTo>
                      <a:lnTo>
                        <a:pt x="46" y="243"/>
                      </a:lnTo>
                      <a:lnTo>
                        <a:pt x="0" y="2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0" name="Freeform 76"/>
                <p:cNvSpPr>
                  <a:spLocks noChangeAspect="1" noEditPoints="1"/>
                </p:cNvSpPr>
                <p:nvPr/>
              </p:nvSpPr>
              <p:spPr bwMode="auto">
                <a:xfrm>
                  <a:off x="1958" y="1310"/>
                  <a:ext cx="36" cy="37"/>
                </a:xfrm>
                <a:custGeom>
                  <a:avLst/>
                  <a:gdLst>
                    <a:gd name="T0" fmla="*/ 0 w 180"/>
                    <a:gd name="T1" fmla="*/ 17 h 186"/>
                    <a:gd name="T2" fmla="*/ 0 w 180"/>
                    <a:gd name="T3" fmla="*/ 15 h 186"/>
                    <a:gd name="T4" fmla="*/ 1 w 180"/>
                    <a:gd name="T5" fmla="*/ 13 h 186"/>
                    <a:gd name="T6" fmla="*/ 2 w 180"/>
                    <a:gd name="T7" fmla="*/ 10 h 186"/>
                    <a:gd name="T8" fmla="*/ 3 w 180"/>
                    <a:gd name="T9" fmla="*/ 7 h 186"/>
                    <a:gd name="T10" fmla="*/ 6 w 180"/>
                    <a:gd name="T11" fmla="*/ 4 h 186"/>
                    <a:gd name="T12" fmla="*/ 10 w 180"/>
                    <a:gd name="T13" fmla="*/ 2 h 186"/>
                    <a:gd name="T14" fmla="*/ 12 w 180"/>
                    <a:gd name="T15" fmla="*/ 1 h 186"/>
                    <a:gd name="T16" fmla="*/ 14 w 180"/>
                    <a:gd name="T17" fmla="*/ 0 h 186"/>
                    <a:gd name="T18" fmla="*/ 17 w 180"/>
                    <a:gd name="T19" fmla="*/ 0 h 186"/>
                    <a:gd name="T20" fmla="*/ 20 w 180"/>
                    <a:gd name="T21" fmla="*/ 0 h 186"/>
                    <a:gd name="T22" fmla="*/ 23 w 180"/>
                    <a:gd name="T23" fmla="*/ 1 h 186"/>
                    <a:gd name="T24" fmla="*/ 27 w 180"/>
                    <a:gd name="T25" fmla="*/ 2 h 186"/>
                    <a:gd name="T26" fmla="*/ 30 w 180"/>
                    <a:gd name="T27" fmla="*/ 4 h 186"/>
                    <a:gd name="T28" fmla="*/ 32 w 180"/>
                    <a:gd name="T29" fmla="*/ 6 h 186"/>
                    <a:gd name="T30" fmla="*/ 34 w 180"/>
                    <a:gd name="T31" fmla="*/ 10 h 186"/>
                    <a:gd name="T32" fmla="*/ 35 w 180"/>
                    <a:gd name="T33" fmla="*/ 13 h 186"/>
                    <a:gd name="T34" fmla="*/ 36 w 180"/>
                    <a:gd name="T35" fmla="*/ 17 h 186"/>
                    <a:gd name="T36" fmla="*/ 36 w 180"/>
                    <a:gd name="T37" fmla="*/ 20 h 186"/>
                    <a:gd name="T38" fmla="*/ 35 w 180"/>
                    <a:gd name="T39" fmla="*/ 24 h 186"/>
                    <a:gd name="T40" fmla="*/ 34 w 180"/>
                    <a:gd name="T41" fmla="*/ 27 h 186"/>
                    <a:gd name="T42" fmla="*/ 32 w 180"/>
                    <a:gd name="T43" fmla="*/ 31 h 186"/>
                    <a:gd name="T44" fmla="*/ 30 w 180"/>
                    <a:gd name="T45" fmla="*/ 33 h 186"/>
                    <a:gd name="T46" fmla="*/ 27 w 180"/>
                    <a:gd name="T47" fmla="*/ 35 h 186"/>
                    <a:gd name="T48" fmla="*/ 23 w 180"/>
                    <a:gd name="T49" fmla="*/ 36 h 186"/>
                    <a:gd name="T50" fmla="*/ 20 w 180"/>
                    <a:gd name="T51" fmla="*/ 37 h 186"/>
                    <a:gd name="T52" fmla="*/ 17 w 180"/>
                    <a:gd name="T53" fmla="*/ 37 h 186"/>
                    <a:gd name="T54" fmla="*/ 14 w 180"/>
                    <a:gd name="T55" fmla="*/ 37 h 186"/>
                    <a:gd name="T56" fmla="*/ 12 w 180"/>
                    <a:gd name="T57" fmla="*/ 36 h 186"/>
                    <a:gd name="T58" fmla="*/ 10 w 180"/>
                    <a:gd name="T59" fmla="*/ 35 h 186"/>
                    <a:gd name="T60" fmla="*/ 7 w 180"/>
                    <a:gd name="T61" fmla="*/ 34 h 186"/>
                    <a:gd name="T62" fmla="*/ 3 w 180"/>
                    <a:gd name="T63" fmla="*/ 31 h 186"/>
                    <a:gd name="T64" fmla="*/ 2 w 180"/>
                    <a:gd name="T65" fmla="*/ 27 h 186"/>
                    <a:gd name="T66" fmla="*/ 1 w 180"/>
                    <a:gd name="T67" fmla="*/ 25 h 186"/>
                    <a:gd name="T68" fmla="*/ 0 w 180"/>
                    <a:gd name="T69" fmla="*/ 22 h 186"/>
                    <a:gd name="T70" fmla="*/ 0 w 180"/>
                    <a:gd name="T71" fmla="*/ 19 h 186"/>
                    <a:gd name="T72" fmla="*/ 9 w 180"/>
                    <a:gd name="T73" fmla="*/ 19 h 186"/>
                    <a:gd name="T74" fmla="*/ 9 w 180"/>
                    <a:gd name="T75" fmla="*/ 21 h 186"/>
                    <a:gd name="T76" fmla="*/ 10 w 180"/>
                    <a:gd name="T77" fmla="*/ 23 h 186"/>
                    <a:gd name="T78" fmla="*/ 11 w 180"/>
                    <a:gd name="T79" fmla="*/ 25 h 186"/>
                    <a:gd name="T80" fmla="*/ 11 w 180"/>
                    <a:gd name="T81" fmla="*/ 27 h 186"/>
                    <a:gd name="T82" fmla="*/ 14 w 180"/>
                    <a:gd name="T83" fmla="*/ 29 h 186"/>
                    <a:gd name="T84" fmla="*/ 18 w 180"/>
                    <a:gd name="T85" fmla="*/ 30 h 186"/>
                    <a:gd name="T86" fmla="*/ 21 w 180"/>
                    <a:gd name="T87" fmla="*/ 29 h 186"/>
                    <a:gd name="T88" fmla="*/ 24 w 180"/>
                    <a:gd name="T89" fmla="*/ 27 h 186"/>
                    <a:gd name="T90" fmla="*/ 25 w 180"/>
                    <a:gd name="T91" fmla="*/ 25 h 186"/>
                    <a:gd name="T92" fmla="*/ 26 w 180"/>
                    <a:gd name="T93" fmla="*/ 23 h 186"/>
                    <a:gd name="T94" fmla="*/ 26 w 180"/>
                    <a:gd name="T95" fmla="*/ 21 h 186"/>
                    <a:gd name="T96" fmla="*/ 26 w 180"/>
                    <a:gd name="T97" fmla="*/ 19 h 186"/>
                    <a:gd name="T98" fmla="*/ 26 w 180"/>
                    <a:gd name="T99" fmla="*/ 16 h 186"/>
                    <a:gd name="T100" fmla="*/ 26 w 180"/>
                    <a:gd name="T101" fmla="*/ 14 h 186"/>
                    <a:gd name="T102" fmla="*/ 25 w 180"/>
                    <a:gd name="T103" fmla="*/ 12 h 186"/>
                    <a:gd name="T104" fmla="*/ 24 w 180"/>
                    <a:gd name="T105" fmla="*/ 10 h 186"/>
                    <a:gd name="T106" fmla="*/ 21 w 180"/>
                    <a:gd name="T107" fmla="*/ 8 h 186"/>
                    <a:gd name="T108" fmla="*/ 18 w 180"/>
                    <a:gd name="T109" fmla="*/ 7 h 186"/>
                    <a:gd name="T110" fmla="*/ 14 w 180"/>
                    <a:gd name="T111" fmla="*/ 8 h 186"/>
                    <a:gd name="T112" fmla="*/ 11 w 180"/>
                    <a:gd name="T113" fmla="*/ 10 h 186"/>
                    <a:gd name="T114" fmla="*/ 11 w 180"/>
                    <a:gd name="T115" fmla="*/ 12 h 186"/>
                    <a:gd name="T116" fmla="*/ 10 w 180"/>
                    <a:gd name="T117" fmla="*/ 14 h 186"/>
                    <a:gd name="T118" fmla="*/ 9 w 180"/>
                    <a:gd name="T119" fmla="*/ 16 h 186"/>
                    <a:gd name="T120" fmla="*/ 9 w 180"/>
                    <a:gd name="T121" fmla="*/ 19 h 18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6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4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0" y="46"/>
                      </a:lnTo>
                      <a:lnTo>
                        <a:pt x="16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6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0" y="15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2"/>
                      </a:lnTo>
                      <a:lnTo>
                        <a:pt x="164" y="40"/>
                      </a:lnTo>
                      <a:lnTo>
                        <a:pt x="169" y="48"/>
                      </a:lnTo>
                      <a:lnTo>
                        <a:pt x="173" y="55"/>
                      </a:lnTo>
                      <a:lnTo>
                        <a:pt x="176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2"/>
                      </a:lnTo>
                      <a:lnTo>
                        <a:pt x="176" y="121"/>
                      </a:lnTo>
                      <a:lnTo>
                        <a:pt x="174" y="129"/>
                      </a:lnTo>
                      <a:lnTo>
                        <a:pt x="170" y="138"/>
                      </a:lnTo>
                      <a:lnTo>
                        <a:pt x="166" y="146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7" y="183"/>
                      </a:lnTo>
                      <a:lnTo>
                        <a:pt x="108" y="185"/>
                      </a:lnTo>
                      <a:lnTo>
                        <a:pt x="99" y="186"/>
                      </a:lnTo>
                      <a:lnTo>
                        <a:pt x="90" y="186"/>
                      </a:lnTo>
                      <a:lnTo>
                        <a:pt x="84" y="186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0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3" y="170"/>
                      </a:lnTo>
                      <a:lnTo>
                        <a:pt x="25" y="162"/>
                      </a:lnTo>
                      <a:lnTo>
                        <a:pt x="16" y="154"/>
                      </a:lnTo>
                      <a:lnTo>
                        <a:pt x="10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4" y="126"/>
                      </a:lnTo>
                      <a:lnTo>
                        <a:pt x="2" y="120"/>
                      </a:lnTo>
                      <a:lnTo>
                        <a:pt x="1" y="112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5" y="93"/>
                      </a:moveTo>
                      <a:lnTo>
                        <a:pt x="45" y="99"/>
                      </a:lnTo>
                      <a:lnTo>
                        <a:pt x="46" y="106"/>
                      </a:lnTo>
                      <a:lnTo>
                        <a:pt x="48" y="112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2" y="146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5" y="146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8" y="117"/>
                      </a:lnTo>
                      <a:lnTo>
                        <a:pt x="129" y="112"/>
                      </a:lnTo>
                      <a:lnTo>
                        <a:pt x="131" y="106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29" y="75"/>
                      </a:lnTo>
                      <a:lnTo>
                        <a:pt x="128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2" y="55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5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3" y="45"/>
                      </a:lnTo>
                      <a:lnTo>
                        <a:pt x="57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6" y="81"/>
                      </a:lnTo>
                      <a:lnTo>
                        <a:pt x="45" y="87"/>
                      </a:lnTo>
                      <a:lnTo>
                        <a:pt x="45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1" name="Freeform 77"/>
                <p:cNvSpPr>
                  <a:spLocks noChangeAspect="1"/>
                </p:cNvSpPr>
                <p:nvPr/>
              </p:nvSpPr>
              <p:spPr bwMode="auto">
                <a:xfrm>
                  <a:off x="2001" y="1310"/>
                  <a:ext cx="32" cy="37"/>
                </a:xfrm>
                <a:custGeom>
                  <a:avLst/>
                  <a:gdLst>
                    <a:gd name="T0" fmla="*/ 23 w 156"/>
                    <a:gd name="T1" fmla="*/ 37 h 182"/>
                    <a:gd name="T2" fmla="*/ 23 w 156"/>
                    <a:gd name="T3" fmla="*/ 17 h 182"/>
                    <a:gd name="T4" fmla="*/ 23 w 156"/>
                    <a:gd name="T5" fmla="*/ 15 h 182"/>
                    <a:gd name="T6" fmla="*/ 23 w 156"/>
                    <a:gd name="T7" fmla="*/ 13 h 182"/>
                    <a:gd name="T8" fmla="*/ 22 w 156"/>
                    <a:gd name="T9" fmla="*/ 12 h 182"/>
                    <a:gd name="T10" fmla="*/ 22 w 156"/>
                    <a:gd name="T11" fmla="*/ 10 h 182"/>
                    <a:gd name="T12" fmla="*/ 21 w 156"/>
                    <a:gd name="T13" fmla="*/ 9 h 182"/>
                    <a:gd name="T14" fmla="*/ 19 w 156"/>
                    <a:gd name="T15" fmla="*/ 8 h 182"/>
                    <a:gd name="T16" fmla="*/ 18 w 156"/>
                    <a:gd name="T17" fmla="*/ 7 h 182"/>
                    <a:gd name="T18" fmla="*/ 16 w 156"/>
                    <a:gd name="T19" fmla="*/ 7 h 182"/>
                    <a:gd name="T20" fmla="*/ 14 w 156"/>
                    <a:gd name="T21" fmla="*/ 8 h 182"/>
                    <a:gd name="T22" fmla="*/ 12 w 156"/>
                    <a:gd name="T23" fmla="*/ 10 h 182"/>
                    <a:gd name="T24" fmla="*/ 10 w 156"/>
                    <a:gd name="T25" fmla="*/ 12 h 182"/>
                    <a:gd name="T26" fmla="*/ 10 w 156"/>
                    <a:gd name="T27" fmla="*/ 13 h 182"/>
                    <a:gd name="T28" fmla="*/ 10 w 156"/>
                    <a:gd name="T29" fmla="*/ 15 h 182"/>
                    <a:gd name="T30" fmla="*/ 9 w 156"/>
                    <a:gd name="T31" fmla="*/ 17 h 182"/>
                    <a:gd name="T32" fmla="*/ 9 w 156"/>
                    <a:gd name="T33" fmla="*/ 19 h 182"/>
                    <a:gd name="T34" fmla="*/ 9 w 156"/>
                    <a:gd name="T35" fmla="*/ 37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0 h 182"/>
                    <a:gd name="T46" fmla="*/ 21 w 156"/>
                    <a:gd name="T47" fmla="*/ 0 h 182"/>
                    <a:gd name="T48" fmla="*/ 23 w 156"/>
                    <a:gd name="T49" fmla="*/ 0 h 182"/>
                    <a:gd name="T50" fmla="*/ 26 w 156"/>
                    <a:gd name="T51" fmla="*/ 1 h 182"/>
                    <a:gd name="T52" fmla="*/ 28 w 156"/>
                    <a:gd name="T53" fmla="*/ 3 h 182"/>
                    <a:gd name="T54" fmla="*/ 30 w 156"/>
                    <a:gd name="T55" fmla="*/ 4 h 182"/>
                    <a:gd name="T56" fmla="*/ 31 w 156"/>
                    <a:gd name="T57" fmla="*/ 6 h 182"/>
                    <a:gd name="T58" fmla="*/ 31 w 156"/>
                    <a:gd name="T59" fmla="*/ 8 h 182"/>
                    <a:gd name="T60" fmla="*/ 32 w 156"/>
                    <a:gd name="T61" fmla="*/ 11 h 182"/>
                    <a:gd name="T62" fmla="*/ 32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2"/>
                      </a:lnTo>
                      <a:lnTo>
                        <a:pt x="110" y="68"/>
                      </a:lnTo>
                      <a:lnTo>
                        <a:pt x="110" y="63"/>
                      </a:lnTo>
                      <a:lnTo>
                        <a:pt x="110" y="59"/>
                      </a:lnTo>
                      <a:lnTo>
                        <a:pt x="108" y="57"/>
                      </a:lnTo>
                      <a:lnTo>
                        <a:pt x="108" y="54"/>
                      </a:lnTo>
                      <a:lnTo>
                        <a:pt x="106" y="51"/>
                      </a:lnTo>
                      <a:lnTo>
                        <a:pt x="104" y="47"/>
                      </a:lnTo>
                      <a:lnTo>
                        <a:pt x="101" y="43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7"/>
                      </a:lnTo>
                      <a:lnTo>
                        <a:pt x="87" y="36"/>
                      </a:lnTo>
                      <a:lnTo>
                        <a:pt x="82" y="36"/>
                      </a:lnTo>
                      <a:lnTo>
                        <a:pt x="77" y="36"/>
                      </a:lnTo>
                      <a:lnTo>
                        <a:pt x="71" y="37"/>
                      </a:lnTo>
                      <a:lnTo>
                        <a:pt x="66" y="40"/>
                      </a:lnTo>
                      <a:lnTo>
                        <a:pt x="61" y="43"/>
                      </a:lnTo>
                      <a:lnTo>
                        <a:pt x="57" y="47"/>
                      </a:lnTo>
                      <a:lnTo>
                        <a:pt x="54" y="52"/>
                      </a:lnTo>
                      <a:lnTo>
                        <a:pt x="51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2"/>
                      </a:lnTo>
                      <a:lnTo>
                        <a:pt x="47" y="77"/>
                      </a:lnTo>
                      <a:lnTo>
                        <a:pt x="46" y="82"/>
                      </a:lnTo>
                      <a:lnTo>
                        <a:pt x="46" y="88"/>
                      </a:lnTo>
                      <a:lnTo>
                        <a:pt x="46" y="94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1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8"/>
                      </a:lnTo>
                      <a:lnTo>
                        <a:pt x="77" y="5"/>
                      </a:lnTo>
                      <a:lnTo>
                        <a:pt x="84" y="2"/>
                      </a:lnTo>
                      <a:lnTo>
                        <a:pt x="92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3"/>
                      </a:lnTo>
                      <a:lnTo>
                        <a:pt x="126" y="6"/>
                      </a:lnTo>
                      <a:lnTo>
                        <a:pt x="131" y="9"/>
                      </a:lnTo>
                      <a:lnTo>
                        <a:pt x="137" y="13"/>
                      </a:lnTo>
                      <a:lnTo>
                        <a:pt x="141" y="17"/>
                      </a:lnTo>
                      <a:lnTo>
                        <a:pt x="144" y="20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3"/>
                      </a:lnTo>
                      <a:lnTo>
                        <a:pt x="156" y="62"/>
                      </a:lnTo>
                      <a:lnTo>
                        <a:pt x="156" y="71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2" name="Freeform 78"/>
                <p:cNvSpPr>
                  <a:spLocks noChangeAspect="1"/>
                </p:cNvSpPr>
                <p:nvPr/>
              </p:nvSpPr>
              <p:spPr bwMode="auto">
                <a:xfrm>
                  <a:off x="2057" y="1310"/>
                  <a:ext cx="33" cy="37"/>
                </a:xfrm>
                <a:custGeom>
                  <a:avLst/>
                  <a:gdLst>
                    <a:gd name="T0" fmla="*/ 9 w 164"/>
                    <a:gd name="T1" fmla="*/ 27 h 186"/>
                    <a:gd name="T2" fmla="*/ 11 w 164"/>
                    <a:gd name="T3" fmla="*/ 29 h 186"/>
                    <a:gd name="T4" fmla="*/ 15 w 164"/>
                    <a:gd name="T5" fmla="*/ 31 h 186"/>
                    <a:gd name="T6" fmla="*/ 20 w 164"/>
                    <a:gd name="T7" fmla="*/ 31 h 186"/>
                    <a:gd name="T8" fmla="*/ 23 w 164"/>
                    <a:gd name="T9" fmla="*/ 29 h 186"/>
                    <a:gd name="T10" fmla="*/ 24 w 164"/>
                    <a:gd name="T11" fmla="*/ 27 h 186"/>
                    <a:gd name="T12" fmla="*/ 23 w 164"/>
                    <a:gd name="T13" fmla="*/ 25 h 186"/>
                    <a:gd name="T14" fmla="*/ 22 w 164"/>
                    <a:gd name="T15" fmla="*/ 24 h 186"/>
                    <a:gd name="T16" fmla="*/ 17 w 164"/>
                    <a:gd name="T17" fmla="*/ 23 h 186"/>
                    <a:gd name="T18" fmla="*/ 10 w 164"/>
                    <a:gd name="T19" fmla="*/ 21 h 186"/>
                    <a:gd name="T20" fmla="*/ 6 w 164"/>
                    <a:gd name="T21" fmla="*/ 19 h 186"/>
                    <a:gd name="T22" fmla="*/ 3 w 164"/>
                    <a:gd name="T23" fmla="*/ 17 h 186"/>
                    <a:gd name="T24" fmla="*/ 1 w 164"/>
                    <a:gd name="T25" fmla="*/ 14 h 186"/>
                    <a:gd name="T26" fmla="*/ 1 w 164"/>
                    <a:gd name="T27" fmla="*/ 11 h 186"/>
                    <a:gd name="T28" fmla="*/ 1 w 164"/>
                    <a:gd name="T29" fmla="*/ 8 h 186"/>
                    <a:gd name="T30" fmla="*/ 3 w 164"/>
                    <a:gd name="T31" fmla="*/ 5 h 186"/>
                    <a:gd name="T32" fmla="*/ 6 w 164"/>
                    <a:gd name="T33" fmla="*/ 3 h 186"/>
                    <a:gd name="T34" fmla="*/ 9 w 164"/>
                    <a:gd name="T35" fmla="*/ 1 h 186"/>
                    <a:gd name="T36" fmla="*/ 14 w 164"/>
                    <a:gd name="T37" fmla="*/ 0 h 186"/>
                    <a:gd name="T38" fmla="*/ 19 w 164"/>
                    <a:gd name="T39" fmla="*/ 0 h 186"/>
                    <a:gd name="T40" fmla="*/ 24 w 164"/>
                    <a:gd name="T41" fmla="*/ 1 h 186"/>
                    <a:gd name="T42" fmla="*/ 27 w 164"/>
                    <a:gd name="T43" fmla="*/ 2 h 186"/>
                    <a:gd name="T44" fmla="*/ 29 w 164"/>
                    <a:gd name="T45" fmla="*/ 5 h 186"/>
                    <a:gd name="T46" fmla="*/ 31 w 164"/>
                    <a:gd name="T47" fmla="*/ 7 h 186"/>
                    <a:gd name="T48" fmla="*/ 23 w 164"/>
                    <a:gd name="T49" fmla="*/ 11 h 186"/>
                    <a:gd name="T50" fmla="*/ 21 w 164"/>
                    <a:gd name="T51" fmla="*/ 8 h 186"/>
                    <a:gd name="T52" fmla="*/ 19 w 164"/>
                    <a:gd name="T53" fmla="*/ 6 h 186"/>
                    <a:gd name="T54" fmla="*/ 14 w 164"/>
                    <a:gd name="T55" fmla="*/ 6 h 186"/>
                    <a:gd name="T56" fmla="*/ 11 w 164"/>
                    <a:gd name="T57" fmla="*/ 7 h 186"/>
                    <a:gd name="T58" fmla="*/ 10 w 164"/>
                    <a:gd name="T59" fmla="*/ 9 h 186"/>
                    <a:gd name="T60" fmla="*/ 10 w 164"/>
                    <a:gd name="T61" fmla="*/ 10 h 186"/>
                    <a:gd name="T62" fmla="*/ 11 w 164"/>
                    <a:gd name="T63" fmla="*/ 12 h 186"/>
                    <a:gd name="T64" fmla="*/ 13 w 164"/>
                    <a:gd name="T65" fmla="*/ 13 h 186"/>
                    <a:gd name="T66" fmla="*/ 18 w 164"/>
                    <a:gd name="T67" fmla="*/ 14 h 186"/>
                    <a:gd name="T68" fmla="*/ 23 w 164"/>
                    <a:gd name="T69" fmla="*/ 15 h 186"/>
                    <a:gd name="T70" fmla="*/ 27 w 164"/>
                    <a:gd name="T71" fmla="*/ 16 h 186"/>
                    <a:gd name="T72" fmla="*/ 30 w 164"/>
                    <a:gd name="T73" fmla="*/ 18 h 186"/>
                    <a:gd name="T74" fmla="*/ 33 w 164"/>
                    <a:gd name="T75" fmla="*/ 23 h 186"/>
                    <a:gd name="T76" fmla="*/ 33 w 164"/>
                    <a:gd name="T77" fmla="*/ 28 h 186"/>
                    <a:gd name="T78" fmla="*/ 31 w 164"/>
                    <a:gd name="T79" fmla="*/ 31 h 186"/>
                    <a:gd name="T80" fmla="*/ 29 w 164"/>
                    <a:gd name="T81" fmla="*/ 33 h 186"/>
                    <a:gd name="T82" fmla="*/ 25 w 164"/>
                    <a:gd name="T83" fmla="*/ 36 h 186"/>
                    <a:gd name="T84" fmla="*/ 21 w 164"/>
                    <a:gd name="T85" fmla="*/ 37 h 186"/>
                    <a:gd name="T86" fmla="*/ 15 w 164"/>
                    <a:gd name="T87" fmla="*/ 37 h 186"/>
                    <a:gd name="T88" fmla="*/ 10 w 164"/>
                    <a:gd name="T89" fmla="*/ 36 h 186"/>
                    <a:gd name="T90" fmla="*/ 6 w 164"/>
                    <a:gd name="T91" fmla="*/ 35 h 186"/>
                    <a:gd name="T92" fmla="*/ 4 w 164"/>
                    <a:gd name="T93" fmla="*/ 33 h 186"/>
                    <a:gd name="T94" fmla="*/ 1 w 164"/>
                    <a:gd name="T95" fmla="*/ 30 h 186"/>
                    <a:gd name="T96" fmla="*/ 0 w 164"/>
                    <a:gd name="T97" fmla="*/ 26 h 18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64" h="186">
                      <a:moveTo>
                        <a:pt x="0" y="133"/>
                      </a:moveTo>
                      <a:lnTo>
                        <a:pt x="46" y="128"/>
                      </a:lnTo>
                      <a:lnTo>
                        <a:pt x="47" y="134"/>
                      </a:lnTo>
                      <a:lnTo>
                        <a:pt x="49" y="139"/>
                      </a:lnTo>
                      <a:lnTo>
                        <a:pt x="53" y="144"/>
                      </a:lnTo>
                      <a:lnTo>
                        <a:pt x="56" y="148"/>
                      </a:lnTo>
                      <a:lnTo>
                        <a:pt x="61" y="151"/>
                      </a:lnTo>
                      <a:lnTo>
                        <a:pt x="69" y="153"/>
                      </a:lnTo>
                      <a:lnTo>
                        <a:pt x="75" y="155"/>
                      </a:lnTo>
                      <a:lnTo>
                        <a:pt x="83" y="155"/>
                      </a:lnTo>
                      <a:lnTo>
                        <a:pt x="91" y="155"/>
                      </a:lnTo>
                      <a:lnTo>
                        <a:pt x="100" y="154"/>
                      </a:lnTo>
                      <a:lnTo>
                        <a:pt x="106" y="151"/>
                      </a:lnTo>
                      <a:lnTo>
                        <a:pt x="111" y="149"/>
                      </a:lnTo>
                      <a:lnTo>
                        <a:pt x="114" y="146"/>
                      </a:lnTo>
                      <a:lnTo>
                        <a:pt x="117" y="143"/>
                      </a:lnTo>
                      <a:lnTo>
                        <a:pt x="118" y="139"/>
                      </a:lnTo>
                      <a:lnTo>
                        <a:pt x="118" y="136"/>
                      </a:lnTo>
                      <a:lnTo>
                        <a:pt x="118" y="133"/>
                      </a:lnTo>
                      <a:lnTo>
                        <a:pt x="117" y="131"/>
                      </a:lnTo>
                      <a:lnTo>
                        <a:pt x="115" y="128"/>
                      </a:lnTo>
                      <a:lnTo>
                        <a:pt x="114" y="126"/>
                      </a:lnTo>
                      <a:lnTo>
                        <a:pt x="112" y="125"/>
                      </a:lnTo>
                      <a:lnTo>
                        <a:pt x="108" y="122"/>
                      </a:lnTo>
                      <a:lnTo>
                        <a:pt x="103" y="121"/>
                      </a:lnTo>
                      <a:lnTo>
                        <a:pt x="99" y="120"/>
                      </a:lnTo>
                      <a:lnTo>
                        <a:pt x="85" y="116"/>
                      </a:lnTo>
                      <a:lnTo>
                        <a:pt x="72" y="114"/>
                      </a:lnTo>
                      <a:lnTo>
                        <a:pt x="61" y="110"/>
                      </a:lnTo>
                      <a:lnTo>
                        <a:pt x="52" y="108"/>
                      </a:lnTo>
                      <a:lnTo>
                        <a:pt x="42" y="104"/>
                      </a:lnTo>
                      <a:lnTo>
                        <a:pt x="35" y="102"/>
                      </a:lnTo>
                      <a:lnTo>
                        <a:pt x="30" y="98"/>
                      </a:lnTo>
                      <a:lnTo>
                        <a:pt x="25" y="96"/>
                      </a:lnTo>
                      <a:lnTo>
                        <a:pt x="20" y="92"/>
                      </a:lnTo>
                      <a:lnTo>
                        <a:pt x="17" y="87"/>
                      </a:lnTo>
                      <a:lnTo>
                        <a:pt x="13" y="83"/>
                      </a:lnTo>
                      <a:lnTo>
                        <a:pt x="10" y="79"/>
                      </a:lnTo>
                      <a:lnTo>
                        <a:pt x="7" y="72"/>
                      </a:lnTo>
                      <a:lnTo>
                        <a:pt x="6" y="68"/>
                      </a:lnTo>
                      <a:lnTo>
                        <a:pt x="5" y="62"/>
                      </a:lnTo>
                      <a:lnTo>
                        <a:pt x="5" y="55"/>
                      </a:lnTo>
                      <a:lnTo>
                        <a:pt x="5" y="51"/>
                      </a:lnTo>
                      <a:lnTo>
                        <a:pt x="6" y="45"/>
                      </a:lnTo>
                      <a:lnTo>
                        <a:pt x="7" y="40"/>
                      </a:lnTo>
                      <a:lnTo>
                        <a:pt x="10" y="34"/>
                      </a:lnTo>
                      <a:lnTo>
                        <a:pt x="12" y="29"/>
                      </a:lnTo>
                      <a:lnTo>
                        <a:pt x="14" y="25"/>
                      </a:lnTo>
                      <a:lnTo>
                        <a:pt x="18" y="20"/>
                      </a:lnTo>
                      <a:lnTo>
                        <a:pt x="23" y="17"/>
                      </a:lnTo>
                      <a:lnTo>
                        <a:pt x="28" y="13"/>
                      </a:lnTo>
                      <a:lnTo>
                        <a:pt x="34" y="9"/>
                      </a:lnTo>
                      <a:lnTo>
                        <a:pt x="40" y="7"/>
                      </a:lnTo>
                      <a:lnTo>
                        <a:pt x="46" y="5"/>
                      </a:lnTo>
                      <a:lnTo>
                        <a:pt x="54" y="2"/>
                      </a:lnTo>
                      <a:lnTo>
                        <a:pt x="61" y="1"/>
                      </a:lnTo>
                      <a:lnTo>
                        <a:pt x="70" y="0"/>
                      </a:lnTo>
                      <a:lnTo>
                        <a:pt x="79" y="0"/>
                      </a:lnTo>
                      <a:lnTo>
                        <a:pt x="88" y="0"/>
                      </a:lnTo>
                      <a:lnTo>
                        <a:pt x="96" y="1"/>
                      </a:lnTo>
                      <a:lnTo>
                        <a:pt x="103" y="2"/>
                      </a:lnTo>
                      <a:lnTo>
                        <a:pt x="111" y="3"/>
                      </a:lnTo>
                      <a:lnTo>
                        <a:pt x="118" y="5"/>
                      </a:lnTo>
                      <a:lnTo>
                        <a:pt x="124" y="7"/>
                      </a:lnTo>
                      <a:lnTo>
                        <a:pt x="129" y="9"/>
                      </a:lnTo>
                      <a:lnTo>
                        <a:pt x="133" y="12"/>
                      </a:lnTo>
                      <a:lnTo>
                        <a:pt x="138" y="15"/>
                      </a:lnTo>
                      <a:lnTo>
                        <a:pt x="142" y="19"/>
                      </a:lnTo>
                      <a:lnTo>
                        <a:pt x="146" y="23"/>
                      </a:lnTo>
                      <a:lnTo>
                        <a:pt x="149" y="28"/>
                      </a:lnTo>
                      <a:lnTo>
                        <a:pt x="152" y="32"/>
                      </a:lnTo>
                      <a:lnTo>
                        <a:pt x="154" y="37"/>
                      </a:lnTo>
                      <a:lnTo>
                        <a:pt x="156" y="43"/>
                      </a:lnTo>
                      <a:lnTo>
                        <a:pt x="159" y="48"/>
                      </a:lnTo>
                      <a:lnTo>
                        <a:pt x="113" y="53"/>
                      </a:lnTo>
                      <a:lnTo>
                        <a:pt x="111" y="48"/>
                      </a:lnTo>
                      <a:lnTo>
                        <a:pt x="108" y="45"/>
                      </a:lnTo>
                      <a:lnTo>
                        <a:pt x="106" y="41"/>
                      </a:lnTo>
                      <a:lnTo>
                        <a:pt x="102" y="37"/>
                      </a:lnTo>
                      <a:lnTo>
                        <a:pt x="99" y="35"/>
                      </a:lnTo>
                      <a:lnTo>
                        <a:pt x="94" y="32"/>
                      </a:lnTo>
                      <a:lnTo>
                        <a:pt x="88" y="31"/>
                      </a:lnTo>
                      <a:lnTo>
                        <a:pt x="81" y="31"/>
                      </a:lnTo>
                      <a:lnTo>
                        <a:pt x="72" y="31"/>
                      </a:lnTo>
                      <a:lnTo>
                        <a:pt x="65" y="32"/>
                      </a:lnTo>
                      <a:lnTo>
                        <a:pt x="60" y="35"/>
                      </a:lnTo>
                      <a:lnTo>
                        <a:pt x="55" y="37"/>
                      </a:lnTo>
                      <a:lnTo>
                        <a:pt x="54" y="40"/>
                      </a:lnTo>
                      <a:lnTo>
                        <a:pt x="52" y="42"/>
                      </a:lnTo>
                      <a:lnTo>
                        <a:pt x="50" y="45"/>
                      </a:lnTo>
                      <a:lnTo>
                        <a:pt x="50" y="47"/>
                      </a:lnTo>
                      <a:lnTo>
                        <a:pt x="50" y="49"/>
                      </a:lnTo>
                      <a:lnTo>
                        <a:pt x="52" y="52"/>
                      </a:lnTo>
                      <a:lnTo>
                        <a:pt x="53" y="54"/>
                      </a:lnTo>
                      <a:lnTo>
                        <a:pt x="54" y="57"/>
                      </a:lnTo>
                      <a:lnTo>
                        <a:pt x="56" y="58"/>
                      </a:lnTo>
                      <a:lnTo>
                        <a:pt x="59" y="59"/>
                      </a:lnTo>
                      <a:lnTo>
                        <a:pt x="63" y="60"/>
                      </a:lnTo>
                      <a:lnTo>
                        <a:pt x="67" y="63"/>
                      </a:lnTo>
                      <a:lnTo>
                        <a:pt x="73" y="64"/>
                      </a:lnTo>
                      <a:lnTo>
                        <a:pt x="81" y="66"/>
                      </a:lnTo>
                      <a:lnTo>
                        <a:pt x="88" y="68"/>
                      </a:lnTo>
                      <a:lnTo>
                        <a:pt x="96" y="70"/>
                      </a:lnTo>
                      <a:lnTo>
                        <a:pt x="105" y="72"/>
                      </a:lnTo>
                      <a:lnTo>
                        <a:pt x="113" y="75"/>
                      </a:lnTo>
                      <a:lnTo>
                        <a:pt x="121" y="77"/>
                      </a:lnTo>
                      <a:lnTo>
                        <a:pt x="129" y="80"/>
                      </a:lnTo>
                      <a:lnTo>
                        <a:pt x="135" y="82"/>
                      </a:lnTo>
                      <a:lnTo>
                        <a:pt x="141" y="86"/>
                      </a:lnTo>
                      <a:lnTo>
                        <a:pt x="146" y="88"/>
                      </a:lnTo>
                      <a:lnTo>
                        <a:pt x="149" y="92"/>
                      </a:lnTo>
                      <a:lnTo>
                        <a:pt x="155" y="98"/>
                      </a:lnTo>
                      <a:lnTo>
                        <a:pt x="160" y="106"/>
                      </a:lnTo>
                      <a:lnTo>
                        <a:pt x="162" y="116"/>
                      </a:lnTo>
                      <a:lnTo>
                        <a:pt x="164" y="127"/>
                      </a:lnTo>
                      <a:lnTo>
                        <a:pt x="164" y="133"/>
                      </a:lnTo>
                      <a:lnTo>
                        <a:pt x="162" y="139"/>
                      </a:lnTo>
                      <a:lnTo>
                        <a:pt x="161" y="144"/>
                      </a:lnTo>
                      <a:lnTo>
                        <a:pt x="159" y="149"/>
                      </a:lnTo>
                      <a:lnTo>
                        <a:pt x="155" y="155"/>
                      </a:lnTo>
                      <a:lnTo>
                        <a:pt x="152" y="160"/>
                      </a:lnTo>
                      <a:lnTo>
                        <a:pt x="148" y="163"/>
                      </a:lnTo>
                      <a:lnTo>
                        <a:pt x="143" y="168"/>
                      </a:lnTo>
                      <a:lnTo>
                        <a:pt x="138" y="173"/>
                      </a:lnTo>
                      <a:lnTo>
                        <a:pt x="132" y="177"/>
                      </a:lnTo>
                      <a:lnTo>
                        <a:pt x="125" y="179"/>
                      </a:lnTo>
                      <a:lnTo>
                        <a:pt x="118" y="182"/>
                      </a:lnTo>
                      <a:lnTo>
                        <a:pt x="111" y="184"/>
                      </a:lnTo>
                      <a:lnTo>
                        <a:pt x="102" y="185"/>
                      </a:lnTo>
                      <a:lnTo>
                        <a:pt x="93" y="186"/>
                      </a:lnTo>
                      <a:lnTo>
                        <a:pt x="83" y="186"/>
                      </a:lnTo>
                      <a:lnTo>
                        <a:pt x="75" y="186"/>
                      </a:lnTo>
                      <a:lnTo>
                        <a:pt x="66" y="185"/>
                      </a:lnTo>
                      <a:lnTo>
                        <a:pt x="59" y="184"/>
                      </a:lnTo>
                      <a:lnTo>
                        <a:pt x="52" y="183"/>
                      </a:lnTo>
                      <a:lnTo>
                        <a:pt x="44" y="182"/>
                      </a:lnTo>
                      <a:lnTo>
                        <a:pt x="38" y="179"/>
                      </a:lnTo>
                      <a:lnTo>
                        <a:pt x="32" y="176"/>
                      </a:lnTo>
                      <a:lnTo>
                        <a:pt x="28" y="173"/>
                      </a:lnTo>
                      <a:lnTo>
                        <a:pt x="23" y="170"/>
                      </a:lnTo>
                      <a:lnTo>
                        <a:pt x="18" y="165"/>
                      </a:lnTo>
                      <a:lnTo>
                        <a:pt x="13" y="161"/>
                      </a:lnTo>
                      <a:lnTo>
                        <a:pt x="10" y="156"/>
                      </a:lnTo>
                      <a:lnTo>
                        <a:pt x="6" y="150"/>
                      </a:lnTo>
                      <a:lnTo>
                        <a:pt x="4" y="145"/>
                      </a:lnTo>
                      <a:lnTo>
                        <a:pt x="1" y="139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3" name="Freeform 79"/>
                <p:cNvSpPr>
                  <a:spLocks noChangeAspect="1" noEditPoints="1"/>
                </p:cNvSpPr>
                <p:nvPr/>
              </p:nvSpPr>
              <p:spPr bwMode="auto">
                <a:xfrm>
                  <a:off x="2096" y="1310"/>
                  <a:ext cx="36" cy="37"/>
                </a:xfrm>
                <a:custGeom>
                  <a:avLst/>
                  <a:gdLst>
                    <a:gd name="T0" fmla="*/ 0 w 180"/>
                    <a:gd name="T1" fmla="*/ 17 h 186"/>
                    <a:gd name="T2" fmla="*/ 0 w 180"/>
                    <a:gd name="T3" fmla="*/ 15 h 186"/>
                    <a:gd name="T4" fmla="*/ 1 w 180"/>
                    <a:gd name="T5" fmla="*/ 13 h 186"/>
                    <a:gd name="T6" fmla="*/ 2 w 180"/>
                    <a:gd name="T7" fmla="*/ 10 h 186"/>
                    <a:gd name="T8" fmla="*/ 3 w 180"/>
                    <a:gd name="T9" fmla="*/ 7 h 186"/>
                    <a:gd name="T10" fmla="*/ 6 w 180"/>
                    <a:gd name="T11" fmla="*/ 4 h 186"/>
                    <a:gd name="T12" fmla="*/ 10 w 180"/>
                    <a:gd name="T13" fmla="*/ 2 h 186"/>
                    <a:gd name="T14" fmla="*/ 12 w 180"/>
                    <a:gd name="T15" fmla="*/ 1 h 186"/>
                    <a:gd name="T16" fmla="*/ 14 w 180"/>
                    <a:gd name="T17" fmla="*/ 0 h 186"/>
                    <a:gd name="T18" fmla="*/ 17 w 180"/>
                    <a:gd name="T19" fmla="*/ 0 h 186"/>
                    <a:gd name="T20" fmla="*/ 20 w 180"/>
                    <a:gd name="T21" fmla="*/ 0 h 186"/>
                    <a:gd name="T22" fmla="*/ 23 w 180"/>
                    <a:gd name="T23" fmla="*/ 1 h 186"/>
                    <a:gd name="T24" fmla="*/ 27 w 180"/>
                    <a:gd name="T25" fmla="*/ 2 h 186"/>
                    <a:gd name="T26" fmla="*/ 30 w 180"/>
                    <a:gd name="T27" fmla="*/ 4 h 186"/>
                    <a:gd name="T28" fmla="*/ 32 w 180"/>
                    <a:gd name="T29" fmla="*/ 6 h 186"/>
                    <a:gd name="T30" fmla="*/ 34 w 180"/>
                    <a:gd name="T31" fmla="*/ 10 h 186"/>
                    <a:gd name="T32" fmla="*/ 35 w 180"/>
                    <a:gd name="T33" fmla="*/ 13 h 186"/>
                    <a:gd name="T34" fmla="*/ 36 w 180"/>
                    <a:gd name="T35" fmla="*/ 17 h 186"/>
                    <a:gd name="T36" fmla="*/ 36 w 180"/>
                    <a:gd name="T37" fmla="*/ 20 h 186"/>
                    <a:gd name="T38" fmla="*/ 35 w 180"/>
                    <a:gd name="T39" fmla="*/ 24 h 186"/>
                    <a:gd name="T40" fmla="*/ 34 w 180"/>
                    <a:gd name="T41" fmla="*/ 27 h 186"/>
                    <a:gd name="T42" fmla="*/ 32 w 180"/>
                    <a:gd name="T43" fmla="*/ 31 h 186"/>
                    <a:gd name="T44" fmla="*/ 30 w 180"/>
                    <a:gd name="T45" fmla="*/ 33 h 186"/>
                    <a:gd name="T46" fmla="*/ 27 w 180"/>
                    <a:gd name="T47" fmla="*/ 35 h 186"/>
                    <a:gd name="T48" fmla="*/ 24 w 180"/>
                    <a:gd name="T49" fmla="*/ 36 h 186"/>
                    <a:gd name="T50" fmla="*/ 20 w 180"/>
                    <a:gd name="T51" fmla="*/ 37 h 186"/>
                    <a:gd name="T52" fmla="*/ 17 w 180"/>
                    <a:gd name="T53" fmla="*/ 37 h 186"/>
                    <a:gd name="T54" fmla="*/ 14 w 180"/>
                    <a:gd name="T55" fmla="*/ 37 h 186"/>
                    <a:gd name="T56" fmla="*/ 12 w 180"/>
                    <a:gd name="T57" fmla="*/ 36 h 186"/>
                    <a:gd name="T58" fmla="*/ 10 w 180"/>
                    <a:gd name="T59" fmla="*/ 35 h 186"/>
                    <a:gd name="T60" fmla="*/ 7 w 180"/>
                    <a:gd name="T61" fmla="*/ 34 h 186"/>
                    <a:gd name="T62" fmla="*/ 3 w 180"/>
                    <a:gd name="T63" fmla="*/ 31 h 186"/>
                    <a:gd name="T64" fmla="*/ 2 w 180"/>
                    <a:gd name="T65" fmla="*/ 27 h 186"/>
                    <a:gd name="T66" fmla="*/ 1 w 180"/>
                    <a:gd name="T67" fmla="*/ 25 h 186"/>
                    <a:gd name="T68" fmla="*/ 0 w 180"/>
                    <a:gd name="T69" fmla="*/ 22 h 186"/>
                    <a:gd name="T70" fmla="*/ 0 w 180"/>
                    <a:gd name="T71" fmla="*/ 19 h 186"/>
                    <a:gd name="T72" fmla="*/ 9 w 180"/>
                    <a:gd name="T73" fmla="*/ 19 h 186"/>
                    <a:gd name="T74" fmla="*/ 9 w 180"/>
                    <a:gd name="T75" fmla="*/ 21 h 186"/>
                    <a:gd name="T76" fmla="*/ 10 w 180"/>
                    <a:gd name="T77" fmla="*/ 23 h 186"/>
                    <a:gd name="T78" fmla="*/ 11 w 180"/>
                    <a:gd name="T79" fmla="*/ 25 h 186"/>
                    <a:gd name="T80" fmla="*/ 11 w 180"/>
                    <a:gd name="T81" fmla="*/ 27 h 186"/>
                    <a:gd name="T82" fmla="*/ 14 w 180"/>
                    <a:gd name="T83" fmla="*/ 29 h 186"/>
                    <a:gd name="T84" fmla="*/ 18 w 180"/>
                    <a:gd name="T85" fmla="*/ 30 h 186"/>
                    <a:gd name="T86" fmla="*/ 21 w 180"/>
                    <a:gd name="T87" fmla="*/ 29 h 186"/>
                    <a:gd name="T88" fmla="*/ 24 w 180"/>
                    <a:gd name="T89" fmla="*/ 27 h 186"/>
                    <a:gd name="T90" fmla="*/ 25 w 180"/>
                    <a:gd name="T91" fmla="*/ 25 h 186"/>
                    <a:gd name="T92" fmla="*/ 26 w 180"/>
                    <a:gd name="T93" fmla="*/ 23 h 186"/>
                    <a:gd name="T94" fmla="*/ 26 w 180"/>
                    <a:gd name="T95" fmla="*/ 21 h 186"/>
                    <a:gd name="T96" fmla="*/ 26 w 180"/>
                    <a:gd name="T97" fmla="*/ 19 h 186"/>
                    <a:gd name="T98" fmla="*/ 26 w 180"/>
                    <a:gd name="T99" fmla="*/ 16 h 186"/>
                    <a:gd name="T100" fmla="*/ 26 w 180"/>
                    <a:gd name="T101" fmla="*/ 14 h 186"/>
                    <a:gd name="T102" fmla="*/ 25 w 180"/>
                    <a:gd name="T103" fmla="*/ 12 h 186"/>
                    <a:gd name="T104" fmla="*/ 24 w 180"/>
                    <a:gd name="T105" fmla="*/ 10 h 186"/>
                    <a:gd name="T106" fmla="*/ 21 w 180"/>
                    <a:gd name="T107" fmla="*/ 8 h 186"/>
                    <a:gd name="T108" fmla="*/ 18 w 180"/>
                    <a:gd name="T109" fmla="*/ 7 h 186"/>
                    <a:gd name="T110" fmla="*/ 14 w 180"/>
                    <a:gd name="T111" fmla="*/ 8 h 186"/>
                    <a:gd name="T112" fmla="*/ 11 w 180"/>
                    <a:gd name="T113" fmla="*/ 10 h 186"/>
                    <a:gd name="T114" fmla="*/ 11 w 180"/>
                    <a:gd name="T115" fmla="*/ 12 h 186"/>
                    <a:gd name="T116" fmla="*/ 10 w 180"/>
                    <a:gd name="T117" fmla="*/ 14 h 186"/>
                    <a:gd name="T118" fmla="*/ 9 w 180"/>
                    <a:gd name="T119" fmla="*/ 16 h 186"/>
                    <a:gd name="T120" fmla="*/ 9 w 180"/>
                    <a:gd name="T121" fmla="*/ 19 h 18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6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4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0" y="46"/>
                      </a:lnTo>
                      <a:lnTo>
                        <a:pt x="16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6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0" y="15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2"/>
                      </a:lnTo>
                      <a:lnTo>
                        <a:pt x="164" y="40"/>
                      </a:lnTo>
                      <a:lnTo>
                        <a:pt x="169" y="48"/>
                      </a:lnTo>
                      <a:lnTo>
                        <a:pt x="173" y="55"/>
                      </a:lnTo>
                      <a:lnTo>
                        <a:pt x="176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2"/>
                      </a:lnTo>
                      <a:lnTo>
                        <a:pt x="176" y="121"/>
                      </a:lnTo>
                      <a:lnTo>
                        <a:pt x="174" y="129"/>
                      </a:lnTo>
                      <a:lnTo>
                        <a:pt x="170" y="138"/>
                      </a:lnTo>
                      <a:lnTo>
                        <a:pt x="166" y="146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99" y="186"/>
                      </a:lnTo>
                      <a:lnTo>
                        <a:pt x="90" y="186"/>
                      </a:lnTo>
                      <a:lnTo>
                        <a:pt x="84" y="186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0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3" y="170"/>
                      </a:lnTo>
                      <a:lnTo>
                        <a:pt x="25" y="162"/>
                      </a:lnTo>
                      <a:lnTo>
                        <a:pt x="16" y="154"/>
                      </a:lnTo>
                      <a:lnTo>
                        <a:pt x="10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4" y="126"/>
                      </a:lnTo>
                      <a:lnTo>
                        <a:pt x="2" y="120"/>
                      </a:lnTo>
                      <a:lnTo>
                        <a:pt x="1" y="112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5" y="93"/>
                      </a:moveTo>
                      <a:lnTo>
                        <a:pt x="45" y="99"/>
                      </a:lnTo>
                      <a:lnTo>
                        <a:pt x="47" y="106"/>
                      </a:lnTo>
                      <a:lnTo>
                        <a:pt x="48" y="112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2" y="146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5" y="146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8" y="117"/>
                      </a:lnTo>
                      <a:lnTo>
                        <a:pt x="130" y="112"/>
                      </a:lnTo>
                      <a:lnTo>
                        <a:pt x="131" y="106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8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2" y="55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5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3" y="45"/>
                      </a:lnTo>
                      <a:lnTo>
                        <a:pt x="57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5" y="87"/>
                      </a:lnTo>
                      <a:lnTo>
                        <a:pt x="45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4" name="Freeform 80"/>
                <p:cNvSpPr>
                  <a:spLocks noChangeAspect="1"/>
                </p:cNvSpPr>
                <p:nvPr/>
              </p:nvSpPr>
              <p:spPr bwMode="auto">
                <a:xfrm>
                  <a:off x="2139" y="1311"/>
                  <a:ext cx="31" cy="36"/>
                </a:xfrm>
                <a:custGeom>
                  <a:avLst/>
                  <a:gdLst>
                    <a:gd name="T0" fmla="*/ 22 w 157"/>
                    <a:gd name="T1" fmla="*/ 30 h 181"/>
                    <a:gd name="T2" fmla="*/ 20 w 157"/>
                    <a:gd name="T3" fmla="*/ 32 h 181"/>
                    <a:gd name="T4" fmla="*/ 17 w 157"/>
                    <a:gd name="T5" fmla="*/ 34 h 181"/>
                    <a:gd name="T6" fmla="*/ 14 w 157"/>
                    <a:gd name="T7" fmla="*/ 36 h 181"/>
                    <a:gd name="T8" fmla="*/ 11 w 157"/>
                    <a:gd name="T9" fmla="*/ 36 h 181"/>
                    <a:gd name="T10" fmla="*/ 8 w 157"/>
                    <a:gd name="T11" fmla="*/ 36 h 181"/>
                    <a:gd name="T12" fmla="*/ 5 w 157"/>
                    <a:gd name="T13" fmla="*/ 35 h 181"/>
                    <a:gd name="T14" fmla="*/ 3 w 157"/>
                    <a:gd name="T15" fmla="*/ 33 h 181"/>
                    <a:gd name="T16" fmla="*/ 1 w 157"/>
                    <a:gd name="T17" fmla="*/ 30 h 181"/>
                    <a:gd name="T18" fmla="*/ 1 w 157"/>
                    <a:gd name="T19" fmla="*/ 29 h 181"/>
                    <a:gd name="T20" fmla="*/ 0 w 157"/>
                    <a:gd name="T21" fmla="*/ 27 h 181"/>
                    <a:gd name="T22" fmla="*/ 0 w 157"/>
                    <a:gd name="T23" fmla="*/ 25 h 181"/>
                    <a:gd name="T24" fmla="*/ 0 w 157"/>
                    <a:gd name="T25" fmla="*/ 22 h 181"/>
                    <a:gd name="T26" fmla="*/ 9 w 157"/>
                    <a:gd name="T27" fmla="*/ 0 h 181"/>
                    <a:gd name="T28" fmla="*/ 9 w 157"/>
                    <a:gd name="T29" fmla="*/ 18 h 181"/>
                    <a:gd name="T30" fmla="*/ 9 w 157"/>
                    <a:gd name="T31" fmla="*/ 21 h 181"/>
                    <a:gd name="T32" fmla="*/ 9 w 157"/>
                    <a:gd name="T33" fmla="*/ 23 h 181"/>
                    <a:gd name="T34" fmla="*/ 9 w 157"/>
                    <a:gd name="T35" fmla="*/ 25 h 181"/>
                    <a:gd name="T36" fmla="*/ 10 w 157"/>
                    <a:gd name="T37" fmla="*/ 26 h 181"/>
                    <a:gd name="T38" fmla="*/ 11 w 157"/>
                    <a:gd name="T39" fmla="*/ 27 h 181"/>
                    <a:gd name="T40" fmla="*/ 12 w 157"/>
                    <a:gd name="T41" fmla="*/ 28 h 181"/>
                    <a:gd name="T42" fmla="*/ 14 w 157"/>
                    <a:gd name="T43" fmla="*/ 29 h 181"/>
                    <a:gd name="T44" fmla="*/ 16 w 157"/>
                    <a:gd name="T45" fmla="*/ 29 h 181"/>
                    <a:gd name="T46" fmla="*/ 18 w 157"/>
                    <a:gd name="T47" fmla="*/ 28 h 181"/>
                    <a:gd name="T48" fmla="*/ 20 w 157"/>
                    <a:gd name="T49" fmla="*/ 27 h 181"/>
                    <a:gd name="T50" fmla="*/ 21 w 157"/>
                    <a:gd name="T51" fmla="*/ 25 h 181"/>
                    <a:gd name="T52" fmla="*/ 21 w 157"/>
                    <a:gd name="T53" fmla="*/ 24 h 181"/>
                    <a:gd name="T54" fmla="*/ 22 w 157"/>
                    <a:gd name="T55" fmla="*/ 22 h 181"/>
                    <a:gd name="T56" fmla="*/ 22 w 157"/>
                    <a:gd name="T57" fmla="*/ 20 h 181"/>
                    <a:gd name="T58" fmla="*/ 22 w 157"/>
                    <a:gd name="T59" fmla="*/ 17 h 181"/>
                    <a:gd name="T60" fmla="*/ 22 w 157"/>
                    <a:gd name="T61" fmla="*/ 0 h 181"/>
                    <a:gd name="T62" fmla="*/ 31 w 157"/>
                    <a:gd name="T63" fmla="*/ 35 h 181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7" h="181">
                      <a:moveTo>
                        <a:pt x="111" y="177"/>
                      </a:moveTo>
                      <a:lnTo>
                        <a:pt x="111" y="151"/>
                      </a:lnTo>
                      <a:lnTo>
                        <a:pt x="106" y="157"/>
                      </a:lnTo>
                      <a:lnTo>
                        <a:pt x="100" y="163"/>
                      </a:lnTo>
                      <a:lnTo>
                        <a:pt x="94" y="168"/>
                      </a:lnTo>
                      <a:lnTo>
                        <a:pt x="87" y="173"/>
                      </a:lnTo>
                      <a:lnTo>
                        <a:pt x="80" y="177"/>
                      </a:lnTo>
                      <a:lnTo>
                        <a:pt x="71" y="179"/>
                      </a:lnTo>
                      <a:lnTo>
                        <a:pt x="63" y="180"/>
                      </a:lnTo>
                      <a:lnTo>
                        <a:pt x="55" y="181"/>
                      </a:lnTo>
                      <a:lnTo>
                        <a:pt x="47" y="181"/>
                      </a:lnTo>
                      <a:lnTo>
                        <a:pt x="40" y="179"/>
                      </a:lnTo>
                      <a:lnTo>
                        <a:pt x="33" y="178"/>
                      </a:lnTo>
                      <a:lnTo>
                        <a:pt x="25" y="174"/>
                      </a:lnTo>
                      <a:lnTo>
                        <a:pt x="18" y="171"/>
                      </a:lnTo>
                      <a:lnTo>
                        <a:pt x="13" y="165"/>
                      </a:lnTo>
                      <a:lnTo>
                        <a:pt x="9" y="160"/>
                      </a:lnTo>
                      <a:lnTo>
                        <a:pt x="6" y="152"/>
                      </a:lnTo>
                      <a:lnTo>
                        <a:pt x="5" y="149"/>
                      </a:lnTo>
                      <a:lnTo>
                        <a:pt x="4" y="144"/>
                      </a:lnTo>
                      <a:lnTo>
                        <a:pt x="3" y="140"/>
                      </a:lnTo>
                      <a:lnTo>
                        <a:pt x="1" y="135"/>
                      </a:lnTo>
                      <a:lnTo>
                        <a:pt x="1" y="129"/>
                      </a:lnTo>
                      <a:lnTo>
                        <a:pt x="0" y="124"/>
                      </a:lnTo>
                      <a:lnTo>
                        <a:pt x="0" y="118"/>
                      </a:lnTo>
                      <a:lnTo>
                        <a:pt x="0" y="112"/>
                      </a:ln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82"/>
                      </a:lnTo>
                      <a:lnTo>
                        <a:pt x="46" y="91"/>
                      </a:lnTo>
                      <a:lnTo>
                        <a:pt x="46" y="99"/>
                      </a:lnTo>
                      <a:lnTo>
                        <a:pt x="46" y="105"/>
                      </a:lnTo>
                      <a:lnTo>
                        <a:pt x="47" y="111"/>
                      </a:lnTo>
                      <a:lnTo>
                        <a:pt x="47" y="117"/>
                      </a:lnTo>
                      <a:lnTo>
                        <a:pt x="47" y="121"/>
                      </a:lnTo>
                      <a:lnTo>
                        <a:pt x="48" y="124"/>
                      </a:lnTo>
                      <a:lnTo>
                        <a:pt x="48" y="127"/>
                      </a:lnTo>
                      <a:lnTo>
                        <a:pt x="49" y="131"/>
                      </a:lnTo>
                      <a:lnTo>
                        <a:pt x="52" y="134"/>
                      </a:lnTo>
                      <a:lnTo>
                        <a:pt x="54" y="138"/>
                      </a:lnTo>
                      <a:lnTo>
                        <a:pt x="57" y="140"/>
                      </a:lnTo>
                      <a:lnTo>
                        <a:pt x="60" y="141"/>
                      </a:lnTo>
                      <a:lnTo>
                        <a:pt x="65" y="144"/>
                      </a:lnTo>
                      <a:lnTo>
                        <a:pt x="69" y="145"/>
                      </a:lnTo>
                      <a:lnTo>
                        <a:pt x="74" y="145"/>
                      </a:lnTo>
                      <a:lnTo>
                        <a:pt x="80" y="145"/>
                      </a:lnTo>
                      <a:lnTo>
                        <a:pt x="84" y="144"/>
                      </a:lnTo>
                      <a:lnTo>
                        <a:pt x="90" y="141"/>
                      </a:lnTo>
                      <a:lnTo>
                        <a:pt x="94" y="139"/>
                      </a:lnTo>
                      <a:lnTo>
                        <a:pt x="99" y="135"/>
                      </a:lnTo>
                      <a:lnTo>
                        <a:pt x="102" y="132"/>
                      </a:lnTo>
                      <a:lnTo>
                        <a:pt x="105" y="128"/>
                      </a:lnTo>
                      <a:lnTo>
                        <a:pt x="107" y="123"/>
                      </a:lnTo>
                      <a:lnTo>
                        <a:pt x="108" y="121"/>
                      </a:lnTo>
                      <a:lnTo>
                        <a:pt x="108" y="117"/>
                      </a:lnTo>
                      <a:lnTo>
                        <a:pt x="110" y="112"/>
                      </a:lnTo>
                      <a:lnTo>
                        <a:pt x="110" y="106"/>
                      </a:lnTo>
                      <a:lnTo>
                        <a:pt x="111" y="100"/>
                      </a:lnTo>
                      <a:lnTo>
                        <a:pt x="111" y="92"/>
                      </a:lnTo>
                      <a:lnTo>
                        <a:pt x="111" y="84"/>
                      </a:lnTo>
                      <a:lnTo>
                        <a:pt x="111" y="75"/>
                      </a:lnTo>
                      <a:lnTo>
                        <a:pt x="111" y="0"/>
                      </a:lnTo>
                      <a:lnTo>
                        <a:pt x="157" y="0"/>
                      </a:lnTo>
                      <a:lnTo>
                        <a:pt x="157" y="177"/>
                      </a:lnTo>
                      <a:lnTo>
                        <a:pt x="111" y="1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5" name="Freeform 81"/>
                <p:cNvSpPr>
                  <a:spLocks noChangeAspect="1"/>
                </p:cNvSpPr>
                <p:nvPr/>
              </p:nvSpPr>
              <p:spPr bwMode="auto">
                <a:xfrm>
                  <a:off x="2180" y="1310"/>
                  <a:ext cx="22" cy="37"/>
                </a:xfrm>
                <a:custGeom>
                  <a:avLst/>
                  <a:gdLst>
                    <a:gd name="T0" fmla="*/ 9 w 110"/>
                    <a:gd name="T1" fmla="*/ 37 h 182"/>
                    <a:gd name="T2" fmla="*/ 0 w 110"/>
                    <a:gd name="T3" fmla="*/ 37 h 182"/>
                    <a:gd name="T4" fmla="*/ 0 w 110"/>
                    <a:gd name="T5" fmla="*/ 1 h 182"/>
                    <a:gd name="T6" fmla="*/ 9 w 110"/>
                    <a:gd name="T7" fmla="*/ 1 h 182"/>
                    <a:gd name="T8" fmla="*/ 9 w 110"/>
                    <a:gd name="T9" fmla="*/ 6 h 182"/>
                    <a:gd name="T10" fmla="*/ 10 w 110"/>
                    <a:gd name="T11" fmla="*/ 4 h 182"/>
                    <a:gd name="T12" fmla="*/ 11 w 110"/>
                    <a:gd name="T13" fmla="*/ 3 h 182"/>
                    <a:gd name="T14" fmla="*/ 12 w 110"/>
                    <a:gd name="T15" fmla="*/ 2 h 182"/>
                    <a:gd name="T16" fmla="*/ 13 w 110"/>
                    <a:gd name="T17" fmla="*/ 1 h 182"/>
                    <a:gd name="T18" fmla="*/ 13 w 110"/>
                    <a:gd name="T19" fmla="*/ 1 h 182"/>
                    <a:gd name="T20" fmla="*/ 14 w 110"/>
                    <a:gd name="T21" fmla="*/ 0 h 182"/>
                    <a:gd name="T22" fmla="*/ 15 w 110"/>
                    <a:gd name="T23" fmla="*/ 0 h 182"/>
                    <a:gd name="T24" fmla="*/ 16 w 110"/>
                    <a:gd name="T25" fmla="*/ 0 h 182"/>
                    <a:gd name="T26" fmla="*/ 18 w 110"/>
                    <a:gd name="T27" fmla="*/ 0 h 182"/>
                    <a:gd name="T28" fmla="*/ 19 w 110"/>
                    <a:gd name="T29" fmla="*/ 0 h 182"/>
                    <a:gd name="T30" fmla="*/ 21 w 110"/>
                    <a:gd name="T31" fmla="*/ 1 h 182"/>
                    <a:gd name="T32" fmla="*/ 22 w 110"/>
                    <a:gd name="T33" fmla="*/ 2 h 182"/>
                    <a:gd name="T34" fmla="*/ 20 w 110"/>
                    <a:gd name="T35" fmla="*/ 11 h 182"/>
                    <a:gd name="T36" fmla="*/ 19 w 110"/>
                    <a:gd name="T37" fmla="*/ 10 h 182"/>
                    <a:gd name="T38" fmla="*/ 18 w 110"/>
                    <a:gd name="T39" fmla="*/ 10 h 182"/>
                    <a:gd name="T40" fmla="*/ 17 w 110"/>
                    <a:gd name="T41" fmla="*/ 10 h 182"/>
                    <a:gd name="T42" fmla="*/ 15 w 110"/>
                    <a:gd name="T43" fmla="*/ 9 h 182"/>
                    <a:gd name="T44" fmla="*/ 14 w 110"/>
                    <a:gd name="T45" fmla="*/ 9 h 182"/>
                    <a:gd name="T46" fmla="*/ 14 w 110"/>
                    <a:gd name="T47" fmla="*/ 10 h 182"/>
                    <a:gd name="T48" fmla="*/ 13 w 110"/>
                    <a:gd name="T49" fmla="*/ 10 h 182"/>
                    <a:gd name="T50" fmla="*/ 12 w 110"/>
                    <a:gd name="T51" fmla="*/ 10 h 182"/>
                    <a:gd name="T52" fmla="*/ 11 w 110"/>
                    <a:gd name="T53" fmla="*/ 11 h 182"/>
                    <a:gd name="T54" fmla="*/ 11 w 110"/>
                    <a:gd name="T55" fmla="*/ 12 h 182"/>
                    <a:gd name="T56" fmla="*/ 10 w 110"/>
                    <a:gd name="T57" fmla="*/ 13 h 182"/>
                    <a:gd name="T58" fmla="*/ 10 w 110"/>
                    <a:gd name="T59" fmla="*/ 14 h 182"/>
                    <a:gd name="T60" fmla="*/ 10 w 110"/>
                    <a:gd name="T61" fmla="*/ 15 h 182"/>
                    <a:gd name="T62" fmla="*/ 10 w 110"/>
                    <a:gd name="T63" fmla="*/ 16 h 182"/>
                    <a:gd name="T64" fmla="*/ 9 w 110"/>
                    <a:gd name="T65" fmla="*/ 17 h 182"/>
                    <a:gd name="T66" fmla="*/ 9 w 110"/>
                    <a:gd name="T67" fmla="*/ 19 h 182"/>
                    <a:gd name="T68" fmla="*/ 9 w 110"/>
                    <a:gd name="T69" fmla="*/ 20 h 182"/>
                    <a:gd name="T70" fmla="*/ 9 w 110"/>
                    <a:gd name="T71" fmla="*/ 22 h 182"/>
                    <a:gd name="T72" fmla="*/ 9 w 110"/>
                    <a:gd name="T73" fmla="*/ 24 h 182"/>
                    <a:gd name="T74" fmla="*/ 9 w 110"/>
                    <a:gd name="T75" fmla="*/ 26 h 182"/>
                    <a:gd name="T76" fmla="*/ 9 w 110"/>
                    <a:gd name="T77" fmla="*/ 37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0" h="182">
                      <a:moveTo>
                        <a:pt x="45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0"/>
                      </a:lnTo>
                      <a:lnTo>
                        <a:pt x="50" y="21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3" y="6"/>
                      </a:lnTo>
                      <a:lnTo>
                        <a:pt x="67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1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3" y="6"/>
                      </a:lnTo>
                      <a:lnTo>
                        <a:pt x="110" y="9"/>
                      </a:lnTo>
                      <a:lnTo>
                        <a:pt x="99" y="54"/>
                      </a:lnTo>
                      <a:lnTo>
                        <a:pt x="93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8" y="47"/>
                      </a:lnTo>
                      <a:lnTo>
                        <a:pt x="63" y="49"/>
                      </a:lnTo>
                      <a:lnTo>
                        <a:pt x="60" y="51"/>
                      </a:lnTo>
                      <a:lnTo>
                        <a:pt x="56" y="54"/>
                      </a:lnTo>
                      <a:lnTo>
                        <a:pt x="54" y="58"/>
                      </a:lnTo>
                      <a:lnTo>
                        <a:pt x="51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5" y="99"/>
                      </a:lnTo>
                      <a:lnTo>
                        <a:pt x="45" y="108"/>
                      </a:lnTo>
                      <a:lnTo>
                        <a:pt x="45" y="117"/>
                      </a:lnTo>
                      <a:lnTo>
                        <a:pt x="45" y="128"/>
                      </a:lnTo>
                      <a:lnTo>
                        <a:pt x="45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6" name="Freeform 82"/>
                <p:cNvSpPr>
                  <a:spLocks noChangeAspect="1"/>
                </p:cNvSpPr>
                <p:nvPr/>
              </p:nvSpPr>
              <p:spPr bwMode="auto">
                <a:xfrm>
                  <a:off x="2204" y="1310"/>
                  <a:ext cx="32" cy="37"/>
                </a:xfrm>
                <a:custGeom>
                  <a:avLst/>
                  <a:gdLst>
                    <a:gd name="T0" fmla="*/ 22 w 161"/>
                    <a:gd name="T1" fmla="*/ 13 h 186"/>
                    <a:gd name="T2" fmla="*/ 22 w 161"/>
                    <a:gd name="T3" fmla="*/ 10 h 186"/>
                    <a:gd name="T4" fmla="*/ 20 w 161"/>
                    <a:gd name="T5" fmla="*/ 9 h 186"/>
                    <a:gd name="T6" fmla="*/ 18 w 161"/>
                    <a:gd name="T7" fmla="*/ 7 h 186"/>
                    <a:gd name="T8" fmla="*/ 16 w 161"/>
                    <a:gd name="T9" fmla="*/ 7 h 186"/>
                    <a:gd name="T10" fmla="*/ 13 w 161"/>
                    <a:gd name="T11" fmla="*/ 8 h 186"/>
                    <a:gd name="T12" fmla="*/ 11 w 161"/>
                    <a:gd name="T13" fmla="*/ 10 h 186"/>
                    <a:gd name="T14" fmla="*/ 10 w 161"/>
                    <a:gd name="T15" fmla="*/ 11 h 186"/>
                    <a:gd name="T16" fmla="*/ 10 w 161"/>
                    <a:gd name="T17" fmla="*/ 13 h 186"/>
                    <a:gd name="T18" fmla="*/ 9 w 161"/>
                    <a:gd name="T19" fmla="*/ 15 h 186"/>
                    <a:gd name="T20" fmla="*/ 9 w 161"/>
                    <a:gd name="T21" fmla="*/ 18 h 186"/>
                    <a:gd name="T22" fmla="*/ 9 w 161"/>
                    <a:gd name="T23" fmla="*/ 21 h 186"/>
                    <a:gd name="T24" fmla="*/ 10 w 161"/>
                    <a:gd name="T25" fmla="*/ 24 h 186"/>
                    <a:gd name="T26" fmla="*/ 10 w 161"/>
                    <a:gd name="T27" fmla="*/ 26 h 186"/>
                    <a:gd name="T28" fmla="*/ 11 w 161"/>
                    <a:gd name="T29" fmla="*/ 27 h 186"/>
                    <a:gd name="T30" fmla="*/ 13 w 161"/>
                    <a:gd name="T31" fmla="*/ 29 h 186"/>
                    <a:gd name="T32" fmla="*/ 16 w 161"/>
                    <a:gd name="T33" fmla="*/ 30 h 186"/>
                    <a:gd name="T34" fmla="*/ 18 w 161"/>
                    <a:gd name="T35" fmla="*/ 29 h 186"/>
                    <a:gd name="T36" fmla="*/ 20 w 161"/>
                    <a:gd name="T37" fmla="*/ 28 h 186"/>
                    <a:gd name="T38" fmla="*/ 22 w 161"/>
                    <a:gd name="T39" fmla="*/ 26 h 186"/>
                    <a:gd name="T40" fmla="*/ 23 w 161"/>
                    <a:gd name="T41" fmla="*/ 23 h 186"/>
                    <a:gd name="T42" fmla="*/ 31 w 161"/>
                    <a:gd name="T43" fmla="*/ 26 h 186"/>
                    <a:gd name="T44" fmla="*/ 30 w 161"/>
                    <a:gd name="T45" fmla="*/ 28 h 186"/>
                    <a:gd name="T46" fmla="*/ 29 w 161"/>
                    <a:gd name="T47" fmla="*/ 31 h 186"/>
                    <a:gd name="T48" fmla="*/ 28 w 161"/>
                    <a:gd name="T49" fmla="*/ 33 h 186"/>
                    <a:gd name="T50" fmla="*/ 26 w 161"/>
                    <a:gd name="T51" fmla="*/ 34 h 186"/>
                    <a:gd name="T52" fmla="*/ 23 w 161"/>
                    <a:gd name="T53" fmla="*/ 36 h 186"/>
                    <a:gd name="T54" fmla="*/ 21 w 161"/>
                    <a:gd name="T55" fmla="*/ 37 h 186"/>
                    <a:gd name="T56" fmla="*/ 18 w 161"/>
                    <a:gd name="T57" fmla="*/ 37 h 186"/>
                    <a:gd name="T58" fmla="*/ 15 w 161"/>
                    <a:gd name="T59" fmla="*/ 37 h 186"/>
                    <a:gd name="T60" fmla="*/ 11 w 161"/>
                    <a:gd name="T61" fmla="*/ 36 h 186"/>
                    <a:gd name="T62" fmla="*/ 8 w 161"/>
                    <a:gd name="T63" fmla="*/ 35 h 186"/>
                    <a:gd name="T64" fmla="*/ 6 w 161"/>
                    <a:gd name="T65" fmla="*/ 33 h 186"/>
                    <a:gd name="T66" fmla="*/ 4 w 161"/>
                    <a:gd name="T67" fmla="*/ 31 h 186"/>
                    <a:gd name="T68" fmla="*/ 2 w 161"/>
                    <a:gd name="T69" fmla="*/ 28 h 186"/>
                    <a:gd name="T70" fmla="*/ 1 w 161"/>
                    <a:gd name="T71" fmla="*/ 25 h 186"/>
                    <a:gd name="T72" fmla="*/ 0 w 161"/>
                    <a:gd name="T73" fmla="*/ 21 h 186"/>
                    <a:gd name="T74" fmla="*/ 0 w 161"/>
                    <a:gd name="T75" fmla="*/ 17 h 186"/>
                    <a:gd name="T76" fmla="*/ 1 w 161"/>
                    <a:gd name="T77" fmla="*/ 13 h 186"/>
                    <a:gd name="T78" fmla="*/ 2 w 161"/>
                    <a:gd name="T79" fmla="*/ 9 h 186"/>
                    <a:gd name="T80" fmla="*/ 3 w 161"/>
                    <a:gd name="T81" fmla="*/ 6 h 186"/>
                    <a:gd name="T82" fmla="*/ 5 w 161"/>
                    <a:gd name="T83" fmla="*/ 4 h 186"/>
                    <a:gd name="T84" fmla="*/ 8 w 161"/>
                    <a:gd name="T85" fmla="*/ 2 h 186"/>
                    <a:gd name="T86" fmla="*/ 11 w 161"/>
                    <a:gd name="T87" fmla="*/ 1 h 186"/>
                    <a:gd name="T88" fmla="*/ 15 w 161"/>
                    <a:gd name="T89" fmla="*/ 0 h 186"/>
                    <a:gd name="T90" fmla="*/ 18 w 161"/>
                    <a:gd name="T91" fmla="*/ 0 h 186"/>
                    <a:gd name="T92" fmla="*/ 20 w 161"/>
                    <a:gd name="T93" fmla="*/ 0 h 186"/>
                    <a:gd name="T94" fmla="*/ 23 w 161"/>
                    <a:gd name="T95" fmla="*/ 1 h 186"/>
                    <a:gd name="T96" fmla="*/ 25 w 161"/>
                    <a:gd name="T97" fmla="*/ 2 h 186"/>
                    <a:gd name="T98" fmla="*/ 27 w 161"/>
                    <a:gd name="T99" fmla="*/ 4 h 186"/>
                    <a:gd name="T100" fmla="*/ 29 w 161"/>
                    <a:gd name="T101" fmla="*/ 6 h 186"/>
                    <a:gd name="T102" fmla="*/ 30 w 161"/>
                    <a:gd name="T103" fmla="*/ 8 h 186"/>
                    <a:gd name="T104" fmla="*/ 31 w 161"/>
                    <a:gd name="T105" fmla="*/ 10 h 18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61" h="186">
                      <a:moveTo>
                        <a:pt x="158" y="58"/>
                      </a:moveTo>
                      <a:lnTo>
                        <a:pt x="113" y="63"/>
                      </a:lnTo>
                      <a:lnTo>
                        <a:pt x="111" y="58"/>
                      </a:lnTo>
                      <a:lnTo>
                        <a:pt x="109" y="52"/>
                      </a:lnTo>
                      <a:lnTo>
                        <a:pt x="107" y="47"/>
                      </a:lnTo>
                      <a:lnTo>
                        <a:pt x="103" y="43"/>
                      </a:lnTo>
                      <a:lnTo>
                        <a:pt x="98" y="40"/>
                      </a:lnTo>
                      <a:lnTo>
                        <a:pt x="93" y="37"/>
                      </a:lnTo>
                      <a:lnTo>
                        <a:pt x="87" y="36"/>
                      </a:lnTo>
                      <a:lnTo>
                        <a:pt x="81" y="36"/>
                      </a:lnTo>
                      <a:lnTo>
                        <a:pt x="73" y="37"/>
                      </a:lnTo>
                      <a:lnTo>
                        <a:pt x="67" y="40"/>
                      </a:lnTo>
                      <a:lnTo>
                        <a:pt x="60" y="43"/>
                      </a:lnTo>
                      <a:lnTo>
                        <a:pt x="55" y="48"/>
                      </a:lnTo>
                      <a:lnTo>
                        <a:pt x="52" y="52"/>
                      </a:lnTo>
                      <a:lnTo>
                        <a:pt x="51" y="55"/>
                      </a:lnTo>
                      <a:lnTo>
                        <a:pt x="49" y="60"/>
                      </a:lnTo>
                      <a:lnTo>
                        <a:pt x="48" y="65"/>
                      </a:lnTo>
                      <a:lnTo>
                        <a:pt x="46" y="71"/>
                      </a:lnTo>
                      <a:lnTo>
                        <a:pt x="46" y="77"/>
                      </a:lnTo>
                      <a:lnTo>
                        <a:pt x="45" y="83"/>
                      </a:lnTo>
                      <a:lnTo>
                        <a:pt x="45" y="91"/>
                      </a:lnTo>
                      <a:lnTo>
                        <a:pt x="45" y="99"/>
                      </a:lnTo>
                      <a:lnTo>
                        <a:pt x="46" y="106"/>
                      </a:lnTo>
                      <a:lnTo>
                        <a:pt x="46" y="112"/>
                      </a:lnTo>
                      <a:lnTo>
                        <a:pt x="48" y="119"/>
                      </a:lnTo>
                      <a:lnTo>
                        <a:pt x="49" y="125"/>
                      </a:lnTo>
                      <a:lnTo>
                        <a:pt x="51" y="129"/>
                      </a:lnTo>
                      <a:lnTo>
                        <a:pt x="52" y="133"/>
                      </a:lnTo>
                      <a:lnTo>
                        <a:pt x="55" y="137"/>
                      </a:lnTo>
                      <a:lnTo>
                        <a:pt x="60" y="143"/>
                      </a:lnTo>
                      <a:lnTo>
                        <a:pt x="67" y="146"/>
                      </a:lnTo>
                      <a:lnTo>
                        <a:pt x="74" y="149"/>
                      </a:lnTo>
                      <a:lnTo>
                        <a:pt x="83" y="150"/>
                      </a:lnTo>
                      <a:lnTo>
                        <a:pt x="89" y="150"/>
                      </a:lnTo>
                      <a:lnTo>
                        <a:pt x="93" y="148"/>
                      </a:lnTo>
                      <a:lnTo>
                        <a:pt x="99" y="146"/>
                      </a:lnTo>
                      <a:lnTo>
                        <a:pt x="103" y="143"/>
                      </a:lnTo>
                      <a:lnTo>
                        <a:pt x="107" y="138"/>
                      </a:lnTo>
                      <a:lnTo>
                        <a:pt x="110" y="132"/>
                      </a:lnTo>
                      <a:lnTo>
                        <a:pt x="113" y="125"/>
                      </a:lnTo>
                      <a:lnTo>
                        <a:pt x="115" y="116"/>
                      </a:lnTo>
                      <a:lnTo>
                        <a:pt x="161" y="121"/>
                      </a:lnTo>
                      <a:lnTo>
                        <a:pt x="158" y="129"/>
                      </a:lnTo>
                      <a:lnTo>
                        <a:pt x="156" y="137"/>
                      </a:lnTo>
                      <a:lnTo>
                        <a:pt x="153" y="143"/>
                      </a:lnTo>
                      <a:lnTo>
                        <a:pt x="150" y="150"/>
                      </a:lnTo>
                      <a:lnTo>
                        <a:pt x="146" y="156"/>
                      </a:lnTo>
                      <a:lnTo>
                        <a:pt x="143" y="161"/>
                      </a:lnTo>
                      <a:lnTo>
                        <a:pt x="139" y="166"/>
                      </a:lnTo>
                      <a:lnTo>
                        <a:pt x="134" y="170"/>
                      </a:lnTo>
                      <a:lnTo>
                        <a:pt x="129" y="173"/>
                      </a:lnTo>
                      <a:lnTo>
                        <a:pt x="123" y="177"/>
                      </a:lnTo>
                      <a:lnTo>
                        <a:pt x="117" y="179"/>
                      </a:lnTo>
                      <a:lnTo>
                        <a:pt x="111" y="182"/>
                      </a:lnTo>
                      <a:lnTo>
                        <a:pt x="104" y="184"/>
                      </a:lnTo>
                      <a:lnTo>
                        <a:pt x="97" y="185"/>
                      </a:lnTo>
                      <a:lnTo>
                        <a:pt x="90" y="186"/>
                      </a:lnTo>
                      <a:lnTo>
                        <a:pt x="81" y="186"/>
                      </a:lnTo>
                      <a:lnTo>
                        <a:pt x="73" y="186"/>
                      </a:lnTo>
                      <a:lnTo>
                        <a:pt x="64" y="185"/>
                      </a:lnTo>
                      <a:lnTo>
                        <a:pt x="56" y="183"/>
                      </a:lnTo>
                      <a:lnTo>
                        <a:pt x="49" y="180"/>
                      </a:lnTo>
                      <a:lnTo>
                        <a:pt x="42" y="177"/>
                      </a:lnTo>
                      <a:lnTo>
                        <a:pt x="34" y="173"/>
                      </a:lnTo>
                      <a:lnTo>
                        <a:pt x="28" y="168"/>
                      </a:lnTo>
                      <a:lnTo>
                        <a:pt x="22" y="162"/>
                      </a:lnTo>
                      <a:lnTo>
                        <a:pt x="18" y="156"/>
                      </a:lnTo>
                      <a:lnTo>
                        <a:pt x="13" y="149"/>
                      </a:lnTo>
                      <a:lnTo>
                        <a:pt x="9" y="142"/>
                      </a:lnTo>
                      <a:lnTo>
                        <a:pt x="6" y="133"/>
                      </a:lnTo>
                      <a:lnTo>
                        <a:pt x="3" y="125"/>
                      </a:lnTo>
                      <a:lnTo>
                        <a:pt x="1" y="115"/>
                      </a:lnTo>
                      <a:lnTo>
                        <a:pt x="0" y="105"/>
                      </a:lnTo>
                      <a:lnTo>
                        <a:pt x="0" y="94"/>
                      </a:lnTo>
                      <a:lnTo>
                        <a:pt x="0" y="83"/>
                      </a:lnTo>
                      <a:lnTo>
                        <a:pt x="1" y="74"/>
                      </a:lnTo>
                      <a:lnTo>
                        <a:pt x="3" y="64"/>
                      </a:lnTo>
                      <a:lnTo>
                        <a:pt x="6" y="54"/>
                      </a:lnTo>
                      <a:lnTo>
                        <a:pt x="8" y="46"/>
                      </a:lnTo>
                      <a:lnTo>
                        <a:pt x="12" y="38"/>
                      </a:lnTo>
                      <a:lnTo>
                        <a:pt x="16" y="31"/>
                      </a:lnTo>
                      <a:lnTo>
                        <a:pt x="21" y="25"/>
                      </a:lnTo>
                      <a:lnTo>
                        <a:pt x="27" y="19"/>
                      </a:lnTo>
                      <a:lnTo>
                        <a:pt x="33" y="14"/>
                      </a:lnTo>
                      <a:lnTo>
                        <a:pt x="40" y="9"/>
                      </a:lnTo>
                      <a:lnTo>
                        <a:pt x="48" y="6"/>
                      </a:lnTo>
                      <a:lnTo>
                        <a:pt x="56" y="3"/>
                      </a:lnTo>
                      <a:lnTo>
                        <a:pt x="63" y="1"/>
                      </a:lnTo>
                      <a:lnTo>
                        <a:pt x="73" y="0"/>
                      </a:lnTo>
                      <a:lnTo>
                        <a:pt x="81" y="0"/>
                      </a:lnTo>
                      <a:lnTo>
                        <a:pt x="89" y="0"/>
                      </a:lnTo>
                      <a:lnTo>
                        <a:pt x="96" y="1"/>
                      </a:lnTo>
                      <a:lnTo>
                        <a:pt x="103" y="2"/>
                      </a:lnTo>
                      <a:lnTo>
                        <a:pt x="109" y="3"/>
                      </a:lnTo>
                      <a:lnTo>
                        <a:pt x="115" y="6"/>
                      </a:lnTo>
                      <a:lnTo>
                        <a:pt x="121" y="8"/>
                      </a:lnTo>
                      <a:lnTo>
                        <a:pt x="126" y="11"/>
                      </a:lnTo>
                      <a:lnTo>
                        <a:pt x="131" y="14"/>
                      </a:lnTo>
                      <a:lnTo>
                        <a:pt x="135" y="18"/>
                      </a:lnTo>
                      <a:lnTo>
                        <a:pt x="139" y="23"/>
                      </a:lnTo>
                      <a:lnTo>
                        <a:pt x="144" y="28"/>
                      </a:lnTo>
                      <a:lnTo>
                        <a:pt x="147" y="32"/>
                      </a:lnTo>
                      <a:lnTo>
                        <a:pt x="151" y="38"/>
                      </a:lnTo>
                      <a:lnTo>
                        <a:pt x="153" y="45"/>
                      </a:lnTo>
                      <a:lnTo>
                        <a:pt x="156" y="51"/>
                      </a:lnTo>
                      <a:lnTo>
                        <a:pt x="158" y="5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7" name="Freeform 83"/>
                <p:cNvSpPr>
                  <a:spLocks noChangeAspect="1" noEditPoints="1"/>
                </p:cNvSpPr>
                <p:nvPr/>
              </p:nvSpPr>
              <p:spPr bwMode="auto">
                <a:xfrm>
                  <a:off x="2240" y="1310"/>
                  <a:ext cx="33" cy="37"/>
                </a:xfrm>
                <a:custGeom>
                  <a:avLst/>
                  <a:gdLst>
                    <a:gd name="T0" fmla="*/ 33 w 163"/>
                    <a:gd name="T1" fmla="*/ 26 h 186"/>
                    <a:gd name="T2" fmla="*/ 32 w 163"/>
                    <a:gd name="T3" fmla="*/ 29 h 186"/>
                    <a:gd name="T4" fmla="*/ 30 w 163"/>
                    <a:gd name="T5" fmla="*/ 31 h 186"/>
                    <a:gd name="T6" fmla="*/ 28 w 163"/>
                    <a:gd name="T7" fmla="*/ 33 h 186"/>
                    <a:gd name="T8" fmla="*/ 27 w 163"/>
                    <a:gd name="T9" fmla="*/ 34 h 186"/>
                    <a:gd name="T10" fmla="*/ 25 w 163"/>
                    <a:gd name="T11" fmla="*/ 35 h 186"/>
                    <a:gd name="T12" fmla="*/ 22 w 163"/>
                    <a:gd name="T13" fmla="*/ 36 h 186"/>
                    <a:gd name="T14" fmla="*/ 20 w 163"/>
                    <a:gd name="T15" fmla="*/ 37 h 186"/>
                    <a:gd name="T16" fmla="*/ 17 w 163"/>
                    <a:gd name="T17" fmla="*/ 37 h 186"/>
                    <a:gd name="T18" fmla="*/ 13 w 163"/>
                    <a:gd name="T19" fmla="*/ 37 h 186"/>
                    <a:gd name="T20" fmla="*/ 9 w 163"/>
                    <a:gd name="T21" fmla="*/ 35 h 186"/>
                    <a:gd name="T22" fmla="*/ 6 w 163"/>
                    <a:gd name="T23" fmla="*/ 34 h 186"/>
                    <a:gd name="T24" fmla="*/ 3 w 163"/>
                    <a:gd name="T25" fmla="*/ 31 h 186"/>
                    <a:gd name="T26" fmla="*/ 2 w 163"/>
                    <a:gd name="T27" fmla="*/ 29 h 186"/>
                    <a:gd name="T28" fmla="*/ 1 w 163"/>
                    <a:gd name="T29" fmla="*/ 26 h 186"/>
                    <a:gd name="T30" fmla="*/ 0 w 163"/>
                    <a:gd name="T31" fmla="*/ 22 h 186"/>
                    <a:gd name="T32" fmla="*/ 0 w 163"/>
                    <a:gd name="T33" fmla="*/ 19 h 186"/>
                    <a:gd name="T34" fmla="*/ 0 w 163"/>
                    <a:gd name="T35" fmla="*/ 15 h 186"/>
                    <a:gd name="T36" fmla="*/ 1 w 163"/>
                    <a:gd name="T37" fmla="*/ 11 h 186"/>
                    <a:gd name="T38" fmla="*/ 2 w 163"/>
                    <a:gd name="T39" fmla="*/ 8 h 186"/>
                    <a:gd name="T40" fmla="*/ 4 w 163"/>
                    <a:gd name="T41" fmla="*/ 5 h 186"/>
                    <a:gd name="T42" fmla="*/ 7 w 163"/>
                    <a:gd name="T43" fmla="*/ 3 h 186"/>
                    <a:gd name="T44" fmla="*/ 9 w 163"/>
                    <a:gd name="T45" fmla="*/ 1 h 186"/>
                    <a:gd name="T46" fmla="*/ 13 w 163"/>
                    <a:gd name="T47" fmla="*/ 0 h 186"/>
                    <a:gd name="T48" fmla="*/ 16 w 163"/>
                    <a:gd name="T49" fmla="*/ 0 h 186"/>
                    <a:gd name="T50" fmla="*/ 20 w 163"/>
                    <a:gd name="T51" fmla="*/ 0 h 186"/>
                    <a:gd name="T52" fmla="*/ 23 w 163"/>
                    <a:gd name="T53" fmla="*/ 1 h 186"/>
                    <a:gd name="T54" fmla="*/ 26 w 163"/>
                    <a:gd name="T55" fmla="*/ 3 h 186"/>
                    <a:gd name="T56" fmla="*/ 28 w 163"/>
                    <a:gd name="T57" fmla="*/ 5 h 186"/>
                    <a:gd name="T58" fmla="*/ 30 w 163"/>
                    <a:gd name="T59" fmla="*/ 8 h 186"/>
                    <a:gd name="T60" fmla="*/ 32 w 163"/>
                    <a:gd name="T61" fmla="*/ 12 h 186"/>
                    <a:gd name="T62" fmla="*/ 33 w 163"/>
                    <a:gd name="T63" fmla="*/ 16 h 186"/>
                    <a:gd name="T64" fmla="*/ 33 w 163"/>
                    <a:gd name="T65" fmla="*/ 21 h 186"/>
                    <a:gd name="T66" fmla="*/ 9 w 163"/>
                    <a:gd name="T67" fmla="*/ 23 h 186"/>
                    <a:gd name="T68" fmla="*/ 10 w 163"/>
                    <a:gd name="T69" fmla="*/ 26 h 186"/>
                    <a:gd name="T70" fmla="*/ 13 w 163"/>
                    <a:gd name="T71" fmla="*/ 29 h 186"/>
                    <a:gd name="T72" fmla="*/ 15 w 163"/>
                    <a:gd name="T73" fmla="*/ 30 h 186"/>
                    <a:gd name="T74" fmla="*/ 18 w 163"/>
                    <a:gd name="T75" fmla="*/ 30 h 186"/>
                    <a:gd name="T76" fmla="*/ 20 w 163"/>
                    <a:gd name="T77" fmla="*/ 29 h 186"/>
                    <a:gd name="T78" fmla="*/ 21 w 163"/>
                    <a:gd name="T79" fmla="*/ 28 h 186"/>
                    <a:gd name="T80" fmla="*/ 23 w 163"/>
                    <a:gd name="T81" fmla="*/ 26 h 186"/>
                    <a:gd name="T82" fmla="*/ 24 w 163"/>
                    <a:gd name="T83" fmla="*/ 15 h 186"/>
                    <a:gd name="T84" fmla="*/ 23 w 163"/>
                    <a:gd name="T85" fmla="*/ 12 h 186"/>
                    <a:gd name="T86" fmla="*/ 22 w 163"/>
                    <a:gd name="T87" fmla="*/ 9 h 186"/>
                    <a:gd name="T88" fmla="*/ 19 w 163"/>
                    <a:gd name="T89" fmla="*/ 8 h 186"/>
                    <a:gd name="T90" fmla="*/ 16 w 163"/>
                    <a:gd name="T91" fmla="*/ 7 h 186"/>
                    <a:gd name="T92" fmla="*/ 14 w 163"/>
                    <a:gd name="T93" fmla="*/ 8 h 186"/>
                    <a:gd name="T94" fmla="*/ 11 w 163"/>
                    <a:gd name="T95" fmla="*/ 10 h 186"/>
                    <a:gd name="T96" fmla="*/ 10 w 163"/>
                    <a:gd name="T97" fmla="*/ 12 h 186"/>
                    <a:gd name="T98" fmla="*/ 9 w 163"/>
                    <a:gd name="T99" fmla="*/ 15 h 18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6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8" y="137"/>
                      </a:lnTo>
                      <a:lnTo>
                        <a:pt x="156" y="144"/>
                      </a:lnTo>
                      <a:lnTo>
                        <a:pt x="152" y="150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0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8"/>
                      </a:lnTo>
                      <a:lnTo>
                        <a:pt x="116" y="180"/>
                      </a:lnTo>
                      <a:lnTo>
                        <a:pt x="110" y="183"/>
                      </a:lnTo>
                      <a:lnTo>
                        <a:pt x="104" y="184"/>
                      </a:lnTo>
                      <a:lnTo>
                        <a:pt x="98" y="185"/>
                      </a:lnTo>
                      <a:lnTo>
                        <a:pt x="91" y="186"/>
                      </a:lnTo>
                      <a:lnTo>
                        <a:pt x="84" y="186"/>
                      </a:lnTo>
                      <a:lnTo>
                        <a:pt x="73" y="186"/>
                      </a:lnTo>
                      <a:lnTo>
                        <a:pt x="62" y="184"/>
                      </a:lnTo>
                      <a:lnTo>
                        <a:pt x="52" y="182"/>
                      </a:lnTo>
                      <a:lnTo>
                        <a:pt x="44" y="178"/>
                      </a:lnTo>
                      <a:lnTo>
                        <a:pt x="36" y="174"/>
                      </a:lnTo>
                      <a:lnTo>
                        <a:pt x="28" y="170"/>
                      </a:lnTo>
                      <a:lnTo>
                        <a:pt x="22" y="163"/>
                      </a:lnTo>
                      <a:lnTo>
                        <a:pt x="16" y="156"/>
                      </a:lnTo>
                      <a:lnTo>
                        <a:pt x="13" y="150"/>
                      </a:lnTo>
                      <a:lnTo>
                        <a:pt x="9" y="144"/>
                      </a:lnTo>
                      <a:lnTo>
                        <a:pt x="7" y="137"/>
                      </a:lnTo>
                      <a:lnTo>
                        <a:pt x="4" y="129"/>
                      </a:lnTo>
                      <a:lnTo>
                        <a:pt x="2" y="121"/>
                      </a:lnTo>
                      <a:lnTo>
                        <a:pt x="1" y="112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5"/>
                      </a:lnTo>
                      <a:lnTo>
                        <a:pt x="6" y="55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6" y="32"/>
                      </a:lnTo>
                      <a:lnTo>
                        <a:pt x="21" y="25"/>
                      </a:lnTo>
                      <a:lnTo>
                        <a:pt x="27" y="19"/>
                      </a:lnTo>
                      <a:lnTo>
                        <a:pt x="33" y="14"/>
                      </a:lnTo>
                      <a:lnTo>
                        <a:pt x="39" y="9"/>
                      </a:lnTo>
                      <a:lnTo>
                        <a:pt x="46" y="6"/>
                      </a:lnTo>
                      <a:lnTo>
                        <a:pt x="55" y="3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8" y="15"/>
                      </a:lnTo>
                      <a:lnTo>
                        <a:pt x="134" y="20"/>
                      </a:lnTo>
                      <a:lnTo>
                        <a:pt x="140" y="26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49"/>
                      </a:lnTo>
                      <a:lnTo>
                        <a:pt x="157" y="59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6"/>
                      </a:lnTo>
                      <a:lnTo>
                        <a:pt x="45" y="106"/>
                      </a:lnTo>
                      <a:lnTo>
                        <a:pt x="46" y="116"/>
                      </a:lnTo>
                      <a:lnTo>
                        <a:pt x="48" y="126"/>
                      </a:lnTo>
                      <a:lnTo>
                        <a:pt x="51" y="133"/>
                      </a:lnTo>
                      <a:lnTo>
                        <a:pt x="56" y="139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5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3" y="149"/>
                      </a:lnTo>
                      <a:lnTo>
                        <a:pt x="98" y="146"/>
                      </a:lnTo>
                      <a:lnTo>
                        <a:pt x="102" y="145"/>
                      </a:lnTo>
                      <a:lnTo>
                        <a:pt x="105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7" y="77"/>
                      </a:moveTo>
                      <a:lnTo>
                        <a:pt x="116" y="69"/>
                      </a:lnTo>
                      <a:lnTo>
                        <a:pt x="114" y="60"/>
                      </a:lnTo>
                      <a:lnTo>
                        <a:pt x="111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8"/>
                      </a:lnTo>
                      <a:lnTo>
                        <a:pt x="89" y="37"/>
                      </a:lnTo>
                      <a:lnTo>
                        <a:pt x="81" y="36"/>
                      </a:lnTo>
                      <a:lnTo>
                        <a:pt x="74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6" y="48"/>
                      </a:lnTo>
                      <a:lnTo>
                        <a:pt x="51" y="54"/>
                      </a:lnTo>
                      <a:lnTo>
                        <a:pt x="48" y="60"/>
                      </a:lnTo>
                      <a:lnTo>
                        <a:pt x="46" y="69"/>
                      </a:lnTo>
                      <a:lnTo>
                        <a:pt x="45" y="77"/>
                      </a:lnTo>
                      <a:lnTo>
                        <a:pt x="117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8" name="Freeform 84"/>
                <p:cNvSpPr>
                  <a:spLocks noChangeAspect="1" noEditPoints="1"/>
                </p:cNvSpPr>
                <p:nvPr/>
              </p:nvSpPr>
              <p:spPr bwMode="auto">
                <a:xfrm>
                  <a:off x="1212" y="1978"/>
                  <a:ext cx="32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7 w 164"/>
                    <a:gd name="T7" fmla="*/ 1 h 187"/>
                    <a:gd name="T8" fmla="*/ 11 w 164"/>
                    <a:gd name="T9" fmla="*/ 1 h 187"/>
                    <a:gd name="T10" fmla="*/ 15 w 164"/>
                    <a:gd name="T11" fmla="*/ 0 h 187"/>
                    <a:gd name="T12" fmla="*/ 19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8 w 164"/>
                    <a:gd name="T19" fmla="*/ 5 h 187"/>
                    <a:gd name="T20" fmla="*/ 29 w 164"/>
                    <a:gd name="T21" fmla="*/ 8 h 187"/>
                    <a:gd name="T22" fmla="*/ 30 w 164"/>
                    <a:gd name="T23" fmla="*/ 11 h 187"/>
                    <a:gd name="T24" fmla="*/ 30 w 164"/>
                    <a:gd name="T25" fmla="*/ 25 h 187"/>
                    <a:gd name="T26" fmla="*/ 30 w 164"/>
                    <a:gd name="T27" fmla="*/ 30 h 187"/>
                    <a:gd name="T28" fmla="*/ 31 w 164"/>
                    <a:gd name="T29" fmla="*/ 34 h 187"/>
                    <a:gd name="T30" fmla="*/ 23 w 164"/>
                    <a:gd name="T31" fmla="*/ 36 h 187"/>
                    <a:gd name="T32" fmla="*/ 22 w 164"/>
                    <a:gd name="T33" fmla="*/ 34 h 187"/>
                    <a:gd name="T34" fmla="*/ 22 w 164"/>
                    <a:gd name="T35" fmla="*/ 32 h 187"/>
                    <a:gd name="T36" fmla="*/ 20 w 164"/>
                    <a:gd name="T37" fmla="*/ 33 h 187"/>
                    <a:gd name="T38" fmla="*/ 17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6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6 w 164"/>
                    <a:gd name="T65" fmla="*/ 14 h 187"/>
                    <a:gd name="T66" fmla="*/ 19 w 164"/>
                    <a:gd name="T67" fmla="*/ 13 h 187"/>
                    <a:gd name="T68" fmla="*/ 21 w 164"/>
                    <a:gd name="T69" fmla="*/ 12 h 187"/>
                    <a:gd name="T70" fmla="*/ 20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9 w 164"/>
                    <a:gd name="T79" fmla="*/ 11 h 187"/>
                    <a:gd name="T80" fmla="*/ 20 w 164"/>
                    <a:gd name="T81" fmla="*/ 19 h 187"/>
                    <a:gd name="T82" fmla="*/ 15 w 164"/>
                    <a:gd name="T83" fmla="*/ 21 h 187"/>
                    <a:gd name="T84" fmla="*/ 11 w 164"/>
                    <a:gd name="T85" fmla="*/ 22 h 187"/>
                    <a:gd name="T86" fmla="*/ 9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6 w 164"/>
                    <a:gd name="T95" fmla="*/ 29 h 187"/>
                    <a:gd name="T96" fmla="*/ 19 w 164"/>
                    <a:gd name="T97" fmla="*/ 28 h 187"/>
                    <a:gd name="T98" fmla="*/ 20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8" y="41"/>
                      </a:lnTo>
                      <a:lnTo>
                        <a:pt x="11" y="35"/>
                      </a:lnTo>
                      <a:lnTo>
                        <a:pt x="13" y="31"/>
                      </a:lnTo>
                      <a:lnTo>
                        <a:pt x="17" y="26"/>
                      </a:lnTo>
                      <a:lnTo>
                        <a:pt x="21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3" y="11"/>
                      </a:lnTo>
                      <a:lnTo>
                        <a:pt x="37" y="7"/>
                      </a:lnTo>
                      <a:lnTo>
                        <a:pt x="43" y="5"/>
                      </a:lnTo>
                      <a:lnTo>
                        <a:pt x="49" y="4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5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6" y="4"/>
                      </a:lnTo>
                      <a:lnTo>
                        <a:pt x="120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4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0" y="44"/>
                      </a:lnTo>
                      <a:lnTo>
                        <a:pt x="150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6" y="176"/>
                      </a:lnTo>
                      <a:lnTo>
                        <a:pt x="114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79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9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19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2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5" y="89"/>
                      </a:lnTo>
                      <a:lnTo>
                        <a:pt x="29" y="88"/>
                      </a:lnTo>
                      <a:lnTo>
                        <a:pt x="33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1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2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2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49" y="140"/>
                      </a:lnTo>
                      <a:lnTo>
                        <a:pt x="52" y="143"/>
                      </a:lnTo>
                      <a:lnTo>
                        <a:pt x="55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6" y="140"/>
                      </a:lnTo>
                      <a:lnTo>
                        <a:pt x="100" y="136"/>
                      </a:lnTo>
                      <a:lnTo>
                        <a:pt x="102" y="132"/>
                      </a:lnTo>
                      <a:lnTo>
                        <a:pt x="104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9" name="Freeform 85"/>
                <p:cNvSpPr>
                  <a:spLocks noChangeAspect="1"/>
                </p:cNvSpPr>
                <p:nvPr/>
              </p:nvSpPr>
              <p:spPr bwMode="auto">
                <a:xfrm>
                  <a:off x="1252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7" y="37"/>
                      </a:lnTo>
                      <a:lnTo>
                        <a:pt x="82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6" y="48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6" y="83"/>
                      </a:lnTo>
                      <a:lnTo>
                        <a:pt x="46" y="89"/>
                      </a:lnTo>
                      <a:lnTo>
                        <a:pt x="46" y="95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2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1" y="17"/>
                      </a:lnTo>
                      <a:lnTo>
                        <a:pt x="144" y="21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0" name="Freeform 86"/>
                <p:cNvSpPr>
                  <a:spLocks noChangeAspect="1" noEditPoints="1"/>
                </p:cNvSpPr>
                <p:nvPr/>
              </p:nvSpPr>
              <p:spPr bwMode="auto">
                <a:xfrm>
                  <a:off x="1290" y="1978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7 w 164"/>
                    <a:gd name="T7" fmla="*/ 1 h 187"/>
                    <a:gd name="T8" fmla="*/ 11 w 164"/>
                    <a:gd name="T9" fmla="*/ 1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8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6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1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19 w 164"/>
                    <a:gd name="T97" fmla="*/ 28 h 187"/>
                    <a:gd name="T98" fmla="*/ 21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8" y="41"/>
                      </a:lnTo>
                      <a:lnTo>
                        <a:pt x="11" y="35"/>
                      </a:lnTo>
                      <a:lnTo>
                        <a:pt x="13" y="31"/>
                      </a:lnTo>
                      <a:lnTo>
                        <a:pt x="17" y="26"/>
                      </a:lnTo>
                      <a:lnTo>
                        <a:pt x="20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2" y="11"/>
                      </a:lnTo>
                      <a:lnTo>
                        <a:pt x="37" y="7"/>
                      </a:lnTo>
                      <a:lnTo>
                        <a:pt x="43" y="5"/>
                      </a:lnTo>
                      <a:lnTo>
                        <a:pt x="49" y="4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5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5" y="4"/>
                      </a:lnTo>
                      <a:lnTo>
                        <a:pt x="120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4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0" y="44"/>
                      </a:lnTo>
                      <a:lnTo>
                        <a:pt x="150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5" y="176"/>
                      </a:lnTo>
                      <a:lnTo>
                        <a:pt x="114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79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8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19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2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4" y="96"/>
                      </a:lnTo>
                      <a:lnTo>
                        <a:pt x="20" y="92"/>
                      </a:lnTo>
                      <a:lnTo>
                        <a:pt x="25" y="89"/>
                      </a:lnTo>
                      <a:lnTo>
                        <a:pt x="29" y="88"/>
                      </a:lnTo>
                      <a:lnTo>
                        <a:pt x="32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1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2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2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49" y="140"/>
                      </a:lnTo>
                      <a:lnTo>
                        <a:pt x="52" y="143"/>
                      </a:lnTo>
                      <a:lnTo>
                        <a:pt x="55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6" y="140"/>
                      </a:lnTo>
                      <a:lnTo>
                        <a:pt x="100" y="136"/>
                      </a:lnTo>
                      <a:lnTo>
                        <a:pt x="102" y="132"/>
                      </a:lnTo>
                      <a:lnTo>
                        <a:pt x="103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1" name="Rectangl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1330" y="1966"/>
                  <a:ext cx="9" cy="4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2" name="Freeform 88"/>
                <p:cNvSpPr>
                  <a:spLocks noChangeAspect="1"/>
                </p:cNvSpPr>
                <p:nvPr/>
              </p:nvSpPr>
              <p:spPr bwMode="auto">
                <a:xfrm>
                  <a:off x="1344" y="1979"/>
                  <a:ext cx="35" cy="50"/>
                </a:xfrm>
                <a:custGeom>
                  <a:avLst/>
                  <a:gdLst>
                    <a:gd name="T0" fmla="*/ 0 w 175"/>
                    <a:gd name="T1" fmla="*/ 0 h 250"/>
                    <a:gd name="T2" fmla="*/ 10 w 175"/>
                    <a:gd name="T3" fmla="*/ 0 h 250"/>
                    <a:gd name="T4" fmla="*/ 18 w 175"/>
                    <a:gd name="T5" fmla="*/ 25 h 250"/>
                    <a:gd name="T6" fmla="*/ 25 w 175"/>
                    <a:gd name="T7" fmla="*/ 0 h 250"/>
                    <a:gd name="T8" fmla="*/ 35 w 175"/>
                    <a:gd name="T9" fmla="*/ 0 h 250"/>
                    <a:gd name="T10" fmla="*/ 23 w 175"/>
                    <a:gd name="T11" fmla="*/ 34 h 250"/>
                    <a:gd name="T12" fmla="*/ 21 w 175"/>
                    <a:gd name="T13" fmla="*/ 41 h 250"/>
                    <a:gd name="T14" fmla="*/ 20 w 175"/>
                    <a:gd name="T15" fmla="*/ 42 h 250"/>
                    <a:gd name="T16" fmla="*/ 19 w 175"/>
                    <a:gd name="T17" fmla="*/ 43 h 250"/>
                    <a:gd name="T18" fmla="*/ 19 w 175"/>
                    <a:gd name="T19" fmla="*/ 44 h 250"/>
                    <a:gd name="T20" fmla="*/ 18 w 175"/>
                    <a:gd name="T21" fmla="*/ 45 h 250"/>
                    <a:gd name="T22" fmla="*/ 18 w 175"/>
                    <a:gd name="T23" fmla="*/ 46 h 250"/>
                    <a:gd name="T24" fmla="*/ 17 w 175"/>
                    <a:gd name="T25" fmla="*/ 47 h 250"/>
                    <a:gd name="T26" fmla="*/ 17 w 175"/>
                    <a:gd name="T27" fmla="*/ 47 h 250"/>
                    <a:gd name="T28" fmla="*/ 16 w 175"/>
                    <a:gd name="T29" fmla="*/ 48 h 250"/>
                    <a:gd name="T30" fmla="*/ 15 w 175"/>
                    <a:gd name="T31" fmla="*/ 48 h 250"/>
                    <a:gd name="T32" fmla="*/ 14 w 175"/>
                    <a:gd name="T33" fmla="*/ 49 h 250"/>
                    <a:gd name="T34" fmla="*/ 13 w 175"/>
                    <a:gd name="T35" fmla="*/ 49 h 250"/>
                    <a:gd name="T36" fmla="*/ 12 w 175"/>
                    <a:gd name="T37" fmla="*/ 50 h 250"/>
                    <a:gd name="T38" fmla="*/ 11 w 175"/>
                    <a:gd name="T39" fmla="*/ 50 h 250"/>
                    <a:gd name="T40" fmla="*/ 10 w 175"/>
                    <a:gd name="T41" fmla="*/ 50 h 250"/>
                    <a:gd name="T42" fmla="*/ 9 w 175"/>
                    <a:gd name="T43" fmla="*/ 50 h 250"/>
                    <a:gd name="T44" fmla="*/ 8 w 175"/>
                    <a:gd name="T45" fmla="*/ 50 h 250"/>
                    <a:gd name="T46" fmla="*/ 7 w 175"/>
                    <a:gd name="T47" fmla="*/ 50 h 250"/>
                    <a:gd name="T48" fmla="*/ 5 w 175"/>
                    <a:gd name="T49" fmla="*/ 50 h 250"/>
                    <a:gd name="T50" fmla="*/ 4 w 175"/>
                    <a:gd name="T51" fmla="*/ 50 h 250"/>
                    <a:gd name="T52" fmla="*/ 3 w 175"/>
                    <a:gd name="T53" fmla="*/ 50 h 250"/>
                    <a:gd name="T54" fmla="*/ 2 w 175"/>
                    <a:gd name="T55" fmla="*/ 42 h 250"/>
                    <a:gd name="T56" fmla="*/ 3 w 175"/>
                    <a:gd name="T57" fmla="*/ 42 h 250"/>
                    <a:gd name="T58" fmla="*/ 4 w 175"/>
                    <a:gd name="T59" fmla="*/ 42 h 250"/>
                    <a:gd name="T60" fmla="*/ 5 w 175"/>
                    <a:gd name="T61" fmla="*/ 43 h 250"/>
                    <a:gd name="T62" fmla="*/ 6 w 175"/>
                    <a:gd name="T63" fmla="*/ 43 h 250"/>
                    <a:gd name="T64" fmla="*/ 7 w 175"/>
                    <a:gd name="T65" fmla="*/ 42 h 250"/>
                    <a:gd name="T66" fmla="*/ 9 w 175"/>
                    <a:gd name="T67" fmla="*/ 42 h 250"/>
                    <a:gd name="T68" fmla="*/ 10 w 175"/>
                    <a:gd name="T69" fmla="*/ 41 h 250"/>
                    <a:gd name="T70" fmla="*/ 11 w 175"/>
                    <a:gd name="T71" fmla="*/ 41 h 250"/>
                    <a:gd name="T72" fmla="*/ 11 w 175"/>
                    <a:gd name="T73" fmla="*/ 40 h 250"/>
                    <a:gd name="T74" fmla="*/ 12 w 175"/>
                    <a:gd name="T75" fmla="*/ 38 h 250"/>
                    <a:gd name="T76" fmla="*/ 12 w 175"/>
                    <a:gd name="T77" fmla="*/ 37 h 250"/>
                    <a:gd name="T78" fmla="*/ 13 w 175"/>
                    <a:gd name="T79" fmla="*/ 35 h 250"/>
                    <a:gd name="T80" fmla="*/ 0 w 175"/>
                    <a:gd name="T81" fmla="*/ 0 h 25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175" h="250">
                      <a:moveTo>
                        <a:pt x="0" y="0"/>
                      </a:moveTo>
                      <a:lnTo>
                        <a:pt x="48" y="0"/>
                      </a:lnTo>
                      <a:lnTo>
                        <a:pt x="88" y="126"/>
                      </a:lnTo>
                      <a:lnTo>
                        <a:pt x="127" y="0"/>
                      </a:lnTo>
                      <a:lnTo>
                        <a:pt x="175" y="0"/>
                      </a:lnTo>
                      <a:lnTo>
                        <a:pt x="114" y="171"/>
                      </a:lnTo>
                      <a:lnTo>
                        <a:pt x="103" y="203"/>
                      </a:lnTo>
                      <a:lnTo>
                        <a:pt x="101" y="210"/>
                      </a:lnTo>
                      <a:lnTo>
                        <a:pt x="97" y="216"/>
                      </a:lnTo>
                      <a:lnTo>
                        <a:pt x="95" y="221"/>
                      </a:lnTo>
                      <a:lnTo>
                        <a:pt x="92" y="226"/>
                      </a:lnTo>
                      <a:lnTo>
                        <a:pt x="90" y="229"/>
                      </a:lnTo>
                      <a:lnTo>
                        <a:pt x="86" y="233"/>
                      </a:lnTo>
                      <a:lnTo>
                        <a:pt x="83" y="237"/>
                      </a:lnTo>
                      <a:lnTo>
                        <a:pt x="79" y="239"/>
                      </a:lnTo>
                      <a:lnTo>
                        <a:pt x="76" y="241"/>
                      </a:lnTo>
                      <a:lnTo>
                        <a:pt x="71" y="244"/>
                      </a:lnTo>
                      <a:lnTo>
                        <a:pt x="67" y="246"/>
                      </a:lnTo>
                      <a:lnTo>
                        <a:pt x="62" y="248"/>
                      </a:lnTo>
                      <a:lnTo>
                        <a:pt x="56" y="249"/>
                      </a:lnTo>
                      <a:lnTo>
                        <a:pt x="52" y="249"/>
                      </a:lnTo>
                      <a:lnTo>
                        <a:pt x="46" y="250"/>
                      </a:lnTo>
                      <a:lnTo>
                        <a:pt x="40" y="250"/>
                      </a:lnTo>
                      <a:lnTo>
                        <a:pt x="34" y="250"/>
                      </a:lnTo>
                      <a:lnTo>
                        <a:pt x="26" y="249"/>
                      </a:lnTo>
                      <a:lnTo>
                        <a:pt x="20" y="249"/>
                      </a:lnTo>
                      <a:lnTo>
                        <a:pt x="14" y="248"/>
                      </a:lnTo>
                      <a:lnTo>
                        <a:pt x="12" y="212"/>
                      </a:lnTo>
                      <a:lnTo>
                        <a:pt x="17" y="212"/>
                      </a:lnTo>
                      <a:lnTo>
                        <a:pt x="22" y="212"/>
                      </a:lnTo>
                      <a:lnTo>
                        <a:pt x="26" y="214"/>
                      </a:lnTo>
                      <a:lnTo>
                        <a:pt x="30" y="214"/>
                      </a:lnTo>
                      <a:lnTo>
                        <a:pt x="37" y="212"/>
                      </a:lnTo>
                      <a:lnTo>
                        <a:pt x="43" y="211"/>
                      </a:lnTo>
                      <a:lnTo>
                        <a:pt x="48" y="207"/>
                      </a:lnTo>
                      <a:lnTo>
                        <a:pt x="53" y="204"/>
                      </a:lnTo>
                      <a:lnTo>
                        <a:pt x="56" y="199"/>
                      </a:lnTo>
                      <a:lnTo>
                        <a:pt x="59" y="192"/>
                      </a:lnTo>
                      <a:lnTo>
                        <a:pt x="61" y="186"/>
                      </a:lnTo>
                      <a:lnTo>
                        <a:pt x="64" y="1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3" name="Freeform 89"/>
                <p:cNvSpPr>
                  <a:spLocks noChangeAspect="1"/>
                </p:cNvSpPr>
                <p:nvPr/>
              </p:nvSpPr>
              <p:spPr bwMode="auto">
                <a:xfrm>
                  <a:off x="1382" y="1978"/>
                  <a:ext cx="33" cy="37"/>
                </a:xfrm>
                <a:custGeom>
                  <a:avLst/>
                  <a:gdLst>
                    <a:gd name="T0" fmla="*/ 10 w 163"/>
                    <a:gd name="T1" fmla="*/ 27 h 187"/>
                    <a:gd name="T2" fmla="*/ 11 w 163"/>
                    <a:gd name="T3" fmla="*/ 29 h 187"/>
                    <a:gd name="T4" fmla="*/ 15 w 163"/>
                    <a:gd name="T5" fmla="*/ 31 h 187"/>
                    <a:gd name="T6" fmla="*/ 20 w 163"/>
                    <a:gd name="T7" fmla="*/ 30 h 187"/>
                    <a:gd name="T8" fmla="*/ 23 w 163"/>
                    <a:gd name="T9" fmla="*/ 29 h 187"/>
                    <a:gd name="T10" fmla="*/ 24 w 163"/>
                    <a:gd name="T11" fmla="*/ 27 h 187"/>
                    <a:gd name="T12" fmla="*/ 23 w 163"/>
                    <a:gd name="T13" fmla="*/ 26 h 187"/>
                    <a:gd name="T14" fmla="*/ 22 w 163"/>
                    <a:gd name="T15" fmla="*/ 24 h 187"/>
                    <a:gd name="T16" fmla="*/ 17 w 163"/>
                    <a:gd name="T17" fmla="*/ 23 h 187"/>
                    <a:gd name="T18" fmla="*/ 10 w 163"/>
                    <a:gd name="T19" fmla="*/ 21 h 187"/>
                    <a:gd name="T20" fmla="*/ 6 w 163"/>
                    <a:gd name="T21" fmla="*/ 19 h 187"/>
                    <a:gd name="T22" fmla="*/ 3 w 163"/>
                    <a:gd name="T23" fmla="*/ 17 h 187"/>
                    <a:gd name="T24" fmla="*/ 1 w 163"/>
                    <a:gd name="T25" fmla="*/ 14 h 187"/>
                    <a:gd name="T26" fmla="*/ 1 w 163"/>
                    <a:gd name="T27" fmla="*/ 11 h 187"/>
                    <a:gd name="T28" fmla="*/ 1 w 163"/>
                    <a:gd name="T29" fmla="*/ 8 h 187"/>
                    <a:gd name="T30" fmla="*/ 3 w 163"/>
                    <a:gd name="T31" fmla="*/ 5 h 187"/>
                    <a:gd name="T32" fmla="*/ 5 w 163"/>
                    <a:gd name="T33" fmla="*/ 3 h 187"/>
                    <a:gd name="T34" fmla="*/ 9 w 163"/>
                    <a:gd name="T35" fmla="*/ 1 h 187"/>
                    <a:gd name="T36" fmla="*/ 14 w 163"/>
                    <a:gd name="T37" fmla="*/ 0 h 187"/>
                    <a:gd name="T38" fmla="*/ 19 w 163"/>
                    <a:gd name="T39" fmla="*/ 0 h 187"/>
                    <a:gd name="T40" fmla="*/ 24 w 163"/>
                    <a:gd name="T41" fmla="*/ 1 h 187"/>
                    <a:gd name="T42" fmla="*/ 27 w 163"/>
                    <a:gd name="T43" fmla="*/ 2 h 187"/>
                    <a:gd name="T44" fmla="*/ 29 w 163"/>
                    <a:gd name="T45" fmla="*/ 5 h 187"/>
                    <a:gd name="T46" fmla="*/ 31 w 163"/>
                    <a:gd name="T47" fmla="*/ 8 h 187"/>
                    <a:gd name="T48" fmla="*/ 23 w 163"/>
                    <a:gd name="T49" fmla="*/ 11 h 187"/>
                    <a:gd name="T50" fmla="*/ 21 w 163"/>
                    <a:gd name="T51" fmla="*/ 8 h 187"/>
                    <a:gd name="T52" fmla="*/ 19 w 163"/>
                    <a:gd name="T53" fmla="*/ 7 h 187"/>
                    <a:gd name="T54" fmla="*/ 15 w 163"/>
                    <a:gd name="T55" fmla="*/ 6 h 187"/>
                    <a:gd name="T56" fmla="*/ 11 w 163"/>
                    <a:gd name="T57" fmla="*/ 8 h 187"/>
                    <a:gd name="T58" fmla="*/ 10 w 163"/>
                    <a:gd name="T59" fmla="*/ 9 h 187"/>
                    <a:gd name="T60" fmla="*/ 10 w 163"/>
                    <a:gd name="T61" fmla="*/ 10 h 187"/>
                    <a:gd name="T62" fmla="*/ 11 w 163"/>
                    <a:gd name="T63" fmla="*/ 11 h 187"/>
                    <a:gd name="T64" fmla="*/ 14 w 163"/>
                    <a:gd name="T65" fmla="*/ 12 h 187"/>
                    <a:gd name="T66" fmla="*/ 18 w 163"/>
                    <a:gd name="T67" fmla="*/ 13 h 187"/>
                    <a:gd name="T68" fmla="*/ 23 w 163"/>
                    <a:gd name="T69" fmla="*/ 15 h 187"/>
                    <a:gd name="T70" fmla="*/ 27 w 163"/>
                    <a:gd name="T71" fmla="*/ 16 h 187"/>
                    <a:gd name="T72" fmla="*/ 30 w 163"/>
                    <a:gd name="T73" fmla="*/ 18 h 187"/>
                    <a:gd name="T74" fmla="*/ 33 w 163"/>
                    <a:gd name="T75" fmla="*/ 23 h 187"/>
                    <a:gd name="T76" fmla="*/ 33 w 163"/>
                    <a:gd name="T77" fmla="*/ 28 h 187"/>
                    <a:gd name="T78" fmla="*/ 31 w 163"/>
                    <a:gd name="T79" fmla="*/ 31 h 187"/>
                    <a:gd name="T80" fmla="*/ 29 w 163"/>
                    <a:gd name="T81" fmla="*/ 33 h 187"/>
                    <a:gd name="T82" fmla="*/ 25 w 163"/>
                    <a:gd name="T83" fmla="*/ 36 h 187"/>
                    <a:gd name="T84" fmla="*/ 21 w 163"/>
                    <a:gd name="T85" fmla="*/ 37 h 187"/>
                    <a:gd name="T86" fmla="*/ 15 w 163"/>
                    <a:gd name="T87" fmla="*/ 37 h 187"/>
                    <a:gd name="T88" fmla="*/ 10 w 163"/>
                    <a:gd name="T89" fmla="*/ 36 h 187"/>
                    <a:gd name="T90" fmla="*/ 6 w 163"/>
                    <a:gd name="T91" fmla="*/ 35 h 187"/>
                    <a:gd name="T92" fmla="*/ 4 w 163"/>
                    <a:gd name="T93" fmla="*/ 33 h 187"/>
                    <a:gd name="T94" fmla="*/ 1 w 163"/>
                    <a:gd name="T95" fmla="*/ 30 h 187"/>
                    <a:gd name="T96" fmla="*/ 0 w 163"/>
                    <a:gd name="T97" fmla="*/ 27 h 187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63" h="187">
                      <a:moveTo>
                        <a:pt x="0" y="134"/>
                      </a:moveTo>
                      <a:lnTo>
                        <a:pt x="45" y="129"/>
                      </a:lnTo>
                      <a:lnTo>
                        <a:pt x="47" y="135"/>
                      </a:lnTo>
                      <a:lnTo>
                        <a:pt x="49" y="140"/>
                      </a:lnTo>
                      <a:lnTo>
                        <a:pt x="53" y="145"/>
                      </a:lnTo>
                      <a:lnTo>
                        <a:pt x="56" y="148"/>
                      </a:lnTo>
                      <a:lnTo>
                        <a:pt x="61" y="152"/>
                      </a:lnTo>
                      <a:lnTo>
                        <a:pt x="68" y="153"/>
                      </a:lnTo>
                      <a:lnTo>
                        <a:pt x="74" y="155"/>
                      </a:lnTo>
                      <a:lnTo>
                        <a:pt x="83" y="155"/>
                      </a:lnTo>
                      <a:lnTo>
                        <a:pt x="91" y="155"/>
                      </a:lnTo>
                      <a:lnTo>
                        <a:pt x="100" y="154"/>
                      </a:lnTo>
                      <a:lnTo>
                        <a:pt x="106" y="152"/>
                      </a:lnTo>
                      <a:lnTo>
                        <a:pt x="110" y="149"/>
                      </a:lnTo>
                      <a:lnTo>
                        <a:pt x="114" y="147"/>
                      </a:lnTo>
                      <a:lnTo>
                        <a:pt x="116" y="143"/>
                      </a:lnTo>
                      <a:lnTo>
                        <a:pt x="118" y="140"/>
                      </a:lnTo>
                      <a:lnTo>
                        <a:pt x="118" y="136"/>
                      </a:lnTo>
                      <a:lnTo>
                        <a:pt x="118" y="134"/>
                      </a:lnTo>
                      <a:lnTo>
                        <a:pt x="116" y="131"/>
                      </a:lnTo>
                      <a:lnTo>
                        <a:pt x="115" y="129"/>
                      </a:lnTo>
                      <a:lnTo>
                        <a:pt x="114" y="126"/>
                      </a:lnTo>
                      <a:lnTo>
                        <a:pt x="112" y="125"/>
                      </a:lnTo>
                      <a:lnTo>
                        <a:pt x="108" y="123"/>
                      </a:lnTo>
                      <a:lnTo>
                        <a:pt x="103" y="122"/>
                      </a:lnTo>
                      <a:lnTo>
                        <a:pt x="98" y="120"/>
                      </a:lnTo>
                      <a:lnTo>
                        <a:pt x="85" y="117"/>
                      </a:lnTo>
                      <a:lnTo>
                        <a:pt x="72" y="114"/>
                      </a:lnTo>
                      <a:lnTo>
                        <a:pt x="61" y="111"/>
                      </a:lnTo>
                      <a:lnTo>
                        <a:pt x="51" y="108"/>
                      </a:lnTo>
                      <a:lnTo>
                        <a:pt x="42" y="105"/>
                      </a:lnTo>
                      <a:lnTo>
                        <a:pt x="35" y="102"/>
                      </a:lnTo>
                      <a:lnTo>
                        <a:pt x="30" y="98"/>
                      </a:lnTo>
                      <a:lnTo>
                        <a:pt x="25" y="96"/>
                      </a:lnTo>
                      <a:lnTo>
                        <a:pt x="20" y="92"/>
                      </a:lnTo>
                      <a:lnTo>
                        <a:pt x="17" y="88"/>
                      </a:lnTo>
                      <a:lnTo>
                        <a:pt x="13" y="84"/>
                      </a:lnTo>
                      <a:lnTo>
                        <a:pt x="9" y="79"/>
                      </a:lnTo>
                      <a:lnTo>
                        <a:pt x="7" y="73"/>
                      </a:lnTo>
                      <a:lnTo>
                        <a:pt x="6" y="68"/>
                      </a:lnTo>
                      <a:lnTo>
                        <a:pt x="5" y="62"/>
                      </a:lnTo>
                      <a:lnTo>
                        <a:pt x="5" y="56"/>
                      </a:lnTo>
                      <a:lnTo>
                        <a:pt x="5" y="51"/>
                      </a:lnTo>
                      <a:lnTo>
                        <a:pt x="6" y="45"/>
                      </a:lnTo>
                      <a:lnTo>
                        <a:pt x="7" y="40"/>
                      </a:lnTo>
                      <a:lnTo>
                        <a:pt x="9" y="34"/>
                      </a:lnTo>
                      <a:lnTo>
                        <a:pt x="12" y="29"/>
                      </a:lnTo>
                      <a:lnTo>
                        <a:pt x="14" y="26"/>
                      </a:lnTo>
                      <a:lnTo>
                        <a:pt x="18" y="21"/>
                      </a:lnTo>
                      <a:lnTo>
                        <a:pt x="23" y="17"/>
                      </a:lnTo>
                      <a:lnTo>
                        <a:pt x="27" y="14"/>
                      </a:lnTo>
                      <a:lnTo>
                        <a:pt x="33" y="10"/>
                      </a:lnTo>
                      <a:lnTo>
                        <a:pt x="39" y="7"/>
                      </a:lnTo>
                      <a:lnTo>
                        <a:pt x="45" y="5"/>
                      </a:lnTo>
                      <a:lnTo>
                        <a:pt x="54" y="3"/>
                      </a:lnTo>
                      <a:lnTo>
                        <a:pt x="61" y="1"/>
                      </a:lnTo>
                      <a:lnTo>
                        <a:pt x="69" y="0"/>
                      </a:lnTo>
                      <a:lnTo>
                        <a:pt x="79" y="0"/>
                      </a:lnTo>
                      <a:lnTo>
                        <a:pt x="88" y="0"/>
                      </a:lnTo>
                      <a:lnTo>
                        <a:pt x="96" y="1"/>
                      </a:lnTo>
                      <a:lnTo>
                        <a:pt x="103" y="3"/>
                      </a:lnTo>
                      <a:lnTo>
                        <a:pt x="110" y="4"/>
                      </a:lnTo>
                      <a:lnTo>
                        <a:pt x="118" y="5"/>
                      </a:lnTo>
                      <a:lnTo>
                        <a:pt x="124" y="7"/>
                      </a:lnTo>
                      <a:lnTo>
                        <a:pt x="128" y="10"/>
                      </a:lnTo>
                      <a:lnTo>
                        <a:pt x="133" y="12"/>
                      </a:lnTo>
                      <a:lnTo>
                        <a:pt x="138" y="16"/>
                      </a:lnTo>
                      <a:lnTo>
                        <a:pt x="142" y="20"/>
                      </a:lnTo>
                      <a:lnTo>
                        <a:pt x="145" y="23"/>
                      </a:lnTo>
                      <a:lnTo>
                        <a:pt x="149" y="28"/>
                      </a:lnTo>
                      <a:lnTo>
                        <a:pt x="151" y="33"/>
                      </a:lnTo>
                      <a:lnTo>
                        <a:pt x="154" y="38"/>
                      </a:lnTo>
                      <a:lnTo>
                        <a:pt x="156" y="44"/>
                      </a:lnTo>
                      <a:lnTo>
                        <a:pt x="158" y="49"/>
                      </a:lnTo>
                      <a:lnTo>
                        <a:pt x="113" y="54"/>
                      </a:lnTo>
                      <a:lnTo>
                        <a:pt x="110" y="49"/>
                      </a:lnTo>
                      <a:lnTo>
                        <a:pt x="108" y="45"/>
                      </a:lnTo>
                      <a:lnTo>
                        <a:pt x="106" y="41"/>
                      </a:lnTo>
                      <a:lnTo>
                        <a:pt x="102" y="38"/>
                      </a:lnTo>
                      <a:lnTo>
                        <a:pt x="98" y="35"/>
                      </a:lnTo>
                      <a:lnTo>
                        <a:pt x="94" y="33"/>
                      </a:lnTo>
                      <a:lnTo>
                        <a:pt x="88" y="32"/>
                      </a:lnTo>
                      <a:lnTo>
                        <a:pt x="80" y="32"/>
                      </a:lnTo>
                      <a:lnTo>
                        <a:pt x="72" y="32"/>
                      </a:lnTo>
                      <a:lnTo>
                        <a:pt x="65" y="33"/>
                      </a:lnTo>
                      <a:lnTo>
                        <a:pt x="60" y="35"/>
                      </a:lnTo>
                      <a:lnTo>
                        <a:pt x="55" y="38"/>
                      </a:lnTo>
                      <a:lnTo>
                        <a:pt x="54" y="40"/>
                      </a:lnTo>
                      <a:lnTo>
                        <a:pt x="51" y="43"/>
                      </a:lnTo>
                      <a:lnTo>
                        <a:pt x="50" y="45"/>
                      </a:lnTo>
                      <a:lnTo>
                        <a:pt x="50" y="48"/>
                      </a:lnTo>
                      <a:lnTo>
                        <a:pt x="50" y="50"/>
                      </a:lnTo>
                      <a:lnTo>
                        <a:pt x="51" y="52"/>
                      </a:lnTo>
                      <a:lnTo>
                        <a:pt x="53" y="55"/>
                      </a:lnTo>
                      <a:lnTo>
                        <a:pt x="54" y="57"/>
                      </a:lnTo>
                      <a:lnTo>
                        <a:pt x="56" y="58"/>
                      </a:lnTo>
                      <a:lnTo>
                        <a:pt x="59" y="60"/>
                      </a:lnTo>
                      <a:lnTo>
                        <a:pt x="62" y="61"/>
                      </a:lnTo>
                      <a:lnTo>
                        <a:pt x="67" y="63"/>
                      </a:lnTo>
                      <a:lnTo>
                        <a:pt x="73" y="64"/>
                      </a:lnTo>
                      <a:lnTo>
                        <a:pt x="80" y="67"/>
                      </a:lnTo>
                      <a:lnTo>
                        <a:pt x="88" y="68"/>
                      </a:lnTo>
                      <a:lnTo>
                        <a:pt x="96" y="71"/>
                      </a:lnTo>
                      <a:lnTo>
                        <a:pt x="104" y="73"/>
                      </a:lnTo>
                      <a:lnTo>
                        <a:pt x="113" y="75"/>
                      </a:lnTo>
                      <a:lnTo>
                        <a:pt x="121" y="78"/>
                      </a:lnTo>
                      <a:lnTo>
                        <a:pt x="128" y="80"/>
                      </a:lnTo>
                      <a:lnTo>
                        <a:pt x="134" y="83"/>
                      </a:lnTo>
                      <a:lnTo>
                        <a:pt x="140" y="86"/>
                      </a:lnTo>
                      <a:lnTo>
                        <a:pt x="145" y="89"/>
                      </a:lnTo>
                      <a:lnTo>
                        <a:pt x="149" y="92"/>
                      </a:lnTo>
                      <a:lnTo>
                        <a:pt x="155" y="98"/>
                      </a:lnTo>
                      <a:lnTo>
                        <a:pt x="160" y="107"/>
                      </a:lnTo>
                      <a:lnTo>
                        <a:pt x="162" y="117"/>
                      </a:lnTo>
                      <a:lnTo>
                        <a:pt x="163" y="128"/>
                      </a:lnTo>
                      <a:lnTo>
                        <a:pt x="163" y="134"/>
                      </a:lnTo>
                      <a:lnTo>
                        <a:pt x="162" y="140"/>
                      </a:lnTo>
                      <a:lnTo>
                        <a:pt x="161" y="145"/>
                      </a:lnTo>
                      <a:lnTo>
                        <a:pt x="158" y="149"/>
                      </a:lnTo>
                      <a:lnTo>
                        <a:pt x="155" y="155"/>
                      </a:lnTo>
                      <a:lnTo>
                        <a:pt x="151" y="160"/>
                      </a:lnTo>
                      <a:lnTo>
                        <a:pt x="148" y="164"/>
                      </a:lnTo>
                      <a:lnTo>
                        <a:pt x="143" y="169"/>
                      </a:lnTo>
                      <a:lnTo>
                        <a:pt x="138" y="174"/>
                      </a:lnTo>
                      <a:lnTo>
                        <a:pt x="132" y="177"/>
                      </a:lnTo>
                      <a:lnTo>
                        <a:pt x="125" y="180"/>
                      </a:lnTo>
                      <a:lnTo>
                        <a:pt x="118" y="182"/>
                      </a:lnTo>
                      <a:lnTo>
                        <a:pt x="110" y="185"/>
                      </a:lnTo>
                      <a:lnTo>
                        <a:pt x="102" y="186"/>
                      </a:lnTo>
                      <a:lnTo>
                        <a:pt x="92" y="187"/>
                      </a:lnTo>
                      <a:lnTo>
                        <a:pt x="83" y="187"/>
                      </a:lnTo>
                      <a:lnTo>
                        <a:pt x="74" y="187"/>
                      </a:lnTo>
                      <a:lnTo>
                        <a:pt x="66" y="186"/>
                      </a:lnTo>
                      <a:lnTo>
                        <a:pt x="59" y="185"/>
                      </a:lnTo>
                      <a:lnTo>
                        <a:pt x="51" y="183"/>
                      </a:lnTo>
                      <a:lnTo>
                        <a:pt x="44" y="182"/>
                      </a:lnTo>
                      <a:lnTo>
                        <a:pt x="38" y="180"/>
                      </a:lnTo>
                      <a:lnTo>
                        <a:pt x="32" y="176"/>
                      </a:lnTo>
                      <a:lnTo>
                        <a:pt x="27" y="174"/>
                      </a:lnTo>
                      <a:lnTo>
                        <a:pt x="23" y="170"/>
                      </a:lnTo>
                      <a:lnTo>
                        <a:pt x="18" y="165"/>
                      </a:lnTo>
                      <a:lnTo>
                        <a:pt x="13" y="162"/>
                      </a:lnTo>
                      <a:lnTo>
                        <a:pt x="9" y="157"/>
                      </a:lnTo>
                      <a:lnTo>
                        <a:pt x="6" y="151"/>
                      </a:lnTo>
                      <a:lnTo>
                        <a:pt x="3" y="146"/>
                      </a:lnTo>
                      <a:lnTo>
                        <a:pt x="1" y="140"/>
                      </a:lnTo>
                      <a:lnTo>
                        <a:pt x="0" y="1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4" name="Freeform 90"/>
                <p:cNvSpPr>
                  <a:spLocks noChangeAspect="1" noEditPoints="1"/>
                </p:cNvSpPr>
                <p:nvPr/>
              </p:nvSpPr>
              <p:spPr bwMode="auto">
                <a:xfrm>
                  <a:off x="1423" y="1966"/>
                  <a:ext cx="9" cy="48"/>
                </a:xfrm>
                <a:custGeom>
                  <a:avLst/>
                  <a:gdLst>
                    <a:gd name="T0" fmla="*/ 0 w 46"/>
                    <a:gd name="T1" fmla="*/ 8 h 242"/>
                    <a:gd name="T2" fmla="*/ 0 w 46"/>
                    <a:gd name="T3" fmla="*/ 0 h 242"/>
                    <a:gd name="T4" fmla="*/ 9 w 46"/>
                    <a:gd name="T5" fmla="*/ 0 h 242"/>
                    <a:gd name="T6" fmla="*/ 9 w 46"/>
                    <a:gd name="T7" fmla="*/ 8 h 242"/>
                    <a:gd name="T8" fmla="*/ 0 w 46"/>
                    <a:gd name="T9" fmla="*/ 8 h 242"/>
                    <a:gd name="T10" fmla="*/ 0 w 46"/>
                    <a:gd name="T11" fmla="*/ 48 h 242"/>
                    <a:gd name="T12" fmla="*/ 0 w 46"/>
                    <a:gd name="T13" fmla="*/ 13 h 242"/>
                    <a:gd name="T14" fmla="*/ 9 w 46"/>
                    <a:gd name="T15" fmla="*/ 13 h 242"/>
                    <a:gd name="T16" fmla="*/ 9 w 46"/>
                    <a:gd name="T17" fmla="*/ 48 h 242"/>
                    <a:gd name="T18" fmla="*/ 0 w 46"/>
                    <a:gd name="T19" fmla="*/ 48 h 24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6" h="242">
                      <a:moveTo>
                        <a:pt x="0" y="41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41"/>
                      </a:lnTo>
                      <a:lnTo>
                        <a:pt x="0" y="41"/>
                      </a:lnTo>
                      <a:close/>
                      <a:moveTo>
                        <a:pt x="0" y="242"/>
                      </a:moveTo>
                      <a:lnTo>
                        <a:pt x="0" y="65"/>
                      </a:lnTo>
                      <a:lnTo>
                        <a:pt x="46" y="65"/>
                      </a:lnTo>
                      <a:lnTo>
                        <a:pt x="46" y="242"/>
                      </a:lnTo>
                      <a:lnTo>
                        <a:pt x="0" y="2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5" name="Freeform 91"/>
                <p:cNvSpPr>
                  <a:spLocks noChangeAspect="1"/>
                </p:cNvSpPr>
                <p:nvPr/>
              </p:nvSpPr>
              <p:spPr bwMode="auto">
                <a:xfrm>
                  <a:off x="1442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7" y="37"/>
                      </a:lnTo>
                      <a:lnTo>
                        <a:pt x="82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7" y="48"/>
                      </a:lnTo>
                      <a:lnTo>
                        <a:pt x="54" y="52"/>
                      </a:lnTo>
                      <a:lnTo>
                        <a:pt x="51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6" y="83"/>
                      </a:lnTo>
                      <a:lnTo>
                        <a:pt x="46" y="89"/>
                      </a:lnTo>
                      <a:lnTo>
                        <a:pt x="46" y="95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2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1" y="17"/>
                      </a:lnTo>
                      <a:lnTo>
                        <a:pt x="144" y="21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6" name="Freeform 92"/>
                <p:cNvSpPr>
                  <a:spLocks noChangeAspect="1" noEditPoints="1"/>
                </p:cNvSpPr>
                <p:nvPr/>
              </p:nvSpPr>
              <p:spPr bwMode="auto">
                <a:xfrm>
                  <a:off x="1480" y="1978"/>
                  <a:ext cx="34" cy="51"/>
                </a:xfrm>
                <a:custGeom>
                  <a:avLst/>
                  <a:gdLst>
                    <a:gd name="T0" fmla="*/ 12 w 169"/>
                    <a:gd name="T1" fmla="*/ 41 h 255"/>
                    <a:gd name="T2" fmla="*/ 13 w 169"/>
                    <a:gd name="T3" fmla="*/ 43 h 255"/>
                    <a:gd name="T4" fmla="*/ 15 w 169"/>
                    <a:gd name="T5" fmla="*/ 44 h 255"/>
                    <a:gd name="T6" fmla="*/ 20 w 169"/>
                    <a:gd name="T7" fmla="*/ 43 h 255"/>
                    <a:gd name="T8" fmla="*/ 23 w 169"/>
                    <a:gd name="T9" fmla="*/ 42 h 255"/>
                    <a:gd name="T10" fmla="*/ 24 w 169"/>
                    <a:gd name="T11" fmla="*/ 40 h 255"/>
                    <a:gd name="T12" fmla="*/ 25 w 169"/>
                    <a:gd name="T13" fmla="*/ 37 h 255"/>
                    <a:gd name="T14" fmla="*/ 24 w 169"/>
                    <a:gd name="T15" fmla="*/ 32 h 255"/>
                    <a:gd name="T16" fmla="*/ 20 w 169"/>
                    <a:gd name="T17" fmla="*/ 35 h 255"/>
                    <a:gd name="T18" fmla="*/ 15 w 169"/>
                    <a:gd name="T19" fmla="*/ 36 h 255"/>
                    <a:gd name="T20" fmla="*/ 11 w 169"/>
                    <a:gd name="T21" fmla="*/ 36 h 255"/>
                    <a:gd name="T22" fmla="*/ 6 w 169"/>
                    <a:gd name="T23" fmla="*/ 34 h 255"/>
                    <a:gd name="T24" fmla="*/ 3 w 169"/>
                    <a:gd name="T25" fmla="*/ 30 h 255"/>
                    <a:gd name="T26" fmla="*/ 1 w 169"/>
                    <a:gd name="T27" fmla="*/ 26 h 255"/>
                    <a:gd name="T28" fmla="*/ 0 w 169"/>
                    <a:gd name="T29" fmla="*/ 22 h 255"/>
                    <a:gd name="T30" fmla="*/ 0 w 169"/>
                    <a:gd name="T31" fmla="*/ 16 h 255"/>
                    <a:gd name="T32" fmla="*/ 1 w 169"/>
                    <a:gd name="T33" fmla="*/ 10 h 255"/>
                    <a:gd name="T34" fmla="*/ 3 w 169"/>
                    <a:gd name="T35" fmla="*/ 6 h 255"/>
                    <a:gd name="T36" fmla="*/ 6 w 169"/>
                    <a:gd name="T37" fmla="*/ 3 h 255"/>
                    <a:gd name="T38" fmla="*/ 10 w 169"/>
                    <a:gd name="T39" fmla="*/ 1 h 255"/>
                    <a:gd name="T40" fmla="*/ 14 w 169"/>
                    <a:gd name="T41" fmla="*/ 0 h 255"/>
                    <a:gd name="T42" fmla="*/ 19 w 169"/>
                    <a:gd name="T43" fmla="*/ 1 h 255"/>
                    <a:gd name="T44" fmla="*/ 23 w 169"/>
                    <a:gd name="T45" fmla="*/ 3 h 255"/>
                    <a:gd name="T46" fmla="*/ 25 w 169"/>
                    <a:gd name="T47" fmla="*/ 1 h 255"/>
                    <a:gd name="T48" fmla="*/ 34 w 169"/>
                    <a:gd name="T49" fmla="*/ 34 h 255"/>
                    <a:gd name="T50" fmla="*/ 34 w 169"/>
                    <a:gd name="T51" fmla="*/ 39 h 255"/>
                    <a:gd name="T52" fmla="*/ 33 w 169"/>
                    <a:gd name="T53" fmla="*/ 42 h 255"/>
                    <a:gd name="T54" fmla="*/ 32 w 169"/>
                    <a:gd name="T55" fmla="*/ 45 h 255"/>
                    <a:gd name="T56" fmla="*/ 29 w 169"/>
                    <a:gd name="T57" fmla="*/ 48 h 255"/>
                    <a:gd name="T58" fmla="*/ 25 w 169"/>
                    <a:gd name="T59" fmla="*/ 50 h 255"/>
                    <a:gd name="T60" fmla="*/ 23 w 169"/>
                    <a:gd name="T61" fmla="*/ 51 h 255"/>
                    <a:gd name="T62" fmla="*/ 20 w 169"/>
                    <a:gd name="T63" fmla="*/ 51 h 255"/>
                    <a:gd name="T64" fmla="*/ 15 w 169"/>
                    <a:gd name="T65" fmla="*/ 51 h 255"/>
                    <a:gd name="T66" fmla="*/ 10 w 169"/>
                    <a:gd name="T67" fmla="*/ 50 h 255"/>
                    <a:gd name="T68" fmla="*/ 6 w 169"/>
                    <a:gd name="T69" fmla="*/ 49 h 255"/>
                    <a:gd name="T70" fmla="*/ 3 w 169"/>
                    <a:gd name="T71" fmla="*/ 46 h 255"/>
                    <a:gd name="T72" fmla="*/ 1 w 169"/>
                    <a:gd name="T73" fmla="*/ 43 h 255"/>
                    <a:gd name="T74" fmla="*/ 1 w 169"/>
                    <a:gd name="T75" fmla="*/ 40 h 255"/>
                    <a:gd name="T76" fmla="*/ 1 w 169"/>
                    <a:gd name="T77" fmla="*/ 39 h 255"/>
                    <a:gd name="T78" fmla="*/ 9 w 169"/>
                    <a:gd name="T79" fmla="*/ 18 h 255"/>
                    <a:gd name="T80" fmla="*/ 9 w 169"/>
                    <a:gd name="T81" fmla="*/ 22 h 255"/>
                    <a:gd name="T82" fmla="*/ 10 w 169"/>
                    <a:gd name="T83" fmla="*/ 25 h 255"/>
                    <a:gd name="T84" fmla="*/ 12 w 169"/>
                    <a:gd name="T85" fmla="*/ 28 h 255"/>
                    <a:gd name="T86" fmla="*/ 16 w 169"/>
                    <a:gd name="T87" fmla="*/ 29 h 255"/>
                    <a:gd name="T88" fmla="*/ 21 w 169"/>
                    <a:gd name="T89" fmla="*/ 28 h 255"/>
                    <a:gd name="T90" fmla="*/ 23 w 169"/>
                    <a:gd name="T91" fmla="*/ 25 h 255"/>
                    <a:gd name="T92" fmla="*/ 24 w 169"/>
                    <a:gd name="T93" fmla="*/ 22 h 255"/>
                    <a:gd name="T94" fmla="*/ 25 w 169"/>
                    <a:gd name="T95" fmla="*/ 18 h 255"/>
                    <a:gd name="T96" fmla="*/ 25 w 169"/>
                    <a:gd name="T97" fmla="*/ 15 h 255"/>
                    <a:gd name="T98" fmla="*/ 24 w 169"/>
                    <a:gd name="T99" fmla="*/ 12 h 255"/>
                    <a:gd name="T100" fmla="*/ 21 w 169"/>
                    <a:gd name="T101" fmla="*/ 9 h 255"/>
                    <a:gd name="T102" fmla="*/ 17 w 169"/>
                    <a:gd name="T103" fmla="*/ 7 h 255"/>
                    <a:gd name="T104" fmla="*/ 12 w 169"/>
                    <a:gd name="T105" fmla="*/ 9 h 255"/>
                    <a:gd name="T106" fmla="*/ 10 w 169"/>
                    <a:gd name="T107" fmla="*/ 11 h 255"/>
                    <a:gd name="T108" fmla="*/ 9 w 169"/>
                    <a:gd name="T109" fmla="*/ 14 h 255"/>
                    <a:gd name="T110" fmla="*/ 9 w 169"/>
                    <a:gd name="T111" fmla="*/ 18 h 255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9" h="255">
                      <a:moveTo>
                        <a:pt x="5" y="196"/>
                      </a:moveTo>
                      <a:lnTo>
                        <a:pt x="58" y="199"/>
                      </a:lnTo>
                      <a:lnTo>
                        <a:pt x="59" y="204"/>
                      </a:lnTo>
                      <a:lnTo>
                        <a:pt x="61" y="208"/>
                      </a:lnTo>
                      <a:lnTo>
                        <a:pt x="62" y="211"/>
                      </a:lnTo>
                      <a:lnTo>
                        <a:pt x="64" y="214"/>
                      </a:lnTo>
                      <a:lnTo>
                        <a:pt x="68" y="215"/>
                      </a:lnTo>
                      <a:lnTo>
                        <a:pt x="73" y="217"/>
                      </a:lnTo>
                      <a:lnTo>
                        <a:pt x="77" y="219"/>
                      </a:lnTo>
                      <a:lnTo>
                        <a:pt x="85" y="219"/>
                      </a:lnTo>
                      <a:lnTo>
                        <a:pt x="93" y="219"/>
                      </a:lnTo>
                      <a:lnTo>
                        <a:pt x="100" y="217"/>
                      </a:lnTo>
                      <a:lnTo>
                        <a:pt x="106" y="215"/>
                      </a:lnTo>
                      <a:lnTo>
                        <a:pt x="111" y="214"/>
                      </a:lnTo>
                      <a:lnTo>
                        <a:pt x="114" y="211"/>
                      </a:lnTo>
                      <a:lnTo>
                        <a:pt x="116" y="209"/>
                      </a:lnTo>
                      <a:lnTo>
                        <a:pt x="118" y="205"/>
                      </a:lnTo>
                      <a:lnTo>
                        <a:pt x="121" y="200"/>
                      </a:lnTo>
                      <a:lnTo>
                        <a:pt x="122" y="197"/>
                      </a:lnTo>
                      <a:lnTo>
                        <a:pt x="122" y="192"/>
                      </a:lnTo>
                      <a:lnTo>
                        <a:pt x="123" y="186"/>
                      </a:lnTo>
                      <a:lnTo>
                        <a:pt x="123" y="179"/>
                      </a:lnTo>
                      <a:lnTo>
                        <a:pt x="123" y="152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8" y="174"/>
                      </a:lnTo>
                      <a:lnTo>
                        <a:pt x="92" y="177"/>
                      </a:lnTo>
                      <a:lnTo>
                        <a:pt x="85" y="180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1" y="182"/>
                      </a:lnTo>
                      <a:lnTo>
                        <a:pt x="53" y="180"/>
                      </a:lnTo>
                      <a:lnTo>
                        <a:pt x="46" y="177"/>
                      </a:lnTo>
                      <a:lnTo>
                        <a:pt x="39" y="174"/>
                      </a:lnTo>
                      <a:lnTo>
                        <a:pt x="32" y="170"/>
                      </a:lnTo>
                      <a:lnTo>
                        <a:pt x="26" y="165"/>
                      </a:lnTo>
                      <a:lnTo>
                        <a:pt x="20" y="159"/>
                      </a:lnTo>
                      <a:lnTo>
                        <a:pt x="15" y="152"/>
                      </a:lnTo>
                      <a:lnTo>
                        <a:pt x="11" y="146"/>
                      </a:lnTo>
                      <a:lnTo>
                        <a:pt x="9" y="140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3" y="118"/>
                      </a:lnTo>
                      <a:lnTo>
                        <a:pt x="2" y="109"/>
                      </a:lnTo>
                      <a:lnTo>
                        <a:pt x="0" y="101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2" y="72"/>
                      </a:lnTo>
                      <a:lnTo>
                        <a:pt x="3" y="62"/>
                      </a:lnTo>
                      <a:lnTo>
                        <a:pt x="5" y="52"/>
                      </a:lnTo>
                      <a:lnTo>
                        <a:pt x="9" y="45"/>
                      </a:lnTo>
                      <a:lnTo>
                        <a:pt x="11" y="37"/>
                      </a:lnTo>
                      <a:lnTo>
                        <a:pt x="15" y="31"/>
                      </a:lnTo>
                      <a:lnTo>
                        <a:pt x="20" y="24"/>
                      </a:lnTo>
                      <a:lnTo>
                        <a:pt x="25" y="18"/>
                      </a:lnTo>
                      <a:lnTo>
                        <a:pt x="31" y="14"/>
                      </a:lnTo>
                      <a:lnTo>
                        <a:pt x="37" y="10"/>
                      </a:lnTo>
                      <a:lnTo>
                        <a:pt x="43" y="6"/>
                      </a:lnTo>
                      <a:lnTo>
                        <a:pt x="50" y="4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6" y="3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1"/>
                      </a:lnTo>
                      <a:lnTo>
                        <a:pt x="123" y="5"/>
                      </a:lnTo>
                      <a:lnTo>
                        <a:pt x="169" y="5"/>
                      </a:lnTo>
                      <a:lnTo>
                        <a:pt x="169" y="165"/>
                      </a:lnTo>
                      <a:lnTo>
                        <a:pt x="169" y="172"/>
                      </a:lnTo>
                      <a:lnTo>
                        <a:pt x="169" y="180"/>
                      </a:lnTo>
                      <a:lnTo>
                        <a:pt x="168" y="187"/>
                      </a:lnTo>
                      <a:lnTo>
                        <a:pt x="168" y="193"/>
                      </a:lnTo>
                      <a:lnTo>
                        <a:pt x="166" y="199"/>
                      </a:lnTo>
                      <a:lnTo>
                        <a:pt x="165" y="204"/>
                      </a:lnTo>
                      <a:lnTo>
                        <a:pt x="165" y="209"/>
                      </a:lnTo>
                      <a:lnTo>
                        <a:pt x="164" y="212"/>
                      </a:lnTo>
                      <a:lnTo>
                        <a:pt x="160" y="220"/>
                      </a:lnTo>
                      <a:lnTo>
                        <a:pt x="157" y="226"/>
                      </a:lnTo>
                      <a:lnTo>
                        <a:pt x="153" y="232"/>
                      </a:lnTo>
                      <a:lnTo>
                        <a:pt x="150" y="237"/>
                      </a:lnTo>
                      <a:lnTo>
                        <a:pt x="145" y="240"/>
                      </a:lnTo>
                      <a:lnTo>
                        <a:pt x="139" y="244"/>
                      </a:lnTo>
                      <a:lnTo>
                        <a:pt x="132" y="248"/>
                      </a:lnTo>
                      <a:lnTo>
                        <a:pt x="124" y="250"/>
                      </a:lnTo>
                      <a:lnTo>
                        <a:pt x="121" y="251"/>
                      </a:lnTo>
                      <a:lnTo>
                        <a:pt x="116" y="251"/>
                      </a:lnTo>
                      <a:lnTo>
                        <a:pt x="112" y="253"/>
                      </a:lnTo>
                      <a:lnTo>
                        <a:pt x="108" y="254"/>
                      </a:lnTo>
                      <a:lnTo>
                        <a:pt x="102" y="254"/>
                      </a:lnTo>
                      <a:lnTo>
                        <a:pt x="97" y="255"/>
                      </a:lnTo>
                      <a:lnTo>
                        <a:pt x="91" y="255"/>
                      </a:lnTo>
                      <a:lnTo>
                        <a:pt x="86" y="255"/>
                      </a:lnTo>
                      <a:lnTo>
                        <a:pt x="75" y="255"/>
                      </a:lnTo>
                      <a:lnTo>
                        <a:pt x="65" y="254"/>
                      </a:lnTo>
                      <a:lnTo>
                        <a:pt x="57" y="253"/>
                      </a:lnTo>
                      <a:lnTo>
                        <a:pt x="49" y="251"/>
                      </a:lnTo>
                      <a:lnTo>
                        <a:pt x="41" y="249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9" y="237"/>
                      </a:lnTo>
                      <a:lnTo>
                        <a:pt x="15" y="232"/>
                      </a:lnTo>
                      <a:lnTo>
                        <a:pt x="12" y="227"/>
                      </a:lnTo>
                      <a:lnTo>
                        <a:pt x="9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8"/>
                      </a:lnTo>
                      <a:lnTo>
                        <a:pt x="5" y="196"/>
                      </a:lnTo>
                      <a:lnTo>
                        <a:pt x="5" y="194"/>
                      </a:lnTo>
                      <a:lnTo>
                        <a:pt x="5" y="196"/>
                      </a:lnTo>
                      <a:close/>
                      <a:moveTo>
                        <a:pt x="46" y="90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1"/>
                      </a:lnTo>
                      <a:lnTo>
                        <a:pt x="49" y="115"/>
                      </a:lnTo>
                      <a:lnTo>
                        <a:pt x="50" y="122"/>
                      </a:lnTo>
                      <a:lnTo>
                        <a:pt x="52" y="125"/>
                      </a:lnTo>
                      <a:lnTo>
                        <a:pt x="53" y="129"/>
                      </a:lnTo>
                      <a:lnTo>
                        <a:pt x="56" y="132"/>
                      </a:lnTo>
                      <a:lnTo>
                        <a:pt x="62" y="138"/>
                      </a:lnTo>
                      <a:lnTo>
                        <a:pt x="68" y="142"/>
                      </a:lnTo>
                      <a:lnTo>
                        <a:pt x="75" y="145"/>
                      </a:lnTo>
                      <a:lnTo>
                        <a:pt x="82" y="146"/>
                      </a:lnTo>
                      <a:lnTo>
                        <a:pt x="91" y="145"/>
                      </a:lnTo>
                      <a:lnTo>
                        <a:pt x="98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4" y="129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20" y="115"/>
                      </a:lnTo>
                      <a:lnTo>
                        <a:pt x="121" y="111"/>
                      </a:lnTo>
                      <a:lnTo>
                        <a:pt x="122" y="105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3"/>
                      </a:lnTo>
                      <a:lnTo>
                        <a:pt x="121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5" y="55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8"/>
                      </a:lnTo>
                      <a:lnTo>
                        <a:pt x="83" y="37"/>
                      </a:lnTo>
                      <a:lnTo>
                        <a:pt x="75" y="38"/>
                      </a:lnTo>
                      <a:lnTo>
                        <a:pt x="69" y="40"/>
                      </a:lnTo>
                      <a:lnTo>
                        <a:pt x="62" y="44"/>
                      </a:lnTo>
                      <a:lnTo>
                        <a:pt x="57" y="50"/>
                      </a:lnTo>
                      <a:lnTo>
                        <a:pt x="55" y="54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9" y="67"/>
                      </a:lnTo>
                      <a:lnTo>
                        <a:pt x="47" y="72"/>
                      </a:lnTo>
                      <a:lnTo>
                        <a:pt x="47" y="78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7" name="Freeform 93"/>
                <p:cNvSpPr>
                  <a:spLocks noChangeAspect="1"/>
                </p:cNvSpPr>
                <p:nvPr/>
              </p:nvSpPr>
              <p:spPr bwMode="auto">
                <a:xfrm>
                  <a:off x="1541" y="1978"/>
                  <a:ext cx="50" cy="36"/>
                </a:xfrm>
                <a:custGeom>
                  <a:avLst/>
                  <a:gdLst>
                    <a:gd name="T0" fmla="*/ 9 w 252"/>
                    <a:gd name="T1" fmla="*/ 1 h 182"/>
                    <a:gd name="T2" fmla="*/ 10 w 252"/>
                    <a:gd name="T3" fmla="*/ 4 h 182"/>
                    <a:gd name="T4" fmla="*/ 12 w 252"/>
                    <a:gd name="T5" fmla="*/ 2 h 182"/>
                    <a:gd name="T6" fmla="*/ 15 w 252"/>
                    <a:gd name="T7" fmla="*/ 1 h 182"/>
                    <a:gd name="T8" fmla="*/ 18 w 252"/>
                    <a:gd name="T9" fmla="*/ 0 h 182"/>
                    <a:gd name="T10" fmla="*/ 20 w 252"/>
                    <a:gd name="T11" fmla="*/ 0 h 182"/>
                    <a:gd name="T12" fmla="*/ 23 w 252"/>
                    <a:gd name="T13" fmla="*/ 1 h 182"/>
                    <a:gd name="T14" fmla="*/ 26 w 252"/>
                    <a:gd name="T15" fmla="*/ 2 h 182"/>
                    <a:gd name="T16" fmla="*/ 28 w 252"/>
                    <a:gd name="T17" fmla="*/ 4 h 182"/>
                    <a:gd name="T18" fmla="*/ 30 w 252"/>
                    <a:gd name="T19" fmla="*/ 4 h 182"/>
                    <a:gd name="T20" fmla="*/ 32 w 252"/>
                    <a:gd name="T21" fmla="*/ 2 h 182"/>
                    <a:gd name="T22" fmla="*/ 35 w 252"/>
                    <a:gd name="T23" fmla="*/ 1 h 182"/>
                    <a:gd name="T24" fmla="*/ 38 w 252"/>
                    <a:gd name="T25" fmla="*/ 0 h 182"/>
                    <a:gd name="T26" fmla="*/ 40 w 252"/>
                    <a:gd name="T27" fmla="*/ 0 h 182"/>
                    <a:gd name="T28" fmla="*/ 44 w 252"/>
                    <a:gd name="T29" fmla="*/ 1 h 182"/>
                    <a:gd name="T30" fmla="*/ 46 w 252"/>
                    <a:gd name="T31" fmla="*/ 3 h 182"/>
                    <a:gd name="T32" fmla="*/ 48 w 252"/>
                    <a:gd name="T33" fmla="*/ 5 h 182"/>
                    <a:gd name="T34" fmla="*/ 49 w 252"/>
                    <a:gd name="T35" fmla="*/ 7 h 182"/>
                    <a:gd name="T36" fmla="*/ 50 w 252"/>
                    <a:gd name="T37" fmla="*/ 9 h 182"/>
                    <a:gd name="T38" fmla="*/ 50 w 252"/>
                    <a:gd name="T39" fmla="*/ 10 h 182"/>
                    <a:gd name="T40" fmla="*/ 50 w 252"/>
                    <a:gd name="T41" fmla="*/ 12 h 182"/>
                    <a:gd name="T42" fmla="*/ 50 w 252"/>
                    <a:gd name="T43" fmla="*/ 36 h 182"/>
                    <a:gd name="T44" fmla="*/ 41 w 252"/>
                    <a:gd name="T45" fmla="*/ 16 h 182"/>
                    <a:gd name="T46" fmla="*/ 41 w 252"/>
                    <a:gd name="T47" fmla="*/ 12 h 182"/>
                    <a:gd name="T48" fmla="*/ 40 w 252"/>
                    <a:gd name="T49" fmla="*/ 9 h 182"/>
                    <a:gd name="T50" fmla="*/ 38 w 252"/>
                    <a:gd name="T51" fmla="*/ 8 h 182"/>
                    <a:gd name="T52" fmla="*/ 36 w 252"/>
                    <a:gd name="T53" fmla="*/ 7 h 182"/>
                    <a:gd name="T54" fmla="*/ 34 w 252"/>
                    <a:gd name="T55" fmla="*/ 8 h 182"/>
                    <a:gd name="T56" fmla="*/ 33 w 252"/>
                    <a:gd name="T57" fmla="*/ 9 h 182"/>
                    <a:gd name="T58" fmla="*/ 31 w 252"/>
                    <a:gd name="T59" fmla="*/ 10 h 182"/>
                    <a:gd name="T60" fmla="*/ 30 w 252"/>
                    <a:gd name="T61" fmla="*/ 12 h 182"/>
                    <a:gd name="T62" fmla="*/ 30 w 252"/>
                    <a:gd name="T63" fmla="*/ 13 h 182"/>
                    <a:gd name="T64" fmla="*/ 30 w 252"/>
                    <a:gd name="T65" fmla="*/ 15 h 182"/>
                    <a:gd name="T66" fmla="*/ 30 w 252"/>
                    <a:gd name="T67" fmla="*/ 17 h 182"/>
                    <a:gd name="T68" fmla="*/ 30 w 252"/>
                    <a:gd name="T69" fmla="*/ 19 h 182"/>
                    <a:gd name="T70" fmla="*/ 20 w 252"/>
                    <a:gd name="T71" fmla="*/ 36 h 182"/>
                    <a:gd name="T72" fmla="*/ 20 w 252"/>
                    <a:gd name="T73" fmla="*/ 14 h 182"/>
                    <a:gd name="T74" fmla="*/ 20 w 252"/>
                    <a:gd name="T75" fmla="*/ 11 h 182"/>
                    <a:gd name="T76" fmla="*/ 20 w 252"/>
                    <a:gd name="T77" fmla="*/ 10 h 182"/>
                    <a:gd name="T78" fmla="*/ 19 w 252"/>
                    <a:gd name="T79" fmla="*/ 9 h 182"/>
                    <a:gd name="T80" fmla="*/ 18 w 252"/>
                    <a:gd name="T81" fmla="*/ 8 h 182"/>
                    <a:gd name="T82" fmla="*/ 16 w 252"/>
                    <a:gd name="T83" fmla="*/ 7 h 182"/>
                    <a:gd name="T84" fmla="*/ 15 w 252"/>
                    <a:gd name="T85" fmla="*/ 7 h 182"/>
                    <a:gd name="T86" fmla="*/ 13 w 252"/>
                    <a:gd name="T87" fmla="*/ 8 h 182"/>
                    <a:gd name="T88" fmla="*/ 11 w 252"/>
                    <a:gd name="T89" fmla="*/ 9 h 182"/>
                    <a:gd name="T90" fmla="*/ 10 w 252"/>
                    <a:gd name="T91" fmla="*/ 11 h 182"/>
                    <a:gd name="T92" fmla="*/ 10 w 252"/>
                    <a:gd name="T93" fmla="*/ 12 h 182"/>
                    <a:gd name="T94" fmla="*/ 9 w 252"/>
                    <a:gd name="T95" fmla="*/ 14 h 182"/>
                    <a:gd name="T96" fmla="*/ 9 w 252"/>
                    <a:gd name="T97" fmla="*/ 16 h 182"/>
                    <a:gd name="T98" fmla="*/ 9 w 252"/>
                    <a:gd name="T99" fmla="*/ 18 h 182"/>
                    <a:gd name="T100" fmla="*/ 9 w 252"/>
                    <a:gd name="T101" fmla="*/ 36 h 182"/>
                    <a:gd name="T102" fmla="*/ 0 w 252"/>
                    <a:gd name="T103" fmla="*/ 1 h 18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252" h="182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29"/>
                      </a:lnTo>
                      <a:lnTo>
                        <a:pt x="50" y="22"/>
                      </a:lnTo>
                      <a:lnTo>
                        <a:pt x="56" y="16"/>
                      </a:lnTo>
                      <a:lnTo>
                        <a:pt x="62" y="11"/>
                      </a:lnTo>
                      <a:lnTo>
                        <a:pt x="68" y="7"/>
                      </a:lnTo>
                      <a:lnTo>
                        <a:pt x="76" y="4"/>
                      </a:lnTo>
                      <a:lnTo>
                        <a:pt x="82" y="1"/>
                      </a:lnTo>
                      <a:lnTo>
                        <a:pt x="89" y="0"/>
                      </a:lnTo>
                      <a:lnTo>
                        <a:pt x="96" y="0"/>
                      </a:lnTo>
                      <a:lnTo>
                        <a:pt x="103" y="0"/>
                      </a:lnTo>
                      <a:lnTo>
                        <a:pt x="110" y="1"/>
                      </a:lnTo>
                      <a:lnTo>
                        <a:pt x="118" y="4"/>
                      </a:lnTo>
                      <a:lnTo>
                        <a:pt x="124" y="7"/>
                      </a:lnTo>
                      <a:lnTo>
                        <a:pt x="129" y="11"/>
                      </a:lnTo>
                      <a:lnTo>
                        <a:pt x="135" y="16"/>
                      </a:lnTo>
                      <a:lnTo>
                        <a:pt x="139" y="22"/>
                      </a:lnTo>
                      <a:lnTo>
                        <a:pt x="143" y="29"/>
                      </a:lnTo>
                      <a:lnTo>
                        <a:pt x="149" y="22"/>
                      </a:lnTo>
                      <a:lnTo>
                        <a:pt x="155" y="16"/>
                      </a:lnTo>
                      <a:lnTo>
                        <a:pt x="161" y="11"/>
                      </a:lnTo>
                      <a:lnTo>
                        <a:pt x="167" y="7"/>
                      </a:lnTo>
                      <a:lnTo>
                        <a:pt x="174" y="4"/>
                      </a:lnTo>
                      <a:lnTo>
                        <a:pt x="181" y="1"/>
                      </a:lnTo>
                      <a:lnTo>
                        <a:pt x="189" y="0"/>
                      </a:lnTo>
                      <a:lnTo>
                        <a:pt x="196" y="0"/>
                      </a:lnTo>
                      <a:lnTo>
                        <a:pt x="204" y="1"/>
                      </a:lnTo>
                      <a:lnTo>
                        <a:pt x="213" y="3"/>
                      </a:lnTo>
                      <a:lnTo>
                        <a:pt x="220" y="5"/>
                      </a:lnTo>
                      <a:lnTo>
                        <a:pt x="227" y="9"/>
                      </a:lnTo>
                      <a:lnTo>
                        <a:pt x="233" y="14"/>
                      </a:lnTo>
                      <a:lnTo>
                        <a:pt x="239" y="18"/>
                      </a:lnTo>
                      <a:lnTo>
                        <a:pt x="244" y="24"/>
                      </a:lnTo>
                      <a:lnTo>
                        <a:pt x="248" y="32"/>
                      </a:lnTo>
                      <a:lnTo>
                        <a:pt x="249" y="34"/>
                      </a:lnTo>
                      <a:lnTo>
                        <a:pt x="249" y="38"/>
                      </a:lnTo>
                      <a:lnTo>
                        <a:pt x="250" y="43"/>
                      </a:lnTo>
                      <a:lnTo>
                        <a:pt x="251" y="46"/>
                      </a:lnTo>
                      <a:lnTo>
                        <a:pt x="251" y="52"/>
                      </a:lnTo>
                      <a:lnTo>
                        <a:pt x="252" y="57"/>
                      </a:lnTo>
                      <a:lnTo>
                        <a:pt x="252" y="63"/>
                      </a:lnTo>
                      <a:lnTo>
                        <a:pt x="252" y="69"/>
                      </a:lnTo>
                      <a:lnTo>
                        <a:pt x="252" y="182"/>
                      </a:lnTo>
                      <a:lnTo>
                        <a:pt x="207" y="182"/>
                      </a:lnTo>
                      <a:lnTo>
                        <a:pt x="207" y="81"/>
                      </a:lnTo>
                      <a:lnTo>
                        <a:pt x="207" y="69"/>
                      </a:lnTo>
                      <a:lnTo>
                        <a:pt x="205" y="60"/>
                      </a:lnTo>
                      <a:lnTo>
                        <a:pt x="203" y="52"/>
                      </a:lnTo>
                      <a:lnTo>
                        <a:pt x="202" y="48"/>
                      </a:lnTo>
                      <a:lnTo>
                        <a:pt x="198" y="43"/>
                      </a:lnTo>
                      <a:lnTo>
                        <a:pt x="193" y="39"/>
                      </a:lnTo>
                      <a:lnTo>
                        <a:pt x="187" y="38"/>
                      </a:lnTo>
                      <a:lnTo>
                        <a:pt x="183" y="37"/>
                      </a:lnTo>
                      <a:lnTo>
                        <a:pt x="178" y="37"/>
                      </a:lnTo>
                      <a:lnTo>
                        <a:pt x="173" y="38"/>
                      </a:lnTo>
                      <a:lnTo>
                        <a:pt x="168" y="40"/>
                      </a:lnTo>
                      <a:lnTo>
                        <a:pt x="165" y="43"/>
                      </a:lnTo>
                      <a:lnTo>
                        <a:pt x="161" y="46"/>
                      </a:lnTo>
                      <a:lnTo>
                        <a:pt x="157" y="50"/>
                      </a:lnTo>
                      <a:lnTo>
                        <a:pt x="155" y="56"/>
                      </a:lnTo>
                      <a:lnTo>
                        <a:pt x="153" y="61"/>
                      </a:lnTo>
                      <a:lnTo>
                        <a:pt x="151" y="63"/>
                      </a:lnTo>
                      <a:lnTo>
                        <a:pt x="151" y="67"/>
                      </a:lnTo>
                      <a:lnTo>
                        <a:pt x="150" y="72"/>
                      </a:lnTo>
                      <a:lnTo>
                        <a:pt x="150" y="75"/>
                      </a:lnTo>
                      <a:lnTo>
                        <a:pt x="149" y="80"/>
                      </a:lnTo>
                      <a:lnTo>
                        <a:pt x="149" y="86"/>
                      </a:lnTo>
                      <a:lnTo>
                        <a:pt x="149" y="91"/>
                      </a:lnTo>
                      <a:lnTo>
                        <a:pt x="149" y="97"/>
                      </a:lnTo>
                      <a:lnTo>
                        <a:pt x="149" y="182"/>
                      </a:lnTo>
                      <a:lnTo>
                        <a:pt x="103" y="182"/>
                      </a:lnTo>
                      <a:lnTo>
                        <a:pt x="103" y="85"/>
                      </a:lnTo>
                      <a:lnTo>
                        <a:pt x="103" y="73"/>
                      </a:lnTo>
                      <a:lnTo>
                        <a:pt x="102" y="64"/>
                      </a:lnTo>
                      <a:lnTo>
                        <a:pt x="102" y="57"/>
                      </a:lnTo>
                      <a:lnTo>
                        <a:pt x="101" y="52"/>
                      </a:lnTo>
                      <a:lnTo>
                        <a:pt x="100" y="49"/>
                      </a:lnTo>
                      <a:lnTo>
                        <a:pt x="97" y="46"/>
                      </a:lnTo>
                      <a:lnTo>
                        <a:pt x="96" y="44"/>
                      </a:lnTo>
                      <a:lnTo>
                        <a:pt x="94" y="41"/>
                      </a:lnTo>
                      <a:lnTo>
                        <a:pt x="90" y="40"/>
                      </a:lnTo>
                      <a:lnTo>
                        <a:pt x="86" y="38"/>
                      </a:lnTo>
                      <a:lnTo>
                        <a:pt x="83" y="37"/>
                      </a:lnTo>
                      <a:lnTo>
                        <a:pt x="79" y="37"/>
                      </a:lnTo>
                      <a:lnTo>
                        <a:pt x="74" y="37"/>
                      </a:lnTo>
                      <a:lnTo>
                        <a:pt x="68" y="38"/>
                      </a:lnTo>
                      <a:lnTo>
                        <a:pt x="64" y="40"/>
                      </a:lnTo>
                      <a:lnTo>
                        <a:pt x="60" y="43"/>
                      </a:lnTo>
                      <a:lnTo>
                        <a:pt x="56" y="46"/>
                      </a:lnTo>
                      <a:lnTo>
                        <a:pt x="53" y="50"/>
                      </a:lnTo>
                      <a:lnTo>
                        <a:pt x="50" y="55"/>
                      </a:lnTo>
                      <a:lnTo>
                        <a:pt x="49" y="60"/>
                      </a:lnTo>
                      <a:lnTo>
                        <a:pt x="48" y="62"/>
                      </a:lnTo>
                      <a:lnTo>
                        <a:pt x="48" y="66"/>
                      </a:lnTo>
                      <a:lnTo>
                        <a:pt x="47" y="69"/>
                      </a:lnTo>
                      <a:lnTo>
                        <a:pt x="47" y="74"/>
                      </a:lnTo>
                      <a:lnTo>
                        <a:pt x="46" y="79"/>
                      </a:lnTo>
                      <a:lnTo>
                        <a:pt x="46" y="84"/>
                      </a:lnTo>
                      <a:lnTo>
                        <a:pt x="46" y="90"/>
                      </a:lnTo>
                      <a:lnTo>
                        <a:pt x="46" y="96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8" name="Freeform 94"/>
                <p:cNvSpPr>
                  <a:spLocks noChangeAspect="1" noEditPoints="1"/>
                </p:cNvSpPr>
                <p:nvPr/>
              </p:nvSpPr>
              <p:spPr bwMode="auto">
                <a:xfrm>
                  <a:off x="1598" y="1978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8 w 164"/>
                    <a:gd name="T7" fmla="*/ 1 h 187"/>
                    <a:gd name="T8" fmla="*/ 11 w 164"/>
                    <a:gd name="T9" fmla="*/ 1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8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7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1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20 w 164"/>
                    <a:gd name="T97" fmla="*/ 28 h 187"/>
                    <a:gd name="T98" fmla="*/ 21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1"/>
                      </a:lnTo>
                      <a:lnTo>
                        <a:pt x="17" y="26"/>
                      </a:lnTo>
                      <a:lnTo>
                        <a:pt x="21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4"/>
                      </a:lnTo>
                      <a:lnTo>
                        <a:pt x="56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6" y="4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5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1" y="44"/>
                      </a:lnTo>
                      <a:lnTo>
                        <a:pt x="151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80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9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9"/>
                      </a:lnTo>
                      <a:lnTo>
                        <a:pt x="29" y="88"/>
                      </a:lnTo>
                      <a:lnTo>
                        <a:pt x="33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3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3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40"/>
                      </a:lnTo>
                      <a:lnTo>
                        <a:pt x="52" y="143"/>
                      </a:lnTo>
                      <a:lnTo>
                        <a:pt x="56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7" y="140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9" name="Freeform 95"/>
                <p:cNvSpPr>
                  <a:spLocks noChangeAspect="1" noEditPoints="1"/>
                </p:cNvSpPr>
                <p:nvPr/>
              </p:nvSpPr>
              <p:spPr bwMode="auto">
                <a:xfrm>
                  <a:off x="1636" y="1978"/>
                  <a:ext cx="34" cy="51"/>
                </a:xfrm>
                <a:custGeom>
                  <a:avLst/>
                  <a:gdLst>
                    <a:gd name="T0" fmla="*/ 12 w 169"/>
                    <a:gd name="T1" fmla="*/ 41 h 255"/>
                    <a:gd name="T2" fmla="*/ 13 w 169"/>
                    <a:gd name="T3" fmla="*/ 43 h 255"/>
                    <a:gd name="T4" fmla="*/ 15 w 169"/>
                    <a:gd name="T5" fmla="*/ 44 h 255"/>
                    <a:gd name="T6" fmla="*/ 20 w 169"/>
                    <a:gd name="T7" fmla="*/ 43 h 255"/>
                    <a:gd name="T8" fmla="*/ 23 w 169"/>
                    <a:gd name="T9" fmla="*/ 42 h 255"/>
                    <a:gd name="T10" fmla="*/ 24 w 169"/>
                    <a:gd name="T11" fmla="*/ 40 h 255"/>
                    <a:gd name="T12" fmla="*/ 25 w 169"/>
                    <a:gd name="T13" fmla="*/ 37 h 255"/>
                    <a:gd name="T14" fmla="*/ 24 w 169"/>
                    <a:gd name="T15" fmla="*/ 32 h 255"/>
                    <a:gd name="T16" fmla="*/ 20 w 169"/>
                    <a:gd name="T17" fmla="*/ 35 h 255"/>
                    <a:gd name="T18" fmla="*/ 15 w 169"/>
                    <a:gd name="T19" fmla="*/ 36 h 255"/>
                    <a:gd name="T20" fmla="*/ 11 w 169"/>
                    <a:gd name="T21" fmla="*/ 36 h 255"/>
                    <a:gd name="T22" fmla="*/ 6 w 169"/>
                    <a:gd name="T23" fmla="*/ 34 h 255"/>
                    <a:gd name="T24" fmla="*/ 3 w 169"/>
                    <a:gd name="T25" fmla="*/ 30 h 255"/>
                    <a:gd name="T26" fmla="*/ 1 w 169"/>
                    <a:gd name="T27" fmla="*/ 26 h 255"/>
                    <a:gd name="T28" fmla="*/ 0 w 169"/>
                    <a:gd name="T29" fmla="*/ 22 h 255"/>
                    <a:gd name="T30" fmla="*/ 0 w 169"/>
                    <a:gd name="T31" fmla="*/ 16 h 255"/>
                    <a:gd name="T32" fmla="*/ 1 w 169"/>
                    <a:gd name="T33" fmla="*/ 10 h 255"/>
                    <a:gd name="T34" fmla="*/ 3 w 169"/>
                    <a:gd name="T35" fmla="*/ 6 h 255"/>
                    <a:gd name="T36" fmla="*/ 6 w 169"/>
                    <a:gd name="T37" fmla="*/ 3 h 255"/>
                    <a:gd name="T38" fmla="*/ 10 w 169"/>
                    <a:gd name="T39" fmla="*/ 1 h 255"/>
                    <a:gd name="T40" fmla="*/ 14 w 169"/>
                    <a:gd name="T41" fmla="*/ 0 h 255"/>
                    <a:gd name="T42" fmla="*/ 19 w 169"/>
                    <a:gd name="T43" fmla="*/ 1 h 255"/>
                    <a:gd name="T44" fmla="*/ 23 w 169"/>
                    <a:gd name="T45" fmla="*/ 3 h 255"/>
                    <a:gd name="T46" fmla="*/ 25 w 169"/>
                    <a:gd name="T47" fmla="*/ 1 h 255"/>
                    <a:gd name="T48" fmla="*/ 34 w 169"/>
                    <a:gd name="T49" fmla="*/ 34 h 255"/>
                    <a:gd name="T50" fmla="*/ 34 w 169"/>
                    <a:gd name="T51" fmla="*/ 39 h 255"/>
                    <a:gd name="T52" fmla="*/ 33 w 169"/>
                    <a:gd name="T53" fmla="*/ 42 h 255"/>
                    <a:gd name="T54" fmla="*/ 32 w 169"/>
                    <a:gd name="T55" fmla="*/ 45 h 255"/>
                    <a:gd name="T56" fmla="*/ 29 w 169"/>
                    <a:gd name="T57" fmla="*/ 48 h 255"/>
                    <a:gd name="T58" fmla="*/ 25 w 169"/>
                    <a:gd name="T59" fmla="*/ 50 h 255"/>
                    <a:gd name="T60" fmla="*/ 23 w 169"/>
                    <a:gd name="T61" fmla="*/ 51 h 255"/>
                    <a:gd name="T62" fmla="*/ 19 w 169"/>
                    <a:gd name="T63" fmla="*/ 51 h 255"/>
                    <a:gd name="T64" fmla="*/ 15 w 169"/>
                    <a:gd name="T65" fmla="*/ 51 h 255"/>
                    <a:gd name="T66" fmla="*/ 10 w 169"/>
                    <a:gd name="T67" fmla="*/ 50 h 255"/>
                    <a:gd name="T68" fmla="*/ 6 w 169"/>
                    <a:gd name="T69" fmla="*/ 49 h 255"/>
                    <a:gd name="T70" fmla="*/ 3 w 169"/>
                    <a:gd name="T71" fmla="*/ 46 h 255"/>
                    <a:gd name="T72" fmla="*/ 1 w 169"/>
                    <a:gd name="T73" fmla="*/ 43 h 255"/>
                    <a:gd name="T74" fmla="*/ 1 w 169"/>
                    <a:gd name="T75" fmla="*/ 40 h 255"/>
                    <a:gd name="T76" fmla="*/ 1 w 169"/>
                    <a:gd name="T77" fmla="*/ 39 h 255"/>
                    <a:gd name="T78" fmla="*/ 9 w 169"/>
                    <a:gd name="T79" fmla="*/ 18 h 255"/>
                    <a:gd name="T80" fmla="*/ 9 w 169"/>
                    <a:gd name="T81" fmla="*/ 22 h 255"/>
                    <a:gd name="T82" fmla="*/ 10 w 169"/>
                    <a:gd name="T83" fmla="*/ 25 h 255"/>
                    <a:gd name="T84" fmla="*/ 12 w 169"/>
                    <a:gd name="T85" fmla="*/ 28 h 255"/>
                    <a:gd name="T86" fmla="*/ 16 w 169"/>
                    <a:gd name="T87" fmla="*/ 29 h 255"/>
                    <a:gd name="T88" fmla="*/ 21 w 169"/>
                    <a:gd name="T89" fmla="*/ 28 h 255"/>
                    <a:gd name="T90" fmla="*/ 23 w 169"/>
                    <a:gd name="T91" fmla="*/ 25 h 255"/>
                    <a:gd name="T92" fmla="*/ 24 w 169"/>
                    <a:gd name="T93" fmla="*/ 22 h 255"/>
                    <a:gd name="T94" fmla="*/ 25 w 169"/>
                    <a:gd name="T95" fmla="*/ 18 h 255"/>
                    <a:gd name="T96" fmla="*/ 25 w 169"/>
                    <a:gd name="T97" fmla="*/ 15 h 255"/>
                    <a:gd name="T98" fmla="*/ 24 w 169"/>
                    <a:gd name="T99" fmla="*/ 12 h 255"/>
                    <a:gd name="T100" fmla="*/ 21 w 169"/>
                    <a:gd name="T101" fmla="*/ 9 h 255"/>
                    <a:gd name="T102" fmla="*/ 17 w 169"/>
                    <a:gd name="T103" fmla="*/ 7 h 255"/>
                    <a:gd name="T104" fmla="*/ 12 w 169"/>
                    <a:gd name="T105" fmla="*/ 9 h 255"/>
                    <a:gd name="T106" fmla="*/ 10 w 169"/>
                    <a:gd name="T107" fmla="*/ 11 h 255"/>
                    <a:gd name="T108" fmla="*/ 9 w 169"/>
                    <a:gd name="T109" fmla="*/ 14 h 255"/>
                    <a:gd name="T110" fmla="*/ 9 w 169"/>
                    <a:gd name="T111" fmla="*/ 18 h 255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9" h="255">
                      <a:moveTo>
                        <a:pt x="5" y="196"/>
                      </a:moveTo>
                      <a:lnTo>
                        <a:pt x="58" y="199"/>
                      </a:lnTo>
                      <a:lnTo>
                        <a:pt x="59" y="204"/>
                      </a:lnTo>
                      <a:lnTo>
                        <a:pt x="60" y="208"/>
                      </a:lnTo>
                      <a:lnTo>
                        <a:pt x="61" y="211"/>
                      </a:lnTo>
                      <a:lnTo>
                        <a:pt x="64" y="214"/>
                      </a:lnTo>
                      <a:lnTo>
                        <a:pt x="67" y="215"/>
                      </a:lnTo>
                      <a:lnTo>
                        <a:pt x="72" y="217"/>
                      </a:lnTo>
                      <a:lnTo>
                        <a:pt x="77" y="219"/>
                      </a:lnTo>
                      <a:lnTo>
                        <a:pt x="84" y="219"/>
                      </a:lnTo>
                      <a:lnTo>
                        <a:pt x="93" y="219"/>
                      </a:lnTo>
                      <a:lnTo>
                        <a:pt x="100" y="217"/>
                      </a:lnTo>
                      <a:lnTo>
                        <a:pt x="106" y="215"/>
                      </a:lnTo>
                      <a:lnTo>
                        <a:pt x="111" y="214"/>
                      </a:lnTo>
                      <a:lnTo>
                        <a:pt x="113" y="211"/>
                      </a:lnTo>
                      <a:lnTo>
                        <a:pt x="116" y="209"/>
                      </a:lnTo>
                      <a:lnTo>
                        <a:pt x="118" y="205"/>
                      </a:lnTo>
                      <a:lnTo>
                        <a:pt x="120" y="200"/>
                      </a:lnTo>
                      <a:lnTo>
                        <a:pt x="122" y="197"/>
                      </a:lnTo>
                      <a:lnTo>
                        <a:pt x="122" y="192"/>
                      </a:lnTo>
                      <a:lnTo>
                        <a:pt x="123" y="186"/>
                      </a:lnTo>
                      <a:lnTo>
                        <a:pt x="123" y="179"/>
                      </a:lnTo>
                      <a:lnTo>
                        <a:pt x="123" y="152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8" y="174"/>
                      </a:lnTo>
                      <a:lnTo>
                        <a:pt x="92" y="177"/>
                      </a:lnTo>
                      <a:lnTo>
                        <a:pt x="84" y="180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0" y="182"/>
                      </a:lnTo>
                      <a:lnTo>
                        <a:pt x="53" y="180"/>
                      </a:lnTo>
                      <a:lnTo>
                        <a:pt x="46" y="177"/>
                      </a:lnTo>
                      <a:lnTo>
                        <a:pt x="39" y="174"/>
                      </a:lnTo>
                      <a:lnTo>
                        <a:pt x="31" y="170"/>
                      </a:lnTo>
                      <a:lnTo>
                        <a:pt x="25" y="165"/>
                      </a:lnTo>
                      <a:lnTo>
                        <a:pt x="19" y="159"/>
                      </a:lnTo>
                      <a:lnTo>
                        <a:pt x="15" y="152"/>
                      </a:lnTo>
                      <a:lnTo>
                        <a:pt x="11" y="146"/>
                      </a:lnTo>
                      <a:lnTo>
                        <a:pt x="9" y="140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3" y="118"/>
                      </a:lnTo>
                      <a:lnTo>
                        <a:pt x="1" y="109"/>
                      </a:lnTo>
                      <a:lnTo>
                        <a:pt x="0" y="101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1" y="72"/>
                      </a:lnTo>
                      <a:lnTo>
                        <a:pt x="3" y="62"/>
                      </a:lnTo>
                      <a:lnTo>
                        <a:pt x="5" y="52"/>
                      </a:lnTo>
                      <a:lnTo>
                        <a:pt x="9" y="45"/>
                      </a:lnTo>
                      <a:lnTo>
                        <a:pt x="11" y="37"/>
                      </a:lnTo>
                      <a:lnTo>
                        <a:pt x="15" y="31"/>
                      </a:lnTo>
                      <a:lnTo>
                        <a:pt x="19" y="24"/>
                      </a:lnTo>
                      <a:lnTo>
                        <a:pt x="24" y="18"/>
                      </a:lnTo>
                      <a:lnTo>
                        <a:pt x="30" y="14"/>
                      </a:lnTo>
                      <a:lnTo>
                        <a:pt x="36" y="10"/>
                      </a:lnTo>
                      <a:lnTo>
                        <a:pt x="42" y="6"/>
                      </a:lnTo>
                      <a:lnTo>
                        <a:pt x="49" y="4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8" y="0"/>
                      </a:lnTo>
                      <a:lnTo>
                        <a:pt x="86" y="3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1"/>
                      </a:lnTo>
                      <a:lnTo>
                        <a:pt x="123" y="5"/>
                      </a:lnTo>
                      <a:lnTo>
                        <a:pt x="169" y="5"/>
                      </a:lnTo>
                      <a:lnTo>
                        <a:pt x="169" y="165"/>
                      </a:lnTo>
                      <a:lnTo>
                        <a:pt x="169" y="172"/>
                      </a:lnTo>
                      <a:lnTo>
                        <a:pt x="169" y="180"/>
                      </a:lnTo>
                      <a:lnTo>
                        <a:pt x="167" y="187"/>
                      </a:lnTo>
                      <a:lnTo>
                        <a:pt x="167" y="193"/>
                      </a:lnTo>
                      <a:lnTo>
                        <a:pt x="166" y="199"/>
                      </a:lnTo>
                      <a:lnTo>
                        <a:pt x="165" y="204"/>
                      </a:lnTo>
                      <a:lnTo>
                        <a:pt x="165" y="209"/>
                      </a:lnTo>
                      <a:lnTo>
                        <a:pt x="164" y="212"/>
                      </a:lnTo>
                      <a:lnTo>
                        <a:pt x="160" y="220"/>
                      </a:lnTo>
                      <a:lnTo>
                        <a:pt x="157" y="226"/>
                      </a:lnTo>
                      <a:lnTo>
                        <a:pt x="153" y="232"/>
                      </a:lnTo>
                      <a:lnTo>
                        <a:pt x="149" y="237"/>
                      </a:lnTo>
                      <a:lnTo>
                        <a:pt x="144" y="240"/>
                      </a:lnTo>
                      <a:lnTo>
                        <a:pt x="138" y="244"/>
                      </a:lnTo>
                      <a:lnTo>
                        <a:pt x="131" y="248"/>
                      </a:lnTo>
                      <a:lnTo>
                        <a:pt x="124" y="250"/>
                      </a:lnTo>
                      <a:lnTo>
                        <a:pt x="120" y="251"/>
                      </a:lnTo>
                      <a:lnTo>
                        <a:pt x="116" y="251"/>
                      </a:lnTo>
                      <a:lnTo>
                        <a:pt x="112" y="253"/>
                      </a:lnTo>
                      <a:lnTo>
                        <a:pt x="107" y="254"/>
                      </a:lnTo>
                      <a:lnTo>
                        <a:pt x="101" y="254"/>
                      </a:lnTo>
                      <a:lnTo>
                        <a:pt x="96" y="255"/>
                      </a:lnTo>
                      <a:lnTo>
                        <a:pt x="90" y="255"/>
                      </a:lnTo>
                      <a:lnTo>
                        <a:pt x="86" y="255"/>
                      </a:lnTo>
                      <a:lnTo>
                        <a:pt x="75" y="255"/>
                      </a:lnTo>
                      <a:lnTo>
                        <a:pt x="65" y="254"/>
                      </a:lnTo>
                      <a:lnTo>
                        <a:pt x="57" y="253"/>
                      </a:lnTo>
                      <a:lnTo>
                        <a:pt x="48" y="251"/>
                      </a:lnTo>
                      <a:lnTo>
                        <a:pt x="41" y="249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8" y="237"/>
                      </a:lnTo>
                      <a:lnTo>
                        <a:pt x="15" y="232"/>
                      </a:lnTo>
                      <a:lnTo>
                        <a:pt x="12" y="227"/>
                      </a:lnTo>
                      <a:lnTo>
                        <a:pt x="9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8"/>
                      </a:lnTo>
                      <a:lnTo>
                        <a:pt x="5" y="196"/>
                      </a:lnTo>
                      <a:lnTo>
                        <a:pt x="5" y="194"/>
                      </a:lnTo>
                      <a:lnTo>
                        <a:pt x="5" y="196"/>
                      </a:lnTo>
                      <a:close/>
                      <a:moveTo>
                        <a:pt x="46" y="90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1"/>
                      </a:lnTo>
                      <a:lnTo>
                        <a:pt x="48" y="115"/>
                      </a:lnTo>
                      <a:lnTo>
                        <a:pt x="49" y="122"/>
                      </a:lnTo>
                      <a:lnTo>
                        <a:pt x="52" y="125"/>
                      </a:lnTo>
                      <a:lnTo>
                        <a:pt x="53" y="129"/>
                      </a:lnTo>
                      <a:lnTo>
                        <a:pt x="55" y="132"/>
                      </a:lnTo>
                      <a:lnTo>
                        <a:pt x="61" y="138"/>
                      </a:lnTo>
                      <a:lnTo>
                        <a:pt x="67" y="142"/>
                      </a:lnTo>
                      <a:lnTo>
                        <a:pt x="75" y="145"/>
                      </a:lnTo>
                      <a:lnTo>
                        <a:pt x="82" y="146"/>
                      </a:lnTo>
                      <a:lnTo>
                        <a:pt x="90" y="145"/>
                      </a:lnTo>
                      <a:lnTo>
                        <a:pt x="98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3" y="129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19" y="115"/>
                      </a:lnTo>
                      <a:lnTo>
                        <a:pt x="120" y="111"/>
                      </a:lnTo>
                      <a:lnTo>
                        <a:pt x="122" y="105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3"/>
                      </a:lnTo>
                      <a:lnTo>
                        <a:pt x="120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4" y="55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8"/>
                      </a:lnTo>
                      <a:lnTo>
                        <a:pt x="83" y="37"/>
                      </a:lnTo>
                      <a:lnTo>
                        <a:pt x="75" y="38"/>
                      </a:lnTo>
                      <a:lnTo>
                        <a:pt x="69" y="40"/>
                      </a:lnTo>
                      <a:lnTo>
                        <a:pt x="61" y="44"/>
                      </a:lnTo>
                      <a:lnTo>
                        <a:pt x="57" y="50"/>
                      </a:lnTo>
                      <a:lnTo>
                        <a:pt x="54" y="54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8" y="67"/>
                      </a:lnTo>
                      <a:lnTo>
                        <a:pt x="47" y="72"/>
                      </a:lnTo>
                      <a:lnTo>
                        <a:pt x="47" y="78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0" name="Freeform 96"/>
                <p:cNvSpPr>
                  <a:spLocks noChangeAspect="1"/>
                </p:cNvSpPr>
                <p:nvPr/>
              </p:nvSpPr>
              <p:spPr bwMode="auto">
                <a:xfrm>
                  <a:off x="1680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1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0" y="182"/>
                      </a:lnTo>
                      <a:lnTo>
                        <a:pt x="110" y="92"/>
                      </a:lnTo>
                      <a:lnTo>
                        <a:pt x="110" y="85"/>
                      </a:lnTo>
                      <a:lnTo>
                        <a:pt x="110" y="79"/>
                      </a:lnTo>
                      <a:lnTo>
                        <a:pt x="110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8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6" y="37"/>
                      </a:lnTo>
                      <a:lnTo>
                        <a:pt x="81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6" y="48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5" y="83"/>
                      </a:lnTo>
                      <a:lnTo>
                        <a:pt x="45" y="89"/>
                      </a:lnTo>
                      <a:lnTo>
                        <a:pt x="45" y="95"/>
                      </a:lnTo>
                      <a:lnTo>
                        <a:pt x="45" y="102"/>
                      </a:lnTo>
                      <a:lnTo>
                        <a:pt x="45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2"/>
                      </a:lnTo>
                      <a:lnTo>
                        <a:pt x="51" y="24"/>
                      </a:lnTo>
                      <a:lnTo>
                        <a:pt x="57" y="18"/>
                      </a:lnTo>
                      <a:lnTo>
                        <a:pt x="63" y="12"/>
                      </a:lnTo>
                      <a:lnTo>
                        <a:pt x="69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99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0" y="17"/>
                      </a:lnTo>
                      <a:lnTo>
                        <a:pt x="144" y="21"/>
                      </a:lnTo>
                      <a:lnTo>
                        <a:pt x="146" y="24"/>
                      </a:lnTo>
                      <a:lnTo>
                        <a:pt x="149" y="29"/>
                      </a:lnTo>
                      <a:lnTo>
                        <a:pt x="151" y="35"/>
                      </a:lnTo>
                      <a:lnTo>
                        <a:pt x="152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1" name="Freeform 97"/>
                <p:cNvSpPr>
                  <a:spLocks noChangeAspect="1" noEditPoints="1"/>
                </p:cNvSpPr>
                <p:nvPr/>
              </p:nvSpPr>
              <p:spPr bwMode="auto">
                <a:xfrm>
                  <a:off x="1718" y="1978"/>
                  <a:ext cx="32" cy="37"/>
                </a:xfrm>
                <a:custGeom>
                  <a:avLst/>
                  <a:gdLst>
                    <a:gd name="T0" fmla="*/ 32 w 163"/>
                    <a:gd name="T1" fmla="*/ 26 h 187"/>
                    <a:gd name="T2" fmla="*/ 31 w 163"/>
                    <a:gd name="T3" fmla="*/ 29 h 187"/>
                    <a:gd name="T4" fmla="*/ 29 w 163"/>
                    <a:gd name="T5" fmla="*/ 31 h 187"/>
                    <a:gd name="T6" fmla="*/ 27 w 163"/>
                    <a:gd name="T7" fmla="*/ 33 h 187"/>
                    <a:gd name="T8" fmla="*/ 26 w 163"/>
                    <a:gd name="T9" fmla="*/ 34 h 187"/>
                    <a:gd name="T10" fmla="*/ 24 w 163"/>
                    <a:gd name="T11" fmla="*/ 35 h 187"/>
                    <a:gd name="T12" fmla="*/ 22 w 163"/>
                    <a:gd name="T13" fmla="*/ 36 h 187"/>
                    <a:gd name="T14" fmla="*/ 19 w 163"/>
                    <a:gd name="T15" fmla="*/ 37 h 187"/>
                    <a:gd name="T16" fmla="*/ 16 w 163"/>
                    <a:gd name="T17" fmla="*/ 37 h 187"/>
                    <a:gd name="T18" fmla="*/ 12 w 163"/>
                    <a:gd name="T19" fmla="*/ 37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9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6 w 163"/>
                    <a:gd name="T43" fmla="*/ 3 h 187"/>
                    <a:gd name="T44" fmla="*/ 9 w 163"/>
                    <a:gd name="T45" fmla="*/ 1 h 187"/>
                    <a:gd name="T46" fmla="*/ 12 w 163"/>
                    <a:gd name="T47" fmla="*/ 0 h 187"/>
                    <a:gd name="T48" fmla="*/ 16 w 163"/>
                    <a:gd name="T49" fmla="*/ 0 h 187"/>
                    <a:gd name="T50" fmla="*/ 19 w 163"/>
                    <a:gd name="T51" fmla="*/ 0 h 187"/>
                    <a:gd name="T52" fmla="*/ 22 w 163"/>
                    <a:gd name="T53" fmla="*/ 1 h 187"/>
                    <a:gd name="T54" fmla="*/ 25 w 163"/>
                    <a:gd name="T55" fmla="*/ 3 h 187"/>
                    <a:gd name="T56" fmla="*/ 27 w 163"/>
                    <a:gd name="T57" fmla="*/ 5 h 187"/>
                    <a:gd name="T58" fmla="*/ 29 w 163"/>
                    <a:gd name="T59" fmla="*/ 8 h 187"/>
                    <a:gd name="T60" fmla="*/ 31 w 163"/>
                    <a:gd name="T61" fmla="*/ 12 h 187"/>
                    <a:gd name="T62" fmla="*/ 32 w 163"/>
                    <a:gd name="T63" fmla="*/ 16 h 187"/>
                    <a:gd name="T64" fmla="*/ 32 w 163"/>
                    <a:gd name="T65" fmla="*/ 21 h 187"/>
                    <a:gd name="T66" fmla="*/ 9 w 163"/>
                    <a:gd name="T67" fmla="*/ 23 h 187"/>
                    <a:gd name="T68" fmla="*/ 10 w 163"/>
                    <a:gd name="T69" fmla="*/ 27 h 187"/>
                    <a:gd name="T70" fmla="*/ 12 w 163"/>
                    <a:gd name="T71" fmla="*/ 29 h 187"/>
                    <a:gd name="T72" fmla="*/ 15 w 163"/>
                    <a:gd name="T73" fmla="*/ 29 h 187"/>
                    <a:gd name="T74" fmla="*/ 17 w 163"/>
                    <a:gd name="T75" fmla="*/ 30 h 187"/>
                    <a:gd name="T76" fmla="*/ 19 w 163"/>
                    <a:gd name="T77" fmla="*/ 29 h 187"/>
                    <a:gd name="T78" fmla="*/ 21 w 163"/>
                    <a:gd name="T79" fmla="*/ 28 h 187"/>
                    <a:gd name="T80" fmla="*/ 22 w 163"/>
                    <a:gd name="T81" fmla="*/ 26 h 187"/>
                    <a:gd name="T82" fmla="*/ 23 w 163"/>
                    <a:gd name="T83" fmla="*/ 15 h 187"/>
                    <a:gd name="T84" fmla="*/ 22 w 163"/>
                    <a:gd name="T85" fmla="*/ 12 h 187"/>
                    <a:gd name="T86" fmla="*/ 21 w 163"/>
                    <a:gd name="T87" fmla="*/ 9 h 187"/>
                    <a:gd name="T88" fmla="*/ 19 w 163"/>
                    <a:gd name="T89" fmla="*/ 8 h 187"/>
                    <a:gd name="T90" fmla="*/ 16 w 163"/>
                    <a:gd name="T91" fmla="*/ 7 h 187"/>
                    <a:gd name="T92" fmla="*/ 13 w 163"/>
                    <a:gd name="T93" fmla="*/ 8 h 187"/>
                    <a:gd name="T94" fmla="*/ 11 w 163"/>
                    <a:gd name="T95" fmla="*/ 10 h 187"/>
                    <a:gd name="T96" fmla="*/ 9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8" y="137"/>
                      </a:lnTo>
                      <a:lnTo>
                        <a:pt x="156" y="145"/>
                      </a:lnTo>
                      <a:lnTo>
                        <a:pt x="152" y="151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0" y="165"/>
                      </a:lnTo>
                      <a:lnTo>
                        <a:pt x="137" y="169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9"/>
                      </a:lnTo>
                      <a:lnTo>
                        <a:pt x="116" y="181"/>
                      </a:lnTo>
                      <a:lnTo>
                        <a:pt x="110" y="183"/>
                      </a:lnTo>
                      <a:lnTo>
                        <a:pt x="104" y="185"/>
                      </a:lnTo>
                      <a:lnTo>
                        <a:pt x="98" y="186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5"/>
                      </a:lnTo>
                      <a:lnTo>
                        <a:pt x="53" y="182"/>
                      </a:lnTo>
                      <a:lnTo>
                        <a:pt x="44" y="179"/>
                      </a:lnTo>
                      <a:lnTo>
                        <a:pt x="36" y="175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7"/>
                      </a:lnTo>
                      <a:lnTo>
                        <a:pt x="13" y="151"/>
                      </a:lnTo>
                      <a:lnTo>
                        <a:pt x="9" y="145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2"/>
                      </a:lnTo>
                      <a:lnTo>
                        <a:pt x="1" y="113"/>
                      </a:lnTo>
                      <a:lnTo>
                        <a:pt x="0" y="105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6"/>
                      </a:lnTo>
                      <a:lnTo>
                        <a:pt x="6" y="56"/>
                      </a:lnTo>
                      <a:lnTo>
                        <a:pt x="8" y="48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1" y="26"/>
                      </a:lnTo>
                      <a:lnTo>
                        <a:pt x="27" y="20"/>
                      </a:lnTo>
                      <a:lnTo>
                        <a:pt x="33" y="15"/>
                      </a:lnTo>
                      <a:lnTo>
                        <a:pt x="39" y="10"/>
                      </a:lnTo>
                      <a:lnTo>
                        <a:pt x="47" y="6"/>
                      </a:lnTo>
                      <a:lnTo>
                        <a:pt x="55" y="4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4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8" y="16"/>
                      </a:lnTo>
                      <a:lnTo>
                        <a:pt x="134" y="21"/>
                      </a:lnTo>
                      <a:lnTo>
                        <a:pt x="140" y="27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60"/>
                      </a:lnTo>
                      <a:lnTo>
                        <a:pt x="160" y="71"/>
                      </a:lnTo>
                      <a:lnTo>
                        <a:pt x="162" y="81"/>
                      </a:lnTo>
                      <a:lnTo>
                        <a:pt x="163" y="94"/>
                      </a:lnTo>
                      <a:lnTo>
                        <a:pt x="163" y="107"/>
                      </a:lnTo>
                      <a:lnTo>
                        <a:pt x="45" y="107"/>
                      </a:lnTo>
                      <a:lnTo>
                        <a:pt x="47" y="117"/>
                      </a:lnTo>
                      <a:lnTo>
                        <a:pt x="48" y="126"/>
                      </a:lnTo>
                      <a:lnTo>
                        <a:pt x="51" y="134"/>
                      </a:lnTo>
                      <a:lnTo>
                        <a:pt x="56" y="140"/>
                      </a:lnTo>
                      <a:lnTo>
                        <a:pt x="62" y="145"/>
                      </a:lnTo>
                      <a:lnTo>
                        <a:pt x="68" y="148"/>
                      </a:lnTo>
                      <a:lnTo>
                        <a:pt x="75" y="149"/>
                      </a:lnTo>
                      <a:lnTo>
                        <a:pt x="84" y="151"/>
                      </a:lnTo>
                      <a:lnTo>
                        <a:pt x="89" y="151"/>
                      </a:lnTo>
                      <a:lnTo>
                        <a:pt x="94" y="149"/>
                      </a:lnTo>
                      <a:lnTo>
                        <a:pt x="98" y="147"/>
                      </a:lnTo>
                      <a:lnTo>
                        <a:pt x="102" y="146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8"/>
                      </a:moveTo>
                      <a:lnTo>
                        <a:pt x="116" y="69"/>
                      </a:lnTo>
                      <a:lnTo>
                        <a:pt x="114" y="61"/>
                      </a:lnTo>
                      <a:lnTo>
                        <a:pt x="112" y="54"/>
                      </a:lnTo>
                      <a:lnTo>
                        <a:pt x="107" y="48"/>
                      </a:lnTo>
                      <a:lnTo>
                        <a:pt x="101" y="43"/>
                      </a:lnTo>
                      <a:lnTo>
                        <a:pt x="95" y="39"/>
                      </a:lnTo>
                      <a:lnTo>
                        <a:pt x="89" y="38"/>
                      </a:lnTo>
                      <a:lnTo>
                        <a:pt x="82" y="37"/>
                      </a:lnTo>
                      <a:lnTo>
                        <a:pt x="74" y="38"/>
                      </a:lnTo>
                      <a:lnTo>
                        <a:pt x="67" y="40"/>
                      </a:lnTo>
                      <a:lnTo>
                        <a:pt x="61" y="44"/>
                      </a:lnTo>
                      <a:lnTo>
                        <a:pt x="56" y="49"/>
                      </a:lnTo>
                      <a:lnTo>
                        <a:pt x="51" y="55"/>
                      </a:lnTo>
                      <a:lnTo>
                        <a:pt x="48" y="61"/>
                      </a:lnTo>
                      <a:lnTo>
                        <a:pt x="47" y="69"/>
                      </a:lnTo>
                      <a:lnTo>
                        <a:pt x="45" y="78"/>
                      </a:lnTo>
                      <a:lnTo>
                        <a:pt x="118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2" name="Freeform 98"/>
                <p:cNvSpPr>
                  <a:spLocks noChangeAspect="1"/>
                </p:cNvSpPr>
                <p:nvPr/>
              </p:nvSpPr>
              <p:spPr bwMode="auto">
                <a:xfrm>
                  <a:off x="1754" y="1966"/>
                  <a:ext cx="21" cy="49"/>
                </a:xfrm>
                <a:custGeom>
                  <a:avLst/>
                  <a:gdLst>
                    <a:gd name="T0" fmla="*/ 20 w 104"/>
                    <a:gd name="T1" fmla="*/ 12 h 243"/>
                    <a:gd name="T2" fmla="*/ 20 w 104"/>
                    <a:gd name="T3" fmla="*/ 20 h 243"/>
                    <a:gd name="T4" fmla="*/ 14 w 104"/>
                    <a:gd name="T5" fmla="*/ 20 h 243"/>
                    <a:gd name="T6" fmla="*/ 14 w 104"/>
                    <a:gd name="T7" fmla="*/ 35 h 243"/>
                    <a:gd name="T8" fmla="*/ 14 w 104"/>
                    <a:gd name="T9" fmla="*/ 37 h 243"/>
                    <a:gd name="T10" fmla="*/ 14 w 104"/>
                    <a:gd name="T11" fmla="*/ 38 h 243"/>
                    <a:gd name="T12" fmla="*/ 14 w 104"/>
                    <a:gd name="T13" fmla="*/ 40 h 243"/>
                    <a:gd name="T14" fmla="*/ 14 w 104"/>
                    <a:gd name="T15" fmla="*/ 40 h 243"/>
                    <a:gd name="T16" fmla="*/ 14 w 104"/>
                    <a:gd name="T17" fmla="*/ 40 h 243"/>
                    <a:gd name="T18" fmla="*/ 14 w 104"/>
                    <a:gd name="T19" fmla="*/ 41 h 243"/>
                    <a:gd name="T20" fmla="*/ 14 w 104"/>
                    <a:gd name="T21" fmla="*/ 41 h 243"/>
                    <a:gd name="T22" fmla="*/ 15 w 104"/>
                    <a:gd name="T23" fmla="*/ 41 h 243"/>
                    <a:gd name="T24" fmla="*/ 15 w 104"/>
                    <a:gd name="T25" fmla="*/ 41 h 243"/>
                    <a:gd name="T26" fmla="*/ 16 w 104"/>
                    <a:gd name="T27" fmla="*/ 41 h 243"/>
                    <a:gd name="T28" fmla="*/ 16 w 104"/>
                    <a:gd name="T29" fmla="*/ 42 h 243"/>
                    <a:gd name="T30" fmla="*/ 16 w 104"/>
                    <a:gd name="T31" fmla="*/ 42 h 243"/>
                    <a:gd name="T32" fmla="*/ 17 w 104"/>
                    <a:gd name="T33" fmla="*/ 42 h 243"/>
                    <a:gd name="T34" fmla="*/ 18 w 104"/>
                    <a:gd name="T35" fmla="*/ 41 h 243"/>
                    <a:gd name="T36" fmla="*/ 19 w 104"/>
                    <a:gd name="T37" fmla="*/ 41 h 243"/>
                    <a:gd name="T38" fmla="*/ 20 w 104"/>
                    <a:gd name="T39" fmla="*/ 41 h 243"/>
                    <a:gd name="T40" fmla="*/ 21 w 104"/>
                    <a:gd name="T41" fmla="*/ 48 h 243"/>
                    <a:gd name="T42" fmla="*/ 20 w 104"/>
                    <a:gd name="T43" fmla="*/ 48 h 243"/>
                    <a:gd name="T44" fmla="*/ 19 w 104"/>
                    <a:gd name="T45" fmla="*/ 48 h 243"/>
                    <a:gd name="T46" fmla="*/ 18 w 104"/>
                    <a:gd name="T47" fmla="*/ 49 h 243"/>
                    <a:gd name="T48" fmla="*/ 17 w 104"/>
                    <a:gd name="T49" fmla="*/ 49 h 243"/>
                    <a:gd name="T50" fmla="*/ 16 w 104"/>
                    <a:gd name="T51" fmla="*/ 49 h 243"/>
                    <a:gd name="T52" fmla="*/ 15 w 104"/>
                    <a:gd name="T53" fmla="*/ 49 h 243"/>
                    <a:gd name="T54" fmla="*/ 14 w 104"/>
                    <a:gd name="T55" fmla="*/ 49 h 243"/>
                    <a:gd name="T56" fmla="*/ 13 w 104"/>
                    <a:gd name="T57" fmla="*/ 49 h 243"/>
                    <a:gd name="T58" fmla="*/ 12 w 104"/>
                    <a:gd name="T59" fmla="*/ 49 h 243"/>
                    <a:gd name="T60" fmla="*/ 11 w 104"/>
                    <a:gd name="T61" fmla="*/ 49 h 243"/>
                    <a:gd name="T62" fmla="*/ 10 w 104"/>
                    <a:gd name="T63" fmla="*/ 49 h 243"/>
                    <a:gd name="T64" fmla="*/ 9 w 104"/>
                    <a:gd name="T65" fmla="*/ 48 h 243"/>
                    <a:gd name="T66" fmla="*/ 8 w 104"/>
                    <a:gd name="T67" fmla="*/ 48 h 243"/>
                    <a:gd name="T68" fmla="*/ 7 w 104"/>
                    <a:gd name="T69" fmla="*/ 47 h 243"/>
                    <a:gd name="T70" fmla="*/ 6 w 104"/>
                    <a:gd name="T71" fmla="*/ 47 h 243"/>
                    <a:gd name="T72" fmla="*/ 6 w 104"/>
                    <a:gd name="T73" fmla="*/ 46 h 243"/>
                    <a:gd name="T74" fmla="*/ 5 w 104"/>
                    <a:gd name="T75" fmla="*/ 45 h 243"/>
                    <a:gd name="T76" fmla="*/ 5 w 104"/>
                    <a:gd name="T77" fmla="*/ 44 h 243"/>
                    <a:gd name="T78" fmla="*/ 5 w 104"/>
                    <a:gd name="T79" fmla="*/ 43 h 243"/>
                    <a:gd name="T80" fmla="*/ 5 w 104"/>
                    <a:gd name="T81" fmla="*/ 42 h 243"/>
                    <a:gd name="T82" fmla="*/ 5 w 104"/>
                    <a:gd name="T83" fmla="*/ 41 h 243"/>
                    <a:gd name="T84" fmla="*/ 5 w 104"/>
                    <a:gd name="T85" fmla="*/ 40 h 243"/>
                    <a:gd name="T86" fmla="*/ 4 w 104"/>
                    <a:gd name="T87" fmla="*/ 38 h 243"/>
                    <a:gd name="T88" fmla="*/ 4 w 104"/>
                    <a:gd name="T89" fmla="*/ 35 h 243"/>
                    <a:gd name="T90" fmla="*/ 4 w 104"/>
                    <a:gd name="T91" fmla="*/ 20 h 243"/>
                    <a:gd name="T92" fmla="*/ 0 w 104"/>
                    <a:gd name="T93" fmla="*/ 20 h 243"/>
                    <a:gd name="T94" fmla="*/ 0 w 104"/>
                    <a:gd name="T95" fmla="*/ 12 h 243"/>
                    <a:gd name="T96" fmla="*/ 4 w 104"/>
                    <a:gd name="T97" fmla="*/ 12 h 243"/>
                    <a:gd name="T98" fmla="*/ 4 w 104"/>
                    <a:gd name="T99" fmla="*/ 5 h 243"/>
                    <a:gd name="T100" fmla="*/ 14 w 104"/>
                    <a:gd name="T101" fmla="*/ 0 h 243"/>
                    <a:gd name="T102" fmla="*/ 14 w 104"/>
                    <a:gd name="T103" fmla="*/ 12 h 243"/>
                    <a:gd name="T104" fmla="*/ 20 w 104"/>
                    <a:gd name="T105" fmla="*/ 12 h 24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4" h="243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8" y="97"/>
                      </a:lnTo>
                      <a:lnTo>
                        <a:pt x="68" y="173"/>
                      </a:lnTo>
                      <a:lnTo>
                        <a:pt x="68" y="182"/>
                      </a:lnTo>
                      <a:lnTo>
                        <a:pt x="68" y="190"/>
                      </a:lnTo>
                      <a:lnTo>
                        <a:pt x="68" y="196"/>
                      </a:lnTo>
                      <a:lnTo>
                        <a:pt x="68" y="198"/>
                      </a:lnTo>
                      <a:lnTo>
                        <a:pt x="68" y="199"/>
                      </a:lnTo>
                      <a:lnTo>
                        <a:pt x="69" y="202"/>
                      </a:lnTo>
                      <a:lnTo>
                        <a:pt x="71" y="203"/>
                      </a:lnTo>
                      <a:lnTo>
                        <a:pt x="73" y="204"/>
                      </a:lnTo>
                      <a:lnTo>
                        <a:pt x="75" y="205"/>
                      </a:lnTo>
                      <a:lnTo>
                        <a:pt x="77" y="205"/>
                      </a:lnTo>
                      <a:lnTo>
                        <a:pt x="79" y="207"/>
                      </a:lnTo>
                      <a:lnTo>
                        <a:pt x="81" y="207"/>
                      </a:lnTo>
                      <a:lnTo>
                        <a:pt x="85" y="207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3"/>
                      </a:lnTo>
                      <a:lnTo>
                        <a:pt x="104" y="237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1" y="241"/>
                      </a:lnTo>
                      <a:lnTo>
                        <a:pt x="86" y="242"/>
                      </a:lnTo>
                      <a:lnTo>
                        <a:pt x="81" y="242"/>
                      </a:lnTo>
                      <a:lnTo>
                        <a:pt x="76" y="243"/>
                      </a:lnTo>
                      <a:lnTo>
                        <a:pt x="71" y="243"/>
                      </a:lnTo>
                      <a:lnTo>
                        <a:pt x="66" y="243"/>
                      </a:lnTo>
                      <a:lnTo>
                        <a:pt x="60" y="243"/>
                      </a:lnTo>
                      <a:lnTo>
                        <a:pt x="56" y="242"/>
                      </a:lnTo>
                      <a:lnTo>
                        <a:pt x="50" y="241"/>
                      </a:lnTo>
                      <a:lnTo>
                        <a:pt x="45" y="239"/>
                      </a:lnTo>
                      <a:lnTo>
                        <a:pt x="40" y="237"/>
                      </a:lnTo>
                      <a:lnTo>
                        <a:pt x="35" y="235"/>
                      </a:lnTo>
                      <a:lnTo>
                        <a:pt x="32" y="231"/>
                      </a:lnTo>
                      <a:lnTo>
                        <a:pt x="29" y="228"/>
                      </a:lnTo>
                      <a:lnTo>
                        <a:pt x="27" y="225"/>
                      </a:lnTo>
                      <a:lnTo>
                        <a:pt x="26" y="220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2" y="188"/>
                      </a:lnTo>
                      <a:lnTo>
                        <a:pt x="22" y="176"/>
                      </a:lnTo>
                      <a:lnTo>
                        <a:pt x="22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27"/>
                      </a:lnTo>
                      <a:lnTo>
                        <a:pt x="68" y="0"/>
                      </a:lnTo>
                      <a:lnTo>
                        <a:pt x="68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3" name="Freeform 99"/>
                <p:cNvSpPr>
                  <a:spLocks noChangeAspect="1"/>
                </p:cNvSpPr>
                <p:nvPr/>
              </p:nvSpPr>
              <p:spPr bwMode="auto">
                <a:xfrm>
                  <a:off x="1075" y="2303"/>
                  <a:ext cx="30" cy="49"/>
                </a:xfrm>
                <a:custGeom>
                  <a:avLst/>
                  <a:gdLst>
                    <a:gd name="T0" fmla="*/ 13 w 149"/>
                    <a:gd name="T1" fmla="*/ 49 h 243"/>
                    <a:gd name="T2" fmla="*/ 0 w 149"/>
                    <a:gd name="T3" fmla="*/ 49 h 243"/>
                    <a:gd name="T4" fmla="*/ 0 w 149"/>
                    <a:gd name="T5" fmla="*/ 1 h 243"/>
                    <a:gd name="T6" fmla="*/ 12 w 149"/>
                    <a:gd name="T7" fmla="*/ 1 h 243"/>
                    <a:gd name="T8" fmla="*/ 12 w 149"/>
                    <a:gd name="T9" fmla="*/ 8 h 243"/>
                    <a:gd name="T10" fmla="*/ 13 w 149"/>
                    <a:gd name="T11" fmla="*/ 6 h 243"/>
                    <a:gd name="T12" fmla="*/ 14 w 149"/>
                    <a:gd name="T13" fmla="*/ 4 h 243"/>
                    <a:gd name="T14" fmla="*/ 15 w 149"/>
                    <a:gd name="T15" fmla="*/ 3 h 243"/>
                    <a:gd name="T16" fmla="*/ 17 w 149"/>
                    <a:gd name="T17" fmla="*/ 2 h 243"/>
                    <a:gd name="T18" fmla="*/ 18 w 149"/>
                    <a:gd name="T19" fmla="*/ 1 h 243"/>
                    <a:gd name="T20" fmla="*/ 19 w 149"/>
                    <a:gd name="T21" fmla="*/ 1 h 243"/>
                    <a:gd name="T22" fmla="*/ 21 w 149"/>
                    <a:gd name="T23" fmla="*/ 0 h 243"/>
                    <a:gd name="T24" fmla="*/ 22 w 149"/>
                    <a:gd name="T25" fmla="*/ 0 h 243"/>
                    <a:gd name="T26" fmla="*/ 23 w 149"/>
                    <a:gd name="T27" fmla="*/ 0 h 243"/>
                    <a:gd name="T28" fmla="*/ 24 w 149"/>
                    <a:gd name="T29" fmla="*/ 0 h 243"/>
                    <a:gd name="T30" fmla="*/ 25 w 149"/>
                    <a:gd name="T31" fmla="*/ 1 h 243"/>
                    <a:gd name="T32" fmla="*/ 26 w 149"/>
                    <a:gd name="T33" fmla="*/ 1 h 243"/>
                    <a:gd name="T34" fmla="*/ 27 w 149"/>
                    <a:gd name="T35" fmla="*/ 1 h 243"/>
                    <a:gd name="T36" fmla="*/ 28 w 149"/>
                    <a:gd name="T37" fmla="*/ 1 h 243"/>
                    <a:gd name="T38" fmla="*/ 29 w 149"/>
                    <a:gd name="T39" fmla="*/ 2 h 243"/>
                    <a:gd name="T40" fmla="*/ 30 w 149"/>
                    <a:gd name="T41" fmla="*/ 2 h 243"/>
                    <a:gd name="T42" fmla="*/ 27 w 149"/>
                    <a:gd name="T43" fmla="*/ 14 h 243"/>
                    <a:gd name="T44" fmla="*/ 25 w 149"/>
                    <a:gd name="T45" fmla="*/ 13 h 243"/>
                    <a:gd name="T46" fmla="*/ 24 w 149"/>
                    <a:gd name="T47" fmla="*/ 12 h 243"/>
                    <a:gd name="T48" fmla="*/ 22 w 149"/>
                    <a:gd name="T49" fmla="*/ 11 h 243"/>
                    <a:gd name="T50" fmla="*/ 21 w 149"/>
                    <a:gd name="T51" fmla="*/ 11 h 243"/>
                    <a:gd name="T52" fmla="*/ 20 w 149"/>
                    <a:gd name="T53" fmla="*/ 11 h 243"/>
                    <a:gd name="T54" fmla="*/ 18 w 149"/>
                    <a:gd name="T55" fmla="*/ 11 h 243"/>
                    <a:gd name="T56" fmla="*/ 18 w 149"/>
                    <a:gd name="T57" fmla="*/ 12 h 243"/>
                    <a:gd name="T58" fmla="*/ 17 w 149"/>
                    <a:gd name="T59" fmla="*/ 13 h 243"/>
                    <a:gd name="T60" fmla="*/ 16 w 149"/>
                    <a:gd name="T61" fmla="*/ 14 h 243"/>
                    <a:gd name="T62" fmla="*/ 15 w 149"/>
                    <a:gd name="T63" fmla="*/ 15 h 243"/>
                    <a:gd name="T64" fmla="*/ 14 w 149"/>
                    <a:gd name="T65" fmla="*/ 16 h 243"/>
                    <a:gd name="T66" fmla="*/ 13 w 149"/>
                    <a:gd name="T67" fmla="*/ 18 h 243"/>
                    <a:gd name="T68" fmla="*/ 13 w 149"/>
                    <a:gd name="T69" fmla="*/ 19 h 243"/>
                    <a:gd name="T70" fmla="*/ 13 w 149"/>
                    <a:gd name="T71" fmla="*/ 21 h 243"/>
                    <a:gd name="T72" fmla="*/ 13 w 149"/>
                    <a:gd name="T73" fmla="*/ 22 h 243"/>
                    <a:gd name="T74" fmla="*/ 13 w 149"/>
                    <a:gd name="T75" fmla="*/ 24 h 243"/>
                    <a:gd name="T76" fmla="*/ 13 w 149"/>
                    <a:gd name="T77" fmla="*/ 26 h 243"/>
                    <a:gd name="T78" fmla="*/ 13 w 149"/>
                    <a:gd name="T79" fmla="*/ 29 h 243"/>
                    <a:gd name="T80" fmla="*/ 13 w 149"/>
                    <a:gd name="T81" fmla="*/ 31 h 243"/>
                    <a:gd name="T82" fmla="*/ 13 w 149"/>
                    <a:gd name="T83" fmla="*/ 34 h 243"/>
                    <a:gd name="T84" fmla="*/ 13 w 149"/>
                    <a:gd name="T85" fmla="*/ 49 h 243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149" h="243">
                      <a:moveTo>
                        <a:pt x="63" y="243"/>
                      </a:moveTo>
                      <a:lnTo>
                        <a:pt x="0" y="243"/>
                      </a:lnTo>
                      <a:lnTo>
                        <a:pt x="0" y="5"/>
                      </a:lnTo>
                      <a:lnTo>
                        <a:pt x="58" y="5"/>
                      </a:lnTo>
                      <a:lnTo>
                        <a:pt x="58" y="39"/>
                      </a:lnTo>
                      <a:lnTo>
                        <a:pt x="64" y="29"/>
                      </a:lnTo>
                      <a:lnTo>
                        <a:pt x="70" y="20"/>
                      </a:lnTo>
                      <a:lnTo>
                        <a:pt x="76" y="13"/>
                      </a:lnTo>
                      <a:lnTo>
                        <a:pt x="82" y="9"/>
                      </a:lnTo>
                      <a:lnTo>
                        <a:pt x="88" y="5"/>
                      </a:lnTo>
                      <a:lnTo>
                        <a:pt x="95" y="3"/>
                      </a:lnTo>
                      <a:lnTo>
                        <a:pt x="102" y="1"/>
                      </a:lnTo>
                      <a:lnTo>
                        <a:pt x="109" y="0"/>
                      </a:lnTo>
                      <a:lnTo>
                        <a:pt x="114" y="0"/>
                      </a:lnTo>
                      <a:lnTo>
                        <a:pt x="119" y="1"/>
                      </a:lnTo>
                      <a:lnTo>
                        <a:pt x="125" y="3"/>
                      </a:lnTo>
                      <a:lnTo>
                        <a:pt x="130" y="4"/>
                      </a:lnTo>
                      <a:lnTo>
                        <a:pt x="135" y="5"/>
                      </a:lnTo>
                      <a:lnTo>
                        <a:pt x="140" y="7"/>
                      </a:lnTo>
                      <a:lnTo>
                        <a:pt x="144" y="10"/>
                      </a:lnTo>
                      <a:lnTo>
                        <a:pt x="149" y="12"/>
                      </a:lnTo>
                      <a:lnTo>
                        <a:pt x="134" y="67"/>
                      </a:lnTo>
                      <a:lnTo>
                        <a:pt x="125" y="62"/>
                      </a:lnTo>
                      <a:lnTo>
                        <a:pt x="118" y="58"/>
                      </a:lnTo>
                      <a:lnTo>
                        <a:pt x="111" y="57"/>
                      </a:lnTo>
                      <a:lnTo>
                        <a:pt x="103" y="56"/>
                      </a:lnTo>
                      <a:lnTo>
                        <a:pt x="97" y="56"/>
                      </a:lnTo>
                      <a:lnTo>
                        <a:pt x="91" y="57"/>
                      </a:lnTo>
                      <a:lnTo>
                        <a:pt x="87" y="60"/>
                      </a:lnTo>
                      <a:lnTo>
                        <a:pt x="82" y="63"/>
                      </a:lnTo>
                      <a:lnTo>
                        <a:pt x="77" y="68"/>
                      </a:lnTo>
                      <a:lnTo>
                        <a:pt x="73" y="74"/>
                      </a:lnTo>
                      <a:lnTo>
                        <a:pt x="70" y="81"/>
                      </a:lnTo>
                      <a:lnTo>
                        <a:pt x="67" y="90"/>
                      </a:lnTo>
                      <a:lnTo>
                        <a:pt x="66" y="95"/>
                      </a:lnTo>
                      <a:lnTo>
                        <a:pt x="66" y="102"/>
                      </a:lnTo>
                      <a:lnTo>
                        <a:pt x="65" y="110"/>
                      </a:lnTo>
                      <a:lnTo>
                        <a:pt x="64" y="119"/>
                      </a:lnTo>
                      <a:lnTo>
                        <a:pt x="64" y="130"/>
                      </a:lnTo>
                      <a:lnTo>
                        <a:pt x="63" y="142"/>
                      </a:lnTo>
                      <a:lnTo>
                        <a:pt x="63" y="155"/>
                      </a:lnTo>
                      <a:lnTo>
                        <a:pt x="63" y="170"/>
                      </a:lnTo>
                      <a:lnTo>
                        <a:pt x="63" y="2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4" name="Freeform 100"/>
                <p:cNvSpPr>
                  <a:spLocks noChangeAspect="1" noEditPoints="1"/>
                </p:cNvSpPr>
                <p:nvPr/>
              </p:nvSpPr>
              <p:spPr bwMode="auto">
                <a:xfrm>
                  <a:off x="1107" y="2303"/>
                  <a:ext cx="44" cy="50"/>
                </a:xfrm>
                <a:custGeom>
                  <a:avLst/>
                  <a:gdLst>
                    <a:gd name="T0" fmla="*/ 2 w 221"/>
                    <a:gd name="T1" fmla="*/ 13 h 248"/>
                    <a:gd name="T2" fmla="*/ 4 w 221"/>
                    <a:gd name="T3" fmla="*/ 8 h 248"/>
                    <a:gd name="T4" fmla="*/ 7 w 221"/>
                    <a:gd name="T5" fmla="*/ 5 h 248"/>
                    <a:gd name="T6" fmla="*/ 10 w 221"/>
                    <a:gd name="T7" fmla="*/ 2 h 248"/>
                    <a:gd name="T8" fmla="*/ 15 w 221"/>
                    <a:gd name="T9" fmla="*/ 1 h 248"/>
                    <a:gd name="T10" fmla="*/ 21 w 221"/>
                    <a:gd name="T11" fmla="*/ 0 h 248"/>
                    <a:gd name="T12" fmla="*/ 27 w 221"/>
                    <a:gd name="T13" fmla="*/ 0 h 248"/>
                    <a:gd name="T14" fmla="*/ 31 w 221"/>
                    <a:gd name="T15" fmla="*/ 1 h 248"/>
                    <a:gd name="T16" fmla="*/ 35 w 221"/>
                    <a:gd name="T17" fmla="*/ 3 h 248"/>
                    <a:gd name="T18" fmla="*/ 39 w 221"/>
                    <a:gd name="T19" fmla="*/ 7 h 248"/>
                    <a:gd name="T20" fmla="*/ 40 w 221"/>
                    <a:gd name="T21" fmla="*/ 10 h 248"/>
                    <a:gd name="T22" fmla="*/ 40 w 221"/>
                    <a:gd name="T23" fmla="*/ 15 h 248"/>
                    <a:gd name="T24" fmla="*/ 41 w 221"/>
                    <a:gd name="T25" fmla="*/ 33 h 248"/>
                    <a:gd name="T26" fmla="*/ 41 w 221"/>
                    <a:gd name="T27" fmla="*/ 38 h 248"/>
                    <a:gd name="T28" fmla="*/ 41 w 221"/>
                    <a:gd name="T29" fmla="*/ 41 h 248"/>
                    <a:gd name="T30" fmla="*/ 42 w 221"/>
                    <a:gd name="T31" fmla="*/ 44 h 248"/>
                    <a:gd name="T32" fmla="*/ 44 w 221"/>
                    <a:gd name="T33" fmla="*/ 49 h 248"/>
                    <a:gd name="T34" fmla="*/ 31 w 221"/>
                    <a:gd name="T35" fmla="*/ 47 h 248"/>
                    <a:gd name="T36" fmla="*/ 30 w 221"/>
                    <a:gd name="T37" fmla="*/ 45 h 248"/>
                    <a:gd name="T38" fmla="*/ 30 w 221"/>
                    <a:gd name="T39" fmla="*/ 44 h 248"/>
                    <a:gd name="T40" fmla="*/ 25 w 221"/>
                    <a:gd name="T41" fmla="*/ 47 h 248"/>
                    <a:gd name="T42" fmla="*/ 21 w 221"/>
                    <a:gd name="T43" fmla="*/ 49 h 248"/>
                    <a:gd name="T44" fmla="*/ 18 w 221"/>
                    <a:gd name="T45" fmla="*/ 50 h 248"/>
                    <a:gd name="T46" fmla="*/ 15 w 221"/>
                    <a:gd name="T47" fmla="*/ 50 h 248"/>
                    <a:gd name="T48" fmla="*/ 10 w 221"/>
                    <a:gd name="T49" fmla="*/ 49 h 248"/>
                    <a:gd name="T50" fmla="*/ 6 w 221"/>
                    <a:gd name="T51" fmla="*/ 48 h 248"/>
                    <a:gd name="T52" fmla="*/ 3 w 221"/>
                    <a:gd name="T53" fmla="*/ 45 h 248"/>
                    <a:gd name="T54" fmla="*/ 1 w 221"/>
                    <a:gd name="T55" fmla="*/ 42 h 248"/>
                    <a:gd name="T56" fmla="*/ 0 w 221"/>
                    <a:gd name="T57" fmla="*/ 38 h 248"/>
                    <a:gd name="T58" fmla="*/ 0 w 221"/>
                    <a:gd name="T59" fmla="*/ 34 h 248"/>
                    <a:gd name="T60" fmla="*/ 1 w 221"/>
                    <a:gd name="T61" fmla="*/ 31 h 248"/>
                    <a:gd name="T62" fmla="*/ 2 w 221"/>
                    <a:gd name="T63" fmla="*/ 29 h 248"/>
                    <a:gd name="T64" fmla="*/ 5 w 221"/>
                    <a:gd name="T65" fmla="*/ 25 h 248"/>
                    <a:gd name="T66" fmla="*/ 9 w 221"/>
                    <a:gd name="T67" fmla="*/ 23 h 248"/>
                    <a:gd name="T68" fmla="*/ 12 w 221"/>
                    <a:gd name="T69" fmla="*/ 22 h 248"/>
                    <a:gd name="T70" fmla="*/ 17 w 221"/>
                    <a:gd name="T71" fmla="*/ 21 h 248"/>
                    <a:gd name="T72" fmla="*/ 22 w 221"/>
                    <a:gd name="T73" fmla="*/ 20 h 248"/>
                    <a:gd name="T74" fmla="*/ 26 w 221"/>
                    <a:gd name="T75" fmla="*/ 18 h 248"/>
                    <a:gd name="T76" fmla="*/ 28 w 221"/>
                    <a:gd name="T77" fmla="*/ 16 h 248"/>
                    <a:gd name="T78" fmla="*/ 27 w 221"/>
                    <a:gd name="T79" fmla="*/ 13 h 248"/>
                    <a:gd name="T80" fmla="*/ 24 w 221"/>
                    <a:gd name="T81" fmla="*/ 10 h 248"/>
                    <a:gd name="T82" fmla="*/ 19 w 221"/>
                    <a:gd name="T83" fmla="*/ 10 h 248"/>
                    <a:gd name="T84" fmla="*/ 15 w 221"/>
                    <a:gd name="T85" fmla="*/ 11 h 248"/>
                    <a:gd name="T86" fmla="*/ 13 w 221"/>
                    <a:gd name="T87" fmla="*/ 14 h 248"/>
                    <a:gd name="T88" fmla="*/ 28 w 221"/>
                    <a:gd name="T89" fmla="*/ 26 h 248"/>
                    <a:gd name="T90" fmla="*/ 25 w 221"/>
                    <a:gd name="T91" fmla="*/ 27 h 248"/>
                    <a:gd name="T92" fmla="*/ 22 w 221"/>
                    <a:gd name="T93" fmla="*/ 28 h 248"/>
                    <a:gd name="T94" fmla="*/ 17 w 221"/>
                    <a:gd name="T95" fmla="*/ 29 h 248"/>
                    <a:gd name="T96" fmla="*/ 14 w 221"/>
                    <a:gd name="T97" fmla="*/ 31 h 248"/>
                    <a:gd name="T98" fmla="*/ 12 w 221"/>
                    <a:gd name="T99" fmla="*/ 35 h 248"/>
                    <a:gd name="T100" fmla="*/ 13 w 221"/>
                    <a:gd name="T101" fmla="*/ 38 h 248"/>
                    <a:gd name="T102" fmla="*/ 16 w 221"/>
                    <a:gd name="T103" fmla="*/ 41 h 248"/>
                    <a:gd name="T104" fmla="*/ 20 w 221"/>
                    <a:gd name="T105" fmla="*/ 41 h 248"/>
                    <a:gd name="T106" fmla="*/ 25 w 221"/>
                    <a:gd name="T107" fmla="*/ 39 h 248"/>
                    <a:gd name="T108" fmla="*/ 27 w 221"/>
                    <a:gd name="T109" fmla="*/ 36 h 248"/>
                    <a:gd name="T110" fmla="*/ 28 w 221"/>
                    <a:gd name="T111" fmla="*/ 32 h 248"/>
                    <a:gd name="T112" fmla="*/ 28 w 221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1" h="248">
                      <a:moveTo>
                        <a:pt x="62" y="78"/>
                      </a:moveTo>
                      <a:lnTo>
                        <a:pt x="7" y="70"/>
                      </a:lnTo>
                      <a:lnTo>
                        <a:pt x="9" y="62"/>
                      </a:lnTo>
                      <a:lnTo>
                        <a:pt x="12" y="55"/>
                      </a:lnTo>
                      <a:lnTo>
                        <a:pt x="15" y="46"/>
                      </a:lnTo>
                      <a:lnTo>
                        <a:pt x="19" y="40"/>
                      </a:lnTo>
                      <a:lnTo>
                        <a:pt x="24" y="34"/>
                      </a:lnTo>
                      <a:lnTo>
                        <a:pt x="27" y="28"/>
                      </a:lnTo>
                      <a:lnTo>
                        <a:pt x="33" y="23"/>
                      </a:lnTo>
                      <a:lnTo>
                        <a:pt x="38" y="18"/>
                      </a:lnTo>
                      <a:lnTo>
                        <a:pt x="44" y="13"/>
                      </a:lnTo>
                      <a:lnTo>
                        <a:pt x="50" y="10"/>
                      </a:lnTo>
                      <a:lnTo>
                        <a:pt x="59" y="7"/>
                      </a:lnTo>
                      <a:lnTo>
                        <a:pt x="67" y="5"/>
                      </a:lnTo>
                      <a:lnTo>
                        <a:pt x="76" y="3"/>
                      </a:lnTo>
                      <a:lnTo>
                        <a:pt x="85" y="1"/>
                      </a:lnTo>
                      <a:lnTo>
                        <a:pt x="96" y="0"/>
                      </a:lnTo>
                      <a:lnTo>
                        <a:pt x="107" y="0"/>
                      </a:lnTo>
                      <a:lnTo>
                        <a:pt x="116" y="0"/>
                      </a:lnTo>
                      <a:lnTo>
                        <a:pt x="126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0" y="4"/>
                      </a:lnTo>
                      <a:lnTo>
                        <a:pt x="156" y="6"/>
                      </a:lnTo>
                      <a:lnTo>
                        <a:pt x="162" y="7"/>
                      </a:lnTo>
                      <a:lnTo>
                        <a:pt x="167" y="10"/>
                      </a:lnTo>
                      <a:lnTo>
                        <a:pt x="177" y="16"/>
                      </a:lnTo>
                      <a:lnTo>
                        <a:pt x="185" y="22"/>
                      </a:lnTo>
                      <a:lnTo>
                        <a:pt x="191" y="28"/>
                      </a:lnTo>
                      <a:lnTo>
                        <a:pt x="196" y="35"/>
                      </a:lnTo>
                      <a:lnTo>
                        <a:pt x="197" y="39"/>
                      </a:lnTo>
                      <a:lnTo>
                        <a:pt x="199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3" y="66"/>
                      </a:lnTo>
                      <a:lnTo>
                        <a:pt x="203" y="73"/>
                      </a:lnTo>
                      <a:lnTo>
                        <a:pt x="204" y="83"/>
                      </a:lnTo>
                      <a:lnTo>
                        <a:pt x="204" y="92"/>
                      </a:lnTo>
                      <a:lnTo>
                        <a:pt x="204" y="165"/>
                      </a:lnTo>
                      <a:lnTo>
                        <a:pt x="204" y="172"/>
                      </a:lnTo>
                      <a:lnTo>
                        <a:pt x="204" y="180"/>
                      </a:lnTo>
                      <a:lnTo>
                        <a:pt x="204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09" y="218"/>
                      </a:lnTo>
                      <a:lnTo>
                        <a:pt x="213" y="227"/>
                      </a:lnTo>
                      <a:lnTo>
                        <a:pt x="216" y="234"/>
                      </a:lnTo>
                      <a:lnTo>
                        <a:pt x="221" y="243"/>
                      </a:lnTo>
                      <a:lnTo>
                        <a:pt x="159" y="243"/>
                      </a:lnTo>
                      <a:lnTo>
                        <a:pt x="157" y="239"/>
                      </a:lnTo>
                      <a:lnTo>
                        <a:pt x="155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1" y="222"/>
                      </a:lnTo>
                      <a:lnTo>
                        <a:pt x="151" y="221"/>
                      </a:lnTo>
                      <a:lnTo>
                        <a:pt x="150" y="218"/>
                      </a:lnTo>
                      <a:lnTo>
                        <a:pt x="150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6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2" y="245"/>
                      </a:lnTo>
                      <a:lnTo>
                        <a:pt x="97" y="245"/>
                      </a:lnTo>
                      <a:lnTo>
                        <a:pt x="92" y="246"/>
                      </a:lnTo>
                      <a:lnTo>
                        <a:pt x="86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8" y="248"/>
                      </a:lnTo>
                      <a:lnTo>
                        <a:pt x="60" y="246"/>
                      </a:lnTo>
                      <a:lnTo>
                        <a:pt x="52" y="245"/>
                      </a:lnTo>
                      <a:lnTo>
                        <a:pt x="44" y="243"/>
                      </a:lnTo>
                      <a:lnTo>
                        <a:pt x="37" y="239"/>
                      </a:lnTo>
                      <a:lnTo>
                        <a:pt x="31" y="237"/>
                      </a:lnTo>
                      <a:lnTo>
                        <a:pt x="25" y="233"/>
                      </a:lnTo>
                      <a:lnTo>
                        <a:pt x="20" y="228"/>
                      </a:lnTo>
                      <a:lnTo>
                        <a:pt x="15" y="223"/>
                      </a:lnTo>
                      <a:lnTo>
                        <a:pt x="12" y="218"/>
                      </a:lnTo>
                      <a:lnTo>
                        <a:pt x="8" y="212"/>
                      </a:lnTo>
                      <a:lnTo>
                        <a:pt x="5" y="206"/>
                      </a:lnTo>
                      <a:lnTo>
                        <a:pt x="2" y="199"/>
                      </a:lnTo>
                      <a:lnTo>
                        <a:pt x="1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1" y="169"/>
                      </a:lnTo>
                      <a:lnTo>
                        <a:pt x="1" y="164"/>
                      </a:lnTo>
                      <a:lnTo>
                        <a:pt x="2" y="159"/>
                      </a:lnTo>
                      <a:lnTo>
                        <a:pt x="3" y="154"/>
                      </a:lnTo>
                      <a:lnTo>
                        <a:pt x="5" y="151"/>
                      </a:lnTo>
                      <a:lnTo>
                        <a:pt x="7" y="146"/>
                      </a:lnTo>
                      <a:lnTo>
                        <a:pt x="8" y="142"/>
                      </a:lnTo>
                      <a:lnTo>
                        <a:pt x="13" y="135"/>
                      </a:lnTo>
                      <a:lnTo>
                        <a:pt x="20" y="127"/>
                      </a:lnTo>
                      <a:lnTo>
                        <a:pt x="26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4" y="114"/>
                      </a:lnTo>
                      <a:lnTo>
                        <a:pt x="49" y="112"/>
                      </a:lnTo>
                      <a:lnTo>
                        <a:pt x="55" y="110"/>
                      </a:lnTo>
                      <a:lnTo>
                        <a:pt x="61" y="108"/>
                      </a:lnTo>
                      <a:lnTo>
                        <a:pt x="68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2" y="101"/>
                      </a:lnTo>
                      <a:lnTo>
                        <a:pt x="102" y="100"/>
                      </a:lnTo>
                      <a:lnTo>
                        <a:pt x="110" y="97"/>
                      </a:lnTo>
                      <a:lnTo>
                        <a:pt x="119" y="95"/>
                      </a:lnTo>
                      <a:lnTo>
                        <a:pt x="126" y="94"/>
                      </a:lnTo>
                      <a:lnTo>
                        <a:pt x="132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39" y="67"/>
                      </a:lnTo>
                      <a:lnTo>
                        <a:pt x="137" y="62"/>
                      </a:lnTo>
                      <a:lnTo>
                        <a:pt x="133" y="57"/>
                      </a:lnTo>
                      <a:lnTo>
                        <a:pt x="127" y="53"/>
                      </a:lnTo>
                      <a:lnTo>
                        <a:pt x="120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2" y="60"/>
                      </a:lnTo>
                      <a:lnTo>
                        <a:pt x="68" y="64"/>
                      </a:lnTo>
                      <a:lnTo>
                        <a:pt x="65" y="70"/>
                      </a:lnTo>
                      <a:lnTo>
                        <a:pt x="62" y="78"/>
                      </a:lnTo>
                      <a:close/>
                      <a:moveTo>
                        <a:pt x="142" y="129"/>
                      </a:moveTo>
                      <a:lnTo>
                        <a:pt x="139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7" y="134"/>
                      </a:lnTo>
                      <a:lnTo>
                        <a:pt x="123" y="135"/>
                      </a:lnTo>
                      <a:lnTo>
                        <a:pt x="116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5" y="144"/>
                      </a:lnTo>
                      <a:lnTo>
                        <a:pt x="78" y="147"/>
                      </a:lnTo>
                      <a:lnTo>
                        <a:pt x="73" y="149"/>
                      </a:lnTo>
                      <a:lnTo>
                        <a:pt x="68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2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7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2" y="203"/>
                      </a:lnTo>
                      <a:lnTo>
                        <a:pt x="110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39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5" name="Freeform 101"/>
                <p:cNvSpPr>
                  <a:spLocks noChangeAspect="1" noEditPoints="1"/>
                </p:cNvSpPr>
                <p:nvPr/>
              </p:nvSpPr>
              <p:spPr bwMode="auto">
                <a:xfrm>
                  <a:off x="1158" y="2286"/>
                  <a:ext cx="45" cy="67"/>
                </a:xfrm>
                <a:custGeom>
                  <a:avLst/>
                  <a:gdLst>
                    <a:gd name="T0" fmla="*/ 34 w 228"/>
                    <a:gd name="T1" fmla="*/ 66 h 333"/>
                    <a:gd name="T2" fmla="*/ 32 w 228"/>
                    <a:gd name="T3" fmla="*/ 61 h 333"/>
                    <a:gd name="T4" fmla="*/ 29 w 228"/>
                    <a:gd name="T5" fmla="*/ 64 h 333"/>
                    <a:gd name="T6" fmla="*/ 26 w 228"/>
                    <a:gd name="T7" fmla="*/ 65 h 333"/>
                    <a:gd name="T8" fmla="*/ 24 w 228"/>
                    <a:gd name="T9" fmla="*/ 66 h 333"/>
                    <a:gd name="T10" fmla="*/ 22 w 228"/>
                    <a:gd name="T11" fmla="*/ 67 h 333"/>
                    <a:gd name="T12" fmla="*/ 20 w 228"/>
                    <a:gd name="T13" fmla="*/ 67 h 333"/>
                    <a:gd name="T14" fmla="*/ 17 w 228"/>
                    <a:gd name="T15" fmla="*/ 67 h 333"/>
                    <a:gd name="T16" fmla="*/ 13 w 228"/>
                    <a:gd name="T17" fmla="*/ 66 h 333"/>
                    <a:gd name="T18" fmla="*/ 10 w 228"/>
                    <a:gd name="T19" fmla="*/ 64 h 333"/>
                    <a:gd name="T20" fmla="*/ 7 w 228"/>
                    <a:gd name="T21" fmla="*/ 62 h 333"/>
                    <a:gd name="T22" fmla="*/ 4 w 228"/>
                    <a:gd name="T23" fmla="*/ 59 h 333"/>
                    <a:gd name="T24" fmla="*/ 2 w 228"/>
                    <a:gd name="T25" fmla="*/ 55 h 333"/>
                    <a:gd name="T26" fmla="*/ 1 w 228"/>
                    <a:gd name="T27" fmla="*/ 50 h 333"/>
                    <a:gd name="T28" fmla="*/ 0 w 228"/>
                    <a:gd name="T29" fmla="*/ 45 h 333"/>
                    <a:gd name="T30" fmla="*/ 0 w 228"/>
                    <a:gd name="T31" fmla="*/ 39 h 333"/>
                    <a:gd name="T32" fmla="*/ 1 w 228"/>
                    <a:gd name="T33" fmla="*/ 34 h 333"/>
                    <a:gd name="T34" fmla="*/ 2 w 228"/>
                    <a:gd name="T35" fmla="*/ 29 h 333"/>
                    <a:gd name="T36" fmla="*/ 4 w 228"/>
                    <a:gd name="T37" fmla="*/ 25 h 333"/>
                    <a:gd name="T38" fmla="*/ 7 w 228"/>
                    <a:gd name="T39" fmla="*/ 22 h 333"/>
                    <a:gd name="T40" fmla="*/ 10 w 228"/>
                    <a:gd name="T41" fmla="*/ 20 h 333"/>
                    <a:gd name="T42" fmla="*/ 13 w 228"/>
                    <a:gd name="T43" fmla="*/ 18 h 333"/>
                    <a:gd name="T44" fmla="*/ 17 w 228"/>
                    <a:gd name="T45" fmla="*/ 17 h 333"/>
                    <a:gd name="T46" fmla="*/ 21 w 228"/>
                    <a:gd name="T47" fmla="*/ 17 h 333"/>
                    <a:gd name="T48" fmla="*/ 25 w 228"/>
                    <a:gd name="T49" fmla="*/ 18 h 333"/>
                    <a:gd name="T50" fmla="*/ 28 w 228"/>
                    <a:gd name="T51" fmla="*/ 20 h 333"/>
                    <a:gd name="T52" fmla="*/ 31 w 228"/>
                    <a:gd name="T53" fmla="*/ 23 h 333"/>
                    <a:gd name="T54" fmla="*/ 33 w 228"/>
                    <a:gd name="T55" fmla="*/ 0 h 333"/>
                    <a:gd name="T56" fmla="*/ 45 w 228"/>
                    <a:gd name="T57" fmla="*/ 66 h 333"/>
                    <a:gd name="T58" fmla="*/ 12 w 228"/>
                    <a:gd name="T59" fmla="*/ 43 h 333"/>
                    <a:gd name="T60" fmla="*/ 12 w 228"/>
                    <a:gd name="T61" fmla="*/ 46 h 333"/>
                    <a:gd name="T62" fmla="*/ 13 w 228"/>
                    <a:gd name="T63" fmla="*/ 49 h 333"/>
                    <a:gd name="T64" fmla="*/ 14 w 228"/>
                    <a:gd name="T65" fmla="*/ 51 h 333"/>
                    <a:gd name="T66" fmla="*/ 15 w 228"/>
                    <a:gd name="T67" fmla="*/ 54 h 333"/>
                    <a:gd name="T68" fmla="*/ 17 w 228"/>
                    <a:gd name="T69" fmla="*/ 55 h 333"/>
                    <a:gd name="T70" fmla="*/ 19 w 228"/>
                    <a:gd name="T71" fmla="*/ 56 h 333"/>
                    <a:gd name="T72" fmla="*/ 21 w 228"/>
                    <a:gd name="T73" fmla="*/ 57 h 333"/>
                    <a:gd name="T74" fmla="*/ 23 w 228"/>
                    <a:gd name="T75" fmla="*/ 57 h 333"/>
                    <a:gd name="T76" fmla="*/ 26 w 228"/>
                    <a:gd name="T77" fmla="*/ 57 h 333"/>
                    <a:gd name="T78" fmla="*/ 27 w 228"/>
                    <a:gd name="T79" fmla="*/ 56 h 333"/>
                    <a:gd name="T80" fmla="*/ 29 w 228"/>
                    <a:gd name="T81" fmla="*/ 55 h 333"/>
                    <a:gd name="T82" fmla="*/ 30 w 228"/>
                    <a:gd name="T83" fmla="*/ 53 h 333"/>
                    <a:gd name="T84" fmla="*/ 32 w 228"/>
                    <a:gd name="T85" fmla="*/ 50 h 333"/>
                    <a:gd name="T86" fmla="*/ 32 w 228"/>
                    <a:gd name="T87" fmla="*/ 47 h 333"/>
                    <a:gd name="T88" fmla="*/ 33 w 228"/>
                    <a:gd name="T89" fmla="*/ 44 h 333"/>
                    <a:gd name="T90" fmla="*/ 33 w 228"/>
                    <a:gd name="T91" fmla="*/ 41 h 333"/>
                    <a:gd name="T92" fmla="*/ 32 w 228"/>
                    <a:gd name="T93" fmla="*/ 37 h 333"/>
                    <a:gd name="T94" fmla="*/ 32 w 228"/>
                    <a:gd name="T95" fmla="*/ 34 h 333"/>
                    <a:gd name="T96" fmla="*/ 31 w 228"/>
                    <a:gd name="T97" fmla="*/ 32 h 333"/>
                    <a:gd name="T98" fmla="*/ 29 w 228"/>
                    <a:gd name="T99" fmla="*/ 30 h 333"/>
                    <a:gd name="T100" fmla="*/ 27 w 228"/>
                    <a:gd name="T101" fmla="*/ 28 h 333"/>
                    <a:gd name="T102" fmla="*/ 26 w 228"/>
                    <a:gd name="T103" fmla="*/ 27 h 333"/>
                    <a:gd name="T104" fmla="*/ 23 w 228"/>
                    <a:gd name="T105" fmla="*/ 27 h 333"/>
                    <a:gd name="T106" fmla="*/ 22 w 228"/>
                    <a:gd name="T107" fmla="*/ 27 h 333"/>
                    <a:gd name="T108" fmla="*/ 19 w 228"/>
                    <a:gd name="T109" fmla="*/ 27 h 333"/>
                    <a:gd name="T110" fmla="*/ 18 w 228"/>
                    <a:gd name="T111" fmla="*/ 28 h 333"/>
                    <a:gd name="T112" fmla="*/ 16 w 228"/>
                    <a:gd name="T113" fmla="*/ 30 h 333"/>
                    <a:gd name="T114" fmla="*/ 14 w 228"/>
                    <a:gd name="T115" fmla="*/ 32 h 333"/>
                    <a:gd name="T116" fmla="*/ 13 w 228"/>
                    <a:gd name="T117" fmla="*/ 34 h 333"/>
                    <a:gd name="T118" fmla="*/ 13 w 228"/>
                    <a:gd name="T119" fmla="*/ 36 h 333"/>
                    <a:gd name="T120" fmla="*/ 12 w 228"/>
                    <a:gd name="T121" fmla="*/ 40 h 333"/>
                    <a:gd name="T122" fmla="*/ 12 w 228"/>
                    <a:gd name="T123" fmla="*/ 41 h 333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228" h="333">
                      <a:moveTo>
                        <a:pt x="228" y="328"/>
                      </a:moveTo>
                      <a:lnTo>
                        <a:pt x="170" y="328"/>
                      </a:lnTo>
                      <a:lnTo>
                        <a:pt x="170" y="294"/>
                      </a:lnTo>
                      <a:lnTo>
                        <a:pt x="163" y="303"/>
                      </a:lnTo>
                      <a:lnTo>
                        <a:pt x="155" y="312"/>
                      </a:lnTo>
                      <a:lnTo>
                        <a:pt x="145" y="318"/>
                      </a:lnTo>
                      <a:lnTo>
                        <a:pt x="137" y="323"/>
                      </a:lnTo>
                      <a:lnTo>
                        <a:pt x="132" y="325"/>
                      </a:lnTo>
                      <a:lnTo>
                        <a:pt x="127" y="327"/>
                      </a:lnTo>
                      <a:lnTo>
                        <a:pt x="121" y="329"/>
                      </a:lnTo>
                      <a:lnTo>
                        <a:pt x="116" y="330"/>
                      </a:lnTo>
                      <a:lnTo>
                        <a:pt x="111" y="331"/>
                      </a:lnTo>
                      <a:lnTo>
                        <a:pt x="107" y="331"/>
                      </a:lnTo>
                      <a:lnTo>
                        <a:pt x="102" y="333"/>
                      </a:lnTo>
                      <a:lnTo>
                        <a:pt x="97" y="333"/>
                      </a:lnTo>
                      <a:lnTo>
                        <a:pt x="87" y="333"/>
                      </a:lnTo>
                      <a:lnTo>
                        <a:pt x="78" y="330"/>
                      </a:lnTo>
                      <a:lnTo>
                        <a:pt x="68" y="328"/>
                      </a:lnTo>
                      <a:lnTo>
                        <a:pt x="60" y="324"/>
                      </a:lnTo>
                      <a:lnTo>
                        <a:pt x="51" y="319"/>
                      </a:lnTo>
                      <a:lnTo>
                        <a:pt x="43" y="314"/>
                      </a:lnTo>
                      <a:lnTo>
                        <a:pt x="36" y="307"/>
                      </a:lnTo>
                      <a:lnTo>
                        <a:pt x="28" y="300"/>
                      </a:lnTo>
                      <a:lnTo>
                        <a:pt x="21" y="291"/>
                      </a:lnTo>
                      <a:lnTo>
                        <a:pt x="16" y="282"/>
                      </a:lnTo>
                      <a:lnTo>
                        <a:pt x="10" y="272"/>
                      </a:lnTo>
                      <a:lnTo>
                        <a:pt x="7" y="261"/>
                      </a:lnTo>
                      <a:lnTo>
                        <a:pt x="3" y="249"/>
                      </a:lnTo>
                      <a:lnTo>
                        <a:pt x="2" y="237"/>
                      </a:lnTo>
                      <a:lnTo>
                        <a:pt x="0" y="223"/>
                      </a:lnTo>
                      <a:lnTo>
                        <a:pt x="0" y="209"/>
                      </a:lnTo>
                      <a:lnTo>
                        <a:pt x="0" y="194"/>
                      </a:lnTo>
                      <a:lnTo>
                        <a:pt x="1" y="181"/>
                      </a:lnTo>
                      <a:lnTo>
                        <a:pt x="3" y="168"/>
                      </a:lnTo>
                      <a:lnTo>
                        <a:pt x="7" y="155"/>
                      </a:lnTo>
                      <a:lnTo>
                        <a:pt x="10" y="145"/>
                      </a:lnTo>
                      <a:lnTo>
                        <a:pt x="15" y="134"/>
                      </a:lnTo>
                      <a:lnTo>
                        <a:pt x="21" y="125"/>
                      </a:lnTo>
                      <a:lnTo>
                        <a:pt x="27" y="117"/>
                      </a:lnTo>
                      <a:lnTo>
                        <a:pt x="35" y="109"/>
                      </a:lnTo>
                      <a:lnTo>
                        <a:pt x="42" y="103"/>
                      </a:lnTo>
                      <a:lnTo>
                        <a:pt x="50" y="97"/>
                      </a:lnTo>
                      <a:lnTo>
                        <a:pt x="59" y="94"/>
                      </a:lnTo>
                      <a:lnTo>
                        <a:pt x="67" y="90"/>
                      </a:lnTo>
                      <a:lnTo>
                        <a:pt x="77" y="88"/>
                      </a:lnTo>
                      <a:lnTo>
                        <a:pt x="87" y="85"/>
                      </a:lnTo>
                      <a:lnTo>
                        <a:pt x="97" y="85"/>
                      </a:lnTo>
                      <a:lnTo>
                        <a:pt x="107" y="85"/>
                      </a:lnTo>
                      <a:lnTo>
                        <a:pt x="116" y="88"/>
                      </a:lnTo>
                      <a:lnTo>
                        <a:pt x="125" y="90"/>
                      </a:lnTo>
                      <a:lnTo>
                        <a:pt x="134" y="94"/>
                      </a:lnTo>
                      <a:lnTo>
                        <a:pt x="143" y="98"/>
                      </a:lnTo>
                      <a:lnTo>
                        <a:pt x="150" y="105"/>
                      </a:lnTo>
                      <a:lnTo>
                        <a:pt x="158" y="112"/>
                      </a:lnTo>
                      <a:lnTo>
                        <a:pt x="166" y="119"/>
                      </a:lnTo>
                      <a:lnTo>
                        <a:pt x="166" y="0"/>
                      </a:lnTo>
                      <a:lnTo>
                        <a:pt x="228" y="0"/>
                      </a:lnTo>
                      <a:lnTo>
                        <a:pt x="228" y="328"/>
                      </a:lnTo>
                      <a:close/>
                      <a:moveTo>
                        <a:pt x="62" y="204"/>
                      </a:moveTo>
                      <a:lnTo>
                        <a:pt x="62" y="214"/>
                      </a:lnTo>
                      <a:lnTo>
                        <a:pt x="63" y="222"/>
                      </a:lnTo>
                      <a:lnTo>
                        <a:pt x="63" y="229"/>
                      </a:lnTo>
                      <a:lnTo>
                        <a:pt x="65" y="237"/>
                      </a:lnTo>
                      <a:lnTo>
                        <a:pt x="66" y="244"/>
                      </a:lnTo>
                      <a:lnTo>
                        <a:pt x="68" y="250"/>
                      </a:lnTo>
                      <a:lnTo>
                        <a:pt x="69" y="255"/>
                      </a:lnTo>
                      <a:lnTo>
                        <a:pt x="72" y="260"/>
                      </a:lnTo>
                      <a:lnTo>
                        <a:pt x="75" y="266"/>
                      </a:lnTo>
                      <a:lnTo>
                        <a:pt x="80" y="271"/>
                      </a:lnTo>
                      <a:lnTo>
                        <a:pt x="85" y="274"/>
                      </a:lnTo>
                      <a:lnTo>
                        <a:pt x="90" y="278"/>
                      </a:lnTo>
                      <a:lnTo>
                        <a:pt x="96" y="280"/>
                      </a:lnTo>
                      <a:lnTo>
                        <a:pt x="102" y="283"/>
                      </a:lnTo>
                      <a:lnTo>
                        <a:pt x="108" y="284"/>
                      </a:lnTo>
                      <a:lnTo>
                        <a:pt x="114" y="284"/>
                      </a:lnTo>
                      <a:lnTo>
                        <a:pt x="119" y="284"/>
                      </a:lnTo>
                      <a:lnTo>
                        <a:pt x="125" y="283"/>
                      </a:lnTo>
                      <a:lnTo>
                        <a:pt x="130" y="282"/>
                      </a:lnTo>
                      <a:lnTo>
                        <a:pt x="134" y="279"/>
                      </a:lnTo>
                      <a:lnTo>
                        <a:pt x="138" y="277"/>
                      </a:lnTo>
                      <a:lnTo>
                        <a:pt x="143" y="274"/>
                      </a:lnTo>
                      <a:lnTo>
                        <a:pt x="146" y="271"/>
                      </a:lnTo>
                      <a:lnTo>
                        <a:pt x="150" y="266"/>
                      </a:lnTo>
                      <a:lnTo>
                        <a:pt x="154" y="261"/>
                      </a:lnTo>
                      <a:lnTo>
                        <a:pt x="156" y="256"/>
                      </a:lnTo>
                      <a:lnTo>
                        <a:pt x="160" y="250"/>
                      </a:lnTo>
                      <a:lnTo>
                        <a:pt x="162" y="243"/>
                      </a:lnTo>
                      <a:lnTo>
                        <a:pt x="163" y="236"/>
                      </a:lnTo>
                      <a:lnTo>
                        <a:pt x="164" y="228"/>
                      </a:lnTo>
                      <a:lnTo>
                        <a:pt x="166" y="220"/>
                      </a:lnTo>
                      <a:lnTo>
                        <a:pt x="166" y="211"/>
                      </a:lnTo>
                      <a:lnTo>
                        <a:pt x="166" y="202"/>
                      </a:lnTo>
                      <a:lnTo>
                        <a:pt x="164" y="192"/>
                      </a:lnTo>
                      <a:lnTo>
                        <a:pt x="163" y="183"/>
                      </a:lnTo>
                      <a:lnTo>
                        <a:pt x="162" y="176"/>
                      </a:lnTo>
                      <a:lnTo>
                        <a:pt x="160" y="169"/>
                      </a:lnTo>
                      <a:lnTo>
                        <a:pt x="157" y="163"/>
                      </a:lnTo>
                      <a:lnTo>
                        <a:pt x="155" y="157"/>
                      </a:lnTo>
                      <a:lnTo>
                        <a:pt x="151" y="152"/>
                      </a:lnTo>
                      <a:lnTo>
                        <a:pt x="148" y="147"/>
                      </a:lnTo>
                      <a:lnTo>
                        <a:pt x="143" y="143"/>
                      </a:lnTo>
                      <a:lnTo>
                        <a:pt x="139" y="141"/>
                      </a:lnTo>
                      <a:lnTo>
                        <a:pt x="134" y="138"/>
                      </a:lnTo>
                      <a:lnTo>
                        <a:pt x="130" y="136"/>
                      </a:lnTo>
                      <a:lnTo>
                        <a:pt x="125" y="135"/>
                      </a:lnTo>
                      <a:lnTo>
                        <a:pt x="119" y="134"/>
                      </a:lnTo>
                      <a:lnTo>
                        <a:pt x="114" y="134"/>
                      </a:lnTo>
                      <a:lnTo>
                        <a:pt x="109" y="134"/>
                      </a:lnTo>
                      <a:lnTo>
                        <a:pt x="103" y="135"/>
                      </a:lnTo>
                      <a:lnTo>
                        <a:pt x="98" y="136"/>
                      </a:lnTo>
                      <a:lnTo>
                        <a:pt x="93" y="138"/>
                      </a:lnTo>
                      <a:lnTo>
                        <a:pt x="89" y="141"/>
                      </a:lnTo>
                      <a:lnTo>
                        <a:pt x="85" y="143"/>
                      </a:lnTo>
                      <a:lnTo>
                        <a:pt x="80" y="147"/>
                      </a:lnTo>
                      <a:lnTo>
                        <a:pt x="77" y="152"/>
                      </a:lnTo>
                      <a:lnTo>
                        <a:pt x="73" y="157"/>
                      </a:lnTo>
                      <a:lnTo>
                        <a:pt x="71" y="162"/>
                      </a:lnTo>
                      <a:lnTo>
                        <a:pt x="68" y="168"/>
                      </a:lnTo>
                      <a:lnTo>
                        <a:pt x="66" y="175"/>
                      </a:lnTo>
                      <a:lnTo>
                        <a:pt x="65" y="181"/>
                      </a:lnTo>
                      <a:lnTo>
                        <a:pt x="63" y="189"/>
                      </a:lnTo>
                      <a:lnTo>
                        <a:pt x="62" y="197"/>
                      </a:lnTo>
                      <a:lnTo>
                        <a:pt x="62" y="205"/>
                      </a:lnTo>
                      <a:lnTo>
                        <a:pt x="62" y="20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6" name="Freeform 102"/>
                <p:cNvSpPr>
                  <a:spLocks noChangeAspect="1" noEditPoints="1"/>
                </p:cNvSpPr>
                <p:nvPr/>
              </p:nvSpPr>
              <p:spPr bwMode="auto">
                <a:xfrm>
                  <a:off x="1216" y="2286"/>
                  <a:ext cx="12" cy="66"/>
                </a:xfrm>
                <a:custGeom>
                  <a:avLst/>
                  <a:gdLst>
                    <a:gd name="T0" fmla="*/ 0 w 62"/>
                    <a:gd name="T1" fmla="*/ 11 h 328"/>
                    <a:gd name="T2" fmla="*/ 0 w 62"/>
                    <a:gd name="T3" fmla="*/ 0 h 328"/>
                    <a:gd name="T4" fmla="*/ 12 w 62"/>
                    <a:gd name="T5" fmla="*/ 0 h 328"/>
                    <a:gd name="T6" fmla="*/ 12 w 62"/>
                    <a:gd name="T7" fmla="*/ 11 h 328"/>
                    <a:gd name="T8" fmla="*/ 0 w 62"/>
                    <a:gd name="T9" fmla="*/ 11 h 328"/>
                    <a:gd name="T10" fmla="*/ 0 w 62"/>
                    <a:gd name="T11" fmla="*/ 66 h 328"/>
                    <a:gd name="T12" fmla="*/ 0 w 62"/>
                    <a:gd name="T13" fmla="*/ 18 h 328"/>
                    <a:gd name="T14" fmla="*/ 12 w 62"/>
                    <a:gd name="T15" fmla="*/ 18 h 328"/>
                    <a:gd name="T16" fmla="*/ 12 w 62"/>
                    <a:gd name="T17" fmla="*/ 66 h 328"/>
                    <a:gd name="T18" fmla="*/ 0 w 62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2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2" y="0"/>
                      </a:lnTo>
                      <a:lnTo>
                        <a:pt x="62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2" y="90"/>
                      </a:lnTo>
                      <a:lnTo>
                        <a:pt x="62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7" name="Freeform 103"/>
                <p:cNvSpPr>
                  <a:spLocks noChangeAspect="1" noEditPoints="1"/>
                </p:cNvSpPr>
                <p:nvPr/>
              </p:nvSpPr>
              <p:spPr bwMode="auto">
                <a:xfrm>
                  <a:off x="1238" y="2303"/>
                  <a:ext cx="48" cy="50"/>
                </a:xfrm>
                <a:custGeom>
                  <a:avLst/>
                  <a:gdLst>
                    <a:gd name="T0" fmla="*/ 0 w 243"/>
                    <a:gd name="T1" fmla="*/ 21 h 248"/>
                    <a:gd name="T2" fmla="*/ 1 w 243"/>
                    <a:gd name="T3" fmla="*/ 17 h 248"/>
                    <a:gd name="T4" fmla="*/ 3 w 243"/>
                    <a:gd name="T5" fmla="*/ 12 h 248"/>
                    <a:gd name="T6" fmla="*/ 6 w 243"/>
                    <a:gd name="T7" fmla="*/ 8 h 248"/>
                    <a:gd name="T8" fmla="*/ 9 w 243"/>
                    <a:gd name="T9" fmla="*/ 5 h 248"/>
                    <a:gd name="T10" fmla="*/ 13 w 243"/>
                    <a:gd name="T11" fmla="*/ 2 h 248"/>
                    <a:gd name="T12" fmla="*/ 17 w 243"/>
                    <a:gd name="T13" fmla="*/ 1 h 248"/>
                    <a:gd name="T14" fmla="*/ 22 w 243"/>
                    <a:gd name="T15" fmla="*/ 0 h 248"/>
                    <a:gd name="T16" fmla="*/ 29 w 243"/>
                    <a:gd name="T17" fmla="*/ 1 h 248"/>
                    <a:gd name="T18" fmla="*/ 36 w 243"/>
                    <a:gd name="T19" fmla="*/ 3 h 248"/>
                    <a:gd name="T20" fmla="*/ 41 w 243"/>
                    <a:gd name="T21" fmla="*/ 7 h 248"/>
                    <a:gd name="T22" fmla="*/ 45 w 243"/>
                    <a:gd name="T23" fmla="*/ 13 h 248"/>
                    <a:gd name="T24" fmla="*/ 48 w 243"/>
                    <a:gd name="T25" fmla="*/ 20 h 248"/>
                    <a:gd name="T26" fmla="*/ 48 w 243"/>
                    <a:gd name="T27" fmla="*/ 28 h 248"/>
                    <a:gd name="T28" fmla="*/ 46 w 243"/>
                    <a:gd name="T29" fmla="*/ 35 h 248"/>
                    <a:gd name="T30" fmla="*/ 43 w 243"/>
                    <a:gd name="T31" fmla="*/ 41 h 248"/>
                    <a:gd name="T32" fmla="*/ 38 w 243"/>
                    <a:gd name="T33" fmla="*/ 46 h 248"/>
                    <a:gd name="T34" fmla="*/ 31 w 243"/>
                    <a:gd name="T35" fmla="*/ 49 h 248"/>
                    <a:gd name="T36" fmla="*/ 24 w 243"/>
                    <a:gd name="T37" fmla="*/ 50 h 248"/>
                    <a:gd name="T38" fmla="*/ 19 w 243"/>
                    <a:gd name="T39" fmla="*/ 49 h 248"/>
                    <a:gd name="T40" fmla="*/ 15 w 243"/>
                    <a:gd name="T41" fmla="*/ 48 h 248"/>
                    <a:gd name="T42" fmla="*/ 10 w 243"/>
                    <a:gd name="T43" fmla="*/ 46 h 248"/>
                    <a:gd name="T44" fmla="*/ 7 w 243"/>
                    <a:gd name="T45" fmla="*/ 43 h 248"/>
                    <a:gd name="T46" fmla="*/ 4 w 243"/>
                    <a:gd name="T47" fmla="*/ 40 h 248"/>
                    <a:gd name="T48" fmla="*/ 2 w 243"/>
                    <a:gd name="T49" fmla="*/ 35 h 248"/>
                    <a:gd name="T50" fmla="*/ 1 w 243"/>
                    <a:gd name="T51" fmla="*/ 30 h 248"/>
                    <a:gd name="T52" fmla="*/ 0 w 243"/>
                    <a:gd name="T53" fmla="*/ 24 h 248"/>
                    <a:gd name="T54" fmla="*/ 12 w 243"/>
                    <a:gd name="T55" fmla="*/ 27 h 248"/>
                    <a:gd name="T56" fmla="*/ 13 w 243"/>
                    <a:gd name="T57" fmla="*/ 32 h 248"/>
                    <a:gd name="T58" fmla="*/ 15 w 243"/>
                    <a:gd name="T59" fmla="*/ 35 h 248"/>
                    <a:gd name="T60" fmla="*/ 17 w 243"/>
                    <a:gd name="T61" fmla="*/ 38 h 248"/>
                    <a:gd name="T62" fmla="*/ 20 w 243"/>
                    <a:gd name="T63" fmla="*/ 40 h 248"/>
                    <a:gd name="T64" fmla="*/ 24 w 243"/>
                    <a:gd name="T65" fmla="*/ 40 h 248"/>
                    <a:gd name="T66" fmla="*/ 27 w 243"/>
                    <a:gd name="T67" fmla="*/ 40 h 248"/>
                    <a:gd name="T68" fmla="*/ 30 w 243"/>
                    <a:gd name="T69" fmla="*/ 38 h 248"/>
                    <a:gd name="T70" fmla="*/ 33 w 243"/>
                    <a:gd name="T71" fmla="*/ 35 h 248"/>
                    <a:gd name="T72" fmla="*/ 34 w 243"/>
                    <a:gd name="T73" fmla="*/ 32 h 248"/>
                    <a:gd name="T74" fmla="*/ 35 w 243"/>
                    <a:gd name="T75" fmla="*/ 27 h 248"/>
                    <a:gd name="T76" fmla="*/ 35 w 243"/>
                    <a:gd name="T77" fmla="*/ 22 h 248"/>
                    <a:gd name="T78" fmla="*/ 34 w 243"/>
                    <a:gd name="T79" fmla="*/ 17 h 248"/>
                    <a:gd name="T80" fmla="*/ 32 w 243"/>
                    <a:gd name="T81" fmla="*/ 14 h 248"/>
                    <a:gd name="T82" fmla="*/ 29 w 243"/>
                    <a:gd name="T83" fmla="*/ 11 h 248"/>
                    <a:gd name="T84" fmla="*/ 26 w 243"/>
                    <a:gd name="T85" fmla="*/ 10 h 248"/>
                    <a:gd name="T86" fmla="*/ 23 w 243"/>
                    <a:gd name="T87" fmla="*/ 10 h 248"/>
                    <a:gd name="T88" fmla="*/ 19 w 243"/>
                    <a:gd name="T89" fmla="*/ 11 h 248"/>
                    <a:gd name="T90" fmla="*/ 16 w 243"/>
                    <a:gd name="T91" fmla="*/ 13 h 248"/>
                    <a:gd name="T92" fmla="*/ 14 w 243"/>
                    <a:gd name="T93" fmla="*/ 16 h 248"/>
                    <a:gd name="T94" fmla="*/ 13 w 243"/>
                    <a:gd name="T95" fmla="*/ 20 h 248"/>
                    <a:gd name="T96" fmla="*/ 12 w 243"/>
                    <a:gd name="T97" fmla="*/ 25 h 24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243" h="248">
                      <a:moveTo>
                        <a:pt x="0" y="120"/>
                      </a:moveTo>
                      <a:lnTo>
                        <a:pt x="0" y="113"/>
                      </a:lnTo>
                      <a:lnTo>
                        <a:pt x="1" y="106"/>
                      </a:lnTo>
                      <a:lnTo>
                        <a:pt x="3" y="98"/>
                      </a:lnTo>
                      <a:lnTo>
                        <a:pt x="4" y="90"/>
                      </a:lnTo>
                      <a:lnTo>
                        <a:pt x="6" y="83"/>
                      </a:lnTo>
                      <a:lnTo>
                        <a:pt x="9" y="75"/>
                      </a:lnTo>
                      <a:lnTo>
                        <a:pt x="11" y="68"/>
                      </a:lnTo>
                      <a:lnTo>
                        <a:pt x="15" y="61"/>
                      </a:lnTo>
                      <a:lnTo>
                        <a:pt x="18" y="53"/>
                      </a:lnTo>
                      <a:lnTo>
                        <a:pt x="23" y="47"/>
                      </a:lnTo>
                      <a:lnTo>
                        <a:pt x="28" y="40"/>
                      </a:lnTo>
                      <a:lnTo>
                        <a:pt x="33" y="34"/>
                      </a:lnTo>
                      <a:lnTo>
                        <a:pt x="39" y="29"/>
                      </a:lnTo>
                      <a:lnTo>
                        <a:pt x="45" y="24"/>
                      </a:lnTo>
                      <a:lnTo>
                        <a:pt x="51" y="20"/>
                      </a:lnTo>
                      <a:lnTo>
                        <a:pt x="58" y="16"/>
                      </a:lnTo>
                      <a:lnTo>
                        <a:pt x="65" y="12"/>
                      </a:lnTo>
                      <a:lnTo>
                        <a:pt x="72" y="10"/>
                      </a:lnTo>
                      <a:lnTo>
                        <a:pt x="81" y="6"/>
                      </a:lnTo>
                      <a:lnTo>
                        <a:pt x="88" y="4"/>
                      </a:lnTo>
                      <a:lnTo>
                        <a:pt x="96" y="3"/>
                      </a:lnTo>
                      <a:lnTo>
                        <a:pt x="105" y="1"/>
                      </a:lnTo>
                      <a:lnTo>
                        <a:pt x="112" y="0"/>
                      </a:lnTo>
                      <a:lnTo>
                        <a:pt x="120" y="0"/>
                      </a:lnTo>
                      <a:lnTo>
                        <a:pt x="134" y="0"/>
                      </a:lnTo>
                      <a:lnTo>
                        <a:pt x="147" y="3"/>
                      </a:lnTo>
                      <a:lnTo>
                        <a:pt x="159" y="5"/>
                      </a:lnTo>
                      <a:lnTo>
                        <a:pt x="170" y="9"/>
                      </a:lnTo>
                      <a:lnTo>
                        <a:pt x="181" y="13"/>
                      </a:lnTo>
                      <a:lnTo>
                        <a:pt x="190" y="20"/>
                      </a:lnTo>
                      <a:lnTo>
                        <a:pt x="200" y="27"/>
                      </a:lnTo>
                      <a:lnTo>
                        <a:pt x="208" y="35"/>
                      </a:lnTo>
                      <a:lnTo>
                        <a:pt x="217" y="44"/>
                      </a:lnTo>
                      <a:lnTo>
                        <a:pt x="224" y="53"/>
                      </a:lnTo>
                      <a:lnTo>
                        <a:pt x="230" y="64"/>
                      </a:lnTo>
                      <a:lnTo>
                        <a:pt x="235" y="75"/>
                      </a:lnTo>
                      <a:lnTo>
                        <a:pt x="238" y="86"/>
                      </a:lnTo>
                      <a:lnTo>
                        <a:pt x="241" y="98"/>
                      </a:lnTo>
                      <a:lnTo>
                        <a:pt x="243" y="110"/>
                      </a:lnTo>
                      <a:lnTo>
                        <a:pt x="243" y="124"/>
                      </a:lnTo>
                      <a:lnTo>
                        <a:pt x="243" y="137"/>
                      </a:lnTo>
                      <a:lnTo>
                        <a:pt x="241" y="149"/>
                      </a:lnTo>
                      <a:lnTo>
                        <a:pt x="238" y="161"/>
                      </a:lnTo>
                      <a:lnTo>
                        <a:pt x="235" y="172"/>
                      </a:lnTo>
                      <a:lnTo>
                        <a:pt x="230" y="183"/>
                      </a:lnTo>
                      <a:lnTo>
                        <a:pt x="224" y="194"/>
                      </a:lnTo>
                      <a:lnTo>
                        <a:pt x="217" y="204"/>
                      </a:lnTo>
                      <a:lnTo>
                        <a:pt x="208" y="212"/>
                      </a:lnTo>
                      <a:lnTo>
                        <a:pt x="200" y="221"/>
                      </a:lnTo>
                      <a:lnTo>
                        <a:pt x="190" y="228"/>
                      </a:lnTo>
                      <a:lnTo>
                        <a:pt x="179" y="234"/>
                      </a:lnTo>
                      <a:lnTo>
                        <a:pt x="169" y="239"/>
                      </a:lnTo>
                      <a:lnTo>
                        <a:pt x="158" y="243"/>
                      </a:lnTo>
                      <a:lnTo>
                        <a:pt x="146" y="245"/>
                      </a:lnTo>
                      <a:lnTo>
                        <a:pt x="134" y="248"/>
                      </a:lnTo>
                      <a:lnTo>
                        <a:pt x="122" y="248"/>
                      </a:lnTo>
                      <a:lnTo>
                        <a:pt x="113" y="248"/>
                      </a:lnTo>
                      <a:lnTo>
                        <a:pt x="106" y="246"/>
                      </a:lnTo>
                      <a:lnTo>
                        <a:pt x="98" y="245"/>
                      </a:lnTo>
                      <a:lnTo>
                        <a:pt x="90" y="244"/>
                      </a:lnTo>
                      <a:lnTo>
                        <a:pt x="82" y="242"/>
                      </a:lnTo>
                      <a:lnTo>
                        <a:pt x="75" y="239"/>
                      </a:lnTo>
                      <a:lnTo>
                        <a:pt x="68" y="237"/>
                      </a:lnTo>
                      <a:lnTo>
                        <a:pt x="60" y="233"/>
                      </a:lnTo>
                      <a:lnTo>
                        <a:pt x="53" y="229"/>
                      </a:lnTo>
                      <a:lnTo>
                        <a:pt x="47" y="225"/>
                      </a:lnTo>
                      <a:lnTo>
                        <a:pt x="40" y="220"/>
                      </a:lnTo>
                      <a:lnTo>
                        <a:pt x="35" y="215"/>
                      </a:lnTo>
                      <a:lnTo>
                        <a:pt x="29" y="210"/>
                      </a:lnTo>
                      <a:lnTo>
                        <a:pt x="24" y="204"/>
                      </a:lnTo>
                      <a:lnTo>
                        <a:pt x="19" y="197"/>
                      </a:lnTo>
                      <a:lnTo>
                        <a:pt x="16" y="191"/>
                      </a:lnTo>
                      <a:lnTo>
                        <a:pt x="12" y="183"/>
                      </a:lnTo>
                      <a:lnTo>
                        <a:pt x="10" y="175"/>
                      </a:lnTo>
                      <a:lnTo>
                        <a:pt x="6" y="168"/>
                      </a:lnTo>
                      <a:lnTo>
                        <a:pt x="5" y="159"/>
                      </a:lnTo>
                      <a:lnTo>
                        <a:pt x="3" y="149"/>
                      </a:lnTo>
                      <a:lnTo>
                        <a:pt x="1" y="141"/>
                      </a:lnTo>
                      <a:lnTo>
                        <a:pt x="0" y="131"/>
                      </a:lnTo>
                      <a:lnTo>
                        <a:pt x="0" y="121"/>
                      </a:lnTo>
                      <a:lnTo>
                        <a:pt x="0" y="120"/>
                      </a:lnTo>
                      <a:close/>
                      <a:moveTo>
                        <a:pt x="63" y="124"/>
                      </a:moveTo>
                      <a:lnTo>
                        <a:pt x="63" y="132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8" y="157"/>
                      </a:lnTo>
                      <a:lnTo>
                        <a:pt x="69" y="163"/>
                      </a:lnTo>
                      <a:lnTo>
                        <a:pt x="72" y="169"/>
                      </a:lnTo>
                      <a:lnTo>
                        <a:pt x="75" y="175"/>
                      </a:lnTo>
                      <a:lnTo>
                        <a:pt x="78" y="180"/>
                      </a:lnTo>
                      <a:lnTo>
                        <a:pt x="83" y="185"/>
                      </a:lnTo>
                      <a:lnTo>
                        <a:pt x="87" y="188"/>
                      </a:lnTo>
                      <a:lnTo>
                        <a:pt x="92" y="191"/>
                      </a:lnTo>
                      <a:lnTo>
                        <a:pt x="98" y="194"/>
                      </a:lnTo>
                      <a:lnTo>
                        <a:pt x="102" y="197"/>
                      </a:lnTo>
                      <a:lnTo>
                        <a:pt x="108" y="198"/>
                      </a:lnTo>
                      <a:lnTo>
                        <a:pt x="114" y="199"/>
                      </a:lnTo>
                      <a:lnTo>
                        <a:pt x="120" y="199"/>
                      </a:lnTo>
                      <a:lnTo>
                        <a:pt x="126" y="199"/>
                      </a:lnTo>
                      <a:lnTo>
                        <a:pt x="132" y="198"/>
                      </a:lnTo>
                      <a:lnTo>
                        <a:pt x="137" y="197"/>
                      </a:lnTo>
                      <a:lnTo>
                        <a:pt x="143" y="194"/>
                      </a:lnTo>
                      <a:lnTo>
                        <a:pt x="148" y="192"/>
                      </a:lnTo>
                      <a:lnTo>
                        <a:pt x="153" y="189"/>
                      </a:lnTo>
                      <a:lnTo>
                        <a:pt x="157" y="186"/>
                      </a:lnTo>
                      <a:lnTo>
                        <a:pt x="161" y="181"/>
                      </a:lnTo>
                      <a:lnTo>
                        <a:pt x="165" y="176"/>
                      </a:lnTo>
                      <a:lnTo>
                        <a:pt x="169" y="170"/>
                      </a:lnTo>
                      <a:lnTo>
                        <a:pt x="171" y="164"/>
                      </a:lnTo>
                      <a:lnTo>
                        <a:pt x="173" y="157"/>
                      </a:lnTo>
                      <a:lnTo>
                        <a:pt x="176" y="149"/>
                      </a:lnTo>
                      <a:lnTo>
                        <a:pt x="177" y="141"/>
                      </a:lnTo>
                      <a:lnTo>
                        <a:pt x="178" y="132"/>
                      </a:lnTo>
                      <a:lnTo>
                        <a:pt x="178" y="124"/>
                      </a:lnTo>
                      <a:lnTo>
                        <a:pt x="178" y="115"/>
                      </a:lnTo>
                      <a:lnTo>
                        <a:pt x="177" y="107"/>
                      </a:lnTo>
                      <a:lnTo>
                        <a:pt x="176" y="98"/>
                      </a:lnTo>
                      <a:lnTo>
                        <a:pt x="173" y="91"/>
                      </a:lnTo>
                      <a:lnTo>
                        <a:pt x="171" y="85"/>
                      </a:lnTo>
                      <a:lnTo>
                        <a:pt x="169" y="79"/>
                      </a:lnTo>
                      <a:lnTo>
                        <a:pt x="165" y="73"/>
                      </a:lnTo>
                      <a:lnTo>
                        <a:pt x="161" y="68"/>
                      </a:lnTo>
                      <a:lnTo>
                        <a:pt x="157" y="63"/>
                      </a:lnTo>
                      <a:lnTo>
                        <a:pt x="153" y="60"/>
                      </a:lnTo>
                      <a:lnTo>
                        <a:pt x="148" y="57"/>
                      </a:lnTo>
                      <a:lnTo>
                        <a:pt x="143" y="53"/>
                      </a:lnTo>
                      <a:lnTo>
                        <a:pt x="137" y="51"/>
                      </a:lnTo>
                      <a:lnTo>
                        <a:pt x="132" y="50"/>
                      </a:lnTo>
                      <a:lnTo>
                        <a:pt x="126" y="49"/>
                      </a:lnTo>
                      <a:lnTo>
                        <a:pt x="120" y="49"/>
                      </a:lnTo>
                      <a:lnTo>
                        <a:pt x="114" y="49"/>
                      </a:lnTo>
                      <a:lnTo>
                        <a:pt x="108" y="50"/>
                      </a:lnTo>
                      <a:lnTo>
                        <a:pt x="102" y="51"/>
                      </a:lnTo>
                      <a:lnTo>
                        <a:pt x="98" y="53"/>
                      </a:lnTo>
                      <a:lnTo>
                        <a:pt x="93" y="57"/>
                      </a:lnTo>
                      <a:lnTo>
                        <a:pt x="88" y="60"/>
                      </a:lnTo>
                      <a:lnTo>
                        <a:pt x="83" y="63"/>
                      </a:lnTo>
                      <a:lnTo>
                        <a:pt x="80" y="68"/>
                      </a:lnTo>
                      <a:lnTo>
                        <a:pt x="76" y="73"/>
                      </a:lnTo>
                      <a:lnTo>
                        <a:pt x="72" y="79"/>
                      </a:lnTo>
                      <a:lnTo>
                        <a:pt x="70" y="85"/>
                      </a:lnTo>
                      <a:lnTo>
                        <a:pt x="68" y="91"/>
                      </a:lnTo>
                      <a:lnTo>
                        <a:pt x="65" y="98"/>
                      </a:lnTo>
                      <a:lnTo>
                        <a:pt x="64" y="107"/>
                      </a:lnTo>
                      <a:lnTo>
                        <a:pt x="63" y="115"/>
                      </a:lnTo>
                      <a:lnTo>
                        <a:pt x="63" y="1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8" name="Freeform 104"/>
                <p:cNvSpPr>
                  <a:spLocks noChangeAspect="1" noEditPoints="1"/>
                </p:cNvSpPr>
                <p:nvPr/>
              </p:nvSpPr>
              <p:spPr bwMode="auto">
                <a:xfrm>
                  <a:off x="1292" y="2303"/>
                  <a:ext cx="45" cy="50"/>
                </a:xfrm>
                <a:custGeom>
                  <a:avLst/>
                  <a:gdLst>
                    <a:gd name="T0" fmla="*/ 2 w 222"/>
                    <a:gd name="T1" fmla="*/ 13 h 248"/>
                    <a:gd name="T2" fmla="*/ 4 w 222"/>
                    <a:gd name="T3" fmla="*/ 8 h 248"/>
                    <a:gd name="T4" fmla="*/ 7 w 222"/>
                    <a:gd name="T5" fmla="*/ 5 h 248"/>
                    <a:gd name="T6" fmla="*/ 10 w 222"/>
                    <a:gd name="T7" fmla="*/ 2 h 248"/>
                    <a:gd name="T8" fmla="*/ 15 w 222"/>
                    <a:gd name="T9" fmla="*/ 1 h 248"/>
                    <a:gd name="T10" fmla="*/ 22 w 222"/>
                    <a:gd name="T11" fmla="*/ 0 h 248"/>
                    <a:gd name="T12" fmla="*/ 27 w 222"/>
                    <a:gd name="T13" fmla="*/ 0 h 248"/>
                    <a:gd name="T14" fmla="*/ 32 w 222"/>
                    <a:gd name="T15" fmla="*/ 1 h 248"/>
                    <a:gd name="T16" fmla="*/ 36 w 222"/>
                    <a:gd name="T17" fmla="*/ 3 h 248"/>
                    <a:gd name="T18" fmla="*/ 40 w 222"/>
                    <a:gd name="T19" fmla="*/ 7 h 248"/>
                    <a:gd name="T20" fmla="*/ 41 w 222"/>
                    <a:gd name="T21" fmla="*/ 10 h 248"/>
                    <a:gd name="T22" fmla="*/ 41 w 222"/>
                    <a:gd name="T23" fmla="*/ 15 h 248"/>
                    <a:gd name="T24" fmla="*/ 42 w 222"/>
                    <a:gd name="T25" fmla="*/ 33 h 248"/>
                    <a:gd name="T26" fmla="*/ 42 w 222"/>
                    <a:gd name="T27" fmla="*/ 38 h 248"/>
                    <a:gd name="T28" fmla="*/ 42 w 222"/>
                    <a:gd name="T29" fmla="*/ 41 h 248"/>
                    <a:gd name="T30" fmla="*/ 43 w 222"/>
                    <a:gd name="T31" fmla="*/ 44 h 248"/>
                    <a:gd name="T32" fmla="*/ 45 w 222"/>
                    <a:gd name="T33" fmla="*/ 49 h 248"/>
                    <a:gd name="T34" fmla="*/ 31 w 222"/>
                    <a:gd name="T35" fmla="*/ 47 h 248"/>
                    <a:gd name="T36" fmla="*/ 31 w 222"/>
                    <a:gd name="T37" fmla="*/ 45 h 248"/>
                    <a:gd name="T38" fmla="*/ 31 w 222"/>
                    <a:gd name="T39" fmla="*/ 44 h 248"/>
                    <a:gd name="T40" fmla="*/ 25 w 222"/>
                    <a:gd name="T41" fmla="*/ 47 h 248"/>
                    <a:gd name="T42" fmla="*/ 22 w 222"/>
                    <a:gd name="T43" fmla="*/ 49 h 248"/>
                    <a:gd name="T44" fmla="*/ 19 w 222"/>
                    <a:gd name="T45" fmla="*/ 50 h 248"/>
                    <a:gd name="T46" fmla="*/ 16 w 222"/>
                    <a:gd name="T47" fmla="*/ 50 h 248"/>
                    <a:gd name="T48" fmla="*/ 11 w 222"/>
                    <a:gd name="T49" fmla="*/ 49 h 248"/>
                    <a:gd name="T50" fmla="*/ 6 w 222"/>
                    <a:gd name="T51" fmla="*/ 48 h 248"/>
                    <a:gd name="T52" fmla="*/ 3 w 222"/>
                    <a:gd name="T53" fmla="*/ 45 h 248"/>
                    <a:gd name="T54" fmla="*/ 1 w 222"/>
                    <a:gd name="T55" fmla="*/ 42 h 248"/>
                    <a:gd name="T56" fmla="*/ 0 w 222"/>
                    <a:gd name="T57" fmla="*/ 38 h 248"/>
                    <a:gd name="T58" fmla="*/ 0 w 222"/>
                    <a:gd name="T59" fmla="*/ 34 h 248"/>
                    <a:gd name="T60" fmla="*/ 1 w 222"/>
                    <a:gd name="T61" fmla="*/ 31 h 248"/>
                    <a:gd name="T62" fmla="*/ 2 w 222"/>
                    <a:gd name="T63" fmla="*/ 29 h 248"/>
                    <a:gd name="T64" fmla="*/ 5 w 222"/>
                    <a:gd name="T65" fmla="*/ 25 h 248"/>
                    <a:gd name="T66" fmla="*/ 9 w 222"/>
                    <a:gd name="T67" fmla="*/ 23 h 248"/>
                    <a:gd name="T68" fmla="*/ 13 w 222"/>
                    <a:gd name="T69" fmla="*/ 22 h 248"/>
                    <a:gd name="T70" fmla="*/ 17 w 222"/>
                    <a:gd name="T71" fmla="*/ 21 h 248"/>
                    <a:gd name="T72" fmla="*/ 23 w 222"/>
                    <a:gd name="T73" fmla="*/ 20 h 248"/>
                    <a:gd name="T74" fmla="*/ 27 w 222"/>
                    <a:gd name="T75" fmla="*/ 18 h 248"/>
                    <a:gd name="T76" fmla="*/ 29 w 222"/>
                    <a:gd name="T77" fmla="*/ 16 h 248"/>
                    <a:gd name="T78" fmla="*/ 28 w 222"/>
                    <a:gd name="T79" fmla="*/ 13 h 248"/>
                    <a:gd name="T80" fmla="*/ 25 w 222"/>
                    <a:gd name="T81" fmla="*/ 10 h 248"/>
                    <a:gd name="T82" fmla="*/ 19 w 222"/>
                    <a:gd name="T83" fmla="*/ 10 h 248"/>
                    <a:gd name="T84" fmla="*/ 16 w 222"/>
                    <a:gd name="T85" fmla="*/ 11 h 248"/>
                    <a:gd name="T86" fmla="*/ 13 w 222"/>
                    <a:gd name="T87" fmla="*/ 14 h 248"/>
                    <a:gd name="T88" fmla="*/ 28 w 222"/>
                    <a:gd name="T89" fmla="*/ 26 h 248"/>
                    <a:gd name="T90" fmla="*/ 26 w 222"/>
                    <a:gd name="T91" fmla="*/ 27 h 248"/>
                    <a:gd name="T92" fmla="*/ 23 w 222"/>
                    <a:gd name="T93" fmla="*/ 28 h 248"/>
                    <a:gd name="T94" fmla="*/ 17 w 222"/>
                    <a:gd name="T95" fmla="*/ 29 h 248"/>
                    <a:gd name="T96" fmla="*/ 14 w 222"/>
                    <a:gd name="T97" fmla="*/ 31 h 248"/>
                    <a:gd name="T98" fmla="*/ 13 w 222"/>
                    <a:gd name="T99" fmla="*/ 35 h 248"/>
                    <a:gd name="T100" fmla="*/ 14 w 222"/>
                    <a:gd name="T101" fmla="*/ 38 h 248"/>
                    <a:gd name="T102" fmla="*/ 17 w 222"/>
                    <a:gd name="T103" fmla="*/ 41 h 248"/>
                    <a:gd name="T104" fmla="*/ 21 w 222"/>
                    <a:gd name="T105" fmla="*/ 41 h 248"/>
                    <a:gd name="T106" fmla="*/ 25 w 222"/>
                    <a:gd name="T107" fmla="*/ 39 h 248"/>
                    <a:gd name="T108" fmla="*/ 28 w 222"/>
                    <a:gd name="T109" fmla="*/ 36 h 248"/>
                    <a:gd name="T110" fmla="*/ 29 w 222"/>
                    <a:gd name="T111" fmla="*/ 32 h 248"/>
                    <a:gd name="T112" fmla="*/ 29 w 222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2" h="248">
                      <a:moveTo>
                        <a:pt x="63" y="78"/>
                      </a:moveTo>
                      <a:lnTo>
                        <a:pt x="7" y="70"/>
                      </a:lnTo>
                      <a:lnTo>
                        <a:pt x="10" y="62"/>
                      </a:lnTo>
                      <a:lnTo>
                        <a:pt x="12" y="55"/>
                      </a:lnTo>
                      <a:lnTo>
                        <a:pt x="16" y="46"/>
                      </a:lnTo>
                      <a:lnTo>
                        <a:pt x="19" y="40"/>
                      </a:lnTo>
                      <a:lnTo>
                        <a:pt x="24" y="34"/>
                      </a:lnTo>
                      <a:lnTo>
                        <a:pt x="28" y="28"/>
                      </a:lnTo>
                      <a:lnTo>
                        <a:pt x="34" y="23"/>
                      </a:lnTo>
                      <a:lnTo>
                        <a:pt x="39" y="18"/>
                      </a:lnTo>
                      <a:lnTo>
                        <a:pt x="45" y="13"/>
                      </a:lnTo>
                      <a:lnTo>
                        <a:pt x="51" y="10"/>
                      </a:lnTo>
                      <a:lnTo>
                        <a:pt x="59" y="7"/>
                      </a:lnTo>
                      <a:lnTo>
                        <a:pt x="68" y="5"/>
                      </a:lnTo>
                      <a:lnTo>
                        <a:pt x="76" y="3"/>
                      </a:lnTo>
                      <a:lnTo>
                        <a:pt x="86" y="1"/>
                      </a:lnTo>
                      <a:lnTo>
                        <a:pt x="96" y="0"/>
                      </a:lnTo>
                      <a:lnTo>
                        <a:pt x="107" y="0"/>
                      </a:lnTo>
                      <a:lnTo>
                        <a:pt x="117" y="0"/>
                      </a:lnTo>
                      <a:lnTo>
                        <a:pt x="127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1" y="4"/>
                      </a:lnTo>
                      <a:lnTo>
                        <a:pt x="157" y="6"/>
                      </a:lnTo>
                      <a:lnTo>
                        <a:pt x="163" y="7"/>
                      </a:lnTo>
                      <a:lnTo>
                        <a:pt x="167" y="10"/>
                      </a:lnTo>
                      <a:lnTo>
                        <a:pt x="177" y="16"/>
                      </a:lnTo>
                      <a:lnTo>
                        <a:pt x="185" y="22"/>
                      </a:lnTo>
                      <a:lnTo>
                        <a:pt x="191" y="28"/>
                      </a:lnTo>
                      <a:lnTo>
                        <a:pt x="196" y="35"/>
                      </a:lnTo>
                      <a:lnTo>
                        <a:pt x="198" y="39"/>
                      </a:lnTo>
                      <a:lnTo>
                        <a:pt x="200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4" y="66"/>
                      </a:lnTo>
                      <a:lnTo>
                        <a:pt x="204" y="73"/>
                      </a:lnTo>
                      <a:lnTo>
                        <a:pt x="205" y="83"/>
                      </a:lnTo>
                      <a:lnTo>
                        <a:pt x="205" y="92"/>
                      </a:lnTo>
                      <a:lnTo>
                        <a:pt x="205" y="165"/>
                      </a:lnTo>
                      <a:lnTo>
                        <a:pt x="205" y="172"/>
                      </a:lnTo>
                      <a:lnTo>
                        <a:pt x="205" y="180"/>
                      </a:lnTo>
                      <a:lnTo>
                        <a:pt x="205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10" y="218"/>
                      </a:lnTo>
                      <a:lnTo>
                        <a:pt x="213" y="227"/>
                      </a:lnTo>
                      <a:lnTo>
                        <a:pt x="217" y="234"/>
                      </a:lnTo>
                      <a:lnTo>
                        <a:pt x="222" y="243"/>
                      </a:lnTo>
                      <a:lnTo>
                        <a:pt x="159" y="243"/>
                      </a:lnTo>
                      <a:lnTo>
                        <a:pt x="158" y="239"/>
                      </a:lnTo>
                      <a:lnTo>
                        <a:pt x="155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2" y="222"/>
                      </a:lnTo>
                      <a:lnTo>
                        <a:pt x="152" y="221"/>
                      </a:lnTo>
                      <a:lnTo>
                        <a:pt x="151" y="218"/>
                      </a:lnTo>
                      <a:lnTo>
                        <a:pt x="151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7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2" y="245"/>
                      </a:lnTo>
                      <a:lnTo>
                        <a:pt x="98" y="245"/>
                      </a:lnTo>
                      <a:lnTo>
                        <a:pt x="93" y="246"/>
                      </a:lnTo>
                      <a:lnTo>
                        <a:pt x="87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9" y="248"/>
                      </a:lnTo>
                      <a:lnTo>
                        <a:pt x="60" y="246"/>
                      </a:lnTo>
                      <a:lnTo>
                        <a:pt x="52" y="245"/>
                      </a:lnTo>
                      <a:lnTo>
                        <a:pt x="45" y="243"/>
                      </a:lnTo>
                      <a:lnTo>
                        <a:pt x="38" y="239"/>
                      </a:lnTo>
                      <a:lnTo>
                        <a:pt x="32" y="237"/>
                      </a:lnTo>
                      <a:lnTo>
                        <a:pt x="25" y="233"/>
                      </a:lnTo>
                      <a:lnTo>
                        <a:pt x="21" y="228"/>
                      </a:lnTo>
                      <a:lnTo>
                        <a:pt x="16" y="223"/>
                      </a:lnTo>
                      <a:lnTo>
                        <a:pt x="12" y="218"/>
                      </a:lnTo>
                      <a:lnTo>
                        <a:pt x="9" y="212"/>
                      </a:lnTo>
                      <a:lnTo>
                        <a:pt x="5" y="206"/>
                      </a:lnTo>
                      <a:lnTo>
                        <a:pt x="3" y="199"/>
                      </a:lnTo>
                      <a:lnTo>
                        <a:pt x="1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1" y="169"/>
                      </a:lnTo>
                      <a:lnTo>
                        <a:pt x="1" y="164"/>
                      </a:lnTo>
                      <a:lnTo>
                        <a:pt x="3" y="159"/>
                      </a:lnTo>
                      <a:lnTo>
                        <a:pt x="4" y="154"/>
                      </a:lnTo>
                      <a:lnTo>
                        <a:pt x="5" y="151"/>
                      </a:lnTo>
                      <a:lnTo>
                        <a:pt x="7" y="146"/>
                      </a:lnTo>
                      <a:lnTo>
                        <a:pt x="9" y="142"/>
                      </a:lnTo>
                      <a:lnTo>
                        <a:pt x="13" y="135"/>
                      </a:lnTo>
                      <a:lnTo>
                        <a:pt x="21" y="127"/>
                      </a:lnTo>
                      <a:lnTo>
                        <a:pt x="27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5" y="114"/>
                      </a:lnTo>
                      <a:lnTo>
                        <a:pt x="50" y="112"/>
                      </a:lnTo>
                      <a:lnTo>
                        <a:pt x="56" y="110"/>
                      </a:lnTo>
                      <a:lnTo>
                        <a:pt x="62" y="108"/>
                      </a:lnTo>
                      <a:lnTo>
                        <a:pt x="69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3" y="101"/>
                      </a:lnTo>
                      <a:lnTo>
                        <a:pt x="102" y="100"/>
                      </a:lnTo>
                      <a:lnTo>
                        <a:pt x="111" y="97"/>
                      </a:lnTo>
                      <a:lnTo>
                        <a:pt x="119" y="95"/>
                      </a:lnTo>
                      <a:lnTo>
                        <a:pt x="127" y="94"/>
                      </a:lnTo>
                      <a:lnTo>
                        <a:pt x="133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40" y="67"/>
                      </a:lnTo>
                      <a:lnTo>
                        <a:pt x="137" y="62"/>
                      </a:lnTo>
                      <a:lnTo>
                        <a:pt x="134" y="57"/>
                      </a:lnTo>
                      <a:lnTo>
                        <a:pt x="128" y="53"/>
                      </a:lnTo>
                      <a:lnTo>
                        <a:pt x="121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2" y="60"/>
                      </a:lnTo>
                      <a:lnTo>
                        <a:pt x="69" y="64"/>
                      </a:lnTo>
                      <a:lnTo>
                        <a:pt x="65" y="70"/>
                      </a:lnTo>
                      <a:lnTo>
                        <a:pt x="63" y="78"/>
                      </a:lnTo>
                      <a:close/>
                      <a:moveTo>
                        <a:pt x="142" y="129"/>
                      </a:moveTo>
                      <a:lnTo>
                        <a:pt x="140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8" y="134"/>
                      </a:lnTo>
                      <a:lnTo>
                        <a:pt x="123" y="135"/>
                      </a:lnTo>
                      <a:lnTo>
                        <a:pt x="117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6" y="144"/>
                      </a:lnTo>
                      <a:lnTo>
                        <a:pt x="78" y="147"/>
                      </a:lnTo>
                      <a:lnTo>
                        <a:pt x="74" y="149"/>
                      </a:lnTo>
                      <a:lnTo>
                        <a:pt x="69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3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8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2" y="203"/>
                      </a:lnTo>
                      <a:lnTo>
                        <a:pt x="111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40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9" name="Freeform 105"/>
                <p:cNvSpPr>
                  <a:spLocks noChangeAspect="1"/>
                </p:cNvSpPr>
                <p:nvPr/>
              </p:nvSpPr>
              <p:spPr bwMode="auto">
                <a:xfrm>
                  <a:off x="1343" y="2303"/>
                  <a:ext cx="45" cy="50"/>
                </a:xfrm>
                <a:custGeom>
                  <a:avLst/>
                  <a:gdLst>
                    <a:gd name="T0" fmla="*/ 31 w 224"/>
                    <a:gd name="T1" fmla="*/ 17 h 248"/>
                    <a:gd name="T2" fmla="*/ 31 w 224"/>
                    <a:gd name="T3" fmla="*/ 14 h 248"/>
                    <a:gd name="T4" fmla="*/ 29 w 224"/>
                    <a:gd name="T5" fmla="*/ 12 h 248"/>
                    <a:gd name="T6" fmla="*/ 26 w 224"/>
                    <a:gd name="T7" fmla="*/ 10 h 248"/>
                    <a:gd name="T8" fmla="*/ 23 w 224"/>
                    <a:gd name="T9" fmla="*/ 10 h 248"/>
                    <a:gd name="T10" fmla="*/ 20 w 224"/>
                    <a:gd name="T11" fmla="*/ 10 h 248"/>
                    <a:gd name="T12" fmla="*/ 19 w 224"/>
                    <a:gd name="T13" fmla="*/ 11 h 248"/>
                    <a:gd name="T14" fmla="*/ 17 w 224"/>
                    <a:gd name="T15" fmla="*/ 12 h 248"/>
                    <a:gd name="T16" fmla="*/ 15 w 224"/>
                    <a:gd name="T17" fmla="*/ 13 h 248"/>
                    <a:gd name="T18" fmla="*/ 14 w 224"/>
                    <a:gd name="T19" fmla="*/ 15 h 248"/>
                    <a:gd name="T20" fmla="*/ 13 w 224"/>
                    <a:gd name="T21" fmla="*/ 18 h 248"/>
                    <a:gd name="T22" fmla="*/ 13 w 224"/>
                    <a:gd name="T23" fmla="*/ 21 h 248"/>
                    <a:gd name="T24" fmla="*/ 13 w 224"/>
                    <a:gd name="T25" fmla="*/ 24 h 248"/>
                    <a:gd name="T26" fmla="*/ 13 w 224"/>
                    <a:gd name="T27" fmla="*/ 28 h 248"/>
                    <a:gd name="T28" fmla="*/ 13 w 224"/>
                    <a:gd name="T29" fmla="*/ 32 h 248"/>
                    <a:gd name="T30" fmla="*/ 14 w 224"/>
                    <a:gd name="T31" fmla="*/ 34 h 248"/>
                    <a:gd name="T32" fmla="*/ 15 w 224"/>
                    <a:gd name="T33" fmla="*/ 36 h 248"/>
                    <a:gd name="T34" fmla="*/ 17 w 224"/>
                    <a:gd name="T35" fmla="*/ 38 h 248"/>
                    <a:gd name="T36" fmla="*/ 19 w 224"/>
                    <a:gd name="T37" fmla="*/ 39 h 248"/>
                    <a:gd name="T38" fmla="*/ 21 w 224"/>
                    <a:gd name="T39" fmla="*/ 40 h 248"/>
                    <a:gd name="T40" fmla="*/ 23 w 224"/>
                    <a:gd name="T41" fmla="*/ 40 h 248"/>
                    <a:gd name="T42" fmla="*/ 26 w 224"/>
                    <a:gd name="T43" fmla="*/ 40 h 248"/>
                    <a:gd name="T44" fmla="*/ 29 w 224"/>
                    <a:gd name="T45" fmla="*/ 38 h 248"/>
                    <a:gd name="T46" fmla="*/ 30 w 224"/>
                    <a:gd name="T47" fmla="*/ 37 h 248"/>
                    <a:gd name="T48" fmla="*/ 31 w 224"/>
                    <a:gd name="T49" fmla="*/ 35 h 248"/>
                    <a:gd name="T50" fmla="*/ 32 w 224"/>
                    <a:gd name="T51" fmla="*/ 33 h 248"/>
                    <a:gd name="T52" fmla="*/ 32 w 224"/>
                    <a:gd name="T53" fmla="*/ 31 h 248"/>
                    <a:gd name="T54" fmla="*/ 44 w 224"/>
                    <a:gd name="T55" fmla="*/ 34 h 248"/>
                    <a:gd name="T56" fmla="*/ 43 w 224"/>
                    <a:gd name="T57" fmla="*/ 38 h 248"/>
                    <a:gd name="T58" fmla="*/ 41 w 224"/>
                    <a:gd name="T59" fmla="*/ 42 h 248"/>
                    <a:gd name="T60" fmla="*/ 39 w 224"/>
                    <a:gd name="T61" fmla="*/ 44 h 248"/>
                    <a:gd name="T62" fmla="*/ 36 w 224"/>
                    <a:gd name="T63" fmla="*/ 47 h 248"/>
                    <a:gd name="T64" fmla="*/ 33 w 224"/>
                    <a:gd name="T65" fmla="*/ 48 h 248"/>
                    <a:gd name="T66" fmla="*/ 29 w 224"/>
                    <a:gd name="T67" fmla="*/ 49 h 248"/>
                    <a:gd name="T68" fmla="*/ 25 w 224"/>
                    <a:gd name="T69" fmla="*/ 50 h 248"/>
                    <a:gd name="T70" fmla="*/ 20 w 224"/>
                    <a:gd name="T71" fmla="*/ 50 h 248"/>
                    <a:gd name="T72" fmla="*/ 15 w 224"/>
                    <a:gd name="T73" fmla="*/ 49 h 248"/>
                    <a:gd name="T74" fmla="*/ 11 w 224"/>
                    <a:gd name="T75" fmla="*/ 47 h 248"/>
                    <a:gd name="T76" fmla="*/ 8 w 224"/>
                    <a:gd name="T77" fmla="*/ 45 h 248"/>
                    <a:gd name="T78" fmla="*/ 5 w 224"/>
                    <a:gd name="T79" fmla="*/ 42 h 248"/>
                    <a:gd name="T80" fmla="*/ 2 w 224"/>
                    <a:gd name="T81" fmla="*/ 38 h 248"/>
                    <a:gd name="T82" fmla="*/ 1 w 224"/>
                    <a:gd name="T83" fmla="*/ 33 h 248"/>
                    <a:gd name="T84" fmla="*/ 0 w 224"/>
                    <a:gd name="T85" fmla="*/ 28 h 248"/>
                    <a:gd name="T86" fmla="*/ 0 w 224"/>
                    <a:gd name="T87" fmla="*/ 22 h 248"/>
                    <a:gd name="T88" fmla="*/ 1 w 224"/>
                    <a:gd name="T89" fmla="*/ 17 h 248"/>
                    <a:gd name="T90" fmla="*/ 2 w 224"/>
                    <a:gd name="T91" fmla="*/ 13 h 248"/>
                    <a:gd name="T92" fmla="*/ 5 w 224"/>
                    <a:gd name="T93" fmla="*/ 8 h 248"/>
                    <a:gd name="T94" fmla="*/ 8 w 224"/>
                    <a:gd name="T95" fmla="*/ 5 h 248"/>
                    <a:gd name="T96" fmla="*/ 11 w 224"/>
                    <a:gd name="T97" fmla="*/ 3 h 248"/>
                    <a:gd name="T98" fmla="*/ 15 w 224"/>
                    <a:gd name="T99" fmla="*/ 1 h 248"/>
                    <a:gd name="T100" fmla="*/ 20 w 224"/>
                    <a:gd name="T101" fmla="*/ 0 h 248"/>
                    <a:gd name="T102" fmla="*/ 25 w 224"/>
                    <a:gd name="T103" fmla="*/ 0 h 248"/>
                    <a:gd name="T104" fmla="*/ 29 w 224"/>
                    <a:gd name="T105" fmla="*/ 1 h 248"/>
                    <a:gd name="T106" fmla="*/ 32 w 224"/>
                    <a:gd name="T107" fmla="*/ 2 h 248"/>
                    <a:gd name="T108" fmla="*/ 35 w 224"/>
                    <a:gd name="T109" fmla="*/ 3 h 248"/>
                    <a:gd name="T110" fmla="*/ 38 w 224"/>
                    <a:gd name="T111" fmla="*/ 5 h 248"/>
                    <a:gd name="T112" fmla="*/ 40 w 224"/>
                    <a:gd name="T113" fmla="*/ 7 h 248"/>
                    <a:gd name="T114" fmla="*/ 42 w 224"/>
                    <a:gd name="T115" fmla="*/ 10 h 248"/>
                    <a:gd name="T116" fmla="*/ 44 w 224"/>
                    <a:gd name="T117" fmla="*/ 14 h 248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224" h="248">
                      <a:moveTo>
                        <a:pt x="219" y="78"/>
                      </a:moveTo>
                      <a:lnTo>
                        <a:pt x="156" y="85"/>
                      </a:lnTo>
                      <a:lnTo>
                        <a:pt x="154" y="77"/>
                      </a:lnTo>
                      <a:lnTo>
                        <a:pt x="152" y="69"/>
                      </a:lnTo>
                      <a:lnTo>
                        <a:pt x="147" y="63"/>
                      </a:lnTo>
                      <a:lnTo>
                        <a:pt x="142" y="58"/>
                      </a:lnTo>
                      <a:lnTo>
                        <a:pt x="136" y="55"/>
                      </a:lnTo>
                      <a:lnTo>
                        <a:pt x="130" y="51"/>
                      </a:lnTo>
                      <a:lnTo>
                        <a:pt x="122" y="50"/>
                      </a:lnTo>
                      <a:lnTo>
                        <a:pt x="113" y="49"/>
                      </a:lnTo>
                      <a:lnTo>
                        <a:pt x="108" y="49"/>
                      </a:lnTo>
                      <a:lnTo>
                        <a:pt x="102" y="50"/>
                      </a:lnTo>
                      <a:lnTo>
                        <a:pt x="97" y="51"/>
                      </a:lnTo>
                      <a:lnTo>
                        <a:pt x="93" y="53"/>
                      </a:lnTo>
                      <a:lnTo>
                        <a:pt x="88" y="56"/>
                      </a:lnTo>
                      <a:lnTo>
                        <a:pt x="84" y="58"/>
                      </a:lnTo>
                      <a:lnTo>
                        <a:pt x="81" y="62"/>
                      </a:lnTo>
                      <a:lnTo>
                        <a:pt x="77" y="66"/>
                      </a:lnTo>
                      <a:lnTo>
                        <a:pt x="73" y="70"/>
                      </a:lnTo>
                      <a:lnTo>
                        <a:pt x="71" y="75"/>
                      </a:lnTo>
                      <a:lnTo>
                        <a:pt x="69" y="81"/>
                      </a:lnTo>
                      <a:lnTo>
                        <a:pt x="66" y="87"/>
                      </a:lnTo>
                      <a:lnTo>
                        <a:pt x="65" y="96"/>
                      </a:lnTo>
                      <a:lnTo>
                        <a:pt x="64" y="103"/>
                      </a:lnTo>
                      <a:lnTo>
                        <a:pt x="63" y="112"/>
                      </a:lnTo>
                      <a:lnTo>
                        <a:pt x="63" y="121"/>
                      </a:lnTo>
                      <a:lnTo>
                        <a:pt x="63" y="131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6" y="158"/>
                      </a:lnTo>
                      <a:lnTo>
                        <a:pt x="67" y="165"/>
                      </a:lnTo>
                      <a:lnTo>
                        <a:pt x="70" y="171"/>
                      </a:lnTo>
                      <a:lnTo>
                        <a:pt x="73" y="176"/>
                      </a:lnTo>
                      <a:lnTo>
                        <a:pt x="76" y="181"/>
                      </a:lnTo>
                      <a:lnTo>
                        <a:pt x="79" y="186"/>
                      </a:lnTo>
                      <a:lnTo>
                        <a:pt x="84" y="189"/>
                      </a:lnTo>
                      <a:lnTo>
                        <a:pt x="88" y="192"/>
                      </a:lnTo>
                      <a:lnTo>
                        <a:pt x="93" y="194"/>
                      </a:lnTo>
                      <a:lnTo>
                        <a:pt x="97" y="197"/>
                      </a:lnTo>
                      <a:lnTo>
                        <a:pt x="103" y="198"/>
                      </a:lnTo>
                      <a:lnTo>
                        <a:pt x="108" y="199"/>
                      </a:lnTo>
                      <a:lnTo>
                        <a:pt x="114" y="199"/>
                      </a:lnTo>
                      <a:lnTo>
                        <a:pt x="123" y="198"/>
                      </a:lnTo>
                      <a:lnTo>
                        <a:pt x="131" y="197"/>
                      </a:lnTo>
                      <a:lnTo>
                        <a:pt x="138" y="193"/>
                      </a:lnTo>
                      <a:lnTo>
                        <a:pt x="144" y="189"/>
                      </a:lnTo>
                      <a:lnTo>
                        <a:pt x="147" y="187"/>
                      </a:lnTo>
                      <a:lnTo>
                        <a:pt x="149" y="183"/>
                      </a:lnTo>
                      <a:lnTo>
                        <a:pt x="153" y="180"/>
                      </a:lnTo>
                      <a:lnTo>
                        <a:pt x="155" y="175"/>
                      </a:lnTo>
                      <a:lnTo>
                        <a:pt x="156" y="170"/>
                      </a:lnTo>
                      <a:lnTo>
                        <a:pt x="159" y="165"/>
                      </a:lnTo>
                      <a:lnTo>
                        <a:pt x="160" y="159"/>
                      </a:lnTo>
                      <a:lnTo>
                        <a:pt x="161" y="153"/>
                      </a:lnTo>
                      <a:lnTo>
                        <a:pt x="224" y="160"/>
                      </a:lnTo>
                      <a:lnTo>
                        <a:pt x="221" y="171"/>
                      </a:lnTo>
                      <a:lnTo>
                        <a:pt x="218" y="181"/>
                      </a:lnTo>
                      <a:lnTo>
                        <a:pt x="214" y="189"/>
                      </a:lnTo>
                      <a:lnTo>
                        <a:pt x="209" y="198"/>
                      </a:lnTo>
                      <a:lnTo>
                        <a:pt x="205" y="206"/>
                      </a:lnTo>
                      <a:lnTo>
                        <a:pt x="199" y="214"/>
                      </a:lnTo>
                      <a:lnTo>
                        <a:pt x="192" y="220"/>
                      </a:lnTo>
                      <a:lnTo>
                        <a:pt x="186" y="226"/>
                      </a:lnTo>
                      <a:lnTo>
                        <a:pt x="179" y="231"/>
                      </a:lnTo>
                      <a:lnTo>
                        <a:pt x="172" y="235"/>
                      </a:lnTo>
                      <a:lnTo>
                        <a:pt x="164" y="239"/>
                      </a:lnTo>
                      <a:lnTo>
                        <a:pt x="154" y="242"/>
                      </a:lnTo>
                      <a:lnTo>
                        <a:pt x="144" y="244"/>
                      </a:lnTo>
                      <a:lnTo>
                        <a:pt x="135" y="246"/>
                      </a:lnTo>
                      <a:lnTo>
                        <a:pt x="124" y="248"/>
                      </a:lnTo>
                      <a:lnTo>
                        <a:pt x="113" y="248"/>
                      </a:lnTo>
                      <a:lnTo>
                        <a:pt x="101" y="248"/>
                      </a:lnTo>
                      <a:lnTo>
                        <a:pt x="89" y="245"/>
                      </a:lnTo>
                      <a:lnTo>
                        <a:pt x="77" y="243"/>
                      </a:lnTo>
                      <a:lnTo>
                        <a:pt x="67" y="239"/>
                      </a:lnTo>
                      <a:lnTo>
                        <a:pt x="57" y="234"/>
                      </a:lnTo>
                      <a:lnTo>
                        <a:pt x="47" y="229"/>
                      </a:lnTo>
                      <a:lnTo>
                        <a:pt x="39" y="222"/>
                      </a:lnTo>
                      <a:lnTo>
                        <a:pt x="31" y="215"/>
                      </a:lnTo>
                      <a:lnTo>
                        <a:pt x="24" y="206"/>
                      </a:lnTo>
                      <a:lnTo>
                        <a:pt x="18" y="197"/>
                      </a:lnTo>
                      <a:lnTo>
                        <a:pt x="12" y="187"/>
                      </a:lnTo>
                      <a:lnTo>
                        <a:pt x="8" y="176"/>
                      </a:lnTo>
                      <a:lnTo>
                        <a:pt x="5" y="164"/>
                      </a:lnTo>
                      <a:lnTo>
                        <a:pt x="2" y="152"/>
                      </a:lnTo>
                      <a:lnTo>
                        <a:pt x="0" y="138"/>
                      </a:lnTo>
                      <a:lnTo>
                        <a:pt x="0" y="125"/>
                      </a:lnTo>
                      <a:lnTo>
                        <a:pt x="0" y="110"/>
                      </a:lnTo>
                      <a:lnTo>
                        <a:pt x="2" y="97"/>
                      </a:lnTo>
                      <a:lnTo>
                        <a:pt x="5" y="85"/>
                      </a:lnTo>
                      <a:lnTo>
                        <a:pt x="8" y="73"/>
                      </a:lnTo>
                      <a:lnTo>
                        <a:pt x="12" y="62"/>
                      </a:lnTo>
                      <a:lnTo>
                        <a:pt x="17" y="51"/>
                      </a:lnTo>
                      <a:lnTo>
                        <a:pt x="23" y="41"/>
                      </a:lnTo>
                      <a:lnTo>
                        <a:pt x="30" y="33"/>
                      </a:lnTo>
                      <a:lnTo>
                        <a:pt x="39" y="26"/>
                      </a:lnTo>
                      <a:lnTo>
                        <a:pt x="47" y="18"/>
                      </a:lnTo>
                      <a:lnTo>
                        <a:pt x="57" y="13"/>
                      </a:lnTo>
                      <a:lnTo>
                        <a:pt x="66" y="9"/>
                      </a:lnTo>
                      <a:lnTo>
                        <a:pt x="77" y="5"/>
                      </a:lnTo>
                      <a:lnTo>
                        <a:pt x="89" y="3"/>
                      </a:lnTo>
                      <a:lnTo>
                        <a:pt x="101" y="0"/>
                      </a:lnTo>
                      <a:lnTo>
                        <a:pt x="113" y="0"/>
                      </a:lnTo>
                      <a:lnTo>
                        <a:pt x="124" y="0"/>
                      </a:lnTo>
                      <a:lnTo>
                        <a:pt x="134" y="1"/>
                      </a:lnTo>
                      <a:lnTo>
                        <a:pt x="143" y="3"/>
                      </a:lnTo>
                      <a:lnTo>
                        <a:pt x="152" y="5"/>
                      </a:lnTo>
                      <a:lnTo>
                        <a:pt x="160" y="9"/>
                      </a:lnTo>
                      <a:lnTo>
                        <a:pt x="168" y="11"/>
                      </a:lnTo>
                      <a:lnTo>
                        <a:pt x="176" y="15"/>
                      </a:lnTo>
                      <a:lnTo>
                        <a:pt x="182" y="20"/>
                      </a:lnTo>
                      <a:lnTo>
                        <a:pt x="188" y="24"/>
                      </a:lnTo>
                      <a:lnTo>
                        <a:pt x="194" y="30"/>
                      </a:lnTo>
                      <a:lnTo>
                        <a:pt x="199" y="36"/>
                      </a:lnTo>
                      <a:lnTo>
                        <a:pt x="205" y="44"/>
                      </a:lnTo>
                      <a:lnTo>
                        <a:pt x="208" y="51"/>
                      </a:lnTo>
                      <a:lnTo>
                        <a:pt x="213" y="60"/>
                      </a:lnTo>
                      <a:lnTo>
                        <a:pt x="217" y="68"/>
                      </a:lnTo>
                      <a:lnTo>
                        <a:pt x="219" y="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0" name="Freeform 106"/>
                <p:cNvSpPr>
                  <a:spLocks noChangeAspect="1"/>
                </p:cNvSpPr>
                <p:nvPr/>
              </p:nvSpPr>
              <p:spPr bwMode="auto">
                <a:xfrm>
                  <a:off x="1392" y="2287"/>
                  <a:ext cx="28" cy="66"/>
                </a:xfrm>
                <a:custGeom>
                  <a:avLst/>
                  <a:gdLst>
                    <a:gd name="T0" fmla="*/ 27 w 142"/>
                    <a:gd name="T1" fmla="*/ 17 h 326"/>
                    <a:gd name="T2" fmla="*/ 27 w 142"/>
                    <a:gd name="T3" fmla="*/ 27 h 326"/>
                    <a:gd name="T4" fmla="*/ 18 w 142"/>
                    <a:gd name="T5" fmla="*/ 27 h 326"/>
                    <a:gd name="T6" fmla="*/ 18 w 142"/>
                    <a:gd name="T7" fmla="*/ 47 h 326"/>
                    <a:gd name="T8" fmla="*/ 18 w 142"/>
                    <a:gd name="T9" fmla="*/ 49 h 326"/>
                    <a:gd name="T10" fmla="*/ 18 w 142"/>
                    <a:gd name="T11" fmla="*/ 51 h 326"/>
                    <a:gd name="T12" fmla="*/ 18 w 142"/>
                    <a:gd name="T13" fmla="*/ 53 h 326"/>
                    <a:gd name="T14" fmla="*/ 18 w 142"/>
                    <a:gd name="T15" fmla="*/ 53 h 326"/>
                    <a:gd name="T16" fmla="*/ 19 w 142"/>
                    <a:gd name="T17" fmla="*/ 54 h 326"/>
                    <a:gd name="T18" fmla="*/ 19 w 142"/>
                    <a:gd name="T19" fmla="*/ 54 h 326"/>
                    <a:gd name="T20" fmla="*/ 19 w 142"/>
                    <a:gd name="T21" fmla="*/ 55 h 326"/>
                    <a:gd name="T22" fmla="*/ 19 w 142"/>
                    <a:gd name="T23" fmla="*/ 55 h 326"/>
                    <a:gd name="T24" fmla="*/ 20 w 142"/>
                    <a:gd name="T25" fmla="*/ 55 h 326"/>
                    <a:gd name="T26" fmla="*/ 20 w 142"/>
                    <a:gd name="T27" fmla="*/ 55 h 326"/>
                    <a:gd name="T28" fmla="*/ 21 w 142"/>
                    <a:gd name="T29" fmla="*/ 56 h 326"/>
                    <a:gd name="T30" fmla="*/ 21 w 142"/>
                    <a:gd name="T31" fmla="*/ 56 h 326"/>
                    <a:gd name="T32" fmla="*/ 22 w 142"/>
                    <a:gd name="T33" fmla="*/ 56 h 326"/>
                    <a:gd name="T34" fmla="*/ 24 w 142"/>
                    <a:gd name="T35" fmla="*/ 55 h 326"/>
                    <a:gd name="T36" fmla="*/ 26 w 142"/>
                    <a:gd name="T37" fmla="*/ 55 h 326"/>
                    <a:gd name="T38" fmla="*/ 27 w 142"/>
                    <a:gd name="T39" fmla="*/ 55 h 326"/>
                    <a:gd name="T40" fmla="*/ 28 w 142"/>
                    <a:gd name="T41" fmla="*/ 64 h 326"/>
                    <a:gd name="T42" fmla="*/ 27 w 142"/>
                    <a:gd name="T43" fmla="*/ 64 h 326"/>
                    <a:gd name="T44" fmla="*/ 26 w 142"/>
                    <a:gd name="T45" fmla="*/ 65 h 326"/>
                    <a:gd name="T46" fmla="*/ 24 w 142"/>
                    <a:gd name="T47" fmla="*/ 65 h 326"/>
                    <a:gd name="T48" fmla="*/ 23 w 142"/>
                    <a:gd name="T49" fmla="*/ 65 h 326"/>
                    <a:gd name="T50" fmla="*/ 22 w 142"/>
                    <a:gd name="T51" fmla="*/ 66 h 326"/>
                    <a:gd name="T52" fmla="*/ 21 w 142"/>
                    <a:gd name="T53" fmla="*/ 66 h 326"/>
                    <a:gd name="T54" fmla="*/ 19 w 142"/>
                    <a:gd name="T55" fmla="*/ 66 h 326"/>
                    <a:gd name="T56" fmla="*/ 18 w 142"/>
                    <a:gd name="T57" fmla="*/ 66 h 326"/>
                    <a:gd name="T58" fmla="*/ 16 w 142"/>
                    <a:gd name="T59" fmla="*/ 66 h 326"/>
                    <a:gd name="T60" fmla="*/ 15 w 142"/>
                    <a:gd name="T61" fmla="*/ 66 h 326"/>
                    <a:gd name="T62" fmla="*/ 13 w 142"/>
                    <a:gd name="T63" fmla="*/ 65 h 326"/>
                    <a:gd name="T64" fmla="*/ 12 w 142"/>
                    <a:gd name="T65" fmla="*/ 65 h 326"/>
                    <a:gd name="T66" fmla="*/ 10 w 142"/>
                    <a:gd name="T67" fmla="*/ 64 h 326"/>
                    <a:gd name="T68" fmla="*/ 9 w 142"/>
                    <a:gd name="T69" fmla="*/ 63 h 326"/>
                    <a:gd name="T70" fmla="*/ 8 w 142"/>
                    <a:gd name="T71" fmla="*/ 63 h 326"/>
                    <a:gd name="T72" fmla="*/ 8 w 142"/>
                    <a:gd name="T73" fmla="*/ 62 h 326"/>
                    <a:gd name="T74" fmla="*/ 7 w 142"/>
                    <a:gd name="T75" fmla="*/ 61 h 326"/>
                    <a:gd name="T76" fmla="*/ 7 w 142"/>
                    <a:gd name="T77" fmla="*/ 60 h 326"/>
                    <a:gd name="T78" fmla="*/ 6 w 142"/>
                    <a:gd name="T79" fmla="*/ 58 h 326"/>
                    <a:gd name="T80" fmla="*/ 6 w 142"/>
                    <a:gd name="T81" fmla="*/ 57 h 326"/>
                    <a:gd name="T82" fmla="*/ 6 w 142"/>
                    <a:gd name="T83" fmla="*/ 56 h 326"/>
                    <a:gd name="T84" fmla="*/ 6 w 142"/>
                    <a:gd name="T85" fmla="*/ 55 h 326"/>
                    <a:gd name="T86" fmla="*/ 6 w 142"/>
                    <a:gd name="T87" fmla="*/ 54 h 326"/>
                    <a:gd name="T88" fmla="*/ 6 w 142"/>
                    <a:gd name="T89" fmla="*/ 53 h 326"/>
                    <a:gd name="T90" fmla="*/ 6 w 142"/>
                    <a:gd name="T91" fmla="*/ 52 h 326"/>
                    <a:gd name="T92" fmla="*/ 6 w 142"/>
                    <a:gd name="T93" fmla="*/ 51 h 326"/>
                    <a:gd name="T94" fmla="*/ 6 w 142"/>
                    <a:gd name="T95" fmla="*/ 49 h 326"/>
                    <a:gd name="T96" fmla="*/ 6 w 142"/>
                    <a:gd name="T97" fmla="*/ 48 h 326"/>
                    <a:gd name="T98" fmla="*/ 6 w 142"/>
                    <a:gd name="T99" fmla="*/ 27 h 326"/>
                    <a:gd name="T100" fmla="*/ 0 w 142"/>
                    <a:gd name="T101" fmla="*/ 27 h 326"/>
                    <a:gd name="T102" fmla="*/ 0 w 142"/>
                    <a:gd name="T103" fmla="*/ 17 h 326"/>
                    <a:gd name="T104" fmla="*/ 6 w 142"/>
                    <a:gd name="T105" fmla="*/ 17 h 326"/>
                    <a:gd name="T106" fmla="*/ 6 w 142"/>
                    <a:gd name="T107" fmla="*/ 7 h 326"/>
                    <a:gd name="T108" fmla="*/ 18 w 142"/>
                    <a:gd name="T109" fmla="*/ 0 h 326"/>
                    <a:gd name="T110" fmla="*/ 18 w 142"/>
                    <a:gd name="T111" fmla="*/ 17 h 326"/>
                    <a:gd name="T112" fmla="*/ 27 w 142"/>
                    <a:gd name="T113" fmla="*/ 17 h 32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42" h="326">
                      <a:moveTo>
                        <a:pt x="137" y="83"/>
                      </a:moveTo>
                      <a:lnTo>
                        <a:pt x="137" y="131"/>
                      </a:lnTo>
                      <a:lnTo>
                        <a:pt x="91" y="131"/>
                      </a:lnTo>
                      <a:lnTo>
                        <a:pt x="91" y="230"/>
                      </a:lnTo>
                      <a:lnTo>
                        <a:pt x="91" y="243"/>
                      </a:lnTo>
                      <a:lnTo>
                        <a:pt x="92" y="253"/>
                      </a:lnTo>
                      <a:lnTo>
                        <a:pt x="92" y="260"/>
                      </a:lnTo>
                      <a:lnTo>
                        <a:pt x="92" y="264"/>
                      </a:lnTo>
                      <a:lnTo>
                        <a:pt x="94" y="266"/>
                      </a:lnTo>
                      <a:lnTo>
                        <a:pt x="95" y="267"/>
                      </a:lnTo>
                      <a:lnTo>
                        <a:pt x="96" y="270"/>
                      </a:lnTo>
                      <a:lnTo>
                        <a:pt x="98" y="271"/>
                      </a:lnTo>
                      <a:lnTo>
                        <a:pt x="101" y="272"/>
                      </a:lnTo>
                      <a:lnTo>
                        <a:pt x="103" y="273"/>
                      </a:lnTo>
                      <a:lnTo>
                        <a:pt x="107" y="275"/>
                      </a:lnTo>
                      <a:lnTo>
                        <a:pt x="109" y="275"/>
                      </a:lnTo>
                      <a:lnTo>
                        <a:pt x="114" y="275"/>
                      </a:lnTo>
                      <a:lnTo>
                        <a:pt x="121" y="273"/>
                      </a:lnTo>
                      <a:lnTo>
                        <a:pt x="130" y="271"/>
                      </a:lnTo>
                      <a:lnTo>
                        <a:pt x="138" y="270"/>
                      </a:lnTo>
                      <a:lnTo>
                        <a:pt x="142" y="317"/>
                      </a:lnTo>
                      <a:lnTo>
                        <a:pt x="136" y="318"/>
                      </a:lnTo>
                      <a:lnTo>
                        <a:pt x="130" y="321"/>
                      </a:lnTo>
                      <a:lnTo>
                        <a:pt x="124" y="322"/>
                      </a:lnTo>
                      <a:lnTo>
                        <a:pt x="118" y="323"/>
                      </a:lnTo>
                      <a:lnTo>
                        <a:pt x="112" y="324"/>
                      </a:lnTo>
                      <a:lnTo>
                        <a:pt x="104" y="324"/>
                      </a:lnTo>
                      <a:lnTo>
                        <a:pt x="98" y="326"/>
                      </a:lnTo>
                      <a:lnTo>
                        <a:pt x="91" y="326"/>
                      </a:lnTo>
                      <a:lnTo>
                        <a:pt x="83" y="326"/>
                      </a:lnTo>
                      <a:lnTo>
                        <a:pt x="74" y="324"/>
                      </a:lnTo>
                      <a:lnTo>
                        <a:pt x="67" y="322"/>
                      </a:lnTo>
                      <a:lnTo>
                        <a:pt x="60" y="321"/>
                      </a:lnTo>
                      <a:lnTo>
                        <a:pt x="53" y="317"/>
                      </a:lnTo>
                      <a:lnTo>
                        <a:pt x="48" y="313"/>
                      </a:lnTo>
                      <a:lnTo>
                        <a:pt x="43" y="310"/>
                      </a:lnTo>
                      <a:lnTo>
                        <a:pt x="40" y="306"/>
                      </a:lnTo>
                      <a:lnTo>
                        <a:pt x="36" y="301"/>
                      </a:lnTo>
                      <a:lnTo>
                        <a:pt x="33" y="295"/>
                      </a:lnTo>
                      <a:lnTo>
                        <a:pt x="31" y="288"/>
                      </a:lnTo>
                      <a:lnTo>
                        <a:pt x="30" y="281"/>
                      </a:lnTo>
                      <a:lnTo>
                        <a:pt x="30" y="277"/>
                      </a:lnTo>
                      <a:lnTo>
                        <a:pt x="30" y="273"/>
                      </a:lnTo>
                      <a:lnTo>
                        <a:pt x="30" y="269"/>
                      </a:lnTo>
                      <a:lnTo>
                        <a:pt x="30" y="264"/>
                      </a:lnTo>
                      <a:lnTo>
                        <a:pt x="29" y="258"/>
                      </a:lnTo>
                      <a:lnTo>
                        <a:pt x="29" y="252"/>
                      </a:lnTo>
                      <a:lnTo>
                        <a:pt x="29" y="244"/>
                      </a:lnTo>
                      <a:lnTo>
                        <a:pt x="29" y="236"/>
                      </a:lnTo>
                      <a:lnTo>
                        <a:pt x="29" y="131"/>
                      </a:lnTo>
                      <a:lnTo>
                        <a:pt x="0" y="131"/>
                      </a:lnTo>
                      <a:lnTo>
                        <a:pt x="0" y="83"/>
                      </a:lnTo>
                      <a:lnTo>
                        <a:pt x="29" y="83"/>
                      </a:lnTo>
                      <a:lnTo>
                        <a:pt x="29" y="37"/>
                      </a:lnTo>
                      <a:lnTo>
                        <a:pt x="91" y="0"/>
                      </a:lnTo>
                      <a:lnTo>
                        <a:pt x="91" y="83"/>
                      </a:lnTo>
                      <a:lnTo>
                        <a:pt x="137" y="8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1" name="Freeform 107"/>
                <p:cNvSpPr>
                  <a:spLocks noChangeAspect="1" noEditPoints="1"/>
                </p:cNvSpPr>
                <p:nvPr/>
              </p:nvSpPr>
              <p:spPr bwMode="auto">
                <a:xfrm>
                  <a:off x="1426" y="2286"/>
                  <a:ext cx="13" cy="66"/>
                </a:xfrm>
                <a:custGeom>
                  <a:avLst/>
                  <a:gdLst>
                    <a:gd name="T0" fmla="*/ 0 w 63"/>
                    <a:gd name="T1" fmla="*/ 11 h 328"/>
                    <a:gd name="T2" fmla="*/ 0 w 63"/>
                    <a:gd name="T3" fmla="*/ 0 h 328"/>
                    <a:gd name="T4" fmla="*/ 13 w 63"/>
                    <a:gd name="T5" fmla="*/ 0 h 328"/>
                    <a:gd name="T6" fmla="*/ 13 w 63"/>
                    <a:gd name="T7" fmla="*/ 11 h 328"/>
                    <a:gd name="T8" fmla="*/ 0 w 63"/>
                    <a:gd name="T9" fmla="*/ 11 h 328"/>
                    <a:gd name="T10" fmla="*/ 0 w 63"/>
                    <a:gd name="T11" fmla="*/ 66 h 328"/>
                    <a:gd name="T12" fmla="*/ 0 w 63"/>
                    <a:gd name="T13" fmla="*/ 18 h 328"/>
                    <a:gd name="T14" fmla="*/ 13 w 63"/>
                    <a:gd name="T15" fmla="*/ 18 h 328"/>
                    <a:gd name="T16" fmla="*/ 13 w 63"/>
                    <a:gd name="T17" fmla="*/ 66 h 328"/>
                    <a:gd name="T18" fmla="*/ 0 w 63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3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3" y="90"/>
                      </a:lnTo>
                      <a:lnTo>
                        <a:pt x="63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" name="Freeform 108"/>
                <p:cNvSpPr>
                  <a:spLocks noChangeAspect="1"/>
                </p:cNvSpPr>
                <p:nvPr/>
              </p:nvSpPr>
              <p:spPr bwMode="auto">
                <a:xfrm>
                  <a:off x="1446" y="2304"/>
                  <a:ext cx="48" cy="48"/>
                </a:xfrm>
                <a:custGeom>
                  <a:avLst/>
                  <a:gdLst>
                    <a:gd name="T0" fmla="*/ 19 w 240"/>
                    <a:gd name="T1" fmla="*/ 48 h 238"/>
                    <a:gd name="T2" fmla="*/ 0 w 240"/>
                    <a:gd name="T3" fmla="*/ 0 h 238"/>
                    <a:gd name="T4" fmla="*/ 13 w 240"/>
                    <a:gd name="T5" fmla="*/ 0 h 238"/>
                    <a:gd name="T6" fmla="*/ 22 w 240"/>
                    <a:gd name="T7" fmla="*/ 25 h 238"/>
                    <a:gd name="T8" fmla="*/ 24 w 240"/>
                    <a:gd name="T9" fmla="*/ 33 h 238"/>
                    <a:gd name="T10" fmla="*/ 25 w 240"/>
                    <a:gd name="T11" fmla="*/ 31 h 238"/>
                    <a:gd name="T12" fmla="*/ 25 w 240"/>
                    <a:gd name="T13" fmla="*/ 30 h 238"/>
                    <a:gd name="T14" fmla="*/ 25 w 240"/>
                    <a:gd name="T15" fmla="*/ 29 h 238"/>
                    <a:gd name="T16" fmla="*/ 25 w 240"/>
                    <a:gd name="T17" fmla="*/ 29 h 238"/>
                    <a:gd name="T18" fmla="*/ 26 w 240"/>
                    <a:gd name="T19" fmla="*/ 28 h 238"/>
                    <a:gd name="T20" fmla="*/ 26 w 240"/>
                    <a:gd name="T21" fmla="*/ 27 h 238"/>
                    <a:gd name="T22" fmla="*/ 26 w 240"/>
                    <a:gd name="T23" fmla="*/ 26 h 238"/>
                    <a:gd name="T24" fmla="*/ 27 w 240"/>
                    <a:gd name="T25" fmla="*/ 25 h 238"/>
                    <a:gd name="T26" fmla="*/ 35 w 240"/>
                    <a:gd name="T27" fmla="*/ 0 h 238"/>
                    <a:gd name="T28" fmla="*/ 48 w 240"/>
                    <a:gd name="T29" fmla="*/ 0 h 238"/>
                    <a:gd name="T30" fmla="*/ 30 w 240"/>
                    <a:gd name="T31" fmla="*/ 48 h 238"/>
                    <a:gd name="T32" fmla="*/ 19 w 240"/>
                    <a:gd name="T33" fmla="*/ 48 h 23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40" h="238">
                      <a:moveTo>
                        <a:pt x="93" y="238"/>
                      </a:moveTo>
                      <a:lnTo>
                        <a:pt x="0" y="0"/>
                      </a:lnTo>
                      <a:lnTo>
                        <a:pt x="65" y="0"/>
                      </a:lnTo>
                      <a:lnTo>
                        <a:pt x="109" y="122"/>
                      </a:lnTo>
                      <a:lnTo>
                        <a:pt x="122" y="163"/>
                      </a:lnTo>
                      <a:lnTo>
                        <a:pt x="124" y="155"/>
                      </a:lnTo>
                      <a:lnTo>
                        <a:pt x="126" y="149"/>
                      </a:lnTo>
                      <a:lnTo>
                        <a:pt x="127" y="144"/>
                      </a:lnTo>
                      <a:lnTo>
                        <a:pt x="127" y="142"/>
                      </a:lnTo>
                      <a:lnTo>
                        <a:pt x="128" y="137"/>
                      </a:lnTo>
                      <a:lnTo>
                        <a:pt x="131" y="132"/>
                      </a:lnTo>
                      <a:lnTo>
                        <a:pt x="132" y="127"/>
                      </a:lnTo>
                      <a:lnTo>
                        <a:pt x="133" y="122"/>
                      </a:lnTo>
                      <a:lnTo>
                        <a:pt x="175" y="0"/>
                      </a:lnTo>
                      <a:lnTo>
                        <a:pt x="240" y="0"/>
                      </a:lnTo>
                      <a:lnTo>
                        <a:pt x="148" y="238"/>
                      </a:lnTo>
                      <a:lnTo>
                        <a:pt x="93" y="23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" name="Freeform 109"/>
                <p:cNvSpPr>
                  <a:spLocks noChangeAspect="1" noEditPoints="1"/>
                </p:cNvSpPr>
                <p:nvPr/>
              </p:nvSpPr>
              <p:spPr bwMode="auto">
                <a:xfrm>
                  <a:off x="1498" y="2303"/>
                  <a:ext cx="45" cy="50"/>
                </a:xfrm>
                <a:custGeom>
                  <a:avLst/>
                  <a:gdLst>
                    <a:gd name="T0" fmla="*/ 44 w 221"/>
                    <a:gd name="T1" fmla="*/ 35 h 248"/>
                    <a:gd name="T2" fmla="*/ 43 w 221"/>
                    <a:gd name="T3" fmla="*/ 38 h 248"/>
                    <a:gd name="T4" fmla="*/ 41 w 221"/>
                    <a:gd name="T5" fmla="*/ 41 h 248"/>
                    <a:gd name="T6" fmla="*/ 39 w 221"/>
                    <a:gd name="T7" fmla="*/ 44 h 248"/>
                    <a:gd name="T8" fmla="*/ 36 w 221"/>
                    <a:gd name="T9" fmla="*/ 46 h 248"/>
                    <a:gd name="T10" fmla="*/ 34 w 221"/>
                    <a:gd name="T11" fmla="*/ 48 h 248"/>
                    <a:gd name="T12" fmla="*/ 31 w 221"/>
                    <a:gd name="T13" fmla="*/ 49 h 248"/>
                    <a:gd name="T14" fmla="*/ 27 w 221"/>
                    <a:gd name="T15" fmla="*/ 50 h 248"/>
                    <a:gd name="T16" fmla="*/ 23 w 221"/>
                    <a:gd name="T17" fmla="*/ 50 h 248"/>
                    <a:gd name="T18" fmla="*/ 17 w 221"/>
                    <a:gd name="T19" fmla="*/ 49 h 248"/>
                    <a:gd name="T20" fmla="*/ 12 w 221"/>
                    <a:gd name="T21" fmla="*/ 48 h 248"/>
                    <a:gd name="T22" fmla="*/ 8 w 221"/>
                    <a:gd name="T23" fmla="*/ 45 h 248"/>
                    <a:gd name="T24" fmla="*/ 5 w 221"/>
                    <a:gd name="T25" fmla="*/ 42 h 248"/>
                    <a:gd name="T26" fmla="*/ 3 w 221"/>
                    <a:gd name="T27" fmla="*/ 39 h 248"/>
                    <a:gd name="T28" fmla="*/ 1 w 221"/>
                    <a:gd name="T29" fmla="*/ 34 h 248"/>
                    <a:gd name="T30" fmla="*/ 0 w 221"/>
                    <a:gd name="T31" fmla="*/ 30 h 248"/>
                    <a:gd name="T32" fmla="*/ 0 w 221"/>
                    <a:gd name="T33" fmla="*/ 25 h 248"/>
                    <a:gd name="T34" fmla="*/ 0 w 221"/>
                    <a:gd name="T35" fmla="*/ 20 h 248"/>
                    <a:gd name="T36" fmla="*/ 2 w 221"/>
                    <a:gd name="T37" fmla="*/ 15 h 248"/>
                    <a:gd name="T38" fmla="*/ 3 w 221"/>
                    <a:gd name="T39" fmla="*/ 10 h 248"/>
                    <a:gd name="T40" fmla="*/ 6 w 221"/>
                    <a:gd name="T41" fmla="*/ 7 h 248"/>
                    <a:gd name="T42" fmla="*/ 10 w 221"/>
                    <a:gd name="T43" fmla="*/ 4 h 248"/>
                    <a:gd name="T44" fmla="*/ 13 w 221"/>
                    <a:gd name="T45" fmla="*/ 2 h 248"/>
                    <a:gd name="T46" fmla="*/ 17 w 221"/>
                    <a:gd name="T47" fmla="*/ 1 h 248"/>
                    <a:gd name="T48" fmla="*/ 22 w 221"/>
                    <a:gd name="T49" fmla="*/ 0 h 248"/>
                    <a:gd name="T50" fmla="*/ 27 w 221"/>
                    <a:gd name="T51" fmla="*/ 1 h 248"/>
                    <a:gd name="T52" fmla="*/ 32 w 221"/>
                    <a:gd name="T53" fmla="*/ 2 h 248"/>
                    <a:gd name="T54" fmla="*/ 36 w 221"/>
                    <a:gd name="T55" fmla="*/ 4 h 248"/>
                    <a:gd name="T56" fmla="*/ 39 w 221"/>
                    <a:gd name="T57" fmla="*/ 7 h 248"/>
                    <a:gd name="T58" fmla="*/ 42 w 221"/>
                    <a:gd name="T59" fmla="*/ 11 h 248"/>
                    <a:gd name="T60" fmla="*/ 44 w 221"/>
                    <a:gd name="T61" fmla="*/ 16 h 248"/>
                    <a:gd name="T62" fmla="*/ 45 w 221"/>
                    <a:gd name="T63" fmla="*/ 22 h 248"/>
                    <a:gd name="T64" fmla="*/ 45 w 221"/>
                    <a:gd name="T65" fmla="*/ 28 h 248"/>
                    <a:gd name="T66" fmla="*/ 13 w 221"/>
                    <a:gd name="T67" fmla="*/ 30 h 248"/>
                    <a:gd name="T68" fmla="*/ 13 w 221"/>
                    <a:gd name="T69" fmla="*/ 32 h 248"/>
                    <a:gd name="T70" fmla="*/ 14 w 221"/>
                    <a:gd name="T71" fmla="*/ 34 h 248"/>
                    <a:gd name="T72" fmla="*/ 15 w 221"/>
                    <a:gd name="T73" fmla="*/ 36 h 248"/>
                    <a:gd name="T74" fmla="*/ 16 w 221"/>
                    <a:gd name="T75" fmla="*/ 38 h 248"/>
                    <a:gd name="T76" fmla="*/ 18 w 221"/>
                    <a:gd name="T77" fmla="*/ 39 h 248"/>
                    <a:gd name="T78" fmla="*/ 20 w 221"/>
                    <a:gd name="T79" fmla="*/ 40 h 248"/>
                    <a:gd name="T80" fmla="*/ 22 w 221"/>
                    <a:gd name="T81" fmla="*/ 40 h 248"/>
                    <a:gd name="T82" fmla="*/ 24 w 221"/>
                    <a:gd name="T83" fmla="*/ 40 h 248"/>
                    <a:gd name="T84" fmla="*/ 27 w 221"/>
                    <a:gd name="T85" fmla="*/ 39 h 248"/>
                    <a:gd name="T86" fmla="*/ 29 w 221"/>
                    <a:gd name="T87" fmla="*/ 38 h 248"/>
                    <a:gd name="T88" fmla="*/ 31 w 221"/>
                    <a:gd name="T89" fmla="*/ 35 h 248"/>
                    <a:gd name="T90" fmla="*/ 32 w 221"/>
                    <a:gd name="T91" fmla="*/ 21 h 248"/>
                    <a:gd name="T92" fmla="*/ 32 w 221"/>
                    <a:gd name="T93" fmla="*/ 18 h 248"/>
                    <a:gd name="T94" fmla="*/ 32 w 221"/>
                    <a:gd name="T95" fmla="*/ 16 h 248"/>
                    <a:gd name="T96" fmla="*/ 31 w 221"/>
                    <a:gd name="T97" fmla="*/ 14 h 248"/>
                    <a:gd name="T98" fmla="*/ 29 w 221"/>
                    <a:gd name="T99" fmla="*/ 13 h 248"/>
                    <a:gd name="T100" fmla="*/ 26 w 221"/>
                    <a:gd name="T101" fmla="*/ 10 h 248"/>
                    <a:gd name="T102" fmla="*/ 23 w 221"/>
                    <a:gd name="T103" fmla="*/ 10 h 248"/>
                    <a:gd name="T104" fmla="*/ 19 w 221"/>
                    <a:gd name="T105" fmla="*/ 10 h 248"/>
                    <a:gd name="T106" fmla="*/ 16 w 221"/>
                    <a:gd name="T107" fmla="*/ 13 h 248"/>
                    <a:gd name="T108" fmla="*/ 14 w 221"/>
                    <a:gd name="T109" fmla="*/ 15 h 248"/>
                    <a:gd name="T110" fmla="*/ 13 w 221"/>
                    <a:gd name="T111" fmla="*/ 16 h 248"/>
                    <a:gd name="T112" fmla="*/ 13 w 221"/>
                    <a:gd name="T113" fmla="*/ 18 h 248"/>
                    <a:gd name="T114" fmla="*/ 13 w 221"/>
                    <a:gd name="T115" fmla="*/ 21 h 248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221" h="248">
                      <a:moveTo>
                        <a:pt x="154" y="165"/>
                      </a:moveTo>
                      <a:lnTo>
                        <a:pt x="216" y="172"/>
                      </a:lnTo>
                      <a:lnTo>
                        <a:pt x="214" y="181"/>
                      </a:lnTo>
                      <a:lnTo>
                        <a:pt x="210" y="189"/>
                      </a:lnTo>
                      <a:lnTo>
                        <a:pt x="206" y="198"/>
                      </a:lnTo>
                      <a:lnTo>
                        <a:pt x="202" y="205"/>
                      </a:lnTo>
                      <a:lnTo>
                        <a:pt x="196" y="211"/>
                      </a:lnTo>
                      <a:lnTo>
                        <a:pt x="191" y="217"/>
                      </a:lnTo>
                      <a:lnTo>
                        <a:pt x="185" y="223"/>
                      </a:lnTo>
                      <a:lnTo>
                        <a:pt x="179" y="228"/>
                      </a:lnTo>
                      <a:lnTo>
                        <a:pt x="173" y="233"/>
                      </a:lnTo>
                      <a:lnTo>
                        <a:pt x="166" y="237"/>
                      </a:lnTo>
                      <a:lnTo>
                        <a:pt x="157" y="239"/>
                      </a:lnTo>
                      <a:lnTo>
                        <a:pt x="150" y="243"/>
                      </a:lnTo>
                      <a:lnTo>
                        <a:pt x="141" y="245"/>
                      </a:lnTo>
                      <a:lnTo>
                        <a:pt x="132" y="246"/>
                      </a:lnTo>
                      <a:lnTo>
                        <a:pt x="123" y="248"/>
                      </a:lnTo>
                      <a:lnTo>
                        <a:pt x="113" y="248"/>
                      </a:lnTo>
                      <a:lnTo>
                        <a:pt x="99" y="246"/>
                      </a:lnTo>
                      <a:lnTo>
                        <a:pt x="84" y="245"/>
                      </a:lnTo>
                      <a:lnTo>
                        <a:pt x="72" y="242"/>
                      </a:lnTo>
                      <a:lnTo>
                        <a:pt x="60" y="238"/>
                      </a:lnTo>
                      <a:lnTo>
                        <a:pt x="49" y="232"/>
                      </a:lnTo>
                      <a:lnTo>
                        <a:pt x="40" y="225"/>
                      </a:lnTo>
                      <a:lnTo>
                        <a:pt x="30" y="217"/>
                      </a:lnTo>
                      <a:lnTo>
                        <a:pt x="23" y="208"/>
                      </a:lnTo>
                      <a:lnTo>
                        <a:pt x="18" y="199"/>
                      </a:lnTo>
                      <a:lnTo>
                        <a:pt x="13" y="191"/>
                      </a:lnTo>
                      <a:lnTo>
                        <a:pt x="10" y="181"/>
                      </a:lnTo>
                      <a:lnTo>
                        <a:pt x="6" y="171"/>
                      </a:lnTo>
                      <a:lnTo>
                        <a:pt x="3" y="161"/>
                      </a:lnTo>
                      <a:lnTo>
                        <a:pt x="1" y="149"/>
                      </a:lnTo>
                      <a:lnTo>
                        <a:pt x="0" y="138"/>
                      </a:lnTo>
                      <a:lnTo>
                        <a:pt x="0" y="126"/>
                      </a:lnTo>
                      <a:lnTo>
                        <a:pt x="0" y="112"/>
                      </a:lnTo>
                      <a:lnTo>
                        <a:pt x="2" y="98"/>
                      </a:lnTo>
                      <a:lnTo>
                        <a:pt x="5" y="86"/>
                      </a:lnTo>
                      <a:lnTo>
                        <a:pt x="8" y="74"/>
                      </a:lnTo>
                      <a:lnTo>
                        <a:pt x="12" y="63"/>
                      </a:lnTo>
                      <a:lnTo>
                        <a:pt x="17" y="52"/>
                      </a:lnTo>
                      <a:lnTo>
                        <a:pt x="23" y="43"/>
                      </a:lnTo>
                      <a:lnTo>
                        <a:pt x="30" y="34"/>
                      </a:lnTo>
                      <a:lnTo>
                        <a:pt x="38" y="27"/>
                      </a:lnTo>
                      <a:lnTo>
                        <a:pt x="47" y="20"/>
                      </a:lnTo>
                      <a:lnTo>
                        <a:pt x="55" y="13"/>
                      </a:lnTo>
                      <a:lnTo>
                        <a:pt x="65" y="9"/>
                      </a:lnTo>
                      <a:lnTo>
                        <a:pt x="74" y="5"/>
                      </a:lnTo>
                      <a:lnTo>
                        <a:pt x="85" y="3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1" y="0"/>
                      </a:lnTo>
                      <a:lnTo>
                        <a:pt x="133" y="3"/>
                      </a:lnTo>
                      <a:lnTo>
                        <a:pt x="144" y="5"/>
                      </a:lnTo>
                      <a:lnTo>
                        <a:pt x="155" y="9"/>
                      </a:lnTo>
                      <a:lnTo>
                        <a:pt x="166" y="13"/>
                      </a:lnTo>
                      <a:lnTo>
                        <a:pt x="176" y="20"/>
                      </a:lnTo>
                      <a:lnTo>
                        <a:pt x="184" y="27"/>
                      </a:lnTo>
                      <a:lnTo>
                        <a:pt x="191" y="35"/>
                      </a:lnTo>
                      <a:lnTo>
                        <a:pt x="198" y="45"/>
                      </a:lnTo>
                      <a:lnTo>
                        <a:pt x="204" y="55"/>
                      </a:lnTo>
                      <a:lnTo>
                        <a:pt x="209" y="67"/>
                      </a:lnTo>
                      <a:lnTo>
                        <a:pt x="214" y="79"/>
                      </a:lnTo>
                      <a:lnTo>
                        <a:pt x="218" y="94"/>
                      </a:lnTo>
                      <a:lnTo>
                        <a:pt x="219" y="108"/>
                      </a:lnTo>
                      <a:lnTo>
                        <a:pt x="221" y="124"/>
                      </a:lnTo>
                      <a:lnTo>
                        <a:pt x="221" y="141"/>
                      </a:lnTo>
                      <a:lnTo>
                        <a:pt x="62" y="141"/>
                      </a:lnTo>
                      <a:lnTo>
                        <a:pt x="62" y="147"/>
                      </a:lnTo>
                      <a:lnTo>
                        <a:pt x="64" y="154"/>
                      </a:lnTo>
                      <a:lnTo>
                        <a:pt x="65" y="160"/>
                      </a:lnTo>
                      <a:lnTo>
                        <a:pt x="66" y="165"/>
                      </a:lnTo>
                      <a:lnTo>
                        <a:pt x="68" y="170"/>
                      </a:lnTo>
                      <a:lnTo>
                        <a:pt x="71" y="175"/>
                      </a:lnTo>
                      <a:lnTo>
                        <a:pt x="73" y="180"/>
                      </a:lnTo>
                      <a:lnTo>
                        <a:pt x="77" y="183"/>
                      </a:lnTo>
                      <a:lnTo>
                        <a:pt x="80" y="187"/>
                      </a:lnTo>
                      <a:lnTo>
                        <a:pt x="84" y="189"/>
                      </a:lnTo>
                      <a:lnTo>
                        <a:pt x="89" y="193"/>
                      </a:lnTo>
                      <a:lnTo>
                        <a:pt x="94" y="194"/>
                      </a:lnTo>
                      <a:lnTo>
                        <a:pt x="97" y="197"/>
                      </a:lnTo>
                      <a:lnTo>
                        <a:pt x="102" y="198"/>
                      </a:lnTo>
                      <a:lnTo>
                        <a:pt x="108" y="199"/>
                      </a:lnTo>
                      <a:lnTo>
                        <a:pt x="113" y="199"/>
                      </a:lnTo>
                      <a:lnTo>
                        <a:pt x="120" y="199"/>
                      </a:lnTo>
                      <a:lnTo>
                        <a:pt x="127" y="197"/>
                      </a:lnTo>
                      <a:lnTo>
                        <a:pt x="133" y="195"/>
                      </a:lnTo>
                      <a:lnTo>
                        <a:pt x="138" y="192"/>
                      </a:lnTo>
                      <a:lnTo>
                        <a:pt x="143" y="187"/>
                      </a:lnTo>
                      <a:lnTo>
                        <a:pt x="147" y="181"/>
                      </a:lnTo>
                      <a:lnTo>
                        <a:pt x="150" y="174"/>
                      </a:lnTo>
                      <a:lnTo>
                        <a:pt x="154" y="165"/>
                      </a:lnTo>
                      <a:close/>
                      <a:moveTo>
                        <a:pt x="159" y="102"/>
                      </a:moveTo>
                      <a:lnTo>
                        <a:pt x="159" y="96"/>
                      </a:lnTo>
                      <a:lnTo>
                        <a:pt x="157" y="90"/>
                      </a:lnTo>
                      <a:lnTo>
                        <a:pt x="156" y="85"/>
                      </a:lnTo>
                      <a:lnTo>
                        <a:pt x="155" y="79"/>
                      </a:lnTo>
                      <a:lnTo>
                        <a:pt x="153" y="75"/>
                      </a:lnTo>
                      <a:lnTo>
                        <a:pt x="150" y="70"/>
                      </a:lnTo>
                      <a:lnTo>
                        <a:pt x="148" y="67"/>
                      </a:lnTo>
                      <a:lnTo>
                        <a:pt x="144" y="63"/>
                      </a:lnTo>
                      <a:lnTo>
                        <a:pt x="137" y="57"/>
                      </a:lnTo>
                      <a:lnTo>
                        <a:pt x="129" y="52"/>
                      </a:lnTo>
                      <a:lnTo>
                        <a:pt x="119" y="50"/>
                      </a:lnTo>
                      <a:lnTo>
                        <a:pt x="111" y="49"/>
                      </a:lnTo>
                      <a:lnTo>
                        <a:pt x="101" y="50"/>
                      </a:lnTo>
                      <a:lnTo>
                        <a:pt x="93" y="52"/>
                      </a:lnTo>
                      <a:lnTo>
                        <a:pt x="84" y="57"/>
                      </a:lnTo>
                      <a:lnTo>
                        <a:pt x="77" y="63"/>
                      </a:lnTo>
                      <a:lnTo>
                        <a:pt x="73" y="67"/>
                      </a:lnTo>
                      <a:lnTo>
                        <a:pt x="71" y="72"/>
                      </a:lnTo>
                      <a:lnTo>
                        <a:pt x="68" y="75"/>
                      </a:lnTo>
                      <a:lnTo>
                        <a:pt x="66" y="80"/>
                      </a:lnTo>
                      <a:lnTo>
                        <a:pt x="65" y="85"/>
                      </a:lnTo>
                      <a:lnTo>
                        <a:pt x="64" y="91"/>
                      </a:lnTo>
                      <a:lnTo>
                        <a:pt x="62" y="96"/>
                      </a:lnTo>
                      <a:lnTo>
                        <a:pt x="62" y="102"/>
                      </a:lnTo>
                      <a:lnTo>
                        <a:pt x="159" y="1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4" name="Freeform 110"/>
                <p:cNvSpPr>
                  <a:spLocks noChangeAspect="1" noEditPoints="1"/>
                </p:cNvSpPr>
                <p:nvPr/>
              </p:nvSpPr>
              <p:spPr bwMode="auto">
                <a:xfrm>
                  <a:off x="1577" y="2286"/>
                  <a:ext cx="13" cy="66"/>
                </a:xfrm>
                <a:custGeom>
                  <a:avLst/>
                  <a:gdLst>
                    <a:gd name="T0" fmla="*/ 0 w 63"/>
                    <a:gd name="T1" fmla="*/ 11 h 328"/>
                    <a:gd name="T2" fmla="*/ 0 w 63"/>
                    <a:gd name="T3" fmla="*/ 0 h 328"/>
                    <a:gd name="T4" fmla="*/ 13 w 63"/>
                    <a:gd name="T5" fmla="*/ 0 h 328"/>
                    <a:gd name="T6" fmla="*/ 13 w 63"/>
                    <a:gd name="T7" fmla="*/ 11 h 328"/>
                    <a:gd name="T8" fmla="*/ 0 w 63"/>
                    <a:gd name="T9" fmla="*/ 11 h 328"/>
                    <a:gd name="T10" fmla="*/ 0 w 63"/>
                    <a:gd name="T11" fmla="*/ 66 h 328"/>
                    <a:gd name="T12" fmla="*/ 0 w 63"/>
                    <a:gd name="T13" fmla="*/ 18 h 328"/>
                    <a:gd name="T14" fmla="*/ 13 w 63"/>
                    <a:gd name="T15" fmla="*/ 18 h 328"/>
                    <a:gd name="T16" fmla="*/ 13 w 63"/>
                    <a:gd name="T17" fmla="*/ 66 h 328"/>
                    <a:gd name="T18" fmla="*/ 0 w 63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3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3" y="90"/>
                      </a:lnTo>
                      <a:lnTo>
                        <a:pt x="63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5" name="Freeform 111"/>
                <p:cNvSpPr>
                  <a:spLocks noChangeAspect="1" noEditPoints="1"/>
                </p:cNvSpPr>
                <p:nvPr/>
              </p:nvSpPr>
              <p:spPr bwMode="auto">
                <a:xfrm>
                  <a:off x="1599" y="2303"/>
                  <a:ext cx="49" cy="50"/>
                </a:xfrm>
                <a:custGeom>
                  <a:avLst/>
                  <a:gdLst>
                    <a:gd name="T0" fmla="*/ 0 w 243"/>
                    <a:gd name="T1" fmla="*/ 21 h 248"/>
                    <a:gd name="T2" fmla="*/ 1 w 243"/>
                    <a:gd name="T3" fmla="*/ 17 h 248"/>
                    <a:gd name="T4" fmla="*/ 3 w 243"/>
                    <a:gd name="T5" fmla="*/ 12 h 248"/>
                    <a:gd name="T6" fmla="*/ 6 w 243"/>
                    <a:gd name="T7" fmla="*/ 8 h 248"/>
                    <a:gd name="T8" fmla="*/ 9 w 243"/>
                    <a:gd name="T9" fmla="*/ 5 h 248"/>
                    <a:gd name="T10" fmla="*/ 13 w 243"/>
                    <a:gd name="T11" fmla="*/ 2 h 248"/>
                    <a:gd name="T12" fmla="*/ 18 w 243"/>
                    <a:gd name="T13" fmla="*/ 1 h 248"/>
                    <a:gd name="T14" fmla="*/ 23 w 243"/>
                    <a:gd name="T15" fmla="*/ 0 h 248"/>
                    <a:gd name="T16" fmla="*/ 30 w 243"/>
                    <a:gd name="T17" fmla="*/ 1 h 248"/>
                    <a:gd name="T18" fmla="*/ 36 w 243"/>
                    <a:gd name="T19" fmla="*/ 3 h 248"/>
                    <a:gd name="T20" fmla="*/ 42 w 243"/>
                    <a:gd name="T21" fmla="*/ 7 h 248"/>
                    <a:gd name="T22" fmla="*/ 46 w 243"/>
                    <a:gd name="T23" fmla="*/ 13 h 248"/>
                    <a:gd name="T24" fmla="*/ 48 w 243"/>
                    <a:gd name="T25" fmla="*/ 20 h 248"/>
                    <a:gd name="T26" fmla="*/ 49 w 243"/>
                    <a:gd name="T27" fmla="*/ 28 h 248"/>
                    <a:gd name="T28" fmla="*/ 47 w 243"/>
                    <a:gd name="T29" fmla="*/ 35 h 248"/>
                    <a:gd name="T30" fmla="*/ 44 w 243"/>
                    <a:gd name="T31" fmla="*/ 41 h 248"/>
                    <a:gd name="T32" fmla="*/ 38 w 243"/>
                    <a:gd name="T33" fmla="*/ 46 h 248"/>
                    <a:gd name="T34" fmla="*/ 32 w 243"/>
                    <a:gd name="T35" fmla="*/ 49 h 248"/>
                    <a:gd name="T36" fmla="*/ 24 w 243"/>
                    <a:gd name="T37" fmla="*/ 50 h 248"/>
                    <a:gd name="T38" fmla="*/ 20 w 243"/>
                    <a:gd name="T39" fmla="*/ 49 h 248"/>
                    <a:gd name="T40" fmla="*/ 15 w 243"/>
                    <a:gd name="T41" fmla="*/ 48 h 248"/>
                    <a:gd name="T42" fmla="*/ 11 w 243"/>
                    <a:gd name="T43" fmla="*/ 46 h 248"/>
                    <a:gd name="T44" fmla="*/ 7 w 243"/>
                    <a:gd name="T45" fmla="*/ 43 h 248"/>
                    <a:gd name="T46" fmla="*/ 4 w 243"/>
                    <a:gd name="T47" fmla="*/ 40 h 248"/>
                    <a:gd name="T48" fmla="*/ 2 w 243"/>
                    <a:gd name="T49" fmla="*/ 35 h 248"/>
                    <a:gd name="T50" fmla="*/ 0 w 243"/>
                    <a:gd name="T51" fmla="*/ 30 h 248"/>
                    <a:gd name="T52" fmla="*/ 0 w 243"/>
                    <a:gd name="T53" fmla="*/ 24 h 248"/>
                    <a:gd name="T54" fmla="*/ 13 w 243"/>
                    <a:gd name="T55" fmla="*/ 27 h 248"/>
                    <a:gd name="T56" fmla="*/ 14 w 243"/>
                    <a:gd name="T57" fmla="*/ 32 h 248"/>
                    <a:gd name="T58" fmla="*/ 15 w 243"/>
                    <a:gd name="T59" fmla="*/ 35 h 248"/>
                    <a:gd name="T60" fmla="*/ 17 w 243"/>
                    <a:gd name="T61" fmla="*/ 38 h 248"/>
                    <a:gd name="T62" fmla="*/ 21 w 243"/>
                    <a:gd name="T63" fmla="*/ 40 h 248"/>
                    <a:gd name="T64" fmla="*/ 24 w 243"/>
                    <a:gd name="T65" fmla="*/ 40 h 248"/>
                    <a:gd name="T66" fmla="*/ 28 w 243"/>
                    <a:gd name="T67" fmla="*/ 40 h 248"/>
                    <a:gd name="T68" fmla="*/ 31 w 243"/>
                    <a:gd name="T69" fmla="*/ 38 h 248"/>
                    <a:gd name="T70" fmla="*/ 33 w 243"/>
                    <a:gd name="T71" fmla="*/ 35 h 248"/>
                    <a:gd name="T72" fmla="*/ 35 w 243"/>
                    <a:gd name="T73" fmla="*/ 32 h 248"/>
                    <a:gd name="T74" fmla="*/ 36 w 243"/>
                    <a:gd name="T75" fmla="*/ 27 h 248"/>
                    <a:gd name="T76" fmla="*/ 36 w 243"/>
                    <a:gd name="T77" fmla="*/ 22 h 248"/>
                    <a:gd name="T78" fmla="*/ 34 w 243"/>
                    <a:gd name="T79" fmla="*/ 17 h 248"/>
                    <a:gd name="T80" fmla="*/ 32 w 243"/>
                    <a:gd name="T81" fmla="*/ 14 h 248"/>
                    <a:gd name="T82" fmla="*/ 30 w 243"/>
                    <a:gd name="T83" fmla="*/ 11 h 248"/>
                    <a:gd name="T84" fmla="*/ 27 w 243"/>
                    <a:gd name="T85" fmla="*/ 10 h 248"/>
                    <a:gd name="T86" fmla="*/ 23 w 243"/>
                    <a:gd name="T87" fmla="*/ 10 h 248"/>
                    <a:gd name="T88" fmla="*/ 20 w 243"/>
                    <a:gd name="T89" fmla="*/ 11 h 248"/>
                    <a:gd name="T90" fmla="*/ 17 w 243"/>
                    <a:gd name="T91" fmla="*/ 13 h 248"/>
                    <a:gd name="T92" fmla="*/ 15 w 243"/>
                    <a:gd name="T93" fmla="*/ 16 h 248"/>
                    <a:gd name="T94" fmla="*/ 13 w 243"/>
                    <a:gd name="T95" fmla="*/ 20 h 248"/>
                    <a:gd name="T96" fmla="*/ 13 w 243"/>
                    <a:gd name="T97" fmla="*/ 25 h 24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243" h="248">
                      <a:moveTo>
                        <a:pt x="0" y="120"/>
                      </a:moveTo>
                      <a:lnTo>
                        <a:pt x="0" y="113"/>
                      </a:lnTo>
                      <a:lnTo>
                        <a:pt x="1" y="106"/>
                      </a:lnTo>
                      <a:lnTo>
                        <a:pt x="2" y="98"/>
                      </a:lnTo>
                      <a:lnTo>
                        <a:pt x="4" y="90"/>
                      </a:lnTo>
                      <a:lnTo>
                        <a:pt x="6" y="83"/>
                      </a:lnTo>
                      <a:lnTo>
                        <a:pt x="8" y="75"/>
                      </a:lnTo>
                      <a:lnTo>
                        <a:pt x="11" y="68"/>
                      </a:lnTo>
                      <a:lnTo>
                        <a:pt x="14" y="61"/>
                      </a:lnTo>
                      <a:lnTo>
                        <a:pt x="18" y="53"/>
                      </a:lnTo>
                      <a:lnTo>
                        <a:pt x="23" y="47"/>
                      </a:lnTo>
                      <a:lnTo>
                        <a:pt x="28" y="40"/>
                      </a:lnTo>
                      <a:lnTo>
                        <a:pt x="32" y="34"/>
                      </a:lnTo>
                      <a:lnTo>
                        <a:pt x="38" y="29"/>
                      </a:lnTo>
                      <a:lnTo>
                        <a:pt x="44" y="24"/>
                      </a:lnTo>
                      <a:lnTo>
                        <a:pt x="50" y="20"/>
                      </a:lnTo>
                      <a:lnTo>
                        <a:pt x="58" y="16"/>
                      </a:lnTo>
                      <a:lnTo>
                        <a:pt x="65" y="12"/>
                      </a:lnTo>
                      <a:lnTo>
                        <a:pt x="72" y="10"/>
                      </a:lnTo>
                      <a:lnTo>
                        <a:pt x="80" y="6"/>
                      </a:lnTo>
                      <a:lnTo>
                        <a:pt x="88" y="4"/>
                      </a:lnTo>
                      <a:lnTo>
                        <a:pt x="96" y="3"/>
                      </a:lnTo>
                      <a:lnTo>
                        <a:pt x="105" y="1"/>
                      </a:lnTo>
                      <a:lnTo>
                        <a:pt x="112" y="0"/>
                      </a:lnTo>
                      <a:lnTo>
                        <a:pt x="120" y="0"/>
                      </a:lnTo>
                      <a:lnTo>
                        <a:pt x="133" y="0"/>
                      </a:lnTo>
                      <a:lnTo>
                        <a:pt x="147" y="3"/>
                      </a:lnTo>
                      <a:lnTo>
                        <a:pt x="159" y="5"/>
                      </a:lnTo>
                      <a:lnTo>
                        <a:pt x="169" y="9"/>
                      </a:lnTo>
                      <a:lnTo>
                        <a:pt x="180" y="13"/>
                      </a:lnTo>
                      <a:lnTo>
                        <a:pt x="190" y="20"/>
                      </a:lnTo>
                      <a:lnTo>
                        <a:pt x="200" y="27"/>
                      </a:lnTo>
                      <a:lnTo>
                        <a:pt x="208" y="35"/>
                      </a:lnTo>
                      <a:lnTo>
                        <a:pt x="216" y="44"/>
                      </a:lnTo>
                      <a:lnTo>
                        <a:pt x="224" y="53"/>
                      </a:lnTo>
                      <a:lnTo>
                        <a:pt x="230" y="64"/>
                      </a:lnTo>
                      <a:lnTo>
                        <a:pt x="234" y="75"/>
                      </a:lnTo>
                      <a:lnTo>
                        <a:pt x="238" y="86"/>
                      </a:lnTo>
                      <a:lnTo>
                        <a:pt x="240" y="98"/>
                      </a:lnTo>
                      <a:lnTo>
                        <a:pt x="243" y="110"/>
                      </a:lnTo>
                      <a:lnTo>
                        <a:pt x="243" y="124"/>
                      </a:lnTo>
                      <a:lnTo>
                        <a:pt x="243" y="137"/>
                      </a:lnTo>
                      <a:lnTo>
                        <a:pt x="240" y="149"/>
                      </a:lnTo>
                      <a:lnTo>
                        <a:pt x="238" y="161"/>
                      </a:lnTo>
                      <a:lnTo>
                        <a:pt x="234" y="172"/>
                      </a:lnTo>
                      <a:lnTo>
                        <a:pt x="230" y="183"/>
                      </a:lnTo>
                      <a:lnTo>
                        <a:pt x="224" y="194"/>
                      </a:lnTo>
                      <a:lnTo>
                        <a:pt x="216" y="204"/>
                      </a:lnTo>
                      <a:lnTo>
                        <a:pt x="208" y="212"/>
                      </a:lnTo>
                      <a:lnTo>
                        <a:pt x="200" y="221"/>
                      </a:lnTo>
                      <a:lnTo>
                        <a:pt x="190" y="228"/>
                      </a:lnTo>
                      <a:lnTo>
                        <a:pt x="179" y="234"/>
                      </a:lnTo>
                      <a:lnTo>
                        <a:pt x="168" y="239"/>
                      </a:lnTo>
                      <a:lnTo>
                        <a:pt x="157" y="243"/>
                      </a:lnTo>
                      <a:lnTo>
                        <a:pt x="145" y="245"/>
                      </a:lnTo>
                      <a:lnTo>
                        <a:pt x="133" y="248"/>
                      </a:lnTo>
                      <a:lnTo>
                        <a:pt x="121" y="248"/>
                      </a:lnTo>
                      <a:lnTo>
                        <a:pt x="113" y="248"/>
                      </a:lnTo>
                      <a:lnTo>
                        <a:pt x="106" y="246"/>
                      </a:lnTo>
                      <a:lnTo>
                        <a:pt x="97" y="245"/>
                      </a:lnTo>
                      <a:lnTo>
                        <a:pt x="90" y="244"/>
                      </a:lnTo>
                      <a:lnTo>
                        <a:pt x="82" y="242"/>
                      </a:lnTo>
                      <a:lnTo>
                        <a:pt x="74" y="239"/>
                      </a:lnTo>
                      <a:lnTo>
                        <a:pt x="67" y="237"/>
                      </a:lnTo>
                      <a:lnTo>
                        <a:pt x="60" y="233"/>
                      </a:lnTo>
                      <a:lnTo>
                        <a:pt x="53" y="229"/>
                      </a:lnTo>
                      <a:lnTo>
                        <a:pt x="47" y="225"/>
                      </a:lnTo>
                      <a:lnTo>
                        <a:pt x="40" y="220"/>
                      </a:lnTo>
                      <a:lnTo>
                        <a:pt x="35" y="215"/>
                      </a:lnTo>
                      <a:lnTo>
                        <a:pt x="29" y="210"/>
                      </a:lnTo>
                      <a:lnTo>
                        <a:pt x="24" y="204"/>
                      </a:lnTo>
                      <a:lnTo>
                        <a:pt x="19" y="197"/>
                      </a:lnTo>
                      <a:lnTo>
                        <a:pt x="16" y="191"/>
                      </a:lnTo>
                      <a:lnTo>
                        <a:pt x="12" y="183"/>
                      </a:lnTo>
                      <a:lnTo>
                        <a:pt x="10" y="175"/>
                      </a:lnTo>
                      <a:lnTo>
                        <a:pt x="6" y="168"/>
                      </a:lnTo>
                      <a:lnTo>
                        <a:pt x="5" y="159"/>
                      </a:lnTo>
                      <a:lnTo>
                        <a:pt x="2" y="149"/>
                      </a:lnTo>
                      <a:lnTo>
                        <a:pt x="1" y="141"/>
                      </a:lnTo>
                      <a:lnTo>
                        <a:pt x="0" y="131"/>
                      </a:lnTo>
                      <a:lnTo>
                        <a:pt x="0" y="121"/>
                      </a:lnTo>
                      <a:lnTo>
                        <a:pt x="0" y="120"/>
                      </a:lnTo>
                      <a:close/>
                      <a:moveTo>
                        <a:pt x="62" y="124"/>
                      </a:moveTo>
                      <a:lnTo>
                        <a:pt x="62" y="132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7" y="157"/>
                      </a:lnTo>
                      <a:lnTo>
                        <a:pt x="68" y="163"/>
                      </a:lnTo>
                      <a:lnTo>
                        <a:pt x="72" y="169"/>
                      </a:lnTo>
                      <a:lnTo>
                        <a:pt x="74" y="175"/>
                      </a:lnTo>
                      <a:lnTo>
                        <a:pt x="78" y="180"/>
                      </a:lnTo>
                      <a:lnTo>
                        <a:pt x="83" y="185"/>
                      </a:lnTo>
                      <a:lnTo>
                        <a:pt x="86" y="188"/>
                      </a:lnTo>
                      <a:lnTo>
                        <a:pt x="91" y="191"/>
                      </a:lnTo>
                      <a:lnTo>
                        <a:pt x="97" y="194"/>
                      </a:lnTo>
                      <a:lnTo>
                        <a:pt x="102" y="197"/>
                      </a:lnTo>
                      <a:lnTo>
                        <a:pt x="108" y="198"/>
                      </a:lnTo>
                      <a:lnTo>
                        <a:pt x="114" y="199"/>
                      </a:lnTo>
                      <a:lnTo>
                        <a:pt x="120" y="199"/>
                      </a:lnTo>
                      <a:lnTo>
                        <a:pt x="126" y="199"/>
                      </a:lnTo>
                      <a:lnTo>
                        <a:pt x="132" y="198"/>
                      </a:lnTo>
                      <a:lnTo>
                        <a:pt x="137" y="197"/>
                      </a:lnTo>
                      <a:lnTo>
                        <a:pt x="143" y="194"/>
                      </a:lnTo>
                      <a:lnTo>
                        <a:pt x="148" y="192"/>
                      </a:lnTo>
                      <a:lnTo>
                        <a:pt x="153" y="189"/>
                      </a:lnTo>
                      <a:lnTo>
                        <a:pt x="156" y="186"/>
                      </a:lnTo>
                      <a:lnTo>
                        <a:pt x="161" y="181"/>
                      </a:lnTo>
                      <a:lnTo>
                        <a:pt x="165" y="176"/>
                      </a:lnTo>
                      <a:lnTo>
                        <a:pt x="168" y="170"/>
                      </a:lnTo>
                      <a:lnTo>
                        <a:pt x="171" y="164"/>
                      </a:lnTo>
                      <a:lnTo>
                        <a:pt x="173" y="157"/>
                      </a:lnTo>
                      <a:lnTo>
                        <a:pt x="176" y="149"/>
                      </a:lnTo>
                      <a:lnTo>
                        <a:pt x="177" y="141"/>
                      </a:lnTo>
                      <a:lnTo>
                        <a:pt x="178" y="132"/>
                      </a:lnTo>
                      <a:lnTo>
                        <a:pt x="178" y="124"/>
                      </a:lnTo>
                      <a:lnTo>
                        <a:pt x="178" y="115"/>
                      </a:lnTo>
                      <a:lnTo>
                        <a:pt x="177" y="107"/>
                      </a:lnTo>
                      <a:lnTo>
                        <a:pt x="176" y="98"/>
                      </a:lnTo>
                      <a:lnTo>
                        <a:pt x="173" y="91"/>
                      </a:lnTo>
                      <a:lnTo>
                        <a:pt x="171" y="85"/>
                      </a:lnTo>
                      <a:lnTo>
                        <a:pt x="168" y="79"/>
                      </a:lnTo>
                      <a:lnTo>
                        <a:pt x="165" y="73"/>
                      </a:lnTo>
                      <a:lnTo>
                        <a:pt x="161" y="68"/>
                      </a:lnTo>
                      <a:lnTo>
                        <a:pt x="156" y="63"/>
                      </a:lnTo>
                      <a:lnTo>
                        <a:pt x="153" y="60"/>
                      </a:lnTo>
                      <a:lnTo>
                        <a:pt x="148" y="57"/>
                      </a:lnTo>
                      <a:lnTo>
                        <a:pt x="143" y="53"/>
                      </a:lnTo>
                      <a:lnTo>
                        <a:pt x="137" y="51"/>
                      </a:lnTo>
                      <a:lnTo>
                        <a:pt x="132" y="50"/>
                      </a:lnTo>
                      <a:lnTo>
                        <a:pt x="126" y="49"/>
                      </a:lnTo>
                      <a:lnTo>
                        <a:pt x="120" y="49"/>
                      </a:lnTo>
                      <a:lnTo>
                        <a:pt x="114" y="49"/>
                      </a:lnTo>
                      <a:lnTo>
                        <a:pt x="108" y="50"/>
                      </a:lnTo>
                      <a:lnTo>
                        <a:pt x="102" y="51"/>
                      </a:lnTo>
                      <a:lnTo>
                        <a:pt x="97" y="53"/>
                      </a:lnTo>
                      <a:lnTo>
                        <a:pt x="93" y="57"/>
                      </a:lnTo>
                      <a:lnTo>
                        <a:pt x="88" y="60"/>
                      </a:lnTo>
                      <a:lnTo>
                        <a:pt x="83" y="63"/>
                      </a:lnTo>
                      <a:lnTo>
                        <a:pt x="79" y="68"/>
                      </a:lnTo>
                      <a:lnTo>
                        <a:pt x="76" y="73"/>
                      </a:lnTo>
                      <a:lnTo>
                        <a:pt x="72" y="79"/>
                      </a:lnTo>
                      <a:lnTo>
                        <a:pt x="70" y="85"/>
                      </a:lnTo>
                      <a:lnTo>
                        <a:pt x="67" y="91"/>
                      </a:lnTo>
                      <a:lnTo>
                        <a:pt x="65" y="98"/>
                      </a:lnTo>
                      <a:lnTo>
                        <a:pt x="64" y="107"/>
                      </a:lnTo>
                      <a:lnTo>
                        <a:pt x="62" y="115"/>
                      </a:lnTo>
                      <a:lnTo>
                        <a:pt x="62" y="1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6" name="Freeform 112"/>
                <p:cNvSpPr>
                  <a:spLocks noChangeAspect="1"/>
                </p:cNvSpPr>
                <p:nvPr/>
              </p:nvSpPr>
              <p:spPr bwMode="auto">
                <a:xfrm>
                  <a:off x="1657" y="2303"/>
                  <a:ext cx="43" cy="49"/>
                </a:xfrm>
                <a:custGeom>
                  <a:avLst/>
                  <a:gdLst>
                    <a:gd name="T0" fmla="*/ 30 w 214"/>
                    <a:gd name="T1" fmla="*/ 49 h 243"/>
                    <a:gd name="T2" fmla="*/ 30 w 214"/>
                    <a:gd name="T3" fmla="*/ 23 h 243"/>
                    <a:gd name="T4" fmla="*/ 30 w 214"/>
                    <a:gd name="T5" fmla="*/ 20 h 243"/>
                    <a:gd name="T6" fmla="*/ 30 w 214"/>
                    <a:gd name="T7" fmla="*/ 17 h 243"/>
                    <a:gd name="T8" fmla="*/ 30 w 214"/>
                    <a:gd name="T9" fmla="*/ 16 h 243"/>
                    <a:gd name="T10" fmla="*/ 29 w 214"/>
                    <a:gd name="T11" fmla="*/ 14 h 243"/>
                    <a:gd name="T12" fmla="*/ 28 w 214"/>
                    <a:gd name="T13" fmla="*/ 12 h 243"/>
                    <a:gd name="T14" fmla="*/ 26 w 214"/>
                    <a:gd name="T15" fmla="*/ 10 h 243"/>
                    <a:gd name="T16" fmla="*/ 24 w 214"/>
                    <a:gd name="T17" fmla="*/ 10 h 243"/>
                    <a:gd name="T18" fmla="*/ 21 w 214"/>
                    <a:gd name="T19" fmla="*/ 10 h 243"/>
                    <a:gd name="T20" fmla="*/ 18 w 214"/>
                    <a:gd name="T21" fmla="*/ 11 h 243"/>
                    <a:gd name="T22" fmla="*/ 16 w 214"/>
                    <a:gd name="T23" fmla="*/ 13 h 243"/>
                    <a:gd name="T24" fmla="*/ 14 w 214"/>
                    <a:gd name="T25" fmla="*/ 15 h 243"/>
                    <a:gd name="T26" fmla="*/ 13 w 214"/>
                    <a:gd name="T27" fmla="*/ 17 h 243"/>
                    <a:gd name="T28" fmla="*/ 13 w 214"/>
                    <a:gd name="T29" fmla="*/ 19 h 243"/>
                    <a:gd name="T30" fmla="*/ 13 w 214"/>
                    <a:gd name="T31" fmla="*/ 22 h 243"/>
                    <a:gd name="T32" fmla="*/ 12 w 214"/>
                    <a:gd name="T33" fmla="*/ 25 h 243"/>
                    <a:gd name="T34" fmla="*/ 12 w 214"/>
                    <a:gd name="T35" fmla="*/ 49 h 243"/>
                    <a:gd name="T36" fmla="*/ 0 w 214"/>
                    <a:gd name="T37" fmla="*/ 1 h 243"/>
                    <a:gd name="T38" fmla="*/ 12 w 214"/>
                    <a:gd name="T39" fmla="*/ 8 h 243"/>
                    <a:gd name="T40" fmla="*/ 15 w 214"/>
                    <a:gd name="T41" fmla="*/ 5 h 243"/>
                    <a:gd name="T42" fmla="*/ 18 w 214"/>
                    <a:gd name="T43" fmla="*/ 2 h 243"/>
                    <a:gd name="T44" fmla="*/ 23 w 214"/>
                    <a:gd name="T45" fmla="*/ 1 h 243"/>
                    <a:gd name="T46" fmla="*/ 27 w 214"/>
                    <a:gd name="T47" fmla="*/ 0 h 243"/>
                    <a:gd name="T48" fmla="*/ 29 w 214"/>
                    <a:gd name="T49" fmla="*/ 0 h 243"/>
                    <a:gd name="T50" fmla="*/ 31 w 214"/>
                    <a:gd name="T51" fmla="*/ 0 h 243"/>
                    <a:gd name="T52" fmla="*/ 33 w 214"/>
                    <a:gd name="T53" fmla="*/ 1 h 243"/>
                    <a:gd name="T54" fmla="*/ 35 w 214"/>
                    <a:gd name="T55" fmla="*/ 1 h 243"/>
                    <a:gd name="T56" fmla="*/ 37 w 214"/>
                    <a:gd name="T57" fmla="*/ 3 h 243"/>
                    <a:gd name="T58" fmla="*/ 40 w 214"/>
                    <a:gd name="T59" fmla="*/ 5 h 243"/>
                    <a:gd name="T60" fmla="*/ 41 w 214"/>
                    <a:gd name="T61" fmla="*/ 8 h 243"/>
                    <a:gd name="T62" fmla="*/ 42 w 214"/>
                    <a:gd name="T63" fmla="*/ 11 h 243"/>
                    <a:gd name="T64" fmla="*/ 42 w 214"/>
                    <a:gd name="T65" fmla="*/ 13 h 243"/>
                    <a:gd name="T66" fmla="*/ 43 w 214"/>
                    <a:gd name="T67" fmla="*/ 15 h 243"/>
                    <a:gd name="T68" fmla="*/ 43 w 214"/>
                    <a:gd name="T69" fmla="*/ 17 h 243"/>
                    <a:gd name="T70" fmla="*/ 43 w 214"/>
                    <a:gd name="T71" fmla="*/ 19 h 24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214" h="243">
                      <a:moveTo>
                        <a:pt x="214" y="243"/>
                      </a:moveTo>
                      <a:lnTo>
                        <a:pt x="151" y="243"/>
                      </a:lnTo>
                      <a:lnTo>
                        <a:pt x="151" y="123"/>
                      </a:lnTo>
                      <a:lnTo>
                        <a:pt x="151" y="113"/>
                      </a:lnTo>
                      <a:lnTo>
                        <a:pt x="151" y="106"/>
                      </a:lnTo>
                      <a:lnTo>
                        <a:pt x="151" y="97"/>
                      </a:lnTo>
                      <a:lnTo>
                        <a:pt x="150" y="91"/>
                      </a:lnTo>
                      <a:lnTo>
                        <a:pt x="150" y="85"/>
                      </a:lnTo>
                      <a:lnTo>
                        <a:pt x="149" y="80"/>
                      </a:lnTo>
                      <a:lnTo>
                        <a:pt x="149" y="77"/>
                      </a:lnTo>
                      <a:lnTo>
                        <a:pt x="148" y="73"/>
                      </a:lnTo>
                      <a:lnTo>
                        <a:pt x="145" y="68"/>
                      </a:lnTo>
                      <a:lnTo>
                        <a:pt x="142" y="63"/>
                      </a:lnTo>
                      <a:lnTo>
                        <a:pt x="138" y="60"/>
                      </a:lnTo>
                      <a:lnTo>
                        <a:pt x="135" y="56"/>
                      </a:lnTo>
                      <a:lnTo>
                        <a:pt x="130" y="52"/>
                      </a:lnTo>
                      <a:lnTo>
                        <a:pt x="124" y="50"/>
                      </a:lnTo>
                      <a:lnTo>
                        <a:pt x="119" y="49"/>
                      </a:lnTo>
                      <a:lnTo>
                        <a:pt x="113" y="49"/>
                      </a:lnTo>
                      <a:lnTo>
                        <a:pt x="104" y="50"/>
                      </a:lnTo>
                      <a:lnTo>
                        <a:pt x="97" y="51"/>
                      </a:lnTo>
                      <a:lnTo>
                        <a:pt x="90" y="53"/>
                      </a:lnTo>
                      <a:lnTo>
                        <a:pt x="84" y="57"/>
                      </a:lnTo>
                      <a:lnTo>
                        <a:pt x="78" y="62"/>
                      </a:lnTo>
                      <a:lnTo>
                        <a:pt x="73" y="68"/>
                      </a:lnTo>
                      <a:lnTo>
                        <a:pt x="70" y="74"/>
                      </a:lnTo>
                      <a:lnTo>
                        <a:pt x="67" y="81"/>
                      </a:lnTo>
                      <a:lnTo>
                        <a:pt x="66" y="85"/>
                      </a:lnTo>
                      <a:lnTo>
                        <a:pt x="66" y="90"/>
                      </a:lnTo>
                      <a:lnTo>
                        <a:pt x="65" y="96"/>
                      </a:lnTo>
                      <a:lnTo>
                        <a:pt x="64" y="102"/>
                      </a:lnTo>
                      <a:lnTo>
                        <a:pt x="64" y="109"/>
                      </a:lnTo>
                      <a:lnTo>
                        <a:pt x="62" y="118"/>
                      </a:lnTo>
                      <a:lnTo>
                        <a:pt x="62" y="126"/>
                      </a:lnTo>
                      <a:lnTo>
                        <a:pt x="62" y="136"/>
                      </a:lnTo>
                      <a:lnTo>
                        <a:pt x="62" y="243"/>
                      </a:lnTo>
                      <a:lnTo>
                        <a:pt x="0" y="243"/>
                      </a:lnTo>
                      <a:lnTo>
                        <a:pt x="0" y="5"/>
                      </a:lnTo>
                      <a:lnTo>
                        <a:pt x="58" y="5"/>
                      </a:lnTo>
                      <a:lnTo>
                        <a:pt x="58" y="40"/>
                      </a:lnTo>
                      <a:lnTo>
                        <a:pt x="65" y="30"/>
                      </a:lnTo>
                      <a:lnTo>
                        <a:pt x="73" y="23"/>
                      </a:lnTo>
                      <a:lnTo>
                        <a:pt x="82" y="16"/>
                      </a:lnTo>
                      <a:lnTo>
                        <a:pt x="91" y="10"/>
                      </a:lnTo>
                      <a:lnTo>
                        <a:pt x="102" y="6"/>
                      </a:lnTo>
                      <a:lnTo>
                        <a:pt x="112" y="3"/>
                      </a:lnTo>
                      <a:lnTo>
                        <a:pt x="122" y="1"/>
                      </a:lnTo>
                      <a:lnTo>
                        <a:pt x="135" y="0"/>
                      </a:lnTo>
                      <a:lnTo>
                        <a:pt x="139" y="0"/>
                      </a:lnTo>
                      <a:lnTo>
                        <a:pt x="144" y="0"/>
                      </a:lnTo>
                      <a:lnTo>
                        <a:pt x="149" y="1"/>
                      </a:lnTo>
                      <a:lnTo>
                        <a:pt x="154" y="1"/>
                      </a:lnTo>
                      <a:lnTo>
                        <a:pt x="159" y="3"/>
                      </a:lnTo>
                      <a:lnTo>
                        <a:pt x="163" y="4"/>
                      </a:lnTo>
                      <a:lnTo>
                        <a:pt x="168" y="6"/>
                      </a:lnTo>
                      <a:lnTo>
                        <a:pt x="172" y="7"/>
                      </a:lnTo>
                      <a:lnTo>
                        <a:pt x="180" y="11"/>
                      </a:lnTo>
                      <a:lnTo>
                        <a:pt x="186" y="16"/>
                      </a:lnTo>
                      <a:lnTo>
                        <a:pt x="192" y="22"/>
                      </a:lnTo>
                      <a:lnTo>
                        <a:pt x="197" y="27"/>
                      </a:lnTo>
                      <a:lnTo>
                        <a:pt x="202" y="33"/>
                      </a:lnTo>
                      <a:lnTo>
                        <a:pt x="205" y="39"/>
                      </a:lnTo>
                      <a:lnTo>
                        <a:pt x="208" y="46"/>
                      </a:lnTo>
                      <a:lnTo>
                        <a:pt x="210" y="53"/>
                      </a:lnTo>
                      <a:lnTo>
                        <a:pt x="211" y="57"/>
                      </a:lnTo>
                      <a:lnTo>
                        <a:pt x="211" y="62"/>
                      </a:lnTo>
                      <a:lnTo>
                        <a:pt x="213" y="67"/>
                      </a:lnTo>
                      <a:lnTo>
                        <a:pt x="213" y="72"/>
                      </a:lnTo>
                      <a:lnTo>
                        <a:pt x="214" y="77"/>
                      </a:lnTo>
                      <a:lnTo>
                        <a:pt x="214" y="83"/>
                      </a:lnTo>
                      <a:lnTo>
                        <a:pt x="214" y="90"/>
                      </a:lnTo>
                      <a:lnTo>
                        <a:pt x="214" y="96"/>
                      </a:lnTo>
                      <a:lnTo>
                        <a:pt x="214" y="2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7" name="Freeform 113"/>
                <p:cNvSpPr>
                  <a:spLocks noChangeAspect="1" noEditPoints="1"/>
                </p:cNvSpPr>
                <p:nvPr/>
              </p:nvSpPr>
              <p:spPr bwMode="auto">
                <a:xfrm>
                  <a:off x="1737" y="2286"/>
                  <a:ext cx="46" cy="67"/>
                </a:xfrm>
                <a:custGeom>
                  <a:avLst/>
                  <a:gdLst>
                    <a:gd name="T0" fmla="*/ 0 w 229"/>
                    <a:gd name="T1" fmla="*/ 0 h 333"/>
                    <a:gd name="T2" fmla="*/ 13 w 229"/>
                    <a:gd name="T3" fmla="*/ 24 h 333"/>
                    <a:gd name="T4" fmla="*/ 15 w 229"/>
                    <a:gd name="T5" fmla="*/ 21 h 333"/>
                    <a:gd name="T6" fmla="*/ 19 w 229"/>
                    <a:gd name="T7" fmla="*/ 19 h 333"/>
                    <a:gd name="T8" fmla="*/ 22 w 229"/>
                    <a:gd name="T9" fmla="*/ 18 h 333"/>
                    <a:gd name="T10" fmla="*/ 26 w 229"/>
                    <a:gd name="T11" fmla="*/ 17 h 333"/>
                    <a:gd name="T12" fmla="*/ 30 w 229"/>
                    <a:gd name="T13" fmla="*/ 18 h 333"/>
                    <a:gd name="T14" fmla="*/ 34 w 229"/>
                    <a:gd name="T15" fmla="*/ 19 h 333"/>
                    <a:gd name="T16" fmla="*/ 37 w 229"/>
                    <a:gd name="T17" fmla="*/ 21 h 333"/>
                    <a:gd name="T18" fmla="*/ 40 w 229"/>
                    <a:gd name="T19" fmla="*/ 24 h 333"/>
                    <a:gd name="T20" fmla="*/ 43 w 229"/>
                    <a:gd name="T21" fmla="*/ 27 h 333"/>
                    <a:gd name="T22" fmla="*/ 45 w 229"/>
                    <a:gd name="T23" fmla="*/ 31 h 333"/>
                    <a:gd name="T24" fmla="*/ 46 w 229"/>
                    <a:gd name="T25" fmla="*/ 36 h 333"/>
                    <a:gd name="T26" fmla="*/ 46 w 229"/>
                    <a:gd name="T27" fmla="*/ 41 h 333"/>
                    <a:gd name="T28" fmla="*/ 46 w 229"/>
                    <a:gd name="T29" fmla="*/ 47 h 333"/>
                    <a:gd name="T30" fmla="*/ 45 w 229"/>
                    <a:gd name="T31" fmla="*/ 52 h 333"/>
                    <a:gd name="T32" fmla="*/ 43 w 229"/>
                    <a:gd name="T33" fmla="*/ 57 h 333"/>
                    <a:gd name="T34" fmla="*/ 40 w 229"/>
                    <a:gd name="T35" fmla="*/ 60 h 333"/>
                    <a:gd name="T36" fmla="*/ 37 w 229"/>
                    <a:gd name="T37" fmla="*/ 63 h 333"/>
                    <a:gd name="T38" fmla="*/ 34 w 229"/>
                    <a:gd name="T39" fmla="*/ 65 h 333"/>
                    <a:gd name="T40" fmla="*/ 30 w 229"/>
                    <a:gd name="T41" fmla="*/ 66 h 333"/>
                    <a:gd name="T42" fmla="*/ 26 w 229"/>
                    <a:gd name="T43" fmla="*/ 67 h 333"/>
                    <a:gd name="T44" fmla="*/ 24 w 229"/>
                    <a:gd name="T45" fmla="*/ 67 h 333"/>
                    <a:gd name="T46" fmla="*/ 22 w 229"/>
                    <a:gd name="T47" fmla="*/ 66 h 333"/>
                    <a:gd name="T48" fmla="*/ 20 w 229"/>
                    <a:gd name="T49" fmla="*/ 66 h 333"/>
                    <a:gd name="T50" fmla="*/ 18 w 229"/>
                    <a:gd name="T51" fmla="*/ 65 h 333"/>
                    <a:gd name="T52" fmla="*/ 15 w 229"/>
                    <a:gd name="T53" fmla="*/ 63 h 333"/>
                    <a:gd name="T54" fmla="*/ 12 w 229"/>
                    <a:gd name="T55" fmla="*/ 59 h 333"/>
                    <a:gd name="T56" fmla="*/ 0 w 229"/>
                    <a:gd name="T57" fmla="*/ 66 h 333"/>
                    <a:gd name="T58" fmla="*/ 13 w 229"/>
                    <a:gd name="T59" fmla="*/ 43 h 333"/>
                    <a:gd name="T60" fmla="*/ 13 w 229"/>
                    <a:gd name="T61" fmla="*/ 46 h 333"/>
                    <a:gd name="T62" fmla="*/ 14 w 229"/>
                    <a:gd name="T63" fmla="*/ 49 h 333"/>
                    <a:gd name="T64" fmla="*/ 14 w 229"/>
                    <a:gd name="T65" fmla="*/ 51 h 333"/>
                    <a:gd name="T66" fmla="*/ 15 w 229"/>
                    <a:gd name="T67" fmla="*/ 54 h 333"/>
                    <a:gd name="T68" fmla="*/ 17 w 229"/>
                    <a:gd name="T69" fmla="*/ 55 h 333"/>
                    <a:gd name="T70" fmla="*/ 20 w 229"/>
                    <a:gd name="T71" fmla="*/ 56 h 333"/>
                    <a:gd name="T72" fmla="*/ 22 w 229"/>
                    <a:gd name="T73" fmla="*/ 57 h 333"/>
                    <a:gd name="T74" fmla="*/ 26 w 229"/>
                    <a:gd name="T75" fmla="*/ 57 h 333"/>
                    <a:gd name="T76" fmla="*/ 29 w 229"/>
                    <a:gd name="T77" fmla="*/ 55 h 333"/>
                    <a:gd name="T78" fmla="*/ 31 w 229"/>
                    <a:gd name="T79" fmla="*/ 53 h 333"/>
                    <a:gd name="T80" fmla="*/ 32 w 229"/>
                    <a:gd name="T81" fmla="*/ 50 h 333"/>
                    <a:gd name="T82" fmla="*/ 33 w 229"/>
                    <a:gd name="T83" fmla="*/ 48 h 333"/>
                    <a:gd name="T84" fmla="*/ 33 w 229"/>
                    <a:gd name="T85" fmla="*/ 44 h 333"/>
                    <a:gd name="T86" fmla="*/ 33 w 229"/>
                    <a:gd name="T87" fmla="*/ 41 h 333"/>
                    <a:gd name="T88" fmla="*/ 33 w 229"/>
                    <a:gd name="T89" fmla="*/ 37 h 333"/>
                    <a:gd name="T90" fmla="*/ 32 w 229"/>
                    <a:gd name="T91" fmla="*/ 34 h 333"/>
                    <a:gd name="T92" fmla="*/ 31 w 229"/>
                    <a:gd name="T93" fmla="*/ 32 h 333"/>
                    <a:gd name="T94" fmla="*/ 30 w 229"/>
                    <a:gd name="T95" fmla="*/ 30 h 333"/>
                    <a:gd name="T96" fmla="*/ 28 w 229"/>
                    <a:gd name="T97" fmla="*/ 28 h 333"/>
                    <a:gd name="T98" fmla="*/ 26 w 229"/>
                    <a:gd name="T99" fmla="*/ 27 h 333"/>
                    <a:gd name="T100" fmla="*/ 24 w 229"/>
                    <a:gd name="T101" fmla="*/ 27 h 333"/>
                    <a:gd name="T102" fmla="*/ 22 w 229"/>
                    <a:gd name="T103" fmla="*/ 27 h 333"/>
                    <a:gd name="T104" fmla="*/ 20 w 229"/>
                    <a:gd name="T105" fmla="*/ 27 h 333"/>
                    <a:gd name="T106" fmla="*/ 18 w 229"/>
                    <a:gd name="T107" fmla="*/ 28 h 333"/>
                    <a:gd name="T108" fmla="*/ 16 w 229"/>
                    <a:gd name="T109" fmla="*/ 30 h 333"/>
                    <a:gd name="T110" fmla="*/ 15 w 229"/>
                    <a:gd name="T111" fmla="*/ 31 h 333"/>
                    <a:gd name="T112" fmla="*/ 14 w 229"/>
                    <a:gd name="T113" fmla="*/ 33 h 333"/>
                    <a:gd name="T114" fmla="*/ 13 w 229"/>
                    <a:gd name="T115" fmla="*/ 36 h 333"/>
                    <a:gd name="T116" fmla="*/ 13 w 229"/>
                    <a:gd name="T117" fmla="*/ 40 h 333"/>
                    <a:gd name="T118" fmla="*/ 13 w 229"/>
                    <a:gd name="T119" fmla="*/ 41 h 333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229" h="333">
                      <a:moveTo>
                        <a:pt x="0" y="328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119"/>
                      </a:lnTo>
                      <a:lnTo>
                        <a:pt x="70" y="112"/>
                      </a:lnTo>
                      <a:lnTo>
                        <a:pt x="77" y="105"/>
                      </a:lnTo>
                      <a:lnTo>
                        <a:pt x="86" y="98"/>
                      </a:lnTo>
                      <a:lnTo>
                        <a:pt x="93" y="94"/>
                      </a:lnTo>
                      <a:lnTo>
                        <a:pt x="103" y="90"/>
                      </a:lnTo>
                      <a:lnTo>
                        <a:pt x="111" y="88"/>
                      </a:lnTo>
                      <a:lnTo>
                        <a:pt x="121" y="85"/>
                      </a:lnTo>
                      <a:lnTo>
                        <a:pt x="130" y="85"/>
                      </a:lnTo>
                      <a:lnTo>
                        <a:pt x="140" y="85"/>
                      </a:lnTo>
                      <a:lnTo>
                        <a:pt x="151" y="88"/>
                      </a:lnTo>
                      <a:lnTo>
                        <a:pt x="160" y="90"/>
                      </a:lnTo>
                      <a:lnTo>
                        <a:pt x="169" y="94"/>
                      </a:lnTo>
                      <a:lnTo>
                        <a:pt x="177" y="97"/>
                      </a:lnTo>
                      <a:lnTo>
                        <a:pt x="186" y="103"/>
                      </a:lnTo>
                      <a:lnTo>
                        <a:pt x="193" y="109"/>
                      </a:lnTo>
                      <a:lnTo>
                        <a:pt x="200" y="117"/>
                      </a:lnTo>
                      <a:lnTo>
                        <a:pt x="207" y="125"/>
                      </a:lnTo>
                      <a:lnTo>
                        <a:pt x="213" y="134"/>
                      </a:lnTo>
                      <a:lnTo>
                        <a:pt x="218" y="143"/>
                      </a:lnTo>
                      <a:lnTo>
                        <a:pt x="222" y="154"/>
                      </a:lnTo>
                      <a:lnTo>
                        <a:pt x="225" y="166"/>
                      </a:lnTo>
                      <a:lnTo>
                        <a:pt x="228" y="179"/>
                      </a:lnTo>
                      <a:lnTo>
                        <a:pt x="229" y="192"/>
                      </a:lnTo>
                      <a:lnTo>
                        <a:pt x="229" y="206"/>
                      </a:lnTo>
                      <a:lnTo>
                        <a:pt x="229" y="221"/>
                      </a:lnTo>
                      <a:lnTo>
                        <a:pt x="228" y="234"/>
                      </a:lnTo>
                      <a:lnTo>
                        <a:pt x="225" y="248"/>
                      </a:lnTo>
                      <a:lnTo>
                        <a:pt x="222" y="260"/>
                      </a:lnTo>
                      <a:lnTo>
                        <a:pt x="218" y="271"/>
                      </a:lnTo>
                      <a:lnTo>
                        <a:pt x="213" y="282"/>
                      </a:lnTo>
                      <a:lnTo>
                        <a:pt x="207" y="291"/>
                      </a:lnTo>
                      <a:lnTo>
                        <a:pt x="200" y="300"/>
                      </a:lnTo>
                      <a:lnTo>
                        <a:pt x="193" y="307"/>
                      </a:lnTo>
                      <a:lnTo>
                        <a:pt x="184" y="314"/>
                      </a:lnTo>
                      <a:lnTo>
                        <a:pt x="176" y="319"/>
                      </a:lnTo>
                      <a:lnTo>
                        <a:pt x="168" y="324"/>
                      </a:lnTo>
                      <a:lnTo>
                        <a:pt x="159" y="328"/>
                      </a:lnTo>
                      <a:lnTo>
                        <a:pt x="149" y="330"/>
                      </a:lnTo>
                      <a:lnTo>
                        <a:pt x="140" y="333"/>
                      </a:lnTo>
                      <a:lnTo>
                        <a:pt x="130" y="333"/>
                      </a:lnTo>
                      <a:lnTo>
                        <a:pt x="125" y="333"/>
                      </a:lnTo>
                      <a:lnTo>
                        <a:pt x="121" y="331"/>
                      </a:lnTo>
                      <a:lnTo>
                        <a:pt x="116" y="331"/>
                      </a:lnTo>
                      <a:lnTo>
                        <a:pt x="111" y="330"/>
                      </a:lnTo>
                      <a:lnTo>
                        <a:pt x="106" y="329"/>
                      </a:lnTo>
                      <a:lnTo>
                        <a:pt x="101" y="327"/>
                      </a:lnTo>
                      <a:lnTo>
                        <a:pt x="97" y="325"/>
                      </a:lnTo>
                      <a:lnTo>
                        <a:pt x="92" y="323"/>
                      </a:lnTo>
                      <a:lnTo>
                        <a:pt x="82" y="318"/>
                      </a:lnTo>
                      <a:lnTo>
                        <a:pt x="74" y="311"/>
                      </a:lnTo>
                      <a:lnTo>
                        <a:pt x="65" y="302"/>
                      </a:lnTo>
                      <a:lnTo>
                        <a:pt x="58" y="294"/>
                      </a:lnTo>
                      <a:lnTo>
                        <a:pt x="58" y="328"/>
                      </a:lnTo>
                      <a:lnTo>
                        <a:pt x="0" y="328"/>
                      </a:lnTo>
                      <a:close/>
                      <a:moveTo>
                        <a:pt x="63" y="204"/>
                      </a:moveTo>
                      <a:lnTo>
                        <a:pt x="63" y="212"/>
                      </a:lnTo>
                      <a:lnTo>
                        <a:pt x="64" y="221"/>
                      </a:lnTo>
                      <a:lnTo>
                        <a:pt x="64" y="229"/>
                      </a:lnTo>
                      <a:lnTo>
                        <a:pt x="65" y="237"/>
                      </a:lnTo>
                      <a:lnTo>
                        <a:pt x="68" y="243"/>
                      </a:lnTo>
                      <a:lnTo>
                        <a:pt x="69" y="249"/>
                      </a:lnTo>
                      <a:lnTo>
                        <a:pt x="71" y="255"/>
                      </a:lnTo>
                      <a:lnTo>
                        <a:pt x="74" y="260"/>
                      </a:lnTo>
                      <a:lnTo>
                        <a:pt x="77" y="266"/>
                      </a:lnTo>
                      <a:lnTo>
                        <a:pt x="82" y="271"/>
                      </a:lnTo>
                      <a:lnTo>
                        <a:pt x="87" y="274"/>
                      </a:lnTo>
                      <a:lnTo>
                        <a:pt x="92" y="278"/>
                      </a:lnTo>
                      <a:lnTo>
                        <a:pt x="98" y="280"/>
                      </a:lnTo>
                      <a:lnTo>
                        <a:pt x="104" y="283"/>
                      </a:lnTo>
                      <a:lnTo>
                        <a:pt x="110" y="284"/>
                      </a:lnTo>
                      <a:lnTo>
                        <a:pt x="117" y="284"/>
                      </a:lnTo>
                      <a:lnTo>
                        <a:pt x="127" y="283"/>
                      </a:lnTo>
                      <a:lnTo>
                        <a:pt x="136" y="279"/>
                      </a:lnTo>
                      <a:lnTo>
                        <a:pt x="145" y="274"/>
                      </a:lnTo>
                      <a:lnTo>
                        <a:pt x="152" y="267"/>
                      </a:lnTo>
                      <a:lnTo>
                        <a:pt x="156" y="262"/>
                      </a:lnTo>
                      <a:lnTo>
                        <a:pt x="158" y="256"/>
                      </a:lnTo>
                      <a:lnTo>
                        <a:pt x="160" y="250"/>
                      </a:lnTo>
                      <a:lnTo>
                        <a:pt x="163" y="244"/>
                      </a:lnTo>
                      <a:lnTo>
                        <a:pt x="164" y="237"/>
                      </a:lnTo>
                      <a:lnTo>
                        <a:pt x="165" y="228"/>
                      </a:lnTo>
                      <a:lnTo>
                        <a:pt x="166" y="220"/>
                      </a:lnTo>
                      <a:lnTo>
                        <a:pt x="166" y="211"/>
                      </a:lnTo>
                      <a:lnTo>
                        <a:pt x="166" y="202"/>
                      </a:lnTo>
                      <a:lnTo>
                        <a:pt x="165" y="192"/>
                      </a:lnTo>
                      <a:lnTo>
                        <a:pt x="164" y="183"/>
                      </a:lnTo>
                      <a:lnTo>
                        <a:pt x="163" y="176"/>
                      </a:lnTo>
                      <a:lnTo>
                        <a:pt x="160" y="169"/>
                      </a:lnTo>
                      <a:lnTo>
                        <a:pt x="158" y="163"/>
                      </a:lnTo>
                      <a:lnTo>
                        <a:pt x="156" y="157"/>
                      </a:lnTo>
                      <a:lnTo>
                        <a:pt x="152" y="152"/>
                      </a:lnTo>
                      <a:lnTo>
                        <a:pt x="148" y="147"/>
                      </a:lnTo>
                      <a:lnTo>
                        <a:pt x="143" y="143"/>
                      </a:lnTo>
                      <a:lnTo>
                        <a:pt x="140" y="141"/>
                      </a:lnTo>
                      <a:lnTo>
                        <a:pt x="135" y="138"/>
                      </a:lnTo>
                      <a:lnTo>
                        <a:pt x="130" y="136"/>
                      </a:lnTo>
                      <a:lnTo>
                        <a:pt x="125" y="135"/>
                      </a:lnTo>
                      <a:lnTo>
                        <a:pt x="119" y="134"/>
                      </a:lnTo>
                      <a:lnTo>
                        <a:pt x="115" y="134"/>
                      </a:lnTo>
                      <a:lnTo>
                        <a:pt x="110" y="134"/>
                      </a:lnTo>
                      <a:lnTo>
                        <a:pt x="104" y="135"/>
                      </a:lnTo>
                      <a:lnTo>
                        <a:pt x="99" y="136"/>
                      </a:lnTo>
                      <a:lnTo>
                        <a:pt x="94" y="138"/>
                      </a:lnTo>
                      <a:lnTo>
                        <a:pt x="89" y="141"/>
                      </a:lnTo>
                      <a:lnTo>
                        <a:pt x="86" y="143"/>
                      </a:lnTo>
                      <a:lnTo>
                        <a:pt x="81" y="147"/>
                      </a:lnTo>
                      <a:lnTo>
                        <a:pt x="77" y="151"/>
                      </a:lnTo>
                      <a:lnTo>
                        <a:pt x="74" y="155"/>
                      </a:lnTo>
                      <a:lnTo>
                        <a:pt x="71" y="160"/>
                      </a:lnTo>
                      <a:lnTo>
                        <a:pt x="69" y="166"/>
                      </a:lnTo>
                      <a:lnTo>
                        <a:pt x="66" y="174"/>
                      </a:lnTo>
                      <a:lnTo>
                        <a:pt x="65" y="181"/>
                      </a:lnTo>
                      <a:lnTo>
                        <a:pt x="64" y="188"/>
                      </a:lnTo>
                      <a:lnTo>
                        <a:pt x="63" y="197"/>
                      </a:lnTo>
                      <a:lnTo>
                        <a:pt x="63" y="205"/>
                      </a:lnTo>
                      <a:lnTo>
                        <a:pt x="63" y="20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8" name="Freeform 114"/>
                <p:cNvSpPr>
                  <a:spLocks noChangeAspect="1" noEditPoints="1"/>
                </p:cNvSpPr>
                <p:nvPr/>
              </p:nvSpPr>
              <p:spPr bwMode="auto">
                <a:xfrm>
                  <a:off x="1789" y="2303"/>
                  <a:ext cx="44" cy="50"/>
                </a:xfrm>
                <a:custGeom>
                  <a:avLst/>
                  <a:gdLst>
                    <a:gd name="T0" fmla="*/ 43 w 221"/>
                    <a:gd name="T1" fmla="*/ 35 h 248"/>
                    <a:gd name="T2" fmla="*/ 42 w 221"/>
                    <a:gd name="T3" fmla="*/ 38 h 248"/>
                    <a:gd name="T4" fmla="*/ 40 w 221"/>
                    <a:gd name="T5" fmla="*/ 41 h 248"/>
                    <a:gd name="T6" fmla="*/ 38 w 221"/>
                    <a:gd name="T7" fmla="*/ 44 h 248"/>
                    <a:gd name="T8" fmla="*/ 36 w 221"/>
                    <a:gd name="T9" fmla="*/ 46 h 248"/>
                    <a:gd name="T10" fmla="*/ 33 w 221"/>
                    <a:gd name="T11" fmla="*/ 48 h 248"/>
                    <a:gd name="T12" fmla="*/ 30 w 221"/>
                    <a:gd name="T13" fmla="*/ 49 h 248"/>
                    <a:gd name="T14" fmla="*/ 26 w 221"/>
                    <a:gd name="T15" fmla="*/ 50 h 248"/>
                    <a:gd name="T16" fmla="*/ 22 w 221"/>
                    <a:gd name="T17" fmla="*/ 50 h 248"/>
                    <a:gd name="T18" fmla="*/ 17 w 221"/>
                    <a:gd name="T19" fmla="*/ 49 h 248"/>
                    <a:gd name="T20" fmla="*/ 12 w 221"/>
                    <a:gd name="T21" fmla="*/ 48 h 248"/>
                    <a:gd name="T22" fmla="*/ 8 w 221"/>
                    <a:gd name="T23" fmla="*/ 45 h 248"/>
                    <a:gd name="T24" fmla="*/ 5 w 221"/>
                    <a:gd name="T25" fmla="*/ 42 h 248"/>
                    <a:gd name="T26" fmla="*/ 3 w 221"/>
                    <a:gd name="T27" fmla="*/ 39 h 248"/>
                    <a:gd name="T28" fmla="*/ 1 w 221"/>
                    <a:gd name="T29" fmla="*/ 34 h 248"/>
                    <a:gd name="T30" fmla="*/ 0 w 221"/>
                    <a:gd name="T31" fmla="*/ 30 h 248"/>
                    <a:gd name="T32" fmla="*/ 0 w 221"/>
                    <a:gd name="T33" fmla="*/ 25 h 248"/>
                    <a:gd name="T34" fmla="*/ 0 w 221"/>
                    <a:gd name="T35" fmla="*/ 20 h 248"/>
                    <a:gd name="T36" fmla="*/ 2 w 221"/>
                    <a:gd name="T37" fmla="*/ 15 h 248"/>
                    <a:gd name="T38" fmla="*/ 3 w 221"/>
                    <a:gd name="T39" fmla="*/ 10 h 248"/>
                    <a:gd name="T40" fmla="*/ 6 w 221"/>
                    <a:gd name="T41" fmla="*/ 7 h 248"/>
                    <a:gd name="T42" fmla="*/ 9 w 221"/>
                    <a:gd name="T43" fmla="*/ 4 h 248"/>
                    <a:gd name="T44" fmla="*/ 13 w 221"/>
                    <a:gd name="T45" fmla="*/ 2 h 248"/>
                    <a:gd name="T46" fmla="*/ 17 w 221"/>
                    <a:gd name="T47" fmla="*/ 1 h 248"/>
                    <a:gd name="T48" fmla="*/ 22 w 221"/>
                    <a:gd name="T49" fmla="*/ 0 h 248"/>
                    <a:gd name="T50" fmla="*/ 26 w 221"/>
                    <a:gd name="T51" fmla="*/ 1 h 248"/>
                    <a:gd name="T52" fmla="*/ 31 w 221"/>
                    <a:gd name="T53" fmla="*/ 2 h 248"/>
                    <a:gd name="T54" fmla="*/ 35 w 221"/>
                    <a:gd name="T55" fmla="*/ 4 h 248"/>
                    <a:gd name="T56" fmla="*/ 38 w 221"/>
                    <a:gd name="T57" fmla="*/ 7 h 248"/>
                    <a:gd name="T58" fmla="*/ 41 w 221"/>
                    <a:gd name="T59" fmla="*/ 11 h 248"/>
                    <a:gd name="T60" fmla="*/ 43 w 221"/>
                    <a:gd name="T61" fmla="*/ 16 h 248"/>
                    <a:gd name="T62" fmla="*/ 44 w 221"/>
                    <a:gd name="T63" fmla="*/ 22 h 248"/>
                    <a:gd name="T64" fmla="*/ 44 w 221"/>
                    <a:gd name="T65" fmla="*/ 28 h 248"/>
                    <a:gd name="T66" fmla="*/ 13 w 221"/>
                    <a:gd name="T67" fmla="*/ 30 h 248"/>
                    <a:gd name="T68" fmla="*/ 13 w 221"/>
                    <a:gd name="T69" fmla="*/ 32 h 248"/>
                    <a:gd name="T70" fmla="*/ 14 w 221"/>
                    <a:gd name="T71" fmla="*/ 34 h 248"/>
                    <a:gd name="T72" fmla="*/ 15 w 221"/>
                    <a:gd name="T73" fmla="*/ 36 h 248"/>
                    <a:gd name="T74" fmla="*/ 16 w 221"/>
                    <a:gd name="T75" fmla="*/ 38 h 248"/>
                    <a:gd name="T76" fmla="*/ 18 w 221"/>
                    <a:gd name="T77" fmla="*/ 39 h 248"/>
                    <a:gd name="T78" fmla="*/ 19 w 221"/>
                    <a:gd name="T79" fmla="*/ 40 h 248"/>
                    <a:gd name="T80" fmla="*/ 22 w 221"/>
                    <a:gd name="T81" fmla="*/ 40 h 248"/>
                    <a:gd name="T82" fmla="*/ 24 w 221"/>
                    <a:gd name="T83" fmla="*/ 40 h 248"/>
                    <a:gd name="T84" fmla="*/ 26 w 221"/>
                    <a:gd name="T85" fmla="*/ 39 h 248"/>
                    <a:gd name="T86" fmla="*/ 28 w 221"/>
                    <a:gd name="T87" fmla="*/ 38 h 248"/>
                    <a:gd name="T88" fmla="*/ 30 w 221"/>
                    <a:gd name="T89" fmla="*/ 35 h 248"/>
                    <a:gd name="T90" fmla="*/ 32 w 221"/>
                    <a:gd name="T91" fmla="*/ 21 h 248"/>
                    <a:gd name="T92" fmla="*/ 31 w 221"/>
                    <a:gd name="T93" fmla="*/ 18 h 248"/>
                    <a:gd name="T94" fmla="*/ 31 w 221"/>
                    <a:gd name="T95" fmla="*/ 16 h 248"/>
                    <a:gd name="T96" fmla="*/ 30 w 221"/>
                    <a:gd name="T97" fmla="*/ 14 h 248"/>
                    <a:gd name="T98" fmla="*/ 29 w 221"/>
                    <a:gd name="T99" fmla="*/ 13 h 248"/>
                    <a:gd name="T100" fmla="*/ 26 w 221"/>
                    <a:gd name="T101" fmla="*/ 10 h 248"/>
                    <a:gd name="T102" fmla="*/ 22 w 221"/>
                    <a:gd name="T103" fmla="*/ 10 h 248"/>
                    <a:gd name="T104" fmla="*/ 19 w 221"/>
                    <a:gd name="T105" fmla="*/ 10 h 248"/>
                    <a:gd name="T106" fmla="*/ 15 w 221"/>
                    <a:gd name="T107" fmla="*/ 13 h 248"/>
                    <a:gd name="T108" fmla="*/ 14 w 221"/>
                    <a:gd name="T109" fmla="*/ 15 h 248"/>
                    <a:gd name="T110" fmla="*/ 13 w 221"/>
                    <a:gd name="T111" fmla="*/ 16 h 248"/>
                    <a:gd name="T112" fmla="*/ 13 w 221"/>
                    <a:gd name="T113" fmla="*/ 18 h 248"/>
                    <a:gd name="T114" fmla="*/ 13 w 221"/>
                    <a:gd name="T115" fmla="*/ 21 h 248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221" h="248">
                      <a:moveTo>
                        <a:pt x="154" y="165"/>
                      </a:moveTo>
                      <a:lnTo>
                        <a:pt x="216" y="172"/>
                      </a:lnTo>
                      <a:lnTo>
                        <a:pt x="214" y="181"/>
                      </a:lnTo>
                      <a:lnTo>
                        <a:pt x="210" y="189"/>
                      </a:lnTo>
                      <a:lnTo>
                        <a:pt x="206" y="198"/>
                      </a:lnTo>
                      <a:lnTo>
                        <a:pt x="202" y="205"/>
                      </a:lnTo>
                      <a:lnTo>
                        <a:pt x="196" y="211"/>
                      </a:lnTo>
                      <a:lnTo>
                        <a:pt x="191" y="217"/>
                      </a:lnTo>
                      <a:lnTo>
                        <a:pt x="185" y="223"/>
                      </a:lnTo>
                      <a:lnTo>
                        <a:pt x="179" y="228"/>
                      </a:lnTo>
                      <a:lnTo>
                        <a:pt x="173" y="233"/>
                      </a:lnTo>
                      <a:lnTo>
                        <a:pt x="166" y="237"/>
                      </a:lnTo>
                      <a:lnTo>
                        <a:pt x="158" y="239"/>
                      </a:lnTo>
                      <a:lnTo>
                        <a:pt x="150" y="243"/>
                      </a:lnTo>
                      <a:lnTo>
                        <a:pt x="141" y="245"/>
                      </a:lnTo>
                      <a:lnTo>
                        <a:pt x="132" y="246"/>
                      </a:lnTo>
                      <a:lnTo>
                        <a:pt x="123" y="248"/>
                      </a:lnTo>
                      <a:lnTo>
                        <a:pt x="113" y="248"/>
                      </a:lnTo>
                      <a:lnTo>
                        <a:pt x="99" y="246"/>
                      </a:lnTo>
                      <a:lnTo>
                        <a:pt x="84" y="245"/>
                      </a:lnTo>
                      <a:lnTo>
                        <a:pt x="72" y="242"/>
                      </a:lnTo>
                      <a:lnTo>
                        <a:pt x="60" y="238"/>
                      </a:lnTo>
                      <a:lnTo>
                        <a:pt x="49" y="232"/>
                      </a:lnTo>
                      <a:lnTo>
                        <a:pt x="40" y="225"/>
                      </a:lnTo>
                      <a:lnTo>
                        <a:pt x="30" y="217"/>
                      </a:lnTo>
                      <a:lnTo>
                        <a:pt x="23" y="208"/>
                      </a:lnTo>
                      <a:lnTo>
                        <a:pt x="18" y="199"/>
                      </a:lnTo>
                      <a:lnTo>
                        <a:pt x="13" y="191"/>
                      </a:lnTo>
                      <a:lnTo>
                        <a:pt x="10" y="181"/>
                      </a:lnTo>
                      <a:lnTo>
                        <a:pt x="6" y="171"/>
                      </a:lnTo>
                      <a:lnTo>
                        <a:pt x="4" y="161"/>
                      </a:lnTo>
                      <a:lnTo>
                        <a:pt x="1" y="149"/>
                      </a:lnTo>
                      <a:lnTo>
                        <a:pt x="0" y="138"/>
                      </a:lnTo>
                      <a:lnTo>
                        <a:pt x="0" y="126"/>
                      </a:lnTo>
                      <a:lnTo>
                        <a:pt x="0" y="112"/>
                      </a:lnTo>
                      <a:lnTo>
                        <a:pt x="2" y="98"/>
                      </a:lnTo>
                      <a:lnTo>
                        <a:pt x="5" y="86"/>
                      </a:lnTo>
                      <a:lnTo>
                        <a:pt x="8" y="74"/>
                      </a:lnTo>
                      <a:lnTo>
                        <a:pt x="12" y="63"/>
                      </a:lnTo>
                      <a:lnTo>
                        <a:pt x="17" y="52"/>
                      </a:lnTo>
                      <a:lnTo>
                        <a:pt x="23" y="43"/>
                      </a:lnTo>
                      <a:lnTo>
                        <a:pt x="30" y="34"/>
                      </a:lnTo>
                      <a:lnTo>
                        <a:pt x="38" y="27"/>
                      </a:lnTo>
                      <a:lnTo>
                        <a:pt x="47" y="20"/>
                      </a:lnTo>
                      <a:lnTo>
                        <a:pt x="55" y="13"/>
                      </a:lnTo>
                      <a:lnTo>
                        <a:pt x="65" y="9"/>
                      </a:lnTo>
                      <a:lnTo>
                        <a:pt x="75" y="5"/>
                      </a:lnTo>
                      <a:lnTo>
                        <a:pt x="85" y="3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1" y="0"/>
                      </a:lnTo>
                      <a:lnTo>
                        <a:pt x="133" y="3"/>
                      </a:lnTo>
                      <a:lnTo>
                        <a:pt x="144" y="5"/>
                      </a:lnTo>
                      <a:lnTo>
                        <a:pt x="155" y="9"/>
                      </a:lnTo>
                      <a:lnTo>
                        <a:pt x="166" y="13"/>
                      </a:lnTo>
                      <a:lnTo>
                        <a:pt x="176" y="20"/>
                      </a:lnTo>
                      <a:lnTo>
                        <a:pt x="184" y="27"/>
                      </a:lnTo>
                      <a:lnTo>
                        <a:pt x="191" y="35"/>
                      </a:lnTo>
                      <a:lnTo>
                        <a:pt x="198" y="45"/>
                      </a:lnTo>
                      <a:lnTo>
                        <a:pt x="204" y="55"/>
                      </a:lnTo>
                      <a:lnTo>
                        <a:pt x="209" y="67"/>
                      </a:lnTo>
                      <a:lnTo>
                        <a:pt x="214" y="79"/>
                      </a:lnTo>
                      <a:lnTo>
                        <a:pt x="218" y="94"/>
                      </a:lnTo>
                      <a:lnTo>
                        <a:pt x="219" y="108"/>
                      </a:lnTo>
                      <a:lnTo>
                        <a:pt x="221" y="124"/>
                      </a:lnTo>
                      <a:lnTo>
                        <a:pt x="221" y="141"/>
                      </a:lnTo>
                      <a:lnTo>
                        <a:pt x="63" y="141"/>
                      </a:lnTo>
                      <a:lnTo>
                        <a:pt x="63" y="147"/>
                      </a:lnTo>
                      <a:lnTo>
                        <a:pt x="64" y="154"/>
                      </a:lnTo>
                      <a:lnTo>
                        <a:pt x="65" y="160"/>
                      </a:lnTo>
                      <a:lnTo>
                        <a:pt x="66" y="165"/>
                      </a:lnTo>
                      <a:lnTo>
                        <a:pt x="69" y="170"/>
                      </a:lnTo>
                      <a:lnTo>
                        <a:pt x="71" y="175"/>
                      </a:lnTo>
                      <a:lnTo>
                        <a:pt x="73" y="180"/>
                      </a:lnTo>
                      <a:lnTo>
                        <a:pt x="77" y="183"/>
                      </a:lnTo>
                      <a:lnTo>
                        <a:pt x="81" y="187"/>
                      </a:lnTo>
                      <a:lnTo>
                        <a:pt x="84" y="189"/>
                      </a:lnTo>
                      <a:lnTo>
                        <a:pt x="89" y="193"/>
                      </a:lnTo>
                      <a:lnTo>
                        <a:pt x="94" y="194"/>
                      </a:lnTo>
                      <a:lnTo>
                        <a:pt x="97" y="197"/>
                      </a:lnTo>
                      <a:lnTo>
                        <a:pt x="102" y="198"/>
                      </a:lnTo>
                      <a:lnTo>
                        <a:pt x="108" y="199"/>
                      </a:lnTo>
                      <a:lnTo>
                        <a:pt x="113" y="199"/>
                      </a:lnTo>
                      <a:lnTo>
                        <a:pt x="120" y="199"/>
                      </a:lnTo>
                      <a:lnTo>
                        <a:pt x="127" y="197"/>
                      </a:lnTo>
                      <a:lnTo>
                        <a:pt x="133" y="195"/>
                      </a:lnTo>
                      <a:lnTo>
                        <a:pt x="138" y="192"/>
                      </a:lnTo>
                      <a:lnTo>
                        <a:pt x="143" y="187"/>
                      </a:lnTo>
                      <a:lnTo>
                        <a:pt x="147" y="181"/>
                      </a:lnTo>
                      <a:lnTo>
                        <a:pt x="150" y="174"/>
                      </a:lnTo>
                      <a:lnTo>
                        <a:pt x="154" y="165"/>
                      </a:lnTo>
                      <a:close/>
                      <a:moveTo>
                        <a:pt x="159" y="102"/>
                      </a:moveTo>
                      <a:lnTo>
                        <a:pt x="159" y="96"/>
                      </a:lnTo>
                      <a:lnTo>
                        <a:pt x="158" y="90"/>
                      </a:lnTo>
                      <a:lnTo>
                        <a:pt x="156" y="85"/>
                      </a:lnTo>
                      <a:lnTo>
                        <a:pt x="155" y="79"/>
                      </a:lnTo>
                      <a:lnTo>
                        <a:pt x="153" y="75"/>
                      </a:lnTo>
                      <a:lnTo>
                        <a:pt x="150" y="70"/>
                      </a:lnTo>
                      <a:lnTo>
                        <a:pt x="148" y="67"/>
                      </a:lnTo>
                      <a:lnTo>
                        <a:pt x="144" y="63"/>
                      </a:lnTo>
                      <a:lnTo>
                        <a:pt x="137" y="57"/>
                      </a:lnTo>
                      <a:lnTo>
                        <a:pt x="129" y="52"/>
                      </a:lnTo>
                      <a:lnTo>
                        <a:pt x="119" y="50"/>
                      </a:lnTo>
                      <a:lnTo>
                        <a:pt x="111" y="49"/>
                      </a:lnTo>
                      <a:lnTo>
                        <a:pt x="101" y="50"/>
                      </a:lnTo>
                      <a:lnTo>
                        <a:pt x="93" y="52"/>
                      </a:lnTo>
                      <a:lnTo>
                        <a:pt x="84" y="57"/>
                      </a:lnTo>
                      <a:lnTo>
                        <a:pt x="77" y="63"/>
                      </a:lnTo>
                      <a:lnTo>
                        <a:pt x="73" y="67"/>
                      </a:lnTo>
                      <a:lnTo>
                        <a:pt x="71" y="72"/>
                      </a:lnTo>
                      <a:lnTo>
                        <a:pt x="69" y="75"/>
                      </a:lnTo>
                      <a:lnTo>
                        <a:pt x="66" y="80"/>
                      </a:lnTo>
                      <a:lnTo>
                        <a:pt x="65" y="85"/>
                      </a:lnTo>
                      <a:lnTo>
                        <a:pt x="64" y="91"/>
                      </a:lnTo>
                      <a:lnTo>
                        <a:pt x="63" y="96"/>
                      </a:lnTo>
                      <a:lnTo>
                        <a:pt x="63" y="102"/>
                      </a:lnTo>
                      <a:lnTo>
                        <a:pt x="159" y="1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9" name="Freeform 115"/>
                <p:cNvSpPr>
                  <a:spLocks noChangeAspect="1" noEditPoints="1"/>
                </p:cNvSpPr>
                <p:nvPr/>
              </p:nvSpPr>
              <p:spPr bwMode="auto">
                <a:xfrm>
                  <a:off x="1839" y="2303"/>
                  <a:ext cx="45" cy="50"/>
                </a:xfrm>
                <a:custGeom>
                  <a:avLst/>
                  <a:gdLst>
                    <a:gd name="T0" fmla="*/ 2 w 222"/>
                    <a:gd name="T1" fmla="*/ 13 h 248"/>
                    <a:gd name="T2" fmla="*/ 4 w 222"/>
                    <a:gd name="T3" fmla="*/ 8 h 248"/>
                    <a:gd name="T4" fmla="*/ 7 w 222"/>
                    <a:gd name="T5" fmla="*/ 5 h 248"/>
                    <a:gd name="T6" fmla="*/ 10 w 222"/>
                    <a:gd name="T7" fmla="*/ 2 h 248"/>
                    <a:gd name="T8" fmla="*/ 15 w 222"/>
                    <a:gd name="T9" fmla="*/ 1 h 248"/>
                    <a:gd name="T10" fmla="*/ 22 w 222"/>
                    <a:gd name="T11" fmla="*/ 0 h 248"/>
                    <a:gd name="T12" fmla="*/ 27 w 222"/>
                    <a:gd name="T13" fmla="*/ 0 h 248"/>
                    <a:gd name="T14" fmla="*/ 32 w 222"/>
                    <a:gd name="T15" fmla="*/ 1 h 248"/>
                    <a:gd name="T16" fmla="*/ 36 w 222"/>
                    <a:gd name="T17" fmla="*/ 3 h 248"/>
                    <a:gd name="T18" fmla="*/ 40 w 222"/>
                    <a:gd name="T19" fmla="*/ 7 h 248"/>
                    <a:gd name="T20" fmla="*/ 41 w 222"/>
                    <a:gd name="T21" fmla="*/ 10 h 248"/>
                    <a:gd name="T22" fmla="*/ 41 w 222"/>
                    <a:gd name="T23" fmla="*/ 15 h 248"/>
                    <a:gd name="T24" fmla="*/ 42 w 222"/>
                    <a:gd name="T25" fmla="*/ 33 h 248"/>
                    <a:gd name="T26" fmla="*/ 42 w 222"/>
                    <a:gd name="T27" fmla="*/ 38 h 248"/>
                    <a:gd name="T28" fmla="*/ 42 w 222"/>
                    <a:gd name="T29" fmla="*/ 41 h 248"/>
                    <a:gd name="T30" fmla="*/ 43 w 222"/>
                    <a:gd name="T31" fmla="*/ 44 h 248"/>
                    <a:gd name="T32" fmla="*/ 45 w 222"/>
                    <a:gd name="T33" fmla="*/ 49 h 248"/>
                    <a:gd name="T34" fmla="*/ 32 w 222"/>
                    <a:gd name="T35" fmla="*/ 47 h 248"/>
                    <a:gd name="T36" fmla="*/ 31 w 222"/>
                    <a:gd name="T37" fmla="*/ 45 h 248"/>
                    <a:gd name="T38" fmla="*/ 31 w 222"/>
                    <a:gd name="T39" fmla="*/ 44 h 248"/>
                    <a:gd name="T40" fmla="*/ 25 w 222"/>
                    <a:gd name="T41" fmla="*/ 47 h 248"/>
                    <a:gd name="T42" fmla="*/ 22 w 222"/>
                    <a:gd name="T43" fmla="*/ 49 h 248"/>
                    <a:gd name="T44" fmla="*/ 19 w 222"/>
                    <a:gd name="T45" fmla="*/ 50 h 248"/>
                    <a:gd name="T46" fmla="*/ 16 w 222"/>
                    <a:gd name="T47" fmla="*/ 50 h 248"/>
                    <a:gd name="T48" fmla="*/ 11 w 222"/>
                    <a:gd name="T49" fmla="*/ 49 h 248"/>
                    <a:gd name="T50" fmla="*/ 6 w 222"/>
                    <a:gd name="T51" fmla="*/ 48 h 248"/>
                    <a:gd name="T52" fmla="*/ 3 w 222"/>
                    <a:gd name="T53" fmla="*/ 45 h 248"/>
                    <a:gd name="T54" fmla="*/ 1 w 222"/>
                    <a:gd name="T55" fmla="*/ 42 h 248"/>
                    <a:gd name="T56" fmla="*/ 0 w 222"/>
                    <a:gd name="T57" fmla="*/ 38 h 248"/>
                    <a:gd name="T58" fmla="*/ 0 w 222"/>
                    <a:gd name="T59" fmla="*/ 34 h 248"/>
                    <a:gd name="T60" fmla="*/ 1 w 222"/>
                    <a:gd name="T61" fmla="*/ 31 h 248"/>
                    <a:gd name="T62" fmla="*/ 2 w 222"/>
                    <a:gd name="T63" fmla="*/ 29 h 248"/>
                    <a:gd name="T64" fmla="*/ 5 w 222"/>
                    <a:gd name="T65" fmla="*/ 25 h 248"/>
                    <a:gd name="T66" fmla="*/ 9 w 222"/>
                    <a:gd name="T67" fmla="*/ 23 h 248"/>
                    <a:gd name="T68" fmla="*/ 13 w 222"/>
                    <a:gd name="T69" fmla="*/ 22 h 248"/>
                    <a:gd name="T70" fmla="*/ 17 w 222"/>
                    <a:gd name="T71" fmla="*/ 21 h 248"/>
                    <a:gd name="T72" fmla="*/ 23 w 222"/>
                    <a:gd name="T73" fmla="*/ 20 h 248"/>
                    <a:gd name="T74" fmla="*/ 27 w 222"/>
                    <a:gd name="T75" fmla="*/ 18 h 248"/>
                    <a:gd name="T76" fmla="*/ 29 w 222"/>
                    <a:gd name="T77" fmla="*/ 16 h 248"/>
                    <a:gd name="T78" fmla="*/ 28 w 222"/>
                    <a:gd name="T79" fmla="*/ 13 h 248"/>
                    <a:gd name="T80" fmla="*/ 25 w 222"/>
                    <a:gd name="T81" fmla="*/ 10 h 248"/>
                    <a:gd name="T82" fmla="*/ 19 w 222"/>
                    <a:gd name="T83" fmla="*/ 10 h 248"/>
                    <a:gd name="T84" fmla="*/ 16 w 222"/>
                    <a:gd name="T85" fmla="*/ 11 h 248"/>
                    <a:gd name="T86" fmla="*/ 13 w 222"/>
                    <a:gd name="T87" fmla="*/ 14 h 248"/>
                    <a:gd name="T88" fmla="*/ 28 w 222"/>
                    <a:gd name="T89" fmla="*/ 26 h 248"/>
                    <a:gd name="T90" fmla="*/ 26 w 222"/>
                    <a:gd name="T91" fmla="*/ 27 h 248"/>
                    <a:gd name="T92" fmla="*/ 23 w 222"/>
                    <a:gd name="T93" fmla="*/ 28 h 248"/>
                    <a:gd name="T94" fmla="*/ 17 w 222"/>
                    <a:gd name="T95" fmla="*/ 29 h 248"/>
                    <a:gd name="T96" fmla="*/ 14 w 222"/>
                    <a:gd name="T97" fmla="*/ 31 h 248"/>
                    <a:gd name="T98" fmla="*/ 13 w 222"/>
                    <a:gd name="T99" fmla="*/ 35 h 248"/>
                    <a:gd name="T100" fmla="*/ 14 w 222"/>
                    <a:gd name="T101" fmla="*/ 38 h 248"/>
                    <a:gd name="T102" fmla="*/ 17 w 222"/>
                    <a:gd name="T103" fmla="*/ 41 h 248"/>
                    <a:gd name="T104" fmla="*/ 21 w 222"/>
                    <a:gd name="T105" fmla="*/ 41 h 248"/>
                    <a:gd name="T106" fmla="*/ 25 w 222"/>
                    <a:gd name="T107" fmla="*/ 39 h 248"/>
                    <a:gd name="T108" fmla="*/ 28 w 222"/>
                    <a:gd name="T109" fmla="*/ 36 h 248"/>
                    <a:gd name="T110" fmla="*/ 29 w 222"/>
                    <a:gd name="T111" fmla="*/ 32 h 248"/>
                    <a:gd name="T112" fmla="*/ 29 w 222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2" h="248">
                      <a:moveTo>
                        <a:pt x="63" y="78"/>
                      </a:moveTo>
                      <a:lnTo>
                        <a:pt x="8" y="70"/>
                      </a:lnTo>
                      <a:lnTo>
                        <a:pt x="10" y="62"/>
                      </a:lnTo>
                      <a:lnTo>
                        <a:pt x="12" y="55"/>
                      </a:lnTo>
                      <a:lnTo>
                        <a:pt x="16" y="46"/>
                      </a:lnTo>
                      <a:lnTo>
                        <a:pt x="20" y="40"/>
                      </a:lnTo>
                      <a:lnTo>
                        <a:pt x="24" y="34"/>
                      </a:lnTo>
                      <a:lnTo>
                        <a:pt x="28" y="28"/>
                      </a:lnTo>
                      <a:lnTo>
                        <a:pt x="34" y="23"/>
                      </a:lnTo>
                      <a:lnTo>
                        <a:pt x="39" y="18"/>
                      </a:lnTo>
                      <a:lnTo>
                        <a:pt x="45" y="13"/>
                      </a:lnTo>
                      <a:lnTo>
                        <a:pt x="51" y="10"/>
                      </a:lnTo>
                      <a:lnTo>
                        <a:pt x="59" y="7"/>
                      </a:lnTo>
                      <a:lnTo>
                        <a:pt x="68" y="5"/>
                      </a:lnTo>
                      <a:lnTo>
                        <a:pt x="76" y="3"/>
                      </a:lnTo>
                      <a:lnTo>
                        <a:pt x="86" y="1"/>
                      </a:lnTo>
                      <a:lnTo>
                        <a:pt x="97" y="0"/>
                      </a:lnTo>
                      <a:lnTo>
                        <a:pt x="107" y="0"/>
                      </a:lnTo>
                      <a:lnTo>
                        <a:pt x="117" y="0"/>
                      </a:lnTo>
                      <a:lnTo>
                        <a:pt x="127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1" y="4"/>
                      </a:lnTo>
                      <a:lnTo>
                        <a:pt x="157" y="6"/>
                      </a:lnTo>
                      <a:lnTo>
                        <a:pt x="163" y="7"/>
                      </a:lnTo>
                      <a:lnTo>
                        <a:pt x="168" y="10"/>
                      </a:lnTo>
                      <a:lnTo>
                        <a:pt x="177" y="16"/>
                      </a:lnTo>
                      <a:lnTo>
                        <a:pt x="186" y="22"/>
                      </a:lnTo>
                      <a:lnTo>
                        <a:pt x="192" y="28"/>
                      </a:lnTo>
                      <a:lnTo>
                        <a:pt x="196" y="35"/>
                      </a:lnTo>
                      <a:lnTo>
                        <a:pt x="198" y="39"/>
                      </a:lnTo>
                      <a:lnTo>
                        <a:pt x="200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4" y="66"/>
                      </a:lnTo>
                      <a:lnTo>
                        <a:pt x="204" y="73"/>
                      </a:lnTo>
                      <a:lnTo>
                        <a:pt x="205" y="83"/>
                      </a:lnTo>
                      <a:lnTo>
                        <a:pt x="205" y="92"/>
                      </a:lnTo>
                      <a:lnTo>
                        <a:pt x="205" y="165"/>
                      </a:lnTo>
                      <a:lnTo>
                        <a:pt x="205" y="172"/>
                      </a:lnTo>
                      <a:lnTo>
                        <a:pt x="205" y="180"/>
                      </a:lnTo>
                      <a:lnTo>
                        <a:pt x="205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10" y="218"/>
                      </a:lnTo>
                      <a:lnTo>
                        <a:pt x="213" y="227"/>
                      </a:lnTo>
                      <a:lnTo>
                        <a:pt x="217" y="234"/>
                      </a:lnTo>
                      <a:lnTo>
                        <a:pt x="222" y="243"/>
                      </a:lnTo>
                      <a:lnTo>
                        <a:pt x="159" y="243"/>
                      </a:lnTo>
                      <a:lnTo>
                        <a:pt x="158" y="239"/>
                      </a:lnTo>
                      <a:lnTo>
                        <a:pt x="156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2" y="222"/>
                      </a:lnTo>
                      <a:lnTo>
                        <a:pt x="152" y="221"/>
                      </a:lnTo>
                      <a:lnTo>
                        <a:pt x="151" y="218"/>
                      </a:lnTo>
                      <a:lnTo>
                        <a:pt x="151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7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3" y="245"/>
                      </a:lnTo>
                      <a:lnTo>
                        <a:pt x="98" y="245"/>
                      </a:lnTo>
                      <a:lnTo>
                        <a:pt x="93" y="246"/>
                      </a:lnTo>
                      <a:lnTo>
                        <a:pt x="87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9" y="248"/>
                      </a:lnTo>
                      <a:lnTo>
                        <a:pt x="61" y="246"/>
                      </a:lnTo>
                      <a:lnTo>
                        <a:pt x="52" y="245"/>
                      </a:lnTo>
                      <a:lnTo>
                        <a:pt x="45" y="243"/>
                      </a:lnTo>
                      <a:lnTo>
                        <a:pt x="38" y="239"/>
                      </a:lnTo>
                      <a:lnTo>
                        <a:pt x="32" y="237"/>
                      </a:lnTo>
                      <a:lnTo>
                        <a:pt x="26" y="233"/>
                      </a:lnTo>
                      <a:lnTo>
                        <a:pt x="21" y="228"/>
                      </a:lnTo>
                      <a:lnTo>
                        <a:pt x="16" y="223"/>
                      </a:lnTo>
                      <a:lnTo>
                        <a:pt x="12" y="218"/>
                      </a:lnTo>
                      <a:lnTo>
                        <a:pt x="9" y="212"/>
                      </a:lnTo>
                      <a:lnTo>
                        <a:pt x="5" y="206"/>
                      </a:lnTo>
                      <a:lnTo>
                        <a:pt x="3" y="199"/>
                      </a:lnTo>
                      <a:lnTo>
                        <a:pt x="2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2" y="169"/>
                      </a:lnTo>
                      <a:lnTo>
                        <a:pt x="2" y="164"/>
                      </a:lnTo>
                      <a:lnTo>
                        <a:pt x="3" y="159"/>
                      </a:lnTo>
                      <a:lnTo>
                        <a:pt x="4" y="154"/>
                      </a:lnTo>
                      <a:lnTo>
                        <a:pt x="5" y="151"/>
                      </a:lnTo>
                      <a:lnTo>
                        <a:pt x="8" y="146"/>
                      </a:lnTo>
                      <a:lnTo>
                        <a:pt x="9" y="142"/>
                      </a:lnTo>
                      <a:lnTo>
                        <a:pt x="14" y="135"/>
                      </a:lnTo>
                      <a:lnTo>
                        <a:pt x="21" y="127"/>
                      </a:lnTo>
                      <a:lnTo>
                        <a:pt x="27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5" y="114"/>
                      </a:lnTo>
                      <a:lnTo>
                        <a:pt x="50" y="112"/>
                      </a:lnTo>
                      <a:lnTo>
                        <a:pt x="56" y="110"/>
                      </a:lnTo>
                      <a:lnTo>
                        <a:pt x="62" y="108"/>
                      </a:lnTo>
                      <a:lnTo>
                        <a:pt x="69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3" y="101"/>
                      </a:lnTo>
                      <a:lnTo>
                        <a:pt x="103" y="100"/>
                      </a:lnTo>
                      <a:lnTo>
                        <a:pt x="111" y="97"/>
                      </a:lnTo>
                      <a:lnTo>
                        <a:pt x="119" y="95"/>
                      </a:lnTo>
                      <a:lnTo>
                        <a:pt x="127" y="94"/>
                      </a:lnTo>
                      <a:lnTo>
                        <a:pt x="133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40" y="67"/>
                      </a:lnTo>
                      <a:lnTo>
                        <a:pt x="137" y="62"/>
                      </a:lnTo>
                      <a:lnTo>
                        <a:pt x="134" y="57"/>
                      </a:lnTo>
                      <a:lnTo>
                        <a:pt x="128" y="53"/>
                      </a:lnTo>
                      <a:lnTo>
                        <a:pt x="121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3" y="60"/>
                      </a:lnTo>
                      <a:lnTo>
                        <a:pt x="69" y="64"/>
                      </a:lnTo>
                      <a:lnTo>
                        <a:pt x="65" y="70"/>
                      </a:lnTo>
                      <a:lnTo>
                        <a:pt x="63" y="78"/>
                      </a:lnTo>
                      <a:close/>
                      <a:moveTo>
                        <a:pt x="142" y="129"/>
                      </a:moveTo>
                      <a:lnTo>
                        <a:pt x="140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8" y="134"/>
                      </a:lnTo>
                      <a:lnTo>
                        <a:pt x="123" y="135"/>
                      </a:lnTo>
                      <a:lnTo>
                        <a:pt x="117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6" y="144"/>
                      </a:lnTo>
                      <a:lnTo>
                        <a:pt x="79" y="147"/>
                      </a:lnTo>
                      <a:lnTo>
                        <a:pt x="74" y="149"/>
                      </a:lnTo>
                      <a:lnTo>
                        <a:pt x="69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3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8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3" y="203"/>
                      </a:lnTo>
                      <a:lnTo>
                        <a:pt x="111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40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0" name="Freeform 116"/>
                <p:cNvSpPr>
                  <a:spLocks noChangeAspect="1"/>
                </p:cNvSpPr>
                <p:nvPr/>
              </p:nvSpPr>
              <p:spPr bwMode="auto">
                <a:xfrm>
                  <a:off x="1892" y="2303"/>
                  <a:ext cx="68" cy="49"/>
                </a:xfrm>
                <a:custGeom>
                  <a:avLst/>
                  <a:gdLst>
                    <a:gd name="T0" fmla="*/ 12 w 341"/>
                    <a:gd name="T1" fmla="*/ 1 h 243"/>
                    <a:gd name="T2" fmla="*/ 13 w 341"/>
                    <a:gd name="T3" fmla="*/ 6 h 243"/>
                    <a:gd name="T4" fmla="*/ 16 w 341"/>
                    <a:gd name="T5" fmla="*/ 3 h 243"/>
                    <a:gd name="T6" fmla="*/ 20 w 341"/>
                    <a:gd name="T7" fmla="*/ 1 h 243"/>
                    <a:gd name="T8" fmla="*/ 24 w 341"/>
                    <a:gd name="T9" fmla="*/ 0 h 243"/>
                    <a:gd name="T10" fmla="*/ 27 w 341"/>
                    <a:gd name="T11" fmla="*/ 0 h 243"/>
                    <a:gd name="T12" fmla="*/ 29 w 341"/>
                    <a:gd name="T13" fmla="*/ 0 h 243"/>
                    <a:gd name="T14" fmla="*/ 31 w 341"/>
                    <a:gd name="T15" fmla="*/ 1 h 243"/>
                    <a:gd name="T16" fmla="*/ 33 w 341"/>
                    <a:gd name="T17" fmla="*/ 1 h 243"/>
                    <a:gd name="T18" fmla="*/ 35 w 341"/>
                    <a:gd name="T19" fmla="*/ 3 h 243"/>
                    <a:gd name="T20" fmla="*/ 38 w 341"/>
                    <a:gd name="T21" fmla="*/ 6 h 243"/>
                    <a:gd name="T22" fmla="*/ 40 w 341"/>
                    <a:gd name="T23" fmla="*/ 6 h 243"/>
                    <a:gd name="T24" fmla="*/ 44 w 341"/>
                    <a:gd name="T25" fmla="*/ 3 h 243"/>
                    <a:gd name="T26" fmla="*/ 46 w 341"/>
                    <a:gd name="T27" fmla="*/ 1 h 243"/>
                    <a:gd name="T28" fmla="*/ 48 w 341"/>
                    <a:gd name="T29" fmla="*/ 1 h 243"/>
                    <a:gd name="T30" fmla="*/ 50 w 341"/>
                    <a:gd name="T31" fmla="*/ 0 h 243"/>
                    <a:gd name="T32" fmla="*/ 52 w 341"/>
                    <a:gd name="T33" fmla="*/ 0 h 243"/>
                    <a:gd name="T34" fmla="*/ 54 w 341"/>
                    <a:gd name="T35" fmla="*/ 0 h 243"/>
                    <a:gd name="T36" fmla="*/ 56 w 341"/>
                    <a:gd name="T37" fmla="*/ 0 h 243"/>
                    <a:gd name="T38" fmla="*/ 58 w 341"/>
                    <a:gd name="T39" fmla="*/ 1 h 243"/>
                    <a:gd name="T40" fmla="*/ 60 w 341"/>
                    <a:gd name="T41" fmla="*/ 2 h 243"/>
                    <a:gd name="T42" fmla="*/ 63 w 341"/>
                    <a:gd name="T43" fmla="*/ 3 h 243"/>
                    <a:gd name="T44" fmla="*/ 66 w 341"/>
                    <a:gd name="T45" fmla="*/ 7 h 243"/>
                    <a:gd name="T46" fmla="*/ 67 w 341"/>
                    <a:gd name="T47" fmla="*/ 9 h 243"/>
                    <a:gd name="T48" fmla="*/ 68 w 341"/>
                    <a:gd name="T49" fmla="*/ 11 h 243"/>
                    <a:gd name="T50" fmla="*/ 68 w 341"/>
                    <a:gd name="T51" fmla="*/ 14 h 243"/>
                    <a:gd name="T52" fmla="*/ 68 w 341"/>
                    <a:gd name="T53" fmla="*/ 17 h 243"/>
                    <a:gd name="T54" fmla="*/ 68 w 341"/>
                    <a:gd name="T55" fmla="*/ 49 h 243"/>
                    <a:gd name="T56" fmla="*/ 56 w 341"/>
                    <a:gd name="T57" fmla="*/ 22 h 243"/>
                    <a:gd name="T58" fmla="*/ 56 w 341"/>
                    <a:gd name="T59" fmla="*/ 19 h 243"/>
                    <a:gd name="T60" fmla="*/ 55 w 341"/>
                    <a:gd name="T61" fmla="*/ 16 h 243"/>
                    <a:gd name="T62" fmla="*/ 55 w 341"/>
                    <a:gd name="T63" fmla="*/ 14 h 243"/>
                    <a:gd name="T64" fmla="*/ 54 w 341"/>
                    <a:gd name="T65" fmla="*/ 13 h 243"/>
                    <a:gd name="T66" fmla="*/ 52 w 341"/>
                    <a:gd name="T67" fmla="*/ 10 h 243"/>
                    <a:gd name="T68" fmla="*/ 49 w 341"/>
                    <a:gd name="T69" fmla="*/ 10 h 243"/>
                    <a:gd name="T70" fmla="*/ 47 w 341"/>
                    <a:gd name="T71" fmla="*/ 10 h 243"/>
                    <a:gd name="T72" fmla="*/ 44 w 341"/>
                    <a:gd name="T73" fmla="*/ 11 h 243"/>
                    <a:gd name="T74" fmla="*/ 42 w 341"/>
                    <a:gd name="T75" fmla="*/ 14 h 243"/>
                    <a:gd name="T76" fmla="*/ 41 w 341"/>
                    <a:gd name="T77" fmla="*/ 16 h 243"/>
                    <a:gd name="T78" fmla="*/ 41 w 341"/>
                    <a:gd name="T79" fmla="*/ 18 h 243"/>
                    <a:gd name="T80" fmla="*/ 40 w 341"/>
                    <a:gd name="T81" fmla="*/ 20 h 243"/>
                    <a:gd name="T82" fmla="*/ 40 w 341"/>
                    <a:gd name="T83" fmla="*/ 23 h 243"/>
                    <a:gd name="T84" fmla="*/ 40 w 341"/>
                    <a:gd name="T85" fmla="*/ 26 h 243"/>
                    <a:gd name="T86" fmla="*/ 28 w 341"/>
                    <a:gd name="T87" fmla="*/ 49 h 243"/>
                    <a:gd name="T88" fmla="*/ 28 w 341"/>
                    <a:gd name="T89" fmla="*/ 21 h 243"/>
                    <a:gd name="T90" fmla="*/ 28 w 341"/>
                    <a:gd name="T91" fmla="*/ 18 h 243"/>
                    <a:gd name="T92" fmla="*/ 28 w 341"/>
                    <a:gd name="T93" fmla="*/ 16 h 243"/>
                    <a:gd name="T94" fmla="*/ 27 w 341"/>
                    <a:gd name="T95" fmla="*/ 15 h 243"/>
                    <a:gd name="T96" fmla="*/ 27 w 341"/>
                    <a:gd name="T97" fmla="*/ 13 h 243"/>
                    <a:gd name="T98" fmla="*/ 26 w 341"/>
                    <a:gd name="T99" fmla="*/ 11 h 243"/>
                    <a:gd name="T100" fmla="*/ 24 w 341"/>
                    <a:gd name="T101" fmla="*/ 10 h 243"/>
                    <a:gd name="T102" fmla="*/ 22 w 341"/>
                    <a:gd name="T103" fmla="*/ 10 h 243"/>
                    <a:gd name="T104" fmla="*/ 20 w 341"/>
                    <a:gd name="T105" fmla="*/ 10 h 243"/>
                    <a:gd name="T106" fmla="*/ 18 w 341"/>
                    <a:gd name="T107" fmla="*/ 10 h 243"/>
                    <a:gd name="T108" fmla="*/ 16 w 341"/>
                    <a:gd name="T109" fmla="*/ 12 h 243"/>
                    <a:gd name="T110" fmla="*/ 14 w 341"/>
                    <a:gd name="T111" fmla="*/ 15 h 243"/>
                    <a:gd name="T112" fmla="*/ 13 w 341"/>
                    <a:gd name="T113" fmla="*/ 17 h 243"/>
                    <a:gd name="T114" fmla="*/ 13 w 341"/>
                    <a:gd name="T115" fmla="*/ 19 h 243"/>
                    <a:gd name="T116" fmla="*/ 13 w 341"/>
                    <a:gd name="T117" fmla="*/ 21 h 243"/>
                    <a:gd name="T118" fmla="*/ 12 w 341"/>
                    <a:gd name="T119" fmla="*/ 24 h 243"/>
                    <a:gd name="T120" fmla="*/ 12 w 341"/>
                    <a:gd name="T121" fmla="*/ 49 h 243"/>
                    <a:gd name="T122" fmla="*/ 0 w 341"/>
                    <a:gd name="T123" fmla="*/ 1 h 243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341" h="243">
                      <a:moveTo>
                        <a:pt x="0" y="5"/>
                      </a:moveTo>
                      <a:lnTo>
                        <a:pt x="58" y="5"/>
                      </a:lnTo>
                      <a:lnTo>
                        <a:pt x="58" y="38"/>
                      </a:lnTo>
                      <a:lnTo>
                        <a:pt x="65" y="29"/>
                      </a:lnTo>
                      <a:lnTo>
                        <a:pt x="73" y="22"/>
                      </a:lnTo>
                      <a:lnTo>
                        <a:pt x="82" y="15"/>
                      </a:lnTo>
                      <a:lnTo>
                        <a:pt x="90" y="10"/>
                      </a:lnTo>
                      <a:lnTo>
                        <a:pt x="100" y="6"/>
                      </a:lnTo>
                      <a:lnTo>
                        <a:pt x="109" y="3"/>
                      </a:lnTo>
                      <a:lnTo>
                        <a:pt x="119" y="1"/>
                      </a:lnTo>
                      <a:lnTo>
                        <a:pt x="128" y="0"/>
                      </a:lnTo>
                      <a:lnTo>
                        <a:pt x="133" y="0"/>
                      </a:lnTo>
                      <a:lnTo>
                        <a:pt x="139" y="1"/>
                      </a:lnTo>
                      <a:lnTo>
                        <a:pt x="144" y="1"/>
                      </a:lnTo>
                      <a:lnTo>
                        <a:pt x="150" y="3"/>
                      </a:lnTo>
                      <a:lnTo>
                        <a:pt x="155" y="4"/>
                      </a:lnTo>
                      <a:lnTo>
                        <a:pt x="159" y="6"/>
                      </a:lnTo>
                      <a:lnTo>
                        <a:pt x="163" y="7"/>
                      </a:lnTo>
                      <a:lnTo>
                        <a:pt x="167" y="10"/>
                      </a:lnTo>
                      <a:lnTo>
                        <a:pt x="175" y="15"/>
                      </a:lnTo>
                      <a:lnTo>
                        <a:pt x="183" y="22"/>
                      </a:lnTo>
                      <a:lnTo>
                        <a:pt x="189" y="30"/>
                      </a:lnTo>
                      <a:lnTo>
                        <a:pt x="193" y="39"/>
                      </a:lnTo>
                      <a:lnTo>
                        <a:pt x="201" y="30"/>
                      </a:lnTo>
                      <a:lnTo>
                        <a:pt x="209" y="22"/>
                      </a:lnTo>
                      <a:lnTo>
                        <a:pt x="219" y="15"/>
                      </a:lnTo>
                      <a:lnTo>
                        <a:pt x="227" y="10"/>
                      </a:lnTo>
                      <a:lnTo>
                        <a:pt x="232" y="7"/>
                      </a:lnTo>
                      <a:lnTo>
                        <a:pt x="237" y="6"/>
                      </a:lnTo>
                      <a:lnTo>
                        <a:pt x="242" y="4"/>
                      </a:lnTo>
                      <a:lnTo>
                        <a:pt x="246" y="3"/>
                      </a:lnTo>
                      <a:lnTo>
                        <a:pt x="250" y="1"/>
                      </a:lnTo>
                      <a:lnTo>
                        <a:pt x="255" y="1"/>
                      </a:lnTo>
                      <a:lnTo>
                        <a:pt x="260" y="0"/>
                      </a:lnTo>
                      <a:lnTo>
                        <a:pt x="264" y="0"/>
                      </a:lnTo>
                      <a:lnTo>
                        <a:pt x="270" y="0"/>
                      </a:lnTo>
                      <a:lnTo>
                        <a:pt x="276" y="1"/>
                      </a:lnTo>
                      <a:lnTo>
                        <a:pt x="282" y="1"/>
                      </a:lnTo>
                      <a:lnTo>
                        <a:pt x="288" y="3"/>
                      </a:lnTo>
                      <a:lnTo>
                        <a:pt x="293" y="5"/>
                      </a:lnTo>
                      <a:lnTo>
                        <a:pt x="299" y="6"/>
                      </a:lnTo>
                      <a:lnTo>
                        <a:pt x="303" y="9"/>
                      </a:lnTo>
                      <a:lnTo>
                        <a:pt x="308" y="11"/>
                      </a:lnTo>
                      <a:lnTo>
                        <a:pt x="316" y="17"/>
                      </a:lnTo>
                      <a:lnTo>
                        <a:pt x="323" y="24"/>
                      </a:lnTo>
                      <a:lnTo>
                        <a:pt x="329" y="33"/>
                      </a:lnTo>
                      <a:lnTo>
                        <a:pt x="334" y="43"/>
                      </a:lnTo>
                      <a:lnTo>
                        <a:pt x="335" y="46"/>
                      </a:lnTo>
                      <a:lnTo>
                        <a:pt x="338" y="51"/>
                      </a:lnTo>
                      <a:lnTo>
                        <a:pt x="339" y="56"/>
                      </a:lnTo>
                      <a:lnTo>
                        <a:pt x="340" y="62"/>
                      </a:lnTo>
                      <a:lnTo>
                        <a:pt x="340" y="69"/>
                      </a:lnTo>
                      <a:lnTo>
                        <a:pt x="341" y="75"/>
                      </a:lnTo>
                      <a:lnTo>
                        <a:pt x="341" y="83"/>
                      </a:lnTo>
                      <a:lnTo>
                        <a:pt x="341" y="91"/>
                      </a:lnTo>
                      <a:lnTo>
                        <a:pt x="341" y="243"/>
                      </a:lnTo>
                      <a:lnTo>
                        <a:pt x="279" y="243"/>
                      </a:lnTo>
                      <a:lnTo>
                        <a:pt x="279" y="108"/>
                      </a:lnTo>
                      <a:lnTo>
                        <a:pt x="279" y="100"/>
                      </a:lnTo>
                      <a:lnTo>
                        <a:pt x="279" y="92"/>
                      </a:lnTo>
                      <a:lnTo>
                        <a:pt x="278" y="85"/>
                      </a:lnTo>
                      <a:lnTo>
                        <a:pt x="278" y="79"/>
                      </a:lnTo>
                      <a:lnTo>
                        <a:pt x="276" y="74"/>
                      </a:lnTo>
                      <a:lnTo>
                        <a:pt x="275" y="69"/>
                      </a:lnTo>
                      <a:lnTo>
                        <a:pt x="273" y="66"/>
                      </a:lnTo>
                      <a:lnTo>
                        <a:pt x="272" y="63"/>
                      </a:lnTo>
                      <a:lnTo>
                        <a:pt x="267" y="57"/>
                      </a:lnTo>
                      <a:lnTo>
                        <a:pt x="261" y="52"/>
                      </a:lnTo>
                      <a:lnTo>
                        <a:pt x="255" y="50"/>
                      </a:lnTo>
                      <a:lnTo>
                        <a:pt x="246" y="49"/>
                      </a:lnTo>
                      <a:lnTo>
                        <a:pt x="240" y="50"/>
                      </a:lnTo>
                      <a:lnTo>
                        <a:pt x="234" y="51"/>
                      </a:lnTo>
                      <a:lnTo>
                        <a:pt x="228" y="53"/>
                      </a:lnTo>
                      <a:lnTo>
                        <a:pt x="222" y="57"/>
                      </a:lnTo>
                      <a:lnTo>
                        <a:pt x="218" y="62"/>
                      </a:lnTo>
                      <a:lnTo>
                        <a:pt x="213" y="67"/>
                      </a:lnTo>
                      <a:lnTo>
                        <a:pt x="209" y="73"/>
                      </a:lnTo>
                      <a:lnTo>
                        <a:pt x="207" y="80"/>
                      </a:lnTo>
                      <a:lnTo>
                        <a:pt x="205" y="84"/>
                      </a:lnTo>
                      <a:lnTo>
                        <a:pt x="205" y="89"/>
                      </a:lnTo>
                      <a:lnTo>
                        <a:pt x="204" y="95"/>
                      </a:lnTo>
                      <a:lnTo>
                        <a:pt x="203" y="101"/>
                      </a:lnTo>
                      <a:lnTo>
                        <a:pt x="203" y="107"/>
                      </a:lnTo>
                      <a:lnTo>
                        <a:pt x="202" y="114"/>
                      </a:lnTo>
                      <a:lnTo>
                        <a:pt x="202" y="121"/>
                      </a:lnTo>
                      <a:lnTo>
                        <a:pt x="202" y="130"/>
                      </a:lnTo>
                      <a:lnTo>
                        <a:pt x="202" y="243"/>
                      </a:lnTo>
                      <a:lnTo>
                        <a:pt x="139" y="243"/>
                      </a:lnTo>
                      <a:lnTo>
                        <a:pt x="139" y="114"/>
                      </a:lnTo>
                      <a:lnTo>
                        <a:pt x="139" y="106"/>
                      </a:lnTo>
                      <a:lnTo>
                        <a:pt x="139" y="98"/>
                      </a:lnTo>
                      <a:lnTo>
                        <a:pt x="139" y="91"/>
                      </a:lnTo>
                      <a:lnTo>
                        <a:pt x="138" y="85"/>
                      </a:lnTo>
                      <a:lnTo>
                        <a:pt x="138" y="80"/>
                      </a:lnTo>
                      <a:lnTo>
                        <a:pt x="137" y="75"/>
                      </a:lnTo>
                      <a:lnTo>
                        <a:pt x="137" y="72"/>
                      </a:lnTo>
                      <a:lnTo>
                        <a:pt x="136" y="69"/>
                      </a:lnTo>
                      <a:lnTo>
                        <a:pt x="133" y="64"/>
                      </a:lnTo>
                      <a:lnTo>
                        <a:pt x="131" y="61"/>
                      </a:lnTo>
                      <a:lnTo>
                        <a:pt x="128" y="57"/>
                      </a:lnTo>
                      <a:lnTo>
                        <a:pt x="126" y="55"/>
                      </a:lnTo>
                      <a:lnTo>
                        <a:pt x="122" y="52"/>
                      </a:lnTo>
                      <a:lnTo>
                        <a:pt x="118" y="50"/>
                      </a:lnTo>
                      <a:lnTo>
                        <a:pt x="112" y="49"/>
                      </a:lnTo>
                      <a:lnTo>
                        <a:pt x="107" y="49"/>
                      </a:lnTo>
                      <a:lnTo>
                        <a:pt x="101" y="49"/>
                      </a:lnTo>
                      <a:lnTo>
                        <a:pt x="95" y="50"/>
                      </a:lnTo>
                      <a:lnTo>
                        <a:pt x="89" y="52"/>
                      </a:lnTo>
                      <a:lnTo>
                        <a:pt x="83" y="56"/>
                      </a:lnTo>
                      <a:lnTo>
                        <a:pt x="78" y="61"/>
                      </a:lnTo>
                      <a:lnTo>
                        <a:pt x="73" y="66"/>
                      </a:lnTo>
                      <a:lnTo>
                        <a:pt x="70" y="72"/>
                      </a:lnTo>
                      <a:lnTo>
                        <a:pt x="67" y="79"/>
                      </a:lnTo>
                      <a:lnTo>
                        <a:pt x="66" y="83"/>
                      </a:lnTo>
                      <a:lnTo>
                        <a:pt x="66" y="87"/>
                      </a:lnTo>
                      <a:lnTo>
                        <a:pt x="65" y="94"/>
                      </a:lnTo>
                      <a:lnTo>
                        <a:pt x="64" y="100"/>
                      </a:lnTo>
                      <a:lnTo>
                        <a:pt x="64" y="106"/>
                      </a:lnTo>
                      <a:lnTo>
                        <a:pt x="62" y="113"/>
                      </a:lnTo>
                      <a:lnTo>
                        <a:pt x="62" y="120"/>
                      </a:lnTo>
                      <a:lnTo>
                        <a:pt x="62" y="129"/>
                      </a:lnTo>
                      <a:lnTo>
                        <a:pt x="62" y="243"/>
                      </a:lnTo>
                      <a:lnTo>
                        <a:pt x="0" y="243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1" name="Freeform 117"/>
                <p:cNvSpPr>
                  <a:spLocks noChangeAspect="1"/>
                </p:cNvSpPr>
                <p:nvPr/>
              </p:nvSpPr>
              <p:spPr bwMode="auto">
                <a:xfrm>
                  <a:off x="1968" y="2303"/>
                  <a:ext cx="45" cy="50"/>
                </a:xfrm>
                <a:custGeom>
                  <a:avLst/>
                  <a:gdLst>
                    <a:gd name="T0" fmla="*/ 13 w 224"/>
                    <a:gd name="T1" fmla="*/ 35 h 248"/>
                    <a:gd name="T2" fmla="*/ 16 w 224"/>
                    <a:gd name="T3" fmla="*/ 39 h 248"/>
                    <a:gd name="T4" fmla="*/ 18 w 224"/>
                    <a:gd name="T5" fmla="*/ 40 h 248"/>
                    <a:gd name="T6" fmla="*/ 21 w 224"/>
                    <a:gd name="T7" fmla="*/ 41 h 248"/>
                    <a:gd name="T8" fmla="*/ 24 w 224"/>
                    <a:gd name="T9" fmla="*/ 41 h 248"/>
                    <a:gd name="T10" fmla="*/ 28 w 224"/>
                    <a:gd name="T11" fmla="*/ 41 h 248"/>
                    <a:gd name="T12" fmla="*/ 30 w 224"/>
                    <a:gd name="T13" fmla="*/ 40 h 248"/>
                    <a:gd name="T14" fmla="*/ 32 w 224"/>
                    <a:gd name="T15" fmla="*/ 38 h 248"/>
                    <a:gd name="T16" fmla="*/ 32 w 224"/>
                    <a:gd name="T17" fmla="*/ 35 h 248"/>
                    <a:gd name="T18" fmla="*/ 31 w 224"/>
                    <a:gd name="T19" fmla="*/ 33 h 248"/>
                    <a:gd name="T20" fmla="*/ 29 w 224"/>
                    <a:gd name="T21" fmla="*/ 32 h 248"/>
                    <a:gd name="T22" fmla="*/ 20 w 224"/>
                    <a:gd name="T23" fmla="*/ 30 h 248"/>
                    <a:gd name="T24" fmla="*/ 12 w 224"/>
                    <a:gd name="T25" fmla="*/ 28 h 248"/>
                    <a:gd name="T26" fmla="*/ 7 w 224"/>
                    <a:gd name="T27" fmla="*/ 26 h 248"/>
                    <a:gd name="T28" fmla="*/ 4 w 224"/>
                    <a:gd name="T29" fmla="*/ 22 h 248"/>
                    <a:gd name="T30" fmla="*/ 2 w 224"/>
                    <a:gd name="T31" fmla="*/ 18 h 248"/>
                    <a:gd name="T32" fmla="*/ 1 w 224"/>
                    <a:gd name="T33" fmla="*/ 14 h 248"/>
                    <a:gd name="T34" fmla="*/ 3 w 224"/>
                    <a:gd name="T35" fmla="*/ 9 h 248"/>
                    <a:gd name="T36" fmla="*/ 5 w 224"/>
                    <a:gd name="T37" fmla="*/ 5 h 248"/>
                    <a:gd name="T38" fmla="*/ 9 w 224"/>
                    <a:gd name="T39" fmla="*/ 2 h 248"/>
                    <a:gd name="T40" fmla="*/ 15 w 224"/>
                    <a:gd name="T41" fmla="*/ 1 h 248"/>
                    <a:gd name="T42" fmla="*/ 22 w 224"/>
                    <a:gd name="T43" fmla="*/ 0 h 248"/>
                    <a:gd name="T44" fmla="*/ 29 w 224"/>
                    <a:gd name="T45" fmla="*/ 1 h 248"/>
                    <a:gd name="T46" fmla="*/ 34 w 224"/>
                    <a:gd name="T47" fmla="*/ 2 h 248"/>
                    <a:gd name="T48" fmla="*/ 38 w 224"/>
                    <a:gd name="T49" fmla="*/ 4 h 248"/>
                    <a:gd name="T50" fmla="*/ 41 w 224"/>
                    <a:gd name="T51" fmla="*/ 8 h 248"/>
                    <a:gd name="T52" fmla="*/ 43 w 224"/>
                    <a:gd name="T53" fmla="*/ 12 h 248"/>
                    <a:gd name="T54" fmla="*/ 31 w 224"/>
                    <a:gd name="T55" fmla="*/ 14 h 248"/>
                    <a:gd name="T56" fmla="*/ 29 w 224"/>
                    <a:gd name="T57" fmla="*/ 10 h 248"/>
                    <a:gd name="T58" fmla="*/ 24 w 224"/>
                    <a:gd name="T59" fmla="*/ 9 h 248"/>
                    <a:gd name="T60" fmla="*/ 20 w 224"/>
                    <a:gd name="T61" fmla="*/ 9 h 248"/>
                    <a:gd name="T62" fmla="*/ 17 w 224"/>
                    <a:gd name="T63" fmla="*/ 9 h 248"/>
                    <a:gd name="T64" fmla="*/ 14 w 224"/>
                    <a:gd name="T65" fmla="*/ 10 h 248"/>
                    <a:gd name="T66" fmla="*/ 13 w 224"/>
                    <a:gd name="T67" fmla="*/ 12 h 248"/>
                    <a:gd name="T68" fmla="*/ 13 w 224"/>
                    <a:gd name="T69" fmla="*/ 15 h 248"/>
                    <a:gd name="T70" fmla="*/ 15 w 224"/>
                    <a:gd name="T71" fmla="*/ 16 h 248"/>
                    <a:gd name="T72" fmla="*/ 18 w 224"/>
                    <a:gd name="T73" fmla="*/ 17 h 248"/>
                    <a:gd name="T74" fmla="*/ 24 w 224"/>
                    <a:gd name="T75" fmla="*/ 18 h 248"/>
                    <a:gd name="T76" fmla="*/ 31 w 224"/>
                    <a:gd name="T77" fmla="*/ 20 h 248"/>
                    <a:gd name="T78" fmla="*/ 37 w 224"/>
                    <a:gd name="T79" fmla="*/ 22 h 248"/>
                    <a:gd name="T80" fmla="*/ 41 w 224"/>
                    <a:gd name="T81" fmla="*/ 24 h 248"/>
                    <a:gd name="T82" fmla="*/ 43 w 224"/>
                    <a:gd name="T83" fmla="*/ 27 h 248"/>
                    <a:gd name="T84" fmla="*/ 45 w 224"/>
                    <a:gd name="T85" fmla="*/ 31 h 248"/>
                    <a:gd name="T86" fmla="*/ 45 w 224"/>
                    <a:gd name="T87" fmla="*/ 36 h 248"/>
                    <a:gd name="T88" fmla="*/ 44 w 224"/>
                    <a:gd name="T89" fmla="*/ 40 h 248"/>
                    <a:gd name="T90" fmla="*/ 41 w 224"/>
                    <a:gd name="T91" fmla="*/ 44 h 248"/>
                    <a:gd name="T92" fmla="*/ 36 w 224"/>
                    <a:gd name="T93" fmla="*/ 47 h 248"/>
                    <a:gd name="T94" fmla="*/ 31 w 224"/>
                    <a:gd name="T95" fmla="*/ 49 h 248"/>
                    <a:gd name="T96" fmla="*/ 23 w 224"/>
                    <a:gd name="T97" fmla="*/ 50 h 248"/>
                    <a:gd name="T98" fmla="*/ 16 w 224"/>
                    <a:gd name="T99" fmla="*/ 49 h 248"/>
                    <a:gd name="T100" fmla="*/ 11 w 224"/>
                    <a:gd name="T101" fmla="*/ 48 h 248"/>
                    <a:gd name="T102" fmla="*/ 6 w 224"/>
                    <a:gd name="T103" fmla="*/ 45 h 248"/>
                    <a:gd name="T104" fmla="*/ 3 w 224"/>
                    <a:gd name="T105" fmla="*/ 41 h 248"/>
                    <a:gd name="T106" fmla="*/ 1 w 224"/>
                    <a:gd name="T107" fmla="*/ 37 h 248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224" h="248">
                      <a:moveTo>
                        <a:pt x="0" y="175"/>
                      </a:moveTo>
                      <a:lnTo>
                        <a:pt x="63" y="168"/>
                      </a:lnTo>
                      <a:lnTo>
                        <a:pt x="65" y="176"/>
                      </a:lnTo>
                      <a:lnTo>
                        <a:pt x="69" y="183"/>
                      </a:lnTo>
                      <a:lnTo>
                        <a:pt x="73" y="189"/>
                      </a:lnTo>
                      <a:lnTo>
                        <a:pt x="78" y="194"/>
                      </a:lnTo>
                      <a:lnTo>
                        <a:pt x="82" y="197"/>
                      </a:lnTo>
                      <a:lnTo>
                        <a:pt x="86" y="198"/>
                      </a:lnTo>
                      <a:lnTo>
                        <a:pt x="89" y="200"/>
                      </a:lnTo>
                      <a:lnTo>
                        <a:pt x="94" y="201"/>
                      </a:lnTo>
                      <a:lnTo>
                        <a:pt x="99" y="203"/>
                      </a:lnTo>
                      <a:lnTo>
                        <a:pt x="104" y="203"/>
                      </a:lnTo>
                      <a:lnTo>
                        <a:pt x="110" y="204"/>
                      </a:lnTo>
                      <a:lnTo>
                        <a:pt x="114" y="204"/>
                      </a:lnTo>
                      <a:lnTo>
                        <a:pt x="120" y="204"/>
                      </a:lnTo>
                      <a:lnTo>
                        <a:pt x="126" y="203"/>
                      </a:lnTo>
                      <a:lnTo>
                        <a:pt x="131" y="203"/>
                      </a:lnTo>
                      <a:lnTo>
                        <a:pt x="137" y="201"/>
                      </a:lnTo>
                      <a:lnTo>
                        <a:pt x="141" y="200"/>
                      </a:lnTo>
                      <a:lnTo>
                        <a:pt x="146" y="199"/>
                      </a:lnTo>
                      <a:lnTo>
                        <a:pt x="149" y="197"/>
                      </a:lnTo>
                      <a:lnTo>
                        <a:pt x="152" y="195"/>
                      </a:lnTo>
                      <a:lnTo>
                        <a:pt x="155" y="192"/>
                      </a:lnTo>
                      <a:lnTo>
                        <a:pt x="159" y="188"/>
                      </a:lnTo>
                      <a:lnTo>
                        <a:pt x="160" y="183"/>
                      </a:lnTo>
                      <a:lnTo>
                        <a:pt x="161" y="178"/>
                      </a:lnTo>
                      <a:lnTo>
                        <a:pt x="161" y="175"/>
                      </a:lnTo>
                      <a:lnTo>
                        <a:pt x="160" y="171"/>
                      </a:lnTo>
                      <a:lnTo>
                        <a:pt x="158" y="169"/>
                      </a:lnTo>
                      <a:lnTo>
                        <a:pt x="156" y="166"/>
                      </a:lnTo>
                      <a:lnTo>
                        <a:pt x="154" y="164"/>
                      </a:lnTo>
                      <a:lnTo>
                        <a:pt x="149" y="161"/>
                      </a:lnTo>
                      <a:lnTo>
                        <a:pt x="142" y="160"/>
                      </a:lnTo>
                      <a:lnTo>
                        <a:pt x="135" y="158"/>
                      </a:lnTo>
                      <a:lnTo>
                        <a:pt x="117" y="154"/>
                      </a:lnTo>
                      <a:lnTo>
                        <a:pt x="100" y="149"/>
                      </a:lnTo>
                      <a:lnTo>
                        <a:pt x="84" y="146"/>
                      </a:lnTo>
                      <a:lnTo>
                        <a:pt x="71" y="142"/>
                      </a:lnTo>
                      <a:lnTo>
                        <a:pt x="59" y="138"/>
                      </a:lnTo>
                      <a:lnTo>
                        <a:pt x="49" y="135"/>
                      </a:lnTo>
                      <a:lnTo>
                        <a:pt x="42" y="131"/>
                      </a:lnTo>
                      <a:lnTo>
                        <a:pt x="36" y="127"/>
                      </a:lnTo>
                      <a:lnTo>
                        <a:pt x="29" y="123"/>
                      </a:lnTo>
                      <a:lnTo>
                        <a:pt x="24" y="117"/>
                      </a:lnTo>
                      <a:lnTo>
                        <a:pt x="18" y="110"/>
                      </a:lnTo>
                      <a:lnTo>
                        <a:pt x="15" y="104"/>
                      </a:lnTo>
                      <a:lnTo>
                        <a:pt x="11" y="97"/>
                      </a:lnTo>
                      <a:lnTo>
                        <a:pt x="10" y="90"/>
                      </a:lnTo>
                      <a:lnTo>
                        <a:pt x="7" y="83"/>
                      </a:lnTo>
                      <a:lnTo>
                        <a:pt x="7" y="74"/>
                      </a:lnTo>
                      <a:lnTo>
                        <a:pt x="7" y="67"/>
                      </a:lnTo>
                      <a:lnTo>
                        <a:pt x="9" y="60"/>
                      </a:lnTo>
                      <a:lnTo>
                        <a:pt x="11" y="52"/>
                      </a:lnTo>
                      <a:lnTo>
                        <a:pt x="13" y="45"/>
                      </a:lnTo>
                      <a:lnTo>
                        <a:pt x="17" y="39"/>
                      </a:lnTo>
                      <a:lnTo>
                        <a:pt x="21" y="33"/>
                      </a:lnTo>
                      <a:lnTo>
                        <a:pt x="25" y="27"/>
                      </a:lnTo>
                      <a:lnTo>
                        <a:pt x="31" y="22"/>
                      </a:lnTo>
                      <a:lnTo>
                        <a:pt x="39" y="17"/>
                      </a:lnTo>
                      <a:lnTo>
                        <a:pt x="46" y="12"/>
                      </a:lnTo>
                      <a:lnTo>
                        <a:pt x="54" y="9"/>
                      </a:lnTo>
                      <a:lnTo>
                        <a:pt x="64" y="5"/>
                      </a:lnTo>
                      <a:lnTo>
                        <a:pt x="73" y="4"/>
                      </a:lnTo>
                      <a:lnTo>
                        <a:pt x="84" y="1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0" y="0"/>
                      </a:lnTo>
                      <a:lnTo>
                        <a:pt x="132" y="1"/>
                      </a:lnTo>
                      <a:lnTo>
                        <a:pt x="142" y="3"/>
                      </a:lnTo>
                      <a:lnTo>
                        <a:pt x="153" y="5"/>
                      </a:lnTo>
                      <a:lnTo>
                        <a:pt x="161" y="7"/>
                      </a:lnTo>
                      <a:lnTo>
                        <a:pt x="170" y="10"/>
                      </a:lnTo>
                      <a:lnTo>
                        <a:pt x="177" y="13"/>
                      </a:lnTo>
                      <a:lnTo>
                        <a:pt x="183" y="17"/>
                      </a:lnTo>
                      <a:lnTo>
                        <a:pt x="189" y="22"/>
                      </a:lnTo>
                      <a:lnTo>
                        <a:pt x="194" y="27"/>
                      </a:lnTo>
                      <a:lnTo>
                        <a:pt x="199" y="32"/>
                      </a:lnTo>
                      <a:lnTo>
                        <a:pt x="203" y="38"/>
                      </a:lnTo>
                      <a:lnTo>
                        <a:pt x="207" y="44"/>
                      </a:lnTo>
                      <a:lnTo>
                        <a:pt x="211" y="51"/>
                      </a:lnTo>
                      <a:lnTo>
                        <a:pt x="214" y="58"/>
                      </a:lnTo>
                      <a:lnTo>
                        <a:pt x="217" y="66"/>
                      </a:lnTo>
                      <a:lnTo>
                        <a:pt x="159" y="73"/>
                      </a:lnTo>
                      <a:lnTo>
                        <a:pt x="156" y="67"/>
                      </a:lnTo>
                      <a:lnTo>
                        <a:pt x="153" y="61"/>
                      </a:lnTo>
                      <a:lnTo>
                        <a:pt x="148" y="56"/>
                      </a:lnTo>
                      <a:lnTo>
                        <a:pt x="143" y="52"/>
                      </a:lnTo>
                      <a:lnTo>
                        <a:pt x="137" y="49"/>
                      </a:lnTo>
                      <a:lnTo>
                        <a:pt x="129" y="46"/>
                      </a:lnTo>
                      <a:lnTo>
                        <a:pt x="120" y="45"/>
                      </a:lnTo>
                      <a:lnTo>
                        <a:pt x="111" y="44"/>
                      </a:lnTo>
                      <a:lnTo>
                        <a:pt x="105" y="44"/>
                      </a:lnTo>
                      <a:lnTo>
                        <a:pt x="99" y="44"/>
                      </a:lnTo>
                      <a:lnTo>
                        <a:pt x="93" y="45"/>
                      </a:lnTo>
                      <a:lnTo>
                        <a:pt x="88" y="45"/>
                      </a:lnTo>
                      <a:lnTo>
                        <a:pt x="83" y="46"/>
                      </a:lnTo>
                      <a:lnTo>
                        <a:pt x="78" y="47"/>
                      </a:lnTo>
                      <a:lnTo>
                        <a:pt x="75" y="50"/>
                      </a:lnTo>
                      <a:lnTo>
                        <a:pt x="72" y="51"/>
                      </a:lnTo>
                      <a:lnTo>
                        <a:pt x="69" y="53"/>
                      </a:lnTo>
                      <a:lnTo>
                        <a:pt x="67" y="57"/>
                      </a:lnTo>
                      <a:lnTo>
                        <a:pt x="65" y="61"/>
                      </a:lnTo>
                      <a:lnTo>
                        <a:pt x="65" y="64"/>
                      </a:lnTo>
                      <a:lnTo>
                        <a:pt x="65" y="68"/>
                      </a:lnTo>
                      <a:lnTo>
                        <a:pt x="66" y="72"/>
                      </a:lnTo>
                      <a:lnTo>
                        <a:pt x="69" y="74"/>
                      </a:lnTo>
                      <a:lnTo>
                        <a:pt x="71" y="77"/>
                      </a:lnTo>
                      <a:lnTo>
                        <a:pt x="73" y="78"/>
                      </a:lnTo>
                      <a:lnTo>
                        <a:pt x="78" y="80"/>
                      </a:lnTo>
                      <a:lnTo>
                        <a:pt x="83" y="81"/>
                      </a:lnTo>
                      <a:lnTo>
                        <a:pt x="90" y="84"/>
                      </a:lnTo>
                      <a:lnTo>
                        <a:pt x="99" y="86"/>
                      </a:lnTo>
                      <a:lnTo>
                        <a:pt x="108" y="89"/>
                      </a:lnTo>
                      <a:lnTo>
                        <a:pt x="119" y="91"/>
                      </a:lnTo>
                      <a:lnTo>
                        <a:pt x="131" y="94"/>
                      </a:lnTo>
                      <a:lnTo>
                        <a:pt x="143" y="96"/>
                      </a:lnTo>
                      <a:lnTo>
                        <a:pt x="155" y="100"/>
                      </a:lnTo>
                      <a:lnTo>
                        <a:pt x="165" y="103"/>
                      </a:lnTo>
                      <a:lnTo>
                        <a:pt x="175" y="107"/>
                      </a:lnTo>
                      <a:lnTo>
                        <a:pt x="184" y="110"/>
                      </a:lnTo>
                      <a:lnTo>
                        <a:pt x="191" y="114"/>
                      </a:lnTo>
                      <a:lnTo>
                        <a:pt x="197" y="118"/>
                      </a:lnTo>
                      <a:lnTo>
                        <a:pt x="203" y="121"/>
                      </a:lnTo>
                      <a:lnTo>
                        <a:pt x="208" y="126"/>
                      </a:lnTo>
                      <a:lnTo>
                        <a:pt x="212" y="131"/>
                      </a:lnTo>
                      <a:lnTo>
                        <a:pt x="215" y="136"/>
                      </a:lnTo>
                      <a:lnTo>
                        <a:pt x="219" y="142"/>
                      </a:lnTo>
                      <a:lnTo>
                        <a:pt x="221" y="148"/>
                      </a:lnTo>
                      <a:lnTo>
                        <a:pt x="223" y="154"/>
                      </a:lnTo>
                      <a:lnTo>
                        <a:pt x="224" y="161"/>
                      </a:lnTo>
                      <a:lnTo>
                        <a:pt x="224" y="169"/>
                      </a:lnTo>
                      <a:lnTo>
                        <a:pt x="224" y="177"/>
                      </a:lnTo>
                      <a:lnTo>
                        <a:pt x="223" y="185"/>
                      </a:lnTo>
                      <a:lnTo>
                        <a:pt x="220" y="192"/>
                      </a:lnTo>
                      <a:lnTo>
                        <a:pt x="217" y="199"/>
                      </a:lnTo>
                      <a:lnTo>
                        <a:pt x="213" y="206"/>
                      </a:lnTo>
                      <a:lnTo>
                        <a:pt x="208" y="212"/>
                      </a:lnTo>
                      <a:lnTo>
                        <a:pt x="202" y="218"/>
                      </a:lnTo>
                      <a:lnTo>
                        <a:pt x="196" y="225"/>
                      </a:lnTo>
                      <a:lnTo>
                        <a:pt x="189" y="229"/>
                      </a:lnTo>
                      <a:lnTo>
                        <a:pt x="181" y="234"/>
                      </a:lnTo>
                      <a:lnTo>
                        <a:pt x="172" y="238"/>
                      </a:lnTo>
                      <a:lnTo>
                        <a:pt x="162" y="242"/>
                      </a:lnTo>
                      <a:lnTo>
                        <a:pt x="152" y="244"/>
                      </a:lnTo>
                      <a:lnTo>
                        <a:pt x="140" y="246"/>
                      </a:lnTo>
                      <a:lnTo>
                        <a:pt x="128" y="248"/>
                      </a:lnTo>
                      <a:lnTo>
                        <a:pt x="114" y="248"/>
                      </a:lnTo>
                      <a:lnTo>
                        <a:pt x="102" y="248"/>
                      </a:lnTo>
                      <a:lnTo>
                        <a:pt x="92" y="246"/>
                      </a:lnTo>
                      <a:lnTo>
                        <a:pt x="81" y="245"/>
                      </a:lnTo>
                      <a:lnTo>
                        <a:pt x="71" y="243"/>
                      </a:lnTo>
                      <a:lnTo>
                        <a:pt x="61" y="239"/>
                      </a:lnTo>
                      <a:lnTo>
                        <a:pt x="53" y="237"/>
                      </a:lnTo>
                      <a:lnTo>
                        <a:pt x="45" y="233"/>
                      </a:lnTo>
                      <a:lnTo>
                        <a:pt x="37" y="228"/>
                      </a:lnTo>
                      <a:lnTo>
                        <a:pt x="30" y="223"/>
                      </a:lnTo>
                      <a:lnTo>
                        <a:pt x="24" y="217"/>
                      </a:lnTo>
                      <a:lnTo>
                        <a:pt x="18" y="211"/>
                      </a:lnTo>
                      <a:lnTo>
                        <a:pt x="13" y="205"/>
                      </a:lnTo>
                      <a:lnTo>
                        <a:pt x="9" y="198"/>
                      </a:lnTo>
                      <a:lnTo>
                        <a:pt x="5" y="191"/>
                      </a:lnTo>
                      <a:lnTo>
                        <a:pt x="3" y="183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2" name="Line 118"/>
                <p:cNvSpPr>
                  <a:spLocks noChangeAspect="1" noChangeShapeType="1"/>
                </p:cNvSpPr>
                <p:nvPr/>
              </p:nvSpPr>
              <p:spPr bwMode="auto">
                <a:xfrm>
                  <a:off x="1592" y="1406"/>
                  <a:ext cx="56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3" name="Line 119"/>
                <p:cNvSpPr>
                  <a:spLocks noChangeAspect="1" noChangeShapeType="1"/>
                </p:cNvSpPr>
                <p:nvPr/>
              </p:nvSpPr>
              <p:spPr bwMode="auto">
                <a:xfrm>
                  <a:off x="1905" y="1369"/>
                  <a:ext cx="21" cy="6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4" name="Line 120"/>
                <p:cNvSpPr>
                  <a:spLocks noChangeAspect="1" noChangeShapeType="1"/>
                </p:cNvSpPr>
                <p:nvPr/>
              </p:nvSpPr>
              <p:spPr bwMode="auto">
                <a:xfrm>
                  <a:off x="1402" y="1746"/>
                  <a:ext cx="69" cy="1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5" name="Rectangle 121"/>
                <p:cNvSpPr>
                  <a:spLocks noChangeAspect="1" noChangeArrowheads="1"/>
                </p:cNvSpPr>
                <p:nvPr/>
              </p:nvSpPr>
              <p:spPr bwMode="auto">
                <a:xfrm>
                  <a:off x="421" y="1312"/>
                  <a:ext cx="23" cy="11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6" name="Freeform 122"/>
                <p:cNvSpPr>
                  <a:spLocks noChangeAspect="1"/>
                </p:cNvSpPr>
                <p:nvPr/>
              </p:nvSpPr>
              <p:spPr bwMode="auto">
                <a:xfrm>
                  <a:off x="460" y="1311"/>
                  <a:ext cx="91" cy="118"/>
                </a:xfrm>
                <a:custGeom>
                  <a:avLst/>
                  <a:gdLst>
                    <a:gd name="T0" fmla="*/ 23 w 457"/>
                    <a:gd name="T1" fmla="*/ 82 h 591"/>
                    <a:gd name="T2" fmla="*/ 27 w 457"/>
                    <a:gd name="T3" fmla="*/ 91 h 591"/>
                    <a:gd name="T4" fmla="*/ 33 w 457"/>
                    <a:gd name="T5" fmla="*/ 96 h 591"/>
                    <a:gd name="T6" fmla="*/ 41 w 457"/>
                    <a:gd name="T7" fmla="*/ 98 h 591"/>
                    <a:gd name="T8" fmla="*/ 51 w 457"/>
                    <a:gd name="T9" fmla="*/ 98 h 591"/>
                    <a:gd name="T10" fmla="*/ 59 w 457"/>
                    <a:gd name="T11" fmla="*/ 96 h 591"/>
                    <a:gd name="T12" fmla="*/ 65 w 457"/>
                    <a:gd name="T13" fmla="*/ 92 h 591"/>
                    <a:gd name="T14" fmla="*/ 68 w 457"/>
                    <a:gd name="T15" fmla="*/ 86 h 591"/>
                    <a:gd name="T16" fmla="*/ 67 w 457"/>
                    <a:gd name="T17" fmla="*/ 79 h 591"/>
                    <a:gd name="T18" fmla="*/ 65 w 457"/>
                    <a:gd name="T19" fmla="*/ 75 h 591"/>
                    <a:gd name="T20" fmla="*/ 60 w 457"/>
                    <a:gd name="T21" fmla="*/ 73 h 591"/>
                    <a:gd name="T22" fmla="*/ 55 w 457"/>
                    <a:gd name="T23" fmla="*/ 71 h 591"/>
                    <a:gd name="T24" fmla="*/ 46 w 457"/>
                    <a:gd name="T25" fmla="*/ 68 h 591"/>
                    <a:gd name="T26" fmla="*/ 31 w 457"/>
                    <a:gd name="T27" fmla="*/ 64 h 591"/>
                    <a:gd name="T28" fmla="*/ 18 w 457"/>
                    <a:gd name="T29" fmla="*/ 58 h 591"/>
                    <a:gd name="T30" fmla="*/ 9 w 457"/>
                    <a:gd name="T31" fmla="*/ 50 h 591"/>
                    <a:gd name="T32" fmla="*/ 4 w 457"/>
                    <a:gd name="T33" fmla="*/ 39 h 591"/>
                    <a:gd name="T34" fmla="*/ 4 w 457"/>
                    <a:gd name="T35" fmla="*/ 28 h 591"/>
                    <a:gd name="T36" fmla="*/ 7 w 457"/>
                    <a:gd name="T37" fmla="*/ 20 h 591"/>
                    <a:gd name="T38" fmla="*/ 11 w 457"/>
                    <a:gd name="T39" fmla="*/ 12 h 591"/>
                    <a:gd name="T40" fmla="*/ 18 w 457"/>
                    <a:gd name="T41" fmla="*/ 6 h 591"/>
                    <a:gd name="T42" fmla="*/ 27 w 457"/>
                    <a:gd name="T43" fmla="*/ 2 h 591"/>
                    <a:gd name="T44" fmla="*/ 38 w 457"/>
                    <a:gd name="T45" fmla="*/ 0 h 591"/>
                    <a:gd name="T46" fmla="*/ 54 w 457"/>
                    <a:gd name="T47" fmla="*/ 1 h 591"/>
                    <a:gd name="T48" fmla="*/ 70 w 457"/>
                    <a:gd name="T49" fmla="*/ 5 h 591"/>
                    <a:gd name="T50" fmla="*/ 80 w 457"/>
                    <a:gd name="T51" fmla="*/ 14 h 591"/>
                    <a:gd name="T52" fmla="*/ 86 w 457"/>
                    <a:gd name="T53" fmla="*/ 27 h 591"/>
                    <a:gd name="T54" fmla="*/ 65 w 457"/>
                    <a:gd name="T55" fmla="*/ 34 h 591"/>
                    <a:gd name="T56" fmla="*/ 62 w 457"/>
                    <a:gd name="T57" fmla="*/ 27 h 591"/>
                    <a:gd name="T58" fmla="*/ 58 w 457"/>
                    <a:gd name="T59" fmla="*/ 22 h 591"/>
                    <a:gd name="T60" fmla="*/ 51 w 457"/>
                    <a:gd name="T61" fmla="*/ 20 h 591"/>
                    <a:gd name="T62" fmla="*/ 43 w 457"/>
                    <a:gd name="T63" fmla="*/ 19 h 591"/>
                    <a:gd name="T64" fmla="*/ 35 w 457"/>
                    <a:gd name="T65" fmla="*/ 21 h 591"/>
                    <a:gd name="T66" fmla="*/ 29 w 457"/>
                    <a:gd name="T67" fmla="*/ 25 h 591"/>
                    <a:gd name="T68" fmla="*/ 27 w 457"/>
                    <a:gd name="T69" fmla="*/ 32 h 591"/>
                    <a:gd name="T70" fmla="*/ 31 w 457"/>
                    <a:gd name="T71" fmla="*/ 38 h 591"/>
                    <a:gd name="T72" fmla="*/ 40 w 457"/>
                    <a:gd name="T73" fmla="*/ 42 h 591"/>
                    <a:gd name="T74" fmla="*/ 54 w 457"/>
                    <a:gd name="T75" fmla="*/ 46 h 591"/>
                    <a:gd name="T76" fmla="*/ 67 w 457"/>
                    <a:gd name="T77" fmla="*/ 50 h 591"/>
                    <a:gd name="T78" fmla="*/ 76 w 457"/>
                    <a:gd name="T79" fmla="*/ 55 h 591"/>
                    <a:gd name="T80" fmla="*/ 83 w 457"/>
                    <a:gd name="T81" fmla="*/ 60 h 591"/>
                    <a:gd name="T82" fmla="*/ 88 w 457"/>
                    <a:gd name="T83" fmla="*/ 67 h 591"/>
                    <a:gd name="T84" fmla="*/ 90 w 457"/>
                    <a:gd name="T85" fmla="*/ 75 h 591"/>
                    <a:gd name="T86" fmla="*/ 91 w 457"/>
                    <a:gd name="T87" fmla="*/ 85 h 591"/>
                    <a:gd name="T88" fmla="*/ 89 w 457"/>
                    <a:gd name="T89" fmla="*/ 95 h 591"/>
                    <a:gd name="T90" fmla="*/ 84 w 457"/>
                    <a:gd name="T91" fmla="*/ 103 h 591"/>
                    <a:gd name="T92" fmla="*/ 77 w 457"/>
                    <a:gd name="T93" fmla="*/ 110 h 591"/>
                    <a:gd name="T94" fmla="*/ 68 w 457"/>
                    <a:gd name="T95" fmla="*/ 115 h 591"/>
                    <a:gd name="T96" fmla="*/ 56 w 457"/>
                    <a:gd name="T97" fmla="*/ 117 h 591"/>
                    <a:gd name="T98" fmla="*/ 41 w 457"/>
                    <a:gd name="T99" fmla="*/ 118 h 591"/>
                    <a:gd name="T100" fmla="*/ 24 w 457"/>
                    <a:gd name="T101" fmla="*/ 114 h 591"/>
                    <a:gd name="T102" fmla="*/ 11 w 457"/>
                    <a:gd name="T103" fmla="*/ 106 h 591"/>
                    <a:gd name="T104" fmla="*/ 3 w 457"/>
                    <a:gd name="T105" fmla="*/ 92 h 591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457" h="591">
                      <a:moveTo>
                        <a:pt x="0" y="397"/>
                      </a:moveTo>
                      <a:lnTo>
                        <a:pt x="111" y="387"/>
                      </a:lnTo>
                      <a:lnTo>
                        <a:pt x="113" y="400"/>
                      </a:lnTo>
                      <a:lnTo>
                        <a:pt x="117" y="413"/>
                      </a:lnTo>
                      <a:lnTo>
                        <a:pt x="122" y="425"/>
                      </a:lnTo>
                      <a:lnTo>
                        <a:pt x="126" y="434"/>
                      </a:lnTo>
                      <a:lnTo>
                        <a:pt x="131" y="445"/>
                      </a:lnTo>
                      <a:lnTo>
                        <a:pt x="137" y="454"/>
                      </a:lnTo>
                      <a:lnTo>
                        <a:pt x="143" y="461"/>
                      </a:lnTo>
                      <a:lnTo>
                        <a:pt x="150" y="468"/>
                      </a:lnTo>
                      <a:lnTo>
                        <a:pt x="158" y="474"/>
                      </a:lnTo>
                      <a:lnTo>
                        <a:pt x="166" y="479"/>
                      </a:lnTo>
                      <a:lnTo>
                        <a:pt x="176" y="484"/>
                      </a:lnTo>
                      <a:lnTo>
                        <a:pt x="187" y="488"/>
                      </a:lnTo>
                      <a:lnTo>
                        <a:pt x="196" y="490"/>
                      </a:lnTo>
                      <a:lnTo>
                        <a:pt x="208" y="493"/>
                      </a:lnTo>
                      <a:lnTo>
                        <a:pt x="220" y="494"/>
                      </a:lnTo>
                      <a:lnTo>
                        <a:pt x="232" y="494"/>
                      </a:lnTo>
                      <a:lnTo>
                        <a:pt x="245" y="494"/>
                      </a:lnTo>
                      <a:lnTo>
                        <a:pt x="258" y="493"/>
                      </a:lnTo>
                      <a:lnTo>
                        <a:pt x="270" y="490"/>
                      </a:lnTo>
                      <a:lnTo>
                        <a:pt x="280" y="488"/>
                      </a:lnTo>
                      <a:lnTo>
                        <a:pt x="290" y="484"/>
                      </a:lnTo>
                      <a:lnTo>
                        <a:pt x="298" y="481"/>
                      </a:lnTo>
                      <a:lnTo>
                        <a:pt x="306" y="476"/>
                      </a:lnTo>
                      <a:lnTo>
                        <a:pt x="313" y="471"/>
                      </a:lnTo>
                      <a:lnTo>
                        <a:pt x="320" y="465"/>
                      </a:lnTo>
                      <a:lnTo>
                        <a:pt x="326" y="459"/>
                      </a:lnTo>
                      <a:lnTo>
                        <a:pt x="331" y="453"/>
                      </a:lnTo>
                      <a:lnTo>
                        <a:pt x="334" y="445"/>
                      </a:lnTo>
                      <a:lnTo>
                        <a:pt x="338" y="439"/>
                      </a:lnTo>
                      <a:lnTo>
                        <a:pt x="341" y="432"/>
                      </a:lnTo>
                      <a:lnTo>
                        <a:pt x="342" y="425"/>
                      </a:lnTo>
                      <a:lnTo>
                        <a:pt x="342" y="417"/>
                      </a:lnTo>
                      <a:lnTo>
                        <a:pt x="341" y="408"/>
                      </a:lnTo>
                      <a:lnTo>
                        <a:pt x="338" y="398"/>
                      </a:lnTo>
                      <a:lnTo>
                        <a:pt x="334" y="390"/>
                      </a:lnTo>
                      <a:lnTo>
                        <a:pt x="331" y="382"/>
                      </a:lnTo>
                      <a:lnTo>
                        <a:pt x="327" y="379"/>
                      </a:lnTo>
                      <a:lnTo>
                        <a:pt x="324" y="376"/>
                      </a:lnTo>
                      <a:lnTo>
                        <a:pt x="319" y="373"/>
                      </a:lnTo>
                      <a:lnTo>
                        <a:pt x="314" y="370"/>
                      </a:lnTo>
                      <a:lnTo>
                        <a:pt x="308" y="368"/>
                      </a:lnTo>
                      <a:lnTo>
                        <a:pt x="302" y="365"/>
                      </a:lnTo>
                      <a:lnTo>
                        <a:pt x="296" y="363"/>
                      </a:lnTo>
                      <a:lnTo>
                        <a:pt x="289" y="360"/>
                      </a:lnTo>
                      <a:lnTo>
                        <a:pt x="283" y="358"/>
                      </a:lnTo>
                      <a:lnTo>
                        <a:pt x="276" y="356"/>
                      </a:lnTo>
                      <a:lnTo>
                        <a:pt x="266" y="353"/>
                      </a:lnTo>
                      <a:lnTo>
                        <a:pt x="255" y="349"/>
                      </a:lnTo>
                      <a:lnTo>
                        <a:pt x="243" y="346"/>
                      </a:lnTo>
                      <a:lnTo>
                        <a:pt x="230" y="342"/>
                      </a:lnTo>
                      <a:lnTo>
                        <a:pt x="214" y="339"/>
                      </a:lnTo>
                      <a:lnTo>
                        <a:pt x="199" y="334"/>
                      </a:lnTo>
                      <a:lnTo>
                        <a:pt x="177" y="329"/>
                      </a:lnTo>
                      <a:lnTo>
                        <a:pt x="156" y="323"/>
                      </a:lnTo>
                      <a:lnTo>
                        <a:pt x="137" y="316"/>
                      </a:lnTo>
                      <a:lnTo>
                        <a:pt x="120" y="308"/>
                      </a:lnTo>
                      <a:lnTo>
                        <a:pt x="105" y="301"/>
                      </a:lnTo>
                      <a:lnTo>
                        <a:pt x="92" y="292"/>
                      </a:lnTo>
                      <a:lnTo>
                        <a:pt x="79" y="284"/>
                      </a:lnTo>
                      <a:lnTo>
                        <a:pt x="70" y="275"/>
                      </a:lnTo>
                      <a:lnTo>
                        <a:pt x="58" y="263"/>
                      </a:lnTo>
                      <a:lnTo>
                        <a:pt x="47" y="251"/>
                      </a:lnTo>
                      <a:lnTo>
                        <a:pt x="39" y="238"/>
                      </a:lnTo>
                      <a:lnTo>
                        <a:pt x="31" y="223"/>
                      </a:lnTo>
                      <a:lnTo>
                        <a:pt x="25" y="209"/>
                      </a:lnTo>
                      <a:lnTo>
                        <a:pt x="22" y="193"/>
                      </a:lnTo>
                      <a:lnTo>
                        <a:pt x="19" y="177"/>
                      </a:lnTo>
                      <a:lnTo>
                        <a:pt x="18" y="160"/>
                      </a:lnTo>
                      <a:lnTo>
                        <a:pt x="18" y="149"/>
                      </a:lnTo>
                      <a:lnTo>
                        <a:pt x="19" y="138"/>
                      </a:lnTo>
                      <a:lnTo>
                        <a:pt x="22" y="127"/>
                      </a:lnTo>
                      <a:lnTo>
                        <a:pt x="25" y="118"/>
                      </a:lnTo>
                      <a:lnTo>
                        <a:pt x="29" y="107"/>
                      </a:lnTo>
                      <a:lnTo>
                        <a:pt x="33" y="98"/>
                      </a:lnTo>
                      <a:lnTo>
                        <a:pt x="37" y="89"/>
                      </a:lnTo>
                      <a:lnTo>
                        <a:pt x="43" y="80"/>
                      </a:lnTo>
                      <a:lnTo>
                        <a:pt x="49" y="70"/>
                      </a:lnTo>
                      <a:lnTo>
                        <a:pt x="57" y="61"/>
                      </a:lnTo>
                      <a:lnTo>
                        <a:pt x="64" y="52"/>
                      </a:lnTo>
                      <a:lnTo>
                        <a:pt x="72" y="44"/>
                      </a:lnTo>
                      <a:lnTo>
                        <a:pt x="82" y="36"/>
                      </a:lnTo>
                      <a:lnTo>
                        <a:pt x="92" y="30"/>
                      </a:lnTo>
                      <a:lnTo>
                        <a:pt x="102" y="23"/>
                      </a:lnTo>
                      <a:lnTo>
                        <a:pt x="113" y="18"/>
                      </a:lnTo>
                      <a:lnTo>
                        <a:pt x="125" y="13"/>
                      </a:lnTo>
                      <a:lnTo>
                        <a:pt x="137" y="10"/>
                      </a:lnTo>
                      <a:lnTo>
                        <a:pt x="150" y="6"/>
                      </a:lnTo>
                      <a:lnTo>
                        <a:pt x="164" y="4"/>
                      </a:lnTo>
                      <a:lnTo>
                        <a:pt x="177" y="3"/>
                      </a:lnTo>
                      <a:lnTo>
                        <a:pt x="193" y="1"/>
                      </a:lnTo>
                      <a:lnTo>
                        <a:pt x="207" y="0"/>
                      </a:lnTo>
                      <a:lnTo>
                        <a:pt x="223" y="0"/>
                      </a:lnTo>
                      <a:lnTo>
                        <a:pt x="248" y="1"/>
                      </a:lnTo>
                      <a:lnTo>
                        <a:pt x="272" y="3"/>
                      </a:lnTo>
                      <a:lnTo>
                        <a:pt x="295" y="6"/>
                      </a:lnTo>
                      <a:lnTo>
                        <a:pt x="315" y="11"/>
                      </a:lnTo>
                      <a:lnTo>
                        <a:pt x="334" y="17"/>
                      </a:lnTo>
                      <a:lnTo>
                        <a:pt x="353" y="26"/>
                      </a:lnTo>
                      <a:lnTo>
                        <a:pt x="368" y="34"/>
                      </a:lnTo>
                      <a:lnTo>
                        <a:pt x="381" y="45"/>
                      </a:lnTo>
                      <a:lnTo>
                        <a:pt x="393" y="58"/>
                      </a:lnTo>
                      <a:lnTo>
                        <a:pt x="404" y="72"/>
                      </a:lnTo>
                      <a:lnTo>
                        <a:pt x="414" y="86"/>
                      </a:lnTo>
                      <a:lnTo>
                        <a:pt x="422" y="102"/>
                      </a:lnTo>
                      <a:lnTo>
                        <a:pt x="428" y="119"/>
                      </a:lnTo>
                      <a:lnTo>
                        <a:pt x="433" y="136"/>
                      </a:lnTo>
                      <a:lnTo>
                        <a:pt x="437" y="154"/>
                      </a:lnTo>
                      <a:lnTo>
                        <a:pt x="438" y="174"/>
                      </a:lnTo>
                      <a:lnTo>
                        <a:pt x="326" y="178"/>
                      </a:lnTo>
                      <a:lnTo>
                        <a:pt x="325" y="169"/>
                      </a:lnTo>
                      <a:lnTo>
                        <a:pt x="322" y="159"/>
                      </a:lnTo>
                      <a:lnTo>
                        <a:pt x="319" y="149"/>
                      </a:lnTo>
                      <a:lnTo>
                        <a:pt x="315" y="141"/>
                      </a:lnTo>
                      <a:lnTo>
                        <a:pt x="312" y="134"/>
                      </a:lnTo>
                      <a:lnTo>
                        <a:pt x="307" y="126"/>
                      </a:lnTo>
                      <a:lnTo>
                        <a:pt x="302" y="120"/>
                      </a:lnTo>
                      <a:lnTo>
                        <a:pt x="296" y="115"/>
                      </a:lnTo>
                      <a:lnTo>
                        <a:pt x="290" y="110"/>
                      </a:lnTo>
                      <a:lnTo>
                        <a:pt x="283" y="107"/>
                      </a:lnTo>
                      <a:lnTo>
                        <a:pt x="276" y="103"/>
                      </a:lnTo>
                      <a:lnTo>
                        <a:pt x="267" y="101"/>
                      </a:lnTo>
                      <a:lnTo>
                        <a:pt x="258" y="100"/>
                      </a:lnTo>
                      <a:lnTo>
                        <a:pt x="248" y="98"/>
                      </a:lnTo>
                      <a:lnTo>
                        <a:pt x="237" y="97"/>
                      </a:lnTo>
                      <a:lnTo>
                        <a:pt x="226" y="97"/>
                      </a:lnTo>
                      <a:lnTo>
                        <a:pt x="214" y="97"/>
                      </a:lnTo>
                      <a:lnTo>
                        <a:pt x="203" y="98"/>
                      </a:lnTo>
                      <a:lnTo>
                        <a:pt x="193" y="100"/>
                      </a:lnTo>
                      <a:lnTo>
                        <a:pt x="183" y="102"/>
                      </a:lnTo>
                      <a:lnTo>
                        <a:pt x="175" y="104"/>
                      </a:lnTo>
                      <a:lnTo>
                        <a:pt x="166" y="108"/>
                      </a:lnTo>
                      <a:lnTo>
                        <a:pt x="158" y="113"/>
                      </a:lnTo>
                      <a:lnTo>
                        <a:pt x="150" y="118"/>
                      </a:lnTo>
                      <a:lnTo>
                        <a:pt x="144" y="124"/>
                      </a:lnTo>
                      <a:lnTo>
                        <a:pt x="140" y="132"/>
                      </a:lnTo>
                      <a:lnTo>
                        <a:pt x="137" y="142"/>
                      </a:lnTo>
                      <a:lnTo>
                        <a:pt x="136" y="152"/>
                      </a:lnTo>
                      <a:lnTo>
                        <a:pt x="137" y="161"/>
                      </a:lnTo>
                      <a:lnTo>
                        <a:pt x="140" y="171"/>
                      </a:lnTo>
                      <a:lnTo>
                        <a:pt x="144" y="180"/>
                      </a:lnTo>
                      <a:lnTo>
                        <a:pt x="150" y="187"/>
                      </a:lnTo>
                      <a:lnTo>
                        <a:pt x="156" y="192"/>
                      </a:lnTo>
                      <a:lnTo>
                        <a:pt x="165" y="197"/>
                      </a:lnTo>
                      <a:lnTo>
                        <a:pt x="175" y="201"/>
                      </a:lnTo>
                      <a:lnTo>
                        <a:pt x="187" y="206"/>
                      </a:lnTo>
                      <a:lnTo>
                        <a:pt x="201" y="212"/>
                      </a:lnTo>
                      <a:lnTo>
                        <a:pt x="217" y="217"/>
                      </a:lnTo>
                      <a:lnTo>
                        <a:pt x="233" y="222"/>
                      </a:lnTo>
                      <a:lnTo>
                        <a:pt x="253" y="227"/>
                      </a:lnTo>
                      <a:lnTo>
                        <a:pt x="273" y="232"/>
                      </a:lnTo>
                      <a:lnTo>
                        <a:pt x="291" y="237"/>
                      </a:lnTo>
                      <a:lnTo>
                        <a:pt x="308" y="242"/>
                      </a:lnTo>
                      <a:lnTo>
                        <a:pt x="324" y="246"/>
                      </a:lnTo>
                      <a:lnTo>
                        <a:pt x="338" y="252"/>
                      </a:lnTo>
                      <a:lnTo>
                        <a:pt x="351" y="257"/>
                      </a:lnTo>
                      <a:lnTo>
                        <a:pt x="362" y="262"/>
                      </a:lnTo>
                      <a:lnTo>
                        <a:pt x="372" y="267"/>
                      </a:lnTo>
                      <a:lnTo>
                        <a:pt x="381" y="273"/>
                      </a:lnTo>
                      <a:lnTo>
                        <a:pt x="391" y="279"/>
                      </a:lnTo>
                      <a:lnTo>
                        <a:pt x="399" y="285"/>
                      </a:lnTo>
                      <a:lnTo>
                        <a:pt x="408" y="292"/>
                      </a:lnTo>
                      <a:lnTo>
                        <a:pt x="415" y="300"/>
                      </a:lnTo>
                      <a:lnTo>
                        <a:pt x="422" y="308"/>
                      </a:lnTo>
                      <a:lnTo>
                        <a:pt x="428" y="317"/>
                      </a:lnTo>
                      <a:lnTo>
                        <a:pt x="434" y="325"/>
                      </a:lnTo>
                      <a:lnTo>
                        <a:pt x="440" y="334"/>
                      </a:lnTo>
                      <a:lnTo>
                        <a:pt x="444" y="343"/>
                      </a:lnTo>
                      <a:lnTo>
                        <a:pt x="449" y="354"/>
                      </a:lnTo>
                      <a:lnTo>
                        <a:pt x="451" y="365"/>
                      </a:lnTo>
                      <a:lnTo>
                        <a:pt x="454" y="376"/>
                      </a:lnTo>
                      <a:lnTo>
                        <a:pt x="456" y="388"/>
                      </a:lnTo>
                      <a:lnTo>
                        <a:pt x="457" y="402"/>
                      </a:lnTo>
                      <a:lnTo>
                        <a:pt x="457" y="415"/>
                      </a:lnTo>
                      <a:lnTo>
                        <a:pt x="457" y="427"/>
                      </a:lnTo>
                      <a:lnTo>
                        <a:pt x="456" y="439"/>
                      </a:lnTo>
                      <a:lnTo>
                        <a:pt x="454" y="451"/>
                      </a:lnTo>
                      <a:lnTo>
                        <a:pt x="450" y="464"/>
                      </a:lnTo>
                      <a:lnTo>
                        <a:pt x="446" y="474"/>
                      </a:lnTo>
                      <a:lnTo>
                        <a:pt x="442" y="487"/>
                      </a:lnTo>
                      <a:lnTo>
                        <a:pt x="437" y="498"/>
                      </a:lnTo>
                      <a:lnTo>
                        <a:pt x="431" y="507"/>
                      </a:lnTo>
                      <a:lnTo>
                        <a:pt x="424" y="517"/>
                      </a:lnTo>
                      <a:lnTo>
                        <a:pt x="415" y="527"/>
                      </a:lnTo>
                      <a:lnTo>
                        <a:pt x="407" y="536"/>
                      </a:lnTo>
                      <a:lnTo>
                        <a:pt x="397" y="544"/>
                      </a:lnTo>
                      <a:lnTo>
                        <a:pt x="386" y="552"/>
                      </a:lnTo>
                      <a:lnTo>
                        <a:pt x="375" y="558"/>
                      </a:lnTo>
                      <a:lnTo>
                        <a:pt x="365" y="565"/>
                      </a:lnTo>
                      <a:lnTo>
                        <a:pt x="353" y="570"/>
                      </a:lnTo>
                      <a:lnTo>
                        <a:pt x="341" y="575"/>
                      </a:lnTo>
                      <a:lnTo>
                        <a:pt x="327" y="579"/>
                      </a:lnTo>
                      <a:lnTo>
                        <a:pt x="313" y="582"/>
                      </a:lnTo>
                      <a:lnTo>
                        <a:pt x="298" y="586"/>
                      </a:lnTo>
                      <a:lnTo>
                        <a:pt x="282" y="588"/>
                      </a:lnTo>
                      <a:lnTo>
                        <a:pt x="266" y="590"/>
                      </a:lnTo>
                      <a:lnTo>
                        <a:pt x="248" y="591"/>
                      </a:lnTo>
                      <a:lnTo>
                        <a:pt x="230" y="591"/>
                      </a:lnTo>
                      <a:lnTo>
                        <a:pt x="205" y="590"/>
                      </a:lnTo>
                      <a:lnTo>
                        <a:pt x="182" y="587"/>
                      </a:lnTo>
                      <a:lnTo>
                        <a:pt x="159" y="584"/>
                      </a:lnTo>
                      <a:lnTo>
                        <a:pt x="138" y="579"/>
                      </a:lnTo>
                      <a:lnTo>
                        <a:pt x="119" y="572"/>
                      </a:lnTo>
                      <a:lnTo>
                        <a:pt x="101" y="564"/>
                      </a:lnTo>
                      <a:lnTo>
                        <a:pt x="84" y="555"/>
                      </a:lnTo>
                      <a:lnTo>
                        <a:pt x="70" y="544"/>
                      </a:lnTo>
                      <a:lnTo>
                        <a:pt x="55" y="530"/>
                      </a:lnTo>
                      <a:lnTo>
                        <a:pt x="43" y="514"/>
                      </a:lnTo>
                      <a:lnTo>
                        <a:pt x="33" y="498"/>
                      </a:lnTo>
                      <a:lnTo>
                        <a:pt x="23" y="481"/>
                      </a:lnTo>
                      <a:lnTo>
                        <a:pt x="15" y="461"/>
                      </a:lnTo>
                      <a:lnTo>
                        <a:pt x="9" y="440"/>
                      </a:lnTo>
                      <a:lnTo>
                        <a:pt x="4" y="420"/>
                      </a:lnTo>
                      <a:lnTo>
                        <a:pt x="0" y="39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7" name="Freeform 123"/>
                <p:cNvSpPr>
                  <a:spLocks noChangeAspect="1" noEditPoints="1"/>
                </p:cNvSpPr>
                <p:nvPr/>
              </p:nvSpPr>
              <p:spPr bwMode="auto">
                <a:xfrm>
                  <a:off x="566" y="1311"/>
                  <a:ext cx="110" cy="118"/>
                </a:xfrm>
                <a:custGeom>
                  <a:avLst/>
                  <a:gdLst>
                    <a:gd name="T0" fmla="*/ 1 w 548"/>
                    <a:gd name="T1" fmla="*/ 47 h 591"/>
                    <a:gd name="T2" fmla="*/ 4 w 548"/>
                    <a:gd name="T3" fmla="*/ 33 h 591"/>
                    <a:gd name="T4" fmla="*/ 8 w 548"/>
                    <a:gd name="T5" fmla="*/ 24 h 591"/>
                    <a:gd name="T6" fmla="*/ 14 w 548"/>
                    <a:gd name="T7" fmla="*/ 17 h 591"/>
                    <a:gd name="T8" fmla="*/ 21 w 548"/>
                    <a:gd name="T9" fmla="*/ 10 h 591"/>
                    <a:gd name="T10" fmla="*/ 28 w 548"/>
                    <a:gd name="T11" fmla="*/ 5 h 591"/>
                    <a:gd name="T12" fmla="*/ 39 w 548"/>
                    <a:gd name="T13" fmla="*/ 2 h 591"/>
                    <a:gd name="T14" fmla="*/ 51 w 548"/>
                    <a:gd name="T15" fmla="*/ 0 h 591"/>
                    <a:gd name="T16" fmla="*/ 64 w 548"/>
                    <a:gd name="T17" fmla="*/ 1 h 591"/>
                    <a:gd name="T18" fmla="*/ 75 w 548"/>
                    <a:gd name="T19" fmla="*/ 3 h 591"/>
                    <a:gd name="T20" fmla="*/ 85 w 548"/>
                    <a:gd name="T21" fmla="*/ 8 h 591"/>
                    <a:gd name="T22" fmla="*/ 93 w 548"/>
                    <a:gd name="T23" fmla="*/ 14 h 591"/>
                    <a:gd name="T24" fmla="*/ 100 w 548"/>
                    <a:gd name="T25" fmla="*/ 22 h 591"/>
                    <a:gd name="T26" fmla="*/ 105 w 548"/>
                    <a:gd name="T27" fmla="*/ 32 h 591"/>
                    <a:gd name="T28" fmla="*/ 109 w 548"/>
                    <a:gd name="T29" fmla="*/ 43 h 591"/>
                    <a:gd name="T30" fmla="*/ 110 w 548"/>
                    <a:gd name="T31" fmla="*/ 56 h 591"/>
                    <a:gd name="T32" fmla="*/ 110 w 548"/>
                    <a:gd name="T33" fmla="*/ 69 h 591"/>
                    <a:gd name="T34" fmla="*/ 107 w 548"/>
                    <a:gd name="T35" fmla="*/ 81 h 591"/>
                    <a:gd name="T36" fmla="*/ 103 w 548"/>
                    <a:gd name="T37" fmla="*/ 91 h 591"/>
                    <a:gd name="T38" fmla="*/ 97 w 548"/>
                    <a:gd name="T39" fmla="*/ 100 h 591"/>
                    <a:gd name="T40" fmla="*/ 89 w 548"/>
                    <a:gd name="T41" fmla="*/ 108 h 591"/>
                    <a:gd name="T42" fmla="*/ 80 w 548"/>
                    <a:gd name="T43" fmla="*/ 113 h 591"/>
                    <a:gd name="T44" fmla="*/ 70 w 548"/>
                    <a:gd name="T45" fmla="*/ 117 h 591"/>
                    <a:gd name="T46" fmla="*/ 58 w 548"/>
                    <a:gd name="T47" fmla="*/ 118 h 591"/>
                    <a:gd name="T48" fmla="*/ 46 w 548"/>
                    <a:gd name="T49" fmla="*/ 117 h 591"/>
                    <a:gd name="T50" fmla="*/ 35 w 548"/>
                    <a:gd name="T51" fmla="*/ 115 h 591"/>
                    <a:gd name="T52" fmla="*/ 25 w 548"/>
                    <a:gd name="T53" fmla="*/ 110 h 591"/>
                    <a:gd name="T54" fmla="*/ 17 w 548"/>
                    <a:gd name="T55" fmla="*/ 104 h 591"/>
                    <a:gd name="T56" fmla="*/ 10 w 548"/>
                    <a:gd name="T57" fmla="*/ 96 h 591"/>
                    <a:gd name="T58" fmla="*/ 5 w 548"/>
                    <a:gd name="T59" fmla="*/ 87 h 591"/>
                    <a:gd name="T60" fmla="*/ 1 w 548"/>
                    <a:gd name="T61" fmla="*/ 76 h 591"/>
                    <a:gd name="T62" fmla="*/ 0 w 548"/>
                    <a:gd name="T63" fmla="*/ 63 h 591"/>
                    <a:gd name="T64" fmla="*/ 23 w 548"/>
                    <a:gd name="T65" fmla="*/ 68 h 591"/>
                    <a:gd name="T66" fmla="*/ 28 w 548"/>
                    <a:gd name="T67" fmla="*/ 83 h 591"/>
                    <a:gd name="T68" fmla="*/ 37 w 548"/>
                    <a:gd name="T69" fmla="*/ 93 h 591"/>
                    <a:gd name="T70" fmla="*/ 48 w 548"/>
                    <a:gd name="T71" fmla="*/ 98 h 591"/>
                    <a:gd name="T72" fmla="*/ 62 w 548"/>
                    <a:gd name="T73" fmla="*/ 98 h 591"/>
                    <a:gd name="T74" fmla="*/ 73 w 548"/>
                    <a:gd name="T75" fmla="*/ 93 h 591"/>
                    <a:gd name="T76" fmla="*/ 82 w 548"/>
                    <a:gd name="T77" fmla="*/ 83 h 591"/>
                    <a:gd name="T78" fmla="*/ 86 w 548"/>
                    <a:gd name="T79" fmla="*/ 68 h 591"/>
                    <a:gd name="T80" fmla="*/ 86 w 548"/>
                    <a:gd name="T81" fmla="*/ 50 h 591"/>
                    <a:gd name="T82" fmla="*/ 82 w 548"/>
                    <a:gd name="T83" fmla="*/ 35 h 591"/>
                    <a:gd name="T84" fmla="*/ 73 w 548"/>
                    <a:gd name="T85" fmla="*/ 25 h 591"/>
                    <a:gd name="T86" fmla="*/ 62 w 548"/>
                    <a:gd name="T87" fmla="*/ 20 h 591"/>
                    <a:gd name="T88" fmla="*/ 48 w 548"/>
                    <a:gd name="T89" fmla="*/ 20 h 591"/>
                    <a:gd name="T90" fmla="*/ 36 w 548"/>
                    <a:gd name="T91" fmla="*/ 25 h 591"/>
                    <a:gd name="T92" fmla="*/ 28 w 548"/>
                    <a:gd name="T93" fmla="*/ 35 h 591"/>
                    <a:gd name="T94" fmla="*/ 23 w 548"/>
                    <a:gd name="T95" fmla="*/ 50 h 591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548" h="591">
                      <a:moveTo>
                        <a:pt x="0" y="299"/>
                      </a:moveTo>
                      <a:lnTo>
                        <a:pt x="0" y="277"/>
                      </a:lnTo>
                      <a:lnTo>
                        <a:pt x="1" y="256"/>
                      </a:lnTo>
                      <a:lnTo>
                        <a:pt x="3" y="237"/>
                      </a:lnTo>
                      <a:lnTo>
                        <a:pt x="6" y="217"/>
                      </a:lnTo>
                      <a:lnTo>
                        <a:pt x="9" y="200"/>
                      </a:lnTo>
                      <a:lnTo>
                        <a:pt x="14" y="183"/>
                      </a:lnTo>
                      <a:lnTo>
                        <a:pt x="19" y="166"/>
                      </a:lnTo>
                      <a:lnTo>
                        <a:pt x="25" y="152"/>
                      </a:lnTo>
                      <a:lnTo>
                        <a:pt x="30" y="141"/>
                      </a:lnTo>
                      <a:lnTo>
                        <a:pt x="36" y="131"/>
                      </a:lnTo>
                      <a:lnTo>
                        <a:pt x="42" y="121"/>
                      </a:lnTo>
                      <a:lnTo>
                        <a:pt x="48" y="110"/>
                      </a:lnTo>
                      <a:lnTo>
                        <a:pt x="55" y="102"/>
                      </a:lnTo>
                      <a:lnTo>
                        <a:pt x="62" y="92"/>
                      </a:lnTo>
                      <a:lnTo>
                        <a:pt x="69" y="83"/>
                      </a:lnTo>
                      <a:lnTo>
                        <a:pt x="78" y="74"/>
                      </a:lnTo>
                      <a:lnTo>
                        <a:pt x="86" y="66"/>
                      </a:lnTo>
                      <a:lnTo>
                        <a:pt x="95" y="57"/>
                      </a:lnTo>
                      <a:lnTo>
                        <a:pt x="104" y="50"/>
                      </a:lnTo>
                      <a:lnTo>
                        <a:pt x="113" y="43"/>
                      </a:lnTo>
                      <a:lnTo>
                        <a:pt x="122" y="36"/>
                      </a:lnTo>
                      <a:lnTo>
                        <a:pt x="132" y="30"/>
                      </a:lnTo>
                      <a:lnTo>
                        <a:pt x="141" y="26"/>
                      </a:lnTo>
                      <a:lnTo>
                        <a:pt x="151" y="22"/>
                      </a:lnTo>
                      <a:lnTo>
                        <a:pt x="164" y="17"/>
                      </a:lnTo>
                      <a:lnTo>
                        <a:pt x="178" y="12"/>
                      </a:lnTo>
                      <a:lnTo>
                        <a:pt x="192" y="9"/>
                      </a:lnTo>
                      <a:lnTo>
                        <a:pt x="208" y="5"/>
                      </a:lnTo>
                      <a:lnTo>
                        <a:pt x="223" y="4"/>
                      </a:lnTo>
                      <a:lnTo>
                        <a:pt x="239" y="1"/>
                      </a:lnTo>
                      <a:lnTo>
                        <a:pt x="256" y="0"/>
                      </a:lnTo>
                      <a:lnTo>
                        <a:pt x="273" y="0"/>
                      </a:lnTo>
                      <a:lnTo>
                        <a:pt x="288" y="0"/>
                      </a:lnTo>
                      <a:lnTo>
                        <a:pt x="303" y="1"/>
                      </a:lnTo>
                      <a:lnTo>
                        <a:pt x="317" y="3"/>
                      </a:lnTo>
                      <a:lnTo>
                        <a:pt x="332" y="5"/>
                      </a:lnTo>
                      <a:lnTo>
                        <a:pt x="346" y="7"/>
                      </a:lnTo>
                      <a:lnTo>
                        <a:pt x="359" y="11"/>
                      </a:lnTo>
                      <a:lnTo>
                        <a:pt x="372" y="15"/>
                      </a:lnTo>
                      <a:lnTo>
                        <a:pt x="386" y="19"/>
                      </a:lnTo>
                      <a:lnTo>
                        <a:pt x="398" y="26"/>
                      </a:lnTo>
                      <a:lnTo>
                        <a:pt x="410" y="30"/>
                      </a:lnTo>
                      <a:lnTo>
                        <a:pt x="421" y="38"/>
                      </a:lnTo>
                      <a:lnTo>
                        <a:pt x="431" y="44"/>
                      </a:lnTo>
                      <a:lnTo>
                        <a:pt x="442" y="51"/>
                      </a:lnTo>
                      <a:lnTo>
                        <a:pt x="453" y="60"/>
                      </a:lnTo>
                      <a:lnTo>
                        <a:pt x="463" y="68"/>
                      </a:lnTo>
                      <a:lnTo>
                        <a:pt x="472" y="78"/>
                      </a:lnTo>
                      <a:lnTo>
                        <a:pt x="482" y="87"/>
                      </a:lnTo>
                      <a:lnTo>
                        <a:pt x="490" y="98"/>
                      </a:lnTo>
                      <a:lnTo>
                        <a:pt x="499" y="109"/>
                      </a:lnTo>
                      <a:lnTo>
                        <a:pt x="506" y="120"/>
                      </a:lnTo>
                      <a:lnTo>
                        <a:pt x="513" y="132"/>
                      </a:lnTo>
                      <a:lnTo>
                        <a:pt x="519" y="144"/>
                      </a:lnTo>
                      <a:lnTo>
                        <a:pt x="524" y="158"/>
                      </a:lnTo>
                      <a:lnTo>
                        <a:pt x="530" y="171"/>
                      </a:lnTo>
                      <a:lnTo>
                        <a:pt x="534" y="186"/>
                      </a:lnTo>
                      <a:lnTo>
                        <a:pt x="537" y="199"/>
                      </a:lnTo>
                      <a:lnTo>
                        <a:pt x="541" y="215"/>
                      </a:lnTo>
                      <a:lnTo>
                        <a:pt x="543" y="229"/>
                      </a:lnTo>
                      <a:lnTo>
                        <a:pt x="546" y="245"/>
                      </a:lnTo>
                      <a:lnTo>
                        <a:pt x="547" y="261"/>
                      </a:lnTo>
                      <a:lnTo>
                        <a:pt x="548" y="278"/>
                      </a:lnTo>
                      <a:lnTo>
                        <a:pt x="548" y="295"/>
                      </a:lnTo>
                      <a:lnTo>
                        <a:pt x="548" y="312"/>
                      </a:lnTo>
                      <a:lnTo>
                        <a:pt x="547" y="329"/>
                      </a:lnTo>
                      <a:lnTo>
                        <a:pt x="546" y="346"/>
                      </a:lnTo>
                      <a:lnTo>
                        <a:pt x="543" y="362"/>
                      </a:lnTo>
                      <a:lnTo>
                        <a:pt x="541" y="376"/>
                      </a:lnTo>
                      <a:lnTo>
                        <a:pt x="537" y="391"/>
                      </a:lnTo>
                      <a:lnTo>
                        <a:pt x="534" y="405"/>
                      </a:lnTo>
                      <a:lnTo>
                        <a:pt x="530" y="420"/>
                      </a:lnTo>
                      <a:lnTo>
                        <a:pt x="524" y="433"/>
                      </a:lnTo>
                      <a:lnTo>
                        <a:pt x="519" y="445"/>
                      </a:lnTo>
                      <a:lnTo>
                        <a:pt x="513" y="457"/>
                      </a:lnTo>
                      <a:lnTo>
                        <a:pt x="506" y="470"/>
                      </a:lnTo>
                      <a:lnTo>
                        <a:pt x="499" y="481"/>
                      </a:lnTo>
                      <a:lnTo>
                        <a:pt x="490" y="491"/>
                      </a:lnTo>
                      <a:lnTo>
                        <a:pt x="482" y="502"/>
                      </a:lnTo>
                      <a:lnTo>
                        <a:pt x="472" y="512"/>
                      </a:lnTo>
                      <a:lnTo>
                        <a:pt x="463" y="522"/>
                      </a:lnTo>
                      <a:lnTo>
                        <a:pt x="453" y="530"/>
                      </a:lnTo>
                      <a:lnTo>
                        <a:pt x="442" y="539"/>
                      </a:lnTo>
                      <a:lnTo>
                        <a:pt x="433" y="546"/>
                      </a:lnTo>
                      <a:lnTo>
                        <a:pt x="421" y="553"/>
                      </a:lnTo>
                      <a:lnTo>
                        <a:pt x="410" y="559"/>
                      </a:lnTo>
                      <a:lnTo>
                        <a:pt x="398" y="565"/>
                      </a:lnTo>
                      <a:lnTo>
                        <a:pt x="386" y="572"/>
                      </a:lnTo>
                      <a:lnTo>
                        <a:pt x="374" y="575"/>
                      </a:lnTo>
                      <a:lnTo>
                        <a:pt x="360" y="580"/>
                      </a:lnTo>
                      <a:lnTo>
                        <a:pt x="347" y="584"/>
                      </a:lnTo>
                      <a:lnTo>
                        <a:pt x="333" y="586"/>
                      </a:lnTo>
                      <a:lnTo>
                        <a:pt x="318" y="588"/>
                      </a:lnTo>
                      <a:lnTo>
                        <a:pt x="304" y="590"/>
                      </a:lnTo>
                      <a:lnTo>
                        <a:pt x="289" y="591"/>
                      </a:lnTo>
                      <a:lnTo>
                        <a:pt x="274" y="591"/>
                      </a:lnTo>
                      <a:lnTo>
                        <a:pt x="258" y="591"/>
                      </a:lnTo>
                      <a:lnTo>
                        <a:pt x="243" y="590"/>
                      </a:lnTo>
                      <a:lnTo>
                        <a:pt x="228" y="588"/>
                      </a:lnTo>
                      <a:lnTo>
                        <a:pt x="214" y="586"/>
                      </a:lnTo>
                      <a:lnTo>
                        <a:pt x="199" y="584"/>
                      </a:lnTo>
                      <a:lnTo>
                        <a:pt x="186" y="580"/>
                      </a:lnTo>
                      <a:lnTo>
                        <a:pt x="173" y="575"/>
                      </a:lnTo>
                      <a:lnTo>
                        <a:pt x="160" y="572"/>
                      </a:lnTo>
                      <a:lnTo>
                        <a:pt x="148" y="565"/>
                      </a:lnTo>
                      <a:lnTo>
                        <a:pt x="135" y="559"/>
                      </a:lnTo>
                      <a:lnTo>
                        <a:pt x="125" y="553"/>
                      </a:lnTo>
                      <a:lnTo>
                        <a:pt x="114" y="546"/>
                      </a:lnTo>
                      <a:lnTo>
                        <a:pt x="103" y="539"/>
                      </a:lnTo>
                      <a:lnTo>
                        <a:pt x="93" y="530"/>
                      </a:lnTo>
                      <a:lnTo>
                        <a:pt x="84" y="522"/>
                      </a:lnTo>
                      <a:lnTo>
                        <a:pt x="74" y="512"/>
                      </a:lnTo>
                      <a:lnTo>
                        <a:pt x="66" y="502"/>
                      </a:lnTo>
                      <a:lnTo>
                        <a:pt x="57" y="493"/>
                      </a:lnTo>
                      <a:lnTo>
                        <a:pt x="49" y="482"/>
                      </a:lnTo>
                      <a:lnTo>
                        <a:pt x="42" y="471"/>
                      </a:lnTo>
                      <a:lnTo>
                        <a:pt x="34" y="459"/>
                      </a:lnTo>
                      <a:lnTo>
                        <a:pt x="28" y="447"/>
                      </a:lnTo>
                      <a:lnTo>
                        <a:pt x="24" y="434"/>
                      </a:lnTo>
                      <a:lnTo>
                        <a:pt x="19" y="421"/>
                      </a:lnTo>
                      <a:lnTo>
                        <a:pt x="14" y="407"/>
                      </a:lnTo>
                      <a:lnTo>
                        <a:pt x="10" y="393"/>
                      </a:lnTo>
                      <a:lnTo>
                        <a:pt x="7" y="379"/>
                      </a:lnTo>
                      <a:lnTo>
                        <a:pt x="4" y="363"/>
                      </a:lnTo>
                      <a:lnTo>
                        <a:pt x="2" y="347"/>
                      </a:lnTo>
                      <a:lnTo>
                        <a:pt x="1" y="331"/>
                      </a:lnTo>
                      <a:lnTo>
                        <a:pt x="0" y="316"/>
                      </a:lnTo>
                      <a:lnTo>
                        <a:pt x="0" y="299"/>
                      </a:lnTo>
                      <a:close/>
                      <a:moveTo>
                        <a:pt x="115" y="295"/>
                      </a:moveTo>
                      <a:lnTo>
                        <a:pt x="116" y="319"/>
                      </a:lnTo>
                      <a:lnTo>
                        <a:pt x="117" y="341"/>
                      </a:lnTo>
                      <a:lnTo>
                        <a:pt x="121" y="362"/>
                      </a:lnTo>
                      <a:lnTo>
                        <a:pt x="126" y="381"/>
                      </a:lnTo>
                      <a:lnTo>
                        <a:pt x="133" y="399"/>
                      </a:lnTo>
                      <a:lnTo>
                        <a:pt x="140" y="415"/>
                      </a:lnTo>
                      <a:lnTo>
                        <a:pt x="149" y="430"/>
                      </a:lnTo>
                      <a:lnTo>
                        <a:pt x="158" y="442"/>
                      </a:lnTo>
                      <a:lnTo>
                        <a:pt x="170" y="454"/>
                      </a:lnTo>
                      <a:lnTo>
                        <a:pt x="182" y="465"/>
                      </a:lnTo>
                      <a:lnTo>
                        <a:pt x="196" y="473"/>
                      </a:lnTo>
                      <a:lnTo>
                        <a:pt x="210" y="481"/>
                      </a:lnTo>
                      <a:lnTo>
                        <a:pt x="226" y="487"/>
                      </a:lnTo>
                      <a:lnTo>
                        <a:pt x="240" y="490"/>
                      </a:lnTo>
                      <a:lnTo>
                        <a:pt x="257" y="493"/>
                      </a:lnTo>
                      <a:lnTo>
                        <a:pt x="274" y="494"/>
                      </a:lnTo>
                      <a:lnTo>
                        <a:pt x="291" y="493"/>
                      </a:lnTo>
                      <a:lnTo>
                        <a:pt x="307" y="490"/>
                      </a:lnTo>
                      <a:lnTo>
                        <a:pt x="322" y="487"/>
                      </a:lnTo>
                      <a:lnTo>
                        <a:pt x="338" y="482"/>
                      </a:lnTo>
                      <a:lnTo>
                        <a:pt x="351" y="474"/>
                      </a:lnTo>
                      <a:lnTo>
                        <a:pt x="364" y="466"/>
                      </a:lnTo>
                      <a:lnTo>
                        <a:pt x="377" y="456"/>
                      </a:lnTo>
                      <a:lnTo>
                        <a:pt x="388" y="444"/>
                      </a:lnTo>
                      <a:lnTo>
                        <a:pt x="399" y="431"/>
                      </a:lnTo>
                      <a:lnTo>
                        <a:pt x="407" y="416"/>
                      </a:lnTo>
                      <a:lnTo>
                        <a:pt x="416" y="399"/>
                      </a:lnTo>
                      <a:lnTo>
                        <a:pt x="422" y="381"/>
                      </a:lnTo>
                      <a:lnTo>
                        <a:pt x="427" y="362"/>
                      </a:lnTo>
                      <a:lnTo>
                        <a:pt x="430" y="341"/>
                      </a:lnTo>
                      <a:lnTo>
                        <a:pt x="431" y="318"/>
                      </a:lnTo>
                      <a:lnTo>
                        <a:pt x="433" y="294"/>
                      </a:lnTo>
                      <a:lnTo>
                        <a:pt x="431" y="269"/>
                      </a:lnTo>
                      <a:lnTo>
                        <a:pt x="430" y="248"/>
                      </a:lnTo>
                      <a:lnTo>
                        <a:pt x="427" y="227"/>
                      </a:lnTo>
                      <a:lnTo>
                        <a:pt x="422" y="208"/>
                      </a:lnTo>
                      <a:lnTo>
                        <a:pt x="416" y="189"/>
                      </a:lnTo>
                      <a:lnTo>
                        <a:pt x="409" y="174"/>
                      </a:lnTo>
                      <a:lnTo>
                        <a:pt x="399" y="159"/>
                      </a:lnTo>
                      <a:lnTo>
                        <a:pt x="389" y="147"/>
                      </a:lnTo>
                      <a:lnTo>
                        <a:pt x="378" y="135"/>
                      </a:lnTo>
                      <a:lnTo>
                        <a:pt x="366" y="124"/>
                      </a:lnTo>
                      <a:lnTo>
                        <a:pt x="353" y="115"/>
                      </a:lnTo>
                      <a:lnTo>
                        <a:pt x="339" y="109"/>
                      </a:lnTo>
                      <a:lnTo>
                        <a:pt x="323" y="103"/>
                      </a:lnTo>
                      <a:lnTo>
                        <a:pt x="307" y="100"/>
                      </a:lnTo>
                      <a:lnTo>
                        <a:pt x="291" y="98"/>
                      </a:lnTo>
                      <a:lnTo>
                        <a:pt x="274" y="97"/>
                      </a:lnTo>
                      <a:lnTo>
                        <a:pt x="256" y="98"/>
                      </a:lnTo>
                      <a:lnTo>
                        <a:pt x="239" y="100"/>
                      </a:lnTo>
                      <a:lnTo>
                        <a:pt x="223" y="103"/>
                      </a:lnTo>
                      <a:lnTo>
                        <a:pt x="209" y="109"/>
                      </a:lnTo>
                      <a:lnTo>
                        <a:pt x="194" y="115"/>
                      </a:lnTo>
                      <a:lnTo>
                        <a:pt x="181" y="124"/>
                      </a:lnTo>
                      <a:lnTo>
                        <a:pt x="169" y="135"/>
                      </a:lnTo>
                      <a:lnTo>
                        <a:pt x="158" y="147"/>
                      </a:lnTo>
                      <a:lnTo>
                        <a:pt x="149" y="159"/>
                      </a:lnTo>
                      <a:lnTo>
                        <a:pt x="140" y="174"/>
                      </a:lnTo>
                      <a:lnTo>
                        <a:pt x="133" y="191"/>
                      </a:lnTo>
                      <a:lnTo>
                        <a:pt x="126" y="208"/>
                      </a:lnTo>
                      <a:lnTo>
                        <a:pt x="121" y="227"/>
                      </a:lnTo>
                      <a:lnTo>
                        <a:pt x="117" y="248"/>
                      </a:lnTo>
                      <a:lnTo>
                        <a:pt x="116" y="271"/>
                      </a:lnTo>
                      <a:lnTo>
                        <a:pt x="115" y="29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8" name="Freeform 124"/>
                <p:cNvSpPr>
                  <a:spLocks noChangeAspect="1"/>
                </p:cNvSpPr>
                <p:nvPr/>
              </p:nvSpPr>
              <p:spPr bwMode="auto">
                <a:xfrm>
                  <a:off x="694" y="1314"/>
                  <a:ext cx="79" cy="113"/>
                </a:xfrm>
                <a:custGeom>
                  <a:avLst/>
                  <a:gdLst>
                    <a:gd name="T0" fmla="*/ 0 w 398"/>
                    <a:gd name="T1" fmla="*/ 113 h 563"/>
                    <a:gd name="T2" fmla="*/ 0 w 398"/>
                    <a:gd name="T3" fmla="*/ 0 h 563"/>
                    <a:gd name="T4" fmla="*/ 23 w 398"/>
                    <a:gd name="T5" fmla="*/ 0 h 563"/>
                    <a:gd name="T6" fmla="*/ 23 w 398"/>
                    <a:gd name="T7" fmla="*/ 94 h 563"/>
                    <a:gd name="T8" fmla="*/ 79 w 398"/>
                    <a:gd name="T9" fmla="*/ 94 h 563"/>
                    <a:gd name="T10" fmla="*/ 79 w 398"/>
                    <a:gd name="T11" fmla="*/ 113 h 563"/>
                    <a:gd name="T12" fmla="*/ 0 w 398"/>
                    <a:gd name="T13" fmla="*/ 113 h 56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98" h="563">
                      <a:moveTo>
                        <a:pt x="0" y="563"/>
                      </a:moveTo>
                      <a:lnTo>
                        <a:pt x="0" y="0"/>
                      </a:lnTo>
                      <a:lnTo>
                        <a:pt x="116" y="0"/>
                      </a:lnTo>
                      <a:lnTo>
                        <a:pt x="116" y="466"/>
                      </a:lnTo>
                      <a:lnTo>
                        <a:pt x="398" y="466"/>
                      </a:lnTo>
                      <a:lnTo>
                        <a:pt x="398" y="563"/>
                      </a:lnTo>
                      <a:lnTo>
                        <a:pt x="0" y="56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9" name="Freeform 125"/>
                <p:cNvSpPr>
                  <a:spLocks noChangeAspect="1" noEditPoints="1"/>
                </p:cNvSpPr>
                <p:nvPr/>
              </p:nvSpPr>
              <p:spPr bwMode="auto">
                <a:xfrm>
                  <a:off x="790" y="1312"/>
                  <a:ext cx="95" cy="115"/>
                </a:xfrm>
                <a:custGeom>
                  <a:avLst/>
                  <a:gdLst>
                    <a:gd name="T0" fmla="*/ 45 w 474"/>
                    <a:gd name="T1" fmla="*/ 0 h 572"/>
                    <a:gd name="T2" fmla="*/ 54 w 474"/>
                    <a:gd name="T3" fmla="*/ 0 h 572"/>
                    <a:gd name="T4" fmla="*/ 62 w 474"/>
                    <a:gd name="T5" fmla="*/ 2 h 572"/>
                    <a:gd name="T6" fmla="*/ 69 w 474"/>
                    <a:gd name="T7" fmla="*/ 4 h 572"/>
                    <a:gd name="T8" fmla="*/ 75 w 474"/>
                    <a:gd name="T9" fmla="*/ 8 h 572"/>
                    <a:gd name="T10" fmla="*/ 81 w 474"/>
                    <a:gd name="T11" fmla="*/ 13 h 572"/>
                    <a:gd name="T12" fmla="*/ 85 w 474"/>
                    <a:gd name="T13" fmla="*/ 19 h 572"/>
                    <a:gd name="T14" fmla="*/ 89 w 474"/>
                    <a:gd name="T15" fmla="*/ 26 h 572"/>
                    <a:gd name="T16" fmla="*/ 92 w 474"/>
                    <a:gd name="T17" fmla="*/ 34 h 572"/>
                    <a:gd name="T18" fmla="*/ 94 w 474"/>
                    <a:gd name="T19" fmla="*/ 44 h 572"/>
                    <a:gd name="T20" fmla="*/ 95 w 474"/>
                    <a:gd name="T21" fmla="*/ 55 h 572"/>
                    <a:gd name="T22" fmla="*/ 95 w 474"/>
                    <a:gd name="T23" fmla="*/ 66 h 572"/>
                    <a:gd name="T24" fmla="*/ 94 w 474"/>
                    <a:gd name="T25" fmla="*/ 75 h 572"/>
                    <a:gd name="T26" fmla="*/ 92 w 474"/>
                    <a:gd name="T27" fmla="*/ 83 h 572"/>
                    <a:gd name="T28" fmla="*/ 88 w 474"/>
                    <a:gd name="T29" fmla="*/ 92 h 572"/>
                    <a:gd name="T30" fmla="*/ 83 w 474"/>
                    <a:gd name="T31" fmla="*/ 100 h 572"/>
                    <a:gd name="T32" fmla="*/ 78 w 474"/>
                    <a:gd name="T33" fmla="*/ 105 h 572"/>
                    <a:gd name="T34" fmla="*/ 72 w 474"/>
                    <a:gd name="T35" fmla="*/ 109 h 572"/>
                    <a:gd name="T36" fmla="*/ 66 w 474"/>
                    <a:gd name="T37" fmla="*/ 112 h 572"/>
                    <a:gd name="T38" fmla="*/ 59 w 474"/>
                    <a:gd name="T39" fmla="*/ 114 h 572"/>
                    <a:gd name="T40" fmla="*/ 52 w 474"/>
                    <a:gd name="T41" fmla="*/ 115 h 572"/>
                    <a:gd name="T42" fmla="*/ 43 w 474"/>
                    <a:gd name="T43" fmla="*/ 115 h 572"/>
                    <a:gd name="T44" fmla="*/ 23 w 474"/>
                    <a:gd name="T45" fmla="*/ 20 h 572"/>
                    <a:gd name="T46" fmla="*/ 42 w 474"/>
                    <a:gd name="T47" fmla="*/ 95 h 572"/>
                    <a:gd name="T48" fmla="*/ 49 w 474"/>
                    <a:gd name="T49" fmla="*/ 95 h 572"/>
                    <a:gd name="T50" fmla="*/ 53 w 474"/>
                    <a:gd name="T51" fmla="*/ 95 h 572"/>
                    <a:gd name="T52" fmla="*/ 57 w 474"/>
                    <a:gd name="T53" fmla="*/ 94 h 572"/>
                    <a:gd name="T54" fmla="*/ 61 w 474"/>
                    <a:gd name="T55" fmla="*/ 92 h 572"/>
                    <a:gd name="T56" fmla="*/ 64 w 474"/>
                    <a:gd name="T57" fmla="*/ 90 h 572"/>
                    <a:gd name="T58" fmla="*/ 66 w 474"/>
                    <a:gd name="T59" fmla="*/ 87 h 572"/>
                    <a:gd name="T60" fmla="*/ 69 w 474"/>
                    <a:gd name="T61" fmla="*/ 82 h 572"/>
                    <a:gd name="T62" fmla="*/ 70 w 474"/>
                    <a:gd name="T63" fmla="*/ 77 h 572"/>
                    <a:gd name="T64" fmla="*/ 71 w 474"/>
                    <a:gd name="T65" fmla="*/ 69 h 572"/>
                    <a:gd name="T66" fmla="*/ 72 w 474"/>
                    <a:gd name="T67" fmla="*/ 61 h 572"/>
                    <a:gd name="T68" fmla="*/ 72 w 474"/>
                    <a:gd name="T69" fmla="*/ 51 h 572"/>
                    <a:gd name="T70" fmla="*/ 71 w 474"/>
                    <a:gd name="T71" fmla="*/ 44 h 572"/>
                    <a:gd name="T72" fmla="*/ 70 w 474"/>
                    <a:gd name="T73" fmla="*/ 37 h 572"/>
                    <a:gd name="T74" fmla="*/ 68 w 474"/>
                    <a:gd name="T75" fmla="*/ 32 h 572"/>
                    <a:gd name="T76" fmla="*/ 65 w 474"/>
                    <a:gd name="T77" fmla="*/ 28 h 572"/>
                    <a:gd name="T78" fmla="*/ 62 w 474"/>
                    <a:gd name="T79" fmla="*/ 25 h 572"/>
                    <a:gd name="T80" fmla="*/ 59 w 474"/>
                    <a:gd name="T81" fmla="*/ 23 h 572"/>
                    <a:gd name="T82" fmla="*/ 54 w 474"/>
                    <a:gd name="T83" fmla="*/ 21 h 572"/>
                    <a:gd name="T84" fmla="*/ 50 w 474"/>
                    <a:gd name="T85" fmla="*/ 20 h 572"/>
                    <a:gd name="T86" fmla="*/ 43 w 474"/>
                    <a:gd name="T87" fmla="*/ 20 h 572"/>
                    <a:gd name="T88" fmla="*/ 33 w 474"/>
                    <a:gd name="T89" fmla="*/ 20 h 572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474" h="572">
                      <a:moveTo>
                        <a:pt x="0" y="0"/>
                      </a:moveTo>
                      <a:lnTo>
                        <a:pt x="209" y="0"/>
                      </a:lnTo>
                      <a:lnTo>
                        <a:pt x="225" y="0"/>
                      </a:lnTo>
                      <a:lnTo>
                        <a:pt x="242" y="1"/>
                      </a:lnTo>
                      <a:lnTo>
                        <a:pt x="257" y="1"/>
                      </a:lnTo>
                      <a:lnTo>
                        <a:pt x="271" y="2"/>
                      </a:lnTo>
                      <a:lnTo>
                        <a:pt x="284" y="4"/>
                      </a:lnTo>
                      <a:lnTo>
                        <a:pt x="296" y="6"/>
                      </a:lnTo>
                      <a:lnTo>
                        <a:pt x="308" y="8"/>
                      </a:lnTo>
                      <a:lnTo>
                        <a:pt x="318" y="9"/>
                      </a:lnTo>
                      <a:lnTo>
                        <a:pt x="330" y="14"/>
                      </a:lnTo>
                      <a:lnTo>
                        <a:pt x="342" y="19"/>
                      </a:lnTo>
                      <a:lnTo>
                        <a:pt x="353" y="25"/>
                      </a:lnTo>
                      <a:lnTo>
                        <a:pt x="364" y="32"/>
                      </a:lnTo>
                      <a:lnTo>
                        <a:pt x="373" y="38"/>
                      </a:lnTo>
                      <a:lnTo>
                        <a:pt x="384" y="47"/>
                      </a:lnTo>
                      <a:lnTo>
                        <a:pt x="394" y="54"/>
                      </a:lnTo>
                      <a:lnTo>
                        <a:pt x="403" y="63"/>
                      </a:lnTo>
                      <a:lnTo>
                        <a:pt x="412" y="72"/>
                      </a:lnTo>
                      <a:lnTo>
                        <a:pt x="419" y="83"/>
                      </a:lnTo>
                      <a:lnTo>
                        <a:pt x="426" y="94"/>
                      </a:lnTo>
                      <a:lnTo>
                        <a:pt x="433" y="105"/>
                      </a:lnTo>
                      <a:lnTo>
                        <a:pt x="439" y="117"/>
                      </a:lnTo>
                      <a:lnTo>
                        <a:pt x="445" y="129"/>
                      </a:lnTo>
                      <a:lnTo>
                        <a:pt x="452" y="143"/>
                      </a:lnTo>
                      <a:lnTo>
                        <a:pt x="456" y="156"/>
                      </a:lnTo>
                      <a:lnTo>
                        <a:pt x="461" y="171"/>
                      </a:lnTo>
                      <a:lnTo>
                        <a:pt x="465" y="185"/>
                      </a:lnTo>
                      <a:lnTo>
                        <a:pt x="468" y="201"/>
                      </a:lnTo>
                      <a:lnTo>
                        <a:pt x="471" y="218"/>
                      </a:lnTo>
                      <a:lnTo>
                        <a:pt x="472" y="235"/>
                      </a:lnTo>
                      <a:lnTo>
                        <a:pt x="473" y="253"/>
                      </a:lnTo>
                      <a:lnTo>
                        <a:pt x="474" y="273"/>
                      </a:lnTo>
                      <a:lnTo>
                        <a:pt x="474" y="292"/>
                      </a:lnTo>
                      <a:lnTo>
                        <a:pt x="474" y="309"/>
                      </a:lnTo>
                      <a:lnTo>
                        <a:pt x="473" y="326"/>
                      </a:lnTo>
                      <a:lnTo>
                        <a:pt x="472" y="342"/>
                      </a:lnTo>
                      <a:lnTo>
                        <a:pt x="471" y="357"/>
                      </a:lnTo>
                      <a:lnTo>
                        <a:pt x="468" y="372"/>
                      </a:lnTo>
                      <a:lnTo>
                        <a:pt x="465" y="387"/>
                      </a:lnTo>
                      <a:lnTo>
                        <a:pt x="461" y="401"/>
                      </a:lnTo>
                      <a:lnTo>
                        <a:pt x="458" y="414"/>
                      </a:lnTo>
                      <a:lnTo>
                        <a:pt x="452" y="429"/>
                      </a:lnTo>
                      <a:lnTo>
                        <a:pt x="445" y="444"/>
                      </a:lnTo>
                      <a:lnTo>
                        <a:pt x="438" y="457"/>
                      </a:lnTo>
                      <a:lnTo>
                        <a:pt x="431" y="470"/>
                      </a:lnTo>
                      <a:lnTo>
                        <a:pt x="423" y="482"/>
                      </a:lnTo>
                      <a:lnTo>
                        <a:pt x="414" y="495"/>
                      </a:lnTo>
                      <a:lnTo>
                        <a:pt x="405" y="505"/>
                      </a:lnTo>
                      <a:lnTo>
                        <a:pt x="395" y="515"/>
                      </a:lnTo>
                      <a:lnTo>
                        <a:pt x="388" y="522"/>
                      </a:lnTo>
                      <a:lnTo>
                        <a:pt x="379" y="530"/>
                      </a:lnTo>
                      <a:lnTo>
                        <a:pt x="371" y="536"/>
                      </a:lnTo>
                      <a:lnTo>
                        <a:pt x="361" y="542"/>
                      </a:lnTo>
                      <a:lnTo>
                        <a:pt x="352" y="548"/>
                      </a:lnTo>
                      <a:lnTo>
                        <a:pt x="340" y="553"/>
                      </a:lnTo>
                      <a:lnTo>
                        <a:pt x="329" y="558"/>
                      </a:lnTo>
                      <a:lnTo>
                        <a:pt x="316" y="561"/>
                      </a:lnTo>
                      <a:lnTo>
                        <a:pt x="306" y="564"/>
                      </a:lnTo>
                      <a:lnTo>
                        <a:pt x="295" y="565"/>
                      </a:lnTo>
                      <a:lnTo>
                        <a:pt x="284" y="567"/>
                      </a:lnTo>
                      <a:lnTo>
                        <a:pt x="272" y="569"/>
                      </a:lnTo>
                      <a:lnTo>
                        <a:pt x="258" y="570"/>
                      </a:lnTo>
                      <a:lnTo>
                        <a:pt x="245" y="571"/>
                      </a:lnTo>
                      <a:lnTo>
                        <a:pt x="229" y="572"/>
                      </a:lnTo>
                      <a:lnTo>
                        <a:pt x="213" y="572"/>
                      </a:lnTo>
                      <a:lnTo>
                        <a:pt x="0" y="572"/>
                      </a:lnTo>
                      <a:lnTo>
                        <a:pt x="0" y="0"/>
                      </a:lnTo>
                      <a:close/>
                      <a:moveTo>
                        <a:pt x="116" y="98"/>
                      </a:moveTo>
                      <a:lnTo>
                        <a:pt x="116" y="475"/>
                      </a:lnTo>
                      <a:lnTo>
                        <a:pt x="200" y="475"/>
                      </a:lnTo>
                      <a:lnTo>
                        <a:pt x="212" y="475"/>
                      </a:lnTo>
                      <a:lnTo>
                        <a:pt x="223" y="475"/>
                      </a:lnTo>
                      <a:lnTo>
                        <a:pt x="233" y="474"/>
                      </a:lnTo>
                      <a:lnTo>
                        <a:pt x="242" y="474"/>
                      </a:lnTo>
                      <a:lnTo>
                        <a:pt x="251" y="473"/>
                      </a:lnTo>
                      <a:lnTo>
                        <a:pt x="258" y="473"/>
                      </a:lnTo>
                      <a:lnTo>
                        <a:pt x="264" y="472"/>
                      </a:lnTo>
                      <a:lnTo>
                        <a:pt x="270" y="472"/>
                      </a:lnTo>
                      <a:lnTo>
                        <a:pt x="277" y="469"/>
                      </a:lnTo>
                      <a:lnTo>
                        <a:pt x="283" y="467"/>
                      </a:lnTo>
                      <a:lnTo>
                        <a:pt x="290" y="464"/>
                      </a:lnTo>
                      <a:lnTo>
                        <a:pt x="296" y="461"/>
                      </a:lnTo>
                      <a:lnTo>
                        <a:pt x="302" y="458"/>
                      </a:lnTo>
                      <a:lnTo>
                        <a:pt x="307" y="455"/>
                      </a:lnTo>
                      <a:lnTo>
                        <a:pt x="313" y="451"/>
                      </a:lnTo>
                      <a:lnTo>
                        <a:pt x="318" y="446"/>
                      </a:lnTo>
                      <a:lnTo>
                        <a:pt x="322" y="442"/>
                      </a:lnTo>
                      <a:lnTo>
                        <a:pt x="326" y="438"/>
                      </a:lnTo>
                      <a:lnTo>
                        <a:pt x="330" y="431"/>
                      </a:lnTo>
                      <a:lnTo>
                        <a:pt x="335" y="425"/>
                      </a:lnTo>
                      <a:lnTo>
                        <a:pt x="338" y="418"/>
                      </a:lnTo>
                      <a:lnTo>
                        <a:pt x="342" y="410"/>
                      </a:lnTo>
                      <a:lnTo>
                        <a:pt x="346" y="401"/>
                      </a:lnTo>
                      <a:lnTo>
                        <a:pt x="348" y="391"/>
                      </a:lnTo>
                      <a:lnTo>
                        <a:pt x="350" y="382"/>
                      </a:lnTo>
                      <a:lnTo>
                        <a:pt x="353" y="371"/>
                      </a:lnTo>
                      <a:lnTo>
                        <a:pt x="354" y="359"/>
                      </a:lnTo>
                      <a:lnTo>
                        <a:pt x="356" y="345"/>
                      </a:lnTo>
                      <a:lnTo>
                        <a:pt x="358" y="332"/>
                      </a:lnTo>
                      <a:lnTo>
                        <a:pt x="358" y="317"/>
                      </a:lnTo>
                      <a:lnTo>
                        <a:pt x="359" y="302"/>
                      </a:lnTo>
                      <a:lnTo>
                        <a:pt x="359" y="286"/>
                      </a:lnTo>
                      <a:lnTo>
                        <a:pt x="359" y="270"/>
                      </a:lnTo>
                      <a:lnTo>
                        <a:pt x="358" y="256"/>
                      </a:lnTo>
                      <a:lnTo>
                        <a:pt x="358" y="242"/>
                      </a:lnTo>
                      <a:lnTo>
                        <a:pt x="356" y="229"/>
                      </a:lnTo>
                      <a:lnTo>
                        <a:pt x="354" y="217"/>
                      </a:lnTo>
                      <a:lnTo>
                        <a:pt x="353" y="205"/>
                      </a:lnTo>
                      <a:lnTo>
                        <a:pt x="350" y="195"/>
                      </a:lnTo>
                      <a:lnTo>
                        <a:pt x="348" y="185"/>
                      </a:lnTo>
                      <a:lnTo>
                        <a:pt x="346" y="177"/>
                      </a:lnTo>
                      <a:lnTo>
                        <a:pt x="342" y="168"/>
                      </a:lnTo>
                      <a:lnTo>
                        <a:pt x="338" y="161"/>
                      </a:lnTo>
                      <a:lnTo>
                        <a:pt x="334" y="154"/>
                      </a:lnTo>
                      <a:lnTo>
                        <a:pt x="330" y="146"/>
                      </a:lnTo>
                      <a:lnTo>
                        <a:pt x="325" y="140"/>
                      </a:lnTo>
                      <a:lnTo>
                        <a:pt x="320" y="134"/>
                      </a:lnTo>
                      <a:lnTo>
                        <a:pt x="316" y="129"/>
                      </a:lnTo>
                      <a:lnTo>
                        <a:pt x="310" y="125"/>
                      </a:lnTo>
                      <a:lnTo>
                        <a:pt x="304" y="120"/>
                      </a:lnTo>
                      <a:lnTo>
                        <a:pt x="298" y="116"/>
                      </a:lnTo>
                      <a:lnTo>
                        <a:pt x="292" y="112"/>
                      </a:lnTo>
                      <a:lnTo>
                        <a:pt x="284" y="109"/>
                      </a:lnTo>
                      <a:lnTo>
                        <a:pt x="277" y="106"/>
                      </a:lnTo>
                      <a:lnTo>
                        <a:pt x="270" y="104"/>
                      </a:lnTo>
                      <a:lnTo>
                        <a:pt x="261" y="103"/>
                      </a:lnTo>
                      <a:lnTo>
                        <a:pt x="254" y="101"/>
                      </a:lnTo>
                      <a:lnTo>
                        <a:pt x="247" y="100"/>
                      </a:lnTo>
                      <a:lnTo>
                        <a:pt x="237" y="99"/>
                      </a:lnTo>
                      <a:lnTo>
                        <a:pt x="225" y="99"/>
                      </a:lnTo>
                      <a:lnTo>
                        <a:pt x="213" y="98"/>
                      </a:lnTo>
                      <a:lnTo>
                        <a:pt x="199" y="98"/>
                      </a:lnTo>
                      <a:lnTo>
                        <a:pt x="183" y="98"/>
                      </a:lnTo>
                      <a:lnTo>
                        <a:pt x="166" y="98"/>
                      </a:lnTo>
                      <a:lnTo>
                        <a:pt x="116" y="9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0" name="Freeform 126"/>
                <p:cNvSpPr>
                  <a:spLocks noChangeAspect="1"/>
                </p:cNvSpPr>
                <p:nvPr/>
              </p:nvSpPr>
              <p:spPr bwMode="auto">
                <a:xfrm>
                  <a:off x="904" y="1312"/>
                  <a:ext cx="85" cy="115"/>
                </a:xfrm>
                <a:custGeom>
                  <a:avLst/>
                  <a:gdLst>
                    <a:gd name="T0" fmla="*/ 0 w 427"/>
                    <a:gd name="T1" fmla="*/ 115 h 572"/>
                    <a:gd name="T2" fmla="*/ 0 w 427"/>
                    <a:gd name="T3" fmla="*/ 0 h 572"/>
                    <a:gd name="T4" fmla="*/ 83 w 427"/>
                    <a:gd name="T5" fmla="*/ 0 h 572"/>
                    <a:gd name="T6" fmla="*/ 83 w 427"/>
                    <a:gd name="T7" fmla="*/ 20 h 572"/>
                    <a:gd name="T8" fmla="*/ 23 w 427"/>
                    <a:gd name="T9" fmla="*/ 20 h 572"/>
                    <a:gd name="T10" fmla="*/ 23 w 427"/>
                    <a:gd name="T11" fmla="*/ 45 h 572"/>
                    <a:gd name="T12" fmla="*/ 79 w 427"/>
                    <a:gd name="T13" fmla="*/ 45 h 572"/>
                    <a:gd name="T14" fmla="*/ 79 w 427"/>
                    <a:gd name="T15" fmla="*/ 64 h 572"/>
                    <a:gd name="T16" fmla="*/ 23 w 427"/>
                    <a:gd name="T17" fmla="*/ 64 h 572"/>
                    <a:gd name="T18" fmla="*/ 23 w 427"/>
                    <a:gd name="T19" fmla="*/ 95 h 572"/>
                    <a:gd name="T20" fmla="*/ 85 w 427"/>
                    <a:gd name="T21" fmla="*/ 95 h 572"/>
                    <a:gd name="T22" fmla="*/ 85 w 427"/>
                    <a:gd name="T23" fmla="*/ 115 h 572"/>
                    <a:gd name="T24" fmla="*/ 0 w 427"/>
                    <a:gd name="T25" fmla="*/ 115 h 57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27" h="572">
                      <a:moveTo>
                        <a:pt x="0" y="572"/>
                      </a:moveTo>
                      <a:lnTo>
                        <a:pt x="0" y="0"/>
                      </a:lnTo>
                      <a:lnTo>
                        <a:pt x="418" y="0"/>
                      </a:lnTo>
                      <a:lnTo>
                        <a:pt x="418" y="98"/>
                      </a:lnTo>
                      <a:lnTo>
                        <a:pt x="116" y="98"/>
                      </a:lnTo>
                      <a:lnTo>
                        <a:pt x="116" y="223"/>
                      </a:lnTo>
                      <a:lnTo>
                        <a:pt x="399" y="223"/>
                      </a:lnTo>
                      <a:lnTo>
                        <a:pt x="399" y="320"/>
                      </a:lnTo>
                      <a:lnTo>
                        <a:pt x="116" y="320"/>
                      </a:lnTo>
                      <a:lnTo>
                        <a:pt x="116" y="475"/>
                      </a:lnTo>
                      <a:lnTo>
                        <a:pt x="427" y="475"/>
                      </a:lnTo>
                      <a:lnTo>
                        <a:pt x="427" y="572"/>
                      </a:lnTo>
                      <a:lnTo>
                        <a:pt x="0" y="572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>
                <a:off x="3053" y="654"/>
                <a:ext cx="845" cy="35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29"/>
          <a:stretch/>
        </p:blipFill>
        <p:spPr>
          <a:xfrm>
            <a:off x="35785" y="846138"/>
            <a:ext cx="2889492" cy="310605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fr-FR" b="1" dirty="0">
                <a:solidFill>
                  <a:srgbClr val="0070C0"/>
                </a:solidFill>
              </a:rPr>
              <a:t>P</a:t>
            </a:r>
            <a:r>
              <a:rPr lang="en-GB" altLang="fr-FR" b="1" dirty="0" smtClean="0">
                <a:solidFill>
                  <a:srgbClr val="0070C0"/>
                </a:solidFill>
              </a:rPr>
              <a:t>rinciples </a:t>
            </a:r>
            <a:r>
              <a:rPr lang="en-GB" altLang="fr-FR" b="1" dirty="0">
                <a:solidFill>
                  <a:srgbClr val="0070C0"/>
                </a:solidFill>
              </a:rPr>
              <a:t>of </a:t>
            </a:r>
            <a:r>
              <a:rPr lang="en-GB" altLang="fr-FR" b="1" dirty="0" smtClean="0">
                <a:solidFill>
                  <a:srgbClr val="0070C0"/>
                </a:solidFill>
              </a:rPr>
              <a:t>radioactive beam production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V="1">
            <a:off x="-20638" y="2192338"/>
            <a:ext cx="1073151" cy="533400"/>
          </a:xfrm>
          <a:prstGeom prst="line">
            <a:avLst/>
          </a:prstGeom>
          <a:noFill/>
          <a:ln w="15228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-57150" y="1323975"/>
            <a:ext cx="17335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fr-FR">
                <a:solidFill>
                  <a:schemeClr val="tx1"/>
                </a:solidFill>
                <a:ea typeface="DejaVu Sans"/>
                <a:cs typeface="DejaVu Sans"/>
              </a:rPr>
              <a:t>Primary beam</a:t>
            </a:r>
          </a:p>
          <a:p>
            <a:pPr eaLnBrk="1" hangingPunct="1"/>
            <a:r>
              <a:rPr lang="en-GB" altLang="fr-FR">
                <a:solidFill>
                  <a:schemeClr val="tx1"/>
                </a:solidFill>
                <a:ea typeface="DejaVu Sans"/>
                <a:cs typeface="DejaVu Sans"/>
              </a:rPr>
              <a:t>(MeV/u-GeV/u)</a:t>
            </a:r>
            <a:r>
              <a:rPr lang="ar-SA" altLang="fr-FR">
                <a:solidFill>
                  <a:schemeClr val="tx1"/>
                </a:solidFill>
                <a:ea typeface="DejaVu Sans"/>
                <a:cs typeface="DejaVu Sans"/>
              </a:rPr>
              <a:t>‏</a:t>
            </a:r>
            <a:endParaRPr lang="en-GB" altLang="fr-FR">
              <a:solidFill>
                <a:schemeClr val="tx1"/>
              </a:solidFill>
              <a:ea typeface="DejaVu Sans"/>
              <a:cs typeface="DejaVu Sans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377" y="3296130"/>
            <a:ext cx="2975608" cy="2626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497" y="4196488"/>
            <a:ext cx="226695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1370010"/>
            <a:ext cx="2162175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94380" y="3315337"/>
            <a:ext cx="663027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fr-FR" dirty="0" smtClean="0">
                <a:solidFill>
                  <a:schemeClr val="tx1"/>
                </a:solidFill>
              </a:rPr>
              <a:t>Ion </a:t>
            </a:r>
            <a:r>
              <a:rPr lang="fr-FR" altLang="fr-FR" dirty="0">
                <a:solidFill>
                  <a:schemeClr val="tx1"/>
                </a:solidFill>
              </a:rPr>
              <a:t>sources: compact, simple and </a:t>
            </a:r>
            <a:r>
              <a:rPr lang="fr-FR" altLang="fr-FR" dirty="0" err="1">
                <a:solidFill>
                  <a:schemeClr val="tx1"/>
                </a:solidFill>
              </a:rPr>
              <a:t>withstand</a:t>
            </a:r>
            <a:r>
              <a:rPr lang="fr-FR" altLang="fr-FR" dirty="0">
                <a:solidFill>
                  <a:schemeClr val="tx1"/>
                </a:solidFill>
              </a:rPr>
              <a:t> 1 </a:t>
            </a:r>
            <a:r>
              <a:rPr lang="fr-FR" altLang="fr-FR" dirty="0" err="1" smtClean="0">
                <a:solidFill>
                  <a:schemeClr val="tx1"/>
                </a:solidFill>
              </a:rPr>
              <a:t>MGy</a:t>
            </a:r>
            <a:endParaRPr lang="en-US" alt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fr-FR" dirty="0" smtClean="0">
                <a:solidFill>
                  <a:schemeClr val="tx1"/>
                </a:solidFill>
              </a:rPr>
              <a:t>Ionize trace radioelements in larger impurities loads</a:t>
            </a:r>
          </a:p>
          <a:p>
            <a:pPr eaLnBrk="1" hangingPunct="1"/>
            <a:r>
              <a:rPr lang="en-US" altLang="fr-FR" dirty="0" smtClean="0">
                <a:solidFill>
                  <a:schemeClr val="tx1"/>
                </a:solidFill>
              </a:rPr>
              <a:t>Used to measure Ion. Pot. </a:t>
            </a:r>
            <a:r>
              <a:rPr lang="en-US" altLang="fr-FR" dirty="0" err="1" smtClean="0">
                <a:solidFill>
                  <a:schemeClr val="tx1"/>
                </a:solidFill>
              </a:rPr>
              <a:t>Lr</a:t>
            </a:r>
            <a:r>
              <a:rPr lang="en-US" altLang="fr-FR" dirty="0" smtClean="0">
                <a:solidFill>
                  <a:schemeClr val="tx1"/>
                </a:solidFill>
              </a:rPr>
              <a:t> (Z=103)</a:t>
            </a:r>
          </a:p>
          <a:p>
            <a:pPr eaLnBrk="1" hangingPunct="1"/>
            <a:r>
              <a:rPr lang="en-US" altLang="fr-FR" dirty="0" smtClean="0">
                <a:solidFill>
                  <a:schemeClr val="tx1"/>
                </a:solidFill>
              </a:rPr>
              <a:t>at “1 atom at a time” rate</a:t>
            </a:r>
          </a:p>
        </p:txBody>
      </p:sp>
      <p:grpSp>
        <p:nvGrpSpPr>
          <p:cNvPr id="12" name="Group 89"/>
          <p:cNvGrpSpPr>
            <a:grpSpLocks/>
          </p:cNvGrpSpPr>
          <p:nvPr/>
        </p:nvGrpSpPr>
        <p:grpSpPr bwMode="auto">
          <a:xfrm>
            <a:off x="501650" y="1130300"/>
            <a:ext cx="5372100" cy="2189163"/>
            <a:chOff x="1206" y="912"/>
            <a:chExt cx="4354" cy="1922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206" y="912"/>
              <a:ext cx="4354" cy="192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1307" y="1952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2324" y="1946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3350" y="1952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4524" y="1958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5493" y="1964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306" y="2236"/>
              <a:ext cx="4182" cy="102"/>
            </a:xfrm>
            <a:custGeom>
              <a:avLst/>
              <a:gdLst>
                <a:gd name="T0" fmla="*/ 0 w 5431"/>
                <a:gd name="T1" fmla="*/ 0 h 201"/>
                <a:gd name="T2" fmla="*/ 2 w 5431"/>
                <a:gd name="T3" fmla="*/ 0 h 201"/>
                <a:gd name="T4" fmla="*/ 2 w 5431"/>
                <a:gd name="T5" fmla="*/ 1 h 201"/>
                <a:gd name="T6" fmla="*/ 0 w 5431"/>
                <a:gd name="T7" fmla="*/ 1 h 201"/>
                <a:gd name="T8" fmla="*/ 0 w 5431"/>
                <a:gd name="T9" fmla="*/ 0 h 2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1"/>
                <a:gd name="T16" fmla="*/ 0 h 201"/>
                <a:gd name="T17" fmla="*/ 5431 w 5431"/>
                <a:gd name="T18" fmla="*/ 201 h 2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1" h="201">
                  <a:moveTo>
                    <a:pt x="0" y="0"/>
                  </a:moveTo>
                  <a:lnTo>
                    <a:pt x="5431" y="0"/>
                  </a:lnTo>
                  <a:lnTo>
                    <a:pt x="5431" y="46"/>
                  </a:lnTo>
                  <a:lnTo>
                    <a:pt x="0" y="20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319" y="2330"/>
              <a:ext cx="121" cy="63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557" y="2328"/>
              <a:ext cx="204" cy="164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935" y="2316"/>
              <a:ext cx="160" cy="30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1213" y="2376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1305" y="2502"/>
              <a:ext cx="61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Release loss</a:t>
              </a:r>
            </a:p>
          </p:txBody>
        </p:sp>
        <p:sp>
          <p:nvSpPr>
            <p:cNvPr id="25" name="Text Box 20"/>
            <p:cNvSpPr txBox="1">
              <a:spLocks noChangeArrowheads="1"/>
            </p:cNvSpPr>
            <p:nvPr/>
          </p:nvSpPr>
          <p:spPr bwMode="auto">
            <a:xfrm>
              <a:off x="1669" y="2628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2386" y="2314"/>
              <a:ext cx="191" cy="64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2929" y="2300"/>
              <a:ext cx="210" cy="300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Text Box 23"/>
            <p:cNvSpPr txBox="1">
              <a:spLocks noChangeArrowheads="1"/>
            </p:cNvSpPr>
            <p:nvPr/>
          </p:nvSpPr>
          <p:spPr bwMode="auto">
            <a:xfrm>
              <a:off x="3418" y="2358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29" name="Text Box 24"/>
            <p:cNvSpPr txBox="1">
              <a:spLocks noChangeArrowheads="1"/>
            </p:cNvSpPr>
            <p:nvPr/>
          </p:nvSpPr>
          <p:spPr bwMode="auto">
            <a:xfrm>
              <a:off x="2652" y="2627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2725" y="2296"/>
              <a:ext cx="204" cy="202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Text Box 26"/>
            <p:cNvSpPr txBox="1">
              <a:spLocks noChangeArrowheads="1"/>
            </p:cNvSpPr>
            <p:nvPr/>
          </p:nvSpPr>
          <p:spPr bwMode="auto">
            <a:xfrm>
              <a:off x="2369" y="2493"/>
              <a:ext cx="6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Condensation</a:t>
              </a:r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3446" y="2293"/>
              <a:ext cx="190" cy="87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4080" y="2274"/>
              <a:ext cx="269" cy="341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Text Box 29"/>
            <p:cNvSpPr txBox="1">
              <a:spLocks noChangeArrowheads="1"/>
            </p:cNvSpPr>
            <p:nvPr/>
          </p:nvSpPr>
          <p:spPr bwMode="auto">
            <a:xfrm>
              <a:off x="3884" y="2619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3859" y="2281"/>
              <a:ext cx="204" cy="202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Text Box 31"/>
            <p:cNvSpPr txBox="1">
              <a:spLocks noChangeArrowheads="1"/>
            </p:cNvSpPr>
            <p:nvPr/>
          </p:nvSpPr>
          <p:spPr bwMode="auto">
            <a:xfrm>
              <a:off x="3523" y="2484"/>
              <a:ext cx="6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Condensation</a:t>
              </a:r>
            </a:p>
          </p:txBody>
        </p:sp>
        <p:sp>
          <p:nvSpPr>
            <p:cNvPr id="37" name="Text Box 32"/>
            <p:cNvSpPr txBox="1">
              <a:spLocks noChangeArrowheads="1"/>
            </p:cNvSpPr>
            <p:nvPr/>
          </p:nvSpPr>
          <p:spPr bwMode="auto">
            <a:xfrm>
              <a:off x="2300" y="2358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4377" y="2270"/>
              <a:ext cx="203" cy="11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Text Box 34"/>
            <p:cNvSpPr txBox="1">
              <a:spLocks noChangeArrowheads="1"/>
            </p:cNvSpPr>
            <p:nvPr/>
          </p:nvSpPr>
          <p:spPr bwMode="auto">
            <a:xfrm>
              <a:off x="4366" y="2346"/>
              <a:ext cx="692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Neutrals</a:t>
              </a:r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4774" y="2268"/>
              <a:ext cx="189" cy="23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Text Box 36"/>
            <p:cNvSpPr txBox="1">
              <a:spLocks noChangeArrowheads="1"/>
            </p:cNvSpPr>
            <p:nvPr/>
          </p:nvSpPr>
          <p:spPr bwMode="auto">
            <a:xfrm>
              <a:off x="4532" y="2511"/>
              <a:ext cx="52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Sidebands</a:t>
              </a:r>
            </a:p>
          </p:txBody>
        </p:sp>
        <p:sp>
          <p:nvSpPr>
            <p:cNvPr id="42" name="Text Box 37"/>
            <p:cNvSpPr txBox="1">
              <a:spLocks noChangeArrowheads="1"/>
            </p:cNvSpPr>
            <p:nvPr/>
          </p:nvSpPr>
          <p:spPr bwMode="auto">
            <a:xfrm>
              <a:off x="4680" y="2633"/>
              <a:ext cx="7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Multiply charged</a:t>
              </a: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5193" y="2256"/>
              <a:ext cx="190" cy="373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2350" y="2002"/>
              <a:ext cx="928" cy="15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Transfer line</a:t>
              </a:r>
            </a:p>
          </p:txBody>
        </p:sp>
        <p:sp>
          <p:nvSpPr>
            <p:cNvPr id="45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3485" y="1992"/>
              <a:ext cx="775" cy="15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Ion source</a:t>
              </a:r>
            </a:p>
          </p:txBody>
        </p:sp>
        <p:sp>
          <p:nvSpPr>
            <p:cNvPr id="46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4576" y="1997"/>
              <a:ext cx="766" cy="15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Extraction</a:t>
              </a:r>
            </a:p>
          </p:txBody>
        </p:sp>
        <p:sp>
          <p:nvSpPr>
            <p:cNvPr id="47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1414" y="2002"/>
              <a:ext cx="784" cy="19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Target oven</a:t>
              </a:r>
            </a:p>
          </p:txBody>
        </p:sp>
        <p:grpSp>
          <p:nvGrpSpPr>
            <p:cNvPr id="48" name="Group 43"/>
            <p:cNvGrpSpPr>
              <a:grpSpLocks/>
            </p:cNvGrpSpPr>
            <p:nvPr/>
          </p:nvGrpSpPr>
          <p:grpSpPr bwMode="auto">
            <a:xfrm>
              <a:off x="4683" y="990"/>
              <a:ext cx="829" cy="971"/>
              <a:chOff x="4599" y="2615"/>
              <a:chExt cx="579" cy="834"/>
            </a:xfrm>
          </p:grpSpPr>
          <p:sp>
            <p:nvSpPr>
              <p:cNvPr id="83" name="Freeform 44"/>
              <p:cNvSpPr>
                <a:spLocks/>
              </p:cNvSpPr>
              <p:nvPr/>
            </p:nvSpPr>
            <p:spPr bwMode="auto">
              <a:xfrm>
                <a:off x="4599" y="2615"/>
                <a:ext cx="579" cy="390"/>
              </a:xfrm>
              <a:custGeom>
                <a:avLst/>
                <a:gdLst>
                  <a:gd name="T0" fmla="*/ 1 w 549"/>
                  <a:gd name="T1" fmla="*/ 871408 h 331"/>
                  <a:gd name="T2" fmla="*/ 543 w 549"/>
                  <a:gd name="T3" fmla="*/ 915987 h 331"/>
                  <a:gd name="T4" fmla="*/ 1745 w 549"/>
                  <a:gd name="T5" fmla="*/ 308697 h 331"/>
                  <a:gd name="T6" fmla="*/ 7433 w 549"/>
                  <a:gd name="T7" fmla="*/ 308697 h 331"/>
                  <a:gd name="T8" fmla="*/ 7433 w 549"/>
                  <a:gd name="T9" fmla="*/ 0 h 331"/>
                  <a:gd name="T10" fmla="*/ 665 w 549"/>
                  <a:gd name="T11" fmla="*/ 0 h 331"/>
                  <a:gd name="T12" fmla="*/ 1 w 549"/>
                  <a:gd name="T13" fmla="*/ 871408 h 3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9"/>
                  <a:gd name="T22" fmla="*/ 0 h 331"/>
                  <a:gd name="T23" fmla="*/ 549 w 549"/>
                  <a:gd name="T24" fmla="*/ 331 h 3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9" h="331">
                    <a:moveTo>
                      <a:pt x="1" y="282"/>
                    </a:moveTo>
                    <a:cubicBezTo>
                      <a:pt x="0" y="331"/>
                      <a:pt x="20" y="326"/>
                      <a:pt x="41" y="296"/>
                    </a:cubicBezTo>
                    <a:lnTo>
                      <a:pt x="129" y="100"/>
                    </a:lnTo>
                    <a:lnTo>
                      <a:pt x="549" y="100"/>
                    </a:lnTo>
                    <a:lnTo>
                      <a:pt x="549" y="0"/>
                    </a:lnTo>
                    <a:lnTo>
                      <a:pt x="49" y="0"/>
                    </a:lnTo>
                    <a:lnTo>
                      <a:pt x="1" y="28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" name="Freeform 45"/>
              <p:cNvSpPr>
                <a:spLocks/>
              </p:cNvSpPr>
              <p:nvPr/>
            </p:nvSpPr>
            <p:spPr bwMode="auto">
              <a:xfrm>
                <a:off x="4599" y="3032"/>
                <a:ext cx="578" cy="417"/>
              </a:xfrm>
              <a:custGeom>
                <a:avLst/>
                <a:gdLst>
                  <a:gd name="T0" fmla="*/ 7459 w 548"/>
                  <a:gd name="T1" fmla="*/ 2147483647 h 265"/>
                  <a:gd name="T2" fmla="*/ 681 w 548"/>
                  <a:gd name="T3" fmla="*/ 2147483647 h 265"/>
                  <a:gd name="T4" fmla="*/ 0 w 548"/>
                  <a:gd name="T5" fmla="*/ 2147483647 h 265"/>
                  <a:gd name="T6" fmla="*/ 646 w 548"/>
                  <a:gd name="T7" fmla="*/ 2147483647 h 265"/>
                  <a:gd name="T8" fmla="*/ 1694 w 548"/>
                  <a:gd name="T9" fmla="*/ 2147483647 h 265"/>
                  <a:gd name="T10" fmla="*/ 7459 w 548"/>
                  <a:gd name="T11" fmla="*/ 2147483647 h 265"/>
                  <a:gd name="T12" fmla="*/ 7459 w 548"/>
                  <a:gd name="T13" fmla="*/ 2147483647 h 2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8"/>
                  <a:gd name="T22" fmla="*/ 0 h 265"/>
                  <a:gd name="T23" fmla="*/ 548 w 548"/>
                  <a:gd name="T24" fmla="*/ 265 h 2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8" h="265">
                    <a:moveTo>
                      <a:pt x="548" y="265"/>
                    </a:moveTo>
                    <a:lnTo>
                      <a:pt x="50" y="265"/>
                    </a:lnTo>
                    <a:lnTo>
                      <a:pt x="0" y="38"/>
                    </a:lnTo>
                    <a:cubicBezTo>
                      <a:pt x="0" y="0"/>
                      <a:pt x="26" y="13"/>
                      <a:pt x="47" y="38"/>
                    </a:cubicBezTo>
                    <a:lnTo>
                      <a:pt x="124" y="185"/>
                    </a:lnTo>
                    <a:lnTo>
                      <a:pt x="548" y="185"/>
                    </a:lnTo>
                    <a:lnTo>
                      <a:pt x="548" y="265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3345" y="982"/>
              <a:ext cx="1173" cy="429"/>
            </a:xfrm>
            <a:custGeom>
              <a:avLst/>
              <a:gdLst>
                <a:gd name="T0" fmla="*/ 1 w 2269"/>
                <a:gd name="T1" fmla="*/ 0 h 973"/>
                <a:gd name="T2" fmla="*/ 1 w 2269"/>
                <a:gd name="T3" fmla="*/ 0 h 973"/>
                <a:gd name="T4" fmla="*/ 1 w 2269"/>
                <a:gd name="T5" fmla="*/ 0 h 973"/>
                <a:gd name="T6" fmla="*/ 1 w 2269"/>
                <a:gd name="T7" fmla="*/ 0 h 973"/>
                <a:gd name="T8" fmla="*/ 1 w 2269"/>
                <a:gd name="T9" fmla="*/ 0 h 973"/>
                <a:gd name="T10" fmla="*/ 1 w 2269"/>
                <a:gd name="T11" fmla="*/ 0 h 973"/>
                <a:gd name="T12" fmla="*/ 0 w 2269"/>
                <a:gd name="T13" fmla="*/ 0 h 973"/>
                <a:gd name="T14" fmla="*/ 1 w 2269"/>
                <a:gd name="T15" fmla="*/ 0 h 9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69"/>
                <a:gd name="T25" fmla="*/ 0 h 973"/>
                <a:gd name="T26" fmla="*/ 2269 w 2269"/>
                <a:gd name="T27" fmla="*/ 973 h 9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69" h="973">
                  <a:moveTo>
                    <a:pt x="3" y="973"/>
                  </a:moveTo>
                  <a:lnTo>
                    <a:pt x="169" y="973"/>
                  </a:lnTo>
                  <a:lnTo>
                    <a:pt x="169" y="174"/>
                  </a:lnTo>
                  <a:lnTo>
                    <a:pt x="1964" y="174"/>
                  </a:lnTo>
                  <a:lnTo>
                    <a:pt x="1974" y="934"/>
                  </a:lnTo>
                  <a:lnTo>
                    <a:pt x="2269" y="0"/>
                  </a:lnTo>
                  <a:lnTo>
                    <a:pt x="0" y="0"/>
                  </a:lnTo>
                  <a:lnTo>
                    <a:pt x="3" y="97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3350" y="1521"/>
              <a:ext cx="1177" cy="436"/>
            </a:xfrm>
            <a:custGeom>
              <a:avLst/>
              <a:gdLst>
                <a:gd name="T0" fmla="*/ 0 w 2278"/>
                <a:gd name="T1" fmla="*/ 0 h 989"/>
                <a:gd name="T2" fmla="*/ 1 w 2278"/>
                <a:gd name="T3" fmla="*/ 0 h 989"/>
                <a:gd name="T4" fmla="*/ 1 w 2278"/>
                <a:gd name="T5" fmla="*/ 0 h 989"/>
                <a:gd name="T6" fmla="*/ 1 w 2278"/>
                <a:gd name="T7" fmla="*/ 0 h 989"/>
                <a:gd name="T8" fmla="*/ 1 w 2278"/>
                <a:gd name="T9" fmla="*/ 0 h 989"/>
                <a:gd name="T10" fmla="*/ 1 w 2278"/>
                <a:gd name="T11" fmla="*/ 0 h 989"/>
                <a:gd name="T12" fmla="*/ 0 w 2278"/>
                <a:gd name="T13" fmla="*/ 0 h 989"/>
                <a:gd name="T14" fmla="*/ 0 w 2278"/>
                <a:gd name="T15" fmla="*/ 0 h 9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8"/>
                <a:gd name="T25" fmla="*/ 0 h 989"/>
                <a:gd name="T26" fmla="*/ 2278 w 2278"/>
                <a:gd name="T27" fmla="*/ 989 h 9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8" h="989">
                  <a:moveTo>
                    <a:pt x="0" y="0"/>
                  </a:moveTo>
                  <a:lnTo>
                    <a:pt x="152" y="0"/>
                  </a:lnTo>
                  <a:lnTo>
                    <a:pt x="152" y="818"/>
                  </a:lnTo>
                  <a:lnTo>
                    <a:pt x="1973" y="818"/>
                  </a:lnTo>
                  <a:lnTo>
                    <a:pt x="1942" y="23"/>
                  </a:lnTo>
                  <a:lnTo>
                    <a:pt x="2278" y="989"/>
                  </a:lnTo>
                  <a:lnTo>
                    <a:pt x="0" y="98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51" name="Group 48"/>
            <p:cNvGrpSpPr>
              <a:grpSpLocks/>
            </p:cNvGrpSpPr>
            <p:nvPr/>
          </p:nvGrpSpPr>
          <p:grpSpPr bwMode="auto">
            <a:xfrm>
              <a:off x="2333" y="1345"/>
              <a:ext cx="1015" cy="246"/>
              <a:chOff x="3042" y="735"/>
              <a:chExt cx="708" cy="212"/>
            </a:xfrm>
          </p:grpSpPr>
          <p:sp>
            <p:nvSpPr>
              <p:cNvPr id="81" name="Rectangle 49" descr="70%"/>
              <p:cNvSpPr>
                <a:spLocks noChangeArrowheads="1"/>
              </p:cNvSpPr>
              <p:nvPr/>
            </p:nvSpPr>
            <p:spPr bwMode="auto">
              <a:xfrm>
                <a:off x="3042" y="735"/>
                <a:ext cx="708" cy="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1pPr>
                <a:lvl2pPr marL="742950" indent="-28575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2pPr>
                <a:lvl3pPr marL="11430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3pPr>
                <a:lvl4pPr marL="16002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4pPr>
                <a:lvl5pPr marL="20574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9pPr>
              </a:lstStyle>
              <a:p>
                <a:pPr defTabSz="914400" eaLnBrk="1" hangingPunct="1">
                  <a:buClrTx/>
                  <a:buSzTx/>
                  <a:buFontTx/>
                  <a:buNone/>
                </a:pPr>
                <a:endParaRPr lang="en-US" altLang="fr-FR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" name="Rectangle 50" descr="70%"/>
              <p:cNvSpPr>
                <a:spLocks noChangeArrowheads="1"/>
              </p:cNvSpPr>
              <p:nvPr/>
            </p:nvSpPr>
            <p:spPr bwMode="auto">
              <a:xfrm>
                <a:off x="3042" y="891"/>
                <a:ext cx="708" cy="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1pPr>
                <a:lvl2pPr marL="742950" indent="-28575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2pPr>
                <a:lvl3pPr marL="11430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3pPr>
                <a:lvl4pPr marL="16002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4pPr>
                <a:lvl5pPr marL="20574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9pPr>
              </a:lstStyle>
              <a:p>
                <a:pPr defTabSz="914400" eaLnBrk="1" hangingPunct="1">
                  <a:buClrTx/>
                  <a:buSzTx/>
                  <a:buFontTx/>
                  <a:buNone/>
                </a:pPr>
                <a:endParaRPr lang="en-US" altLang="fr-FR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52" name="Group 51"/>
            <p:cNvGrpSpPr>
              <a:grpSpLocks/>
            </p:cNvGrpSpPr>
            <p:nvPr/>
          </p:nvGrpSpPr>
          <p:grpSpPr bwMode="auto">
            <a:xfrm>
              <a:off x="1298" y="982"/>
              <a:ext cx="1031" cy="970"/>
              <a:chOff x="3243" y="564"/>
              <a:chExt cx="720" cy="834"/>
            </a:xfrm>
          </p:grpSpPr>
          <p:grpSp>
            <p:nvGrpSpPr>
              <p:cNvPr id="73" name="Group 52"/>
              <p:cNvGrpSpPr>
                <a:grpSpLocks/>
              </p:cNvGrpSpPr>
              <p:nvPr/>
            </p:nvGrpSpPr>
            <p:grpSpPr bwMode="auto">
              <a:xfrm>
                <a:off x="3243" y="564"/>
                <a:ext cx="720" cy="834"/>
                <a:chOff x="2319" y="426"/>
                <a:chExt cx="720" cy="834"/>
              </a:xfrm>
            </p:grpSpPr>
            <p:sp>
              <p:nvSpPr>
                <p:cNvPr id="79" name="Rectangle 53"/>
                <p:cNvSpPr>
                  <a:spLocks noChangeArrowheads="1"/>
                </p:cNvSpPr>
                <p:nvPr/>
              </p:nvSpPr>
              <p:spPr bwMode="auto">
                <a:xfrm>
                  <a:off x="2319" y="426"/>
                  <a:ext cx="720" cy="83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0" name="Rectangle 54"/>
                <p:cNvSpPr>
                  <a:spLocks noChangeArrowheads="1"/>
                </p:cNvSpPr>
                <p:nvPr/>
              </p:nvSpPr>
              <p:spPr bwMode="auto">
                <a:xfrm>
                  <a:off x="2376" y="483"/>
                  <a:ext cx="603" cy="71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4" name="Group 55"/>
              <p:cNvGrpSpPr>
                <a:grpSpLocks/>
              </p:cNvGrpSpPr>
              <p:nvPr/>
            </p:nvGrpSpPr>
            <p:grpSpPr bwMode="auto">
              <a:xfrm>
                <a:off x="3342" y="848"/>
                <a:ext cx="500" cy="426"/>
                <a:chOff x="2406" y="719"/>
                <a:chExt cx="500" cy="426"/>
              </a:xfrm>
            </p:grpSpPr>
            <p:sp>
              <p:nvSpPr>
                <p:cNvPr id="75" name="Oval 56" descr="Sphere"/>
                <p:cNvSpPr>
                  <a:spLocks noChangeArrowheads="1"/>
                </p:cNvSpPr>
                <p:nvPr/>
              </p:nvSpPr>
              <p:spPr bwMode="auto">
                <a:xfrm>
                  <a:off x="2406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6" name="Oval 57" descr="Sphere"/>
                <p:cNvSpPr>
                  <a:spLocks noChangeArrowheads="1"/>
                </p:cNvSpPr>
                <p:nvPr/>
              </p:nvSpPr>
              <p:spPr bwMode="auto">
                <a:xfrm>
                  <a:off x="2541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7" name="Oval 58" descr="Sphere"/>
                <p:cNvSpPr>
                  <a:spLocks noChangeArrowheads="1"/>
                </p:cNvSpPr>
                <p:nvPr/>
              </p:nvSpPr>
              <p:spPr bwMode="auto">
                <a:xfrm>
                  <a:off x="2676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8" name="Oval 59" descr="Sphere"/>
                <p:cNvSpPr>
                  <a:spLocks noChangeArrowheads="1"/>
                </p:cNvSpPr>
                <p:nvPr/>
              </p:nvSpPr>
              <p:spPr bwMode="auto">
                <a:xfrm>
                  <a:off x="2811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3" name="Rectangle 60"/>
            <p:cNvSpPr>
              <a:spLocks noChangeArrowheads="1"/>
            </p:cNvSpPr>
            <p:nvPr/>
          </p:nvSpPr>
          <p:spPr bwMode="auto">
            <a:xfrm>
              <a:off x="2236" y="1415"/>
              <a:ext cx="100" cy="10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4" name="Rectangle 61" descr="Small confetti"/>
            <p:cNvSpPr>
              <a:spLocks noChangeArrowheads="1"/>
            </p:cNvSpPr>
            <p:nvPr/>
          </p:nvSpPr>
          <p:spPr bwMode="auto">
            <a:xfrm>
              <a:off x="3428" y="1063"/>
              <a:ext cx="931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5" name="AutoShape 62" descr="Large confetti"/>
            <p:cNvSpPr>
              <a:spLocks noChangeArrowheads="1"/>
            </p:cNvSpPr>
            <p:nvPr/>
          </p:nvSpPr>
          <p:spPr bwMode="auto">
            <a:xfrm>
              <a:off x="3569" y="1178"/>
              <a:ext cx="652" cy="587"/>
            </a:xfrm>
            <a:prstGeom prst="flowChartAlternate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6" name="Text Box 63"/>
            <p:cNvSpPr txBox="1">
              <a:spLocks noChangeArrowheads="1"/>
            </p:cNvSpPr>
            <p:nvPr/>
          </p:nvSpPr>
          <p:spPr bwMode="auto">
            <a:xfrm>
              <a:off x="3549" y="1142"/>
              <a:ext cx="62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2000" b="1">
                  <a:solidFill>
                    <a:srgbClr val="CC0000"/>
                  </a:solidFill>
                  <a:latin typeface="Arial" pitchFamily="34" charset="0"/>
                </a:rPr>
                <a:t>Plasma</a:t>
              </a:r>
            </a:p>
          </p:txBody>
        </p:sp>
        <p:sp>
          <p:nvSpPr>
            <p:cNvPr id="57" name="PubChord"/>
            <p:cNvSpPr>
              <a:spLocks noEditPoints="1" noChangeArrowheads="1"/>
            </p:cNvSpPr>
            <p:nvPr/>
          </p:nvSpPr>
          <p:spPr bwMode="auto">
            <a:xfrm rot="5934171">
              <a:off x="4344" y="1351"/>
              <a:ext cx="201" cy="2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16 w 21600"/>
                <a:gd name="T10" fmla="*/ 3184 h 21600"/>
                <a:gd name="T11" fmla="*/ 18484 w 21600"/>
                <a:gd name="T12" fmla="*/ 1841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4136" y="19298"/>
                  </a:moveTo>
                  <a:cubicBezTo>
                    <a:pt x="6037" y="20789"/>
                    <a:pt x="8383" y="21600"/>
                    <a:pt x="10800" y="21600"/>
                  </a:cubicBezTo>
                  <a:cubicBezTo>
                    <a:pt x="14708" y="21599"/>
                    <a:pt x="18311" y="19488"/>
                    <a:pt x="20221" y="16079"/>
                  </a:cubicBezTo>
                  <a:lnTo>
                    <a:pt x="4136" y="19298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8" name="PubChord" descr="20%"/>
            <p:cNvSpPr>
              <a:spLocks noEditPoints="1" noChangeArrowheads="1"/>
            </p:cNvSpPr>
            <p:nvPr/>
          </p:nvSpPr>
          <p:spPr bwMode="auto">
            <a:xfrm rot="5400000">
              <a:off x="3438" y="1342"/>
              <a:ext cx="149" cy="2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89 w 21600"/>
                <a:gd name="T10" fmla="*/ 3184 h 21600"/>
                <a:gd name="T11" fmla="*/ 18411 w 21600"/>
                <a:gd name="T12" fmla="*/ 1841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420" y="17612"/>
                  </a:moveTo>
                  <a:cubicBezTo>
                    <a:pt x="4470" y="20135"/>
                    <a:pt x="7548" y="21600"/>
                    <a:pt x="10800" y="21600"/>
                  </a:cubicBezTo>
                  <a:cubicBezTo>
                    <a:pt x="13951" y="21599"/>
                    <a:pt x="16945" y="20223"/>
                    <a:pt x="18997" y="17831"/>
                  </a:cubicBezTo>
                  <a:lnTo>
                    <a:pt x="2420" y="1761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Line 68"/>
            <p:cNvSpPr>
              <a:spLocks noChangeShapeType="1"/>
            </p:cNvSpPr>
            <p:nvPr/>
          </p:nvSpPr>
          <p:spPr bwMode="auto">
            <a:xfrm flipV="1">
              <a:off x="1724" y="1050"/>
              <a:ext cx="291" cy="27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69"/>
            <p:cNvSpPr>
              <a:spLocks noChangeShapeType="1"/>
            </p:cNvSpPr>
            <p:nvPr/>
          </p:nvSpPr>
          <p:spPr bwMode="auto">
            <a:xfrm>
              <a:off x="2015" y="1050"/>
              <a:ext cx="236" cy="46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Line 70"/>
            <p:cNvSpPr>
              <a:spLocks noChangeShapeType="1"/>
            </p:cNvSpPr>
            <p:nvPr/>
          </p:nvSpPr>
          <p:spPr bwMode="auto">
            <a:xfrm flipV="1">
              <a:off x="2257" y="1415"/>
              <a:ext cx="230" cy="9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Line 71"/>
            <p:cNvSpPr>
              <a:spLocks noChangeShapeType="1"/>
            </p:cNvSpPr>
            <p:nvPr/>
          </p:nvSpPr>
          <p:spPr bwMode="auto">
            <a:xfrm>
              <a:off x="2499" y="1420"/>
              <a:ext cx="62" cy="10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" name="Line 72"/>
            <p:cNvSpPr>
              <a:spLocks noChangeShapeType="1"/>
            </p:cNvSpPr>
            <p:nvPr/>
          </p:nvSpPr>
          <p:spPr bwMode="auto">
            <a:xfrm flipV="1">
              <a:off x="2573" y="1410"/>
              <a:ext cx="472" cy="11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73"/>
            <p:cNvSpPr>
              <a:spLocks noChangeShapeType="1"/>
            </p:cNvSpPr>
            <p:nvPr/>
          </p:nvSpPr>
          <p:spPr bwMode="auto">
            <a:xfrm>
              <a:off x="3050" y="1415"/>
              <a:ext cx="268" cy="11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" name="Line 74"/>
            <p:cNvSpPr>
              <a:spLocks noChangeShapeType="1"/>
            </p:cNvSpPr>
            <p:nvPr/>
          </p:nvSpPr>
          <p:spPr bwMode="auto">
            <a:xfrm flipV="1">
              <a:off x="3324" y="1410"/>
              <a:ext cx="43" cy="10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" name="Line 75"/>
            <p:cNvSpPr>
              <a:spLocks noChangeShapeType="1"/>
            </p:cNvSpPr>
            <p:nvPr/>
          </p:nvSpPr>
          <p:spPr bwMode="auto">
            <a:xfrm>
              <a:off x="3380" y="1415"/>
              <a:ext cx="576" cy="46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Line 76"/>
            <p:cNvSpPr>
              <a:spLocks noChangeShapeType="1"/>
            </p:cNvSpPr>
            <p:nvPr/>
          </p:nvSpPr>
          <p:spPr bwMode="auto">
            <a:xfrm flipV="1">
              <a:off x="3962" y="1097"/>
              <a:ext cx="763" cy="77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3750" y="1453"/>
              <a:ext cx="1601" cy="252"/>
            </a:xfrm>
            <a:custGeom>
              <a:avLst/>
              <a:gdLst>
                <a:gd name="T0" fmla="*/ 0 w 2304"/>
                <a:gd name="T1" fmla="*/ 0 h 558"/>
                <a:gd name="T2" fmla="*/ 1 w 2304"/>
                <a:gd name="T3" fmla="*/ 0 h 558"/>
                <a:gd name="T4" fmla="*/ 1 w 2304"/>
                <a:gd name="T5" fmla="*/ 0 h 558"/>
                <a:gd name="T6" fmla="*/ 1 w 2304"/>
                <a:gd name="T7" fmla="*/ 0 h 5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04"/>
                <a:gd name="T13" fmla="*/ 0 h 558"/>
                <a:gd name="T14" fmla="*/ 2304 w 2304"/>
                <a:gd name="T15" fmla="*/ 558 h 5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04" h="558">
                  <a:moveTo>
                    <a:pt x="0" y="558"/>
                  </a:moveTo>
                  <a:cubicBezTo>
                    <a:pt x="86" y="452"/>
                    <a:pt x="172" y="347"/>
                    <a:pt x="338" y="265"/>
                  </a:cubicBezTo>
                  <a:cubicBezTo>
                    <a:pt x="504" y="183"/>
                    <a:pt x="668" y="108"/>
                    <a:pt x="996" y="64"/>
                  </a:cubicBezTo>
                  <a:cubicBezTo>
                    <a:pt x="1324" y="20"/>
                    <a:pt x="2079" y="1"/>
                    <a:pt x="2304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oval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4364" y="1473"/>
              <a:ext cx="996" cy="78"/>
            </a:xfrm>
            <a:custGeom>
              <a:avLst/>
              <a:gdLst>
                <a:gd name="T0" fmla="*/ 0 w 1244"/>
                <a:gd name="T1" fmla="*/ 0 h 164"/>
                <a:gd name="T2" fmla="*/ 2 w 1244"/>
                <a:gd name="T3" fmla="*/ 0 h 164"/>
                <a:gd name="T4" fmla="*/ 2 w 1244"/>
                <a:gd name="T5" fmla="*/ 0 h 164"/>
                <a:gd name="T6" fmla="*/ 2 w 1244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4"/>
                <a:gd name="T13" fmla="*/ 0 h 164"/>
                <a:gd name="T14" fmla="*/ 1244 w 1244"/>
                <a:gd name="T15" fmla="*/ 164 h 1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4" h="164">
                  <a:moveTo>
                    <a:pt x="0" y="164"/>
                  </a:moveTo>
                  <a:cubicBezTo>
                    <a:pt x="48" y="129"/>
                    <a:pt x="96" y="94"/>
                    <a:pt x="165" y="73"/>
                  </a:cubicBezTo>
                  <a:cubicBezTo>
                    <a:pt x="234" y="52"/>
                    <a:pt x="232" y="48"/>
                    <a:pt x="412" y="36"/>
                  </a:cubicBezTo>
                  <a:cubicBezTo>
                    <a:pt x="592" y="24"/>
                    <a:pt x="1071" y="7"/>
                    <a:pt x="1244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 flipV="1">
              <a:off x="4363" y="1396"/>
              <a:ext cx="995" cy="40"/>
            </a:xfrm>
            <a:custGeom>
              <a:avLst/>
              <a:gdLst>
                <a:gd name="T0" fmla="*/ 0 w 1244"/>
                <a:gd name="T1" fmla="*/ 0 h 164"/>
                <a:gd name="T2" fmla="*/ 2 w 1244"/>
                <a:gd name="T3" fmla="*/ 0 h 164"/>
                <a:gd name="T4" fmla="*/ 2 w 1244"/>
                <a:gd name="T5" fmla="*/ 0 h 164"/>
                <a:gd name="T6" fmla="*/ 2 w 1244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4"/>
                <a:gd name="T13" fmla="*/ 0 h 164"/>
                <a:gd name="T14" fmla="*/ 1244 w 1244"/>
                <a:gd name="T15" fmla="*/ 164 h 1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4" h="164">
                  <a:moveTo>
                    <a:pt x="0" y="164"/>
                  </a:moveTo>
                  <a:cubicBezTo>
                    <a:pt x="48" y="129"/>
                    <a:pt x="96" y="94"/>
                    <a:pt x="165" y="73"/>
                  </a:cubicBezTo>
                  <a:cubicBezTo>
                    <a:pt x="234" y="52"/>
                    <a:pt x="232" y="48"/>
                    <a:pt x="412" y="36"/>
                  </a:cubicBezTo>
                  <a:cubicBezTo>
                    <a:pt x="592" y="24"/>
                    <a:pt x="1071" y="7"/>
                    <a:pt x="1244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" name="Text Box 80"/>
            <p:cNvSpPr txBox="1">
              <a:spLocks noChangeArrowheads="1"/>
            </p:cNvSpPr>
            <p:nvPr/>
          </p:nvSpPr>
          <p:spPr bwMode="auto">
            <a:xfrm>
              <a:off x="4910" y="1125"/>
              <a:ext cx="51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algn="ctr" eaLnBrk="1" hangingPunct="1">
                <a:buClrTx/>
                <a:buSzTx/>
                <a:buFontTx/>
                <a:buNone/>
              </a:pPr>
              <a:r>
                <a:rPr lang="en-US" altLang="fr-FR" sz="1200" b="1">
                  <a:solidFill>
                    <a:schemeClr val="tx1"/>
                  </a:solidFill>
                  <a:latin typeface="Arial" pitchFamily="34" charset="0"/>
                </a:rPr>
                <a:t>Extracted</a:t>
              </a:r>
            </a:p>
            <a:p>
              <a:pPr algn="ctr" eaLnBrk="1" hangingPunct="1">
                <a:buClrTx/>
                <a:buSzTx/>
                <a:buFontTx/>
                <a:buNone/>
              </a:pPr>
              <a:r>
                <a:rPr lang="en-US" altLang="fr-FR" sz="1200" b="1">
                  <a:solidFill>
                    <a:schemeClr val="tx1"/>
                  </a:solidFill>
                  <a:latin typeface="Arial" pitchFamily="34" charset="0"/>
                </a:rPr>
                <a:t>ion beam</a:t>
              </a:r>
            </a:p>
          </p:txBody>
        </p:sp>
        <p:sp>
          <p:nvSpPr>
            <p:cNvPr id="72" name="Text Box 81"/>
            <p:cNvSpPr txBox="1">
              <a:spLocks noChangeArrowheads="1"/>
            </p:cNvSpPr>
            <p:nvPr/>
          </p:nvSpPr>
          <p:spPr bwMode="auto">
            <a:xfrm>
              <a:off x="4848" y="1476"/>
              <a:ext cx="68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</a:rPr>
                <a:t>~nA   for Surface</a:t>
              </a:r>
            </a:p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</a:rPr>
                <a:t>~</a:t>
              </a: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  <a:sym typeface="Symbol" pitchFamily="18" charset="2"/>
                </a:rPr>
                <a:t>A   for FEBIAD</a:t>
              </a:r>
            </a:p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  <a:sym typeface="Symbol" pitchFamily="18" charset="2"/>
                </a:rPr>
                <a:t>~mA   for ECR</a:t>
              </a:r>
            </a:p>
          </p:txBody>
        </p:sp>
      </p:grpSp>
      <p:pic>
        <p:nvPicPr>
          <p:cNvPr id="88" name="Picture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76" y="4582161"/>
            <a:ext cx="2791197" cy="1350931"/>
          </a:xfrm>
          <a:prstGeom prst="rect">
            <a:avLst/>
          </a:prstGeom>
          <a:noFill/>
          <a:ln>
            <a:noFill/>
          </a:ln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116125"/>
              </p:ext>
            </p:extLst>
          </p:nvPr>
        </p:nvGraphicFramePr>
        <p:xfrm>
          <a:off x="3644900" y="694814"/>
          <a:ext cx="3454801" cy="2139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Bitmap Image" r:id="rId3" imgW="4952381" imgH="3067478" progId="PBrush">
                  <p:embed/>
                </p:oleObj>
              </mc:Choice>
              <mc:Fallback>
                <p:oleObj name="Bitmap Image" r:id="rId3" imgW="4952381" imgH="306747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4900" y="694814"/>
                        <a:ext cx="3454801" cy="21390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From production to beam formation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Picture 3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269" y="3479527"/>
            <a:ext cx="1279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113" y="2754313"/>
            <a:ext cx="2209800" cy="281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Documents and Settings\Michal\Desktop\untitled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3875088"/>
            <a:ext cx="2520950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MC_Hex5_1_0002(x400)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4849814"/>
            <a:ext cx="12414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3835400" y="264001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latin typeface="Arial" pitchFamily="34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61325" y="5994400"/>
            <a:ext cx="6937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1mm</a:t>
            </a:r>
            <a:endParaRPr lang="fr-FR" b="1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251075" y="3992563"/>
            <a:ext cx="360363" cy="414337"/>
          </a:xfrm>
          <a:prstGeom prst="ellips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4143113" y="2709142"/>
            <a:ext cx="2451100" cy="3127375"/>
          </a:xfrm>
          <a:prstGeom prst="ellips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5" name="Straight Connector 14"/>
          <p:cNvCxnSpPr>
            <a:stCxn id="13" idx="1"/>
          </p:cNvCxnSpPr>
          <p:nvPr/>
        </p:nvCxnSpPr>
        <p:spPr>
          <a:xfrm flipV="1">
            <a:off x="2303849" y="2963069"/>
            <a:ext cx="2296726" cy="109017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3" idx="3"/>
          </p:cNvCxnSpPr>
          <p:nvPr/>
        </p:nvCxnSpPr>
        <p:spPr>
          <a:xfrm>
            <a:off x="2303849" y="4346222"/>
            <a:ext cx="2506276" cy="133067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487600" y="4140993"/>
            <a:ext cx="1295400" cy="531813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3768202" y="1691661"/>
            <a:ext cx="3213623" cy="530225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9263" y="5603875"/>
            <a:ext cx="2325687" cy="1905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93763" y="5676900"/>
            <a:ext cx="104298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10-100m</a:t>
            </a:r>
            <a:endParaRPr lang="fr-FR" b="1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222750" y="5678487"/>
            <a:ext cx="2111375" cy="9525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65562" y="5652367"/>
            <a:ext cx="7143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30cm</a:t>
            </a:r>
            <a:endParaRPr lang="fr-FR" b="1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cxnSp>
        <p:nvCxnSpPr>
          <p:cNvPr id="24" name="Straight Connector 23"/>
          <p:cNvCxnSpPr>
            <a:stCxn id="17" idx="2"/>
            <a:endCxn id="19" idx="2"/>
          </p:cNvCxnSpPr>
          <p:nvPr/>
        </p:nvCxnSpPr>
        <p:spPr>
          <a:xfrm flipH="1" flipV="1">
            <a:off x="3768202" y="1956774"/>
            <a:ext cx="719398" cy="2450126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7" idx="6"/>
            <a:endCxn id="19" idx="6"/>
          </p:cNvCxnSpPr>
          <p:nvPr/>
        </p:nvCxnSpPr>
        <p:spPr>
          <a:xfrm flipV="1">
            <a:off x="5783000" y="1956774"/>
            <a:ext cx="1198825" cy="2450126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964488" y="6107113"/>
            <a:ext cx="107156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820820" y="4346576"/>
            <a:ext cx="36512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706520" y="4270376"/>
            <a:ext cx="5969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1cm</a:t>
            </a:r>
            <a:endParaRPr lang="fr-FR" b="1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grpSp>
        <p:nvGrpSpPr>
          <p:cNvPr id="623" name="Group 622"/>
          <p:cNvGrpSpPr/>
          <p:nvPr/>
        </p:nvGrpSpPr>
        <p:grpSpPr>
          <a:xfrm rot="5400000">
            <a:off x="7464426" y="4457702"/>
            <a:ext cx="2027237" cy="1027113"/>
            <a:chOff x="6992938" y="5099050"/>
            <a:chExt cx="2027237" cy="1027113"/>
          </a:xfrm>
        </p:grpSpPr>
        <p:sp>
          <p:nvSpPr>
            <p:cNvPr id="33" name="Oval 32"/>
            <p:cNvSpPr/>
            <p:nvPr/>
          </p:nvSpPr>
          <p:spPr>
            <a:xfrm>
              <a:off x="6992938" y="5411788"/>
              <a:ext cx="120650" cy="11906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4" name="Oval 33"/>
            <p:cNvSpPr/>
            <p:nvPr/>
          </p:nvSpPr>
          <p:spPr>
            <a:xfrm>
              <a:off x="7859713" y="5099050"/>
              <a:ext cx="1160462" cy="1027113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35" name="Straight Connector 34"/>
            <p:cNvCxnSpPr>
              <a:stCxn id="33" idx="0"/>
              <a:endCxn id="34" idx="0"/>
            </p:cNvCxnSpPr>
            <p:nvPr/>
          </p:nvCxnSpPr>
          <p:spPr>
            <a:xfrm flipV="1">
              <a:off x="7053263" y="5099050"/>
              <a:ext cx="1387475" cy="31273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3" idx="4"/>
              <a:endCxn id="34" idx="3"/>
            </p:cNvCxnSpPr>
            <p:nvPr/>
          </p:nvCxnSpPr>
          <p:spPr>
            <a:xfrm>
              <a:off x="7053263" y="5530850"/>
              <a:ext cx="976312" cy="4445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AutoShape 13"/>
          <p:cNvSpPr>
            <a:spLocks noChangeArrowheads="1"/>
          </p:cNvSpPr>
          <p:nvPr/>
        </p:nvSpPr>
        <p:spPr bwMode="auto">
          <a:xfrm>
            <a:off x="2424113" y="4125913"/>
            <a:ext cx="98425" cy="73025"/>
          </a:xfrm>
          <a:prstGeom prst="irregularSeal1">
            <a:avLst/>
          </a:prstGeom>
          <a:solidFill>
            <a:srgbClr val="E3F818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pitchFamily="34" charset="0"/>
            </a:endParaRPr>
          </a:p>
        </p:txBody>
      </p:sp>
      <p:sp>
        <p:nvSpPr>
          <p:cNvPr id="619" name="Curved Left Arrow 618"/>
          <p:cNvSpPr/>
          <p:nvPr/>
        </p:nvSpPr>
        <p:spPr>
          <a:xfrm>
            <a:off x="3768202" y="2342323"/>
            <a:ext cx="4045473" cy="4582352"/>
          </a:xfrm>
          <a:prstGeom prst="curvedLeftArrow">
            <a:avLst>
              <a:gd name="adj1" fmla="val 9099"/>
              <a:gd name="adj2" fmla="val 27631"/>
              <a:gd name="adj3" fmla="val 25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881"/>
          <p:cNvGrpSpPr>
            <a:grpSpLocks/>
          </p:cNvGrpSpPr>
          <p:nvPr/>
        </p:nvGrpSpPr>
        <p:grpSpPr bwMode="auto">
          <a:xfrm>
            <a:off x="111125" y="989806"/>
            <a:ext cx="3521075" cy="1831181"/>
            <a:chOff x="2299854" y="3726421"/>
            <a:chExt cx="4834332" cy="2499841"/>
          </a:xfrm>
        </p:grpSpPr>
        <p:grpSp>
          <p:nvGrpSpPr>
            <p:cNvPr id="39" name="Group 867"/>
            <p:cNvGrpSpPr>
              <a:grpSpLocks/>
            </p:cNvGrpSpPr>
            <p:nvPr/>
          </p:nvGrpSpPr>
          <p:grpSpPr bwMode="auto">
            <a:xfrm>
              <a:off x="3552785" y="3726421"/>
              <a:ext cx="3581401" cy="2499841"/>
              <a:chOff x="717222" y="3948094"/>
              <a:chExt cx="3581401" cy="2499841"/>
            </a:xfrm>
          </p:grpSpPr>
          <p:grpSp>
            <p:nvGrpSpPr>
              <p:cNvPr id="42" name="Group 164"/>
              <p:cNvGrpSpPr>
                <a:grpSpLocks/>
              </p:cNvGrpSpPr>
              <p:nvPr/>
            </p:nvGrpSpPr>
            <p:grpSpPr bwMode="auto">
              <a:xfrm>
                <a:off x="717222" y="4996206"/>
                <a:ext cx="517689" cy="546756"/>
                <a:chOff x="1737157" y="3048000"/>
                <a:chExt cx="752940" cy="757578"/>
              </a:xfrm>
            </p:grpSpPr>
            <p:grpSp>
              <p:nvGrpSpPr>
                <p:cNvPr id="479" name="Group 33"/>
                <p:cNvGrpSpPr>
                  <a:grpSpLocks/>
                </p:cNvGrpSpPr>
                <p:nvPr/>
              </p:nvGrpSpPr>
              <p:grpSpPr bwMode="auto">
                <a:xfrm>
                  <a:off x="1946180" y="3048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610" name="Group 26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17" name="Oval 616"/>
                    <p:cNvSpPr/>
                    <p:nvPr/>
                  </p:nvSpPr>
                  <p:spPr>
                    <a:xfrm>
                      <a:off x="992943" y="3471283"/>
                      <a:ext cx="76839" cy="767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18" name="Oval 617"/>
                    <p:cNvSpPr/>
                    <p:nvPr/>
                  </p:nvSpPr>
                  <p:spPr>
                    <a:xfrm>
                      <a:off x="990026" y="3422064"/>
                      <a:ext cx="76839" cy="767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11" name="Group 27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15" name="Oval 614"/>
                    <p:cNvSpPr/>
                    <p:nvPr/>
                  </p:nvSpPr>
                  <p:spPr>
                    <a:xfrm>
                      <a:off x="984044" y="3476926"/>
                      <a:ext cx="76216" cy="7565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16" name="Oval 615"/>
                    <p:cNvSpPr/>
                    <p:nvPr/>
                  </p:nvSpPr>
                  <p:spPr>
                    <a:xfrm>
                      <a:off x="984629" y="3429814"/>
                      <a:ext cx="76216" cy="7565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12" name="Group 30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13" name="Oval 612"/>
                    <p:cNvSpPr/>
                    <p:nvPr/>
                  </p:nvSpPr>
                  <p:spPr>
                    <a:xfrm>
                      <a:off x="990415" y="3480509"/>
                      <a:ext cx="76113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14" name="Oval 613"/>
                    <p:cNvSpPr/>
                    <p:nvPr/>
                  </p:nvSpPr>
                  <p:spPr>
                    <a:xfrm>
                      <a:off x="990415" y="3429211"/>
                      <a:ext cx="76113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0" name="Group 34"/>
                <p:cNvGrpSpPr>
                  <a:grpSpLocks/>
                </p:cNvGrpSpPr>
                <p:nvPr/>
              </p:nvGrpSpPr>
              <p:grpSpPr bwMode="auto">
                <a:xfrm>
                  <a:off x="2098580" y="32004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601" name="Group 3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08" name="Oval 607"/>
                    <p:cNvSpPr/>
                    <p:nvPr/>
                  </p:nvSpPr>
                  <p:spPr>
                    <a:xfrm>
                      <a:off x="991075" y="3468452"/>
                      <a:ext cx="78211" cy="767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9" name="Oval 608"/>
                    <p:cNvSpPr/>
                    <p:nvPr/>
                  </p:nvSpPr>
                  <p:spPr>
                    <a:xfrm>
                      <a:off x="989934" y="3421874"/>
                      <a:ext cx="76839" cy="7670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02" name="Group 3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06" name="Oval 605"/>
                    <p:cNvSpPr/>
                    <p:nvPr/>
                  </p:nvSpPr>
                  <p:spPr>
                    <a:xfrm>
                      <a:off x="983879" y="3476929"/>
                      <a:ext cx="76216" cy="7565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7" name="Oval 606"/>
                    <p:cNvSpPr/>
                    <p:nvPr/>
                  </p:nvSpPr>
                  <p:spPr>
                    <a:xfrm>
                      <a:off x="984464" y="3429816"/>
                      <a:ext cx="7621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03" name="Group 3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04" name="Oval 603"/>
                    <p:cNvSpPr/>
                    <p:nvPr/>
                  </p:nvSpPr>
                  <p:spPr>
                    <a:xfrm>
                      <a:off x="990504" y="3480333"/>
                      <a:ext cx="76112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5" name="Oval 604"/>
                    <p:cNvSpPr/>
                    <p:nvPr/>
                  </p:nvSpPr>
                  <p:spPr>
                    <a:xfrm>
                      <a:off x="990504" y="3429035"/>
                      <a:ext cx="76112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1" name="Group 44"/>
                <p:cNvGrpSpPr>
                  <a:grpSpLocks/>
                </p:cNvGrpSpPr>
                <p:nvPr/>
              </p:nvGrpSpPr>
              <p:grpSpPr bwMode="auto"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92" name="Group 4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99" name="Oval 598"/>
                    <p:cNvSpPr/>
                    <p:nvPr/>
                  </p:nvSpPr>
                  <p:spPr>
                    <a:xfrm>
                      <a:off x="993468" y="3468498"/>
                      <a:ext cx="76839" cy="750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0" name="Oval 599"/>
                    <p:cNvSpPr/>
                    <p:nvPr/>
                  </p:nvSpPr>
                  <p:spPr>
                    <a:xfrm>
                      <a:off x="992578" y="3420810"/>
                      <a:ext cx="76839" cy="767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93" name="Group 4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97" name="Oval 596"/>
                    <p:cNvSpPr/>
                    <p:nvPr/>
                  </p:nvSpPr>
                  <p:spPr>
                    <a:xfrm>
                      <a:off x="987745" y="3478726"/>
                      <a:ext cx="76216" cy="7565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8" name="Oval 597"/>
                    <p:cNvSpPr/>
                    <p:nvPr/>
                  </p:nvSpPr>
                  <p:spPr>
                    <a:xfrm>
                      <a:off x="984391" y="3434065"/>
                      <a:ext cx="7621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94" name="Group 4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95" name="Oval 594"/>
                    <p:cNvSpPr/>
                    <p:nvPr/>
                  </p:nvSpPr>
                  <p:spPr>
                    <a:xfrm>
                      <a:off x="991215" y="3480842"/>
                      <a:ext cx="76112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6" name="Oval 595"/>
                    <p:cNvSpPr/>
                    <p:nvPr/>
                  </p:nvSpPr>
                  <p:spPr>
                    <a:xfrm>
                      <a:off x="991215" y="3429544"/>
                      <a:ext cx="76112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2" name="Group 54"/>
                <p:cNvGrpSpPr>
                  <a:grpSpLocks/>
                </p:cNvGrpSpPr>
                <p:nvPr/>
              </p:nvGrpSpPr>
              <p:grpSpPr bwMode="auto"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83" name="Group 5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90" name="Oval 589"/>
                    <p:cNvSpPr/>
                    <p:nvPr/>
                  </p:nvSpPr>
                  <p:spPr>
                    <a:xfrm>
                      <a:off x="993375" y="3468310"/>
                      <a:ext cx="76839" cy="750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1" name="Oval 590"/>
                    <p:cNvSpPr/>
                    <p:nvPr/>
                  </p:nvSpPr>
                  <p:spPr>
                    <a:xfrm>
                      <a:off x="992485" y="3420621"/>
                      <a:ext cx="76839" cy="7670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84" name="Group 5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88" name="Oval 587"/>
                    <p:cNvSpPr/>
                    <p:nvPr/>
                  </p:nvSpPr>
                  <p:spPr>
                    <a:xfrm>
                      <a:off x="985015" y="3481992"/>
                      <a:ext cx="76216" cy="7416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9" name="Oval 588"/>
                    <p:cNvSpPr/>
                    <p:nvPr/>
                  </p:nvSpPr>
                  <p:spPr>
                    <a:xfrm>
                      <a:off x="984227" y="3434066"/>
                      <a:ext cx="76216" cy="7565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85" name="Group 5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86" name="Oval 585"/>
                    <p:cNvSpPr/>
                    <p:nvPr/>
                  </p:nvSpPr>
                  <p:spPr>
                    <a:xfrm>
                      <a:off x="993974" y="3480667"/>
                      <a:ext cx="70771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7" name="Oval 586"/>
                    <p:cNvSpPr/>
                    <p:nvPr/>
                  </p:nvSpPr>
                  <p:spPr>
                    <a:xfrm>
                      <a:off x="993974" y="3429369"/>
                      <a:ext cx="70771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3" name="Group 64"/>
                <p:cNvGrpSpPr>
                  <a:grpSpLocks/>
                </p:cNvGrpSpPr>
                <p:nvPr/>
              </p:nvGrpSpPr>
              <p:grpSpPr bwMode="auto">
                <a:xfrm rot="-8086040">
                  <a:off x="1813357" y="31191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74" name="Group 6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81" name="Oval 580"/>
                    <p:cNvSpPr/>
                    <p:nvPr/>
                  </p:nvSpPr>
                  <p:spPr>
                    <a:xfrm>
                      <a:off x="1005633" y="3479078"/>
                      <a:ext cx="70163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2" name="Oval 581"/>
                    <p:cNvSpPr/>
                    <p:nvPr/>
                  </p:nvSpPr>
                  <p:spPr>
                    <a:xfrm>
                      <a:off x="1000336" y="3429272"/>
                      <a:ext cx="70163" cy="7634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75" name="Group 6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79" name="Oval 578"/>
                    <p:cNvSpPr/>
                    <p:nvPr/>
                  </p:nvSpPr>
                  <p:spPr>
                    <a:xfrm>
                      <a:off x="1005552" y="3481529"/>
                      <a:ext cx="70112" cy="724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0" name="Oval 579"/>
                    <p:cNvSpPr/>
                    <p:nvPr/>
                  </p:nvSpPr>
                  <p:spPr>
                    <a:xfrm>
                      <a:off x="1005520" y="3436121"/>
                      <a:ext cx="70112" cy="7391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76" name="Group 6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77" name="Oval 576"/>
                    <p:cNvSpPr/>
                    <p:nvPr/>
                  </p:nvSpPr>
                  <p:spPr>
                    <a:xfrm>
                      <a:off x="988813" y="3495771"/>
                      <a:ext cx="76042" cy="741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78" name="Oval 577"/>
                    <p:cNvSpPr/>
                    <p:nvPr/>
                  </p:nvSpPr>
                  <p:spPr>
                    <a:xfrm>
                      <a:off x="993172" y="3453483"/>
                      <a:ext cx="74684" cy="727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4" name="Group 74"/>
                <p:cNvGrpSpPr>
                  <a:grpSpLocks/>
                </p:cNvGrpSpPr>
                <p:nvPr/>
              </p:nvGrpSpPr>
              <p:grpSpPr bwMode="auto">
                <a:xfrm rot="-8086040">
                  <a:off x="2118156" y="334771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65" name="Group 7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72" name="Oval 571"/>
                    <p:cNvSpPr/>
                    <p:nvPr/>
                  </p:nvSpPr>
                  <p:spPr>
                    <a:xfrm>
                      <a:off x="1004279" y="3470848"/>
                      <a:ext cx="76909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73" name="Oval 572"/>
                    <p:cNvSpPr/>
                    <p:nvPr/>
                  </p:nvSpPr>
                  <p:spPr>
                    <a:xfrm>
                      <a:off x="1000634" y="3422212"/>
                      <a:ext cx="76910" cy="7634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66" name="Group 7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70" name="Oval 569"/>
                    <p:cNvSpPr/>
                    <p:nvPr/>
                  </p:nvSpPr>
                  <p:spPr>
                    <a:xfrm>
                      <a:off x="997254" y="3485526"/>
                      <a:ext cx="74947" cy="724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71" name="Oval 570"/>
                    <p:cNvSpPr/>
                    <p:nvPr/>
                  </p:nvSpPr>
                  <p:spPr>
                    <a:xfrm>
                      <a:off x="1000527" y="3438716"/>
                      <a:ext cx="76156" cy="724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67" name="Group 7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68" name="Oval 567"/>
                    <p:cNvSpPr/>
                    <p:nvPr/>
                  </p:nvSpPr>
                  <p:spPr>
                    <a:xfrm>
                      <a:off x="997769" y="3490185"/>
                      <a:ext cx="74683" cy="7863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9" name="Oval 568"/>
                    <p:cNvSpPr/>
                    <p:nvPr/>
                  </p:nvSpPr>
                  <p:spPr>
                    <a:xfrm>
                      <a:off x="994007" y="3434903"/>
                      <a:ext cx="76042" cy="8011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5" name="Group 84"/>
                <p:cNvGrpSpPr>
                  <a:grpSpLocks/>
                </p:cNvGrpSpPr>
                <p:nvPr/>
              </p:nvGrpSpPr>
              <p:grpSpPr bwMode="auto">
                <a:xfrm rot="8237938">
                  <a:off x="1737157" y="334771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56" name="Group 8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63" name="Oval 562"/>
                    <p:cNvSpPr/>
                    <p:nvPr/>
                  </p:nvSpPr>
                  <p:spPr>
                    <a:xfrm>
                      <a:off x="988420" y="3486142"/>
                      <a:ext cx="76839" cy="767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4" name="Oval 563"/>
                    <p:cNvSpPr/>
                    <p:nvPr/>
                  </p:nvSpPr>
                  <p:spPr>
                    <a:xfrm>
                      <a:off x="987201" y="3437067"/>
                      <a:ext cx="76839" cy="767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57" name="Group 8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61" name="Oval 560"/>
                    <p:cNvSpPr/>
                    <p:nvPr/>
                  </p:nvSpPr>
                  <p:spPr>
                    <a:xfrm>
                      <a:off x="990942" y="3462600"/>
                      <a:ext cx="76216" cy="7565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2" name="Oval 561"/>
                    <p:cNvSpPr/>
                    <p:nvPr/>
                  </p:nvSpPr>
                  <p:spPr>
                    <a:xfrm>
                      <a:off x="991188" y="3413498"/>
                      <a:ext cx="7744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58" name="Group 8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59" name="Oval 558"/>
                    <p:cNvSpPr/>
                    <p:nvPr/>
                  </p:nvSpPr>
                  <p:spPr>
                    <a:xfrm>
                      <a:off x="983515" y="3472690"/>
                      <a:ext cx="76112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0" name="Oval 559"/>
                    <p:cNvSpPr/>
                    <p:nvPr/>
                  </p:nvSpPr>
                  <p:spPr>
                    <a:xfrm>
                      <a:off x="983584" y="3421436"/>
                      <a:ext cx="76113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6" name="Group 94"/>
                <p:cNvGrpSpPr>
                  <a:grpSpLocks/>
                </p:cNvGrpSpPr>
                <p:nvPr/>
              </p:nvGrpSpPr>
              <p:grpSpPr bwMode="auto">
                <a:xfrm rot="8237938">
                  <a:off x="2111797" y="3502157"/>
                  <a:ext cx="328680" cy="288900"/>
                  <a:chOff x="1946180" y="3067179"/>
                  <a:chExt cx="328680" cy="288900"/>
                </a:xfrm>
              </p:grpSpPr>
              <p:grpSp>
                <p:nvGrpSpPr>
                  <p:cNvPr id="547" name="Group 9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54" name="Oval 553"/>
                    <p:cNvSpPr/>
                    <p:nvPr/>
                  </p:nvSpPr>
                  <p:spPr>
                    <a:xfrm>
                      <a:off x="983893" y="3490163"/>
                      <a:ext cx="76839" cy="767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55" name="Oval 554"/>
                    <p:cNvSpPr/>
                    <p:nvPr/>
                  </p:nvSpPr>
                  <p:spPr>
                    <a:xfrm>
                      <a:off x="981362" y="3441567"/>
                      <a:ext cx="76839" cy="7670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8" name="Group 9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52" name="Oval 551"/>
                    <p:cNvSpPr/>
                    <p:nvPr/>
                  </p:nvSpPr>
                  <p:spPr>
                    <a:xfrm>
                      <a:off x="985787" y="3459719"/>
                      <a:ext cx="76216" cy="7565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53" name="Oval 552"/>
                    <p:cNvSpPr/>
                    <p:nvPr/>
                  </p:nvSpPr>
                  <p:spPr>
                    <a:xfrm>
                      <a:off x="986664" y="3407558"/>
                      <a:ext cx="7621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9" name="Group 9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07331" y="3061843"/>
                    <a:ext cx="199826" cy="210498"/>
                    <a:chOff x="957298" y="3440543"/>
                    <a:chExt cx="99913" cy="116943"/>
                  </a:xfrm>
                </p:grpSpPr>
                <p:sp>
                  <p:nvSpPr>
                    <p:cNvPr id="550" name="Oval 549"/>
                    <p:cNvSpPr/>
                    <p:nvPr/>
                  </p:nvSpPr>
                  <p:spPr>
                    <a:xfrm>
                      <a:off x="942807" y="3484554"/>
                      <a:ext cx="77447" cy="7242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51" name="Oval 550"/>
                    <p:cNvSpPr/>
                    <p:nvPr/>
                  </p:nvSpPr>
                  <p:spPr>
                    <a:xfrm>
                      <a:off x="969320" y="3439919"/>
                      <a:ext cx="76111" cy="7393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7" name="Group 104"/>
                <p:cNvGrpSpPr>
                  <a:grpSpLocks/>
                </p:cNvGrpSpPr>
                <p:nvPr/>
              </p:nvGrpSpPr>
              <p:grpSpPr bwMode="auto">
                <a:xfrm rot="8237938">
                  <a:off x="1895111" y="3497499"/>
                  <a:ext cx="322441" cy="308079"/>
                  <a:chOff x="1946180" y="3048000"/>
                  <a:chExt cx="322441" cy="308079"/>
                </a:xfrm>
              </p:grpSpPr>
              <p:grpSp>
                <p:nvGrpSpPr>
                  <p:cNvPr id="538" name="Group 10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45" name="Oval 544"/>
                    <p:cNvSpPr/>
                    <p:nvPr/>
                  </p:nvSpPr>
                  <p:spPr>
                    <a:xfrm>
                      <a:off x="991692" y="3486939"/>
                      <a:ext cx="76839" cy="767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46" name="Oval 545"/>
                    <p:cNvSpPr/>
                    <p:nvPr/>
                  </p:nvSpPr>
                  <p:spPr>
                    <a:xfrm>
                      <a:off x="986840" y="3435740"/>
                      <a:ext cx="76839" cy="7507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9" name="Group 10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093597" y="3125682"/>
                    <a:ext cx="175024" cy="197014"/>
                    <a:chOff x="987576" y="3429000"/>
                    <a:chExt cx="79224" cy="109429"/>
                  </a:xfrm>
                </p:grpSpPr>
                <p:sp>
                  <p:nvSpPr>
                    <p:cNvPr id="543" name="Oval 542"/>
                    <p:cNvSpPr/>
                    <p:nvPr/>
                  </p:nvSpPr>
                  <p:spPr>
                    <a:xfrm>
                      <a:off x="989783" y="3454932"/>
                      <a:ext cx="79905" cy="7713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44" name="Oval 543"/>
                    <p:cNvSpPr/>
                    <p:nvPr/>
                  </p:nvSpPr>
                  <p:spPr>
                    <a:xfrm>
                      <a:off x="989350" y="3421295"/>
                      <a:ext cx="81134" cy="7713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0" name="Group 10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41" name="Oval 540"/>
                    <p:cNvSpPr/>
                    <p:nvPr/>
                  </p:nvSpPr>
                  <p:spPr>
                    <a:xfrm>
                      <a:off x="977607" y="3466875"/>
                      <a:ext cx="76113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42" name="Oval 541"/>
                    <p:cNvSpPr/>
                    <p:nvPr/>
                  </p:nvSpPr>
                  <p:spPr>
                    <a:xfrm>
                      <a:off x="977904" y="3423527"/>
                      <a:ext cx="76113" cy="7242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8" name="Group 114"/>
                <p:cNvGrpSpPr>
                  <a:grpSpLocks/>
                </p:cNvGrpSpPr>
                <p:nvPr/>
              </p:nvGrpSpPr>
              <p:grpSpPr bwMode="auto">
                <a:xfrm rot="8237938">
                  <a:off x="1738017" y="3194535"/>
                  <a:ext cx="327853" cy="308079"/>
                  <a:chOff x="1946180" y="3048000"/>
                  <a:chExt cx="327853" cy="308079"/>
                </a:xfrm>
              </p:grpSpPr>
              <p:grpSp>
                <p:nvGrpSpPr>
                  <p:cNvPr id="529" name="Group 11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36" name="Oval 535"/>
                    <p:cNvSpPr/>
                    <p:nvPr/>
                  </p:nvSpPr>
                  <p:spPr>
                    <a:xfrm>
                      <a:off x="991804" y="3486700"/>
                      <a:ext cx="76839" cy="767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37" name="Oval 536"/>
                    <p:cNvSpPr/>
                    <p:nvPr/>
                  </p:nvSpPr>
                  <p:spPr>
                    <a:xfrm>
                      <a:off x="987558" y="3437025"/>
                      <a:ext cx="76839" cy="767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0" name="Group 11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073756" y="3093089"/>
                    <a:ext cx="200277" cy="236130"/>
                    <a:chOff x="976145" y="3422535"/>
                    <a:chExt cx="90655" cy="131156"/>
                  </a:xfrm>
                </p:grpSpPr>
                <p:sp>
                  <p:nvSpPr>
                    <p:cNvPr id="534" name="Oval 533"/>
                    <p:cNvSpPr/>
                    <p:nvPr/>
                  </p:nvSpPr>
                  <p:spPr>
                    <a:xfrm>
                      <a:off x="984617" y="3475444"/>
                      <a:ext cx="76216" cy="7416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35" name="Oval 534"/>
                    <p:cNvSpPr/>
                    <p:nvPr/>
                  </p:nvSpPr>
                  <p:spPr>
                    <a:xfrm>
                      <a:off x="972548" y="3414711"/>
                      <a:ext cx="77445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1" name="Group 11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32" name="Oval 531"/>
                    <p:cNvSpPr/>
                    <p:nvPr/>
                  </p:nvSpPr>
                  <p:spPr>
                    <a:xfrm>
                      <a:off x="984952" y="3475653"/>
                      <a:ext cx="74777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33" name="Oval 532"/>
                    <p:cNvSpPr/>
                    <p:nvPr/>
                  </p:nvSpPr>
                  <p:spPr>
                    <a:xfrm>
                      <a:off x="985825" y="3427444"/>
                      <a:ext cx="76113" cy="7242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9" name="Group 124"/>
                <p:cNvGrpSpPr>
                  <a:grpSpLocks/>
                </p:cNvGrpSpPr>
                <p:nvPr/>
              </p:nvGrpSpPr>
              <p:grpSpPr bwMode="auto">
                <a:xfrm rot="8237938">
                  <a:off x="2118299" y="31186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20" name="Group 12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27" name="Oval 526"/>
                    <p:cNvSpPr/>
                    <p:nvPr/>
                  </p:nvSpPr>
                  <p:spPr>
                    <a:xfrm>
                      <a:off x="987674" y="3485255"/>
                      <a:ext cx="76839" cy="750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28" name="Oval 527"/>
                    <p:cNvSpPr/>
                    <p:nvPr/>
                  </p:nvSpPr>
                  <p:spPr>
                    <a:xfrm>
                      <a:off x="986051" y="3434620"/>
                      <a:ext cx="76839" cy="7507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21" name="Group 12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25" name="Oval 524"/>
                    <p:cNvSpPr/>
                    <p:nvPr/>
                  </p:nvSpPr>
                  <p:spPr>
                    <a:xfrm>
                      <a:off x="993388" y="3460030"/>
                      <a:ext cx="76216" cy="7565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26" name="Oval 525"/>
                    <p:cNvSpPr/>
                    <p:nvPr/>
                  </p:nvSpPr>
                  <p:spPr>
                    <a:xfrm>
                      <a:off x="992167" y="3410013"/>
                      <a:ext cx="7621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22" name="Group 12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23" name="Oval 522"/>
                    <p:cNvSpPr/>
                    <p:nvPr/>
                  </p:nvSpPr>
                  <p:spPr>
                    <a:xfrm>
                      <a:off x="982343" y="3475581"/>
                      <a:ext cx="74777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24" name="Oval 523"/>
                    <p:cNvSpPr/>
                    <p:nvPr/>
                  </p:nvSpPr>
                  <p:spPr>
                    <a:xfrm>
                      <a:off x="982412" y="3424327"/>
                      <a:ext cx="74777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90" name="Group 134"/>
                <p:cNvGrpSpPr>
                  <a:grpSpLocks/>
                </p:cNvGrpSpPr>
                <p:nvPr/>
              </p:nvGrpSpPr>
              <p:grpSpPr bwMode="auto">
                <a:xfrm rot="-6651458">
                  <a:off x="1790717" y="340717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11" name="Group 13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18" name="Oval 517"/>
                    <p:cNvSpPr/>
                    <p:nvPr/>
                  </p:nvSpPr>
                  <p:spPr>
                    <a:xfrm>
                      <a:off x="1002208" y="3478312"/>
                      <a:ext cx="76909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9" name="Oval 518"/>
                    <p:cNvSpPr/>
                    <p:nvPr/>
                  </p:nvSpPr>
                  <p:spPr>
                    <a:xfrm>
                      <a:off x="998835" y="3428307"/>
                      <a:ext cx="76910" cy="7634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12" name="Group 13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16" name="Oval 515"/>
                    <p:cNvSpPr/>
                    <p:nvPr/>
                  </p:nvSpPr>
                  <p:spPr>
                    <a:xfrm>
                      <a:off x="998206" y="3490969"/>
                      <a:ext cx="76156" cy="7844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7" name="Oval 516"/>
                    <p:cNvSpPr/>
                    <p:nvPr/>
                  </p:nvSpPr>
                  <p:spPr>
                    <a:xfrm>
                      <a:off x="996616" y="3440401"/>
                      <a:ext cx="76156" cy="7994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13" name="Group 13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14" name="Oval 513"/>
                    <p:cNvSpPr/>
                    <p:nvPr/>
                  </p:nvSpPr>
                  <p:spPr>
                    <a:xfrm>
                      <a:off x="994127" y="3491022"/>
                      <a:ext cx="76042" cy="7863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5" name="Oval 514"/>
                    <p:cNvSpPr/>
                    <p:nvPr/>
                  </p:nvSpPr>
                  <p:spPr>
                    <a:xfrm>
                      <a:off x="993828" y="3438452"/>
                      <a:ext cx="76042" cy="771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91" name="Group 144"/>
                <p:cNvGrpSpPr>
                  <a:grpSpLocks/>
                </p:cNvGrpSpPr>
                <p:nvPr/>
              </p:nvGrpSpPr>
              <p:grpSpPr bwMode="auto">
                <a:xfrm rot="-6651458">
                  <a:off x="2171718" y="3330977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02" name="Group 14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09" name="Oval 508"/>
                    <p:cNvSpPr/>
                    <p:nvPr/>
                  </p:nvSpPr>
                  <p:spPr>
                    <a:xfrm>
                      <a:off x="1001615" y="3471362"/>
                      <a:ext cx="76909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0" name="Oval 509"/>
                    <p:cNvSpPr/>
                    <p:nvPr/>
                  </p:nvSpPr>
                  <p:spPr>
                    <a:xfrm>
                      <a:off x="1000140" y="3421605"/>
                      <a:ext cx="76909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03" name="Group 14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07" name="Oval 506"/>
                    <p:cNvSpPr/>
                    <p:nvPr/>
                  </p:nvSpPr>
                  <p:spPr>
                    <a:xfrm>
                      <a:off x="996502" y="3481932"/>
                      <a:ext cx="76156" cy="724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08" name="Oval 507"/>
                    <p:cNvSpPr/>
                    <p:nvPr/>
                  </p:nvSpPr>
                  <p:spPr>
                    <a:xfrm>
                      <a:off x="990555" y="3436577"/>
                      <a:ext cx="74947" cy="754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04" name="Group 14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05" name="Oval 504"/>
                    <p:cNvSpPr/>
                    <p:nvPr/>
                  </p:nvSpPr>
                  <p:spPr>
                    <a:xfrm>
                      <a:off x="991552" y="3479527"/>
                      <a:ext cx="76042" cy="7715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06" name="Oval 505"/>
                    <p:cNvSpPr/>
                    <p:nvPr/>
                  </p:nvSpPr>
                  <p:spPr>
                    <a:xfrm>
                      <a:off x="993274" y="3435327"/>
                      <a:ext cx="73326" cy="8011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92" name="Group 154"/>
                <p:cNvGrpSpPr>
                  <a:grpSpLocks/>
                </p:cNvGrpSpPr>
                <p:nvPr/>
              </p:nvGrpSpPr>
              <p:grpSpPr bwMode="auto">
                <a:xfrm rot="-6651458">
                  <a:off x="1984020" y="3086720"/>
                  <a:ext cx="490499" cy="423181"/>
                  <a:chOff x="1935349" y="2902872"/>
                  <a:chExt cx="490499" cy="423181"/>
                </a:xfrm>
              </p:grpSpPr>
              <p:grpSp>
                <p:nvGrpSpPr>
                  <p:cNvPr id="493" name="Group 15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35349" y="3148009"/>
                    <a:ext cx="174937" cy="167908"/>
                    <a:chOff x="990600" y="3429000"/>
                    <a:chExt cx="88385" cy="102612"/>
                  </a:xfrm>
                </p:grpSpPr>
                <p:sp>
                  <p:nvSpPr>
                    <p:cNvPr id="500" name="Oval 499"/>
                    <p:cNvSpPr/>
                    <p:nvPr/>
                  </p:nvSpPr>
                  <p:spPr>
                    <a:xfrm>
                      <a:off x="1014592" y="3458944"/>
                      <a:ext cx="72862" cy="7800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01" name="Oval 500"/>
                    <p:cNvSpPr/>
                    <p:nvPr/>
                  </p:nvSpPr>
                  <p:spPr>
                    <a:xfrm>
                      <a:off x="1002520" y="3429728"/>
                      <a:ext cx="74210" cy="7800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94" name="Group 15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98" name="Oval 497"/>
                    <p:cNvSpPr/>
                    <p:nvPr/>
                  </p:nvSpPr>
                  <p:spPr>
                    <a:xfrm>
                      <a:off x="996024" y="3485156"/>
                      <a:ext cx="76157" cy="7693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99" name="Oval 498"/>
                    <p:cNvSpPr/>
                    <p:nvPr/>
                  </p:nvSpPr>
                  <p:spPr>
                    <a:xfrm>
                      <a:off x="995374" y="3436288"/>
                      <a:ext cx="76156" cy="7994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95" name="Group 15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100478" y="2875030"/>
                    <a:ext cx="297528" cy="353212"/>
                    <a:chOff x="990600" y="3479800"/>
                    <a:chExt cx="148764" cy="196229"/>
                  </a:xfrm>
                </p:grpSpPr>
                <p:sp>
                  <p:nvSpPr>
                    <p:cNvPr id="496" name="Oval 495"/>
                    <p:cNvSpPr/>
                    <p:nvPr/>
                  </p:nvSpPr>
                  <p:spPr>
                    <a:xfrm>
                      <a:off x="996839" y="3491638"/>
                      <a:ext cx="77400" cy="741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97" name="Oval 496"/>
                    <p:cNvSpPr/>
                    <p:nvPr/>
                  </p:nvSpPr>
                  <p:spPr>
                    <a:xfrm>
                      <a:off x="1069722" y="3611226"/>
                      <a:ext cx="78758" cy="7566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43" name="Group 830"/>
              <p:cNvGrpSpPr>
                <a:grpSpLocks/>
              </p:cNvGrpSpPr>
              <p:nvPr/>
            </p:nvGrpSpPr>
            <p:grpSpPr bwMode="auto">
              <a:xfrm>
                <a:off x="2941163" y="4998597"/>
                <a:ext cx="480767" cy="487804"/>
                <a:chOff x="1828800" y="4074769"/>
                <a:chExt cx="562331" cy="589403"/>
              </a:xfrm>
            </p:grpSpPr>
            <p:grpSp>
              <p:nvGrpSpPr>
                <p:cNvPr id="374" name="Group 166"/>
                <p:cNvGrpSpPr>
                  <a:grpSpLocks/>
                </p:cNvGrpSpPr>
                <p:nvPr/>
              </p:nvGrpSpPr>
              <p:grpSpPr bwMode="auto">
                <a:xfrm>
                  <a:off x="1952573" y="4074769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70" name="Group 297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77" name="Oval 476"/>
                    <p:cNvSpPr/>
                    <p:nvPr/>
                  </p:nvSpPr>
                  <p:spPr>
                    <a:xfrm>
                      <a:off x="997129" y="3470117"/>
                      <a:ext cx="73459" cy="7678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78" name="Oval 477"/>
                    <p:cNvSpPr/>
                    <p:nvPr/>
                  </p:nvSpPr>
                  <p:spPr>
                    <a:xfrm>
                      <a:off x="993554" y="3420136"/>
                      <a:ext cx="73459" cy="7678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71" name="Group 298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75" name="Oval 474"/>
                    <p:cNvSpPr/>
                    <p:nvPr/>
                  </p:nvSpPr>
                  <p:spPr>
                    <a:xfrm>
                      <a:off x="984196" y="3481081"/>
                      <a:ext cx="73125" cy="7288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76" name="Oval 475"/>
                    <p:cNvSpPr/>
                    <p:nvPr/>
                  </p:nvSpPr>
                  <p:spPr>
                    <a:xfrm>
                      <a:off x="982823" y="3432332"/>
                      <a:ext cx="73125" cy="7443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72" name="Group 299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73" name="Oval 472"/>
                    <p:cNvSpPr/>
                    <p:nvPr/>
                  </p:nvSpPr>
                  <p:spPr>
                    <a:xfrm>
                      <a:off x="999841" y="3480309"/>
                      <a:ext cx="69800" cy="6880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74" name="Oval 473"/>
                    <p:cNvSpPr/>
                    <p:nvPr/>
                  </p:nvSpPr>
                  <p:spPr>
                    <a:xfrm>
                      <a:off x="999841" y="3429451"/>
                      <a:ext cx="69800" cy="7479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5" name="Group 167"/>
                <p:cNvGrpSpPr>
                  <a:grpSpLocks/>
                </p:cNvGrpSpPr>
                <p:nvPr/>
              </p:nvGrpSpPr>
              <p:grpSpPr bwMode="auto">
                <a:xfrm>
                  <a:off x="2076195" y="4201887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61" name="Group 288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68" name="Oval 467"/>
                    <p:cNvSpPr/>
                    <p:nvPr/>
                  </p:nvSpPr>
                  <p:spPr>
                    <a:xfrm>
                      <a:off x="993193" y="3469544"/>
                      <a:ext cx="72099" cy="7678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69" name="Oval 468"/>
                    <p:cNvSpPr/>
                    <p:nvPr/>
                  </p:nvSpPr>
                  <p:spPr>
                    <a:xfrm>
                      <a:off x="989776" y="3418829"/>
                      <a:ext cx="74819" cy="784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62" name="Group 289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66" name="Oval 465"/>
                    <p:cNvSpPr/>
                    <p:nvPr/>
                  </p:nvSpPr>
                  <p:spPr>
                    <a:xfrm>
                      <a:off x="988323" y="3478911"/>
                      <a:ext cx="75562" cy="7443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67" name="Oval 466"/>
                    <p:cNvSpPr/>
                    <p:nvPr/>
                  </p:nvSpPr>
                  <p:spPr>
                    <a:xfrm>
                      <a:off x="986807" y="3430862"/>
                      <a:ext cx="73125" cy="7443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63" name="Group 290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64" name="Oval 463"/>
                    <p:cNvSpPr/>
                    <p:nvPr/>
                  </p:nvSpPr>
                  <p:spPr>
                    <a:xfrm>
                      <a:off x="990885" y="3479408"/>
                      <a:ext cx="75384" cy="762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65" name="Oval 464"/>
                    <p:cNvSpPr/>
                    <p:nvPr/>
                  </p:nvSpPr>
                  <p:spPr>
                    <a:xfrm>
                      <a:off x="990885" y="3428550"/>
                      <a:ext cx="75384" cy="762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6" name="Group 168"/>
                <p:cNvGrpSpPr>
                  <a:grpSpLocks/>
                </p:cNvGrpSpPr>
                <p:nvPr/>
              </p:nvGrpSpPr>
              <p:grpSpPr bwMode="auto">
                <a:xfrm>
                  <a:off x="1857358" y="4265446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52" name="Group 279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59" name="Oval 458"/>
                    <p:cNvSpPr/>
                    <p:nvPr/>
                  </p:nvSpPr>
                  <p:spPr>
                    <a:xfrm>
                      <a:off x="992950" y="3467808"/>
                      <a:ext cx="74819" cy="7678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60" name="Oval 459"/>
                    <p:cNvSpPr/>
                    <p:nvPr/>
                  </p:nvSpPr>
                  <p:spPr>
                    <a:xfrm>
                      <a:off x="991726" y="3419542"/>
                      <a:ext cx="74820" cy="7678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53" name="Group 280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57" name="Oval 456"/>
                    <p:cNvSpPr/>
                    <p:nvPr/>
                  </p:nvSpPr>
                  <p:spPr>
                    <a:xfrm>
                      <a:off x="987408" y="3481038"/>
                      <a:ext cx="71905" cy="7443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58" name="Oval 457"/>
                    <p:cNvSpPr/>
                    <p:nvPr/>
                  </p:nvSpPr>
                  <p:spPr>
                    <a:xfrm>
                      <a:off x="986727" y="3434871"/>
                      <a:ext cx="73125" cy="7443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54" name="Group 281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55" name="Oval 454"/>
                    <p:cNvSpPr/>
                    <p:nvPr/>
                  </p:nvSpPr>
                  <p:spPr>
                    <a:xfrm>
                      <a:off x="991293" y="3479704"/>
                      <a:ext cx="75384" cy="762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56" name="Oval 455"/>
                    <p:cNvSpPr/>
                    <p:nvPr/>
                  </p:nvSpPr>
                  <p:spPr>
                    <a:xfrm>
                      <a:off x="991293" y="3428846"/>
                      <a:ext cx="75384" cy="762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7" name="Group 169"/>
                <p:cNvGrpSpPr>
                  <a:grpSpLocks/>
                </p:cNvGrpSpPr>
                <p:nvPr/>
              </p:nvGrpSpPr>
              <p:grpSpPr bwMode="auto">
                <a:xfrm>
                  <a:off x="1980980" y="4392564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43" name="Group 270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50" name="Oval 449"/>
                    <p:cNvSpPr/>
                    <p:nvPr/>
                  </p:nvSpPr>
                  <p:spPr>
                    <a:xfrm>
                      <a:off x="993833" y="3477663"/>
                      <a:ext cx="76179" cy="7678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51" name="Oval 450"/>
                    <p:cNvSpPr/>
                    <p:nvPr/>
                  </p:nvSpPr>
                  <p:spPr>
                    <a:xfrm>
                      <a:off x="992210" y="3426637"/>
                      <a:ext cx="74819" cy="7678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44" name="Group 271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48" name="Oval 447"/>
                    <p:cNvSpPr/>
                    <p:nvPr/>
                  </p:nvSpPr>
                  <p:spPr>
                    <a:xfrm>
                      <a:off x="984212" y="3478698"/>
                      <a:ext cx="73125" cy="775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9" name="Oval 448"/>
                    <p:cNvSpPr/>
                    <p:nvPr/>
                  </p:nvSpPr>
                  <p:spPr>
                    <a:xfrm>
                      <a:off x="984200" y="3430798"/>
                      <a:ext cx="73125" cy="775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45" name="Group 272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46" name="Oval 445"/>
                    <p:cNvSpPr/>
                    <p:nvPr/>
                  </p:nvSpPr>
                  <p:spPr>
                    <a:xfrm>
                      <a:off x="987921" y="3480300"/>
                      <a:ext cx="82364" cy="6880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7" name="Oval 446"/>
                    <p:cNvSpPr/>
                    <p:nvPr/>
                  </p:nvSpPr>
                  <p:spPr>
                    <a:xfrm>
                      <a:off x="987921" y="3429442"/>
                      <a:ext cx="82364" cy="7479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8" name="Group 170"/>
                <p:cNvGrpSpPr>
                  <a:grpSpLocks/>
                </p:cNvGrpSpPr>
                <p:nvPr/>
              </p:nvGrpSpPr>
              <p:grpSpPr bwMode="auto">
                <a:xfrm rot="-8086040">
                  <a:off x="1855949" y="4143894"/>
                  <a:ext cx="256482" cy="249904"/>
                  <a:chOff x="1946180" y="3048000"/>
                  <a:chExt cx="307493" cy="308079"/>
                </a:xfrm>
              </p:grpSpPr>
              <p:grpSp>
                <p:nvGrpSpPr>
                  <p:cNvPr id="436" name="Group 26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41" name="Oval 440"/>
                    <p:cNvSpPr/>
                    <p:nvPr/>
                  </p:nvSpPr>
                  <p:spPr>
                    <a:xfrm>
                      <a:off x="1005101" y="3494666"/>
                      <a:ext cx="76174" cy="7404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2" name="Oval 441"/>
                    <p:cNvSpPr/>
                    <p:nvPr/>
                  </p:nvSpPr>
                  <p:spPr>
                    <a:xfrm>
                      <a:off x="1005768" y="3446971"/>
                      <a:ext cx="74763" cy="7404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437" name="Oval 436"/>
                  <p:cNvSpPr/>
                  <p:nvPr/>
                </p:nvSpPr>
                <p:spPr>
                  <a:xfrm rot="1742210" flipV="1">
                    <a:off x="2107274" y="3183868"/>
                    <a:ext cx="167521" cy="13731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438" name="Group 26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39" name="Oval 438"/>
                    <p:cNvSpPr/>
                    <p:nvPr/>
                  </p:nvSpPr>
                  <p:spPr>
                    <a:xfrm>
                      <a:off x="995924" y="3495099"/>
                      <a:ext cx="71351" cy="7290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0" name="Oval 439"/>
                    <p:cNvSpPr/>
                    <p:nvPr/>
                  </p:nvSpPr>
                  <p:spPr>
                    <a:xfrm>
                      <a:off x="992225" y="3446078"/>
                      <a:ext cx="72697" cy="7445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9" name="Group 171"/>
                <p:cNvGrpSpPr>
                  <a:grpSpLocks/>
                </p:cNvGrpSpPr>
                <p:nvPr/>
              </p:nvGrpSpPr>
              <p:grpSpPr bwMode="auto">
                <a:xfrm rot="-8086040">
                  <a:off x="2088304" y="4328298"/>
                  <a:ext cx="274154" cy="249904"/>
                  <a:chOff x="1946180" y="3048000"/>
                  <a:chExt cx="328680" cy="308079"/>
                </a:xfrm>
              </p:grpSpPr>
              <p:grpSp>
                <p:nvGrpSpPr>
                  <p:cNvPr id="427" name="Group 252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34" name="Oval 433"/>
                    <p:cNvSpPr/>
                    <p:nvPr/>
                  </p:nvSpPr>
                  <p:spPr>
                    <a:xfrm>
                      <a:off x="1010203" y="3484559"/>
                      <a:ext cx="74763" cy="7404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35" name="Oval 434"/>
                    <p:cNvSpPr/>
                    <p:nvPr/>
                  </p:nvSpPr>
                  <p:spPr>
                    <a:xfrm>
                      <a:off x="998641" y="3435115"/>
                      <a:ext cx="76174" cy="7239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8" name="Group 25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32" name="Oval 431"/>
                    <p:cNvSpPr/>
                    <p:nvPr/>
                  </p:nvSpPr>
                  <p:spPr>
                    <a:xfrm>
                      <a:off x="997555" y="3486662"/>
                      <a:ext cx="75827" cy="7627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33" name="Oval 432"/>
                    <p:cNvSpPr/>
                    <p:nvPr/>
                  </p:nvSpPr>
                  <p:spPr>
                    <a:xfrm>
                      <a:off x="999293" y="3439654"/>
                      <a:ext cx="74564" cy="7477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9" name="Group 25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30" name="Oval 429"/>
                    <p:cNvSpPr/>
                    <p:nvPr/>
                  </p:nvSpPr>
                  <p:spPr>
                    <a:xfrm>
                      <a:off x="996911" y="3497359"/>
                      <a:ext cx="72697" cy="7600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31" name="Oval 430"/>
                    <p:cNvSpPr/>
                    <p:nvPr/>
                  </p:nvSpPr>
                  <p:spPr>
                    <a:xfrm>
                      <a:off x="997876" y="3445259"/>
                      <a:ext cx="71351" cy="7600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0" name="Group 172"/>
                <p:cNvGrpSpPr>
                  <a:grpSpLocks/>
                </p:cNvGrpSpPr>
                <p:nvPr/>
              </p:nvGrpSpPr>
              <p:grpSpPr bwMode="auto">
                <a:xfrm rot="8237938">
                  <a:off x="1828800" y="4306363"/>
                  <a:ext cx="213840" cy="256971"/>
                  <a:chOff x="1946180" y="3048000"/>
                  <a:chExt cx="263620" cy="308079"/>
                </a:xfrm>
              </p:grpSpPr>
              <p:grpSp>
                <p:nvGrpSpPr>
                  <p:cNvPr id="421" name="Group 243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25" name="Oval 424"/>
                    <p:cNvSpPr/>
                    <p:nvPr/>
                  </p:nvSpPr>
                  <p:spPr>
                    <a:xfrm>
                      <a:off x="987763" y="3503607"/>
                      <a:ext cx="81621" cy="7678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26" name="Oval 425"/>
                    <p:cNvSpPr/>
                    <p:nvPr/>
                  </p:nvSpPr>
                  <p:spPr>
                    <a:xfrm>
                      <a:off x="987915" y="3452300"/>
                      <a:ext cx="78900" cy="767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2" name="Group 24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23" name="Oval 422"/>
                    <p:cNvSpPr/>
                    <p:nvPr/>
                  </p:nvSpPr>
                  <p:spPr>
                    <a:xfrm>
                      <a:off x="976880" y="3487773"/>
                      <a:ext cx="78176" cy="7628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24" name="Oval 423"/>
                    <p:cNvSpPr/>
                    <p:nvPr/>
                  </p:nvSpPr>
                  <p:spPr>
                    <a:xfrm>
                      <a:off x="976952" y="3436958"/>
                      <a:ext cx="78176" cy="762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1" name="Group 173"/>
                <p:cNvGrpSpPr>
                  <a:grpSpLocks/>
                </p:cNvGrpSpPr>
                <p:nvPr/>
              </p:nvGrpSpPr>
              <p:grpSpPr bwMode="auto">
                <a:xfrm rot="8237938">
                  <a:off x="2079099" y="4456727"/>
                  <a:ext cx="249428" cy="172057"/>
                  <a:chOff x="1946180" y="3149802"/>
                  <a:chExt cx="307493" cy="206277"/>
                </a:xfrm>
              </p:grpSpPr>
              <p:grpSp>
                <p:nvGrpSpPr>
                  <p:cNvPr id="417" name="Group 234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19" name="Oval 418"/>
                    <p:cNvSpPr/>
                    <p:nvPr/>
                  </p:nvSpPr>
                  <p:spPr>
                    <a:xfrm>
                      <a:off x="994555" y="3504002"/>
                      <a:ext cx="76179" cy="7678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20" name="Oval 419"/>
                    <p:cNvSpPr/>
                    <p:nvPr/>
                  </p:nvSpPr>
                  <p:spPr>
                    <a:xfrm>
                      <a:off x="993808" y="3454828"/>
                      <a:ext cx="73459" cy="7678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418" name="Oval 417"/>
                  <p:cNvSpPr/>
                  <p:nvPr/>
                </p:nvSpPr>
                <p:spPr>
                  <a:xfrm rot="1742210" flipV="1">
                    <a:off x="2090362" y="3211521"/>
                    <a:ext cx="166933" cy="13680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82" name="Group 174"/>
                <p:cNvGrpSpPr>
                  <a:grpSpLocks/>
                </p:cNvGrpSpPr>
                <p:nvPr/>
              </p:nvGrpSpPr>
              <p:grpSpPr bwMode="auto">
                <a:xfrm rot="8237938">
                  <a:off x="2016878" y="4407201"/>
                  <a:ext cx="139667" cy="256971"/>
                  <a:chOff x="1946180" y="3048000"/>
                  <a:chExt cx="172180" cy="308079"/>
                </a:xfrm>
              </p:grpSpPr>
              <p:grpSp>
                <p:nvGrpSpPr>
                  <p:cNvPr id="413" name="Group 22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15" name="Oval 414"/>
                    <p:cNvSpPr/>
                    <p:nvPr/>
                  </p:nvSpPr>
                  <p:spPr>
                    <a:xfrm>
                      <a:off x="989995" y="3493506"/>
                      <a:ext cx="80259" cy="784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6" name="Oval 415"/>
                    <p:cNvSpPr/>
                    <p:nvPr/>
                  </p:nvSpPr>
                  <p:spPr>
                    <a:xfrm>
                      <a:off x="988918" y="3449513"/>
                      <a:ext cx="78899" cy="767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414" name="Oval 413"/>
                  <p:cNvSpPr/>
                  <p:nvPr/>
                </p:nvSpPr>
                <p:spPr>
                  <a:xfrm rot="16200000">
                    <a:off x="1987997" y="3067994"/>
                    <a:ext cx="150768" cy="13731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83" name="Group 175"/>
                <p:cNvGrpSpPr>
                  <a:grpSpLocks/>
                </p:cNvGrpSpPr>
                <p:nvPr/>
              </p:nvGrpSpPr>
              <p:grpSpPr bwMode="auto">
                <a:xfrm rot="8237938">
                  <a:off x="1847219" y="4226975"/>
                  <a:ext cx="230111" cy="194926"/>
                  <a:chOff x="1926121" y="3048000"/>
                  <a:chExt cx="283679" cy="233694"/>
                </a:xfrm>
              </p:grpSpPr>
              <p:sp>
                <p:nvSpPr>
                  <p:cNvPr id="409" name="Oval 408"/>
                  <p:cNvSpPr/>
                  <p:nvPr/>
                </p:nvSpPr>
                <p:spPr>
                  <a:xfrm rot="19788946">
                    <a:off x="1923966" y="3175248"/>
                    <a:ext cx="156163" cy="12843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410" name="Group 21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11" name="Oval 410"/>
                    <p:cNvSpPr/>
                    <p:nvPr/>
                  </p:nvSpPr>
                  <p:spPr>
                    <a:xfrm>
                      <a:off x="967262" y="3487193"/>
                      <a:ext cx="78177" cy="7628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2" name="Oval 411"/>
                    <p:cNvSpPr/>
                    <p:nvPr/>
                  </p:nvSpPr>
                  <p:spPr>
                    <a:xfrm>
                      <a:off x="968017" y="3433673"/>
                      <a:ext cx="79572" cy="762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4" name="Group 176"/>
                <p:cNvGrpSpPr>
                  <a:grpSpLocks/>
                </p:cNvGrpSpPr>
                <p:nvPr/>
              </p:nvGrpSpPr>
              <p:grpSpPr bwMode="auto">
                <a:xfrm rot="8237938">
                  <a:off x="2092190" y="4133670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00" name="Group 207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07" name="Oval 406"/>
                    <p:cNvSpPr/>
                    <p:nvPr/>
                  </p:nvSpPr>
                  <p:spPr>
                    <a:xfrm>
                      <a:off x="997420" y="3495310"/>
                      <a:ext cx="73459" cy="7678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8" name="Oval 407"/>
                    <p:cNvSpPr/>
                    <p:nvPr/>
                  </p:nvSpPr>
                  <p:spPr>
                    <a:xfrm>
                      <a:off x="995311" y="3446136"/>
                      <a:ext cx="73459" cy="767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01" name="Group 208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05" name="Oval 404"/>
                    <p:cNvSpPr/>
                    <p:nvPr/>
                  </p:nvSpPr>
                  <p:spPr>
                    <a:xfrm>
                      <a:off x="1004652" y="3472095"/>
                      <a:ext cx="70687" cy="7909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6" name="Oval 405"/>
                    <p:cNvSpPr/>
                    <p:nvPr/>
                  </p:nvSpPr>
                  <p:spPr>
                    <a:xfrm>
                      <a:off x="999277" y="3419073"/>
                      <a:ext cx="73125" cy="7598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02" name="Group 209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03" name="Oval 402"/>
                    <p:cNvSpPr/>
                    <p:nvPr/>
                  </p:nvSpPr>
                  <p:spPr>
                    <a:xfrm>
                      <a:off x="976946" y="3495080"/>
                      <a:ext cx="78176" cy="7628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4" name="Oval 403"/>
                    <p:cNvSpPr/>
                    <p:nvPr/>
                  </p:nvSpPr>
                  <p:spPr>
                    <a:xfrm>
                      <a:off x="977018" y="3444266"/>
                      <a:ext cx="78176" cy="762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5" name="Group 177"/>
                <p:cNvGrpSpPr>
                  <a:grpSpLocks/>
                </p:cNvGrpSpPr>
                <p:nvPr/>
              </p:nvGrpSpPr>
              <p:grpSpPr bwMode="auto">
                <a:xfrm rot="-6651458">
                  <a:off x="1842997" y="4391664"/>
                  <a:ext cx="274154" cy="206456"/>
                  <a:chOff x="1946180" y="3101562"/>
                  <a:chExt cx="328680" cy="254517"/>
                </a:xfrm>
              </p:grpSpPr>
              <p:grpSp>
                <p:nvGrpSpPr>
                  <p:cNvPr id="394" name="Group 198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98" name="Oval 397"/>
                    <p:cNvSpPr/>
                    <p:nvPr/>
                  </p:nvSpPr>
                  <p:spPr>
                    <a:xfrm>
                      <a:off x="1009624" y="3486606"/>
                      <a:ext cx="78996" cy="7239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9" name="Oval 398"/>
                    <p:cNvSpPr/>
                    <p:nvPr/>
                  </p:nvSpPr>
                  <p:spPr>
                    <a:xfrm>
                      <a:off x="1002336" y="3436938"/>
                      <a:ext cx="83227" cy="7569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95" name="Group 199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96" name="Oval 395"/>
                    <p:cNvSpPr/>
                    <p:nvPr/>
                  </p:nvSpPr>
                  <p:spPr>
                    <a:xfrm>
                      <a:off x="1003146" y="3484539"/>
                      <a:ext cx="75827" cy="7477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7" name="Oval 396"/>
                    <p:cNvSpPr/>
                    <p:nvPr/>
                  </p:nvSpPr>
                  <p:spPr>
                    <a:xfrm>
                      <a:off x="1006140" y="3439500"/>
                      <a:ext cx="73300" cy="7327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6" name="Group 180"/>
                <p:cNvGrpSpPr>
                  <a:grpSpLocks/>
                </p:cNvGrpSpPr>
                <p:nvPr/>
              </p:nvGrpSpPr>
              <p:grpSpPr bwMode="auto">
                <a:xfrm rot="-8462512">
                  <a:off x="2259784" y="4271848"/>
                  <a:ext cx="131347" cy="167325"/>
                  <a:chOff x="990600" y="3429000"/>
                  <a:chExt cx="79560" cy="126060"/>
                </a:xfrm>
              </p:grpSpPr>
              <p:sp>
                <p:nvSpPr>
                  <p:cNvPr id="392" name="Oval 391"/>
                  <p:cNvSpPr/>
                  <p:nvPr/>
                </p:nvSpPr>
                <p:spPr>
                  <a:xfrm>
                    <a:off x="1005123" y="3470236"/>
                    <a:ext cx="75407" cy="736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93" name="Oval 392"/>
                  <p:cNvSpPr/>
                  <p:nvPr/>
                </p:nvSpPr>
                <p:spPr>
                  <a:xfrm>
                    <a:off x="1001838" y="3425623"/>
                    <a:ext cx="75407" cy="6842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87" name="Group 181"/>
                <p:cNvGrpSpPr>
                  <a:grpSpLocks/>
                </p:cNvGrpSpPr>
                <p:nvPr/>
              </p:nvGrpSpPr>
              <p:grpSpPr bwMode="auto">
                <a:xfrm rot="16690752" flipV="1">
                  <a:off x="2176355" y="4146551"/>
                  <a:ext cx="140416" cy="182100"/>
                  <a:chOff x="990600" y="3429000"/>
                  <a:chExt cx="76200" cy="124691"/>
                </a:xfrm>
              </p:grpSpPr>
              <p:sp>
                <p:nvSpPr>
                  <p:cNvPr id="390" name="Oval 389"/>
                  <p:cNvSpPr/>
                  <p:nvPr/>
                </p:nvSpPr>
                <p:spPr>
                  <a:xfrm>
                    <a:off x="994599" y="3483566"/>
                    <a:ext cx="73300" cy="7776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91" name="Oval 390"/>
                  <p:cNvSpPr/>
                  <p:nvPr/>
                </p:nvSpPr>
                <p:spPr>
                  <a:xfrm>
                    <a:off x="992924" y="3435140"/>
                    <a:ext cx="75827" cy="7627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388" name="Oval 387"/>
                <p:cNvSpPr/>
                <p:nvPr/>
              </p:nvSpPr>
              <p:spPr>
                <a:xfrm rot="9548542">
                  <a:off x="2130154" y="4244691"/>
                  <a:ext cx="124491" cy="114114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89" name="Oval 388"/>
                <p:cNvSpPr/>
                <p:nvPr/>
              </p:nvSpPr>
              <p:spPr>
                <a:xfrm rot="9548542">
                  <a:off x="2158548" y="4316886"/>
                  <a:ext cx="122307" cy="114112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44" name="Group 318"/>
              <p:cNvGrpSpPr>
                <a:grpSpLocks/>
              </p:cNvGrpSpPr>
              <p:nvPr/>
            </p:nvGrpSpPr>
            <p:grpSpPr bwMode="auto">
              <a:xfrm>
                <a:off x="2033710" y="5980635"/>
                <a:ext cx="511528" cy="467300"/>
                <a:chOff x="1793594" y="3132953"/>
                <a:chExt cx="624255" cy="667557"/>
              </a:xfrm>
            </p:grpSpPr>
            <p:grpSp>
              <p:nvGrpSpPr>
                <p:cNvPr id="281" name="Group 319"/>
                <p:cNvGrpSpPr>
                  <a:grpSpLocks/>
                </p:cNvGrpSpPr>
                <p:nvPr/>
              </p:nvGrpSpPr>
              <p:grpSpPr bwMode="auto">
                <a:xfrm>
                  <a:off x="1946180" y="3132953"/>
                  <a:ext cx="320557" cy="223126"/>
                  <a:chOff x="1946180" y="3132953"/>
                  <a:chExt cx="320557" cy="223126"/>
                </a:xfrm>
              </p:grpSpPr>
              <p:grpSp>
                <p:nvGrpSpPr>
                  <p:cNvPr id="368" name="Group 450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72" name="Oval 371"/>
                    <p:cNvSpPr/>
                    <p:nvPr/>
                  </p:nvSpPr>
                  <p:spPr>
                    <a:xfrm>
                      <a:off x="993634" y="3479315"/>
                      <a:ext cx="75987" cy="7572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3" name="Oval 372"/>
                    <p:cNvSpPr/>
                    <p:nvPr/>
                  </p:nvSpPr>
                  <p:spPr>
                    <a:xfrm>
                      <a:off x="987827" y="3429250"/>
                      <a:ext cx="74836" cy="7740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69" name="Group 451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058093" y="3132953"/>
                    <a:ext cx="208644" cy="180553"/>
                    <a:chOff x="972358" y="3429000"/>
                    <a:chExt cx="94442" cy="100286"/>
                  </a:xfrm>
                </p:grpSpPr>
                <p:sp>
                  <p:nvSpPr>
                    <p:cNvPr id="370" name="Oval 369"/>
                    <p:cNvSpPr/>
                    <p:nvPr/>
                  </p:nvSpPr>
                  <p:spPr>
                    <a:xfrm>
                      <a:off x="972231" y="3453181"/>
                      <a:ext cx="76329" cy="7646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1" name="Oval 370"/>
                    <p:cNvSpPr/>
                    <p:nvPr/>
                  </p:nvSpPr>
                  <p:spPr>
                    <a:xfrm>
                      <a:off x="988160" y="3423836"/>
                      <a:ext cx="79423" cy="764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2" name="Group 320"/>
                <p:cNvGrpSpPr>
                  <a:grpSpLocks/>
                </p:cNvGrpSpPr>
                <p:nvPr/>
              </p:nvGrpSpPr>
              <p:grpSpPr bwMode="auto">
                <a:xfrm>
                  <a:off x="2098580" y="3200400"/>
                  <a:ext cx="307493" cy="308079"/>
                  <a:chOff x="1946180" y="3048000"/>
                  <a:chExt cx="307493" cy="308079"/>
                </a:xfrm>
              </p:grpSpPr>
              <p:grpSp>
                <p:nvGrpSpPr>
                  <p:cNvPr id="361" name="Group 44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66" name="Oval 365"/>
                    <p:cNvSpPr/>
                    <p:nvPr/>
                  </p:nvSpPr>
                  <p:spPr>
                    <a:xfrm>
                      <a:off x="993958" y="3478907"/>
                      <a:ext cx="75987" cy="7571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7" name="Oval 366"/>
                    <p:cNvSpPr/>
                    <p:nvPr/>
                  </p:nvSpPr>
                  <p:spPr>
                    <a:xfrm>
                      <a:off x="989761" y="3422293"/>
                      <a:ext cx="74836" cy="757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62" name="Oval 361"/>
                  <p:cNvSpPr/>
                  <p:nvPr/>
                </p:nvSpPr>
                <p:spPr>
                  <a:xfrm rot="1742210" flipV="1">
                    <a:off x="2085464" y="3182789"/>
                    <a:ext cx="168628" cy="13766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363" name="Group 44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64" name="Oval 363"/>
                    <p:cNvSpPr/>
                    <p:nvPr/>
                  </p:nvSpPr>
                  <p:spPr>
                    <a:xfrm>
                      <a:off x="991146" y="3479329"/>
                      <a:ext cx="75717" cy="7722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5" name="Oval 364"/>
                    <p:cNvSpPr/>
                    <p:nvPr/>
                  </p:nvSpPr>
                  <p:spPr>
                    <a:xfrm>
                      <a:off x="991146" y="3428690"/>
                      <a:ext cx="75717" cy="7722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3" name="Group 321"/>
                <p:cNvGrpSpPr>
                  <a:grpSpLocks/>
                </p:cNvGrpSpPr>
                <p:nvPr/>
              </p:nvGrpSpPr>
              <p:grpSpPr bwMode="auto"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352" name="Group 432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59" name="Oval 358"/>
                    <p:cNvSpPr/>
                    <p:nvPr/>
                  </p:nvSpPr>
                  <p:spPr>
                    <a:xfrm>
                      <a:off x="988602" y="3476934"/>
                      <a:ext cx="75987" cy="7572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0" name="Oval 359"/>
                    <p:cNvSpPr/>
                    <p:nvPr/>
                  </p:nvSpPr>
                  <p:spPr>
                    <a:xfrm>
                      <a:off x="985160" y="3425344"/>
                      <a:ext cx="75987" cy="7571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53" name="Group 43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57" name="Oval 356"/>
                    <p:cNvSpPr/>
                    <p:nvPr/>
                  </p:nvSpPr>
                  <p:spPr>
                    <a:xfrm>
                      <a:off x="987692" y="3475801"/>
                      <a:ext cx="77360" cy="7952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8" name="Oval 357"/>
                    <p:cNvSpPr/>
                    <p:nvPr/>
                  </p:nvSpPr>
                  <p:spPr>
                    <a:xfrm>
                      <a:off x="986781" y="3427822"/>
                      <a:ext cx="77360" cy="7952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54" name="Group 43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55" name="Oval 354"/>
                    <p:cNvSpPr/>
                    <p:nvPr/>
                  </p:nvSpPr>
                  <p:spPr>
                    <a:xfrm>
                      <a:off x="990698" y="3473491"/>
                      <a:ext cx="75717" cy="8228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6" name="Oval 355"/>
                    <p:cNvSpPr/>
                    <p:nvPr/>
                  </p:nvSpPr>
                  <p:spPr>
                    <a:xfrm>
                      <a:off x="990698" y="3422852"/>
                      <a:ext cx="75717" cy="8228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4" name="Group 322"/>
                <p:cNvGrpSpPr>
                  <a:grpSpLocks/>
                </p:cNvGrpSpPr>
                <p:nvPr/>
              </p:nvGrpSpPr>
              <p:grpSpPr bwMode="auto"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343" name="Group 423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50" name="Oval 349"/>
                    <p:cNvSpPr/>
                    <p:nvPr/>
                  </p:nvSpPr>
                  <p:spPr>
                    <a:xfrm>
                      <a:off x="990740" y="3471740"/>
                      <a:ext cx="74836" cy="7572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1" name="Oval 350"/>
                    <p:cNvSpPr/>
                    <p:nvPr/>
                  </p:nvSpPr>
                  <p:spPr>
                    <a:xfrm>
                      <a:off x="985483" y="3424936"/>
                      <a:ext cx="75987" cy="757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44" name="Group 424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48" name="Oval 347"/>
                    <p:cNvSpPr/>
                    <p:nvPr/>
                  </p:nvSpPr>
                  <p:spPr>
                    <a:xfrm>
                      <a:off x="987060" y="3478068"/>
                      <a:ext cx="78392" cy="7952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9" name="Oval 348"/>
                    <p:cNvSpPr/>
                    <p:nvPr/>
                  </p:nvSpPr>
                  <p:spPr>
                    <a:xfrm>
                      <a:off x="985899" y="3431522"/>
                      <a:ext cx="78392" cy="7799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45" name="Group 42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46" name="Oval 345"/>
                    <p:cNvSpPr/>
                    <p:nvPr/>
                  </p:nvSpPr>
                  <p:spPr>
                    <a:xfrm>
                      <a:off x="991180" y="3478709"/>
                      <a:ext cx="75718" cy="7722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7" name="Oval 346"/>
                    <p:cNvSpPr/>
                    <p:nvPr/>
                  </p:nvSpPr>
                  <p:spPr>
                    <a:xfrm>
                      <a:off x="991180" y="3423006"/>
                      <a:ext cx="75718" cy="8228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5" name="Group 323"/>
                <p:cNvGrpSpPr>
                  <a:grpSpLocks/>
                </p:cNvGrpSpPr>
                <p:nvPr/>
              </p:nvGrpSpPr>
              <p:grpSpPr bwMode="auto">
                <a:xfrm rot="-8086040">
                  <a:off x="1870181" y="3138887"/>
                  <a:ext cx="263620" cy="311980"/>
                  <a:chOff x="1946180" y="3048000"/>
                  <a:chExt cx="263620" cy="311980"/>
                </a:xfrm>
              </p:grpSpPr>
              <p:grpSp>
                <p:nvGrpSpPr>
                  <p:cNvPr id="336" name="Group 414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41" name="Oval 340"/>
                    <p:cNvSpPr/>
                    <p:nvPr/>
                  </p:nvSpPr>
                  <p:spPr>
                    <a:xfrm>
                      <a:off x="1003691" y="3483271"/>
                      <a:ext cx="73729" cy="7380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2" name="Oval 341"/>
                    <p:cNvSpPr/>
                    <p:nvPr/>
                  </p:nvSpPr>
                  <p:spPr>
                    <a:xfrm>
                      <a:off x="997122" y="3437265"/>
                      <a:ext cx="75120" cy="7380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37" name="Oval 336"/>
                  <p:cNvSpPr/>
                  <p:nvPr/>
                </p:nvSpPr>
                <p:spPr>
                  <a:xfrm rot="1742210" flipV="1">
                    <a:off x="2014255" y="3223184"/>
                    <a:ext cx="156943" cy="136725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338" name="Group 41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39" name="Oval 338"/>
                    <p:cNvSpPr/>
                    <p:nvPr/>
                  </p:nvSpPr>
                  <p:spPr>
                    <a:xfrm>
                      <a:off x="994378" y="3491218"/>
                      <a:ext cx="76338" cy="6883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0" name="Oval 339"/>
                    <p:cNvSpPr/>
                    <p:nvPr/>
                  </p:nvSpPr>
                  <p:spPr>
                    <a:xfrm>
                      <a:off x="992043" y="3438096"/>
                      <a:ext cx="77478" cy="734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6" name="Group 324"/>
                <p:cNvGrpSpPr>
                  <a:grpSpLocks/>
                </p:cNvGrpSpPr>
                <p:nvPr/>
              </p:nvGrpSpPr>
              <p:grpSpPr bwMode="auto">
                <a:xfrm rot="-8086040">
                  <a:off x="2112676" y="3360870"/>
                  <a:ext cx="293660" cy="278053"/>
                  <a:chOff x="1981200" y="3048000"/>
                  <a:chExt cx="293660" cy="278053"/>
                </a:xfrm>
              </p:grpSpPr>
              <p:grpSp>
                <p:nvGrpSpPr>
                  <p:cNvPr id="330" name="Group 40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34" name="Oval 333"/>
                    <p:cNvSpPr/>
                    <p:nvPr/>
                  </p:nvSpPr>
                  <p:spPr>
                    <a:xfrm>
                      <a:off x="999798" y="3480818"/>
                      <a:ext cx="76025" cy="784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5" name="Oval 334"/>
                    <p:cNvSpPr/>
                    <p:nvPr/>
                  </p:nvSpPr>
                  <p:spPr>
                    <a:xfrm>
                      <a:off x="1001016" y="3429186"/>
                      <a:ext cx="76025" cy="7847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31" name="Group 40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32" name="Oval 331"/>
                    <p:cNvSpPr/>
                    <p:nvPr/>
                  </p:nvSpPr>
                  <p:spPr>
                    <a:xfrm>
                      <a:off x="995584" y="3494649"/>
                      <a:ext cx="76339" cy="764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3" name="Oval 332"/>
                    <p:cNvSpPr/>
                    <p:nvPr/>
                  </p:nvSpPr>
                  <p:spPr>
                    <a:xfrm>
                      <a:off x="991231" y="3442210"/>
                      <a:ext cx="77478" cy="7648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7" name="Group 325"/>
                <p:cNvGrpSpPr>
                  <a:grpSpLocks/>
                </p:cNvGrpSpPr>
                <p:nvPr/>
              </p:nvGrpSpPr>
              <p:grpSpPr bwMode="auto">
                <a:xfrm rot="8237938">
                  <a:off x="1793594" y="3325655"/>
                  <a:ext cx="263620" cy="308079"/>
                  <a:chOff x="1946180" y="3048000"/>
                  <a:chExt cx="263620" cy="308079"/>
                </a:xfrm>
              </p:grpSpPr>
              <p:grpSp>
                <p:nvGrpSpPr>
                  <p:cNvPr id="324" name="Group 396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28" name="Oval 327"/>
                    <p:cNvSpPr/>
                    <p:nvPr/>
                  </p:nvSpPr>
                  <p:spPr>
                    <a:xfrm>
                      <a:off x="989413" y="3485668"/>
                      <a:ext cx="74836" cy="7740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9" name="Oval 328"/>
                    <p:cNvSpPr/>
                    <p:nvPr/>
                  </p:nvSpPr>
                  <p:spPr>
                    <a:xfrm>
                      <a:off x="987714" y="3444139"/>
                      <a:ext cx="74836" cy="7571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25" name="Group 39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26" name="Oval 325"/>
                    <p:cNvSpPr/>
                    <p:nvPr/>
                  </p:nvSpPr>
                  <p:spPr>
                    <a:xfrm>
                      <a:off x="983415" y="3480612"/>
                      <a:ext cx="75718" cy="7975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7" name="Oval 326"/>
                    <p:cNvSpPr/>
                    <p:nvPr/>
                  </p:nvSpPr>
                  <p:spPr>
                    <a:xfrm>
                      <a:off x="983616" y="3431380"/>
                      <a:ext cx="72964" cy="7975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8" name="Group 326"/>
                <p:cNvGrpSpPr>
                  <a:grpSpLocks/>
                </p:cNvGrpSpPr>
                <p:nvPr/>
              </p:nvGrpSpPr>
              <p:grpSpPr bwMode="auto">
                <a:xfrm rot="8237938">
                  <a:off x="2096758" y="3525680"/>
                  <a:ext cx="280783" cy="165498"/>
                  <a:chOff x="1972890" y="3183378"/>
                  <a:chExt cx="280783" cy="165498"/>
                </a:xfrm>
              </p:grpSpPr>
              <p:sp>
                <p:nvSpPr>
                  <p:cNvPr id="322" name="Oval 321"/>
                  <p:cNvSpPr/>
                  <p:nvPr/>
                </p:nvSpPr>
                <p:spPr>
                  <a:xfrm rot="19788946">
                    <a:off x="1970153" y="3249217"/>
                    <a:ext cx="150398" cy="1239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23" name="Oval 322"/>
                  <p:cNvSpPr/>
                  <p:nvPr/>
                </p:nvSpPr>
                <p:spPr>
                  <a:xfrm rot="1742210" flipV="1">
                    <a:off x="2076375" y="3194846"/>
                    <a:ext cx="168628" cy="13766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89" name="Group 327"/>
                <p:cNvGrpSpPr>
                  <a:grpSpLocks/>
                </p:cNvGrpSpPr>
                <p:nvPr/>
              </p:nvGrpSpPr>
              <p:grpSpPr bwMode="auto">
                <a:xfrm rot="8237938">
                  <a:off x="1908078" y="3492431"/>
                  <a:ext cx="307493" cy="308079"/>
                  <a:chOff x="1946180" y="3048000"/>
                  <a:chExt cx="307493" cy="308079"/>
                </a:xfrm>
              </p:grpSpPr>
              <p:grpSp>
                <p:nvGrpSpPr>
                  <p:cNvPr id="317" name="Group 378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20" name="Oval 319"/>
                    <p:cNvSpPr/>
                    <p:nvPr/>
                  </p:nvSpPr>
                  <p:spPr>
                    <a:xfrm>
                      <a:off x="984667" y="3492685"/>
                      <a:ext cx="75987" cy="7571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1" name="Oval 320"/>
                    <p:cNvSpPr/>
                    <p:nvPr/>
                  </p:nvSpPr>
                  <p:spPr>
                    <a:xfrm>
                      <a:off x="981807" y="3444934"/>
                      <a:ext cx="74835" cy="7571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18" name="Oval 317"/>
                  <p:cNvSpPr/>
                  <p:nvPr/>
                </p:nvSpPr>
                <p:spPr>
                  <a:xfrm rot="1742210" flipV="1">
                    <a:off x="2072947" y="3197834"/>
                    <a:ext cx="168628" cy="14042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19" name="Oval 318"/>
                  <p:cNvSpPr/>
                  <p:nvPr/>
                </p:nvSpPr>
                <p:spPr>
                  <a:xfrm rot="16200000">
                    <a:off x="1970308" y="3078260"/>
                    <a:ext cx="151436" cy="139005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0" name="Group 328"/>
                <p:cNvGrpSpPr>
                  <a:grpSpLocks/>
                </p:cNvGrpSpPr>
                <p:nvPr/>
              </p:nvGrpSpPr>
              <p:grpSpPr bwMode="auto">
                <a:xfrm rot="8237938">
                  <a:off x="1816301" y="3230477"/>
                  <a:ext cx="283679" cy="233694"/>
                  <a:chOff x="1926121" y="3048000"/>
                  <a:chExt cx="283679" cy="233694"/>
                </a:xfrm>
              </p:grpSpPr>
              <p:sp>
                <p:nvSpPr>
                  <p:cNvPr id="313" name="Oval 312"/>
                  <p:cNvSpPr/>
                  <p:nvPr/>
                </p:nvSpPr>
                <p:spPr>
                  <a:xfrm rot="19788946">
                    <a:off x="1942752" y="3172901"/>
                    <a:ext cx="148120" cy="12390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314" name="Group 371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15" name="Oval 314"/>
                    <p:cNvSpPr/>
                    <p:nvPr/>
                  </p:nvSpPr>
                  <p:spPr>
                    <a:xfrm>
                      <a:off x="985121" y="3482464"/>
                      <a:ext cx="74341" cy="7595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6" name="Oval 315"/>
                    <p:cNvSpPr/>
                    <p:nvPr/>
                  </p:nvSpPr>
                  <p:spPr>
                    <a:xfrm>
                      <a:off x="984103" y="3438076"/>
                      <a:ext cx="74341" cy="7342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91" name="Group 329"/>
                <p:cNvGrpSpPr>
                  <a:grpSpLocks/>
                </p:cNvGrpSpPr>
                <p:nvPr/>
              </p:nvGrpSpPr>
              <p:grpSpPr bwMode="auto">
                <a:xfrm rot="8237938">
                  <a:off x="2145243" y="3187542"/>
                  <a:ext cx="202219" cy="278053"/>
                  <a:chOff x="2072641" y="3048000"/>
                  <a:chExt cx="202219" cy="278053"/>
                </a:xfrm>
              </p:grpSpPr>
              <p:grpSp>
                <p:nvGrpSpPr>
                  <p:cNvPr id="309" name="Group 361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11" name="Oval 310"/>
                    <p:cNvSpPr/>
                    <p:nvPr/>
                  </p:nvSpPr>
                  <p:spPr>
                    <a:xfrm>
                      <a:off x="991272" y="3478426"/>
                      <a:ext cx="76329" cy="7799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2" name="Oval 311"/>
                    <p:cNvSpPr/>
                    <p:nvPr/>
                  </p:nvSpPr>
                  <p:spPr>
                    <a:xfrm>
                      <a:off x="993577" y="3434893"/>
                      <a:ext cx="77360" cy="764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10" name="Oval 309"/>
                  <p:cNvSpPr/>
                  <p:nvPr/>
                </p:nvSpPr>
                <p:spPr>
                  <a:xfrm rot="16200000">
                    <a:off x="2064279" y="3056182"/>
                    <a:ext cx="151436" cy="13672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2" name="Group 330"/>
                <p:cNvGrpSpPr>
                  <a:grpSpLocks/>
                </p:cNvGrpSpPr>
                <p:nvPr/>
              </p:nvGrpSpPr>
              <p:grpSpPr bwMode="auto">
                <a:xfrm rot="-6651458">
                  <a:off x="2015203" y="3134977"/>
                  <a:ext cx="207433" cy="597859"/>
                  <a:chOff x="2067427" y="3101562"/>
                  <a:chExt cx="207433" cy="597859"/>
                </a:xfrm>
              </p:grpSpPr>
              <p:grpSp>
                <p:nvGrpSpPr>
                  <p:cNvPr id="303" name="Group 35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2067427" y="3198505"/>
                    <a:ext cx="151495" cy="500916"/>
                    <a:chOff x="993960" y="3478860"/>
                    <a:chExt cx="76541" cy="306120"/>
                  </a:xfrm>
                </p:grpSpPr>
                <p:sp>
                  <p:nvSpPr>
                    <p:cNvPr id="307" name="Oval 306"/>
                    <p:cNvSpPr/>
                    <p:nvPr/>
                  </p:nvSpPr>
                  <p:spPr>
                    <a:xfrm>
                      <a:off x="1006210" y="3478545"/>
                      <a:ext cx="76511" cy="7659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8" name="Oval 307"/>
                    <p:cNvSpPr/>
                    <p:nvPr/>
                  </p:nvSpPr>
                  <p:spPr>
                    <a:xfrm>
                      <a:off x="1001754" y="3706410"/>
                      <a:ext cx="76511" cy="7937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04" name="Group 352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05" name="Oval 304"/>
                    <p:cNvSpPr/>
                    <p:nvPr/>
                  </p:nvSpPr>
                  <p:spPr>
                    <a:xfrm>
                      <a:off x="992512" y="3483973"/>
                      <a:ext cx="76024" cy="7594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6" name="Oval 305"/>
                    <p:cNvSpPr/>
                    <p:nvPr/>
                  </p:nvSpPr>
                  <p:spPr>
                    <a:xfrm>
                      <a:off x="992550" y="3440488"/>
                      <a:ext cx="76025" cy="7341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93" name="Group 331"/>
                <p:cNvGrpSpPr>
                  <a:grpSpLocks/>
                </p:cNvGrpSpPr>
                <p:nvPr/>
              </p:nvGrpSpPr>
              <p:grpSpPr bwMode="auto">
                <a:xfrm rot="-6651458">
                  <a:off x="2116372" y="3380546"/>
                  <a:ext cx="314847" cy="196238"/>
                  <a:chOff x="1981200" y="3048000"/>
                  <a:chExt cx="314847" cy="196238"/>
                </a:xfrm>
              </p:grpSpPr>
              <p:sp>
                <p:nvSpPr>
                  <p:cNvPr id="299" name="Oval 298"/>
                  <p:cNvSpPr/>
                  <p:nvPr/>
                </p:nvSpPr>
                <p:spPr>
                  <a:xfrm rot="1742210" flipV="1">
                    <a:off x="2140002" y="3107241"/>
                    <a:ext cx="165202" cy="136725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300" name="Group 34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01" name="Oval 300"/>
                    <p:cNvSpPr/>
                    <p:nvPr/>
                  </p:nvSpPr>
                  <p:spPr>
                    <a:xfrm>
                      <a:off x="993907" y="3489002"/>
                      <a:ext cx="76338" cy="764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2" name="Oval 301"/>
                    <p:cNvSpPr/>
                    <p:nvPr/>
                  </p:nvSpPr>
                  <p:spPr>
                    <a:xfrm>
                      <a:off x="992895" y="3441014"/>
                      <a:ext cx="76338" cy="7648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94" name="Group 332"/>
                <p:cNvGrpSpPr>
                  <a:grpSpLocks/>
                </p:cNvGrpSpPr>
                <p:nvPr/>
              </p:nvGrpSpPr>
              <p:grpSpPr bwMode="auto">
                <a:xfrm rot="-6651458">
                  <a:off x="2084949" y="3273746"/>
                  <a:ext cx="412445" cy="196237"/>
                  <a:chOff x="1883602" y="3048001"/>
                  <a:chExt cx="412445" cy="196237"/>
                </a:xfrm>
              </p:grpSpPr>
              <p:sp>
                <p:nvSpPr>
                  <p:cNvPr id="295" name="Oval 294"/>
                  <p:cNvSpPr/>
                  <p:nvPr/>
                </p:nvSpPr>
                <p:spPr>
                  <a:xfrm rot="1742210" flipV="1">
                    <a:off x="2125931" y="3097161"/>
                    <a:ext cx="165202" cy="136725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296" name="Group 33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1960768" y="2970835"/>
                    <a:ext cx="171882" cy="326213"/>
                    <a:chOff x="980859" y="3374771"/>
                    <a:chExt cx="85941" cy="181229"/>
                  </a:xfrm>
                </p:grpSpPr>
                <p:sp>
                  <p:nvSpPr>
                    <p:cNvPr id="297" name="Oval 296"/>
                    <p:cNvSpPr/>
                    <p:nvPr/>
                  </p:nvSpPr>
                  <p:spPr>
                    <a:xfrm>
                      <a:off x="991303" y="3487742"/>
                      <a:ext cx="72920" cy="7342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8" name="Oval 297"/>
                    <p:cNvSpPr/>
                    <p:nvPr/>
                  </p:nvSpPr>
                  <p:spPr>
                    <a:xfrm>
                      <a:off x="980991" y="3376758"/>
                      <a:ext cx="75199" cy="7648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45" name="Group 459"/>
              <p:cNvGrpSpPr>
                <a:grpSpLocks/>
              </p:cNvGrpSpPr>
              <p:nvPr/>
            </p:nvGrpSpPr>
            <p:grpSpPr bwMode="auto">
              <a:xfrm>
                <a:off x="2062272" y="4081807"/>
                <a:ext cx="473540" cy="433632"/>
                <a:chOff x="1739671" y="3048000"/>
                <a:chExt cx="725554" cy="689079"/>
              </a:xfrm>
            </p:grpSpPr>
            <p:grpSp>
              <p:nvGrpSpPr>
                <p:cNvPr id="157" name="Group 460"/>
                <p:cNvGrpSpPr>
                  <a:grpSpLocks/>
                </p:cNvGrpSpPr>
                <p:nvPr/>
              </p:nvGrpSpPr>
              <p:grpSpPr bwMode="auto">
                <a:xfrm>
                  <a:off x="1946180" y="3048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72" name="Group 59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79" name="Oval 278"/>
                    <p:cNvSpPr/>
                    <p:nvPr/>
                  </p:nvSpPr>
                  <p:spPr>
                    <a:xfrm>
                      <a:off x="990434" y="3468336"/>
                      <a:ext cx="76612" cy="8048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0" name="Oval 279"/>
                    <p:cNvSpPr/>
                    <p:nvPr/>
                  </p:nvSpPr>
                  <p:spPr>
                    <a:xfrm>
                      <a:off x="991110" y="3414711"/>
                      <a:ext cx="76612" cy="804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73" name="Group 592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77" name="Oval 276"/>
                    <p:cNvSpPr/>
                    <p:nvPr/>
                  </p:nvSpPr>
                  <p:spPr>
                    <a:xfrm>
                      <a:off x="981447" y="3480038"/>
                      <a:ext cx="77701" cy="765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8" name="Oval 277"/>
                    <p:cNvSpPr/>
                    <p:nvPr/>
                  </p:nvSpPr>
                  <p:spPr>
                    <a:xfrm>
                      <a:off x="983780" y="3428732"/>
                      <a:ext cx="76406" cy="7655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74" name="Group 59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75" name="Oval 274"/>
                    <p:cNvSpPr/>
                    <p:nvPr/>
                  </p:nvSpPr>
                  <p:spPr>
                    <a:xfrm>
                      <a:off x="990802" y="3472302"/>
                      <a:ext cx="76570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6" name="Oval 275"/>
                    <p:cNvSpPr/>
                    <p:nvPr/>
                  </p:nvSpPr>
                  <p:spPr>
                    <a:xfrm>
                      <a:off x="990802" y="3421440"/>
                      <a:ext cx="76570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58" name="Group 461"/>
                <p:cNvGrpSpPr>
                  <a:grpSpLocks/>
                </p:cNvGrpSpPr>
                <p:nvPr/>
              </p:nvGrpSpPr>
              <p:grpSpPr bwMode="auto">
                <a:xfrm>
                  <a:off x="2098580" y="32004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63" name="Group 582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70" name="Oval 269"/>
                    <p:cNvSpPr/>
                    <p:nvPr/>
                  </p:nvSpPr>
                  <p:spPr>
                    <a:xfrm>
                      <a:off x="994338" y="3468649"/>
                      <a:ext cx="75166" cy="7487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1" name="Oval 270"/>
                    <p:cNvSpPr/>
                    <p:nvPr/>
                  </p:nvSpPr>
                  <p:spPr>
                    <a:xfrm>
                      <a:off x="991486" y="3419408"/>
                      <a:ext cx="76612" cy="7487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64" name="Group 58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68" name="Oval 267"/>
                    <p:cNvSpPr/>
                    <p:nvPr/>
                  </p:nvSpPr>
                  <p:spPr>
                    <a:xfrm>
                      <a:off x="985781" y="3486147"/>
                      <a:ext cx="76406" cy="765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9" name="Oval 268"/>
                    <p:cNvSpPr/>
                    <p:nvPr/>
                  </p:nvSpPr>
                  <p:spPr>
                    <a:xfrm>
                      <a:off x="985167" y="3439823"/>
                      <a:ext cx="78996" cy="748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65" name="Group 58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66" name="Oval 265"/>
                    <p:cNvSpPr/>
                    <p:nvPr/>
                  </p:nvSpPr>
                  <p:spPr>
                    <a:xfrm>
                      <a:off x="995026" y="3479824"/>
                      <a:ext cx="68913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7" name="Oval 266"/>
                    <p:cNvSpPr/>
                    <p:nvPr/>
                  </p:nvSpPr>
                  <p:spPr>
                    <a:xfrm>
                      <a:off x="995026" y="3428961"/>
                      <a:ext cx="68913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59" name="Group 462"/>
                <p:cNvGrpSpPr>
                  <a:grpSpLocks/>
                </p:cNvGrpSpPr>
                <p:nvPr/>
              </p:nvGrpSpPr>
              <p:grpSpPr bwMode="auto"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54" name="Group 573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61" name="Oval 260"/>
                    <p:cNvSpPr/>
                    <p:nvPr/>
                  </p:nvSpPr>
                  <p:spPr>
                    <a:xfrm>
                      <a:off x="990773" y="3468641"/>
                      <a:ext cx="76612" cy="7112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2" name="Oval 261"/>
                    <p:cNvSpPr/>
                    <p:nvPr/>
                  </p:nvSpPr>
                  <p:spPr>
                    <a:xfrm>
                      <a:off x="984794" y="3416794"/>
                      <a:ext cx="76611" cy="7487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55" name="Group 574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59" name="Oval 258"/>
                    <p:cNvSpPr/>
                    <p:nvPr/>
                  </p:nvSpPr>
                  <p:spPr>
                    <a:xfrm>
                      <a:off x="981977" y="3483016"/>
                      <a:ext cx="76406" cy="7485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0" name="Oval 259"/>
                    <p:cNvSpPr/>
                    <p:nvPr/>
                  </p:nvSpPr>
                  <p:spPr>
                    <a:xfrm>
                      <a:off x="982971" y="3435097"/>
                      <a:ext cx="76406" cy="748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56" name="Group 57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57" name="Oval 256"/>
                    <p:cNvSpPr/>
                    <p:nvPr/>
                  </p:nvSpPr>
                  <p:spPr>
                    <a:xfrm>
                      <a:off x="994842" y="3472346"/>
                      <a:ext cx="68914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8" name="Oval 257"/>
                    <p:cNvSpPr/>
                    <p:nvPr/>
                  </p:nvSpPr>
                  <p:spPr>
                    <a:xfrm>
                      <a:off x="994842" y="3421484"/>
                      <a:ext cx="68914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0" name="Group 463"/>
                <p:cNvGrpSpPr>
                  <a:grpSpLocks/>
                </p:cNvGrpSpPr>
                <p:nvPr/>
              </p:nvGrpSpPr>
              <p:grpSpPr bwMode="auto"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45" name="Group 564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52" name="Oval 251"/>
                    <p:cNvSpPr/>
                    <p:nvPr/>
                  </p:nvSpPr>
                  <p:spPr>
                    <a:xfrm>
                      <a:off x="996873" y="3469869"/>
                      <a:ext cx="76612" cy="7674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3" name="Oval 252"/>
                    <p:cNvSpPr/>
                    <p:nvPr/>
                  </p:nvSpPr>
                  <p:spPr>
                    <a:xfrm>
                      <a:off x="992870" y="3419217"/>
                      <a:ext cx="76612" cy="767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46" name="Group 565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50" name="Oval 249"/>
                    <p:cNvSpPr/>
                    <p:nvPr/>
                  </p:nvSpPr>
                  <p:spPr>
                    <a:xfrm>
                      <a:off x="986901" y="3484663"/>
                      <a:ext cx="77701" cy="7485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1" name="Oval 250"/>
                    <p:cNvSpPr/>
                    <p:nvPr/>
                  </p:nvSpPr>
                  <p:spPr>
                    <a:xfrm>
                      <a:off x="988921" y="3434951"/>
                      <a:ext cx="76406" cy="731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47" name="Group 56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48" name="Oval 247"/>
                    <p:cNvSpPr/>
                    <p:nvPr/>
                  </p:nvSpPr>
                  <p:spPr>
                    <a:xfrm>
                      <a:off x="997534" y="3479867"/>
                      <a:ext cx="76570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9" name="Oval 248"/>
                    <p:cNvSpPr/>
                    <p:nvPr/>
                  </p:nvSpPr>
                  <p:spPr>
                    <a:xfrm>
                      <a:off x="997534" y="3429005"/>
                      <a:ext cx="76570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1" name="Group 464"/>
                <p:cNvGrpSpPr>
                  <a:grpSpLocks/>
                </p:cNvGrpSpPr>
                <p:nvPr/>
              </p:nvGrpSpPr>
              <p:grpSpPr bwMode="auto">
                <a:xfrm rot="-8086040">
                  <a:off x="1813357" y="31191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36" name="Group 55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43" name="Oval 242"/>
                    <p:cNvSpPr/>
                    <p:nvPr/>
                  </p:nvSpPr>
                  <p:spPr>
                    <a:xfrm>
                      <a:off x="1009955" y="3477585"/>
                      <a:ext cx="75825" cy="7693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4" name="Oval 243"/>
                    <p:cNvSpPr/>
                    <p:nvPr/>
                  </p:nvSpPr>
                  <p:spPr>
                    <a:xfrm>
                      <a:off x="1005022" y="3437645"/>
                      <a:ext cx="74278" cy="751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37" name="Group 55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41" name="Oval 240"/>
                    <p:cNvSpPr/>
                    <p:nvPr/>
                  </p:nvSpPr>
                  <p:spPr>
                    <a:xfrm>
                      <a:off x="1001019" y="3484536"/>
                      <a:ext cx="76251" cy="7627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2" name="Oval 241"/>
                    <p:cNvSpPr/>
                    <p:nvPr/>
                  </p:nvSpPr>
                  <p:spPr>
                    <a:xfrm>
                      <a:off x="1004216" y="3440518"/>
                      <a:ext cx="76251" cy="7309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38" name="Group 55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39" name="Oval 238"/>
                    <p:cNvSpPr/>
                    <p:nvPr/>
                  </p:nvSpPr>
                  <p:spPr>
                    <a:xfrm>
                      <a:off x="987243" y="3497186"/>
                      <a:ext cx="74386" cy="7657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0" name="Oval 239"/>
                    <p:cNvSpPr/>
                    <p:nvPr/>
                  </p:nvSpPr>
                  <p:spPr>
                    <a:xfrm>
                      <a:off x="991413" y="3445777"/>
                      <a:ext cx="75816" cy="7827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2" name="Group 465"/>
                <p:cNvGrpSpPr>
                  <a:grpSpLocks/>
                </p:cNvGrpSpPr>
                <p:nvPr/>
              </p:nvGrpSpPr>
              <p:grpSpPr bwMode="auto">
                <a:xfrm rot="-8086040">
                  <a:off x="2114466" y="3356574"/>
                  <a:ext cx="328190" cy="297479"/>
                  <a:chOff x="1946670" y="3048000"/>
                  <a:chExt cx="328190" cy="297479"/>
                </a:xfrm>
              </p:grpSpPr>
              <p:grpSp>
                <p:nvGrpSpPr>
                  <p:cNvPr id="227" name="Group 546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670" y="3126965"/>
                    <a:ext cx="189686" cy="218514"/>
                    <a:chOff x="993960" y="3421522"/>
                    <a:chExt cx="95837" cy="133538"/>
                  </a:xfrm>
                </p:grpSpPr>
                <p:sp>
                  <p:nvSpPr>
                    <p:cNvPr id="234" name="Oval 233"/>
                    <p:cNvSpPr/>
                    <p:nvPr/>
                  </p:nvSpPr>
                  <p:spPr>
                    <a:xfrm>
                      <a:off x="1001419" y="3488595"/>
                      <a:ext cx="75826" cy="7343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5" name="Oval 234"/>
                    <p:cNvSpPr/>
                    <p:nvPr/>
                  </p:nvSpPr>
                  <p:spPr>
                    <a:xfrm>
                      <a:off x="1019139" y="3434124"/>
                      <a:ext cx="77373" cy="751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" name="Group 547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32" name="Oval 231"/>
                    <p:cNvSpPr/>
                    <p:nvPr/>
                  </p:nvSpPr>
                  <p:spPr>
                    <a:xfrm>
                      <a:off x="998346" y="3482945"/>
                      <a:ext cx="76251" cy="746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3" name="Oval 232"/>
                    <p:cNvSpPr/>
                    <p:nvPr/>
                  </p:nvSpPr>
                  <p:spPr>
                    <a:xfrm>
                      <a:off x="1000396" y="3437738"/>
                      <a:ext cx="76250" cy="7627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9" name="Group 54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30" name="Oval 229"/>
                    <p:cNvSpPr/>
                    <p:nvPr/>
                  </p:nvSpPr>
                  <p:spPr>
                    <a:xfrm>
                      <a:off x="988204" y="3485955"/>
                      <a:ext cx="74386" cy="7997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1" name="Oval 230"/>
                    <p:cNvSpPr/>
                    <p:nvPr/>
                  </p:nvSpPr>
                  <p:spPr>
                    <a:xfrm>
                      <a:off x="991574" y="3436858"/>
                      <a:ext cx="74386" cy="7827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3" name="Group 466"/>
                <p:cNvGrpSpPr>
                  <a:grpSpLocks/>
                </p:cNvGrpSpPr>
                <p:nvPr/>
              </p:nvGrpSpPr>
              <p:grpSpPr bwMode="auto">
                <a:xfrm rot="8237938">
                  <a:off x="1739671" y="3346733"/>
                  <a:ext cx="325782" cy="308079"/>
                  <a:chOff x="1946180" y="3048000"/>
                  <a:chExt cx="325782" cy="308079"/>
                </a:xfrm>
              </p:grpSpPr>
              <p:grpSp>
                <p:nvGrpSpPr>
                  <p:cNvPr id="218" name="Group 537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25" name="Oval 224"/>
                    <p:cNvSpPr/>
                    <p:nvPr/>
                  </p:nvSpPr>
                  <p:spPr>
                    <a:xfrm>
                      <a:off x="985964" y="3503240"/>
                      <a:ext cx="76610" cy="7299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6" name="Oval 225"/>
                    <p:cNvSpPr/>
                    <p:nvPr/>
                  </p:nvSpPr>
                  <p:spPr>
                    <a:xfrm>
                      <a:off x="982161" y="3448292"/>
                      <a:ext cx="75165" cy="7487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19" name="Group 538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069460" y="3112756"/>
                    <a:ext cx="202502" cy="203695"/>
                    <a:chOff x="975138" y="3429000"/>
                    <a:chExt cx="91662" cy="113140"/>
                  </a:xfrm>
                </p:grpSpPr>
                <p:sp>
                  <p:nvSpPr>
                    <p:cNvPr id="223" name="Oval 222"/>
                    <p:cNvSpPr/>
                    <p:nvPr/>
                  </p:nvSpPr>
                  <p:spPr>
                    <a:xfrm>
                      <a:off x="981745" y="3450314"/>
                      <a:ext cx="77701" cy="7145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4" name="Oval 223"/>
                    <p:cNvSpPr/>
                    <p:nvPr/>
                  </p:nvSpPr>
                  <p:spPr>
                    <a:xfrm>
                      <a:off x="999061" y="3413502"/>
                      <a:ext cx="76406" cy="731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0" name="Group 539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21" name="Oval 220"/>
                    <p:cNvSpPr/>
                    <p:nvPr/>
                  </p:nvSpPr>
                  <p:spPr>
                    <a:xfrm>
                      <a:off x="968679" y="3476002"/>
                      <a:ext cx="70445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2" name="Oval 221"/>
                    <p:cNvSpPr/>
                    <p:nvPr/>
                  </p:nvSpPr>
                  <p:spPr>
                    <a:xfrm>
                      <a:off x="969827" y="3429073"/>
                      <a:ext cx="68914" cy="778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4" name="Group 467"/>
                <p:cNvGrpSpPr>
                  <a:grpSpLocks/>
                </p:cNvGrpSpPr>
                <p:nvPr/>
              </p:nvGrpSpPr>
              <p:grpSpPr bwMode="auto">
                <a:xfrm rot="8237938">
                  <a:off x="2096758" y="3525680"/>
                  <a:ext cx="280783" cy="165498"/>
                  <a:chOff x="1972890" y="3183378"/>
                  <a:chExt cx="280783" cy="165498"/>
                </a:xfrm>
              </p:grpSpPr>
              <p:sp>
                <p:nvSpPr>
                  <p:cNvPr id="216" name="Oval 215"/>
                  <p:cNvSpPr/>
                  <p:nvPr/>
                </p:nvSpPr>
                <p:spPr>
                  <a:xfrm rot="19788946">
                    <a:off x="1974583" y="3261465"/>
                    <a:ext cx="151632" cy="12557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17" name="Oval 216"/>
                  <p:cNvSpPr/>
                  <p:nvPr/>
                </p:nvSpPr>
                <p:spPr>
                  <a:xfrm rot="1742210" flipV="1">
                    <a:off x="2090405" y="3214291"/>
                    <a:ext cx="165938" cy="13782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5" name="Group 468"/>
                <p:cNvGrpSpPr>
                  <a:grpSpLocks/>
                </p:cNvGrpSpPr>
                <p:nvPr/>
              </p:nvGrpSpPr>
              <p:grpSpPr bwMode="auto">
                <a:xfrm rot="8237938">
                  <a:off x="1857666" y="3296312"/>
                  <a:ext cx="598314" cy="381916"/>
                  <a:chOff x="1622990" y="3063652"/>
                  <a:chExt cx="598314" cy="381916"/>
                </a:xfrm>
              </p:grpSpPr>
              <p:grpSp>
                <p:nvGrpSpPr>
                  <p:cNvPr id="209" name="Group 519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14" name="Oval 213"/>
                    <p:cNvSpPr/>
                    <p:nvPr/>
                  </p:nvSpPr>
                  <p:spPr>
                    <a:xfrm>
                      <a:off x="989872" y="3485763"/>
                      <a:ext cx="83839" cy="8235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" name="Oval 214"/>
                    <p:cNvSpPr/>
                    <p:nvPr/>
                  </p:nvSpPr>
                  <p:spPr>
                    <a:xfrm>
                      <a:off x="989015" y="3446805"/>
                      <a:ext cx="83839" cy="767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10" name="Group 520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1622990" y="3063652"/>
                    <a:ext cx="598314" cy="381916"/>
                    <a:chOff x="795975" y="3293069"/>
                    <a:chExt cx="270825" cy="212131"/>
                  </a:xfrm>
                </p:grpSpPr>
                <p:sp>
                  <p:nvSpPr>
                    <p:cNvPr id="212" name="Oval 211"/>
                    <p:cNvSpPr/>
                    <p:nvPr/>
                  </p:nvSpPr>
                  <p:spPr>
                    <a:xfrm>
                      <a:off x="800160" y="3284615"/>
                      <a:ext cx="78996" cy="782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3" name="Oval 212"/>
                    <p:cNvSpPr/>
                    <p:nvPr/>
                  </p:nvSpPr>
                  <p:spPr>
                    <a:xfrm>
                      <a:off x="998776" y="3422497"/>
                      <a:ext cx="78996" cy="7655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11" name="Oval 210"/>
                  <p:cNvSpPr/>
                  <p:nvPr/>
                </p:nvSpPr>
                <p:spPr>
                  <a:xfrm rot="16200000">
                    <a:off x="1984449" y="3102135"/>
                    <a:ext cx="156204" cy="14305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6" name="Group 469"/>
                <p:cNvGrpSpPr>
                  <a:grpSpLocks/>
                </p:cNvGrpSpPr>
                <p:nvPr/>
              </p:nvGrpSpPr>
              <p:grpSpPr bwMode="auto">
                <a:xfrm rot="8237938">
                  <a:off x="1741190" y="3204767"/>
                  <a:ext cx="332140" cy="295254"/>
                  <a:chOff x="1942720" y="3048000"/>
                  <a:chExt cx="332140" cy="295254"/>
                </a:xfrm>
              </p:grpSpPr>
              <p:grpSp>
                <p:nvGrpSpPr>
                  <p:cNvPr id="200" name="Group 510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2720" y="3150729"/>
                    <a:ext cx="157470" cy="192525"/>
                    <a:chOff x="990600" y="3429000"/>
                    <a:chExt cx="79560" cy="117656"/>
                  </a:xfrm>
                </p:grpSpPr>
                <p:sp>
                  <p:nvSpPr>
                    <p:cNvPr id="207" name="Oval 206"/>
                    <p:cNvSpPr/>
                    <p:nvPr/>
                  </p:nvSpPr>
                  <p:spPr>
                    <a:xfrm>
                      <a:off x="1028543" y="3491504"/>
                      <a:ext cx="41919" cy="673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8" name="Oval 207"/>
                    <p:cNvSpPr/>
                    <p:nvPr/>
                  </p:nvSpPr>
                  <p:spPr>
                    <a:xfrm>
                      <a:off x="989723" y="3445532"/>
                      <a:ext cx="76611" cy="8048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01" name="Group 511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05" name="Oval 204"/>
                    <p:cNvSpPr/>
                    <p:nvPr/>
                  </p:nvSpPr>
                  <p:spPr>
                    <a:xfrm>
                      <a:off x="1000804" y="3471945"/>
                      <a:ext cx="76406" cy="7315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6" name="Oval 205"/>
                    <p:cNvSpPr/>
                    <p:nvPr/>
                  </p:nvSpPr>
                  <p:spPr>
                    <a:xfrm>
                      <a:off x="997712" y="3425481"/>
                      <a:ext cx="77701" cy="748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02" name="Group 512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03" name="Oval 202"/>
                    <p:cNvSpPr/>
                    <p:nvPr/>
                  </p:nvSpPr>
                  <p:spPr>
                    <a:xfrm>
                      <a:off x="985940" y="3481384"/>
                      <a:ext cx="78101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4" name="Oval 203"/>
                    <p:cNvSpPr/>
                    <p:nvPr/>
                  </p:nvSpPr>
                  <p:spPr>
                    <a:xfrm>
                      <a:off x="986941" y="3429008"/>
                      <a:ext cx="79633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7" name="Group 470"/>
                <p:cNvGrpSpPr>
                  <a:grpSpLocks/>
                </p:cNvGrpSpPr>
                <p:nvPr/>
              </p:nvGrpSpPr>
              <p:grpSpPr bwMode="auto">
                <a:xfrm rot="8237938">
                  <a:off x="2118299" y="31186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91" name="Group 50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98" name="Oval 197"/>
                    <p:cNvSpPr/>
                    <p:nvPr/>
                  </p:nvSpPr>
                  <p:spPr>
                    <a:xfrm>
                      <a:off x="985172" y="3484575"/>
                      <a:ext cx="76612" cy="8048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9" name="Oval 198"/>
                    <p:cNvSpPr/>
                    <p:nvPr/>
                  </p:nvSpPr>
                  <p:spPr>
                    <a:xfrm>
                      <a:off x="979775" y="3430218"/>
                      <a:ext cx="75166" cy="804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2" name="Group 502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96" name="Oval 195"/>
                    <p:cNvSpPr/>
                    <p:nvPr/>
                  </p:nvSpPr>
                  <p:spPr>
                    <a:xfrm>
                      <a:off x="988602" y="3468517"/>
                      <a:ext cx="77701" cy="7655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7" name="Oval 196"/>
                    <p:cNvSpPr/>
                    <p:nvPr/>
                  </p:nvSpPr>
                  <p:spPr>
                    <a:xfrm>
                      <a:off x="994203" y="3419665"/>
                      <a:ext cx="76406" cy="7655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3" name="Group 50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94" name="Oval 193"/>
                    <p:cNvSpPr/>
                    <p:nvPr/>
                  </p:nvSpPr>
                  <p:spPr>
                    <a:xfrm>
                      <a:off x="996061" y="3467439"/>
                      <a:ext cx="78101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5" name="Oval 194"/>
                    <p:cNvSpPr/>
                    <p:nvPr/>
                  </p:nvSpPr>
                  <p:spPr>
                    <a:xfrm>
                      <a:off x="996400" y="3420183"/>
                      <a:ext cx="78101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8" name="Group 471"/>
                <p:cNvGrpSpPr>
                  <a:grpSpLocks/>
                </p:cNvGrpSpPr>
                <p:nvPr/>
              </p:nvGrpSpPr>
              <p:grpSpPr bwMode="auto">
                <a:xfrm rot="-6651458">
                  <a:off x="1794930" y="3410079"/>
                  <a:ext cx="328680" cy="299062"/>
                  <a:chOff x="1946180" y="3057017"/>
                  <a:chExt cx="328680" cy="299062"/>
                </a:xfrm>
              </p:grpSpPr>
              <p:grpSp>
                <p:nvGrpSpPr>
                  <p:cNvPr id="182" name="Group 492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89" name="Oval 188"/>
                    <p:cNvSpPr/>
                    <p:nvPr/>
                  </p:nvSpPr>
                  <p:spPr>
                    <a:xfrm>
                      <a:off x="1013848" y="3472548"/>
                      <a:ext cx="78920" cy="7693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0" name="Oval 189"/>
                    <p:cNvSpPr/>
                    <p:nvPr/>
                  </p:nvSpPr>
                  <p:spPr>
                    <a:xfrm>
                      <a:off x="1008715" y="3428607"/>
                      <a:ext cx="82015" cy="7693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3" name="Group 49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87" name="Oval 186"/>
                    <p:cNvSpPr/>
                    <p:nvPr/>
                  </p:nvSpPr>
                  <p:spPr>
                    <a:xfrm>
                      <a:off x="1011862" y="3489067"/>
                      <a:ext cx="76250" cy="794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8" name="Oval 187"/>
                    <p:cNvSpPr/>
                    <p:nvPr/>
                  </p:nvSpPr>
                  <p:spPr>
                    <a:xfrm>
                      <a:off x="1011015" y="3440757"/>
                      <a:ext cx="76251" cy="7786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4" name="Group 49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22556" y="3044186"/>
                    <a:ext cx="174426" cy="200088"/>
                    <a:chOff x="975079" y="3444847"/>
                    <a:chExt cx="87213" cy="111160"/>
                  </a:xfrm>
                </p:grpSpPr>
                <p:sp>
                  <p:nvSpPr>
                    <p:cNvPr id="185" name="Oval 184"/>
                    <p:cNvSpPr/>
                    <p:nvPr/>
                  </p:nvSpPr>
                  <p:spPr>
                    <a:xfrm>
                      <a:off x="983308" y="3540938"/>
                      <a:ext cx="71525" cy="3913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6" name="Oval 185"/>
                    <p:cNvSpPr/>
                    <p:nvPr/>
                  </p:nvSpPr>
                  <p:spPr>
                    <a:xfrm>
                      <a:off x="974704" y="3466608"/>
                      <a:ext cx="75817" cy="799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9" name="Group 472"/>
                <p:cNvGrpSpPr>
                  <a:grpSpLocks/>
                </p:cNvGrpSpPr>
                <p:nvPr/>
              </p:nvGrpSpPr>
              <p:grpSpPr bwMode="auto">
                <a:xfrm rot="-6651458">
                  <a:off x="2198406" y="3292249"/>
                  <a:ext cx="202220" cy="278053"/>
                  <a:chOff x="2072640" y="3048000"/>
                  <a:chExt cx="202220" cy="278053"/>
                </a:xfrm>
              </p:grpSpPr>
              <p:grpSp>
                <p:nvGrpSpPr>
                  <p:cNvPr id="178" name="Group 484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80" name="Oval 179"/>
                    <p:cNvSpPr/>
                    <p:nvPr/>
                  </p:nvSpPr>
                  <p:spPr>
                    <a:xfrm>
                      <a:off x="1010801" y="3486721"/>
                      <a:ext cx="76250" cy="7786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1" name="Oval 180"/>
                    <p:cNvSpPr/>
                    <p:nvPr/>
                  </p:nvSpPr>
                  <p:spPr>
                    <a:xfrm>
                      <a:off x="1010053" y="3436830"/>
                      <a:ext cx="76251" cy="778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79" name="Oval 178"/>
                  <p:cNvSpPr/>
                  <p:nvPr/>
                </p:nvSpPr>
                <p:spPr>
                  <a:xfrm rot="16200000">
                    <a:off x="2094587" y="3055126"/>
                    <a:ext cx="157354" cy="13782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70" name="Group 473"/>
                <p:cNvGrpSpPr>
                  <a:grpSpLocks/>
                </p:cNvGrpSpPr>
                <p:nvPr/>
              </p:nvGrpSpPr>
              <p:grpSpPr bwMode="auto">
                <a:xfrm rot="-6651458">
                  <a:off x="2151519" y="3207887"/>
                  <a:ext cx="348740" cy="278672"/>
                  <a:chOff x="1926120" y="3048000"/>
                  <a:chExt cx="348740" cy="278672"/>
                </a:xfrm>
              </p:grpSpPr>
              <p:sp>
                <p:nvSpPr>
                  <p:cNvPr id="171" name="Oval 170"/>
                  <p:cNvSpPr/>
                  <p:nvPr/>
                </p:nvSpPr>
                <p:spPr>
                  <a:xfrm rot="19788946">
                    <a:off x="1950671" y="3144717"/>
                    <a:ext cx="150079" cy="13160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172" name="Group 475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76" name="Oval 175"/>
                    <p:cNvSpPr/>
                    <p:nvPr/>
                  </p:nvSpPr>
                  <p:spPr>
                    <a:xfrm>
                      <a:off x="1005035" y="3489953"/>
                      <a:ext cx="76250" cy="794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7" name="Oval 176"/>
                    <p:cNvSpPr/>
                    <p:nvPr/>
                  </p:nvSpPr>
                  <p:spPr>
                    <a:xfrm>
                      <a:off x="1005660" y="3441877"/>
                      <a:ext cx="76250" cy="7627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3" name="Group 47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02741" y="3117917"/>
                    <a:ext cx="278672" cy="138838"/>
                    <a:chOff x="927464" y="3479800"/>
                    <a:chExt cx="139336" cy="77132"/>
                  </a:xfrm>
                </p:grpSpPr>
                <p:sp>
                  <p:nvSpPr>
                    <p:cNvPr id="174" name="Oval 173"/>
                    <p:cNvSpPr/>
                    <p:nvPr/>
                  </p:nvSpPr>
                  <p:spPr>
                    <a:xfrm>
                      <a:off x="996231" y="3500748"/>
                      <a:ext cx="78677" cy="7146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5" name="Oval 174"/>
                    <p:cNvSpPr/>
                    <p:nvPr/>
                  </p:nvSpPr>
                  <p:spPr>
                    <a:xfrm>
                      <a:off x="926290" y="3498568"/>
                      <a:ext cx="80108" cy="7316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46" name="Group 600"/>
              <p:cNvGrpSpPr>
                <a:grpSpLocks/>
              </p:cNvGrpSpPr>
              <p:nvPr/>
            </p:nvGrpSpPr>
            <p:grpSpPr bwMode="auto">
              <a:xfrm>
                <a:off x="2937946" y="6013205"/>
                <a:ext cx="408569" cy="368741"/>
                <a:chOff x="1816301" y="3086326"/>
                <a:chExt cx="550034" cy="581111"/>
              </a:xfrm>
            </p:grpSpPr>
            <p:grpSp>
              <p:nvGrpSpPr>
                <p:cNvPr id="96" name="Group 601"/>
                <p:cNvGrpSpPr>
                  <a:grpSpLocks/>
                </p:cNvGrpSpPr>
                <p:nvPr/>
              </p:nvGrpSpPr>
              <p:grpSpPr bwMode="auto">
                <a:xfrm>
                  <a:off x="1946180" y="3101562"/>
                  <a:ext cx="328680" cy="254517"/>
                  <a:chOff x="1946180" y="3101562"/>
                  <a:chExt cx="328680" cy="254517"/>
                </a:xfrm>
              </p:grpSpPr>
              <p:grpSp>
                <p:nvGrpSpPr>
                  <p:cNvPr id="151" name="Group 688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55" name="Oval 154"/>
                    <p:cNvSpPr/>
                    <p:nvPr/>
                  </p:nvSpPr>
                  <p:spPr>
                    <a:xfrm>
                      <a:off x="994422" y="3470190"/>
                      <a:ext cx="78744" cy="761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6" name="Oval 155"/>
                    <p:cNvSpPr/>
                    <p:nvPr/>
                  </p:nvSpPr>
                  <p:spPr>
                    <a:xfrm>
                      <a:off x="992953" y="3420764"/>
                      <a:ext cx="76204" cy="7796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2" name="Group 689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986132" y="3482958"/>
                      <a:ext cx="77375" cy="7760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4" name="Oval 153"/>
                    <p:cNvSpPr/>
                    <p:nvPr/>
                  </p:nvSpPr>
                  <p:spPr>
                    <a:xfrm>
                      <a:off x="985364" y="3433495"/>
                      <a:ext cx="76237" cy="759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97" name="Group 602"/>
                <p:cNvGrpSpPr>
                  <a:grpSpLocks/>
                </p:cNvGrpSpPr>
                <p:nvPr/>
              </p:nvGrpSpPr>
              <p:grpSpPr bwMode="auto">
                <a:xfrm>
                  <a:off x="2098580" y="3200400"/>
                  <a:ext cx="263620" cy="308079"/>
                  <a:chOff x="1946180" y="3048000"/>
                  <a:chExt cx="263620" cy="308079"/>
                </a:xfrm>
              </p:grpSpPr>
              <p:grpSp>
                <p:nvGrpSpPr>
                  <p:cNvPr id="145" name="Group 68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49" name="Oval 148"/>
                    <p:cNvSpPr/>
                    <p:nvPr/>
                  </p:nvSpPr>
                  <p:spPr>
                    <a:xfrm>
                      <a:off x="991650" y="3467461"/>
                      <a:ext cx="78744" cy="761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0" name="Oval 149"/>
                    <p:cNvSpPr/>
                    <p:nvPr/>
                  </p:nvSpPr>
                  <p:spPr>
                    <a:xfrm>
                      <a:off x="988678" y="3419299"/>
                      <a:ext cx="77474" cy="761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46" name="Group 68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47" name="Oval 146"/>
                    <p:cNvSpPr/>
                    <p:nvPr/>
                  </p:nvSpPr>
                  <p:spPr>
                    <a:xfrm>
                      <a:off x="990870" y="3478548"/>
                      <a:ext cx="75936" cy="7681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8" name="Oval 147"/>
                    <p:cNvSpPr/>
                    <p:nvPr/>
                  </p:nvSpPr>
                  <p:spPr>
                    <a:xfrm>
                      <a:off x="990870" y="3422686"/>
                      <a:ext cx="75936" cy="8239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98" name="Group 603"/>
                <p:cNvGrpSpPr>
                  <a:grpSpLocks/>
                </p:cNvGrpSpPr>
                <p:nvPr/>
              </p:nvGrpSpPr>
              <p:grpSpPr bwMode="auto">
                <a:xfrm>
                  <a:off x="1863820" y="3276600"/>
                  <a:ext cx="293660" cy="348010"/>
                  <a:chOff x="1981200" y="3048000"/>
                  <a:chExt cx="293660" cy="348010"/>
                </a:xfrm>
              </p:grpSpPr>
              <p:sp>
                <p:nvSpPr>
                  <p:cNvPr id="138" name="Oval 137"/>
                  <p:cNvSpPr/>
                  <p:nvPr/>
                </p:nvSpPr>
                <p:spPr>
                  <a:xfrm rot="19788946">
                    <a:off x="2038513" y="3272495"/>
                    <a:ext cx="150828" cy="12453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139" name="Group 67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43" name="Oval 142"/>
                    <p:cNvSpPr/>
                    <p:nvPr/>
                  </p:nvSpPr>
                  <p:spPr>
                    <a:xfrm>
                      <a:off x="984981" y="3474327"/>
                      <a:ext cx="76237" cy="776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4" name="Oval 143"/>
                    <p:cNvSpPr/>
                    <p:nvPr/>
                  </p:nvSpPr>
                  <p:spPr>
                    <a:xfrm>
                      <a:off x="986683" y="3425436"/>
                      <a:ext cx="76237" cy="7591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40" name="Group 67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41" name="Oval 140"/>
                    <p:cNvSpPr/>
                    <p:nvPr/>
                  </p:nvSpPr>
                  <p:spPr>
                    <a:xfrm>
                      <a:off x="991001" y="3478996"/>
                      <a:ext cx="75936" cy="7681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2" name="Oval 141"/>
                    <p:cNvSpPr/>
                    <p:nvPr/>
                  </p:nvSpPr>
                  <p:spPr>
                    <a:xfrm>
                      <a:off x="991001" y="3428720"/>
                      <a:ext cx="75936" cy="768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99" name="Group 665"/>
                <p:cNvGrpSpPr>
                  <a:grpSpLocks/>
                </p:cNvGrpSpPr>
                <p:nvPr/>
              </p:nvGrpSpPr>
              <p:grpSpPr bwMode="auto">
                <a:xfrm rot="-5400000">
                  <a:off x="2054320" y="3390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136" name="Oval 135"/>
                  <p:cNvSpPr/>
                  <p:nvPr/>
                </p:nvSpPr>
                <p:spPr>
                  <a:xfrm>
                    <a:off x="980634" y="3479518"/>
                    <a:ext cx="83530" cy="76811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37" name="Oval 136"/>
                  <p:cNvSpPr/>
                  <p:nvPr/>
                </p:nvSpPr>
                <p:spPr>
                  <a:xfrm>
                    <a:off x="980634" y="3429243"/>
                    <a:ext cx="83530" cy="7681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0" name="Group 605"/>
                <p:cNvGrpSpPr>
                  <a:grpSpLocks/>
                </p:cNvGrpSpPr>
                <p:nvPr/>
              </p:nvGrpSpPr>
              <p:grpSpPr bwMode="auto">
                <a:xfrm rot="-8086040">
                  <a:off x="1899356" y="3151041"/>
                  <a:ext cx="229382" cy="311981"/>
                  <a:chOff x="1946180" y="3047999"/>
                  <a:chExt cx="229382" cy="311981"/>
                </a:xfrm>
              </p:grpSpPr>
              <p:grpSp>
                <p:nvGrpSpPr>
                  <p:cNvPr id="131" name="Group 656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34" name="Oval 133"/>
                    <p:cNvSpPr/>
                    <p:nvPr/>
                  </p:nvSpPr>
                  <p:spPr>
                    <a:xfrm>
                      <a:off x="1003338" y="3477302"/>
                      <a:ext cx="76731" cy="7681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5" name="Oval 134"/>
                    <p:cNvSpPr/>
                    <p:nvPr/>
                  </p:nvSpPr>
                  <p:spPr>
                    <a:xfrm>
                      <a:off x="1005693" y="3433484"/>
                      <a:ext cx="78266" cy="7527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32" name="Oval 131"/>
                  <p:cNvSpPr/>
                  <p:nvPr/>
                </p:nvSpPr>
                <p:spPr>
                  <a:xfrm rot="1742210" flipV="1">
                    <a:off x="2024310" y="3227386"/>
                    <a:ext cx="173135" cy="13825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33" name="Oval 132"/>
                  <p:cNvSpPr/>
                  <p:nvPr/>
                </p:nvSpPr>
                <p:spPr>
                  <a:xfrm rot="16200000">
                    <a:off x="2003353" y="3068297"/>
                    <a:ext cx="153341" cy="1366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1" name="Group 606"/>
                <p:cNvGrpSpPr>
                  <a:grpSpLocks/>
                </p:cNvGrpSpPr>
                <p:nvPr/>
              </p:nvGrpSpPr>
              <p:grpSpPr bwMode="auto">
                <a:xfrm rot="-8086040">
                  <a:off x="2126199" y="3328410"/>
                  <a:ext cx="202220" cy="278053"/>
                  <a:chOff x="2072640" y="3048000"/>
                  <a:chExt cx="202220" cy="278053"/>
                </a:xfrm>
              </p:grpSpPr>
              <p:grpSp>
                <p:nvGrpSpPr>
                  <p:cNvPr id="127" name="Group 650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29" name="Oval 128"/>
                    <p:cNvSpPr/>
                    <p:nvPr/>
                  </p:nvSpPr>
                  <p:spPr>
                    <a:xfrm>
                      <a:off x="1000899" y="3487958"/>
                      <a:ext cx="74244" cy="795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Oval 129"/>
                    <p:cNvSpPr/>
                    <p:nvPr/>
                  </p:nvSpPr>
                  <p:spPr>
                    <a:xfrm>
                      <a:off x="1003945" y="3437936"/>
                      <a:ext cx="72870" cy="7819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28" name="Oval 127"/>
                  <p:cNvSpPr/>
                  <p:nvPr/>
                </p:nvSpPr>
                <p:spPr>
                  <a:xfrm rot="16200000">
                    <a:off x="2085232" y="3057090"/>
                    <a:ext cx="155855" cy="130611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2" name="Group 607"/>
                <p:cNvGrpSpPr>
                  <a:grpSpLocks/>
                </p:cNvGrpSpPr>
                <p:nvPr/>
              </p:nvGrpSpPr>
              <p:grpSpPr bwMode="auto">
                <a:xfrm rot="8237938">
                  <a:off x="1895478" y="3352372"/>
                  <a:ext cx="192240" cy="233695"/>
                  <a:chOff x="1926120" y="3047999"/>
                  <a:chExt cx="192240" cy="233695"/>
                </a:xfrm>
              </p:grpSpPr>
              <p:sp>
                <p:nvSpPr>
                  <p:cNvPr id="125" name="Oval 124"/>
                  <p:cNvSpPr/>
                  <p:nvPr/>
                </p:nvSpPr>
                <p:spPr>
                  <a:xfrm rot="19788946">
                    <a:off x="1939096" y="3167642"/>
                    <a:ext cx="145800" cy="1245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26" name="Oval 125"/>
                  <p:cNvSpPr/>
                  <p:nvPr/>
                </p:nvSpPr>
                <p:spPr>
                  <a:xfrm rot="16200000">
                    <a:off x="1974339" y="3055929"/>
                    <a:ext cx="151872" cy="1357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3" name="Group 637"/>
                <p:cNvGrpSpPr>
                  <a:grpSpLocks/>
                </p:cNvGrpSpPr>
                <p:nvPr/>
              </p:nvGrpSpPr>
              <p:grpSpPr bwMode="auto">
                <a:xfrm rot="6426884">
                  <a:off x="2009507" y="3384031"/>
                  <a:ext cx="341321" cy="225491"/>
                  <a:chOff x="899969" y="3377089"/>
                  <a:chExt cx="172449" cy="137802"/>
                </a:xfrm>
              </p:grpSpPr>
              <p:sp>
                <p:nvSpPr>
                  <p:cNvPr id="123" name="Oval 122"/>
                  <p:cNvSpPr/>
                  <p:nvPr/>
                </p:nvSpPr>
                <p:spPr>
                  <a:xfrm>
                    <a:off x="992184" y="3444949"/>
                    <a:ext cx="79801" cy="76811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894575" y="3381878"/>
                    <a:ext cx="79801" cy="798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4" name="Group 610"/>
                <p:cNvGrpSpPr>
                  <a:grpSpLocks/>
                </p:cNvGrpSpPr>
                <p:nvPr/>
              </p:nvGrpSpPr>
              <p:grpSpPr bwMode="auto">
                <a:xfrm rot="8237938">
                  <a:off x="1816301" y="3230477"/>
                  <a:ext cx="283679" cy="233694"/>
                  <a:chOff x="1926121" y="3048000"/>
                  <a:chExt cx="283679" cy="233694"/>
                </a:xfrm>
              </p:grpSpPr>
              <p:sp>
                <p:nvSpPr>
                  <p:cNvPr id="119" name="Oval 118"/>
                  <p:cNvSpPr/>
                  <p:nvPr/>
                </p:nvSpPr>
                <p:spPr>
                  <a:xfrm rot="19788946">
                    <a:off x="1926537" y="3158652"/>
                    <a:ext cx="150827" cy="12453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120" name="Group 63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21" name="Oval 120"/>
                    <p:cNvSpPr/>
                    <p:nvPr/>
                  </p:nvSpPr>
                  <p:spPr>
                    <a:xfrm>
                      <a:off x="988285" y="3483503"/>
                      <a:ext cx="72899" cy="7681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2" name="Oval 121"/>
                    <p:cNvSpPr/>
                    <p:nvPr/>
                  </p:nvSpPr>
                  <p:spPr>
                    <a:xfrm>
                      <a:off x="988217" y="3429877"/>
                      <a:ext cx="75937" cy="782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05" name="Group 611"/>
                <p:cNvGrpSpPr>
                  <a:grpSpLocks/>
                </p:cNvGrpSpPr>
                <p:nvPr/>
              </p:nvGrpSpPr>
              <p:grpSpPr bwMode="auto">
                <a:xfrm rot="8237938">
                  <a:off x="2145243" y="3187542"/>
                  <a:ext cx="202219" cy="278053"/>
                  <a:chOff x="2072641" y="3048000"/>
                  <a:chExt cx="202219" cy="278053"/>
                </a:xfrm>
              </p:grpSpPr>
              <p:grpSp>
                <p:nvGrpSpPr>
                  <p:cNvPr id="115" name="Group 629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17" name="Oval 116"/>
                    <p:cNvSpPr/>
                    <p:nvPr/>
                  </p:nvSpPr>
                  <p:spPr>
                    <a:xfrm>
                      <a:off x="1001510" y="3456162"/>
                      <a:ext cx="76237" cy="7592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8" name="Oval 117"/>
                    <p:cNvSpPr/>
                    <p:nvPr/>
                  </p:nvSpPr>
                  <p:spPr>
                    <a:xfrm>
                      <a:off x="1001454" y="3405831"/>
                      <a:ext cx="76236" cy="759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16" name="Oval 115"/>
                  <p:cNvSpPr/>
                  <p:nvPr/>
                </p:nvSpPr>
                <p:spPr>
                  <a:xfrm rot="16200000">
                    <a:off x="2061035" y="3085400"/>
                    <a:ext cx="154911" cy="13323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6" name="Group 612"/>
                <p:cNvGrpSpPr>
                  <a:grpSpLocks/>
                </p:cNvGrpSpPr>
                <p:nvPr/>
              </p:nvGrpSpPr>
              <p:grpSpPr bwMode="auto">
                <a:xfrm rot="-6651458">
                  <a:off x="2045789" y="3116118"/>
                  <a:ext cx="313770" cy="254185"/>
                  <a:chOff x="2162637" y="3419560"/>
                  <a:chExt cx="313770" cy="254185"/>
                </a:xfrm>
              </p:grpSpPr>
              <p:sp>
                <p:nvSpPr>
                  <p:cNvPr id="113" name="Oval 112"/>
                  <p:cNvSpPr/>
                  <p:nvPr/>
                </p:nvSpPr>
                <p:spPr>
                  <a:xfrm rot="19788946">
                    <a:off x="2169828" y="3535967"/>
                    <a:ext cx="160984" cy="12569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14" name="Oval 113"/>
                  <p:cNvSpPr/>
                  <p:nvPr/>
                </p:nvSpPr>
                <p:spPr>
                  <a:xfrm rot="1742210" flipV="1">
                    <a:off x="2330792" y="3410668"/>
                    <a:ext cx="176173" cy="13825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7" name="Group 613"/>
                <p:cNvGrpSpPr>
                  <a:grpSpLocks/>
                </p:cNvGrpSpPr>
                <p:nvPr/>
              </p:nvGrpSpPr>
              <p:grpSpPr bwMode="auto">
                <a:xfrm rot="-6651458">
                  <a:off x="2145814" y="3337822"/>
                  <a:ext cx="223407" cy="196238"/>
                  <a:chOff x="2072640" y="3048000"/>
                  <a:chExt cx="223407" cy="196238"/>
                </a:xfrm>
              </p:grpSpPr>
              <p:sp>
                <p:nvSpPr>
                  <p:cNvPr id="111" name="Oval 110"/>
                  <p:cNvSpPr/>
                  <p:nvPr/>
                </p:nvSpPr>
                <p:spPr>
                  <a:xfrm rot="1742210" flipV="1">
                    <a:off x="2135618" y="3106720"/>
                    <a:ext cx="154911" cy="13825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12" name="Oval 111"/>
                  <p:cNvSpPr/>
                  <p:nvPr/>
                </p:nvSpPr>
                <p:spPr>
                  <a:xfrm rot="16200000">
                    <a:off x="2074204" y="3052699"/>
                    <a:ext cx="150827" cy="133648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8" name="Group 614"/>
                <p:cNvGrpSpPr>
                  <a:grpSpLocks/>
                </p:cNvGrpSpPr>
                <p:nvPr/>
              </p:nvGrpSpPr>
              <p:grpSpPr bwMode="auto">
                <a:xfrm rot="-6651458">
                  <a:off x="2145817" y="3185418"/>
                  <a:ext cx="223400" cy="196238"/>
                  <a:chOff x="2072647" y="3048000"/>
                  <a:chExt cx="223400" cy="196238"/>
                </a:xfrm>
              </p:grpSpPr>
              <p:sp>
                <p:nvSpPr>
                  <p:cNvPr id="109" name="Oval 108"/>
                  <p:cNvSpPr/>
                  <p:nvPr/>
                </p:nvSpPr>
                <p:spPr>
                  <a:xfrm rot="1742210" flipV="1">
                    <a:off x="2145206" y="3107237"/>
                    <a:ext cx="173134" cy="13825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10" name="Oval 109"/>
                  <p:cNvSpPr/>
                  <p:nvPr/>
                </p:nvSpPr>
                <p:spPr>
                  <a:xfrm rot="16200000">
                    <a:off x="2084685" y="3053191"/>
                    <a:ext cx="153341" cy="1427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47" name="Group 833"/>
              <p:cNvGrpSpPr>
                <a:grpSpLocks/>
              </p:cNvGrpSpPr>
              <p:nvPr/>
            </p:nvGrpSpPr>
            <p:grpSpPr bwMode="auto">
              <a:xfrm>
                <a:off x="2320912" y="5147093"/>
                <a:ext cx="201651" cy="193881"/>
                <a:chOff x="4281687" y="4939704"/>
                <a:chExt cx="201651" cy="193881"/>
              </a:xfrm>
            </p:grpSpPr>
            <p:sp>
              <p:nvSpPr>
                <p:cNvPr id="90" name="Oval 89"/>
                <p:cNvSpPr/>
                <p:nvPr/>
              </p:nvSpPr>
              <p:spPr>
                <a:xfrm rot="9548542">
                  <a:off x="4283839" y="4939549"/>
                  <a:ext cx="123239" cy="115644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 rot="9548542">
                  <a:off x="4358530" y="4939549"/>
                  <a:ext cx="125106" cy="115644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 rot="9548542">
                  <a:off x="4281972" y="5014718"/>
                  <a:ext cx="123239" cy="11371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 rot="9548542">
                  <a:off x="4360397" y="4970387"/>
                  <a:ext cx="123239" cy="115644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 rot="9548542">
                  <a:off x="4283839" y="4970387"/>
                  <a:ext cx="123239" cy="115644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 rot="9548542">
                  <a:off x="4341724" y="5018572"/>
                  <a:ext cx="123239" cy="115644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48" name="Group 835"/>
              <p:cNvGrpSpPr>
                <a:grpSpLocks/>
              </p:cNvGrpSpPr>
              <p:nvPr/>
            </p:nvGrpSpPr>
            <p:grpSpPr bwMode="auto">
              <a:xfrm>
                <a:off x="3041821" y="4106663"/>
                <a:ext cx="540364" cy="399349"/>
                <a:chOff x="5708035" y="4746115"/>
                <a:chExt cx="682496" cy="519192"/>
              </a:xfrm>
            </p:grpSpPr>
            <p:grpSp>
              <p:nvGrpSpPr>
                <p:cNvPr id="77" name="Group 836"/>
                <p:cNvGrpSpPr>
                  <a:grpSpLocks/>
                </p:cNvGrpSpPr>
                <p:nvPr/>
              </p:nvGrpSpPr>
              <p:grpSpPr bwMode="auto">
                <a:xfrm rot="4107098">
                  <a:off x="5792474" y="4706910"/>
                  <a:ext cx="519192" cy="597601"/>
                  <a:chOff x="3010794" y="4010257"/>
                  <a:chExt cx="519192" cy="597601"/>
                </a:xfrm>
              </p:grpSpPr>
              <p:sp>
                <p:nvSpPr>
                  <p:cNvPr id="86" name="Oval 85"/>
                  <p:cNvSpPr/>
                  <p:nvPr/>
                </p:nvSpPr>
                <p:spPr>
                  <a:xfrm rot="9548542">
                    <a:off x="3395550" y="4486106"/>
                    <a:ext cx="122784" cy="11320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7" name="Oval 86"/>
                  <p:cNvSpPr/>
                  <p:nvPr/>
                </p:nvSpPr>
                <p:spPr>
                  <a:xfrm rot="9548542">
                    <a:off x="3003281" y="4008616"/>
                    <a:ext cx="125290" cy="11320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8" name="Oval 87"/>
                  <p:cNvSpPr/>
                  <p:nvPr/>
                </p:nvSpPr>
                <p:spPr>
                  <a:xfrm rot="9548542">
                    <a:off x="2999796" y="4336574"/>
                    <a:ext cx="122784" cy="11556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9" name="Oval 88"/>
                  <p:cNvSpPr/>
                  <p:nvPr/>
                </p:nvSpPr>
                <p:spPr>
                  <a:xfrm rot="9548542">
                    <a:off x="3191367" y="4207458"/>
                    <a:ext cx="122785" cy="1155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78" name="Group 837"/>
                <p:cNvGrpSpPr>
                  <a:grpSpLocks/>
                </p:cNvGrpSpPr>
                <p:nvPr/>
              </p:nvGrpSpPr>
              <p:grpSpPr bwMode="auto">
                <a:xfrm>
                  <a:off x="5708035" y="4774013"/>
                  <a:ext cx="682496" cy="476065"/>
                  <a:chOff x="2889421" y="4010442"/>
                  <a:chExt cx="682496" cy="476065"/>
                </a:xfrm>
              </p:grpSpPr>
              <p:sp>
                <p:nvSpPr>
                  <p:cNvPr id="79" name="Oval 78"/>
                  <p:cNvSpPr/>
                  <p:nvPr/>
                </p:nvSpPr>
                <p:spPr>
                  <a:xfrm rot="9548542">
                    <a:off x="2889593" y="4142237"/>
                    <a:ext cx="122637" cy="112762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 rot="9548542">
                    <a:off x="2906103" y="4280057"/>
                    <a:ext cx="124995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 rot="9548542">
                    <a:off x="3384858" y="4009430"/>
                    <a:ext cx="122637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 rot="9548542">
                    <a:off x="3307032" y="4370266"/>
                    <a:ext cx="124995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 rot="9548542">
                    <a:off x="3139584" y="4332678"/>
                    <a:ext cx="122637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 rot="9548542">
                    <a:off x="3198545" y="4016947"/>
                    <a:ext cx="122637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5" name="Oval 84"/>
                  <p:cNvSpPr/>
                  <p:nvPr/>
                </p:nvSpPr>
                <p:spPr>
                  <a:xfrm rot="9548542">
                    <a:off x="3448536" y="4209895"/>
                    <a:ext cx="122637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49" name="Group 854"/>
              <p:cNvGrpSpPr>
                <a:grpSpLocks/>
              </p:cNvGrpSpPr>
              <p:nvPr/>
            </p:nvGrpSpPr>
            <p:grpSpPr bwMode="auto">
              <a:xfrm>
                <a:off x="3784968" y="5006415"/>
                <a:ext cx="513655" cy="385717"/>
                <a:chOff x="4331722" y="5006415"/>
                <a:chExt cx="682496" cy="545319"/>
              </a:xfrm>
            </p:grpSpPr>
            <p:sp>
              <p:nvSpPr>
                <p:cNvPr id="65" name="Oval 64"/>
                <p:cNvSpPr/>
                <p:nvPr/>
              </p:nvSpPr>
              <p:spPr>
                <a:xfrm rot="13655640">
                  <a:off x="4444296" y="5427323"/>
                  <a:ext cx="122622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 rot="13655640">
                  <a:off x="4655183" y="5010411"/>
                  <a:ext cx="122621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 rot="13655640">
                  <a:off x="4503841" y="5209329"/>
                  <a:ext cx="122622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 rot="13655640">
                  <a:off x="4658782" y="5161644"/>
                  <a:ext cx="125346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 rot="9548542">
                  <a:off x="4331933" y="5142410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 rot="9548542">
                  <a:off x="4349301" y="5281381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 rot="9548542">
                  <a:off x="4825659" y="5008888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 rot="9548542">
                  <a:off x="4711532" y="5436702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 rot="9548542">
                  <a:off x="4582518" y="5333155"/>
                  <a:ext cx="121570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 rot="9548542">
                  <a:off x="4480795" y="5063387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 rot="9548542">
                  <a:off x="4890166" y="5210533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 rot="13655640">
                  <a:off x="4784197" y="5326502"/>
                  <a:ext cx="122621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50" name="Group 855"/>
              <p:cNvGrpSpPr>
                <a:grpSpLocks/>
              </p:cNvGrpSpPr>
              <p:nvPr/>
            </p:nvGrpSpPr>
            <p:grpSpPr bwMode="auto">
              <a:xfrm>
                <a:off x="3827946" y="6128627"/>
                <a:ext cx="216153" cy="187331"/>
                <a:chOff x="4742346" y="6147481"/>
                <a:chExt cx="276023" cy="261108"/>
              </a:xfrm>
            </p:grpSpPr>
            <p:sp>
              <p:nvSpPr>
                <p:cNvPr id="62" name="Oval 61"/>
                <p:cNvSpPr/>
                <p:nvPr/>
              </p:nvSpPr>
              <p:spPr>
                <a:xfrm rot="9548542">
                  <a:off x="4742510" y="6154646"/>
                  <a:ext cx="123992" cy="115519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 rot="9548542">
                  <a:off x="4895115" y="6146587"/>
                  <a:ext cx="123992" cy="11551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 rot="13655640">
                  <a:off x="4814250" y="6290847"/>
                  <a:ext cx="123578" cy="114454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1" name="Plus 50"/>
              <p:cNvSpPr/>
              <p:nvPr/>
            </p:nvSpPr>
            <p:spPr>
              <a:xfrm>
                <a:off x="2610622" y="4185165"/>
                <a:ext cx="225938" cy="227433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2" name="Plus 51"/>
              <p:cNvSpPr/>
              <p:nvPr/>
            </p:nvSpPr>
            <p:spPr>
              <a:xfrm>
                <a:off x="3471427" y="6081729"/>
                <a:ext cx="225939" cy="225505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3" name="Plus 52"/>
              <p:cNvSpPr/>
              <p:nvPr/>
            </p:nvSpPr>
            <p:spPr>
              <a:xfrm>
                <a:off x="2614356" y="6093293"/>
                <a:ext cx="225938" cy="225505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4" name="Plus 53"/>
              <p:cNvSpPr/>
              <p:nvPr/>
            </p:nvSpPr>
            <p:spPr>
              <a:xfrm>
                <a:off x="3491968" y="5123809"/>
                <a:ext cx="227805" cy="225507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5" name="Plus 54"/>
              <p:cNvSpPr/>
              <p:nvPr/>
            </p:nvSpPr>
            <p:spPr>
              <a:xfrm>
                <a:off x="2618091" y="5106463"/>
                <a:ext cx="225938" cy="225505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6" name="Right Arrow 55"/>
              <p:cNvSpPr/>
              <p:nvPr/>
            </p:nvSpPr>
            <p:spPr>
              <a:xfrm rot="19663878">
                <a:off x="1281134" y="4628468"/>
                <a:ext cx="565779" cy="11371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7" name="Right Arrow 56"/>
              <p:cNvSpPr/>
              <p:nvPr/>
            </p:nvSpPr>
            <p:spPr>
              <a:xfrm rot="1870917">
                <a:off x="1322214" y="5752142"/>
                <a:ext cx="563912" cy="11371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8" name="Right Arrow 57"/>
              <p:cNvSpPr/>
              <p:nvPr/>
            </p:nvSpPr>
            <p:spPr>
              <a:xfrm>
                <a:off x="1436116" y="5206688"/>
                <a:ext cx="565780" cy="11371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9" name="TextBox 62"/>
              <p:cNvSpPr txBox="1">
                <a:spLocks noChangeArrowheads="1"/>
              </p:cNvSpPr>
              <p:nvPr/>
            </p:nvSpPr>
            <p:spPr bwMode="auto">
              <a:xfrm>
                <a:off x="942680" y="3948094"/>
                <a:ext cx="89633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400" dirty="0">
                    <a:latin typeface="Arial" pitchFamily="34" charset="0"/>
                  </a:rPr>
                  <a:t>spallation</a:t>
                </a:r>
              </a:p>
            </p:txBody>
          </p:sp>
          <p:sp>
            <p:nvSpPr>
              <p:cNvPr id="60" name="TextBox 63"/>
              <p:cNvSpPr txBox="1">
                <a:spLocks noChangeArrowheads="1"/>
              </p:cNvSpPr>
              <p:nvPr/>
            </p:nvSpPr>
            <p:spPr bwMode="auto">
              <a:xfrm>
                <a:off x="1377884" y="5327717"/>
                <a:ext cx="1230273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400" dirty="0">
                    <a:latin typeface="Arial" pitchFamily="34" charset="0"/>
                  </a:rPr>
                  <a:t>fragmentation</a:t>
                </a:r>
              </a:p>
            </p:txBody>
          </p:sp>
          <p:sp>
            <p:nvSpPr>
              <p:cNvPr id="61" name="TextBox 64"/>
              <p:cNvSpPr txBox="1">
                <a:spLocks noChangeArrowheads="1"/>
              </p:cNvSpPr>
              <p:nvPr/>
            </p:nvSpPr>
            <p:spPr bwMode="auto">
              <a:xfrm>
                <a:off x="936396" y="5857189"/>
                <a:ext cx="652743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400">
                    <a:latin typeface="Arial" pitchFamily="34" charset="0"/>
                  </a:rPr>
                  <a:t>fission</a:t>
                </a:r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3093439" y="5033200"/>
              <a:ext cx="84026" cy="75169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TextBox 44"/>
            <p:cNvSpPr txBox="1">
              <a:spLocks noChangeArrowheads="1"/>
            </p:cNvSpPr>
            <p:nvPr/>
          </p:nvSpPr>
          <p:spPr bwMode="auto">
            <a:xfrm>
              <a:off x="2299854" y="5255491"/>
              <a:ext cx="13662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400">
                  <a:latin typeface="Arial" pitchFamily="34" charset="0"/>
                </a:rPr>
                <a:t>1.4 GeV protons</a:t>
              </a:r>
            </a:p>
          </p:txBody>
        </p:sp>
      </p:grpSp>
      <p:pic>
        <p:nvPicPr>
          <p:cNvPr id="621" name="Picture 7" descr="PICT0072"/>
          <p:cNvPicPr>
            <a:picLocks noChangeAspect="1" noChangeArrowheads="1"/>
          </p:cNvPicPr>
          <p:nvPr/>
        </p:nvPicPr>
        <p:blipFill>
          <a:blip r:embed="rId9" cstate="email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4" t="29578" r="50705" b="42253"/>
          <a:stretch>
            <a:fillRect/>
          </a:stretch>
        </p:blipFill>
        <p:spPr bwMode="auto">
          <a:xfrm>
            <a:off x="7666832" y="1716722"/>
            <a:ext cx="132873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5"/>
          <p:cNvSpPr>
            <a:spLocks noChangeArrowheads="1"/>
          </p:cNvSpPr>
          <p:nvPr/>
        </p:nvSpPr>
        <p:spPr bwMode="auto">
          <a:xfrm>
            <a:off x="28575" y="3468459"/>
            <a:ext cx="52578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3600" b="1">
                <a:solidFill>
                  <a:srgbClr val="FF0000"/>
                </a:solidFill>
                <a:latin typeface="Arial" pitchFamily="34" charset="0"/>
              </a:rPr>
              <a:t>I</a:t>
            </a:r>
            <a:r>
              <a:rPr lang="en-GB" altLang="fr-FR" sz="1600" b="1">
                <a:solidFill>
                  <a:srgbClr val="FF0000"/>
                </a:solidFill>
                <a:latin typeface="Arial" pitchFamily="34" charset="0"/>
              </a:rPr>
              <a:t>[pps]</a:t>
            </a:r>
            <a:r>
              <a:rPr lang="en-GB" altLang="fr-FR" sz="3600" b="1">
                <a:solidFill>
                  <a:srgbClr val="FF0000"/>
                </a:solidFill>
                <a:latin typeface="Arial" pitchFamily="34" charset="0"/>
              </a:rPr>
              <a:t> ~ </a:t>
            </a:r>
            <a:r>
              <a:rPr lang="en-GB" altLang="fr-FR" sz="3600" b="1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altLang="fr-FR" sz="1600" b="1">
                <a:solidFill>
                  <a:srgbClr val="FF0000"/>
                </a:solidFill>
                <a:latin typeface="Symbol" pitchFamily="18" charset="2"/>
              </a:rPr>
              <a:t>[</a:t>
            </a:r>
            <a:r>
              <a:rPr lang="en-GB" altLang="fr-FR" sz="1600" b="1">
                <a:solidFill>
                  <a:srgbClr val="FF0000"/>
                </a:solidFill>
                <a:latin typeface="Arial" pitchFamily="34" charset="0"/>
              </a:rPr>
              <a:t>pps</a:t>
            </a:r>
            <a:r>
              <a:rPr lang="en-GB" altLang="fr-FR" sz="1600" b="1">
                <a:solidFill>
                  <a:srgbClr val="FF0000"/>
                </a:solidFill>
                <a:latin typeface="Symbol" pitchFamily="18" charset="2"/>
              </a:rPr>
              <a:t>]</a:t>
            </a:r>
            <a:r>
              <a:rPr lang="en-GB" altLang="fr-FR" sz="3600" b="1">
                <a:solidFill>
                  <a:srgbClr val="FF0000"/>
                </a:solidFill>
                <a:latin typeface="Symbol" pitchFamily="18" charset="2"/>
              </a:rPr>
              <a:t> s</a:t>
            </a:r>
            <a:r>
              <a:rPr lang="en-GB" altLang="fr-FR" sz="1600" b="1">
                <a:solidFill>
                  <a:srgbClr val="FF0000"/>
                </a:solidFill>
                <a:latin typeface="Arial" pitchFamily="34" charset="0"/>
              </a:rPr>
              <a:t>[barn]</a:t>
            </a:r>
            <a:r>
              <a:rPr lang="en-GB" altLang="fr-FR" sz="3600" b="1">
                <a:solidFill>
                  <a:srgbClr val="FF0000"/>
                </a:solidFill>
                <a:latin typeface="Arial" pitchFamily="34" charset="0"/>
              </a:rPr>
              <a:t> N</a:t>
            </a:r>
            <a:r>
              <a:rPr lang="en-GB" altLang="fr-FR" sz="1600" b="1">
                <a:solidFill>
                  <a:srgbClr val="FF0000"/>
                </a:solidFill>
                <a:latin typeface="Arial" pitchFamily="34" charset="0"/>
              </a:rPr>
              <a:t>[g/cm2]</a:t>
            </a:r>
            <a:r>
              <a:rPr lang="en-GB" altLang="fr-FR" sz="3600" b="1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altLang="fr-FR" sz="3600" b="1">
                <a:solidFill>
                  <a:srgbClr val="FF0000"/>
                </a:solidFill>
                <a:latin typeface="Symbol" pitchFamily="18" charset="2"/>
              </a:rPr>
              <a:t>e </a:t>
            </a:r>
            <a:r>
              <a:rPr lang="en-GB" altLang="fr-FR" sz="2400" b="1">
                <a:solidFill>
                  <a:srgbClr val="FF0000"/>
                </a:solidFill>
                <a:latin typeface="Arial" pitchFamily="34" charset="0"/>
              </a:rPr>
              <a:t>[%]</a:t>
            </a:r>
            <a:r>
              <a:rPr lang="en-GB" altLang="fr-FR" sz="2400">
                <a:solidFill>
                  <a:srgbClr val="FF00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" name="Text Box 143"/>
          <p:cNvSpPr txBox="1">
            <a:spLocks noChangeArrowheads="1"/>
          </p:cNvSpPr>
          <p:nvPr/>
        </p:nvSpPr>
        <p:spPr bwMode="auto">
          <a:xfrm>
            <a:off x="484162" y="4477635"/>
            <a:ext cx="1449435" cy="83099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b="1" dirty="0">
                <a:solidFill>
                  <a:srgbClr val="FF0000"/>
                </a:solidFill>
                <a:latin typeface="Arial" pitchFamily="34" charset="0"/>
              </a:rPr>
              <a:t>Intensity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b="1" dirty="0" smtClean="0">
                <a:solidFill>
                  <a:srgbClr val="FF0000"/>
                </a:solidFill>
                <a:latin typeface="Arial" pitchFamily="34" charset="0"/>
              </a:rPr>
              <a:t>Purity</a:t>
            </a:r>
            <a:endParaRPr lang="en-US" altLang="fr-FR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55553"/>
            <a:ext cx="8229600" cy="91124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fr-FR" b="1" dirty="0" smtClean="0">
                <a:solidFill>
                  <a:srgbClr val="0070C0"/>
                </a:solidFill>
              </a:rPr>
              <a:t>The  « ISOL » </a:t>
            </a:r>
            <a:r>
              <a:rPr lang="fr-FR" b="1" dirty="0" err="1" smtClean="0">
                <a:solidFill>
                  <a:srgbClr val="0070C0"/>
                </a:solidFill>
              </a:rPr>
              <a:t>filter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827" y="1015740"/>
            <a:ext cx="6472237" cy="242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18" y="4133561"/>
            <a:ext cx="6345382" cy="235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10275" y="697468"/>
            <a:ext cx="243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In-</a:t>
            </a:r>
            <a:r>
              <a:rPr lang="fr-FR" dirty="0" err="1" smtClean="0"/>
              <a:t>target</a:t>
            </a:r>
            <a:r>
              <a:rPr lang="fr-FR" dirty="0"/>
              <a:t> </a:t>
            </a:r>
            <a:r>
              <a:rPr lang="fr-FR" dirty="0" smtClean="0"/>
              <a:t>production rate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9270" y="5485963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production rate</a:t>
            </a:r>
          </a:p>
          <a:p>
            <a:r>
              <a:rPr lang="fr-FR" dirty="0" smtClean="0"/>
              <a:t>(Mass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filter</a:t>
            </a:r>
            <a:r>
              <a:rPr lang="fr-FR" dirty="0" smtClean="0"/>
              <a:t>)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953000" y="4403725"/>
            <a:ext cx="0" cy="17526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629400" y="4432332"/>
            <a:ext cx="0" cy="17526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42078" y="40612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A=83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73373" y="4032022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A=152</a:t>
            </a:r>
            <a:endParaRPr lang="en-GB" b="1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0" y="1424666"/>
            <a:ext cx="2757872" cy="866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rgbClr val="0070C0"/>
                </a:solidFill>
              </a:rPr>
              <a:t>1000+ isotopes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(for 73+ elements) “online”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9270" y="773668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Isotope mass </a:t>
            </a:r>
            <a:r>
              <a:rPr lang="fr-FR" dirty="0" err="1" smtClean="0"/>
              <a:t>separation</a:t>
            </a:r>
            <a:r>
              <a:rPr lang="fr-FR" dirty="0" smtClean="0"/>
              <a:t> online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Why CERN-MEDICIS could be done *?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257800" y="3539490"/>
            <a:ext cx="1797514" cy="293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55" y="1284605"/>
            <a:ext cx="8009890" cy="49637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7"/>
          <p:cNvSpPr/>
          <p:nvPr/>
        </p:nvSpPr>
        <p:spPr>
          <a:xfrm>
            <a:off x="2743200" y="4267200"/>
            <a:ext cx="2743200" cy="2209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177547" y="4315262"/>
            <a:ext cx="18540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Offline </a:t>
            </a:r>
            <a:r>
              <a:rPr lang="fr-FR" dirty="0" err="1" smtClean="0"/>
              <a:t>separation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61950" y="857250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* </a:t>
            </a:r>
            <a:r>
              <a:rPr lang="fr-FR" dirty="0" err="1" smtClean="0"/>
              <a:t>Without</a:t>
            </a:r>
            <a:r>
              <a:rPr lang="fr-FR" dirty="0" smtClean="0"/>
              <a:t> an </a:t>
            </a:r>
            <a:r>
              <a:rPr lang="fr-FR" dirty="0" err="1" smtClean="0"/>
              <a:t>additional</a:t>
            </a:r>
            <a:r>
              <a:rPr lang="fr-FR" dirty="0" smtClean="0"/>
              <a:t> proton driver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Some milestones in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811" y="2019300"/>
            <a:ext cx="5939984" cy="390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2" b="16573"/>
          <a:stretch/>
        </p:blipFill>
        <p:spPr bwMode="auto">
          <a:xfrm>
            <a:off x="2638211" y="2781300"/>
            <a:ext cx="4953000" cy="2588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812" y="1626594"/>
            <a:ext cx="5867400" cy="39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943011" y="4725769"/>
            <a:ext cx="2218877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dirty="0" err="1"/>
              <a:t>G</a:t>
            </a:r>
            <a:r>
              <a:rPr lang="fr-FR" dirty="0" err="1" smtClean="0"/>
              <a:t>roundbreaking</a:t>
            </a:r>
            <a:endParaRPr lang="fr-FR" dirty="0" smtClean="0"/>
          </a:p>
          <a:p>
            <a:r>
              <a:rPr lang="fr-FR" dirty="0" smtClean="0"/>
              <a:t>3</a:t>
            </a:r>
            <a:r>
              <a:rPr lang="fr-FR" baseline="30000" dirty="0" smtClean="0"/>
              <a:t>rd</a:t>
            </a:r>
            <a:r>
              <a:rPr lang="fr-FR" dirty="0" smtClean="0"/>
              <a:t> </a:t>
            </a:r>
            <a:r>
              <a:rPr lang="fr-FR" dirty="0" err="1" smtClean="0"/>
              <a:t>September</a:t>
            </a:r>
            <a:r>
              <a:rPr lang="fr-FR" dirty="0" smtClean="0"/>
              <a:t>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753" y="233493"/>
            <a:ext cx="8769326" cy="71584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Irradiation station commissioned with beam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25825"/>
            <a:ext cx="8226425" cy="501606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61445"/>
            <a:ext cx="4731549" cy="443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86784" y="3512916"/>
            <a:ext cx="1683890" cy="17191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2468277"/>
            <a:ext cx="1262023" cy="9295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2396933" y="2243335"/>
            <a:ext cx="1729204" cy="1639874"/>
          </a:xfrm>
          <a:custGeom>
            <a:avLst/>
            <a:gdLst>
              <a:gd name="connsiteX0" fmla="*/ 1609646 w 1700331"/>
              <a:gd name="connsiteY0" fmla="*/ 0 h 1639874"/>
              <a:gd name="connsiteX1" fmla="*/ 0 w 1700331"/>
              <a:gd name="connsiteY1" fmla="*/ 1564304 h 1639874"/>
              <a:gd name="connsiteX2" fmla="*/ 52899 w 1700331"/>
              <a:gd name="connsiteY2" fmla="*/ 1639874 h 1639874"/>
              <a:gd name="connsiteX3" fmla="*/ 1700331 w 1700331"/>
              <a:gd name="connsiteY3" fmla="*/ 37785 h 1639874"/>
              <a:gd name="connsiteX4" fmla="*/ 1609646 w 1700331"/>
              <a:gd name="connsiteY4" fmla="*/ 0 h 1639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0331" h="1639874">
                <a:moveTo>
                  <a:pt x="1609646" y="0"/>
                </a:moveTo>
                <a:lnTo>
                  <a:pt x="0" y="1564304"/>
                </a:lnTo>
                <a:lnTo>
                  <a:pt x="52899" y="1639874"/>
                </a:lnTo>
                <a:lnTo>
                  <a:pt x="1700331" y="37785"/>
                </a:lnTo>
                <a:lnTo>
                  <a:pt x="1609646" y="0"/>
                </a:lnTo>
                <a:close/>
              </a:path>
            </a:pathLst>
          </a:custGeom>
          <a:solidFill>
            <a:srgbClr val="FFC000">
              <a:alpha val="4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439" y="4147624"/>
            <a:ext cx="3806396" cy="20915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96" y="1661445"/>
            <a:ext cx="3945583" cy="221747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829143" y="2709201"/>
            <a:ext cx="3572934" cy="27093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4"/>
          <p:cNvSpPr txBox="1"/>
          <p:nvPr/>
        </p:nvSpPr>
        <p:spPr>
          <a:xfrm rot="21321623">
            <a:off x="6405689" y="250459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FF0000"/>
                </a:solidFill>
              </a:rPr>
              <a:t>Proton Beam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75187" y="3618992"/>
            <a:ext cx="3940423" cy="1836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62162" y="2281120"/>
            <a:ext cx="2425805" cy="1569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22426" y="298672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kV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89637" y="2878606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 earthed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4496" y="4080126"/>
            <a:ext cx="211147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Tests with protons:</a:t>
            </a:r>
          </a:p>
          <a:p>
            <a:r>
              <a:rPr lang="en-US" sz="1600" b="1" dirty="0" smtClean="0"/>
              <a:t>Done successfully 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8799" y="890668"/>
            <a:ext cx="436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M. </a:t>
            </a:r>
            <a:r>
              <a:rPr lang="en-US" dirty="0" err="1" smtClean="0">
                <a:solidFill>
                  <a:srgbClr val="0070C0"/>
                </a:solidFill>
              </a:rPr>
              <a:t>Vagnoni</a:t>
            </a:r>
            <a:r>
              <a:rPr lang="en-US" dirty="0" smtClean="0">
                <a:solidFill>
                  <a:srgbClr val="0070C0"/>
                </a:solidFill>
              </a:rPr>
              <a:t> (EN-STI fellow), et al.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3" y="1661445"/>
            <a:ext cx="3148946" cy="1793038"/>
          </a:xfrm>
          <a:prstGeom prst="rect">
            <a:avLst/>
          </a:prstGeom>
          <a:ln>
            <a:noFill/>
          </a:ln>
        </p:spPr>
      </p:pic>
      <p:cxnSp>
        <p:nvCxnSpPr>
          <p:cNvPr id="19" name="Straight Arrow Connector 18"/>
          <p:cNvCxnSpPr/>
          <p:nvPr/>
        </p:nvCxnSpPr>
        <p:spPr>
          <a:xfrm flipH="1">
            <a:off x="2241930" y="2243335"/>
            <a:ext cx="1544140" cy="194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xplosion 1 19"/>
          <p:cNvSpPr/>
          <p:nvPr/>
        </p:nvSpPr>
        <p:spPr>
          <a:xfrm>
            <a:off x="3891868" y="2127041"/>
            <a:ext cx="285890" cy="318843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53" y="789240"/>
            <a:ext cx="832282" cy="832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552</TotalTime>
  <Words>602</Words>
  <Application>Microsoft Office PowerPoint</Application>
  <PresentationFormat>On-screen Show (4:3)</PresentationFormat>
  <Paragraphs>170</Paragraphs>
  <Slides>25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CERN_ENdept_Presentation_ArialFont</vt:lpstr>
      <vt:lpstr>Bitmap Image</vt:lpstr>
      <vt:lpstr>Prism6.Document</vt:lpstr>
      <vt:lpstr>CERN-MEDICIS (MEDical Isotope Collected from ISolde): A new facility </vt:lpstr>
      <vt:lpstr>The Isolde facility … today</vt:lpstr>
      <vt:lpstr>Mass spectrometers</vt:lpstr>
      <vt:lpstr>Principles of radioactive beam production</vt:lpstr>
      <vt:lpstr>From production to beam formation</vt:lpstr>
      <vt:lpstr>PowerPoint Presentation</vt:lpstr>
      <vt:lpstr>Why CERN-MEDICIS could be done *?</vt:lpstr>
      <vt:lpstr>Some milestones in the project</vt:lpstr>
      <vt:lpstr>Irradiation station commissioned with beam</vt:lpstr>
      <vt:lpstr>General Integration</vt:lpstr>
      <vt:lpstr>PowerPoint Presentation</vt:lpstr>
      <vt:lpstr>PowerPoint Presentation</vt:lpstr>
      <vt:lpstr>PowerPoint Presentation</vt:lpstr>
      <vt:lpstr>Classical medical isotope production</vt:lpstr>
      <vt:lpstr>PowerPoint Presentation</vt:lpstr>
      <vt:lpstr>Targeted alpha-therapy</vt:lpstr>
      <vt:lpstr>PowerPoint Presentation</vt:lpstr>
      <vt:lpstr>Systemic (intravenous) and external radiotherapy</vt:lpstr>
      <vt:lpstr>Plan for development of surgical methods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tstora</dc:creator>
  <cp:lastModifiedBy>tstora</cp:lastModifiedBy>
  <cp:revision>96</cp:revision>
  <cp:lastPrinted>2015-02-19T09:49:45Z</cp:lastPrinted>
  <dcterms:created xsi:type="dcterms:W3CDTF">2015-02-18T15:58:36Z</dcterms:created>
  <dcterms:modified xsi:type="dcterms:W3CDTF">2015-05-20T08:33:31Z</dcterms:modified>
</cp:coreProperties>
</file>