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5"/>
  </p:sldMasterIdLst>
  <p:notesMasterIdLst>
    <p:notesMasterId r:id="rId30"/>
  </p:notesMasterIdLst>
  <p:sldIdLst>
    <p:sldId id="425" r:id="rId6"/>
    <p:sldId id="429" r:id="rId7"/>
    <p:sldId id="430" r:id="rId8"/>
    <p:sldId id="431" r:id="rId9"/>
    <p:sldId id="451" r:id="rId10"/>
    <p:sldId id="426" r:id="rId11"/>
    <p:sldId id="428" r:id="rId12"/>
    <p:sldId id="432" r:id="rId13"/>
    <p:sldId id="433" r:id="rId14"/>
    <p:sldId id="435" r:id="rId15"/>
    <p:sldId id="427" r:id="rId16"/>
    <p:sldId id="436" r:id="rId17"/>
    <p:sldId id="437" r:id="rId18"/>
    <p:sldId id="438" r:id="rId19"/>
    <p:sldId id="439" r:id="rId20"/>
    <p:sldId id="440" r:id="rId21"/>
    <p:sldId id="450" r:id="rId22"/>
    <p:sldId id="441" r:id="rId23"/>
    <p:sldId id="447" r:id="rId24"/>
    <p:sldId id="443" r:id="rId25"/>
    <p:sldId id="448" r:id="rId26"/>
    <p:sldId id="446" r:id="rId27"/>
    <p:sldId id="444" r:id="rId28"/>
    <p:sldId id="442" r:id="rId29"/>
  </p:sldIdLst>
  <p:sldSz cx="9144000" cy="6858000" type="screen4x3"/>
  <p:notesSz cx="6645275" cy="9809163"/>
  <p:defaultTextStyle>
    <a:defPPr>
      <a:defRPr lang="en-GB"/>
    </a:defPPr>
    <a:lvl1pPr algn="l" rtl="0" fontAlgn="base">
      <a:spcBef>
        <a:spcPct val="0"/>
      </a:spcBef>
      <a:spcAft>
        <a:spcPct val="0"/>
      </a:spcAft>
      <a:defRPr sz="2400" kern="1200">
        <a:solidFill>
          <a:schemeClr val="tx1"/>
        </a:solidFill>
        <a:latin typeface="Lucida Grande"/>
        <a:ea typeface="ヒラギノ角ゴ Pro W3"/>
        <a:cs typeface="ヒラギノ角ゴ Pro W3"/>
      </a:defRPr>
    </a:lvl1pPr>
    <a:lvl2pPr marL="457200" algn="l" rtl="0" fontAlgn="base">
      <a:spcBef>
        <a:spcPct val="0"/>
      </a:spcBef>
      <a:spcAft>
        <a:spcPct val="0"/>
      </a:spcAft>
      <a:defRPr sz="2400" kern="1200">
        <a:solidFill>
          <a:schemeClr val="tx1"/>
        </a:solidFill>
        <a:latin typeface="Lucida Grande"/>
        <a:ea typeface="ヒラギノ角ゴ Pro W3"/>
        <a:cs typeface="ヒラギノ角ゴ Pro W3"/>
      </a:defRPr>
    </a:lvl2pPr>
    <a:lvl3pPr marL="914400" algn="l" rtl="0" fontAlgn="base">
      <a:spcBef>
        <a:spcPct val="0"/>
      </a:spcBef>
      <a:spcAft>
        <a:spcPct val="0"/>
      </a:spcAft>
      <a:defRPr sz="2400" kern="1200">
        <a:solidFill>
          <a:schemeClr val="tx1"/>
        </a:solidFill>
        <a:latin typeface="Lucida Grande"/>
        <a:ea typeface="ヒラギノ角ゴ Pro W3"/>
        <a:cs typeface="ヒラギノ角ゴ Pro W3"/>
      </a:defRPr>
    </a:lvl3pPr>
    <a:lvl4pPr marL="1371600" algn="l" rtl="0" fontAlgn="base">
      <a:spcBef>
        <a:spcPct val="0"/>
      </a:spcBef>
      <a:spcAft>
        <a:spcPct val="0"/>
      </a:spcAft>
      <a:defRPr sz="2400" kern="1200">
        <a:solidFill>
          <a:schemeClr val="tx1"/>
        </a:solidFill>
        <a:latin typeface="Lucida Grande"/>
        <a:ea typeface="ヒラギノ角ゴ Pro W3"/>
        <a:cs typeface="ヒラギノ角ゴ Pro W3"/>
      </a:defRPr>
    </a:lvl4pPr>
    <a:lvl5pPr marL="1828800" algn="l" rtl="0" fontAlgn="base">
      <a:spcBef>
        <a:spcPct val="0"/>
      </a:spcBef>
      <a:spcAft>
        <a:spcPct val="0"/>
      </a:spcAft>
      <a:defRPr sz="2400" kern="1200">
        <a:solidFill>
          <a:schemeClr val="tx1"/>
        </a:solidFill>
        <a:latin typeface="Lucida Grande"/>
        <a:ea typeface="ヒラギノ角ゴ Pro W3"/>
        <a:cs typeface="ヒラギノ角ゴ Pro W3"/>
      </a:defRPr>
    </a:lvl5pPr>
    <a:lvl6pPr marL="2286000" algn="l" defTabSz="914400" rtl="0" eaLnBrk="1" latinLnBrk="0" hangingPunct="1">
      <a:defRPr sz="2400" kern="1200">
        <a:solidFill>
          <a:schemeClr val="tx1"/>
        </a:solidFill>
        <a:latin typeface="Lucida Grande"/>
        <a:ea typeface="ヒラギノ角ゴ Pro W3"/>
        <a:cs typeface="ヒラギノ角ゴ Pro W3"/>
      </a:defRPr>
    </a:lvl6pPr>
    <a:lvl7pPr marL="2743200" algn="l" defTabSz="914400" rtl="0" eaLnBrk="1" latinLnBrk="0" hangingPunct="1">
      <a:defRPr sz="2400" kern="1200">
        <a:solidFill>
          <a:schemeClr val="tx1"/>
        </a:solidFill>
        <a:latin typeface="Lucida Grande"/>
        <a:ea typeface="ヒラギノ角ゴ Pro W3"/>
        <a:cs typeface="ヒラギノ角ゴ Pro W3"/>
      </a:defRPr>
    </a:lvl7pPr>
    <a:lvl8pPr marL="3200400" algn="l" defTabSz="914400" rtl="0" eaLnBrk="1" latinLnBrk="0" hangingPunct="1">
      <a:defRPr sz="2400" kern="1200">
        <a:solidFill>
          <a:schemeClr val="tx1"/>
        </a:solidFill>
        <a:latin typeface="Lucida Grande"/>
        <a:ea typeface="ヒラギノ角ゴ Pro W3"/>
        <a:cs typeface="ヒラギノ角ゴ Pro W3"/>
      </a:defRPr>
    </a:lvl8pPr>
    <a:lvl9pPr marL="3657600" algn="l" defTabSz="914400" rtl="0" eaLnBrk="1" latinLnBrk="0" hangingPunct="1">
      <a:defRPr sz="2400" kern="1200">
        <a:solidFill>
          <a:schemeClr val="tx1"/>
        </a:solidFill>
        <a:latin typeface="Lucida Grande"/>
        <a:ea typeface="ヒラギノ角ゴ Pro W3"/>
        <a:cs typeface="ヒラギノ角ゴ Pro W3"/>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600"/>
    <a:srgbClr val="0000FF"/>
    <a:srgbClr val="663300"/>
    <a:srgbClr val="FFFF66"/>
    <a:srgbClr val="E1E1FF"/>
    <a:srgbClr val="D0EA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5551" autoAdjust="0"/>
  </p:normalViewPr>
  <p:slideViewPr>
    <p:cSldViewPr>
      <p:cViewPr>
        <p:scale>
          <a:sx n="80" d="100"/>
          <a:sy n="80" d="100"/>
        </p:scale>
        <p:origin x="-780" y="264"/>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880343" cy="490929"/>
          </a:xfrm>
          <a:prstGeom prst="rect">
            <a:avLst/>
          </a:prstGeom>
          <a:noFill/>
          <a:ln w="9525">
            <a:noFill/>
            <a:miter lim="800000"/>
            <a:headEnd/>
            <a:tailEnd/>
          </a:ln>
        </p:spPr>
        <p:txBody>
          <a:bodyPr vert="horz" wrap="square" lIns="89950" tIns="44975" rIns="89950" bIns="44975" numCol="1" anchor="t" anchorCtr="0" compatLnSpc="1">
            <a:prstTxWarp prst="textNoShape">
              <a:avLst/>
            </a:prstTxWarp>
          </a:bodyPr>
          <a:lstStyle>
            <a:lvl1pPr eaLnBrk="0" hangingPunct="0">
              <a:defRPr sz="1200">
                <a:latin typeface="Lucida Grande" pitchFamily="84" charset="0"/>
                <a:ea typeface="ヒラギノ角ゴ Pro W3" pitchFamily="84" charset="-128"/>
                <a:cs typeface="+mn-cs"/>
              </a:defRPr>
            </a:lvl1pPr>
          </a:lstStyle>
          <a:p>
            <a:pPr>
              <a:defRPr/>
            </a:pPr>
            <a:endParaRPr lang="en-US"/>
          </a:p>
        </p:txBody>
      </p:sp>
      <p:sp>
        <p:nvSpPr>
          <p:cNvPr id="3075" name="Rectangle 3"/>
          <p:cNvSpPr>
            <a:spLocks noGrp="1" noChangeArrowheads="1"/>
          </p:cNvSpPr>
          <p:nvPr>
            <p:ph type="dt" idx="1"/>
          </p:nvPr>
        </p:nvSpPr>
        <p:spPr bwMode="auto">
          <a:xfrm>
            <a:off x="3764932" y="0"/>
            <a:ext cx="2880343" cy="490929"/>
          </a:xfrm>
          <a:prstGeom prst="rect">
            <a:avLst/>
          </a:prstGeom>
          <a:noFill/>
          <a:ln w="9525">
            <a:noFill/>
            <a:miter lim="800000"/>
            <a:headEnd/>
            <a:tailEnd/>
          </a:ln>
        </p:spPr>
        <p:txBody>
          <a:bodyPr vert="horz" wrap="square" lIns="89950" tIns="44975" rIns="89950" bIns="44975" numCol="1" anchor="t" anchorCtr="0" compatLnSpc="1">
            <a:prstTxWarp prst="textNoShape">
              <a:avLst/>
            </a:prstTxWarp>
          </a:bodyPr>
          <a:lstStyle>
            <a:lvl1pPr algn="r" eaLnBrk="0" hangingPunct="0">
              <a:defRPr sz="1200">
                <a:latin typeface="Lucida Grande" pitchFamily="84" charset="0"/>
                <a:ea typeface="ヒラギノ角ゴ Pro W3" pitchFamily="84" charset="-128"/>
                <a:cs typeface="+mn-cs"/>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871538" y="735013"/>
            <a:ext cx="4902200" cy="36782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886140" y="4659902"/>
            <a:ext cx="4872995" cy="4413653"/>
          </a:xfrm>
          <a:prstGeom prst="rect">
            <a:avLst/>
          </a:prstGeom>
          <a:noFill/>
          <a:ln w="9525">
            <a:noFill/>
            <a:miter lim="800000"/>
            <a:headEnd/>
            <a:tailEnd/>
          </a:ln>
        </p:spPr>
        <p:txBody>
          <a:bodyPr vert="horz" wrap="square" lIns="89950" tIns="44975" rIns="89950" bIns="4497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318235"/>
            <a:ext cx="2880343" cy="490928"/>
          </a:xfrm>
          <a:prstGeom prst="rect">
            <a:avLst/>
          </a:prstGeom>
          <a:noFill/>
          <a:ln w="9525">
            <a:noFill/>
            <a:miter lim="800000"/>
            <a:headEnd/>
            <a:tailEnd/>
          </a:ln>
        </p:spPr>
        <p:txBody>
          <a:bodyPr vert="horz" wrap="square" lIns="89950" tIns="44975" rIns="89950" bIns="44975" numCol="1" anchor="b" anchorCtr="0" compatLnSpc="1">
            <a:prstTxWarp prst="textNoShape">
              <a:avLst/>
            </a:prstTxWarp>
          </a:bodyPr>
          <a:lstStyle>
            <a:lvl1pPr eaLnBrk="0" hangingPunct="0">
              <a:defRPr sz="1200">
                <a:latin typeface="Lucida Grande" pitchFamily="84" charset="0"/>
                <a:ea typeface="ヒラギノ角ゴ Pro W3" pitchFamily="84" charset="-128"/>
                <a:cs typeface="+mn-cs"/>
              </a:defRPr>
            </a:lvl1pPr>
          </a:lstStyle>
          <a:p>
            <a:pPr>
              <a:defRPr/>
            </a:pPr>
            <a:endParaRPr lang="en-US"/>
          </a:p>
        </p:txBody>
      </p:sp>
      <p:sp>
        <p:nvSpPr>
          <p:cNvPr id="3079" name="Rectangle 7"/>
          <p:cNvSpPr>
            <a:spLocks noGrp="1" noChangeArrowheads="1"/>
          </p:cNvSpPr>
          <p:nvPr>
            <p:ph type="sldNum" sz="quarter" idx="5"/>
          </p:nvPr>
        </p:nvSpPr>
        <p:spPr bwMode="auto">
          <a:xfrm>
            <a:off x="3764932" y="9318235"/>
            <a:ext cx="2880343" cy="490928"/>
          </a:xfrm>
          <a:prstGeom prst="rect">
            <a:avLst/>
          </a:prstGeom>
          <a:noFill/>
          <a:ln w="9525">
            <a:noFill/>
            <a:miter lim="800000"/>
            <a:headEnd/>
            <a:tailEnd/>
          </a:ln>
        </p:spPr>
        <p:txBody>
          <a:bodyPr vert="horz" wrap="square" lIns="89950" tIns="44975" rIns="89950" bIns="44975" numCol="1" anchor="b" anchorCtr="0" compatLnSpc="1">
            <a:prstTxWarp prst="textNoShape">
              <a:avLst/>
            </a:prstTxWarp>
          </a:bodyPr>
          <a:lstStyle>
            <a:lvl1pPr algn="r" eaLnBrk="0" hangingPunct="0">
              <a:defRPr sz="1200">
                <a:latin typeface="Lucida Grande" pitchFamily="84" charset="0"/>
                <a:ea typeface="ヒラギノ角ゴ Pro W3" pitchFamily="84" charset="-128"/>
                <a:cs typeface="+mn-cs"/>
              </a:defRPr>
            </a:lvl1pPr>
          </a:lstStyle>
          <a:p>
            <a:pPr>
              <a:defRPr/>
            </a:pPr>
            <a:fld id="{49F539EC-7286-4715-BB2D-AB152F6AB507}" type="slidenum">
              <a:rPr lang="en-US"/>
              <a:pPr>
                <a:defRPr/>
              </a:pPr>
              <a:t>‹#›</a:t>
            </a:fld>
            <a:endParaRPr lang="en-US" dirty="0"/>
          </a:p>
        </p:txBody>
      </p:sp>
    </p:spTree>
    <p:extLst>
      <p:ext uri="{BB962C8B-B14F-4D97-AF65-F5344CB8AC3E}">
        <p14:creationId xmlns:p14="http://schemas.microsoft.com/office/powerpoint/2010/main" val="41726789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1pPr>
    <a:lvl2pPr marL="4572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2pPr>
    <a:lvl3pPr marL="9144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3pPr>
    <a:lvl4pPr marL="13716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4pPr>
    <a:lvl5pPr marL="18288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735013"/>
            <a:ext cx="4902200" cy="367823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FEAB1B6D-76B8-4B58-88A9-7F0297618EB8}" type="slidenum">
              <a:rPr lang="en-US" smtClean="0"/>
              <a:pPr>
                <a:defRPr/>
              </a:pPr>
              <a:t>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pPr>
              <a:spcBef>
                <a:spcPct val="0"/>
              </a:spcBef>
            </a:pPr>
            <a:endParaRPr lang="en-GB" dirty="0" smtClean="0"/>
          </a:p>
        </p:txBody>
      </p:sp>
      <p:sp>
        <p:nvSpPr>
          <p:cNvPr id="61444" name="Slide Number Placeholder 3"/>
          <p:cNvSpPr>
            <a:spLocks noGrp="1"/>
          </p:cNvSpPr>
          <p:nvPr>
            <p:ph type="sldNum" sz="quarter" idx="5"/>
          </p:nvPr>
        </p:nvSpPr>
        <p:spPr>
          <a:noFill/>
        </p:spPr>
        <p:txBody>
          <a:bodyPr/>
          <a:lstStyle/>
          <a:p>
            <a:pPr>
              <a:spcBef>
                <a:spcPct val="0"/>
              </a:spcBef>
            </a:pPr>
            <a:fld id="{1AAC24D4-E458-44EC-9DDD-8FB320A99636}" type="slidenum">
              <a:rPr lang="en-GB" smtClean="0"/>
              <a:pPr>
                <a:spcBef>
                  <a:spcPct val="0"/>
                </a:spcBef>
              </a:pPr>
              <a:t>9</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3"/>
          <p:cNvSpPr>
            <a:spLocks noGrp="1" noChangeArrowheads="1"/>
          </p:cNvSpPr>
          <p:nvPr>
            <p:ph type="sldNum" sz="quarter" idx="5"/>
          </p:nvPr>
        </p:nvSpPr>
        <p:spPr>
          <a:noFill/>
        </p:spPr>
        <p:txBody>
          <a:bodyPr/>
          <a:lstStyle/>
          <a:p>
            <a:fld id="{BB1423AB-B5FF-4660-AA72-55CA65A4AE29}" type="slidenum">
              <a:rPr lang="en-US" smtClean="0"/>
              <a:pPr/>
              <a:t>11</a:t>
            </a:fld>
            <a:endParaRPr lang="en-US" dirty="0" smtClean="0"/>
          </a:p>
        </p:txBody>
      </p:sp>
      <p:sp>
        <p:nvSpPr>
          <p:cNvPr id="66563" name="Slide Image Placeholder 1"/>
          <p:cNvSpPr>
            <a:spLocks noGrp="1" noRot="1" noChangeAspect="1" noTextEdit="1"/>
          </p:cNvSpPr>
          <p:nvPr>
            <p:ph type="sldImg"/>
          </p:nvPr>
        </p:nvSpPr>
        <p:spPr>
          <a:xfrm>
            <a:off x="871538" y="735013"/>
            <a:ext cx="4902200" cy="3678237"/>
          </a:xfrm>
          <a:ln/>
        </p:spPr>
      </p:sp>
      <p:sp>
        <p:nvSpPr>
          <p:cNvPr id="66564" name="Notes Placeholder 2"/>
          <p:cNvSpPr>
            <a:spLocks noGrp="1"/>
          </p:cNvSpPr>
          <p:nvPr>
            <p:ph type="body" idx="1"/>
          </p:nvPr>
        </p:nvSpPr>
        <p:spPr>
          <a:noFill/>
          <a:ln/>
        </p:spPr>
        <p:txBody>
          <a:bodyPr/>
          <a:lstStyle/>
          <a:p>
            <a:endParaRPr lang="en-GB" dirty="0" smtClean="0"/>
          </a:p>
        </p:txBody>
      </p:sp>
      <p:sp>
        <p:nvSpPr>
          <p:cNvPr id="66565" name="Slide Number Placeholder 3"/>
          <p:cNvSpPr txBox="1">
            <a:spLocks noGrp="1"/>
          </p:cNvSpPr>
          <p:nvPr/>
        </p:nvSpPr>
        <p:spPr bwMode="auto">
          <a:xfrm>
            <a:off x="3764612" y="9319417"/>
            <a:ext cx="2880664" cy="489748"/>
          </a:xfrm>
          <a:prstGeom prst="rect">
            <a:avLst/>
          </a:prstGeom>
          <a:noFill/>
          <a:ln w="9525">
            <a:noFill/>
            <a:miter lim="800000"/>
            <a:headEnd/>
            <a:tailEnd/>
          </a:ln>
        </p:spPr>
        <p:txBody>
          <a:bodyPr lIns="90308" tIns="45153" rIns="90308" bIns="45153" anchor="b"/>
          <a:lstStyle/>
          <a:p>
            <a:pPr algn="r" defTabSz="903723">
              <a:spcBef>
                <a:spcPct val="20000"/>
              </a:spcBef>
              <a:buFontTx/>
              <a:buChar char="•"/>
            </a:pPr>
            <a:fld id="{F3446F9C-B19D-4CEE-A56E-259122300B16}" type="slidenum">
              <a:rPr lang="en-US" sz="1200">
                <a:latin typeface="Tahoma" charset="0"/>
              </a:rPr>
              <a:pPr algn="r" defTabSz="903723">
                <a:spcBef>
                  <a:spcPct val="20000"/>
                </a:spcBef>
                <a:buFontTx/>
                <a:buChar char="•"/>
              </a:pPr>
              <a:t>11</a:t>
            </a:fld>
            <a:endParaRPr lang="en-US" sz="1200" dirty="0">
              <a:latin typeface="Tahoma"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ESD yield</a:t>
            </a:r>
            <a:r>
              <a:rPr lang="en-GB" baseline="0" dirty="0" smtClean="0"/>
              <a:t> is a number of desorbed molecules per incident electron. Bombardment with an electron gun, spot size is ~2 cm^2, i.e. less than the treated surface.</a:t>
            </a:r>
            <a:endParaRPr lang="en-GB" dirty="0"/>
          </a:p>
        </p:txBody>
      </p:sp>
      <p:sp>
        <p:nvSpPr>
          <p:cNvPr id="4" name="Slide Number Placeholder 3"/>
          <p:cNvSpPr>
            <a:spLocks noGrp="1"/>
          </p:cNvSpPr>
          <p:nvPr>
            <p:ph type="sldNum" sz="quarter" idx="10"/>
          </p:nvPr>
        </p:nvSpPr>
        <p:spPr/>
        <p:txBody>
          <a:bodyPr/>
          <a:lstStyle/>
          <a:p>
            <a:fld id="{A697FB31-FD7A-4C98-93E9-FF171789ED68}" type="slidenum">
              <a:rPr lang="en-GB" smtClean="0"/>
              <a:t>19</a:t>
            </a:fld>
            <a:endParaRPr lang="en-GB"/>
          </a:p>
        </p:txBody>
      </p:sp>
    </p:spTree>
    <p:extLst>
      <p:ext uri="{BB962C8B-B14F-4D97-AF65-F5344CB8AC3E}">
        <p14:creationId xmlns:p14="http://schemas.microsoft.com/office/powerpoint/2010/main" val="8582461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470025"/>
          </a:xfrm>
        </p:spPr>
        <p:txBody>
          <a:bodyPr/>
          <a:lstStyle>
            <a:lvl1pPr>
              <a:defRPr sz="4400">
                <a:solidFill>
                  <a:srgbClr val="FF0000"/>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sz="2400">
                <a:solidFill>
                  <a:srgbClr val="0000FF"/>
                </a:solidFill>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7" name="Rectangle 4"/>
          <p:cNvSpPr>
            <a:spLocks noGrp="1" noChangeArrowheads="1"/>
          </p:cNvSpPr>
          <p:nvPr>
            <p:ph type="dt" sz="half" idx="2"/>
          </p:nvPr>
        </p:nvSpPr>
        <p:spPr bwMode="auto">
          <a:xfrm>
            <a:off x="107504" y="6525344"/>
            <a:ext cx="1905000" cy="3131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pitchFamily="34" charset="0"/>
                <a:ea typeface="Arial" pitchFamily="34" charset="0"/>
                <a:cs typeface="Arial" pitchFamily="34" charset="0"/>
              </a:defRPr>
            </a:lvl1pPr>
          </a:lstStyle>
          <a:p>
            <a:pPr>
              <a:defRPr/>
            </a:pPr>
            <a:r>
              <a:rPr lang="en-US" dirty="0" smtClean="0"/>
              <a:t>O.B. Malyshev</a:t>
            </a:r>
            <a:endParaRPr lang="en-US" dirty="0"/>
          </a:p>
        </p:txBody>
      </p:sp>
      <p:sp>
        <p:nvSpPr>
          <p:cNvPr id="8" name="Rectangle 5"/>
          <p:cNvSpPr>
            <a:spLocks noGrp="1" noChangeArrowheads="1"/>
          </p:cNvSpPr>
          <p:nvPr>
            <p:ph type="ftr" sz="quarter" idx="3"/>
          </p:nvPr>
        </p:nvSpPr>
        <p:spPr bwMode="auto">
          <a:xfrm>
            <a:off x="2051720" y="6534448"/>
            <a:ext cx="5040560" cy="3056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pitchFamily="34" charset="0"/>
                <a:ea typeface="Arial" pitchFamily="34" charset="0"/>
                <a:cs typeface="Arial" pitchFamily="34" charset="0"/>
              </a:defRPr>
            </a:lvl1pPr>
          </a:lstStyle>
          <a:p>
            <a:pPr>
              <a:defRPr/>
            </a:pPr>
            <a:r>
              <a:rPr lang="en-US" dirty="0" err="1" smtClean="0"/>
              <a:t>EuroCirCol</a:t>
            </a:r>
            <a:r>
              <a:rPr lang="en-US" dirty="0" smtClean="0"/>
              <a:t> kick-off meeting , 2-4 June 2015, CERN, Geneva</a:t>
            </a:r>
            <a:endParaRPr lang="en-US" dirty="0"/>
          </a:p>
        </p:txBody>
      </p:sp>
      <p:sp>
        <p:nvSpPr>
          <p:cNvPr id="9" name="Rectangle 6"/>
          <p:cNvSpPr>
            <a:spLocks noGrp="1" noChangeArrowheads="1"/>
          </p:cNvSpPr>
          <p:nvPr>
            <p:ph type="sldNum" sz="quarter" idx="4"/>
          </p:nvPr>
        </p:nvSpPr>
        <p:spPr bwMode="auto">
          <a:xfrm>
            <a:off x="7164288" y="6525344"/>
            <a:ext cx="1905000" cy="3040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itchFamily="34" charset="0"/>
                <a:ea typeface="Arial" pitchFamily="34" charset="0"/>
                <a:cs typeface="Arial" pitchFamily="34" charset="0"/>
              </a:defRPr>
            </a:lvl1pPr>
          </a:lstStyle>
          <a:p>
            <a:pPr>
              <a:defRPr/>
            </a:pPr>
            <a:fld id="{7979EF89-1816-48F1-856B-113D2679BC1F}" type="slidenum">
              <a:rPr lang="en-US" smtClean="0"/>
              <a:pPr>
                <a:defRPr/>
              </a:pPr>
              <a:t>‹#›</a:t>
            </a:fld>
            <a:endParaRPr lang="en-US" dirty="0"/>
          </a:p>
        </p:txBody>
      </p:sp>
    </p:spTree>
    <p:extLst>
      <p:ext uri="{BB962C8B-B14F-4D97-AF65-F5344CB8AC3E}">
        <p14:creationId xmlns:p14="http://schemas.microsoft.com/office/powerpoint/2010/main" val="1268403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p:cNvSpPr>
            <a:spLocks noGrp="1" noChangeArrowheads="1"/>
          </p:cNvSpPr>
          <p:nvPr>
            <p:ph type="dt" sz="half" idx="2"/>
          </p:nvPr>
        </p:nvSpPr>
        <p:spPr bwMode="auto">
          <a:xfrm>
            <a:off x="107504" y="6525344"/>
            <a:ext cx="1905000" cy="3131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pitchFamily="34" charset="0"/>
                <a:ea typeface="Arial" pitchFamily="34" charset="0"/>
                <a:cs typeface="Arial" pitchFamily="34" charset="0"/>
              </a:defRPr>
            </a:lvl1pPr>
          </a:lstStyle>
          <a:p>
            <a:pPr>
              <a:defRPr/>
            </a:pPr>
            <a:r>
              <a:rPr lang="en-US" dirty="0" smtClean="0"/>
              <a:t>O.B. Malyshev</a:t>
            </a:r>
            <a:endParaRPr lang="en-US" dirty="0"/>
          </a:p>
        </p:txBody>
      </p:sp>
      <p:sp>
        <p:nvSpPr>
          <p:cNvPr id="6" name="Footer Placeholder 5"/>
          <p:cNvSpPr>
            <a:spLocks noGrp="1" noChangeArrowheads="1"/>
          </p:cNvSpPr>
          <p:nvPr>
            <p:ph type="ftr" sz="quarter" idx="3"/>
          </p:nvPr>
        </p:nvSpPr>
        <p:spPr bwMode="auto">
          <a:xfrm>
            <a:off x="2051720" y="6534448"/>
            <a:ext cx="5040560" cy="3056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pitchFamily="34" charset="0"/>
                <a:ea typeface="Arial" pitchFamily="34" charset="0"/>
                <a:cs typeface="Arial" pitchFamily="34" charset="0"/>
              </a:defRPr>
            </a:lvl1pPr>
          </a:lstStyle>
          <a:p>
            <a:pPr>
              <a:defRPr/>
            </a:pPr>
            <a:r>
              <a:rPr lang="en-US" dirty="0" err="1" smtClean="0"/>
              <a:t>EuroCirCol</a:t>
            </a:r>
            <a:r>
              <a:rPr lang="en-US" dirty="0" smtClean="0"/>
              <a:t> kick-off meeting , 2-4 June 2015, CERN, Geneva</a:t>
            </a:r>
            <a:endParaRPr lang="en-US" dirty="0"/>
          </a:p>
        </p:txBody>
      </p:sp>
      <p:sp>
        <p:nvSpPr>
          <p:cNvPr id="7" name="Slide Number Placeholder 6"/>
          <p:cNvSpPr>
            <a:spLocks noGrp="1" noChangeArrowheads="1"/>
          </p:cNvSpPr>
          <p:nvPr>
            <p:ph type="sldNum" sz="quarter" idx="4"/>
          </p:nvPr>
        </p:nvSpPr>
        <p:spPr bwMode="auto">
          <a:xfrm>
            <a:off x="7164288" y="6525344"/>
            <a:ext cx="1905000" cy="3040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itchFamily="34" charset="0"/>
                <a:ea typeface="Arial" pitchFamily="34" charset="0"/>
                <a:cs typeface="Arial" pitchFamily="34" charset="0"/>
              </a:defRPr>
            </a:lvl1pPr>
          </a:lstStyle>
          <a:p>
            <a:pPr>
              <a:defRPr/>
            </a:pPr>
            <a:fld id="{7979EF89-1816-48F1-856B-113D2679BC1F}" type="slidenum">
              <a:rPr lang="en-US" smtClean="0"/>
              <a:pPr>
                <a:defRPr/>
              </a:pPr>
              <a:t>‹#›</a:t>
            </a:fld>
            <a:endParaRPr lang="en-US" dirty="0"/>
          </a:p>
        </p:txBody>
      </p:sp>
    </p:spTree>
    <p:extLst>
      <p:ext uri="{BB962C8B-B14F-4D97-AF65-F5344CB8AC3E}">
        <p14:creationId xmlns:p14="http://schemas.microsoft.com/office/powerpoint/2010/main" val="1354046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557338"/>
            <a:ext cx="3810000" cy="4391942"/>
          </a:xfrm>
        </p:spPr>
        <p:txBody>
          <a:bodyPr/>
          <a:lstStyle>
            <a:lvl1pPr>
              <a:defRPr sz="2400">
                <a:solidFill>
                  <a:schemeClr val="tx1"/>
                </a:solidFill>
              </a:defRPr>
            </a:lvl1pPr>
            <a:lvl2pPr>
              <a:defRPr sz="2200">
                <a:solidFill>
                  <a:schemeClr val="accent1">
                    <a:lumMod val="50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4" name="Content Placeholder 3"/>
          <p:cNvSpPr>
            <a:spLocks noGrp="1"/>
          </p:cNvSpPr>
          <p:nvPr>
            <p:ph sz="half" idx="2"/>
          </p:nvPr>
        </p:nvSpPr>
        <p:spPr>
          <a:xfrm>
            <a:off x="4648200" y="1557338"/>
            <a:ext cx="3810000" cy="3800488"/>
          </a:xfrm>
        </p:spPr>
        <p:txBody>
          <a:bodyPr/>
          <a:lstStyle>
            <a:lvl1pPr>
              <a:defRPr sz="2400">
                <a:solidFill>
                  <a:schemeClr val="tx1"/>
                </a:solidFill>
                <a:latin typeface="Arial" pitchFamily="34" charset="0"/>
                <a:cs typeface="Arial" pitchFamily="34" charset="0"/>
              </a:defRPr>
            </a:lvl1pPr>
            <a:lvl2pPr>
              <a:defRPr sz="2200">
                <a:solidFill>
                  <a:schemeClr val="accent1">
                    <a:lumMod val="50000"/>
                  </a:schemeClr>
                </a:solidFill>
                <a:latin typeface="Arial" pitchFamily="34" charset="0"/>
                <a:cs typeface="Arial"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8" name="Rectangle 4"/>
          <p:cNvSpPr>
            <a:spLocks noGrp="1" noChangeArrowheads="1"/>
          </p:cNvSpPr>
          <p:nvPr>
            <p:ph type="dt" sz="half" idx="10"/>
          </p:nvPr>
        </p:nvSpPr>
        <p:spPr bwMode="auto">
          <a:xfrm>
            <a:off x="107504" y="6525344"/>
            <a:ext cx="1905000" cy="3131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pitchFamily="34" charset="0"/>
                <a:ea typeface="Arial" pitchFamily="34" charset="0"/>
                <a:cs typeface="Arial" pitchFamily="34" charset="0"/>
              </a:defRPr>
            </a:lvl1pPr>
          </a:lstStyle>
          <a:p>
            <a:pPr>
              <a:defRPr/>
            </a:pPr>
            <a:r>
              <a:rPr lang="en-US" dirty="0" smtClean="0"/>
              <a:t>O.B. Malyshev</a:t>
            </a:r>
            <a:endParaRPr lang="en-US" dirty="0"/>
          </a:p>
        </p:txBody>
      </p:sp>
      <p:sp>
        <p:nvSpPr>
          <p:cNvPr id="9" name="Rectangle 5"/>
          <p:cNvSpPr>
            <a:spLocks noGrp="1" noChangeArrowheads="1"/>
          </p:cNvSpPr>
          <p:nvPr>
            <p:ph type="ftr" sz="quarter" idx="3"/>
          </p:nvPr>
        </p:nvSpPr>
        <p:spPr bwMode="auto">
          <a:xfrm>
            <a:off x="2051720" y="6534448"/>
            <a:ext cx="5040560" cy="3056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pitchFamily="34" charset="0"/>
                <a:ea typeface="Arial" pitchFamily="34" charset="0"/>
                <a:cs typeface="Arial" pitchFamily="34" charset="0"/>
              </a:defRPr>
            </a:lvl1pPr>
          </a:lstStyle>
          <a:p>
            <a:pPr>
              <a:defRPr/>
            </a:pPr>
            <a:r>
              <a:rPr lang="en-US" dirty="0" err="1" smtClean="0"/>
              <a:t>EuroCirCol</a:t>
            </a:r>
            <a:r>
              <a:rPr lang="en-US" dirty="0" smtClean="0"/>
              <a:t> kick-off meeting , 2-4 June 2015, CERN, Geneva</a:t>
            </a:r>
            <a:endParaRPr lang="en-US" dirty="0"/>
          </a:p>
        </p:txBody>
      </p:sp>
      <p:sp>
        <p:nvSpPr>
          <p:cNvPr id="10" name="Rectangle 6"/>
          <p:cNvSpPr>
            <a:spLocks noGrp="1" noChangeArrowheads="1"/>
          </p:cNvSpPr>
          <p:nvPr>
            <p:ph type="sldNum" sz="quarter" idx="4"/>
          </p:nvPr>
        </p:nvSpPr>
        <p:spPr bwMode="auto">
          <a:xfrm>
            <a:off x="7164288" y="6525344"/>
            <a:ext cx="1905000" cy="3040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itchFamily="34" charset="0"/>
                <a:ea typeface="Arial" pitchFamily="34" charset="0"/>
                <a:cs typeface="Arial" pitchFamily="34" charset="0"/>
              </a:defRPr>
            </a:lvl1pPr>
          </a:lstStyle>
          <a:p>
            <a:pPr>
              <a:defRPr/>
            </a:pPr>
            <a:r>
              <a:rPr lang="en-US" dirty="0" smtClean="0"/>
              <a:t>slide </a:t>
            </a:r>
            <a:fld id="{7979EF89-1816-48F1-856B-113D2679BC1F}" type="slidenum">
              <a:rPr lang="en-US" smtClean="0"/>
              <a:pPr>
                <a:defRPr/>
              </a:pPr>
              <a:t>‹#›</a:t>
            </a:fld>
            <a:endParaRPr lang="en-US" dirty="0"/>
          </a:p>
        </p:txBody>
      </p:sp>
    </p:spTree>
    <p:extLst>
      <p:ext uri="{BB962C8B-B14F-4D97-AF65-F5344CB8AC3E}">
        <p14:creationId xmlns:p14="http://schemas.microsoft.com/office/powerpoint/2010/main" val="2173221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484784"/>
            <a:ext cx="8640960" cy="4880608"/>
          </a:xfrm>
        </p:spPr>
        <p:txBody>
          <a:bodyPr/>
          <a:lstStyle>
            <a:lvl1pPr marL="342900" indent="-342900" algn="l">
              <a:buFont typeface="Arial" pitchFamily="34" charset="0"/>
              <a:buChar char="•"/>
              <a:defRPr sz="2400">
                <a:solidFill>
                  <a:srgbClr val="0000FF"/>
                </a:solidFill>
                <a:latin typeface="Arial" pitchFamily="34" charset="0"/>
                <a:cs typeface="Arial" pitchFamily="34" charset="0"/>
              </a:defRPr>
            </a:lvl1pPr>
            <a:lvl2pPr marL="800100" indent="-342900">
              <a:buFont typeface="Arial" pitchFamily="34" charset="0"/>
              <a:buChar char="•"/>
              <a:defRPr sz="2200">
                <a:solidFill>
                  <a:srgbClr val="006600"/>
                </a:solidFill>
                <a:latin typeface="Arial" pitchFamily="34" charset="0"/>
                <a:cs typeface="Arial" pitchFamily="34" charset="0"/>
              </a:defRPr>
            </a:lvl2pPr>
            <a:lvl3pPr marL="1257300" indent="-342900">
              <a:buFont typeface="Arial" pitchFamily="34" charset="0"/>
              <a:buChar char="•"/>
              <a:defRPr sz="2000">
                <a:solidFill>
                  <a:srgbClr val="663300"/>
                </a:solidFill>
                <a:latin typeface="Arial" pitchFamily="34" charset="0"/>
                <a:cs typeface="Arial" pitchFamily="34" charset="0"/>
              </a:defRPr>
            </a:lvl3pPr>
            <a:lvl4pPr marL="1657350" indent="-285750">
              <a:buFont typeface="Arial" pitchFamily="34" charset="0"/>
              <a:buChar char="•"/>
              <a:defRPr sz="1800">
                <a:latin typeface="Arial" pitchFamily="34" charset="0"/>
                <a:cs typeface="Arial" pitchFamily="34" charset="0"/>
              </a:defRPr>
            </a:lvl4pPr>
            <a:lvl5pPr marL="2152650" indent="-271463">
              <a:buFont typeface="Arial" pitchFamily="34" charset="0"/>
              <a:buChar char="•"/>
              <a:defRPr sz="1600">
                <a:solidFill>
                  <a:schemeClr val="bg2">
                    <a:lumMod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smtClean="0"/>
          </a:p>
        </p:txBody>
      </p:sp>
      <p:sp>
        <p:nvSpPr>
          <p:cNvPr id="8" name="Rectangle 4"/>
          <p:cNvSpPr txBox="1">
            <a:spLocks noChangeArrowheads="1"/>
          </p:cNvSpPr>
          <p:nvPr userDrawn="1"/>
        </p:nvSpPr>
        <p:spPr bwMode="auto">
          <a:xfrm>
            <a:off x="107504" y="6525344"/>
            <a:ext cx="1905000" cy="3131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n-GB"/>
            </a:defPPr>
            <a:lvl1pPr algn="l" rtl="0" eaLnBrk="0" fontAlgn="base" hangingPunct="0">
              <a:spcBef>
                <a:spcPct val="0"/>
              </a:spcBef>
              <a:spcAft>
                <a:spcPct val="0"/>
              </a:spcAft>
              <a:defRPr sz="1400" kern="1200">
                <a:solidFill>
                  <a:schemeClr val="tx1"/>
                </a:solidFill>
                <a:latin typeface="Arial" pitchFamily="34" charset="0"/>
                <a:ea typeface="Arial" pitchFamily="34" charset="0"/>
                <a:cs typeface="Arial" pitchFamily="34" charset="0"/>
              </a:defRPr>
            </a:lvl1pPr>
            <a:lvl2pPr marL="457200" algn="l" rtl="0" fontAlgn="base">
              <a:spcBef>
                <a:spcPct val="0"/>
              </a:spcBef>
              <a:spcAft>
                <a:spcPct val="0"/>
              </a:spcAft>
              <a:defRPr sz="2400" kern="1200">
                <a:solidFill>
                  <a:schemeClr val="tx1"/>
                </a:solidFill>
                <a:latin typeface="Lucida Grande"/>
                <a:ea typeface="ヒラギノ角ゴ Pro W3"/>
                <a:cs typeface="ヒラギノ角ゴ Pro W3"/>
              </a:defRPr>
            </a:lvl2pPr>
            <a:lvl3pPr marL="914400" algn="l" rtl="0" fontAlgn="base">
              <a:spcBef>
                <a:spcPct val="0"/>
              </a:spcBef>
              <a:spcAft>
                <a:spcPct val="0"/>
              </a:spcAft>
              <a:defRPr sz="2400" kern="1200">
                <a:solidFill>
                  <a:schemeClr val="tx1"/>
                </a:solidFill>
                <a:latin typeface="Lucida Grande"/>
                <a:ea typeface="ヒラギノ角ゴ Pro W3"/>
                <a:cs typeface="ヒラギノ角ゴ Pro W3"/>
              </a:defRPr>
            </a:lvl3pPr>
            <a:lvl4pPr marL="1371600" algn="l" rtl="0" fontAlgn="base">
              <a:spcBef>
                <a:spcPct val="0"/>
              </a:spcBef>
              <a:spcAft>
                <a:spcPct val="0"/>
              </a:spcAft>
              <a:defRPr sz="2400" kern="1200">
                <a:solidFill>
                  <a:schemeClr val="tx1"/>
                </a:solidFill>
                <a:latin typeface="Lucida Grande"/>
                <a:ea typeface="ヒラギノ角ゴ Pro W3"/>
                <a:cs typeface="ヒラギノ角ゴ Pro W3"/>
              </a:defRPr>
            </a:lvl4pPr>
            <a:lvl5pPr marL="1828800" algn="l" rtl="0" fontAlgn="base">
              <a:spcBef>
                <a:spcPct val="0"/>
              </a:spcBef>
              <a:spcAft>
                <a:spcPct val="0"/>
              </a:spcAft>
              <a:defRPr sz="2400" kern="1200">
                <a:solidFill>
                  <a:schemeClr val="tx1"/>
                </a:solidFill>
                <a:latin typeface="Lucida Grande"/>
                <a:ea typeface="ヒラギノ角ゴ Pro W3"/>
                <a:cs typeface="ヒラギノ角ゴ Pro W3"/>
              </a:defRPr>
            </a:lvl5pPr>
            <a:lvl6pPr marL="2286000" algn="l" defTabSz="914400" rtl="0" eaLnBrk="1" latinLnBrk="0" hangingPunct="1">
              <a:defRPr sz="2400" kern="1200">
                <a:solidFill>
                  <a:schemeClr val="tx1"/>
                </a:solidFill>
                <a:latin typeface="Lucida Grande"/>
                <a:ea typeface="ヒラギノ角ゴ Pro W3"/>
                <a:cs typeface="ヒラギノ角ゴ Pro W3"/>
              </a:defRPr>
            </a:lvl6pPr>
            <a:lvl7pPr marL="2743200" algn="l" defTabSz="914400" rtl="0" eaLnBrk="1" latinLnBrk="0" hangingPunct="1">
              <a:defRPr sz="2400" kern="1200">
                <a:solidFill>
                  <a:schemeClr val="tx1"/>
                </a:solidFill>
                <a:latin typeface="Lucida Grande"/>
                <a:ea typeface="ヒラギノ角ゴ Pro W3"/>
                <a:cs typeface="ヒラギノ角ゴ Pro W3"/>
              </a:defRPr>
            </a:lvl7pPr>
            <a:lvl8pPr marL="3200400" algn="l" defTabSz="914400" rtl="0" eaLnBrk="1" latinLnBrk="0" hangingPunct="1">
              <a:defRPr sz="2400" kern="1200">
                <a:solidFill>
                  <a:schemeClr val="tx1"/>
                </a:solidFill>
                <a:latin typeface="Lucida Grande"/>
                <a:ea typeface="ヒラギノ角ゴ Pro W3"/>
                <a:cs typeface="ヒラギノ角ゴ Pro W3"/>
              </a:defRPr>
            </a:lvl8pPr>
            <a:lvl9pPr marL="3657600" algn="l" defTabSz="914400" rtl="0" eaLnBrk="1" latinLnBrk="0" hangingPunct="1">
              <a:defRPr sz="2400" kern="1200">
                <a:solidFill>
                  <a:schemeClr val="tx1"/>
                </a:solidFill>
                <a:latin typeface="Lucida Grande"/>
                <a:ea typeface="ヒラギノ角ゴ Pro W3"/>
                <a:cs typeface="ヒラギノ角ゴ Pro W3"/>
              </a:defRPr>
            </a:lvl9pPr>
          </a:lstStyle>
          <a:p>
            <a:pPr>
              <a:defRPr/>
            </a:pPr>
            <a:r>
              <a:rPr lang="en-US" dirty="0" smtClean="0"/>
              <a:t>O.B. Malyshev</a:t>
            </a:r>
            <a:endParaRPr lang="en-US" dirty="0"/>
          </a:p>
        </p:txBody>
      </p:sp>
      <p:sp>
        <p:nvSpPr>
          <p:cNvPr id="9" name="Rectangle 5"/>
          <p:cNvSpPr txBox="1">
            <a:spLocks noChangeArrowheads="1"/>
          </p:cNvSpPr>
          <p:nvPr userDrawn="1"/>
        </p:nvSpPr>
        <p:spPr bwMode="auto">
          <a:xfrm>
            <a:off x="1907704" y="6534448"/>
            <a:ext cx="5472608" cy="3056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n-GB"/>
            </a:defPPr>
            <a:lvl1pPr algn="ctr" rtl="0" eaLnBrk="0" fontAlgn="base" hangingPunct="0">
              <a:spcBef>
                <a:spcPct val="0"/>
              </a:spcBef>
              <a:spcAft>
                <a:spcPct val="0"/>
              </a:spcAft>
              <a:defRPr sz="1400" kern="1200">
                <a:solidFill>
                  <a:schemeClr val="tx1"/>
                </a:solidFill>
                <a:latin typeface="Arial" pitchFamily="34" charset="0"/>
                <a:ea typeface="Arial" pitchFamily="34" charset="0"/>
                <a:cs typeface="Arial" pitchFamily="34" charset="0"/>
              </a:defRPr>
            </a:lvl1pPr>
            <a:lvl2pPr marL="457200" algn="l" rtl="0" fontAlgn="base">
              <a:spcBef>
                <a:spcPct val="0"/>
              </a:spcBef>
              <a:spcAft>
                <a:spcPct val="0"/>
              </a:spcAft>
              <a:defRPr sz="2400" kern="1200">
                <a:solidFill>
                  <a:schemeClr val="tx1"/>
                </a:solidFill>
                <a:latin typeface="Lucida Grande"/>
                <a:ea typeface="ヒラギノ角ゴ Pro W3"/>
                <a:cs typeface="ヒラギノ角ゴ Pro W3"/>
              </a:defRPr>
            </a:lvl2pPr>
            <a:lvl3pPr marL="914400" algn="l" rtl="0" fontAlgn="base">
              <a:spcBef>
                <a:spcPct val="0"/>
              </a:spcBef>
              <a:spcAft>
                <a:spcPct val="0"/>
              </a:spcAft>
              <a:defRPr sz="2400" kern="1200">
                <a:solidFill>
                  <a:schemeClr val="tx1"/>
                </a:solidFill>
                <a:latin typeface="Lucida Grande"/>
                <a:ea typeface="ヒラギノ角ゴ Pro W3"/>
                <a:cs typeface="ヒラギノ角ゴ Pro W3"/>
              </a:defRPr>
            </a:lvl3pPr>
            <a:lvl4pPr marL="1371600" algn="l" rtl="0" fontAlgn="base">
              <a:spcBef>
                <a:spcPct val="0"/>
              </a:spcBef>
              <a:spcAft>
                <a:spcPct val="0"/>
              </a:spcAft>
              <a:defRPr sz="2400" kern="1200">
                <a:solidFill>
                  <a:schemeClr val="tx1"/>
                </a:solidFill>
                <a:latin typeface="Lucida Grande"/>
                <a:ea typeface="ヒラギノ角ゴ Pro W3"/>
                <a:cs typeface="ヒラギノ角ゴ Pro W3"/>
              </a:defRPr>
            </a:lvl4pPr>
            <a:lvl5pPr marL="1828800" algn="l" rtl="0" fontAlgn="base">
              <a:spcBef>
                <a:spcPct val="0"/>
              </a:spcBef>
              <a:spcAft>
                <a:spcPct val="0"/>
              </a:spcAft>
              <a:defRPr sz="2400" kern="1200">
                <a:solidFill>
                  <a:schemeClr val="tx1"/>
                </a:solidFill>
                <a:latin typeface="Lucida Grande"/>
                <a:ea typeface="ヒラギノ角ゴ Pro W3"/>
                <a:cs typeface="ヒラギノ角ゴ Pro W3"/>
              </a:defRPr>
            </a:lvl5pPr>
            <a:lvl6pPr marL="2286000" algn="l" defTabSz="914400" rtl="0" eaLnBrk="1" latinLnBrk="0" hangingPunct="1">
              <a:defRPr sz="2400" kern="1200">
                <a:solidFill>
                  <a:schemeClr val="tx1"/>
                </a:solidFill>
                <a:latin typeface="Lucida Grande"/>
                <a:ea typeface="ヒラギノ角ゴ Pro W3"/>
                <a:cs typeface="ヒラギノ角ゴ Pro W3"/>
              </a:defRPr>
            </a:lvl6pPr>
            <a:lvl7pPr marL="2743200" algn="l" defTabSz="914400" rtl="0" eaLnBrk="1" latinLnBrk="0" hangingPunct="1">
              <a:defRPr sz="2400" kern="1200">
                <a:solidFill>
                  <a:schemeClr val="tx1"/>
                </a:solidFill>
                <a:latin typeface="Lucida Grande"/>
                <a:ea typeface="ヒラギノ角ゴ Pro W3"/>
                <a:cs typeface="ヒラギノ角ゴ Pro W3"/>
              </a:defRPr>
            </a:lvl7pPr>
            <a:lvl8pPr marL="3200400" algn="l" defTabSz="914400" rtl="0" eaLnBrk="1" latinLnBrk="0" hangingPunct="1">
              <a:defRPr sz="2400" kern="1200">
                <a:solidFill>
                  <a:schemeClr val="tx1"/>
                </a:solidFill>
                <a:latin typeface="Lucida Grande"/>
                <a:ea typeface="ヒラギノ角ゴ Pro W3"/>
                <a:cs typeface="ヒラギノ角ゴ Pro W3"/>
              </a:defRPr>
            </a:lvl8pPr>
            <a:lvl9pPr marL="3657600" algn="l" defTabSz="914400" rtl="0" eaLnBrk="1" latinLnBrk="0" hangingPunct="1">
              <a:defRPr sz="2400" kern="1200">
                <a:solidFill>
                  <a:schemeClr val="tx1"/>
                </a:solidFill>
                <a:latin typeface="Lucida Grande"/>
                <a:ea typeface="ヒラギノ角ゴ Pro W3"/>
                <a:cs typeface="ヒラギノ角ゴ Pro W3"/>
              </a:defRPr>
            </a:lvl9pPr>
          </a:lstStyle>
          <a:p>
            <a:pPr>
              <a:defRPr/>
            </a:pPr>
            <a:r>
              <a:rPr lang="en-US" dirty="0" err="1" smtClean="0"/>
              <a:t>EuroCirCol</a:t>
            </a:r>
            <a:r>
              <a:rPr lang="en-US" dirty="0" smtClean="0"/>
              <a:t> kick-off meeting , 2-4 June 2015, CERN, Geneva</a:t>
            </a:r>
            <a:endParaRPr lang="en-US" dirty="0"/>
          </a:p>
        </p:txBody>
      </p:sp>
      <p:sp>
        <p:nvSpPr>
          <p:cNvPr id="10" name="Rectangle 6"/>
          <p:cNvSpPr txBox="1">
            <a:spLocks noChangeArrowheads="1"/>
          </p:cNvSpPr>
          <p:nvPr userDrawn="1"/>
        </p:nvSpPr>
        <p:spPr bwMode="auto">
          <a:xfrm>
            <a:off x="7164288" y="6525344"/>
            <a:ext cx="1905000" cy="3040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n-GB"/>
            </a:defPPr>
            <a:lvl1pPr algn="r" rtl="0" eaLnBrk="0" fontAlgn="base" hangingPunct="0">
              <a:spcBef>
                <a:spcPct val="0"/>
              </a:spcBef>
              <a:spcAft>
                <a:spcPct val="0"/>
              </a:spcAft>
              <a:defRPr sz="1400" kern="1200">
                <a:solidFill>
                  <a:schemeClr val="tx1"/>
                </a:solidFill>
                <a:latin typeface="Arial" pitchFamily="34" charset="0"/>
                <a:ea typeface="Arial" pitchFamily="34" charset="0"/>
                <a:cs typeface="Arial" pitchFamily="34" charset="0"/>
              </a:defRPr>
            </a:lvl1pPr>
            <a:lvl2pPr marL="457200" algn="l" rtl="0" fontAlgn="base">
              <a:spcBef>
                <a:spcPct val="0"/>
              </a:spcBef>
              <a:spcAft>
                <a:spcPct val="0"/>
              </a:spcAft>
              <a:defRPr sz="2400" kern="1200">
                <a:solidFill>
                  <a:schemeClr val="tx1"/>
                </a:solidFill>
                <a:latin typeface="Lucida Grande"/>
                <a:ea typeface="ヒラギノ角ゴ Pro W3"/>
                <a:cs typeface="ヒラギノ角ゴ Pro W3"/>
              </a:defRPr>
            </a:lvl2pPr>
            <a:lvl3pPr marL="914400" algn="l" rtl="0" fontAlgn="base">
              <a:spcBef>
                <a:spcPct val="0"/>
              </a:spcBef>
              <a:spcAft>
                <a:spcPct val="0"/>
              </a:spcAft>
              <a:defRPr sz="2400" kern="1200">
                <a:solidFill>
                  <a:schemeClr val="tx1"/>
                </a:solidFill>
                <a:latin typeface="Lucida Grande"/>
                <a:ea typeface="ヒラギノ角ゴ Pro W3"/>
                <a:cs typeface="ヒラギノ角ゴ Pro W3"/>
              </a:defRPr>
            </a:lvl3pPr>
            <a:lvl4pPr marL="1371600" algn="l" rtl="0" fontAlgn="base">
              <a:spcBef>
                <a:spcPct val="0"/>
              </a:spcBef>
              <a:spcAft>
                <a:spcPct val="0"/>
              </a:spcAft>
              <a:defRPr sz="2400" kern="1200">
                <a:solidFill>
                  <a:schemeClr val="tx1"/>
                </a:solidFill>
                <a:latin typeface="Lucida Grande"/>
                <a:ea typeface="ヒラギノ角ゴ Pro W3"/>
                <a:cs typeface="ヒラギノ角ゴ Pro W3"/>
              </a:defRPr>
            </a:lvl4pPr>
            <a:lvl5pPr marL="1828800" algn="l" rtl="0" fontAlgn="base">
              <a:spcBef>
                <a:spcPct val="0"/>
              </a:spcBef>
              <a:spcAft>
                <a:spcPct val="0"/>
              </a:spcAft>
              <a:defRPr sz="2400" kern="1200">
                <a:solidFill>
                  <a:schemeClr val="tx1"/>
                </a:solidFill>
                <a:latin typeface="Lucida Grande"/>
                <a:ea typeface="ヒラギノ角ゴ Pro W3"/>
                <a:cs typeface="ヒラギノ角ゴ Pro W3"/>
              </a:defRPr>
            </a:lvl5pPr>
            <a:lvl6pPr marL="2286000" algn="l" defTabSz="914400" rtl="0" eaLnBrk="1" latinLnBrk="0" hangingPunct="1">
              <a:defRPr sz="2400" kern="1200">
                <a:solidFill>
                  <a:schemeClr val="tx1"/>
                </a:solidFill>
                <a:latin typeface="Lucida Grande"/>
                <a:ea typeface="ヒラギノ角ゴ Pro W3"/>
                <a:cs typeface="ヒラギノ角ゴ Pro W3"/>
              </a:defRPr>
            </a:lvl6pPr>
            <a:lvl7pPr marL="2743200" algn="l" defTabSz="914400" rtl="0" eaLnBrk="1" latinLnBrk="0" hangingPunct="1">
              <a:defRPr sz="2400" kern="1200">
                <a:solidFill>
                  <a:schemeClr val="tx1"/>
                </a:solidFill>
                <a:latin typeface="Lucida Grande"/>
                <a:ea typeface="ヒラギノ角ゴ Pro W3"/>
                <a:cs typeface="ヒラギノ角ゴ Pro W3"/>
              </a:defRPr>
            </a:lvl7pPr>
            <a:lvl8pPr marL="3200400" algn="l" defTabSz="914400" rtl="0" eaLnBrk="1" latinLnBrk="0" hangingPunct="1">
              <a:defRPr sz="2400" kern="1200">
                <a:solidFill>
                  <a:schemeClr val="tx1"/>
                </a:solidFill>
                <a:latin typeface="Lucida Grande"/>
                <a:ea typeface="ヒラギノ角ゴ Pro W3"/>
                <a:cs typeface="ヒラギノ角ゴ Pro W3"/>
              </a:defRPr>
            </a:lvl8pPr>
            <a:lvl9pPr marL="3657600" algn="l" defTabSz="914400" rtl="0" eaLnBrk="1" latinLnBrk="0" hangingPunct="1">
              <a:defRPr sz="2400" kern="1200">
                <a:solidFill>
                  <a:schemeClr val="tx1"/>
                </a:solidFill>
                <a:latin typeface="Lucida Grande"/>
                <a:ea typeface="ヒラギノ角ゴ Pro W3"/>
                <a:cs typeface="ヒラギノ角ゴ Pro W3"/>
              </a:defRPr>
            </a:lvl9pPr>
          </a:lstStyle>
          <a:p>
            <a:pPr>
              <a:defRPr/>
            </a:pPr>
            <a:fld id="{7979EF89-1816-48F1-856B-113D2679BC1F}" type="slidenum">
              <a:rPr lang="en-US" smtClean="0"/>
              <a:pPr>
                <a:defRPr/>
              </a:pPr>
              <a:t>‹#›</a:t>
            </a:fld>
            <a:endParaRPr lang="en-US" dirty="0"/>
          </a:p>
        </p:txBody>
      </p:sp>
      <p:sp>
        <p:nvSpPr>
          <p:cNvPr id="11" name="Title 1"/>
          <p:cNvSpPr>
            <a:spLocks noGrp="1"/>
          </p:cNvSpPr>
          <p:nvPr>
            <p:ph type="title"/>
          </p:nvPr>
        </p:nvSpPr>
        <p:spPr>
          <a:xfrm>
            <a:off x="251520" y="764704"/>
            <a:ext cx="8640960" cy="576064"/>
          </a:xfrm>
        </p:spPr>
        <p:txBody>
          <a:bodyPr anchor="b"/>
          <a:lstStyle>
            <a:lvl1pPr algn="ctr">
              <a:defRPr sz="2800" b="1">
                <a:latin typeface="Arial"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082282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95536" y="980728"/>
            <a:ext cx="3008313" cy="1162050"/>
          </a:xfrm>
        </p:spPr>
        <p:txBody>
          <a:bodyPr anchor="b"/>
          <a:lstStyle>
            <a:lvl1pPr algn="l">
              <a:defRPr sz="2800" b="1">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707904" y="1268760"/>
            <a:ext cx="5111750" cy="5084776"/>
          </a:xfrm>
        </p:spPr>
        <p:txBody>
          <a:bodyPr/>
          <a:lstStyle>
            <a:lvl1pPr>
              <a:defRPr sz="2400">
                <a:solidFill>
                  <a:schemeClr val="tx1"/>
                </a:solidFill>
                <a:latin typeface="Arial" pitchFamily="34" charset="0"/>
                <a:cs typeface="Arial" pitchFamily="34" charset="0"/>
              </a:defRPr>
            </a:lvl1pPr>
            <a:lvl2pPr>
              <a:defRPr sz="2200">
                <a:solidFill>
                  <a:schemeClr val="accent1">
                    <a:lumMod val="50000"/>
                  </a:schemeClr>
                </a:solidFill>
                <a:latin typeface="Arial" pitchFamily="34" charset="0"/>
                <a:cs typeface="Arial" pitchFamily="34" charset="0"/>
              </a:defRPr>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p:txBody>
      </p:sp>
      <p:sp>
        <p:nvSpPr>
          <p:cNvPr id="4" name="Text Placeholder 3"/>
          <p:cNvSpPr>
            <a:spLocks noGrp="1"/>
          </p:cNvSpPr>
          <p:nvPr>
            <p:ph type="body" sz="half" idx="2"/>
          </p:nvPr>
        </p:nvSpPr>
        <p:spPr>
          <a:xfrm>
            <a:off x="457200" y="2132856"/>
            <a:ext cx="3008313" cy="4153663"/>
          </a:xfrm>
        </p:spPr>
        <p:txBody>
          <a:bodyPr/>
          <a:lstStyle>
            <a:lvl1pPr marL="0" indent="0">
              <a:buNone/>
              <a:defRPr sz="22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Rectangle 4"/>
          <p:cNvSpPr>
            <a:spLocks noGrp="1" noChangeArrowheads="1"/>
          </p:cNvSpPr>
          <p:nvPr>
            <p:ph type="dt" sz="half" idx="10"/>
          </p:nvPr>
        </p:nvSpPr>
        <p:spPr bwMode="auto">
          <a:xfrm>
            <a:off x="107504" y="6525344"/>
            <a:ext cx="1905000" cy="3131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pitchFamily="34" charset="0"/>
                <a:ea typeface="Arial" pitchFamily="34" charset="0"/>
                <a:cs typeface="Arial" pitchFamily="34" charset="0"/>
              </a:defRPr>
            </a:lvl1pPr>
          </a:lstStyle>
          <a:p>
            <a:pPr>
              <a:defRPr/>
            </a:pPr>
            <a:r>
              <a:rPr lang="en-US" dirty="0" smtClean="0"/>
              <a:t>O.B. Malyshev</a:t>
            </a:r>
            <a:endParaRPr lang="en-US" dirty="0"/>
          </a:p>
        </p:txBody>
      </p:sp>
      <p:sp>
        <p:nvSpPr>
          <p:cNvPr id="9" name="Rectangle 5"/>
          <p:cNvSpPr>
            <a:spLocks noGrp="1" noChangeArrowheads="1"/>
          </p:cNvSpPr>
          <p:nvPr>
            <p:ph type="ftr" sz="quarter" idx="3"/>
          </p:nvPr>
        </p:nvSpPr>
        <p:spPr bwMode="auto">
          <a:xfrm>
            <a:off x="2051720" y="6534448"/>
            <a:ext cx="5040560" cy="3056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pitchFamily="34" charset="0"/>
                <a:ea typeface="Arial" pitchFamily="34" charset="0"/>
                <a:cs typeface="Arial" pitchFamily="34" charset="0"/>
              </a:defRPr>
            </a:lvl1pPr>
          </a:lstStyle>
          <a:p>
            <a:pPr>
              <a:defRPr/>
            </a:pPr>
            <a:r>
              <a:rPr lang="en-US" dirty="0" err="1" smtClean="0"/>
              <a:t>EuroCirCol</a:t>
            </a:r>
            <a:r>
              <a:rPr lang="en-US" dirty="0" smtClean="0"/>
              <a:t> kick-off meeting , 2-4 June 2015, CERN, Geneva</a:t>
            </a:r>
            <a:endParaRPr lang="en-US" dirty="0"/>
          </a:p>
        </p:txBody>
      </p:sp>
      <p:sp>
        <p:nvSpPr>
          <p:cNvPr id="10" name="Rectangle 6"/>
          <p:cNvSpPr>
            <a:spLocks noGrp="1" noChangeArrowheads="1"/>
          </p:cNvSpPr>
          <p:nvPr>
            <p:ph type="sldNum" sz="quarter" idx="4"/>
          </p:nvPr>
        </p:nvSpPr>
        <p:spPr bwMode="auto">
          <a:xfrm>
            <a:off x="7164288" y="6525344"/>
            <a:ext cx="1905000" cy="3040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itchFamily="34" charset="0"/>
                <a:ea typeface="Arial" pitchFamily="34" charset="0"/>
                <a:cs typeface="Arial" pitchFamily="34" charset="0"/>
              </a:defRPr>
            </a:lvl1pPr>
          </a:lstStyle>
          <a:p>
            <a:pPr>
              <a:defRPr/>
            </a:pPr>
            <a:fld id="{7979EF89-1816-48F1-856B-113D2679BC1F}" type="slidenum">
              <a:rPr lang="en-US" smtClean="0"/>
              <a:pPr>
                <a:defRPr/>
              </a:pPr>
              <a:t>‹#›</a:t>
            </a:fld>
            <a:endParaRPr lang="en-US" dirty="0"/>
          </a:p>
        </p:txBody>
      </p:sp>
    </p:spTree>
    <p:extLst>
      <p:ext uri="{BB962C8B-B14F-4D97-AF65-F5344CB8AC3E}">
        <p14:creationId xmlns:p14="http://schemas.microsoft.com/office/powerpoint/2010/main" val="14500086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22860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endParaRPr lang="en-GB" dirty="0" smtClean="0"/>
          </a:p>
        </p:txBody>
      </p:sp>
      <p:sp>
        <p:nvSpPr>
          <p:cNvPr id="1027" name="Rectangle 3"/>
          <p:cNvSpPr>
            <a:spLocks noGrp="1" noChangeArrowheads="1"/>
          </p:cNvSpPr>
          <p:nvPr>
            <p:ph type="body" idx="1"/>
          </p:nvPr>
        </p:nvSpPr>
        <p:spPr bwMode="auto">
          <a:xfrm>
            <a:off x="685800" y="3929063"/>
            <a:ext cx="77724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dirty="0" smtClean="0"/>
              <a:t>Click to edit Master text styles</a:t>
            </a:r>
          </a:p>
        </p:txBody>
      </p:sp>
      <p:sp>
        <p:nvSpPr>
          <p:cNvPr id="1028" name="Rectangle 4"/>
          <p:cNvSpPr>
            <a:spLocks noGrp="1" noChangeArrowheads="1"/>
          </p:cNvSpPr>
          <p:nvPr>
            <p:ph type="dt" sz="half" idx="2"/>
          </p:nvPr>
        </p:nvSpPr>
        <p:spPr bwMode="auto">
          <a:xfrm>
            <a:off x="107504" y="6525344"/>
            <a:ext cx="1905000" cy="3131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pitchFamily="34" charset="0"/>
                <a:ea typeface="Arial" pitchFamily="34" charset="0"/>
                <a:cs typeface="Arial" pitchFamily="34" charset="0"/>
              </a:defRPr>
            </a:lvl1pPr>
          </a:lstStyle>
          <a:p>
            <a:pPr>
              <a:defRPr/>
            </a:pPr>
            <a:r>
              <a:rPr lang="en-US" dirty="0" smtClean="0"/>
              <a:t>O.B. Malyshev</a:t>
            </a:r>
            <a:endParaRPr lang="en-US" dirty="0"/>
          </a:p>
        </p:txBody>
      </p:sp>
      <p:sp>
        <p:nvSpPr>
          <p:cNvPr id="1029" name="Rectangle 5"/>
          <p:cNvSpPr>
            <a:spLocks noGrp="1" noChangeArrowheads="1"/>
          </p:cNvSpPr>
          <p:nvPr>
            <p:ph type="ftr" sz="quarter" idx="3"/>
          </p:nvPr>
        </p:nvSpPr>
        <p:spPr bwMode="auto">
          <a:xfrm>
            <a:off x="2123728" y="6534448"/>
            <a:ext cx="4968552" cy="3056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pitchFamily="34" charset="0"/>
                <a:ea typeface="Arial" pitchFamily="34" charset="0"/>
                <a:cs typeface="Arial" pitchFamily="34" charset="0"/>
              </a:defRPr>
            </a:lvl1pPr>
          </a:lstStyle>
          <a:p>
            <a:pPr>
              <a:defRPr/>
            </a:pPr>
            <a:r>
              <a:rPr lang="en-US" dirty="0" err="1" smtClean="0"/>
              <a:t>EuroCirCol</a:t>
            </a:r>
            <a:r>
              <a:rPr lang="en-US" dirty="0" smtClean="0"/>
              <a:t> kick-off meeting , 2-4 June 2015, CERN, Geneva</a:t>
            </a:r>
            <a:endParaRPr lang="en-US" dirty="0"/>
          </a:p>
        </p:txBody>
      </p:sp>
      <p:sp>
        <p:nvSpPr>
          <p:cNvPr id="1030" name="Rectangle 6"/>
          <p:cNvSpPr>
            <a:spLocks noGrp="1" noChangeArrowheads="1"/>
          </p:cNvSpPr>
          <p:nvPr>
            <p:ph type="sldNum" sz="quarter" idx="4"/>
          </p:nvPr>
        </p:nvSpPr>
        <p:spPr bwMode="auto">
          <a:xfrm>
            <a:off x="7164288" y="6525344"/>
            <a:ext cx="1905000" cy="3040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itchFamily="34" charset="0"/>
                <a:ea typeface="Arial" pitchFamily="34" charset="0"/>
                <a:cs typeface="Arial" pitchFamily="34" charset="0"/>
              </a:defRPr>
            </a:lvl1pPr>
          </a:lstStyle>
          <a:p>
            <a:pPr>
              <a:defRPr/>
            </a:pPr>
            <a:fld id="{7979EF89-1816-48F1-856B-113D2679BC1F}" type="slidenum">
              <a:rPr lang="en-US" smtClean="0"/>
              <a:pPr>
                <a:defRPr/>
              </a:pPr>
              <a:t>‹#›</a:t>
            </a:fld>
            <a:endParaRPr lang="en-US" dirty="0"/>
          </a:p>
        </p:txBody>
      </p:sp>
      <p:pic>
        <p:nvPicPr>
          <p:cNvPr id="1031" name="Picture 19" descr="STFC_top"/>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40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48" r:id="rId1"/>
    <p:sldLayoutId id="2147484460" r:id="rId2"/>
    <p:sldLayoutId id="2147484454" r:id="rId3"/>
    <p:sldLayoutId id="2147484452" r:id="rId4"/>
    <p:sldLayoutId id="2147484458" r:id="rId5"/>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FF0000"/>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ctr" rtl="0" eaLnBrk="0" fontAlgn="base" hangingPunct="0">
        <a:spcBef>
          <a:spcPct val="20000"/>
        </a:spcBef>
        <a:spcAft>
          <a:spcPct val="0"/>
        </a:spcAft>
        <a:defRPr sz="2400">
          <a:solidFill>
            <a:srgbClr val="006600"/>
          </a:solidFill>
          <a:latin typeface="Arial" pitchFamily="34" charset="0"/>
          <a:ea typeface="+mn-ea"/>
          <a:cs typeface="Arial" pitchFamily="34" charset="0"/>
        </a:defRPr>
      </a:lvl1pPr>
      <a:lvl2pPr marL="742950" indent="-28575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wmf"/></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tiff"/></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4.xml"/><Relationship Id="rId6" Type="http://schemas.openxmlformats.org/officeDocument/2006/relationships/image" Target="../media/image25.jpg"/><Relationship Id="rId5" Type="http://schemas.openxmlformats.org/officeDocument/2006/relationships/image" Target="../media/image25.png"/><Relationship Id="rId4" Type="http://schemas.openxmlformats.org/officeDocument/2006/relationships/image" Target="../media/image24.jpeg"/></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755576" y="893923"/>
            <a:ext cx="7223759" cy="1763712"/>
          </a:xfrm>
        </p:spPr>
        <p:txBody>
          <a:bodyPr/>
          <a:lstStyle/>
          <a:p>
            <a:pPr marL="0" indent="0"/>
            <a:r>
              <a:rPr lang="en-GB" sz="3600" dirty="0"/>
              <a:t>Task 4.3: Mitigate beam-induced vacuum effects (STFC, CERN) </a:t>
            </a:r>
          </a:p>
        </p:txBody>
      </p:sp>
      <p:sp>
        <p:nvSpPr>
          <p:cNvPr id="8195" name="Rectangle 3"/>
          <p:cNvSpPr>
            <a:spLocks noGrp="1" noChangeArrowheads="1"/>
          </p:cNvSpPr>
          <p:nvPr>
            <p:ph type="subTitle" idx="1"/>
          </p:nvPr>
        </p:nvSpPr>
        <p:spPr>
          <a:xfrm>
            <a:off x="1115617" y="2924175"/>
            <a:ext cx="6998746" cy="3476625"/>
          </a:xfrm>
        </p:spPr>
        <p:txBody>
          <a:bodyPr/>
          <a:lstStyle/>
          <a:p>
            <a:pPr eaLnBrk="1" hangingPunct="1">
              <a:defRPr/>
            </a:pPr>
            <a:r>
              <a:rPr lang="en-GB" sz="2400" b="1" u="sng" dirty="0">
                <a:solidFill>
                  <a:srgbClr val="0070C0"/>
                </a:solidFill>
              </a:rPr>
              <a:t>O.B. </a:t>
            </a:r>
            <a:r>
              <a:rPr lang="en-GB" sz="2400" b="1" u="sng" dirty="0" smtClean="0">
                <a:solidFill>
                  <a:srgbClr val="0070C0"/>
                </a:solidFill>
              </a:rPr>
              <a:t>Malyshev</a:t>
            </a:r>
            <a:r>
              <a:rPr lang="en-GB" b="1" dirty="0">
                <a:solidFill>
                  <a:srgbClr val="0070C0"/>
                </a:solidFill>
              </a:rPr>
              <a:t> </a:t>
            </a:r>
            <a:r>
              <a:rPr lang="en-GB" b="1" dirty="0" smtClean="0">
                <a:solidFill>
                  <a:srgbClr val="0070C0"/>
                </a:solidFill>
              </a:rPr>
              <a:t>and</a:t>
            </a:r>
            <a:r>
              <a:rPr lang="en-GB" sz="2400" b="1" dirty="0" smtClean="0">
                <a:solidFill>
                  <a:srgbClr val="0070C0"/>
                </a:solidFill>
              </a:rPr>
              <a:t> </a:t>
            </a:r>
            <a:r>
              <a:rPr lang="en-GB" sz="2400" b="1" dirty="0">
                <a:solidFill>
                  <a:srgbClr val="0070C0"/>
                </a:solidFill>
              </a:rPr>
              <a:t>R. Valizadeh, </a:t>
            </a:r>
          </a:p>
          <a:p>
            <a:pPr eaLnBrk="1" hangingPunct="1">
              <a:defRPr/>
            </a:pPr>
            <a:endParaRPr lang="en-GB" sz="2400" i="1" dirty="0" smtClean="0">
              <a:solidFill>
                <a:srgbClr val="2E8109"/>
              </a:solidFill>
            </a:endParaRPr>
          </a:p>
          <a:p>
            <a:pPr eaLnBrk="1" hangingPunct="1">
              <a:defRPr/>
            </a:pPr>
            <a:r>
              <a:rPr lang="en-GB" sz="2400" i="1" dirty="0" smtClean="0">
                <a:solidFill>
                  <a:srgbClr val="2E8109"/>
                </a:solidFill>
              </a:rPr>
              <a:t>ASTeC Vacuum Science Group, </a:t>
            </a:r>
          </a:p>
          <a:p>
            <a:pPr eaLnBrk="1" hangingPunct="1">
              <a:defRPr/>
            </a:pPr>
            <a:r>
              <a:rPr lang="en-GB" sz="2400" i="1" dirty="0" smtClean="0">
                <a:solidFill>
                  <a:srgbClr val="2E8109"/>
                </a:solidFill>
              </a:rPr>
              <a:t>STFC Daresbury Laboratory, UK</a:t>
            </a:r>
          </a:p>
          <a:p>
            <a:pPr eaLnBrk="1" hangingPunct="1">
              <a:defRPr/>
            </a:pPr>
            <a:endParaRPr lang="en-GB" sz="2400" i="1" dirty="0" smtClean="0">
              <a:solidFill>
                <a:srgbClr val="2E8109"/>
              </a:solidFill>
            </a:endParaRPr>
          </a:p>
          <a:p>
            <a:pPr eaLnBrk="1" hangingPunct="1">
              <a:defRPr/>
            </a:pPr>
            <a:r>
              <a:rPr lang="en-GB" i="1" dirty="0" err="1" smtClean="0">
                <a:solidFill>
                  <a:srgbClr val="2E8109"/>
                </a:solidFill>
              </a:rPr>
              <a:t>EuroCirCol</a:t>
            </a:r>
            <a:r>
              <a:rPr lang="en-GB" i="1" dirty="0" smtClean="0">
                <a:solidFill>
                  <a:srgbClr val="2E8109"/>
                </a:solidFill>
              </a:rPr>
              <a:t> kick-off meeting, CERN, Geneva</a:t>
            </a:r>
          </a:p>
          <a:p>
            <a:pPr eaLnBrk="1" hangingPunct="1">
              <a:defRPr/>
            </a:pPr>
            <a:r>
              <a:rPr lang="en-GB" i="1" dirty="0" smtClean="0">
                <a:solidFill>
                  <a:srgbClr val="2E8109"/>
                </a:solidFill>
              </a:rPr>
              <a:t>2-4 June 2015</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80312" y="548680"/>
            <a:ext cx="1468103" cy="690486"/>
          </a:xfrm>
          <a:prstGeom prst="rect">
            <a:avLst/>
          </a:prstGeom>
        </p:spPr>
      </p:pic>
    </p:spTree>
    <p:extLst>
      <p:ext uri="{BB962C8B-B14F-4D97-AF65-F5344CB8AC3E}">
        <p14:creationId xmlns:p14="http://schemas.microsoft.com/office/powerpoint/2010/main" val="193443620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2771800" y="202141"/>
            <a:ext cx="3888432" cy="504825"/>
          </a:xfrm>
          <a:solidFill>
            <a:schemeClr val="bg1"/>
          </a:solidFill>
        </p:spPr>
        <p:txBody>
          <a:bodyPr/>
          <a:lstStyle/>
          <a:p>
            <a:pPr eaLnBrk="1" hangingPunct="1"/>
            <a:r>
              <a:rPr lang="en-GB" sz="2000" dirty="0" smtClean="0"/>
              <a:t>NEG pumping evaluation</a:t>
            </a:r>
          </a:p>
        </p:txBody>
      </p:sp>
      <p:pic>
        <p:nvPicPr>
          <p:cNvPr id="33795" name="Picture 3"/>
          <p:cNvPicPr>
            <a:picLocks noChangeAspect="1" noChangeArrowheads="1"/>
          </p:cNvPicPr>
          <p:nvPr/>
        </p:nvPicPr>
        <p:blipFill>
          <a:blip r:embed="rId2" cstate="print"/>
          <a:srcRect/>
          <a:stretch>
            <a:fillRect/>
          </a:stretch>
        </p:blipFill>
        <p:spPr bwMode="auto">
          <a:xfrm>
            <a:off x="5146401" y="1340768"/>
            <a:ext cx="4018903" cy="4824536"/>
          </a:xfrm>
          <a:prstGeom prst="rect">
            <a:avLst/>
          </a:prstGeom>
          <a:noFill/>
          <a:ln w="9525">
            <a:noFill/>
            <a:miter lim="800000"/>
            <a:headEnd/>
            <a:tailEnd/>
          </a:ln>
        </p:spPr>
      </p:pic>
      <p:pic>
        <p:nvPicPr>
          <p:cNvPr id="33796" name="Picture 4"/>
          <p:cNvPicPr>
            <a:picLocks noChangeAspect="1" noChangeArrowheads="1"/>
          </p:cNvPicPr>
          <p:nvPr/>
        </p:nvPicPr>
        <p:blipFill>
          <a:blip r:embed="rId3" cstate="print"/>
          <a:srcRect/>
          <a:stretch>
            <a:fillRect/>
          </a:stretch>
        </p:blipFill>
        <p:spPr bwMode="auto">
          <a:xfrm>
            <a:off x="3065500" y="5379973"/>
            <a:ext cx="2080901" cy="886857"/>
          </a:xfrm>
          <a:prstGeom prst="rect">
            <a:avLst/>
          </a:prstGeom>
          <a:noFill/>
          <a:ln w="9525">
            <a:noFill/>
            <a:miter lim="800000"/>
            <a:headEnd/>
            <a:tailEnd/>
          </a:ln>
        </p:spPr>
      </p:pic>
      <p:pic>
        <p:nvPicPr>
          <p:cNvPr id="10" name="Picture 2"/>
          <p:cNvPicPr>
            <a:picLocks noChangeAspect="1" noChangeArrowheads="1"/>
          </p:cNvPicPr>
          <p:nvPr/>
        </p:nvPicPr>
        <p:blipFill>
          <a:blip r:embed="rId4" cstate="print"/>
          <a:srcRect/>
          <a:stretch>
            <a:fillRect/>
          </a:stretch>
        </p:blipFill>
        <p:spPr bwMode="auto">
          <a:xfrm>
            <a:off x="32985" y="3304728"/>
            <a:ext cx="4988061" cy="3220589"/>
          </a:xfrm>
          <a:prstGeom prst="rect">
            <a:avLst/>
          </a:prstGeom>
          <a:noFill/>
          <a:ln w="9525">
            <a:noFill/>
            <a:miter lim="800000"/>
            <a:headEnd/>
            <a:tailEnd/>
          </a:ln>
          <a:effectLst/>
        </p:spPr>
      </p:pic>
      <p:pic>
        <p:nvPicPr>
          <p:cNvPr id="11" name="Picture 2"/>
          <p:cNvPicPr>
            <a:picLocks noChangeAspect="1" noChangeArrowheads="1"/>
          </p:cNvPicPr>
          <p:nvPr/>
        </p:nvPicPr>
        <p:blipFill>
          <a:blip r:embed="rId5" cstate="print"/>
          <a:srcRect/>
          <a:stretch>
            <a:fillRect/>
          </a:stretch>
        </p:blipFill>
        <p:spPr bwMode="auto">
          <a:xfrm>
            <a:off x="513295" y="928543"/>
            <a:ext cx="3722315" cy="2071438"/>
          </a:xfrm>
          <a:prstGeom prst="rect">
            <a:avLst/>
          </a:prstGeom>
          <a:noFill/>
          <a:ln w="9525">
            <a:noFill/>
            <a:miter lim="800000"/>
            <a:headEnd/>
            <a:tailEnd/>
          </a:ln>
          <a:effectLst/>
        </p:spPr>
      </p:pic>
      <p:sp>
        <p:nvSpPr>
          <p:cNvPr id="2" name="TextBox 1"/>
          <p:cNvSpPr txBox="1"/>
          <p:nvPr/>
        </p:nvSpPr>
        <p:spPr bwMode="auto">
          <a:xfrm>
            <a:off x="5620491" y="918592"/>
            <a:ext cx="3010761" cy="307777"/>
          </a:xfrm>
          <a:prstGeom prst="rect">
            <a:avLst/>
          </a:prstGeom>
          <a:solidFill>
            <a:srgbClr val="D0EAEC"/>
          </a:solidFill>
          <a:ln>
            <a:noFill/>
          </a:ln>
          <a:extLst/>
        </p:spPr>
        <p:txBody>
          <a:bodyPr vert="horz" wrap="none" lIns="91440" tIns="45720" rIns="91440" bIns="45720" numCol="1" rtlCol="0" anchor="t" anchorCtr="0" compatLnSpc="1">
            <a:prstTxWarp prst="textNoShape">
              <a:avLst/>
            </a:prstTxWarp>
            <a:spAutoFit/>
          </a:bodyPr>
          <a:lstStyle/>
          <a:p>
            <a:r>
              <a:rPr lang="en-GB" sz="1400" dirty="0">
                <a:solidFill>
                  <a:srgbClr val="0000FF"/>
                </a:solidFill>
              </a:rPr>
              <a:t>Set-up for NEG pumping evaluation</a:t>
            </a:r>
            <a:endParaRPr lang="en-GB" sz="1400" dirty="0">
              <a:solidFill>
                <a:srgbClr val="0000FF"/>
              </a:solidFill>
              <a:sym typeface="Symbol" pitchFamily="18" charset="2"/>
            </a:endParaRPr>
          </a:p>
        </p:txBody>
      </p:sp>
      <p:sp>
        <p:nvSpPr>
          <p:cNvPr id="3" name="TextBox 2"/>
          <p:cNvSpPr txBox="1"/>
          <p:nvPr/>
        </p:nvSpPr>
        <p:spPr bwMode="auto">
          <a:xfrm>
            <a:off x="1125201" y="706446"/>
            <a:ext cx="2404184" cy="307777"/>
          </a:xfrm>
          <a:prstGeom prst="rect">
            <a:avLst/>
          </a:prstGeom>
          <a:solidFill>
            <a:srgbClr val="D0EAEC"/>
          </a:solidFill>
          <a:ln>
            <a:noFill/>
          </a:ln>
          <a:extLst/>
        </p:spPr>
        <p:txBody>
          <a:bodyPr vert="horz" wrap="none" lIns="91440" tIns="45720" rIns="91440" bIns="45720" numCol="1" rtlCol="0" anchor="t" anchorCtr="0" compatLnSpc="1">
            <a:prstTxWarp prst="textNoShape">
              <a:avLst/>
            </a:prstTxWarp>
            <a:spAutoFit/>
          </a:bodyPr>
          <a:lstStyle/>
          <a:p>
            <a:r>
              <a:rPr lang="en-GB" sz="1400" dirty="0">
                <a:solidFill>
                  <a:srgbClr val="0000FF"/>
                </a:solidFill>
                <a:sym typeface="Symbol" pitchFamily="18" charset="2"/>
              </a:rPr>
              <a:t>ASTeC activation procedure</a:t>
            </a:r>
          </a:p>
        </p:txBody>
      </p:sp>
      <p:sp>
        <p:nvSpPr>
          <p:cNvPr id="13" name="TextBox 12"/>
          <p:cNvSpPr txBox="1"/>
          <p:nvPr/>
        </p:nvSpPr>
        <p:spPr bwMode="auto">
          <a:xfrm>
            <a:off x="169776" y="2999981"/>
            <a:ext cx="4714478" cy="307777"/>
          </a:xfrm>
          <a:prstGeom prst="rect">
            <a:avLst/>
          </a:prstGeom>
          <a:solidFill>
            <a:srgbClr val="D0EAEC"/>
          </a:solidFill>
          <a:ln>
            <a:noFill/>
          </a:ln>
          <a:extLst/>
        </p:spPr>
        <p:txBody>
          <a:bodyPr vert="horz" wrap="square" lIns="91440" tIns="45720" rIns="91440" bIns="45720" numCol="1" rtlCol="0" anchor="t" anchorCtr="0" compatLnSpc="1">
            <a:prstTxWarp prst="textNoShape">
              <a:avLst/>
            </a:prstTxWarp>
            <a:spAutoFit/>
          </a:bodyPr>
          <a:lstStyle/>
          <a:p>
            <a:r>
              <a:rPr lang="en-GB" sz="1400" dirty="0" smtClean="0">
                <a:solidFill>
                  <a:srgbClr val="0000FF"/>
                </a:solidFill>
              </a:rPr>
              <a:t>Sticking probability and </a:t>
            </a:r>
            <a:r>
              <a:rPr lang="en-GB" sz="1400" dirty="0">
                <a:solidFill>
                  <a:srgbClr val="0000FF"/>
                </a:solidFill>
              </a:rPr>
              <a:t>pumping </a:t>
            </a:r>
            <a:r>
              <a:rPr lang="en-GB" sz="1400" dirty="0" smtClean="0">
                <a:solidFill>
                  <a:srgbClr val="0000FF"/>
                </a:solidFill>
              </a:rPr>
              <a:t>capacity measurements</a:t>
            </a:r>
            <a:endParaRPr lang="en-GB" sz="1400" dirty="0">
              <a:solidFill>
                <a:srgbClr val="0000FF"/>
              </a:solidFill>
              <a:sym typeface="Symbol" pitchFamily="18" charset="2"/>
            </a:endParaRPr>
          </a:p>
        </p:txBody>
      </p:sp>
    </p:spTree>
    <p:extLst>
      <p:ext uri="{BB962C8B-B14F-4D97-AF65-F5344CB8AC3E}">
        <p14:creationId xmlns:p14="http://schemas.microsoft.com/office/powerpoint/2010/main" val="36972686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7"/>
          <p:cNvSpPr>
            <a:spLocks noGrp="1" noChangeArrowheads="1"/>
          </p:cNvSpPr>
          <p:nvPr>
            <p:ph sz="half" idx="4294967295"/>
          </p:nvPr>
        </p:nvSpPr>
        <p:spPr>
          <a:xfrm>
            <a:off x="4648200" y="1371600"/>
            <a:ext cx="4244975" cy="4937125"/>
          </a:xfrm>
        </p:spPr>
        <p:txBody>
          <a:bodyPr/>
          <a:lstStyle/>
          <a:p>
            <a:pPr eaLnBrk="1" hangingPunct="1"/>
            <a:endParaRPr lang="en-GB" sz="2000" dirty="0" smtClean="0"/>
          </a:p>
        </p:txBody>
      </p:sp>
      <p:pic>
        <p:nvPicPr>
          <p:cNvPr id="35844" name="Picture 5" descr="NEG Coated Tube with fillament"/>
          <p:cNvPicPr>
            <a:picLocks noChangeAspect="1" noChangeArrowheads="1"/>
          </p:cNvPicPr>
          <p:nvPr/>
        </p:nvPicPr>
        <p:blipFill>
          <a:blip r:embed="rId3" cstate="print"/>
          <a:srcRect/>
          <a:stretch>
            <a:fillRect/>
          </a:stretch>
        </p:blipFill>
        <p:spPr bwMode="auto">
          <a:xfrm>
            <a:off x="3491879" y="687090"/>
            <a:ext cx="5858309" cy="6171854"/>
          </a:xfrm>
          <a:prstGeom prst="rect">
            <a:avLst/>
          </a:prstGeom>
          <a:noFill/>
          <a:ln w="9525">
            <a:noFill/>
            <a:miter lim="800000"/>
            <a:headEnd/>
            <a:tailEnd/>
          </a:ln>
        </p:spPr>
      </p:pic>
      <p:sp>
        <p:nvSpPr>
          <p:cNvPr id="6" name="Slide Number Placeholder 5"/>
          <p:cNvSpPr>
            <a:spLocks noGrp="1"/>
          </p:cNvSpPr>
          <p:nvPr>
            <p:ph type="sldNum" sz="quarter" idx="4294967295"/>
          </p:nvPr>
        </p:nvSpPr>
        <p:spPr>
          <a:xfrm>
            <a:off x="6553200" y="6524625"/>
            <a:ext cx="2133600" cy="180975"/>
          </a:xfrm>
          <a:prstGeom prst="rect">
            <a:avLst/>
          </a:prstGeom>
        </p:spPr>
        <p:txBody>
          <a:bodyPr/>
          <a:lstStyle/>
          <a:p>
            <a:pPr>
              <a:defRPr/>
            </a:pPr>
            <a:fld id="{93B76F3D-D7EE-4717-9318-DC591D5E0ACC}" type="slidenum">
              <a:rPr lang="en-GB" altLang="en-US" smtClean="0"/>
              <a:pPr>
                <a:defRPr/>
              </a:pPr>
              <a:t>11</a:t>
            </a:fld>
            <a:endParaRPr lang="en-GB" altLang="en-US" dirty="0"/>
          </a:p>
        </p:txBody>
      </p:sp>
      <p:sp>
        <p:nvSpPr>
          <p:cNvPr id="35842" name="Rectangle 2"/>
          <p:cNvSpPr>
            <a:spLocks noGrp="1" noChangeArrowheads="1"/>
          </p:cNvSpPr>
          <p:nvPr>
            <p:ph type="title" idx="4294967295"/>
          </p:nvPr>
        </p:nvSpPr>
        <p:spPr>
          <a:xfrm>
            <a:off x="467544" y="687090"/>
            <a:ext cx="5942992" cy="438423"/>
          </a:xfrm>
          <a:solidFill>
            <a:srgbClr val="D0EAEC"/>
          </a:solidFill>
        </p:spPr>
        <p:txBody>
          <a:bodyPr/>
          <a:lstStyle/>
          <a:p>
            <a:pPr eaLnBrk="1" hangingPunct="1"/>
            <a:r>
              <a:rPr lang="en-GB" sz="2400" dirty="0" smtClean="0">
                <a:effectLst>
                  <a:outerShdw blurRad="38100" dist="38100" dir="2700000" algn="tl">
                    <a:srgbClr val="000000">
                      <a:alpha val="43137"/>
                    </a:srgbClr>
                  </a:outerShdw>
                </a:effectLst>
              </a:rPr>
              <a:t>Electron stimulated desorption studies</a:t>
            </a:r>
          </a:p>
        </p:txBody>
      </p:sp>
      <p:sp>
        <p:nvSpPr>
          <p:cNvPr id="8" name="Rectangle 8"/>
          <p:cNvSpPr txBox="1">
            <a:spLocks noChangeArrowheads="1"/>
          </p:cNvSpPr>
          <p:nvPr/>
        </p:nvSpPr>
        <p:spPr bwMode="auto">
          <a:xfrm>
            <a:off x="0" y="1371600"/>
            <a:ext cx="4499992" cy="5225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ctr" rtl="0" eaLnBrk="0" fontAlgn="base" hangingPunct="0">
              <a:spcBef>
                <a:spcPct val="20000"/>
              </a:spcBef>
              <a:spcAft>
                <a:spcPct val="0"/>
              </a:spcAft>
              <a:defRPr sz="2400">
                <a:solidFill>
                  <a:srgbClr val="006600"/>
                </a:solidFill>
                <a:latin typeface="Arial" pitchFamily="34" charset="0"/>
                <a:ea typeface="+mn-ea"/>
                <a:cs typeface="Arial" pitchFamily="34" charset="0"/>
              </a:defRPr>
            </a:lvl1pPr>
            <a:lvl2pPr marL="742950" indent="-28575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algn="l" eaLnBrk="1" hangingPunct="1">
              <a:buFont typeface="Arial" pitchFamily="34" charset="0"/>
              <a:buChar char="•"/>
            </a:pPr>
            <a:r>
              <a:rPr lang="en-GB" dirty="0">
                <a:sym typeface="Symbol" pitchFamily="18" charset="2"/>
              </a:rPr>
              <a:t>ESD is studied as a function </a:t>
            </a:r>
            <a:r>
              <a:rPr lang="en-GB" dirty="0" smtClean="0">
                <a:sym typeface="Symbol" pitchFamily="18" charset="2"/>
              </a:rPr>
              <a:t>of</a:t>
            </a:r>
          </a:p>
          <a:p>
            <a:pPr lvl="1" eaLnBrk="1" hangingPunct="1">
              <a:buFont typeface="Arial" pitchFamily="34" charset="0"/>
              <a:buChar char="•"/>
            </a:pPr>
            <a:r>
              <a:rPr lang="en-GB" sz="2000" dirty="0" smtClean="0">
                <a:solidFill>
                  <a:srgbClr val="9900CC"/>
                </a:solidFill>
                <a:sym typeface="Symbol" pitchFamily="18" charset="2"/>
              </a:rPr>
              <a:t>Electron </a:t>
            </a:r>
            <a:r>
              <a:rPr lang="en-GB" sz="2000" dirty="0">
                <a:solidFill>
                  <a:srgbClr val="9900CC"/>
                </a:solidFill>
                <a:sym typeface="Symbol" pitchFamily="18" charset="2"/>
              </a:rPr>
              <a:t>energy (10 eV – 6.5 </a:t>
            </a:r>
            <a:r>
              <a:rPr lang="en-GB" sz="2000" dirty="0" smtClean="0">
                <a:solidFill>
                  <a:srgbClr val="9900CC"/>
                </a:solidFill>
                <a:sym typeface="Symbol" pitchFamily="18" charset="2"/>
              </a:rPr>
              <a:t>keV)</a:t>
            </a:r>
          </a:p>
          <a:p>
            <a:pPr lvl="1" eaLnBrk="1" hangingPunct="1">
              <a:buFont typeface="Arial" pitchFamily="34" charset="0"/>
              <a:buChar char="•"/>
            </a:pPr>
            <a:r>
              <a:rPr lang="en-GB" sz="2000" dirty="0" smtClean="0">
                <a:solidFill>
                  <a:srgbClr val="9900CC"/>
                </a:solidFill>
                <a:sym typeface="Symbol" pitchFamily="18" charset="2"/>
              </a:rPr>
              <a:t>Dose </a:t>
            </a:r>
            <a:r>
              <a:rPr lang="en-GB" sz="2000" dirty="0">
                <a:solidFill>
                  <a:srgbClr val="9900CC"/>
                </a:solidFill>
                <a:sym typeface="Symbol" pitchFamily="18" charset="2"/>
              </a:rPr>
              <a:t>(up to 4</a:t>
            </a:r>
            <a:r>
              <a:rPr lang="en-GB" sz="2000" dirty="0">
                <a:solidFill>
                  <a:srgbClr val="9900CC"/>
                </a:solidFill>
                <a:sym typeface="Symbol"/>
              </a:rPr>
              <a:t>10</a:t>
            </a:r>
            <a:r>
              <a:rPr lang="en-GB" sz="2000" baseline="30000" dirty="0">
                <a:solidFill>
                  <a:srgbClr val="9900CC"/>
                </a:solidFill>
                <a:sym typeface="Symbol"/>
              </a:rPr>
              <a:t>25</a:t>
            </a:r>
            <a:r>
              <a:rPr lang="en-GB" sz="2000" dirty="0">
                <a:solidFill>
                  <a:srgbClr val="9900CC"/>
                </a:solidFill>
                <a:sym typeface="Symbol"/>
              </a:rPr>
              <a:t> </a:t>
            </a:r>
            <a:r>
              <a:rPr lang="en-GB" sz="2000" dirty="0" smtClean="0">
                <a:solidFill>
                  <a:srgbClr val="9900CC"/>
                </a:solidFill>
                <a:sym typeface="Symbol"/>
              </a:rPr>
              <a:t>e</a:t>
            </a:r>
            <a:r>
              <a:rPr lang="en-GB" sz="2000" baseline="30000" dirty="0" smtClean="0">
                <a:solidFill>
                  <a:srgbClr val="9900CC"/>
                </a:solidFill>
                <a:sym typeface="Symbol"/>
              </a:rPr>
              <a:t>-</a:t>
            </a:r>
            <a:r>
              <a:rPr lang="en-GB" sz="2000" dirty="0" smtClean="0">
                <a:solidFill>
                  <a:srgbClr val="9900CC"/>
                </a:solidFill>
                <a:sym typeface="Symbol"/>
              </a:rPr>
              <a:t> m</a:t>
            </a:r>
            <a:r>
              <a:rPr lang="en-GB" sz="2000" baseline="30000" dirty="0" smtClean="0">
                <a:solidFill>
                  <a:srgbClr val="9900CC"/>
                </a:solidFill>
                <a:sym typeface="Symbol"/>
              </a:rPr>
              <a:t>2</a:t>
            </a:r>
            <a:r>
              <a:rPr lang="en-GB" sz="2000" dirty="0" smtClean="0">
                <a:solidFill>
                  <a:srgbClr val="9900CC"/>
                </a:solidFill>
                <a:sym typeface="Symbol" pitchFamily="18" charset="2"/>
              </a:rPr>
              <a:t>)</a:t>
            </a:r>
          </a:p>
          <a:p>
            <a:pPr lvl="1" eaLnBrk="1" hangingPunct="1">
              <a:buFont typeface="Arial" pitchFamily="34" charset="0"/>
              <a:buChar char="•"/>
            </a:pPr>
            <a:r>
              <a:rPr lang="en-GB" sz="2000" dirty="0" smtClean="0">
                <a:solidFill>
                  <a:srgbClr val="9900CC"/>
                </a:solidFill>
                <a:sym typeface="Symbol" pitchFamily="18" charset="2"/>
              </a:rPr>
              <a:t>Wall </a:t>
            </a:r>
            <a:r>
              <a:rPr lang="en-GB" sz="2000" dirty="0">
                <a:solidFill>
                  <a:srgbClr val="9900CC"/>
                </a:solidFill>
                <a:sym typeface="Symbol" pitchFamily="18" charset="2"/>
              </a:rPr>
              <a:t>temperature (-5 to +70</a:t>
            </a:r>
            <a:r>
              <a:rPr lang="en-GB" sz="2000" dirty="0" smtClean="0">
                <a:solidFill>
                  <a:srgbClr val="9900CC"/>
                </a:solidFill>
                <a:sym typeface="Symbol" pitchFamily="18" charset="2"/>
              </a:rPr>
              <a:t>C)</a:t>
            </a:r>
          </a:p>
          <a:p>
            <a:pPr lvl="1" eaLnBrk="1" hangingPunct="1">
              <a:buFont typeface="Arial" pitchFamily="34" charset="0"/>
              <a:buChar char="•"/>
            </a:pPr>
            <a:r>
              <a:rPr lang="en-GB" sz="2000" dirty="0" smtClean="0">
                <a:solidFill>
                  <a:srgbClr val="9900CC"/>
                </a:solidFill>
                <a:sym typeface="Symbol" pitchFamily="18" charset="2"/>
              </a:rPr>
              <a:t>Bakeout temperature</a:t>
            </a:r>
          </a:p>
          <a:p>
            <a:pPr lvl="1" eaLnBrk="1" hangingPunct="1">
              <a:buFont typeface="Arial" pitchFamily="34" charset="0"/>
              <a:buChar char="•"/>
            </a:pPr>
            <a:endParaRPr lang="en-GB" sz="2000" dirty="0" smtClean="0">
              <a:solidFill>
                <a:srgbClr val="9900CC"/>
              </a:solidFill>
              <a:sym typeface="Symbol" pitchFamily="18" charset="2"/>
            </a:endParaRPr>
          </a:p>
          <a:p>
            <a:pPr algn="l" eaLnBrk="1" hangingPunct="1">
              <a:buFont typeface="Arial" pitchFamily="34" charset="0"/>
              <a:buChar char="•"/>
            </a:pPr>
            <a:r>
              <a:rPr lang="en-GB" dirty="0" smtClean="0">
                <a:sym typeface="Symbol" pitchFamily="18" charset="2"/>
              </a:rPr>
              <a:t>Usual sample dimensions:</a:t>
            </a:r>
          </a:p>
          <a:p>
            <a:pPr lvl="1" eaLnBrk="1" hangingPunct="1">
              <a:buFont typeface="Arial" pitchFamily="34" charset="0"/>
              <a:buChar char="•"/>
            </a:pPr>
            <a:r>
              <a:rPr lang="en-GB" sz="2000" dirty="0" smtClean="0">
                <a:solidFill>
                  <a:srgbClr val="FF00FF"/>
                </a:solidFill>
                <a:sym typeface="Symbol" pitchFamily="18" charset="2"/>
              </a:rPr>
              <a:t>ID=36-42 mm</a:t>
            </a:r>
          </a:p>
          <a:p>
            <a:pPr lvl="1" eaLnBrk="1" hangingPunct="1">
              <a:buFont typeface="Arial" pitchFamily="34" charset="0"/>
              <a:buChar char="•"/>
            </a:pPr>
            <a:r>
              <a:rPr lang="en-GB" sz="2000" dirty="0" smtClean="0">
                <a:solidFill>
                  <a:srgbClr val="FF00FF"/>
                </a:solidFill>
                <a:sym typeface="Symbol" pitchFamily="18" charset="2"/>
              </a:rPr>
              <a:t>L = 500 mm</a:t>
            </a:r>
          </a:p>
        </p:txBody>
      </p:sp>
    </p:spTree>
    <p:extLst>
      <p:ext uri="{BB962C8B-B14F-4D97-AF65-F5344CB8AC3E}">
        <p14:creationId xmlns:p14="http://schemas.microsoft.com/office/powerpoint/2010/main" val="220260464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196752"/>
            <a:ext cx="8568952" cy="5256584"/>
          </a:xfrm>
        </p:spPr>
        <p:txBody>
          <a:bodyPr/>
          <a:lstStyle/>
          <a:p>
            <a:r>
              <a:rPr lang="en-GB" dirty="0" smtClean="0"/>
              <a:t>A </a:t>
            </a:r>
            <a:r>
              <a:rPr lang="en-GB" dirty="0" err="1" smtClean="0"/>
              <a:t>cryo</a:t>
            </a:r>
            <a:r>
              <a:rPr lang="en-GB" dirty="0" smtClean="0"/>
              <a:t>-pump compressor and a pump head</a:t>
            </a:r>
          </a:p>
          <a:p>
            <a:pPr lvl="1"/>
            <a:r>
              <a:rPr lang="en-GB" dirty="0" smtClean="0"/>
              <a:t>T </a:t>
            </a:r>
            <a:r>
              <a:rPr lang="en-GB" dirty="0" smtClean="0">
                <a:sym typeface="Symbol"/>
              </a:rPr>
              <a:t></a:t>
            </a:r>
            <a:r>
              <a:rPr lang="en-GB" dirty="0" smtClean="0"/>
              <a:t> 20 K </a:t>
            </a:r>
          </a:p>
          <a:p>
            <a:pPr lvl="1"/>
            <a:r>
              <a:rPr lang="en-GB" dirty="0" smtClean="0"/>
              <a:t>Max power 10 W at 20 K</a:t>
            </a:r>
          </a:p>
          <a:p>
            <a:endParaRPr lang="en-GB" dirty="0" smtClean="0"/>
          </a:p>
          <a:p>
            <a:r>
              <a:rPr lang="en-GB" dirty="0" smtClean="0"/>
              <a:t>Present ESD facility layout limits:</a:t>
            </a:r>
          </a:p>
          <a:p>
            <a:pPr lvl="1"/>
            <a:r>
              <a:rPr lang="en-GB" dirty="0" smtClean="0"/>
              <a:t>ESD measurements at 10 W: 500 eV </a:t>
            </a:r>
            <a:r>
              <a:rPr lang="en-GB" dirty="0" smtClean="0">
                <a:sym typeface="Symbol"/>
              </a:rPr>
              <a:t> 20 mA</a:t>
            </a:r>
            <a:r>
              <a:rPr lang="en-GB" dirty="0" smtClean="0"/>
              <a:t> </a:t>
            </a:r>
          </a:p>
          <a:p>
            <a:pPr lvl="1"/>
            <a:r>
              <a:rPr lang="en-GB" dirty="0">
                <a:solidFill>
                  <a:srgbClr val="FF0000"/>
                </a:solidFill>
              </a:rPr>
              <a:t>Filament heat: ~30 </a:t>
            </a:r>
            <a:r>
              <a:rPr lang="en-GB" dirty="0" smtClean="0">
                <a:solidFill>
                  <a:srgbClr val="FF0000"/>
                </a:solidFill>
              </a:rPr>
              <a:t>W</a:t>
            </a:r>
          </a:p>
          <a:p>
            <a:pPr lvl="2"/>
            <a:r>
              <a:rPr lang="en-GB" dirty="0" smtClean="0"/>
              <a:t>Can be reduced to 10 W with thinner filament  </a:t>
            </a:r>
            <a:endParaRPr lang="en-GB" dirty="0"/>
          </a:p>
          <a:p>
            <a:endParaRPr lang="en-GB" dirty="0" smtClean="0"/>
          </a:p>
          <a:p>
            <a:r>
              <a:rPr lang="en-GB" dirty="0" smtClean="0"/>
              <a:t>Another possibility is using an electron gun:</a:t>
            </a:r>
          </a:p>
          <a:p>
            <a:pPr lvl="1"/>
            <a:r>
              <a:rPr lang="en-GB" dirty="0" smtClean="0"/>
              <a:t>Advantage: no filament heat load on cryogenics</a:t>
            </a:r>
          </a:p>
          <a:p>
            <a:pPr lvl="2"/>
            <a:r>
              <a:rPr lang="en-GB" dirty="0" smtClean="0"/>
              <a:t>Disadvantage: bombardment will  be less uniform along the tube</a:t>
            </a:r>
            <a:endParaRPr lang="en-GB" dirty="0"/>
          </a:p>
        </p:txBody>
      </p:sp>
      <p:sp>
        <p:nvSpPr>
          <p:cNvPr id="3" name="Title 2"/>
          <p:cNvSpPr>
            <a:spLocks noGrp="1"/>
          </p:cNvSpPr>
          <p:nvPr>
            <p:ph type="title"/>
          </p:nvPr>
        </p:nvSpPr>
        <p:spPr>
          <a:xfrm>
            <a:off x="2411760" y="116632"/>
            <a:ext cx="6408712" cy="864096"/>
          </a:xfrm>
          <a:solidFill>
            <a:srgbClr val="D0EAEC"/>
          </a:solidFill>
        </p:spPr>
        <p:txBody>
          <a:bodyPr/>
          <a:lstStyle/>
          <a:p>
            <a:r>
              <a:rPr lang="en-GB" dirty="0" smtClean="0"/>
              <a:t>Possibility for ESD studies at cryogenic temperatures in ASTeC:</a:t>
            </a:r>
            <a:endParaRPr lang="en-GB" dirty="0"/>
          </a:p>
        </p:txBody>
      </p:sp>
    </p:spTree>
    <p:extLst>
      <p:ext uri="{BB962C8B-B14F-4D97-AF65-F5344CB8AC3E}">
        <p14:creationId xmlns:p14="http://schemas.microsoft.com/office/powerpoint/2010/main" val="3880654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Continuing studies at room temperature</a:t>
            </a:r>
          </a:p>
          <a:p>
            <a:pPr lvl="1"/>
            <a:r>
              <a:rPr lang="en-GB" dirty="0" smtClean="0"/>
              <a:t>Comparison of samples prepared at CERN and ASTeC</a:t>
            </a:r>
          </a:p>
          <a:p>
            <a:pPr lvl="1"/>
            <a:r>
              <a:rPr lang="en-GB" dirty="0" smtClean="0"/>
              <a:t>Repeatability of results for dense, columnar and dual layer</a:t>
            </a:r>
          </a:p>
          <a:p>
            <a:pPr lvl="2"/>
            <a:r>
              <a:rPr lang="en-GB" dirty="0" smtClean="0"/>
              <a:t>Pumping properties after activation to 150-250 </a:t>
            </a:r>
            <a:r>
              <a:rPr lang="en-GB" dirty="0" smtClean="0">
                <a:sym typeface="Symbol"/>
              </a:rPr>
              <a:t>C</a:t>
            </a:r>
          </a:p>
          <a:p>
            <a:pPr lvl="2"/>
            <a:r>
              <a:rPr lang="en-GB" dirty="0" smtClean="0">
                <a:sym typeface="Symbol"/>
              </a:rPr>
              <a:t>ESD </a:t>
            </a:r>
            <a:r>
              <a:rPr lang="en-GB" dirty="0"/>
              <a:t>after activation to 150-250 </a:t>
            </a:r>
            <a:r>
              <a:rPr lang="en-GB" dirty="0">
                <a:sym typeface="Symbol"/>
              </a:rPr>
              <a:t></a:t>
            </a:r>
            <a:r>
              <a:rPr lang="en-GB" dirty="0" smtClean="0">
                <a:sym typeface="Symbol"/>
              </a:rPr>
              <a:t>C</a:t>
            </a:r>
          </a:p>
          <a:p>
            <a:r>
              <a:rPr lang="en-GB" dirty="0" smtClean="0">
                <a:sym typeface="Symbol"/>
              </a:rPr>
              <a:t>Building a new set-up for ESD studies at cryogenic temperatures</a:t>
            </a:r>
          </a:p>
          <a:p>
            <a:pPr lvl="1"/>
            <a:r>
              <a:rPr lang="en-GB" dirty="0" smtClean="0">
                <a:sym typeface="Symbol"/>
              </a:rPr>
              <a:t>Pumping properties as a function of temperature</a:t>
            </a:r>
          </a:p>
          <a:p>
            <a:pPr lvl="1"/>
            <a:r>
              <a:rPr lang="en-GB" dirty="0" smtClean="0">
                <a:sym typeface="Symbol"/>
              </a:rPr>
              <a:t>ESD as a </a:t>
            </a:r>
            <a:r>
              <a:rPr lang="en-GB" dirty="0">
                <a:sym typeface="Symbol"/>
              </a:rPr>
              <a:t>function of </a:t>
            </a:r>
            <a:r>
              <a:rPr lang="en-GB" dirty="0" smtClean="0">
                <a:sym typeface="Symbol"/>
              </a:rPr>
              <a:t>temperature</a:t>
            </a:r>
          </a:p>
          <a:p>
            <a:pPr lvl="1"/>
            <a:r>
              <a:rPr lang="en-GB" dirty="0" smtClean="0">
                <a:sym typeface="Symbol"/>
              </a:rPr>
              <a:t>ESD from </a:t>
            </a:r>
            <a:r>
              <a:rPr lang="en-GB" dirty="0" err="1" smtClean="0">
                <a:sym typeface="Symbol"/>
              </a:rPr>
              <a:t>cryosorbed</a:t>
            </a:r>
            <a:r>
              <a:rPr lang="en-GB" dirty="0" smtClean="0">
                <a:sym typeface="Symbol"/>
              </a:rPr>
              <a:t> gas (CO, CO</a:t>
            </a:r>
            <a:r>
              <a:rPr lang="en-GB" baseline="-25000" dirty="0" smtClean="0">
                <a:sym typeface="Symbol"/>
              </a:rPr>
              <a:t>2</a:t>
            </a:r>
            <a:r>
              <a:rPr lang="en-GB" dirty="0" smtClean="0">
                <a:sym typeface="Symbol"/>
              </a:rPr>
              <a:t>, CH</a:t>
            </a:r>
            <a:r>
              <a:rPr lang="en-GB" baseline="-25000" dirty="0" smtClean="0">
                <a:sym typeface="Symbol"/>
              </a:rPr>
              <a:t>4</a:t>
            </a:r>
            <a:r>
              <a:rPr lang="en-GB" dirty="0" smtClean="0">
                <a:sym typeface="Symbol"/>
              </a:rPr>
              <a:t>)</a:t>
            </a:r>
          </a:p>
          <a:p>
            <a:pPr lvl="1"/>
            <a:r>
              <a:rPr lang="en-GB" dirty="0" smtClean="0">
                <a:sym typeface="Symbol"/>
              </a:rPr>
              <a:t>Effect </a:t>
            </a:r>
            <a:r>
              <a:rPr lang="en-GB" dirty="0">
                <a:sym typeface="Symbol"/>
              </a:rPr>
              <a:t>of unstable temperature</a:t>
            </a:r>
          </a:p>
          <a:p>
            <a:pPr lvl="1"/>
            <a:endParaRPr lang="en-GB" dirty="0"/>
          </a:p>
        </p:txBody>
      </p:sp>
      <p:sp>
        <p:nvSpPr>
          <p:cNvPr id="3" name="Title 2"/>
          <p:cNvSpPr>
            <a:spLocks noGrp="1"/>
          </p:cNvSpPr>
          <p:nvPr>
            <p:ph type="title"/>
          </p:nvPr>
        </p:nvSpPr>
        <p:spPr/>
        <p:txBody>
          <a:bodyPr/>
          <a:lstStyle/>
          <a:p>
            <a:r>
              <a:rPr lang="en-GB" dirty="0" smtClean="0"/>
              <a:t>What can be studied in ASTeC</a:t>
            </a:r>
            <a:endParaRPr lang="en-GB" dirty="0"/>
          </a:p>
        </p:txBody>
      </p:sp>
    </p:spTree>
    <p:extLst>
      <p:ext uri="{BB962C8B-B14F-4D97-AF65-F5344CB8AC3E}">
        <p14:creationId xmlns:p14="http://schemas.microsoft.com/office/powerpoint/2010/main" val="3736193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412776"/>
            <a:ext cx="8640960" cy="4880608"/>
          </a:xfrm>
        </p:spPr>
        <p:txBody>
          <a:bodyPr/>
          <a:lstStyle/>
          <a:p>
            <a:r>
              <a:rPr lang="en-GB" dirty="0" smtClean="0"/>
              <a:t>Continuing studies at room temperature</a:t>
            </a:r>
          </a:p>
          <a:p>
            <a:pPr lvl="1"/>
            <a:r>
              <a:rPr lang="en-GB" dirty="0" smtClean="0"/>
              <a:t>Compare of samples prepared at CERN and ASTeC</a:t>
            </a:r>
          </a:p>
          <a:p>
            <a:pPr lvl="1"/>
            <a:r>
              <a:rPr lang="en-GB" dirty="0" smtClean="0"/>
              <a:t>Measure PSD for dense, columnar and dual layer</a:t>
            </a:r>
          </a:p>
          <a:p>
            <a:pPr lvl="2"/>
            <a:r>
              <a:rPr lang="en-GB" dirty="0" smtClean="0">
                <a:sym typeface="Symbol"/>
              </a:rPr>
              <a:t>PSD </a:t>
            </a:r>
            <a:r>
              <a:rPr lang="en-GB" dirty="0"/>
              <a:t>after activation to 150-250 </a:t>
            </a:r>
            <a:r>
              <a:rPr lang="en-GB" dirty="0">
                <a:sym typeface="Symbol"/>
              </a:rPr>
              <a:t></a:t>
            </a:r>
            <a:r>
              <a:rPr lang="en-GB" dirty="0" smtClean="0">
                <a:sym typeface="Symbol"/>
              </a:rPr>
              <a:t>C</a:t>
            </a:r>
          </a:p>
          <a:p>
            <a:pPr lvl="2"/>
            <a:r>
              <a:rPr lang="en-GB" dirty="0" smtClean="0">
                <a:sym typeface="Symbol"/>
              </a:rPr>
              <a:t>Photon induced NEG activation</a:t>
            </a:r>
          </a:p>
          <a:p>
            <a:r>
              <a:rPr lang="en-GB" dirty="0" smtClean="0">
                <a:sym typeface="Symbol"/>
              </a:rPr>
              <a:t>PSD studies at cryogenic temperatures</a:t>
            </a:r>
          </a:p>
          <a:p>
            <a:pPr lvl="1"/>
            <a:r>
              <a:rPr lang="en-GB" dirty="0" smtClean="0">
                <a:sym typeface="Symbol"/>
              </a:rPr>
              <a:t>PSD as a </a:t>
            </a:r>
            <a:r>
              <a:rPr lang="en-GB" dirty="0">
                <a:sym typeface="Symbol"/>
              </a:rPr>
              <a:t>function of </a:t>
            </a:r>
            <a:r>
              <a:rPr lang="en-GB" dirty="0" smtClean="0">
                <a:sym typeface="Symbol"/>
              </a:rPr>
              <a:t>temperature</a:t>
            </a:r>
          </a:p>
          <a:p>
            <a:pPr lvl="1"/>
            <a:r>
              <a:rPr lang="en-GB" dirty="0" smtClean="0">
                <a:sym typeface="Symbol"/>
              </a:rPr>
              <a:t>PSD from </a:t>
            </a:r>
            <a:r>
              <a:rPr lang="en-GB" dirty="0" err="1" smtClean="0">
                <a:sym typeface="Symbol"/>
              </a:rPr>
              <a:t>cryosorbed</a:t>
            </a:r>
            <a:r>
              <a:rPr lang="en-GB" dirty="0" smtClean="0">
                <a:sym typeface="Symbol"/>
              </a:rPr>
              <a:t> gas (H</a:t>
            </a:r>
            <a:r>
              <a:rPr lang="en-GB" baseline="-25000" dirty="0" smtClean="0">
                <a:sym typeface="Symbol"/>
              </a:rPr>
              <a:t>2</a:t>
            </a:r>
            <a:r>
              <a:rPr lang="en-GB" dirty="0" smtClean="0">
                <a:sym typeface="Symbol"/>
              </a:rPr>
              <a:t>, CO, CO</a:t>
            </a:r>
            <a:r>
              <a:rPr lang="en-GB" baseline="-25000" dirty="0" smtClean="0">
                <a:sym typeface="Symbol"/>
              </a:rPr>
              <a:t>2</a:t>
            </a:r>
            <a:r>
              <a:rPr lang="en-GB" dirty="0" smtClean="0">
                <a:sym typeface="Symbol"/>
              </a:rPr>
              <a:t>, CH</a:t>
            </a:r>
            <a:r>
              <a:rPr lang="en-GB" baseline="-25000" dirty="0" smtClean="0">
                <a:sym typeface="Symbol"/>
              </a:rPr>
              <a:t>4</a:t>
            </a:r>
            <a:r>
              <a:rPr lang="en-GB" dirty="0" smtClean="0">
                <a:sym typeface="Symbol"/>
              </a:rPr>
              <a:t>)</a:t>
            </a:r>
          </a:p>
          <a:p>
            <a:pPr lvl="1"/>
            <a:r>
              <a:rPr lang="en-GB" dirty="0" smtClean="0">
                <a:sym typeface="Symbol"/>
              </a:rPr>
              <a:t>NEG coated beam screen at various temperatures with a cold bore at 3.5 K</a:t>
            </a:r>
          </a:p>
          <a:p>
            <a:pPr lvl="1"/>
            <a:r>
              <a:rPr lang="en-GB" dirty="0" smtClean="0">
                <a:sym typeface="Symbol"/>
              </a:rPr>
              <a:t>Effect </a:t>
            </a:r>
            <a:r>
              <a:rPr lang="en-GB" dirty="0">
                <a:sym typeface="Symbol"/>
              </a:rPr>
              <a:t>of unstable </a:t>
            </a:r>
            <a:r>
              <a:rPr lang="en-GB" dirty="0" smtClean="0">
                <a:sym typeface="Symbol"/>
              </a:rPr>
              <a:t>temperature of a </a:t>
            </a:r>
            <a:r>
              <a:rPr lang="en-GB" dirty="0">
                <a:sym typeface="Symbol"/>
              </a:rPr>
              <a:t>beam screen </a:t>
            </a:r>
            <a:endParaRPr lang="en-GB" dirty="0" smtClean="0">
              <a:sym typeface="Symbol"/>
            </a:endParaRPr>
          </a:p>
          <a:p>
            <a:pPr lvl="1"/>
            <a:r>
              <a:rPr lang="en-GB" dirty="0">
                <a:sym typeface="Symbol"/>
              </a:rPr>
              <a:t>P</a:t>
            </a:r>
            <a:r>
              <a:rPr lang="en-GB" dirty="0" smtClean="0">
                <a:sym typeface="Symbol"/>
              </a:rPr>
              <a:t>SD as a function of PSD dose</a:t>
            </a:r>
            <a:endParaRPr lang="en-GB" dirty="0">
              <a:sym typeface="Symbol"/>
            </a:endParaRPr>
          </a:p>
          <a:p>
            <a:pPr lvl="1"/>
            <a:endParaRPr lang="en-GB" dirty="0"/>
          </a:p>
        </p:txBody>
      </p:sp>
      <p:sp>
        <p:nvSpPr>
          <p:cNvPr id="3" name="Title 2"/>
          <p:cNvSpPr>
            <a:spLocks noGrp="1"/>
          </p:cNvSpPr>
          <p:nvPr>
            <p:ph type="title"/>
          </p:nvPr>
        </p:nvSpPr>
        <p:spPr/>
        <p:txBody>
          <a:bodyPr/>
          <a:lstStyle/>
          <a:p>
            <a:r>
              <a:rPr lang="en-GB" dirty="0" smtClean="0"/>
              <a:t>What can be studied in a collaboration using SR</a:t>
            </a:r>
            <a:endParaRPr lang="en-GB" dirty="0"/>
          </a:p>
        </p:txBody>
      </p:sp>
    </p:spTree>
    <p:extLst>
      <p:ext uri="{BB962C8B-B14F-4D97-AF65-F5344CB8AC3E}">
        <p14:creationId xmlns:p14="http://schemas.microsoft.com/office/powerpoint/2010/main" val="3778923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These results can be </a:t>
            </a:r>
            <a:r>
              <a:rPr lang="en-GB" dirty="0" smtClean="0"/>
              <a:t>applied to the FCC beam pipe vacuum modelling</a:t>
            </a:r>
          </a:p>
          <a:p>
            <a:pPr lvl="1"/>
            <a:r>
              <a:rPr lang="en-GB" dirty="0" smtClean="0"/>
              <a:t>Gas density with and without beam (and SR)</a:t>
            </a:r>
          </a:p>
          <a:p>
            <a:pPr lvl="1"/>
            <a:r>
              <a:rPr lang="en-GB" dirty="0" smtClean="0"/>
              <a:t>Ion induced pressure instability</a:t>
            </a:r>
          </a:p>
          <a:p>
            <a:pPr lvl="1"/>
            <a:r>
              <a:rPr lang="en-GB" dirty="0" smtClean="0"/>
              <a:t>ESD due to beam induced electron multipacting </a:t>
            </a:r>
            <a:endParaRPr lang="en-GB" dirty="0"/>
          </a:p>
        </p:txBody>
      </p:sp>
      <p:sp>
        <p:nvSpPr>
          <p:cNvPr id="3" name="Title 2"/>
          <p:cNvSpPr>
            <a:spLocks noGrp="1"/>
          </p:cNvSpPr>
          <p:nvPr>
            <p:ph type="title"/>
          </p:nvPr>
        </p:nvSpPr>
        <p:spPr/>
        <p:txBody>
          <a:bodyPr/>
          <a:lstStyle/>
          <a:p>
            <a:r>
              <a:rPr lang="en-GB" dirty="0" smtClean="0"/>
              <a:t>Use of results for modelling FCC vacuum</a:t>
            </a:r>
            <a:endParaRPr lang="en-GB" dirty="0"/>
          </a:p>
        </p:txBody>
      </p:sp>
    </p:spTree>
    <p:extLst>
      <p:ext uri="{BB962C8B-B14F-4D97-AF65-F5344CB8AC3E}">
        <p14:creationId xmlns:p14="http://schemas.microsoft.com/office/powerpoint/2010/main" val="39838719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916833"/>
            <a:ext cx="9144000" cy="1683618"/>
          </a:xfrm>
        </p:spPr>
        <p:txBody>
          <a:bodyPr/>
          <a:lstStyle/>
          <a:p>
            <a:r>
              <a:rPr lang="en-GB" dirty="0" smtClean="0">
                <a:solidFill>
                  <a:srgbClr val="006600"/>
                </a:solidFill>
              </a:rPr>
              <a:t>What equipment is available</a:t>
            </a:r>
            <a:r>
              <a:rPr lang="en-GB" dirty="0">
                <a:solidFill>
                  <a:srgbClr val="006600"/>
                </a:solidFill>
              </a:rPr>
              <a:t/>
            </a:r>
            <a:br>
              <a:rPr lang="en-GB" dirty="0">
                <a:solidFill>
                  <a:srgbClr val="006600"/>
                </a:solidFill>
              </a:rPr>
            </a:br>
            <a:r>
              <a:rPr lang="en-GB" dirty="0" smtClean="0">
                <a:solidFill>
                  <a:srgbClr val="006600"/>
                </a:solidFill>
              </a:rPr>
              <a:t>for the SEY studies</a:t>
            </a:r>
            <a:endParaRPr lang="en-GB" dirty="0">
              <a:solidFill>
                <a:srgbClr val="006600"/>
              </a:solidFill>
            </a:endParaRP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6292934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Sample deposition with on a PVD facility</a:t>
            </a:r>
            <a:endParaRPr lang="en-GB" dirty="0"/>
          </a:p>
        </p:txBody>
      </p:sp>
      <p:pic>
        <p:nvPicPr>
          <p:cNvPr id="4" name="Picture 2" descr="\\DLFILES03\Apsv4\Astec\Vacuum\Photos\photocathode rigs\DSC0239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318885" y="1484313"/>
            <a:ext cx="6506230" cy="4881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73741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11760" y="116632"/>
            <a:ext cx="5256584" cy="576064"/>
          </a:xfrm>
          <a:solidFill>
            <a:srgbClr val="D0EAEC"/>
          </a:solidFill>
        </p:spPr>
        <p:txBody>
          <a:bodyPr/>
          <a:lstStyle/>
          <a:p>
            <a:r>
              <a:rPr lang="en-GB" dirty="0" smtClean="0"/>
              <a:t>A facility for SEY studies</a:t>
            </a:r>
            <a:endParaRPr lang="en-GB" dirty="0"/>
          </a:p>
        </p:txBody>
      </p:sp>
      <p:pic>
        <p:nvPicPr>
          <p:cNvPr id="5122" name="Picture 2" descr="D:\ASTeC\Annual Reports\2013-2014\Schematic experimental setup.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597" y="908720"/>
            <a:ext cx="4533241" cy="2232248"/>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D:\ASTeC\Annual Reports\2013-2014\SEY Fig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5" y="3316829"/>
            <a:ext cx="4185089" cy="313650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SEY\Paper APL\Figure 3.t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20071" y="673972"/>
            <a:ext cx="3546723" cy="282703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20071" y="3573016"/>
            <a:ext cx="3546723" cy="2976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114863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484784"/>
            <a:ext cx="4499992" cy="4392488"/>
          </a:xfrm>
        </p:spPr>
        <p:txBody>
          <a:bodyPr>
            <a:normAutofit/>
          </a:bodyPr>
          <a:lstStyle/>
          <a:p>
            <a:r>
              <a:rPr lang="en-GB" dirty="0" smtClean="0">
                <a:solidFill>
                  <a:srgbClr val="0000FF"/>
                </a:solidFill>
              </a:rPr>
              <a:t>Thermal outgassing in comparison to untreated surface</a:t>
            </a:r>
          </a:p>
          <a:p>
            <a:pPr lvl="1"/>
            <a:r>
              <a:rPr lang="en-GB" dirty="0" smtClean="0"/>
              <a:t>For example on </a:t>
            </a:r>
            <a:r>
              <a:rPr lang="en-GB" dirty="0"/>
              <a:t>Cu blank gaskets </a:t>
            </a:r>
            <a:r>
              <a:rPr lang="en-GB" dirty="0" smtClean="0">
                <a:sym typeface="Symbol"/>
              </a:rPr>
              <a:t></a:t>
            </a:r>
            <a:r>
              <a:rPr lang="en-GB" dirty="0" smtClean="0"/>
              <a:t>100-200 mm</a:t>
            </a:r>
          </a:p>
          <a:p>
            <a:pPr lvl="1"/>
            <a:endParaRPr lang="en-GB" dirty="0"/>
          </a:p>
          <a:p>
            <a:pPr lvl="1"/>
            <a:endParaRPr lang="en-GB" dirty="0" smtClean="0"/>
          </a:p>
          <a:p>
            <a:pPr lvl="1"/>
            <a:endParaRPr lang="en-GB" dirty="0" smtClean="0">
              <a:solidFill>
                <a:srgbClr val="0000FF"/>
              </a:solidFill>
            </a:endParaRPr>
          </a:p>
          <a:p>
            <a:r>
              <a:rPr lang="en-GB" dirty="0" smtClean="0">
                <a:solidFill>
                  <a:srgbClr val="0000FF"/>
                </a:solidFill>
              </a:rPr>
              <a:t>ESD on:</a:t>
            </a:r>
          </a:p>
          <a:p>
            <a:pPr lvl="1"/>
            <a:r>
              <a:rPr lang="en-GB" dirty="0" smtClean="0"/>
              <a:t>Cu blank gaskets </a:t>
            </a:r>
            <a:r>
              <a:rPr lang="en-GB" dirty="0" smtClean="0">
                <a:sym typeface="Symbol"/>
              </a:rPr>
              <a:t></a:t>
            </a:r>
            <a:r>
              <a:rPr lang="en-GB" dirty="0" smtClean="0"/>
              <a:t>48 mm</a:t>
            </a:r>
          </a:p>
          <a:p>
            <a:pPr lvl="1"/>
            <a:r>
              <a:rPr lang="en-GB" dirty="0" err="1" smtClean="0"/>
              <a:t>E</a:t>
            </a:r>
            <a:r>
              <a:rPr lang="en-GB" baseline="-25000" dirty="0" err="1" smtClean="0"/>
              <a:t>e</a:t>
            </a:r>
            <a:r>
              <a:rPr lang="en-GB" baseline="-25000" dirty="0" smtClean="0"/>
              <a:t>-</a:t>
            </a:r>
            <a:r>
              <a:rPr lang="en-GB" dirty="0" smtClean="0"/>
              <a:t> = 500 eV</a:t>
            </a:r>
          </a:p>
        </p:txBody>
      </p:sp>
      <p:sp>
        <p:nvSpPr>
          <p:cNvPr id="2" name="Title 1"/>
          <p:cNvSpPr>
            <a:spLocks noGrp="1"/>
          </p:cNvSpPr>
          <p:nvPr>
            <p:ph type="title"/>
          </p:nvPr>
        </p:nvSpPr>
        <p:spPr>
          <a:xfrm>
            <a:off x="2411760" y="44624"/>
            <a:ext cx="6552728" cy="1008112"/>
          </a:xfrm>
          <a:solidFill>
            <a:srgbClr val="D0EAEC"/>
          </a:solidFill>
        </p:spPr>
        <p:txBody>
          <a:bodyPr>
            <a:noAutofit/>
          </a:bodyPr>
          <a:lstStyle/>
          <a:p>
            <a:r>
              <a:rPr lang="en-GB" sz="3200" dirty="0" smtClean="0"/>
              <a:t>Thermal (TD) and Electron Stimulated Desorption (ESD)</a:t>
            </a:r>
            <a:endParaRPr lang="en-GB" sz="3200" dirty="0"/>
          </a:p>
        </p:txBody>
      </p:sp>
      <p:sp>
        <p:nvSpPr>
          <p:cNvPr id="9" name="Rectangle 6"/>
          <p:cNvSpPr>
            <a:spLocks noGrp="1" noChangeArrowheads="1"/>
          </p:cNvSpPr>
          <p:nvPr>
            <p:ph type="sldNum" sz="quarter" idx="4294967295"/>
          </p:nvPr>
        </p:nvSpPr>
        <p:spPr bwMode="auto">
          <a:xfrm>
            <a:off x="7164288" y="6525344"/>
            <a:ext cx="1905000" cy="3040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itchFamily="34" charset="0"/>
                <a:ea typeface="Arial" pitchFamily="34" charset="0"/>
                <a:cs typeface="Arial" pitchFamily="34" charset="0"/>
              </a:defRPr>
            </a:lvl1pPr>
          </a:lstStyle>
          <a:p>
            <a:pPr>
              <a:defRPr/>
            </a:pPr>
            <a:fld id="{8528254A-2C2F-494D-8933-173F93B0D7C1}" type="slidenum">
              <a:rPr lang="en-GB" smtClean="0"/>
              <a:pPr>
                <a:defRPr/>
              </a:pPr>
              <a:t>19</a:t>
            </a:fld>
            <a:endParaRPr lang="en-GB"/>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3717032"/>
            <a:ext cx="4319552" cy="2338825"/>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2080" y="1219825"/>
            <a:ext cx="3277348" cy="2184481"/>
          </a:xfrm>
          <a:prstGeom prst="rect">
            <a:avLst/>
          </a:prstGeom>
        </p:spPr>
      </p:pic>
    </p:spTree>
    <p:extLst>
      <p:ext uri="{BB962C8B-B14F-4D97-AF65-F5344CB8AC3E}">
        <p14:creationId xmlns:p14="http://schemas.microsoft.com/office/powerpoint/2010/main" val="2663198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“Each </a:t>
            </a:r>
            <a:r>
              <a:rPr lang="en-GB" dirty="0"/>
              <a:t>task leader should expose:</a:t>
            </a:r>
          </a:p>
          <a:p>
            <a:pPr lvl="1"/>
            <a:r>
              <a:rPr lang="en-GB" dirty="0"/>
              <a:t>The objective of his task</a:t>
            </a:r>
          </a:p>
          <a:p>
            <a:pPr lvl="1"/>
            <a:r>
              <a:rPr lang="en-GB" dirty="0"/>
              <a:t>How it relates to the other tasks</a:t>
            </a:r>
          </a:p>
          <a:p>
            <a:pPr lvl="1"/>
            <a:r>
              <a:rPr lang="en-GB" dirty="0"/>
              <a:t>The execution plan</a:t>
            </a:r>
          </a:p>
          <a:p>
            <a:pPr lvl="1"/>
            <a:r>
              <a:rPr lang="en-GB" dirty="0"/>
              <a:t>The man power structure of his team &amp; status new </a:t>
            </a:r>
            <a:r>
              <a:rPr lang="en-GB" dirty="0" smtClean="0"/>
              <a:t>recruitment”</a:t>
            </a:r>
            <a:endParaRPr lang="en-GB" dirty="0"/>
          </a:p>
          <a:p>
            <a:endParaRPr lang="en-GB" dirty="0"/>
          </a:p>
        </p:txBody>
      </p:sp>
      <p:sp>
        <p:nvSpPr>
          <p:cNvPr id="3" name="Title 2"/>
          <p:cNvSpPr>
            <a:spLocks noGrp="1"/>
          </p:cNvSpPr>
          <p:nvPr>
            <p:ph type="title"/>
          </p:nvPr>
        </p:nvSpPr>
        <p:spPr/>
        <p:txBody>
          <a:bodyPr/>
          <a:lstStyle/>
          <a:p>
            <a:r>
              <a:rPr lang="en-GB" dirty="0"/>
              <a:t>Report by Task Leaders (30 min)</a:t>
            </a:r>
          </a:p>
        </p:txBody>
      </p:sp>
    </p:spTree>
    <p:extLst>
      <p:ext uri="{BB962C8B-B14F-4D97-AF65-F5344CB8AC3E}">
        <p14:creationId xmlns:p14="http://schemas.microsoft.com/office/powerpoint/2010/main" val="12406937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83768" y="116632"/>
            <a:ext cx="4454278" cy="576064"/>
          </a:xfrm>
          <a:solidFill>
            <a:srgbClr val="D0EAEC"/>
          </a:solidFill>
        </p:spPr>
        <p:txBody>
          <a:bodyPr/>
          <a:lstStyle/>
          <a:p>
            <a:r>
              <a:rPr lang="en-GB" dirty="0" err="1"/>
              <a:t>R</a:t>
            </a:r>
            <a:r>
              <a:rPr lang="en-GB" baseline="-25000" dirty="0" err="1"/>
              <a:t>s</a:t>
            </a:r>
            <a:r>
              <a:rPr lang="en-GB" baseline="-25000" dirty="0"/>
              <a:t> </a:t>
            </a:r>
            <a:r>
              <a:rPr lang="en-GB" dirty="0" smtClean="0"/>
              <a:t>measurement</a:t>
            </a:r>
            <a:endParaRPr lang="en-GB" dirty="0"/>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15816" y="836711"/>
            <a:ext cx="2805113" cy="2103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2899970" y="2886748"/>
            <a:ext cx="3184198" cy="523220"/>
          </a:xfrm>
          <a:prstGeom prst="rect">
            <a:avLst/>
          </a:prstGeom>
          <a:noFill/>
        </p:spPr>
        <p:txBody>
          <a:bodyPr wrap="square" rtlCol="0">
            <a:spAutoFit/>
          </a:bodyPr>
          <a:lstStyle/>
          <a:p>
            <a:r>
              <a:rPr lang="en-GB" sz="1400" dirty="0" smtClean="0"/>
              <a:t>Sample placed above cavity on spacers (i.e. rubber O-ring material)</a:t>
            </a:r>
            <a:endParaRPr lang="en-GB" sz="1400" dirty="0"/>
          </a:p>
        </p:txBody>
      </p:sp>
      <p:sp>
        <p:nvSpPr>
          <p:cNvPr id="9" name="TextBox 8"/>
          <p:cNvSpPr txBox="1"/>
          <p:nvPr/>
        </p:nvSpPr>
        <p:spPr>
          <a:xfrm>
            <a:off x="5940152" y="2987210"/>
            <a:ext cx="3203848" cy="954107"/>
          </a:xfrm>
          <a:prstGeom prst="rect">
            <a:avLst/>
          </a:prstGeom>
          <a:noFill/>
        </p:spPr>
        <p:txBody>
          <a:bodyPr wrap="square" rtlCol="0">
            <a:spAutoFit/>
          </a:bodyPr>
          <a:lstStyle/>
          <a:p>
            <a:r>
              <a:rPr lang="en-GB" sz="1400" dirty="0" smtClean="0"/>
              <a:t>Coaxial antenna connected to Vector Network Analyser (VNA) is axially mounted, used to induce and or analyse resonance within the cavity.</a:t>
            </a:r>
            <a:endParaRPr lang="en-GB" sz="1400" dirty="0"/>
          </a:p>
        </p:txBody>
      </p:sp>
      <p:pic>
        <p:nvPicPr>
          <p:cNvPr id="1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0999" y="836712"/>
            <a:ext cx="2921473"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bwMode="auto">
          <a:xfrm>
            <a:off x="107504" y="2473151"/>
            <a:ext cx="252028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p>
            <a:r>
              <a:rPr lang="en-GB" sz="1100" dirty="0">
                <a:sym typeface="Symbol" pitchFamily="18" charset="2"/>
              </a:rPr>
              <a:t>A </a:t>
            </a:r>
            <a:r>
              <a:rPr lang="en-GB" sz="1100" dirty="0" smtClean="0">
                <a:sym typeface="Symbol" pitchFamily="18" charset="2"/>
              </a:rPr>
              <a:t>three-choked 7.8 </a:t>
            </a:r>
            <a:r>
              <a:rPr lang="en-GB" sz="1100" dirty="0">
                <a:sym typeface="Symbol" pitchFamily="18" charset="2"/>
              </a:rPr>
              <a:t>GHz Al test </a:t>
            </a:r>
            <a:r>
              <a:rPr lang="en-GB" sz="1100" dirty="0" smtClean="0">
                <a:sym typeface="Symbol" pitchFamily="18" charset="2"/>
              </a:rPr>
              <a:t>cavity</a:t>
            </a:r>
            <a:endParaRPr lang="en-GB" sz="1400" dirty="0">
              <a:sym typeface="Symbol" pitchFamily="18" charset="2"/>
            </a:endParaRPr>
          </a:p>
        </p:txBody>
      </p:sp>
      <p:pic>
        <p:nvPicPr>
          <p:cNvPr id="12" name="Picture 5"/>
          <p:cNvPicPr>
            <a:picLocks noChangeAspect="1" noChangeArrowheads="1"/>
          </p:cNvPicPr>
          <p:nvPr/>
        </p:nvPicPr>
        <p:blipFill>
          <a:blip r:embed="rId4" cstate="print"/>
          <a:srcRect/>
          <a:stretch>
            <a:fillRect/>
          </a:stretch>
        </p:blipFill>
        <p:spPr bwMode="auto">
          <a:xfrm>
            <a:off x="6376889" y="3944426"/>
            <a:ext cx="2330373" cy="1747780"/>
          </a:xfrm>
          <a:prstGeom prst="rect">
            <a:avLst/>
          </a:prstGeom>
          <a:noFill/>
          <a:ln w="9525">
            <a:noFill/>
            <a:miter lim="800000"/>
            <a:headEnd/>
            <a:tailEnd/>
          </a:ln>
          <a:effectLst/>
        </p:spPr>
      </p:pic>
      <p:sp>
        <p:nvSpPr>
          <p:cNvPr id="13" name="TextBox 12"/>
          <p:cNvSpPr txBox="1"/>
          <p:nvPr/>
        </p:nvSpPr>
        <p:spPr bwMode="auto">
          <a:xfrm>
            <a:off x="6210406" y="5692206"/>
            <a:ext cx="2919742" cy="93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p>
            <a:pPr algn="l" eaLnBrk="1" hangingPunct="1"/>
            <a:r>
              <a:rPr lang="en-GB" sz="1100" dirty="0" smtClean="0">
                <a:sym typeface="Symbol" pitchFamily="18" charset="2"/>
              </a:rPr>
              <a:t>The method is described in paper:</a:t>
            </a:r>
          </a:p>
          <a:p>
            <a:r>
              <a:rPr lang="en-GB" sz="1050" b="1" i="1" dirty="0">
                <a:sym typeface="Symbol" pitchFamily="18" charset="2"/>
              </a:rPr>
              <a:t>Philippe </a:t>
            </a:r>
            <a:r>
              <a:rPr lang="en-GB" sz="1050" b="1" i="1" dirty="0" smtClean="0">
                <a:sym typeface="Symbol" pitchFamily="18" charset="2"/>
              </a:rPr>
              <a:t>Goudket at al</a:t>
            </a:r>
            <a:r>
              <a:rPr lang="en-GB" sz="1050" b="1" i="1" dirty="0">
                <a:sym typeface="Symbol" pitchFamily="18" charset="2"/>
              </a:rPr>
              <a:t>. Surface Resistance RF Measurements Of Materials Used For Accelerator Vacuum </a:t>
            </a:r>
            <a:r>
              <a:rPr lang="en-GB" sz="1050" b="1" i="1" dirty="0" smtClean="0">
                <a:sym typeface="Symbol" pitchFamily="18" charset="2"/>
              </a:rPr>
              <a:t>Chambers. Proc. of IPAC-15, WEPHA053</a:t>
            </a:r>
            <a:r>
              <a:rPr lang="en-GB" sz="1100" dirty="0" smtClean="0">
                <a:sym typeface="Symbol" pitchFamily="18" charset="2"/>
              </a:rPr>
              <a:t>.</a:t>
            </a:r>
            <a:endParaRPr lang="en-GB" sz="1100" dirty="0">
              <a:sym typeface="Symbol" pitchFamily="18" charset="2"/>
            </a:endParaRPr>
          </a:p>
        </p:txBody>
      </p:sp>
      <mc:AlternateContent xmlns:mc="http://schemas.openxmlformats.org/markup-compatibility/2006" xmlns:a14="http://schemas.microsoft.com/office/drawing/2010/main">
        <mc:Choice Requires="a14">
          <p:sp>
            <p:nvSpPr>
              <p:cNvPr id="14" name="Content Placeholder 1"/>
              <p:cNvSpPr>
                <a:spLocks noGrp="1"/>
              </p:cNvSpPr>
              <p:nvPr>
                <p:ph idx="1"/>
              </p:nvPr>
            </p:nvSpPr>
            <p:spPr>
              <a:xfrm>
                <a:off x="817" y="2987210"/>
                <a:ext cx="6012160" cy="3538134"/>
              </a:xfrm>
            </p:spPr>
            <p:txBody>
              <a:bodyPr/>
              <a:lstStyle/>
              <a:p>
                <a14:m>
                  <m:oMath xmlns:m="http://schemas.openxmlformats.org/officeDocument/2006/math">
                    <m:sSub>
                      <m:sSubPr>
                        <m:ctrlPr>
                          <a:rPr lang="en-GB" sz="2000" i="1">
                            <a:latin typeface="Cambria Math"/>
                          </a:rPr>
                        </m:ctrlPr>
                      </m:sSubPr>
                      <m:e>
                        <m:r>
                          <a:rPr lang="en-GB" sz="2000" i="1">
                            <a:latin typeface="Cambria Math"/>
                          </a:rPr>
                          <m:t>𝑄</m:t>
                        </m:r>
                      </m:e>
                      <m:sub>
                        <m:r>
                          <a:rPr lang="en-GB" sz="2000" i="1">
                            <a:latin typeface="Cambria Math"/>
                          </a:rPr>
                          <m:t>0</m:t>
                        </m:r>
                      </m:sub>
                    </m:sSub>
                    <m:r>
                      <a:rPr lang="en-GB" sz="2000" i="1">
                        <a:latin typeface="Cambria Math"/>
                      </a:rPr>
                      <m:t>=</m:t>
                    </m:r>
                    <m:f>
                      <m:fPr>
                        <m:ctrlPr>
                          <a:rPr lang="en-GB" sz="2000" i="1">
                            <a:latin typeface="Cambria Math"/>
                          </a:rPr>
                        </m:ctrlPr>
                      </m:fPr>
                      <m:num>
                        <m:r>
                          <a:rPr lang="en-GB" sz="2000" i="1">
                            <a:latin typeface="Cambria Math"/>
                            <a:ea typeface="Cambria Math"/>
                          </a:rPr>
                          <m:t>𝜔</m:t>
                        </m:r>
                        <m:r>
                          <a:rPr lang="en-GB" sz="2000" i="1">
                            <a:latin typeface="Cambria Math"/>
                            <a:ea typeface="Cambria Math"/>
                          </a:rPr>
                          <m:t>𝑈</m:t>
                        </m:r>
                      </m:num>
                      <m:den>
                        <m:r>
                          <a:rPr lang="en-GB" sz="2000" i="1">
                            <a:latin typeface="Cambria Math"/>
                          </a:rPr>
                          <m:t>𝑃</m:t>
                        </m:r>
                      </m:den>
                    </m:f>
                  </m:oMath>
                </a14:m>
                <a:r>
                  <a:rPr lang="en-GB" sz="2000" dirty="0" smtClean="0"/>
                  <a:t>; </a:t>
                </a:r>
              </a:p>
              <a:p>
                <a:pPr lvl="1"/>
                <a:r>
                  <a:rPr lang="en-GB" sz="1800" dirty="0" smtClean="0"/>
                  <a:t>where </a:t>
                </a:r>
                <a:r>
                  <a:rPr lang="en-GB" sz="1800" i="1" dirty="0" smtClean="0"/>
                  <a:t>U</a:t>
                </a:r>
                <a:r>
                  <a:rPr lang="en-GB" sz="1800" dirty="0" smtClean="0"/>
                  <a:t> </a:t>
                </a:r>
                <a:r>
                  <a:rPr lang="en-GB" sz="1800" dirty="0"/>
                  <a:t>is stored </a:t>
                </a:r>
                <a:r>
                  <a:rPr lang="en-GB" sz="1800" dirty="0" smtClean="0"/>
                  <a:t>and </a:t>
                </a:r>
                <a:r>
                  <a:rPr lang="en-GB" sz="1800" i="1" dirty="0" smtClean="0"/>
                  <a:t>P</a:t>
                </a:r>
                <a:r>
                  <a:rPr lang="en-GB" sz="1800" dirty="0" smtClean="0"/>
                  <a:t> is dissipated power </a:t>
                </a:r>
                <a:r>
                  <a:rPr lang="en-GB" sz="1800" dirty="0"/>
                  <a:t>in the cavity</a:t>
                </a:r>
              </a:p>
              <a:p>
                <a14:m>
                  <m:oMath xmlns:m="http://schemas.openxmlformats.org/officeDocument/2006/math">
                    <m:sSub>
                      <m:sSubPr>
                        <m:ctrlPr>
                          <a:rPr lang="en-GB" sz="2000" i="1">
                            <a:latin typeface="Cambria Math"/>
                          </a:rPr>
                        </m:ctrlPr>
                      </m:sSubPr>
                      <m:e>
                        <m:r>
                          <a:rPr lang="en-GB" sz="2000" i="1">
                            <a:latin typeface="Cambria Math"/>
                          </a:rPr>
                          <m:t>𝑄</m:t>
                        </m:r>
                      </m:e>
                      <m:sub>
                        <m:r>
                          <a:rPr lang="en-GB" sz="2000" i="1">
                            <a:latin typeface="Cambria Math"/>
                          </a:rPr>
                          <m:t>0</m:t>
                        </m:r>
                      </m:sub>
                    </m:sSub>
                    <m:r>
                      <a:rPr lang="en-GB" sz="2000" i="1">
                        <a:latin typeface="Cambria Math"/>
                      </a:rPr>
                      <m:t>=</m:t>
                    </m:r>
                    <m:f>
                      <m:fPr>
                        <m:ctrlPr>
                          <a:rPr lang="en-GB" sz="2000" i="1">
                            <a:latin typeface="Cambria Math"/>
                          </a:rPr>
                        </m:ctrlPr>
                      </m:fPr>
                      <m:num>
                        <m:r>
                          <a:rPr lang="en-GB" sz="2000" i="1">
                            <a:latin typeface="Cambria Math"/>
                          </a:rPr>
                          <m:t>𝐺</m:t>
                        </m:r>
                      </m:num>
                      <m:den>
                        <m:sSub>
                          <m:sSubPr>
                            <m:ctrlPr>
                              <a:rPr lang="en-GB" sz="2000" i="1">
                                <a:latin typeface="Cambria Math"/>
                              </a:rPr>
                            </m:ctrlPr>
                          </m:sSubPr>
                          <m:e>
                            <m:r>
                              <a:rPr lang="en-GB" sz="2000" i="1">
                                <a:latin typeface="Cambria Math"/>
                              </a:rPr>
                              <m:t>𝑅</m:t>
                            </m:r>
                          </m:e>
                          <m:sub>
                            <m:r>
                              <a:rPr lang="en-GB" sz="2000" i="1">
                                <a:latin typeface="Cambria Math"/>
                              </a:rPr>
                              <m:t>𝑠</m:t>
                            </m:r>
                          </m:sub>
                        </m:sSub>
                        <m:sSub>
                          <m:sSubPr>
                            <m:ctrlPr>
                              <a:rPr lang="en-GB" sz="2000" i="1">
                                <a:latin typeface="Cambria Math"/>
                              </a:rPr>
                            </m:ctrlPr>
                          </m:sSubPr>
                          <m:e>
                            <m:r>
                              <a:rPr lang="en-GB" sz="2000" i="1">
                                <a:latin typeface="Cambria Math"/>
                              </a:rPr>
                              <m:t>𝑟</m:t>
                            </m:r>
                          </m:e>
                          <m:sub>
                            <m:r>
                              <a:rPr lang="en-GB" sz="2000" i="1">
                                <a:latin typeface="Cambria Math"/>
                              </a:rPr>
                              <m:t>𝑠</m:t>
                            </m:r>
                          </m:sub>
                        </m:sSub>
                        <m:r>
                          <a:rPr lang="en-GB" sz="2000" i="1">
                            <a:latin typeface="Cambria Math"/>
                          </a:rPr>
                          <m:t>+</m:t>
                        </m:r>
                        <m:sSub>
                          <m:sSubPr>
                            <m:ctrlPr>
                              <a:rPr lang="en-GB" sz="2000" i="1">
                                <a:latin typeface="Cambria Math"/>
                              </a:rPr>
                            </m:ctrlPr>
                          </m:sSubPr>
                          <m:e>
                            <m:r>
                              <a:rPr lang="en-GB" sz="2000" i="1">
                                <a:latin typeface="Cambria Math"/>
                              </a:rPr>
                              <m:t>𝑅</m:t>
                            </m:r>
                          </m:e>
                          <m:sub>
                            <m:r>
                              <a:rPr lang="en-GB" sz="2000" i="1">
                                <a:latin typeface="Cambria Math"/>
                              </a:rPr>
                              <m:t>𝑐</m:t>
                            </m:r>
                          </m:sub>
                        </m:sSub>
                        <m:sSub>
                          <m:sSubPr>
                            <m:ctrlPr>
                              <a:rPr lang="en-GB" sz="2000" i="1">
                                <a:latin typeface="Cambria Math"/>
                              </a:rPr>
                            </m:ctrlPr>
                          </m:sSubPr>
                          <m:e>
                            <m:r>
                              <a:rPr lang="en-GB" sz="2000" i="1">
                                <a:latin typeface="Cambria Math"/>
                              </a:rPr>
                              <m:t>𝑟</m:t>
                            </m:r>
                          </m:e>
                          <m:sub>
                            <m:r>
                              <a:rPr lang="en-GB" sz="2000" i="1">
                                <a:latin typeface="Cambria Math"/>
                              </a:rPr>
                              <m:t>𝑐</m:t>
                            </m:r>
                          </m:sub>
                        </m:sSub>
                      </m:den>
                    </m:f>
                  </m:oMath>
                </a14:m>
                <a:endParaRPr lang="en-GB" sz="2000" dirty="0" smtClean="0"/>
              </a:p>
              <a:p>
                <a:pPr lvl="1"/>
                <a:r>
                  <a:rPr lang="en-GB" sz="1600" i="1" dirty="0"/>
                  <a:t>G,</a:t>
                </a:r>
                <a:r>
                  <a:rPr lang="en-GB" sz="1600" dirty="0"/>
                  <a:t> </a:t>
                </a:r>
                <a14:m>
                  <m:oMath xmlns:m="http://schemas.openxmlformats.org/officeDocument/2006/math">
                    <m:sSub>
                      <m:sSubPr>
                        <m:ctrlPr>
                          <a:rPr lang="en-GB" sz="1600" i="1">
                            <a:latin typeface="Cambria Math"/>
                          </a:rPr>
                        </m:ctrlPr>
                      </m:sSubPr>
                      <m:e>
                        <m:r>
                          <a:rPr lang="en-GB" sz="1600" i="1">
                            <a:latin typeface="Cambria Math"/>
                          </a:rPr>
                          <m:t>𝑟</m:t>
                        </m:r>
                      </m:e>
                      <m:sub>
                        <m:r>
                          <a:rPr lang="en-GB" sz="1600" i="1">
                            <a:latin typeface="Cambria Math"/>
                          </a:rPr>
                          <m:t>𝑠</m:t>
                        </m:r>
                      </m:sub>
                    </m:sSub>
                  </m:oMath>
                </a14:m>
                <a:r>
                  <a:rPr lang="en-GB" sz="1600" dirty="0"/>
                  <a:t>and</a:t>
                </a:r>
                <a:r>
                  <a:rPr lang="en-GB" sz="1600" i="1" dirty="0"/>
                  <a:t> </a:t>
                </a:r>
                <a14:m>
                  <m:oMath xmlns:m="http://schemas.openxmlformats.org/officeDocument/2006/math">
                    <m:sSub>
                      <m:sSubPr>
                        <m:ctrlPr>
                          <a:rPr lang="en-GB" sz="1600" i="1">
                            <a:latin typeface="Cambria Math"/>
                          </a:rPr>
                        </m:ctrlPr>
                      </m:sSubPr>
                      <m:e>
                        <m:r>
                          <a:rPr lang="en-GB" sz="1600" i="1">
                            <a:latin typeface="Cambria Math"/>
                          </a:rPr>
                          <m:t>𝑟</m:t>
                        </m:r>
                      </m:e>
                      <m:sub>
                        <m:r>
                          <a:rPr lang="en-GB" sz="1600" i="1">
                            <a:latin typeface="Cambria Math"/>
                          </a:rPr>
                          <m:t>𝑐</m:t>
                        </m:r>
                      </m:sub>
                    </m:sSub>
                  </m:oMath>
                </a14:m>
                <a:r>
                  <a:rPr lang="en-GB" sz="1600" dirty="0" smtClean="0"/>
                  <a:t> </a:t>
                </a:r>
                <a:r>
                  <a:rPr lang="en-GB" sz="1600" dirty="0"/>
                  <a:t>depend only on the geometry of the cavity, can be calculated with Microwave Studio.</a:t>
                </a:r>
              </a:p>
              <a:p>
                <a:pPr lvl="1"/>
                <a14:m>
                  <m:oMath xmlns:m="http://schemas.openxmlformats.org/officeDocument/2006/math">
                    <m:sSub>
                      <m:sSubPr>
                        <m:ctrlPr>
                          <a:rPr lang="en-GB" sz="1600" i="1">
                            <a:latin typeface="Cambria Math"/>
                          </a:rPr>
                        </m:ctrlPr>
                      </m:sSubPr>
                      <m:e>
                        <m:r>
                          <a:rPr lang="en-GB" sz="1600" i="1">
                            <a:latin typeface="Cambria Math"/>
                          </a:rPr>
                          <m:t>𝑅</m:t>
                        </m:r>
                      </m:e>
                      <m:sub>
                        <m:r>
                          <a:rPr lang="en-GB" sz="1600" i="1">
                            <a:latin typeface="Cambria Math"/>
                          </a:rPr>
                          <m:t>𝑐</m:t>
                        </m:r>
                      </m:sub>
                    </m:sSub>
                  </m:oMath>
                </a14:m>
                <a:r>
                  <a:rPr lang="en-GB" sz="1600" dirty="0"/>
                  <a:t> </a:t>
                </a:r>
                <a:r>
                  <a:rPr lang="en-GB" sz="1600" dirty="0" smtClean="0"/>
                  <a:t>was measured in previous experiments.</a:t>
                </a:r>
              </a:p>
              <a:p>
                <a:r>
                  <a:rPr lang="en-GB" sz="1800" dirty="0" smtClean="0"/>
                  <a:t>Hence </a:t>
                </a:r>
                <a:r>
                  <a:rPr lang="en-GB" sz="1800" i="1" dirty="0" err="1" smtClean="0"/>
                  <a:t>R</a:t>
                </a:r>
                <a:r>
                  <a:rPr lang="en-GB" sz="1800" i="1" baseline="-25000" dirty="0" err="1" smtClean="0"/>
                  <a:t>s</a:t>
                </a:r>
                <a:r>
                  <a:rPr lang="en-GB" sz="1800" dirty="0" smtClean="0"/>
                  <a:t> can be calculated as follows:</a:t>
                </a:r>
              </a:p>
              <a:p>
                <a:pPr lvl="1"/>
                <a14:m>
                  <m:oMath xmlns:m="http://schemas.openxmlformats.org/officeDocument/2006/math">
                    <m:sSubSup>
                      <m:sSubSupPr>
                        <m:ctrlPr>
                          <a:rPr lang="en-GB" sz="1800" b="1" i="1" smtClean="0">
                            <a:solidFill>
                              <a:srgbClr val="FF0000"/>
                            </a:solidFill>
                            <a:latin typeface="Cambria Math"/>
                          </a:rPr>
                        </m:ctrlPr>
                      </m:sSubSupPr>
                      <m:e>
                        <m:r>
                          <a:rPr lang="en-GB" sz="1800" b="1" i="1">
                            <a:solidFill>
                              <a:srgbClr val="FF0000"/>
                            </a:solidFill>
                            <a:latin typeface="Cambria Math"/>
                          </a:rPr>
                          <m:t>𝑹</m:t>
                        </m:r>
                      </m:e>
                      <m:sub>
                        <m:r>
                          <a:rPr lang="en-GB" sz="1800" b="1" i="1">
                            <a:solidFill>
                              <a:srgbClr val="FF0000"/>
                            </a:solidFill>
                            <a:latin typeface="Cambria Math"/>
                          </a:rPr>
                          <m:t>𝑺</m:t>
                        </m:r>
                      </m:sub>
                      <m:sup/>
                    </m:sSubSup>
                    <m:r>
                      <a:rPr lang="en-GB" sz="1800" b="1" i="1">
                        <a:solidFill>
                          <a:srgbClr val="FF0000"/>
                        </a:solidFill>
                        <a:latin typeface="Cambria Math"/>
                      </a:rPr>
                      <m:t>=</m:t>
                    </m:r>
                    <m:f>
                      <m:fPr>
                        <m:ctrlPr>
                          <a:rPr lang="en-GB" sz="1800" b="1" i="1">
                            <a:solidFill>
                              <a:srgbClr val="FF0000"/>
                            </a:solidFill>
                            <a:latin typeface="Cambria Math"/>
                          </a:rPr>
                        </m:ctrlPr>
                      </m:fPr>
                      <m:num>
                        <m:f>
                          <m:fPr>
                            <m:type m:val="skw"/>
                            <m:ctrlPr>
                              <a:rPr lang="en-GB" sz="1800" b="1" i="1">
                                <a:solidFill>
                                  <a:srgbClr val="FF0000"/>
                                </a:solidFill>
                                <a:latin typeface="Cambria Math"/>
                              </a:rPr>
                            </m:ctrlPr>
                          </m:fPr>
                          <m:num>
                            <m:r>
                              <a:rPr lang="en-GB" sz="1800" b="1" i="1">
                                <a:solidFill>
                                  <a:srgbClr val="FF0000"/>
                                </a:solidFill>
                                <a:latin typeface="Cambria Math"/>
                              </a:rPr>
                              <m:t>𝑮</m:t>
                            </m:r>
                          </m:num>
                          <m:den>
                            <m:sSub>
                              <m:sSubPr>
                                <m:ctrlPr>
                                  <a:rPr lang="en-GB" sz="1800" b="1" i="1">
                                    <a:solidFill>
                                      <a:srgbClr val="FF0000"/>
                                    </a:solidFill>
                                    <a:latin typeface="Cambria Math"/>
                                  </a:rPr>
                                </m:ctrlPr>
                              </m:sSubPr>
                              <m:e>
                                <m:r>
                                  <a:rPr lang="en-GB" sz="1800" b="1" i="1">
                                    <a:solidFill>
                                      <a:srgbClr val="FF0000"/>
                                    </a:solidFill>
                                    <a:latin typeface="Cambria Math"/>
                                  </a:rPr>
                                  <m:t>𝑸</m:t>
                                </m:r>
                              </m:e>
                              <m:sub>
                                <m:r>
                                  <a:rPr lang="en-GB" sz="1800" b="1" i="1">
                                    <a:solidFill>
                                      <a:srgbClr val="FF0000"/>
                                    </a:solidFill>
                                    <a:latin typeface="Cambria Math"/>
                                  </a:rPr>
                                  <m:t>𝟎</m:t>
                                </m:r>
                              </m:sub>
                            </m:sSub>
                          </m:den>
                        </m:f>
                        <m:r>
                          <a:rPr lang="en-GB" sz="1800" b="1" i="1">
                            <a:solidFill>
                              <a:srgbClr val="FF0000"/>
                            </a:solidFill>
                            <a:latin typeface="Cambria Math"/>
                          </a:rPr>
                          <m:t>−</m:t>
                        </m:r>
                        <m:sSubSup>
                          <m:sSubSupPr>
                            <m:ctrlPr>
                              <a:rPr lang="en-GB" sz="1800" b="1" i="1">
                                <a:solidFill>
                                  <a:srgbClr val="FF0000"/>
                                </a:solidFill>
                                <a:latin typeface="Cambria Math"/>
                              </a:rPr>
                            </m:ctrlPr>
                          </m:sSubSupPr>
                          <m:e>
                            <m:r>
                              <a:rPr lang="en-GB" sz="1800" b="1" i="1">
                                <a:solidFill>
                                  <a:srgbClr val="FF0000"/>
                                </a:solidFill>
                                <a:latin typeface="Cambria Math"/>
                              </a:rPr>
                              <m:t>𝑹</m:t>
                            </m:r>
                          </m:e>
                          <m:sub>
                            <m:r>
                              <a:rPr lang="en-GB" sz="1800" b="1" i="1" smtClean="0">
                                <a:solidFill>
                                  <a:srgbClr val="FF0000"/>
                                </a:solidFill>
                                <a:latin typeface="Cambria Math"/>
                              </a:rPr>
                              <m:t>𝒄</m:t>
                            </m:r>
                          </m:sub>
                          <m:sup/>
                        </m:sSubSup>
                        <m:sSub>
                          <m:sSubPr>
                            <m:ctrlPr>
                              <a:rPr lang="en-GB" sz="1800" b="1" i="1">
                                <a:solidFill>
                                  <a:srgbClr val="FF0000"/>
                                </a:solidFill>
                                <a:latin typeface="Cambria Math"/>
                              </a:rPr>
                            </m:ctrlPr>
                          </m:sSubPr>
                          <m:e>
                            <m:r>
                              <a:rPr lang="en-GB" sz="1800" b="1" i="1">
                                <a:solidFill>
                                  <a:srgbClr val="FF0000"/>
                                </a:solidFill>
                                <a:latin typeface="Cambria Math"/>
                              </a:rPr>
                              <m:t>𝒓</m:t>
                            </m:r>
                          </m:e>
                          <m:sub>
                            <m:r>
                              <a:rPr lang="en-GB" sz="1800" b="1" i="1">
                                <a:solidFill>
                                  <a:srgbClr val="FF0000"/>
                                </a:solidFill>
                                <a:latin typeface="Cambria Math"/>
                              </a:rPr>
                              <m:t>𝑪</m:t>
                            </m:r>
                          </m:sub>
                        </m:sSub>
                      </m:num>
                      <m:den>
                        <m:sSub>
                          <m:sSubPr>
                            <m:ctrlPr>
                              <a:rPr lang="en-GB" sz="1800" b="1" i="1">
                                <a:solidFill>
                                  <a:srgbClr val="FF0000"/>
                                </a:solidFill>
                                <a:latin typeface="Cambria Math"/>
                              </a:rPr>
                            </m:ctrlPr>
                          </m:sSubPr>
                          <m:e>
                            <m:r>
                              <a:rPr lang="en-GB" sz="1800" b="1" i="1">
                                <a:solidFill>
                                  <a:srgbClr val="FF0000"/>
                                </a:solidFill>
                                <a:latin typeface="Cambria Math"/>
                              </a:rPr>
                              <m:t>𝒓</m:t>
                            </m:r>
                          </m:e>
                          <m:sub>
                            <m:r>
                              <a:rPr lang="en-GB" sz="1800" b="1" i="1">
                                <a:solidFill>
                                  <a:srgbClr val="FF0000"/>
                                </a:solidFill>
                                <a:latin typeface="Cambria Math"/>
                              </a:rPr>
                              <m:t>𝑺</m:t>
                            </m:r>
                          </m:sub>
                        </m:sSub>
                      </m:den>
                    </m:f>
                  </m:oMath>
                </a14:m>
                <a:endParaRPr lang="en-GB" sz="1800" b="1" dirty="0"/>
              </a:p>
              <a:p>
                <a:endParaRPr lang="en-GB" dirty="0"/>
              </a:p>
            </p:txBody>
          </p:sp>
        </mc:Choice>
        <mc:Fallback xmlns="">
          <p:sp>
            <p:nvSpPr>
              <p:cNvPr id="14" name="Content Placeholder 1"/>
              <p:cNvSpPr>
                <a:spLocks noGrp="1" noRot="1" noChangeAspect="1" noMove="1" noResize="1" noEditPoints="1" noAdjustHandles="1" noChangeArrowheads="1" noChangeShapeType="1" noTextEdit="1"/>
              </p:cNvSpPr>
              <p:nvPr>
                <p:ph idx="1"/>
              </p:nvPr>
            </p:nvSpPr>
            <p:spPr>
              <a:xfrm>
                <a:off x="817" y="2987210"/>
                <a:ext cx="6012160" cy="3538134"/>
              </a:xfrm>
              <a:blipFill rotWithShape="1">
                <a:blip r:embed="rId5"/>
                <a:stretch>
                  <a:fillRect l="-811"/>
                </a:stretch>
              </a:blipFill>
            </p:spPr>
            <p:txBody>
              <a:bodyPr/>
              <a:lstStyle/>
              <a:p>
                <a:r>
                  <a:rPr lang="en-GB">
                    <a:noFill/>
                  </a:rPr>
                  <a:t> </a:t>
                </a:r>
              </a:p>
            </p:txBody>
          </p:sp>
        </mc:Fallback>
      </mc:AlternateContent>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86170" y="707899"/>
            <a:ext cx="2521091" cy="2309235"/>
          </a:xfrm>
          <a:prstGeom prst="rect">
            <a:avLst/>
          </a:prstGeom>
        </p:spPr>
      </p:pic>
      <p:sp>
        <p:nvSpPr>
          <p:cNvPr id="2" name="Rectangle 1"/>
          <p:cNvSpPr/>
          <p:nvPr/>
        </p:nvSpPr>
        <p:spPr>
          <a:xfrm>
            <a:off x="6176225" y="2663147"/>
            <a:ext cx="2706310" cy="276999"/>
          </a:xfrm>
          <a:prstGeom prst="rect">
            <a:avLst/>
          </a:prstGeom>
        </p:spPr>
        <p:txBody>
          <a:bodyPr wrap="square">
            <a:spAutoFit/>
          </a:bodyPr>
          <a:lstStyle/>
          <a:p>
            <a:r>
              <a:rPr lang="en-GB" sz="1200" dirty="0">
                <a:solidFill>
                  <a:schemeClr val="bg1"/>
                </a:solidFill>
                <a:sym typeface="Symbol" pitchFamily="18" charset="2"/>
              </a:rPr>
              <a:t>A </a:t>
            </a:r>
            <a:r>
              <a:rPr lang="en-GB" sz="1200" dirty="0" smtClean="0">
                <a:solidFill>
                  <a:schemeClr val="bg1"/>
                </a:solidFill>
                <a:sym typeface="Symbol" pitchFamily="18" charset="2"/>
              </a:rPr>
              <a:t>two-choked 3.9 </a:t>
            </a:r>
            <a:r>
              <a:rPr lang="en-GB" sz="1200" dirty="0">
                <a:solidFill>
                  <a:schemeClr val="bg1"/>
                </a:solidFill>
                <a:sym typeface="Symbol" pitchFamily="18" charset="2"/>
              </a:rPr>
              <a:t>GHz Al test cavity</a:t>
            </a:r>
            <a:endParaRPr lang="en-GB" sz="1600" dirty="0">
              <a:solidFill>
                <a:schemeClr val="bg1"/>
              </a:solidFill>
              <a:sym typeface="Symbol" pitchFamily="18" charset="2"/>
            </a:endParaRPr>
          </a:p>
        </p:txBody>
      </p:sp>
    </p:spTree>
    <p:extLst>
      <p:ext uri="{BB962C8B-B14F-4D97-AF65-F5344CB8AC3E}">
        <p14:creationId xmlns:p14="http://schemas.microsoft.com/office/powerpoint/2010/main" val="41404753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5485864" y="1250937"/>
            <a:ext cx="3658135" cy="2611881"/>
          </a:xfrm>
          <a:prstGeom prst="rect">
            <a:avLst/>
          </a:prstGeom>
          <a:solidFill>
            <a:srgbClr val="D1D1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Lucida Grande" pitchFamily="84" charset="0"/>
              <a:ea typeface="ヒラギノ角ゴ Pro W3" pitchFamily="84" charset="-128"/>
            </a:endParaRPr>
          </a:p>
        </p:txBody>
      </p:sp>
      <p:sp>
        <p:nvSpPr>
          <p:cNvPr id="2" name="Content Placeholder 1"/>
          <p:cNvSpPr>
            <a:spLocks noGrp="1"/>
          </p:cNvSpPr>
          <p:nvPr>
            <p:ph idx="1"/>
          </p:nvPr>
        </p:nvSpPr>
        <p:spPr>
          <a:xfrm>
            <a:off x="0" y="1423554"/>
            <a:ext cx="5292079" cy="5173797"/>
          </a:xfrm>
        </p:spPr>
        <p:txBody>
          <a:bodyPr/>
          <a:lstStyle/>
          <a:p>
            <a:r>
              <a:rPr lang="en-GB" dirty="0" smtClean="0"/>
              <a:t>A 3D modelling of various structures with use of </a:t>
            </a:r>
            <a:r>
              <a:rPr lang="en-GB" dirty="0" err="1" smtClean="0"/>
              <a:t>Vsim</a:t>
            </a:r>
            <a:r>
              <a:rPr lang="en-GB" dirty="0" smtClean="0"/>
              <a:t> code</a:t>
            </a:r>
          </a:p>
          <a:p>
            <a:r>
              <a:rPr lang="en-GB" dirty="0" smtClean="0"/>
              <a:t>The code allows modelling of:</a:t>
            </a:r>
          </a:p>
          <a:p>
            <a:pPr lvl="1"/>
            <a:r>
              <a:rPr lang="en-GB" dirty="0" smtClean="0"/>
              <a:t>Electron generated with initial energy E</a:t>
            </a:r>
            <a:r>
              <a:rPr lang="en-GB" baseline="-25000" dirty="0" smtClean="0"/>
              <a:t>0</a:t>
            </a:r>
            <a:r>
              <a:rPr lang="en-GB" dirty="0" smtClean="0"/>
              <a:t> and angle: 0</a:t>
            </a:r>
            <a:r>
              <a:rPr lang="en-GB" dirty="0" smtClean="0">
                <a:sym typeface="Symbol"/>
              </a:rPr>
              <a:t> &lt; </a:t>
            </a:r>
            <a:r>
              <a:rPr lang="el-GR" dirty="0" smtClean="0">
                <a:sym typeface="Symbol"/>
              </a:rPr>
              <a:t>α</a:t>
            </a:r>
            <a:r>
              <a:rPr lang="en-GB" baseline="-25000" dirty="0" smtClean="0">
                <a:sym typeface="Symbol"/>
              </a:rPr>
              <a:t>0</a:t>
            </a:r>
            <a:r>
              <a:rPr lang="en-GB" dirty="0" smtClean="0">
                <a:sym typeface="Symbol"/>
              </a:rPr>
              <a:t> </a:t>
            </a:r>
            <a:r>
              <a:rPr lang="el-GR" dirty="0" smtClean="0">
                <a:sym typeface="Symbol"/>
              </a:rPr>
              <a:t></a:t>
            </a:r>
            <a:r>
              <a:rPr lang="en-GB" dirty="0" smtClean="0">
                <a:sym typeface="Symbol"/>
              </a:rPr>
              <a:t> 90</a:t>
            </a:r>
            <a:r>
              <a:rPr lang="el-GR" dirty="0" smtClean="0">
                <a:sym typeface="Symbol"/>
              </a:rPr>
              <a:t></a:t>
            </a:r>
            <a:r>
              <a:rPr lang="en-GB" dirty="0" smtClean="0">
                <a:sym typeface="Symbol"/>
              </a:rPr>
              <a:t>,</a:t>
            </a:r>
            <a:endParaRPr lang="en-GB" dirty="0" smtClean="0"/>
          </a:p>
          <a:p>
            <a:pPr lvl="1"/>
            <a:r>
              <a:rPr lang="en-GB" dirty="0" smtClean="0"/>
              <a:t>Electric field </a:t>
            </a:r>
            <a:r>
              <a:rPr lang="en-GB" dirty="0" err="1" smtClean="0"/>
              <a:t>dE</a:t>
            </a:r>
            <a:r>
              <a:rPr lang="en-GB" dirty="0"/>
              <a:t>/</a:t>
            </a:r>
            <a:r>
              <a:rPr lang="en-GB" dirty="0" err="1" smtClean="0"/>
              <a:t>dz</a:t>
            </a:r>
            <a:r>
              <a:rPr lang="en-GB" dirty="0" smtClean="0"/>
              <a:t> (or bias U),</a:t>
            </a:r>
          </a:p>
          <a:p>
            <a:pPr lvl="1"/>
            <a:r>
              <a:rPr lang="en-GB" dirty="0"/>
              <a:t>Bombarded surface: </a:t>
            </a:r>
          </a:p>
          <a:p>
            <a:pPr lvl="2"/>
            <a:r>
              <a:rPr lang="en-GB" dirty="0"/>
              <a:t>flat or structured.</a:t>
            </a:r>
          </a:p>
          <a:p>
            <a:pPr lvl="1"/>
            <a:r>
              <a:rPr lang="en-GB" dirty="0" smtClean="0"/>
              <a:t>Generating of secondary </a:t>
            </a:r>
            <a:r>
              <a:rPr lang="en-GB" dirty="0"/>
              <a:t>electron energy and spatial </a:t>
            </a:r>
            <a:r>
              <a:rPr lang="en-GB" dirty="0" smtClean="0"/>
              <a:t>distribution based on </a:t>
            </a:r>
            <a:r>
              <a:rPr lang="en-GB" dirty="0"/>
              <a:t>t</a:t>
            </a:r>
            <a:r>
              <a:rPr lang="en-GB" dirty="0" smtClean="0"/>
              <a:t>he </a:t>
            </a:r>
            <a:r>
              <a:rPr lang="en-GB" dirty="0"/>
              <a:t>Furman-</a:t>
            </a:r>
            <a:r>
              <a:rPr lang="en-GB" dirty="0" err="1"/>
              <a:t>Pivi</a:t>
            </a:r>
            <a:r>
              <a:rPr lang="en-GB" dirty="0"/>
              <a:t> </a:t>
            </a:r>
            <a:r>
              <a:rPr lang="en-GB" dirty="0" smtClean="0"/>
              <a:t>model (</a:t>
            </a:r>
            <a:r>
              <a:rPr lang="en-GB" sz="2000" dirty="0"/>
              <a:t>SLAC-PUB-9912</a:t>
            </a:r>
            <a:r>
              <a:rPr lang="en-GB" dirty="0" smtClean="0"/>
              <a:t>). </a:t>
            </a:r>
          </a:p>
          <a:p>
            <a:r>
              <a:rPr lang="en-GB" i="1" dirty="0" smtClean="0">
                <a:solidFill>
                  <a:srgbClr val="FF0000"/>
                </a:solidFill>
              </a:rPr>
              <a:t>A cost of licence to be considered</a:t>
            </a:r>
            <a:endParaRPr lang="en-GB" i="1" dirty="0"/>
          </a:p>
        </p:txBody>
      </p:sp>
      <p:sp>
        <p:nvSpPr>
          <p:cNvPr id="3" name="Title 2"/>
          <p:cNvSpPr>
            <a:spLocks noGrp="1"/>
          </p:cNvSpPr>
          <p:nvPr>
            <p:ph type="title"/>
          </p:nvPr>
        </p:nvSpPr>
        <p:spPr>
          <a:xfrm>
            <a:off x="323528" y="620688"/>
            <a:ext cx="8640960" cy="576064"/>
          </a:xfrm>
        </p:spPr>
        <p:txBody>
          <a:bodyPr/>
          <a:lstStyle/>
          <a:p>
            <a:r>
              <a:rPr lang="en-GB" dirty="0" smtClean="0"/>
              <a:t>Modelling an effect of surface geometry</a:t>
            </a:r>
            <a:endParaRPr lang="en-GB" dirty="0"/>
          </a:p>
        </p:txBody>
      </p:sp>
      <p:cxnSp>
        <p:nvCxnSpPr>
          <p:cNvPr id="9" name="Straight Connector 8"/>
          <p:cNvCxnSpPr/>
          <p:nvPr/>
        </p:nvCxnSpPr>
        <p:spPr bwMode="auto">
          <a:xfrm flipV="1">
            <a:off x="5463428" y="3861048"/>
            <a:ext cx="3635896" cy="1770"/>
          </a:xfrm>
          <a:prstGeom prst="line">
            <a:avLst/>
          </a:prstGeom>
          <a:solidFill>
            <a:schemeClr val="accent1"/>
          </a:solidFill>
          <a:ln w="63500" cap="flat" cmpd="sng" algn="ctr">
            <a:solidFill>
              <a:srgbClr val="0033CC"/>
            </a:solidFill>
            <a:prstDash val="solid"/>
            <a:round/>
            <a:headEnd type="none" w="med" len="med"/>
            <a:tailEnd type="none" w="med" len="med"/>
          </a:ln>
          <a:effectLst/>
        </p:spPr>
      </p:cxnSp>
      <p:cxnSp>
        <p:nvCxnSpPr>
          <p:cNvPr id="11" name="Straight Connector 10"/>
          <p:cNvCxnSpPr/>
          <p:nvPr/>
        </p:nvCxnSpPr>
        <p:spPr bwMode="auto">
          <a:xfrm>
            <a:off x="5508104" y="1268760"/>
            <a:ext cx="3635896" cy="0"/>
          </a:xfrm>
          <a:prstGeom prst="line">
            <a:avLst/>
          </a:prstGeom>
          <a:solidFill>
            <a:schemeClr val="accent1"/>
          </a:solidFill>
          <a:ln w="63500" cap="flat" cmpd="sng" algn="ctr">
            <a:solidFill>
              <a:srgbClr val="FF0000"/>
            </a:solidFill>
            <a:prstDash val="solid"/>
            <a:round/>
            <a:headEnd type="none" w="med" len="med"/>
            <a:tailEnd type="none" w="med" len="med"/>
          </a:ln>
          <a:effectLst/>
        </p:spPr>
      </p:cxnSp>
      <p:sp>
        <p:nvSpPr>
          <p:cNvPr id="13" name="TextBox 12"/>
          <p:cNvSpPr txBox="1"/>
          <p:nvPr/>
        </p:nvSpPr>
        <p:spPr bwMode="auto">
          <a:xfrm>
            <a:off x="6876256" y="1278133"/>
            <a:ext cx="237626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p>
            <a:pPr marL="12700" algn="l" eaLnBrk="1" hangingPunct="1"/>
            <a:r>
              <a:rPr lang="en-GB" sz="1600" dirty="0" smtClean="0">
                <a:solidFill>
                  <a:srgbClr val="C00000"/>
                </a:solidFill>
                <a:sym typeface="Symbol" pitchFamily="18" charset="2"/>
              </a:rPr>
              <a:t>Electron generation: </a:t>
            </a:r>
          </a:p>
          <a:p>
            <a:pPr marL="179388" indent="-166688" algn="l" eaLnBrk="1" hangingPunct="1">
              <a:buFont typeface="Arial" panose="020B0604020202020204" pitchFamily="34" charset="0"/>
              <a:buChar char="•"/>
            </a:pPr>
            <a:r>
              <a:rPr lang="en-GB" sz="1600" dirty="0" smtClean="0">
                <a:solidFill>
                  <a:srgbClr val="C00000"/>
                </a:solidFill>
                <a:sym typeface="Symbol" pitchFamily="18" charset="2"/>
              </a:rPr>
              <a:t>E</a:t>
            </a:r>
            <a:r>
              <a:rPr lang="en-GB" sz="1600" baseline="-25000" dirty="0" smtClean="0">
                <a:solidFill>
                  <a:srgbClr val="C00000"/>
                </a:solidFill>
                <a:sym typeface="Symbol" pitchFamily="18" charset="2"/>
              </a:rPr>
              <a:t>0</a:t>
            </a:r>
            <a:r>
              <a:rPr lang="en-GB" sz="1600" dirty="0" smtClean="0">
                <a:solidFill>
                  <a:srgbClr val="C00000"/>
                </a:solidFill>
                <a:sym typeface="Symbol" pitchFamily="18" charset="2"/>
              </a:rPr>
              <a:t>, </a:t>
            </a:r>
            <a:r>
              <a:rPr lang="el-GR" sz="1600" dirty="0" smtClean="0">
                <a:solidFill>
                  <a:srgbClr val="C00000"/>
                </a:solidFill>
                <a:sym typeface="Symbol" pitchFamily="18" charset="2"/>
              </a:rPr>
              <a:t>α</a:t>
            </a:r>
            <a:r>
              <a:rPr lang="en-GB" sz="1600" baseline="-25000" dirty="0" smtClean="0">
                <a:solidFill>
                  <a:srgbClr val="C00000"/>
                </a:solidFill>
                <a:sym typeface="Symbol" pitchFamily="18" charset="2"/>
              </a:rPr>
              <a:t>0</a:t>
            </a:r>
          </a:p>
          <a:p>
            <a:pPr marL="179388" indent="-166688" algn="l" eaLnBrk="1" hangingPunct="1">
              <a:buFont typeface="Arial" panose="020B0604020202020204" pitchFamily="34" charset="0"/>
              <a:buChar char="•"/>
            </a:pPr>
            <a:r>
              <a:rPr lang="en-GB" sz="1600" dirty="0" smtClean="0">
                <a:solidFill>
                  <a:srgbClr val="C00000"/>
                </a:solidFill>
                <a:sym typeface="Symbol" pitchFamily="18" charset="2"/>
              </a:rPr>
              <a:t>Bias U</a:t>
            </a:r>
          </a:p>
          <a:p>
            <a:pPr marL="179388" indent="-166688" algn="l" eaLnBrk="1" hangingPunct="1">
              <a:buFont typeface="Arial" panose="020B0604020202020204" pitchFamily="34" charset="0"/>
              <a:buChar char="•"/>
            </a:pPr>
            <a:r>
              <a:rPr lang="en-GB" sz="1600" dirty="0" smtClean="0">
                <a:solidFill>
                  <a:srgbClr val="C00000"/>
                </a:solidFill>
                <a:sym typeface="Symbol" pitchFamily="18" charset="2"/>
              </a:rPr>
              <a:t>Collection of electrons</a:t>
            </a:r>
            <a:endParaRPr lang="en-GB" sz="1600" dirty="0">
              <a:solidFill>
                <a:srgbClr val="C00000"/>
              </a:solidFill>
              <a:sym typeface="Symbol" pitchFamily="18" charset="2"/>
            </a:endParaRPr>
          </a:p>
        </p:txBody>
      </p:sp>
      <p:cxnSp>
        <p:nvCxnSpPr>
          <p:cNvPr id="15" name="Straight Arrow Connector 14"/>
          <p:cNvCxnSpPr/>
          <p:nvPr/>
        </p:nvCxnSpPr>
        <p:spPr bwMode="auto">
          <a:xfrm>
            <a:off x="5729955" y="1268760"/>
            <a:ext cx="2316032" cy="253105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7" name="Straight Arrow Connector 16"/>
          <p:cNvCxnSpPr/>
          <p:nvPr/>
        </p:nvCxnSpPr>
        <p:spPr bwMode="auto">
          <a:xfrm flipV="1">
            <a:off x="8068169" y="2811300"/>
            <a:ext cx="630469" cy="98851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9" name="TextBox 18"/>
          <p:cNvSpPr txBox="1"/>
          <p:nvPr/>
        </p:nvSpPr>
        <p:spPr bwMode="auto">
          <a:xfrm>
            <a:off x="5463428" y="2952590"/>
            <a:ext cx="232649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p>
            <a:pPr marL="12700" algn="l" eaLnBrk="1" hangingPunct="1"/>
            <a:r>
              <a:rPr lang="en-GB" sz="1600" dirty="0" smtClean="0">
                <a:solidFill>
                  <a:srgbClr val="0033CC"/>
                </a:solidFill>
                <a:sym typeface="Symbol" pitchFamily="18" charset="2"/>
              </a:rPr>
              <a:t>Bombarded surface: </a:t>
            </a:r>
          </a:p>
          <a:p>
            <a:pPr marL="179388" indent="-166688" algn="l" eaLnBrk="1" hangingPunct="1">
              <a:buFont typeface="Arial" panose="020B0604020202020204" pitchFamily="34" charset="0"/>
              <a:buChar char="•"/>
            </a:pPr>
            <a:r>
              <a:rPr lang="en-GB" sz="1600" dirty="0" smtClean="0">
                <a:solidFill>
                  <a:srgbClr val="0033CC"/>
                </a:solidFill>
                <a:sym typeface="Symbol" pitchFamily="18" charset="2"/>
              </a:rPr>
              <a:t>U=0, </a:t>
            </a:r>
          </a:p>
          <a:p>
            <a:pPr marL="179388" indent="-166688" algn="l" eaLnBrk="1" hangingPunct="1">
              <a:buFont typeface="Arial" panose="020B0604020202020204" pitchFamily="34" charset="0"/>
              <a:buChar char="•"/>
            </a:pPr>
            <a:r>
              <a:rPr lang="en-GB" sz="1600" dirty="0" smtClean="0">
                <a:solidFill>
                  <a:srgbClr val="0033CC"/>
                </a:solidFill>
                <a:sym typeface="Symbol" pitchFamily="18" charset="2"/>
              </a:rPr>
              <a:t>Secondary electrons</a:t>
            </a:r>
            <a:endParaRPr lang="en-GB" sz="1600" dirty="0">
              <a:solidFill>
                <a:srgbClr val="0033CC"/>
              </a:solidFill>
              <a:sym typeface="Symbol" pitchFamily="18" charset="2"/>
            </a:endParaRPr>
          </a:p>
        </p:txBody>
      </p:sp>
      <p:sp>
        <p:nvSpPr>
          <p:cNvPr id="21" name="Arc 20"/>
          <p:cNvSpPr/>
          <p:nvPr/>
        </p:nvSpPr>
        <p:spPr bwMode="auto">
          <a:xfrm rot="5400000">
            <a:off x="5568538" y="908760"/>
            <a:ext cx="720000" cy="720000"/>
          </a:xfrm>
          <a:prstGeom prst="arc">
            <a:avLst>
              <a:gd name="adj1" fmla="val 16200000"/>
              <a:gd name="adj2" fmla="val 20689777"/>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Lucida Grande" pitchFamily="84" charset="0"/>
              <a:ea typeface="ヒラギノ角ゴ Pro W3" pitchFamily="84" charset="-128"/>
            </a:endParaRPr>
          </a:p>
        </p:txBody>
      </p:sp>
      <p:sp>
        <p:nvSpPr>
          <p:cNvPr id="23" name="TextBox 22"/>
          <p:cNvSpPr txBox="1"/>
          <p:nvPr/>
        </p:nvSpPr>
        <p:spPr bwMode="auto">
          <a:xfrm>
            <a:off x="6179408" y="1385560"/>
            <a:ext cx="5830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p>
            <a:pPr algn="l" eaLnBrk="1" hangingPunct="1"/>
            <a:r>
              <a:rPr lang="el-GR" sz="2000" dirty="0" smtClean="0">
                <a:solidFill>
                  <a:srgbClr val="FF0000"/>
                </a:solidFill>
                <a:sym typeface="Symbol" pitchFamily="18" charset="2"/>
              </a:rPr>
              <a:t>α</a:t>
            </a:r>
            <a:r>
              <a:rPr lang="en-GB" sz="2000" baseline="-25000" dirty="0" smtClean="0">
                <a:solidFill>
                  <a:srgbClr val="FF0000"/>
                </a:solidFill>
                <a:sym typeface="Symbol" pitchFamily="18" charset="2"/>
              </a:rPr>
              <a:t>0</a:t>
            </a:r>
          </a:p>
        </p:txBody>
      </p:sp>
      <p:pic>
        <p:nvPicPr>
          <p:cNvPr id="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09488" y="3999882"/>
            <a:ext cx="3789836" cy="2478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91686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268760"/>
            <a:ext cx="8640960" cy="5184576"/>
          </a:xfrm>
        </p:spPr>
        <p:txBody>
          <a:bodyPr/>
          <a:lstStyle/>
          <a:p>
            <a:r>
              <a:rPr lang="en-GB" dirty="0" smtClean="0"/>
              <a:t>SEY as a function of initial angle </a:t>
            </a:r>
            <a:r>
              <a:rPr lang="el-GR" dirty="0" smtClean="0"/>
              <a:t>α</a:t>
            </a:r>
            <a:r>
              <a:rPr lang="en-GB" baseline="-25000" dirty="0" smtClean="0"/>
              <a:t>0</a:t>
            </a:r>
          </a:p>
          <a:p>
            <a:r>
              <a:rPr lang="en-GB" dirty="0" smtClean="0"/>
              <a:t>SEY </a:t>
            </a:r>
            <a:r>
              <a:rPr lang="en-GB" dirty="0"/>
              <a:t>in a </a:t>
            </a:r>
            <a:r>
              <a:rPr lang="en-GB" dirty="0" smtClean="0"/>
              <a:t>weak magnetic field B </a:t>
            </a:r>
            <a:r>
              <a:rPr lang="en-GB" dirty="0" smtClean="0">
                <a:sym typeface="Symbol"/>
              </a:rPr>
              <a:t>&lt; </a:t>
            </a:r>
            <a:r>
              <a:rPr lang="en-GB" dirty="0">
                <a:sym typeface="Symbol"/>
              </a:rPr>
              <a:t>0.02 T </a:t>
            </a:r>
            <a:endParaRPr lang="en-GB" dirty="0"/>
          </a:p>
          <a:p>
            <a:pPr lvl="1"/>
            <a:r>
              <a:rPr lang="en-GB" dirty="0"/>
              <a:t>requires </a:t>
            </a:r>
            <a:r>
              <a:rPr lang="en-GB" dirty="0" smtClean="0"/>
              <a:t>a </a:t>
            </a:r>
            <a:r>
              <a:rPr lang="en-GB" dirty="0"/>
              <a:t>modification of an existing SEY </a:t>
            </a:r>
            <a:r>
              <a:rPr lang="en-GB" dirty="0" smtClean="0"/>
              <a:t>measurement</a:t>
            </a:r>
          </a:p>
          <a:p>
            <a:pPr lvl="1"/>
            <a:endParaRPr lang="en-GB" dirty="0"/>
          </a:p>
          <a:p>
            <a:r>
              <a:rPr lang="en-GB" dirty="0"/>
              <a:t>SEY at cryogenic </a:t>
            </a:r>
            <a:r>
              <a:rPr lang="en-GB" dirty="0" smtClean="0"/>
              <a:t>temperatures</a:t>
            </a:r>
          </a:p>
          <a:p>
            <a:r>
              <a:rPr lang="en-GB" dirty="0" smtClean="0"/>
              <a:t>SEY from a surface with condensed gases</a:t>
            </a:r>
            <a:endParaRPr lang="en-GB" dirty="0"/>
          </a:p>
          <a:p>
            <a:r>
              <a:rPr lang="en-GB" dirty="0" smtClean="0"/>
              <a:t>SEY </a:t>
            </a:r>
            <a:r>
              <a:rPr lang="en-GB" dirty="0"/>
              <a:t>in a </a:t>
            </a:r>
            <a:r>
              <a:rPr lang="en-GB" dirty="0" smtClean="0"/>
              <a:t>strong </a:t>
            </a:r>
            <a:r>
              <a:rPr lang="en-GB" dirty="0"/>
              <a:t>magnetic field B </a:t>
            </a:r>
            <a:r>
              <a:rPr lang="en-GB" dirty="0">
                <a:sym typeface="Symbol"/>
              </a:rPr>
              <a:t>= </a:t>
            </a:r>
            <a:r>
              <a:rPr lang="en-GB" dirty="0" smtClean="0">
                <a:sym typeface="Symbol"/>
              </a:rPr>
              <a:t>1.8 </a:t>
            </a:r>
            <a:r>
              <a:rPr lang="en-GB" dirty="0">
                <a:sym typeface="Symbol"/>
              </a:rPr>
              <a:t>T </a:t>
            </a:r>
            <a:endParaRPr lang="en-GB" dirty="0"/>
          </a:p>
          <a:p>
            <a:pPr lvl="1"/>
            <a:r>
              <a:rPr lang="en-GB" dirty="0" smtClean="0"/>
              <a:t>can be done, requires a new testing facility</a:t>
            </a:r>
          </a:p>
          <a:p>
            <a:pPr lvl="1"/>
            <a:endParaRPr lang="en-GB" dirty="0" smtClean="0"/>
          </a:p>
          <a:p>
            <a:r>
              <a:rPr lang="en-GB" dirty="0" smtClean="0"/>
              <a:t>Photo-electron </a:t>
            </a:r>
            <a:r>
              <a:rPr lang="en-GB" dirty="0"/>
              <a:t>emission yield (PEY) </a:t>
            </a:r>
            <a:endParaRPr lang="en-GB" dirty="0" smtClean="0"/>
          </a:p>
          <a:p>
            <a:pPr lvl="1"/>
            <a:r>
              <a:rPr lang="en-GB" dirty="0"/>
              <a:t>PEY in </a:t>
            </a:r>
            <a:r>
              <a:rPr lang="en-GB" dirty="0" smtClean="0"/>
              <a:t>a magnetic </a:t>
            </a:r>
            <a:r>
              <a:rPr lang="en-GB" dirty="0"/>
              <a:t>field</a:t>
            </a:r>
          </a:p>
          <a:p>
            <a:pPr lvl="2"/>
            <a:r>
              <a:rPr lang="en-GB" dirty="0"/>
              <a:t>requires an access to a SR </a:t>
            </a:r>
            <a:r>
              <a:rPr lang="en-GB" dirty="0" smtClean="0"/>
              <a:t>beamline </a:t>
            </a:r>
            <a:endParaRPr lang="en-GB" dirty="0"/>
          </a:p>
        </p:txBody>
      </p:sp>
      <p:sp>
        <p:nvSpPr>
          <p:cNvPr id="3" name="Title 2"/>
          <p:cNvSpPr>
            <a:spLocks noGrp="1"/>
          </p:cNvSpPr>
          <p:nvPr>
            <p:ph type="title"/>
          </p:nvPr>
        </p:nvSpPr>
        <p:spPr>
          <a:xfrm>
            <a:off x="215008" y="692696"/>
            <a:ext cx="8821488" cy="576064"/>
          </a:xfrm>
        </p:spPr>
        <p:txBody>
          <a:bodyPr/>
          <a:lstStyle/>
          <a:p>
            <a:r>
              <a:rPr lang="en-GB" dirty="0" smtClean="0"/>
              <a:t>What else could be studied</a:t>
            </a:r>
            <a:endParaRPr lang="en-GB" dirty="0"/>
          </a:p>
        </p:txBody>
      </p:sp>
    </p:spTree>
    <p:extLst>
      <p:ext uri="{BB962C8B-B14F-4D97-AF65-F5344CB8AC3E}">
        <p14:creationId xmlns:p14="http://schemas.microsoft.com/office/powerpoint/2010/main" val="7897026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7524" y="1916832"/>
            <a:ext cx="8568952" cy="4248472"/>
          </a:xfrm>
        </p:spPr>
        <p:txBody>
          <a:bodyPr/>
          <a:lstStyle/>
          <a:p>
            <a:r>
              <a:rPr lang="en-GB" dirty="0" smtClean="0"/>
              <a:t>Two options for cryogenics:</a:t>
            </a:r>
          </a:p>
          <a:p>
            <a:pPr lvl="1"/>
            <a:r>
              <a:rPr lang="en-GB" dirty="0"/>
              <a:t>A </a:t>
            </a:r>
            <a:r>
              <a:rPr lang="en-GB" dirty="0" err="1"/>
              <a:t>cryo</a:t>
            </a:r>
            <a:r>
              <a:rPr lang="en-GB" dirty="0"/>
              <a:t>-pump compressor and a pump head</a:t>
            </a:r>
          </a:p>
          <a:p>
            <a:pPr lvl="2"/>
            <a:r>
              <a:rPr lang="en-GB" dirty="0" smtClean="0"/>
              <a:t>T </a:t>
            </a:r>
            <a:r>
              <a:rPr lang="en-GB" dirty="0" smtClean="0">
                <a:sym typeface="Symbol"/>
              </a:rPr>
              <a:t></a:t>
            </a:r>
            <a:r>
              <a:rPr lang="en-GB" dirty="0" smtClean="0"/>
              <a:t> 20 K; Max power 10 W at 20 K</a:t>
            </a:r>
          </a:p>
          <a:p>
            <a:pPr lvl="1"/>
            <a:r>
              <a:rPr lang="en-GB" dirty="0" smtClean="0"/>
              <a:t>A cryogenic head with a compressor: </a:t>
            </a:r>
          </a:p>
          <a:p>
            <a:pPr lvl="2"/>
            <a:r>
              <a:rPr lang="en-GB" dirty="0" smtClean="0"/>
              <a:t>T </a:t>
            </a:r>
            <a:r>
              <a:rPr lang="en-GB" dirty="0">
                <a:sym typeface="Symbol"/>
              </a:rPr>
              <a:t></a:t>
            </a:r>
            <a:r>
              <a:rPr lang="en-GB" dirty="0"/>
              <a:t> </a:t>
            </a:r>
            <a:r>
              <a:rPr lang="en-GB" dirty="0" smtClean="0"/>
              <a:t>4 </a:t>
            </a:r>
            <a:r>
              <a:rPr lang="en-GB" dirty="0"/>
              <a:t>K; Max power </a:t>
            </a:r>
            <a:r>
              <a:rPr lang="en-GB" dirty="0" smtClean="0"/>
              <a:t>1 </a:t>
            </a:r>
            <a:r>
              <a:rPr lang="en-GB" dirty="0"/>
              <a:t>W at </a:t>
            </a:r>
            <a:r>
              <a:rPr lang="en-GB" dirty="0" smtClean="0"/>
              <a:t>4.2 </a:t>
            </a:r>
            <a:r>
              <a:rPr lang="en-GB" dirty="0"/>
              <a:t>K</a:t>
            </a:r>
          </a:p>
          <a:p>
            <a:endParaRPr lang="en-GB" dirty="0" smtClean="0"/>
          </a:p>
          <a:p>
            <a:r>
              <a:rPr lang="en-GB" dirty="0" smtClean="0"/>
              <a:t>SC magnet:</a:t>
            </a:r>
          </a:p>
          <a:p>
            <a:pPr lvl="1"/>
            <a:r>
              <a:rPr lang="en-GB" dirty="0" smtClean="0"/>
              <a:t>Up to 1.8 T </a:t>
            </a:r>
          </a:p>
          <a:p>
            <a:pPr lvl="1"/>
            <a:r>
              <a:rPr lang="en-GB" dirty="0" smtClean="0"/>
              <a:t>Bore diameter 30 mm</a:t>
            </a:r>
          </a:p>
          <a:p>
            <a:endParaRPr lang="en-GB" dirty="0" smtClean="0"/>
          </a:p>
        </p:txBody>
      </p:sp>
      <p:sp>
        <p:nvSpPr>
          <p:cNvPr id="3" name="Title 2"/>
          <p:cNvSpPr>
            <a:spLocks noGrp="1"/>
          </p:cNvSpPr>
          <p:nvPr>
            <p:ph type="title"/>
          </p:nvPr>
        </p:nvSpPr>
        <p:spPr>
          <a:xfrm>
            <a:off x="1367644" y="908720"/>
            <a:ext cx="6408712" cy="864096"/>
          </a:xfrm>
          <a:solidFill>
            <a:srgbClr val="D0EAEC"/>
          </a:solidFill>
        </p:spPr>
        <p:txBody>
          <a:bodyPr/>
          <a:lstStyle/>
          <a:p>
            <a:r>
              <a:rPr lang="en-GB" dirty="0" smtClean="0"/>
              <a:t>Possibility for SEY studies at cryogenic temperatures in ASTeC:</a:t>
            </a:r>
            <a:endParaRPr lang="en-GB" dirty="0"/>
          </a:p>
        </p:txBody>
      </p:sp>
    </p:spTree>
    <p:extLst>
      <p:ext uri="{BB962C8B-B14F-4D97-AF65-F5344CB8AC3E}">
        <p14:creationId xmlns:p14="http://schemas.microsoft.com/office/powerpoint/2010/main" val="15151399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2420888"/>
            <a:ext cx="8640960" cy="3944504"/>
          </a:xfrm>
        </p:spPr>
        <p:txBody>
          <a:bodyPr/>
          <a:lstStyle/>
          <a:p>
            <a:r>
              <a:rPr lang="en-GB" dirty="0"/>
              <a:t>How it relates to the other </a:t>
            </a:r>
            <a:r>
              <a:rPr lang="en-GB" dirty="0" smtClean="0"/>
              <a:t>tasks</a:t>
            </a:r>
          </a:p>
          <a:p>
            <a:pPr lvl="1"/>
            <a:endParaRPr lang="en-GB" dirty="0" smtClean="0"/>
          </a:p>
          <a:p>
            <a:pPr lvl="1"/>
            <a:endParaRPr lang="en-GB" dirty="0"/>
          </a:p>
          <a:p>
            <a:endParaRPr lang="en-GB" dirty="0"/>
          </a:p>
          <a:p>
            <a:r>
              <a:rPr lang="en-GB" dirty="0"/>
              <a:t>The execution </a:t>
            </a:r>
            <a:r>
              <a:rPr lang="en-GB" dirty="0" smtClean="0"/>
              <a:t>plan</a:t>
            </a:r>
          </a:p>
          <a:p>
            <a:pPr lvl="1"/>
            <a:endParaRPr lang="en-GB" dirty="0"/>
          </a:p>
          <a:p>
            <a:endParaRPr lang="en-GB" dirty="0"/>
          </a:p>
        </p:txBody>
      </p:sp>
      <p:sp>
        <p:nvSpPr>
          <p:cNvPr id="3" name="Title 2"/>
          <p:cNvSpPr>
            <a:spLocks noGrp="1"/>
          </p:cNvSpPr>
          <p:nvPr>
            <p:ph type="title"/>
          </p:nvPr>
        </p:nvSpPr>
        <p:spPr>
          <a:xfrm>
            <a:off x="251520" y="1196752"/>
            <a:ext cx="8640960" cy="576064"/>
          </a:xfrm>
        </p:spPr>
        <p:txBody>
          <a:bodyPr/>
          <a:lstStyle/>
          <a:p>
            <a:r>
              <a:rPr lang="en-GB" dirty="0" smtClean="0"/>
              <a:t>What have to be decided during this meeting</a:t>
            </a:r>
            <a:endParaRPr lang="en-GB" dirty="0"/>
          </a:p>
        </p:txBody>
      </p:sp>
    </p:spTree>
    <p:extLst>
      <p:ext uri="{BB962C8B-B14F-4D97-AF65-F5344CB8AC3E}">
        <p14:creationId xmlns:p14="http://schemas.microsoft.com/office/powerpoint/2010/main" val="2876938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3412" y="764704"/>
            <a:ext cx="6574811" cy="5760640"/>
          </a:xfrm>
          <a:solidFill>
            <a:schemeClr val="bg1"/>
          </a:solidFill>
        </p:spPr>
        <p:txBody>
          <a:bodyPr/>
          <a:lstStyle/>
          <a:p>
            <a:r>
              <a:rPr lang="en-GB" sz="1400" dirty="0" smtClean="0"/>
              <a:t>P. 14. T</a:t>
            </a:r>
            <a:r>
              <a:rPr lang="en-GB" sz="1400" i="1" dirty="0" smtClean="0"/>
              <a:t>able 2: Priorities of study topics concerning beam optics, technical feasibility and infrastructure realization issues:</a:t>
            </a:r>
          </a:p>
          <a:p>
            <a:pPr lvl="1"/>
            <a:r>
              <a:rPr lang="en-GB" sz="1400" dirty="0" smtClean="0"/>
              <a:t>Cryogenic Beam Vacuum System</a:t>
            </a:r>
          </a:p>
          <a:p>
            <a:pPr lvl="2"/>
            <a:r>
              <a:rPr lang="en-GB" sz="1200" dirty="0" smtClean="0"/>
              <a:t>Manage synchrotron radiation heat-load with higher-temperature beam-screens</a:t>
            </a:r>
            <a:endParaRPr lang="en-GB" sz="1200" dirty="0"/>
          </a:p>
          <a:p>
            <a:pPr lvl="2"/>
            <a:r>
              <a:rPr lang="en-GB" sz="1200" dirty="0" smtClean="0"/>
              <a:t>Mitigate impedance and electron cloud effects (e.g. photon stops, cleaning electrodes, mechanical design, superconducting material coating)</a:t>
            </a:r>
            <a:endParaRPr lang="en-GB" sz="1200" dirty="0"/>
          </a:p>
          <a:p>
            <a:r>
              <a:rPr lang="en-GB" sz="1400" dirty="0" smtClean="0"/>
              <a:t>P. 29. Novel materials and material processing techniques</a:t>
            </a:r>
          </a:p>
          <a:p>
            <a:pPr lvl="1"/>
            <a:r>
              <a:rPr lang="en-GB" sz="1200" dirty="0" smtClean="0"/>
              <a:t>In the scope of the cryogenic vacuum system design work package (WP 4), </a:t>
            </a:r>
            <a:r>
              <a:rPr lang="en-GB" sz="1200" u="sng" dirty="0" smtClean="0"/>
              <a:t>investigation of novel materials, their handling, behaviour and large scale industrial applicability</a:t>
            </a:r>
            <a:r>
              <a:rPr lang="en-GB" sz="1200" dirty="0" smtClean="0"/>
              <a:t> are keys to come to a reliable beam-screen beam-pipe system. The system will need to absorb energy in the order of 50 W m at cryogenic temperature to protect the magnet cold bore from the heat load, needs to be </a:t>
            </a:r>
            <a:r>
              <a:rPr lang="en-GB" sz="1200" u="sng" dirty="0" smtClean="0"/>
              <a:t>resistant against electron cloud effects</a:t>
            </a:r>
            <a:r>
              <a:rPr lang="en-GB" sz="1200" dirty="0" smtClean="0"/>
              <a:t>, be highly robust and stable under superconducting quench conditions, and has to give the possibility for fast feedback in presence of impedance effects. Designing such a system, both in terms of mechanics and material qualities is far from obvious today. … This proposal, in WP 4, complements these ongoing activities with investigations of superconducting thin-film coatings and </a:t>
            </a:r>
            <a:r>
              <a:rPr lang="en-GB" sz="1200" u="sng" dirty="0" smtClean="0"/>
              <a:t>Non Evaporable Getter (</a:t>
            </a:r>
            <a:r>
              <a:rPr lang="en-GB" sz="1200" u="sng" dirty="0"/>
              <a:t>NEG</a:t>
            </a:r>
            <a:r>
              <a:rPr lang="en-GB" sz="1200" u="sng" dirty="0" smtClean="0"/>
              <a:t>)</a:t>
            </a:r>
            <a:r>
              <a:rPr lang="en-GB" sz="1200" dirty="0" smtClean="0"/>
              <a:t> materials to be sputtered on the internal surface of the copper vacuum chambers. </a:t>
            </a:r>
          </a:p>
          <a:p>
            <a:r>
              <a:rPr lang="en-GB" sz="1400" dirty="0" smtClean="0"/>
              <a:t>P. 40:</a:t>
            </a:r>
          </a:p>
          <a:p>
            <a:pPr lvl="1"/>
            <a:r>
              <a:rPr lang="en-GB" sz="1200" dirty="0" smtClean="0"/>
              <a:t>The cryogenic beam vacuum system work package (WP 4) will develop the technical design concept for the beam-pipe based on the requirements and constraints that emerge from the arc design work package (WP 2).  … Based on the arc design, </a:t>
            </a:r>
            <a:r>
              <a:rPr lang="en-GB" sz="1200" u="sng" dirty="0" smtClean="0"/>
              <a:t>computation-intensive applications will integrate beam-induced dynamic vacuum stability  phenomena  </a:t>
            </a:r>
            <a:r>
              <a:rPr lang="en-GB" sz="1200" dirty="0" smtClean="0"/>
              <a:t>with  experimental  surface  material  </a:t>
            </a:r>
            <a:r>
              <a:rPr lang="en-GB" sz="1200" dirty="0"/>
              <a:t>studies</a:t>
            </a:r>
            <a:r>
              <a:rPr lang="en-GB" sz="1200" dirty="0" smtClean="0"/>
              <a:t>. The  results  will  lead  to  optimized  beam-screen  </a:t>
            </a:r>
            <a:r>
              <a:rPr lang="en-GB" sz="1200" dirty="0"/>
              <a:t>designs</a:t>
            </a:r>
            <a:r>
              <a:rPr lang="en-GB" sz="1200" dirty="0" smtClean="0"/>
              <a:t>,  whose compatibility with  fast magnetic  transitions  and  cryogenic  cooling concepts will have to be ensured. </a:t>
            </a:r>
            <a:endParaRPr lang="en-GB" sz="1200" dirty="0"/>
          </a:p>
        </p:txBody>
      </p:sp>
      <p:sp>
        <p:nvSpPr>
          <p:cNvPr id="3" name="Title 2"/>
          <p:cNvSpPr>
            <a:spLocks noGrp="1"/>
          </p:cNvSpPr>
          <p:nvPr>
            <p:ph type="title"/>
          </p:nvPr>
        </p:nvSpPr>
        <p:spPr>
          <a:xfrm>
            <a:off x="2195734" y="116632"/>
            <a:ext cx="4536505" cy="576064"/>
          </a:xfrm>
        </p:spPr>
        <p:txBody>
          <a:bodyPr/>
          <a:lstStyle/>
          <a:p>
            <a:r>
              <a:rPr lang="en-GB" dirty="0" smtClean="0"/>
              <a:t>What is in the proposal</a:t>
            </a:r>
            <a:endParaRPr lang="en-GB"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39" y="3573016"/>
            <a:ext cx="2272105" cy="22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3209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241" y="23817"/>
            <a:ext cx="6163365" cy="3837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789040"/>
            <a:ext cx="5536372" cy="28138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04678" y="3528050"/>
            <a:ext cx="3639322" cy="3032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bwMode="auto">
          <a:xfrm>
            <a:off x="6444208" y="1124744"/>
            <a:ext cx="129614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p>
            <a:pPr algn="l" eaLnBrk="1" hangingPunct="1"/>
            <a:r>
              <a:rPr lang="en-GB" sz="1800" dirty="0" smtClean="0">
                <a:sym typeface="Symbol" pitchFamily="18" charset="2"/>
              </a:rPr>
              <a:t>P. 47-49</a:t>
            </a:r>
            <a:endParaRPr lang="en-GB" sz="1800" dirty="0">
              <a:sym typeface="Symbol" pitchFamily="18" charset="2"/>
            </a:endParaRPr>
          </a:p>
        </p:txBody>
      </p:sp>
    </p:spTree>
    <p:extLst>
      <p:ext uri="{BB962C8B-B14F-4D97-AF65-F5344CB8AC3E}">
        <p14:creationId xmlns:p14="http://schemas.microsoft.com/office/powerpoint/2010/main" val="508969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692696"/>
            <a:ext cx="9144000" cy="7128792"/>
          </a:xfrm>
          <a:solidFill>
            <a:schemeClr val="bg1"/>
          </a:solidFill>
        </p:spPr>
        <p:txBody>
          <a:bodyPr/>
          <a:lstStyle/>
          <a:p>
            <a:pPr marL="176213" indent="-176213"/>
            <a:r>
              <a:rPr lang="en-GB" sz="1200" dirty="0" smtClean="0"/>
              <a:t>Task 4.1: Work Package Coordination (</a:t>
            </a:r>
            <a:r>
              <a:rPr lang="en-GB" sz="1200" dirty="0"/>
              <a:t>ALBA</a:t>
            </a:r>
            <a:r>
              <a:rPr lang="en-GB" sz="1200" dirty="0" smtClean="0"/>
              <a:t>) </a:t>
            </a:r>
            <a:endParaRPr lang="en-GB" sz="1200" dirty="0"/>
          </a:p>
          <a:p>
            <a:pPr marL="354013" lvl="1" indent="-169863"/>
            <a:r>
              <a:rPr lang="en-GB" sz="1100" dirty="0" smtClean="0"/>
              <a:t>ALBA with the assistance of CERN coordinates the work of all other tasks of this work package to ensure consistency of the work according to the project plan and to coordinate the WP technical and scientific scope with  the  tasks  carried out by  the other WPs. Coordination duties  include  the organization of WP internal  steering  </a:t>
            </a:r>
            <a:r>
              <a:rPr lang="en-GB" sz="1100" dirty="0"/>
              <a:t>meetings</a:t>
            </a:r>
            <a:r>
              <a:rPr lang="en-GB" sz="1100" dirty="0" smtClean="0"/>
              <a:t>,  setting  up  of  proper  </a:t>
            </a:r>
            <a:r>
              <a:rPr lang="en-GB" sz="1100" dirty="0"/>
              <a:t>reviewing</a:t>
            </a:r>
            <a:r>
              <a:rPr lang="en-GB" sz="1100" dirty="0" smtClean="0"/>
              <a:t>,  reporting  to  project  management  and distribution of the information within the WP as well as to the other work packages. The task covers the organization of the annual meeting sessions dedicated to the WP activity review and possible workshops or  specialized working  </a:t>
            </a:r>
            <a:r>
              <a:rPr lang="en-GB" sz="1100" dirty="0"/>
              <a:t>sessions</a:t>
            </a:r>
            <a:r>
              <a:rPr lang="en-GB" sz="1100" dirty="0" smtClean="0"/>
              <a:t>,  implying  the attendance  of  invited participants  from  inside and outside the consortium. In particular this WP requires coordination with other WPs on the following subjects: </a:t>
            </a:r>
            <a:endParaRPr lang="en-GB" sz="1100" dirty="0"/>
          </a:p>
          <a:p>
            <a:pPr lvl="2"/>
            <a:r>
              <a:rPr lang="en-GB" sz="900" dirty="0" smtClean="0"/>
              <a:t>WP  2  </a:t>
            </a:r>
            <a:r>
              <a:rPr lang="en-GB" sz="900" dirty="0"/>
              <a:t>(</a:t>
            </a:r>
            <a:r>
              <a:rPr lang="en-GB" sz="900" dirty="0" smtClean="0"/>
              <a:t>arc  design  and  lattice  </a:t>
            </a:r>
            <a:r>
              <a:rPr lang="en-GB" sz="900" dirty="0"/>
              <a:t>integration</a:t>
            </a:r>
            <a:r>
              <a:rPr lang="en-GB" sz="900" dirty="0" smtClean="0"/>
              <a:t>)</a:t>
            </a:r>
          </a:p>
          <a:p>
            <a:pPr lvl="2"/>
            <a:r>
              <a:rPr lang="en-GB" sz="900" dirty="0" smtClean="0"/>
              <a:t>WP  5  </a:t>
            </a:r>
            <a:r>
              <a:rPr lang="en-GB" sz="900" dirty="0"/>
              <a:t>(</a:t>
            </a:r>
            <a:r>
              <a:rPr lang="en-GB" sz="900" dirty="0" smtClean="0"/>
              <a:t>accelerator magnet  </a:t>
            </a:r>
            <a:r>
              <a:rPr lang="en-GB" sz="900" dirty="0"/>
              <a:t>design</a:t>
            </a:r>
            <a:r>
              <a:rPr lang="en-GB" sz="900" dirty="0" smtClean="0"/>
              <a:t>)</a:t>
            </a:r>
          </a:p>
          <a:p>
            <a:pPr marL="176213" indent="-176213"/>
            <a:r>
              <a:rPr lang="en-GB" sz="1200" b="1" dirty="0" smtClean="0"/>
              <a:t>Task 4.2: Study beam-induced vacuum effects</a:t>
            </a:r>
            <a:r>
              <a:rPr lang="en-GB" sz="1200" dirty="0" smtClean="0"/>
              <a:t> (</a:t>
            </a:r>
            <a:r>
              <a:rPr lang="en-GB" sz="1200" b="1" dirty="0"/>
              <a:t>ALBA</a:t>
            </a:r>
            <a:r>
              <a:rPr lang="en-GB" sz="1200" dirty="0" smtClean="0"/>
              <a:t>, CERN) </a:t>
            </a:r>
            <a:endParaRPr lang="en-GB" sz="1200" dirty="0"/>
          </a:p>
          <a:p>
            <a:pPr marL="354013" lvl="1" indent="-169863"/>
            <a:r>
              <a:rPr lang="en-GB" sz="1100" dirty="0" smtClean="0"/>
              <a:t>ALBA will model and compute the cryogenic beam vacuum system, both in static and in time-constant (so called  </a:t>
            </a:r>
            <a:r>
              <a:rPr lang="en-GB" sz="1100" dirty="0"/>
              <a:t>“dynamic</a:t>
            </a:r>
            <a:r>
              <a:rPr lang="en-GB" sz="1100" dirty="0" smtClean="0"/>
              <a:t>”)  modes  based  on  the  input  provided  by  CERN  </a:t>
            </a:r>
            <a:r>
              <a:rPr lang="en-GB" sz="1100" dirty="0"/>
              <a:t>(</a:t>
            </a:r>
            <a:r>
              <a:rPr lang="en-GB" sz="1100" b="1" dirty="0" smtClean="0"/>
              <a:t>D-4.4</a:t>
            </a:r>
            <a:r>
              <a:rPr lang="en-GB" sz="1100" dirty="0" smtClean="0"/>
              <a:t>).  CERN  will  contribute  to  the implementation of the time-constant modelling, providing expertise and training. The model will include synchrotron  radiation  </a:t>
            </a:r>
            <a:r>
              <a:rPr lang="en-GB" sz="1100" dirty="0"/>
              <a:t>effects</a:t>
            </a:r>
            <a:r>
              <a:rPr lang="en-GB" sz="1100" dirty="0" smtClean="0"/>
              <a:t>.  In  a  second  </a:t>
            </a:r>
            <a:r>
              <a:rPr lang="en-GB" sz="1100" dirty="0"/>
              <a:t>stage</a:t>
            </a:r>
            <a:r>
              <a:rPr lang="en-GB" sz="1100" dirty="0" smtClean="0"/>
              <a:t>,  </a:t>
            </a:r>
            <a:r>
              <a:rPr lang="en-GB" sz="1100" dirty="0"/>
              <a:t>ALBA</a:t>
            </a:r>
            <a:r>
              <a:rPr lang="en-GB" sz="1100" dirty="0" smtClean="0"/>
              <a:t>,  in  close  correlation  with  </a:t>
            </a:r>
            <a:r>
              <a:rPr lang="en-GB" sz="1100" dirty="0"/>
              <a:t>CERN</a:t>
            </a:r>
            <a:r>
              <a:rPr lang="en-GB" sz="1100" dirty="0" smtClean="0"/>
              <a:t>,  will  evaluate options  to  implement  </a:t>
            </a:r>
            <a:r>
              <a:rPr lang="en-GB" sz="1100" dirty="0" err="1" smtClean="0"/>
              <a:t>cryo</a:t>
            </a:r>
            <a:r>
              <a:rPr lang="en-GB" sz="1100" dirty="0" smtClean="0"/>
              <a:t>-photon absorbers and will propose a  conceptual design  for  these absorbers, which are compatible with the accelerator magnet design and accelerator layout. </a:t>
            </a:r>
            <a:endParaRPr lang="en-GB" sz="1100" dirty="0"/>
          </a:p>
          <a:p>
            <a:pPr marL="176213" indent="-176213"/>
            <a:r>
              <a:rPr lang="en-GB" sz="1200" b="1" dirty="0" smtClean="0"/>
              <a:t>Task 4.3: Mitigate beam-induced vacuum effects </a:t>
            </a:r>
            <a:r>
              <a:rPr lang="en-GB" sz="1200" dirty="0" smtClean="0"/>
              <a:t>(</a:t>
            </a:r>
            <a:r>
              <a:rPr lang="en-GB" sz="1200" b="1" dirty="0"/>
              <a:t>STFC</a:t>
            </a:r>
            <a:r>
              <a:rPr lang="en-GB" sz="1200" dirty="0" smtClean="0"/>
              <a:t>, CERN) </a:t>
            </a:r>
            <a:endParaRPr lang="en-GB" sz="1200" dirty="0"/>
          </a:p>
          <a:p>
            <a:pPr marL="360363" lvl="1" indent="-176213"/>
            <a:r>
              <a:rPr lang="en-GB" sz="1100" dirty="0" smtClean="0"/>
              <a:t>STFC  will  study  different  coatings  to mitigate  beam-induced  electron  cloud  and  ion  instabilities  on  flat samples  and  on  beam-screen  prototypes  provided  by  </a:t>
            </a:r>
            <a:r>
              <a:rPr lang="en-GB" sz="1100" dirty="0"/>
              <a:t>CERN</a:t>
            </a:r>
            <a:r>
              <a:rPr lang="en-GB" sz="1100" dirty="0" smtClean="0"/>
              <a:t>.  Compatibility  of  these  coatings  with cryogenics  temperatures  has  to  be  </a:t>
            </a:r>
            <a:r>
              <a:rPr lang="en-GB" sz="1100" dirty="0"/>
              <a:t>demonstrated</a:t>
            </a:r>
            <a:r>
              <a:rPr lang="en-GB" sz="1100" dirty="0" smtClean="0"/>
              <a:t>,  in  particular  sticking  and  flaking  of  coatings  after several cool down and warm up cycles. CERN will review the testing conditions, results and analysis and will provide the beam-screen prototypes. This work flows into the engineering design (</a:t>
            </a:r>
            <a:r>
              <a:rPr lang="en-GB" sz="1100" b="1" dirty="0" smtClean="0"/>
              <a:t>D-4.3</a:t>
            </a:r>
            <a:r>
              <a:rPr lang="en-GB" sz="1100" dirty="0" smtClean="0"/>
              <a:t>) </a:t>
            </a:r>
            <a:endParaRPr lang="en-GB" sz="1100" dirty="0"/>
          </a:p>
          <a:p>
            <a:pPr marL="176213" indent="-176213"/>
            <a:r>
              <a:rPr lang="en-GB" sz="1200" b="1" dirty="0" smtClean="0"/>
              <a:t>Task 4.4: Study vacuum stability at cryogenic temperature </a:t>
            </a:r>
            <a:r>
              <a:rPr lang="en-GB" sz="1200" dirty="0" smtClean="0"/>
              <a:t>(</a:t>
            </a:r>
            <a:r>
              <a:rPr lang="en-GB" sz="1200" b="1" dirty="0"/>
              <a:t>INFN</a:t>
            </a:r>
            <a:r>
              <a:rPr lang="en-GB" sz="1200" dirty="0" smtClean="0"/>
              <a:t>, CERN) </a:t>
            </a:r>
            <a:endParaRPr lang="en-GB" sz="1200" dirty="0"/>
          </a:p>
          <a:p>
            <a:pPr marL="360363" lvl="1" indent="-176213"/>
            <a:r>
              <a:rPr lang="en-GB" sz="1100" dirty="0" smtClean="0"/>
              <a:t>INFN  </a:t>
            </a:r>
            <a:r>
              <a:rPr lang="en-GB" sz="1100" dirty="0" err="1" smtClean="0"/>
              <a:t>Frascati</a:t>
            </a:r>
            <a:r>
              <a:rPr lang="en-GB" sz="1100" dirty="0" smtClean="0"/>
              <a:t>  will  determine  vacuum  stability  and  adsorption  isotherms  at  different  cryogenic  beam-screen  operating  temperature  ranges  </a:t>
            </a:r>
            <a:r>
              <a:rPr lang="en-GB" sz="1100" dirty="0"/>
              <a:t>(</a:t>
            </a:r>
            <a:r>
              <a:rPr lang="en-GB" sz="1100" b="1" dirty="0" smtClean="0"/>
              <a:t>D-4.1</a:t>
            </a:r>
            <a:r>
              <a:rPr lang="en-GB" sz="1100" dirty="0" smtClean="0"/>
              <a:t>).  It  will  perform  complementary  studies  on  beam-induced stimulated  desorption  phenomena  by  </a:t>
            </a:r>
            <a:r>
              <a:rPr lang="en-GB" sz="1100" dirty="0"/>
              <a:t>photons</a:t>
            </a:r>
            <a:r>
              <a:rPr lang="en-GB" sz="1100" dirty="0" smtClean="0"/>
              <a:t>,  electrons  and  </a:t>
            </a:r>
            <a:r>
              <a:rPr lang="en-GB" sz="1100" dirty="0"/>
              <a:t>ions</a:t>
            </a:r>
            <a:r>
              <a:rPr lang="en-GB" sz="1100" dirty="0" smtClean="0"/>
              <a:t>.  These  studies  rely  mainly  on experimental samples and require beam-screen prototypes supplied by CERN.   </a:t>
            </a:r>
            <a:endParaRPr lang="en-GB" sz="1100" dirty="0"/>
          </a:p>
          <a:p>
            <a:pPr marL="176213" indent="-176213"/>
            <a:r>
              <a:rPr lang="en-GB" sz="1200" b="1" dirty="0" smtClean="0"/>
              <a:t>Task 4.5: Develop conceptual design for cryogenic beam vacuum system </a:t>
            </a:r>
            <a:r>
              <a:rPr lang="en-GB" sz="1200" dirty="0" smtClean="0"/>
              <a:t>(</a:t>
            </a:r>
            <a:r>
              <a:rPr lang="en-GB" sz="1200" b="1" dirty="0"/>
              <a:t>CERN</a:t>
            </a:r>
            <a:r>
              <a:rPr lang="en-GB" sz="1200" dirty="0" smtClean="0"/>
              <a:t>, CIEMAT) </a:t>
            </a:r>
            <a:endParaRPr lang="en-GB" sz="1200" dirty="0"/>
          </a:p>
          <a:p>
            <a:pPr marL="360363" lvl="1" indent="-176213"/>
            <a:r>
              <a:rPr lang="en-GB" sz="1100" dirty="0" smtClean="0"/>
              <a:t>CIEMAT will  closely  collaborate with  CERN  on  the mechanical  design  of  the  </a:t>
            </a:r>
            <a:r>
              <a:rPr lang="en-GB" sz="1100" dirty="0" err="1" smtClean="0"/>
              <a:t>cryo</a:t>
            </a:r>
            <a:r>
              <a:rPr lang="en-GB" sz="1100" dirty="0" smtClean="0"/>
              <a:t>-magnet  beam-screen, ensuring compatibility with fast magnetic transitions and cryogenic cooling concepts (</a:t>
            </a:r>
            <a:r>
              <a:rPr lang="en-GB" sz="1100" b="1" dirty="0" smtClean="0"/>
              <a:t>D-4.3</a:t>
            </a:r>
            <a:r>
              <a:rPr lang="en-GB" sz="1100" dirty="0" smtClean="0"/>
              <a:t>). CIEMAT and CERN  will  study  and  determine  beam  image  current  continuity  and  impedance  issues  on  vacuum engineering  and  review  the buckling  safety  factor  </a:t>
            </a:r>
            <a:r>
              <a:rPr lang="en-GB" sz="1100" dirty="0"/>
              <a:t>accordingly</a:t>
            </a:r>
            <a:r>
              <a:rPr lang="en-GB" sz="1100" dirty="0" smtClean="0"/>
              <a:t>. CERN will manufacture  the beam-screen prototypes  and  qualify  them  in  one  of  its magnet  test  stands  at  different  beam-screen  </a:t>
            </a:r>
            <a:r>
              <a:rPr lang="en-GB" sz="1100" dirty="0"/>
              <a:t>temperatures</a:t>
            </a:r>
            <a:r>
              <a:rPr lang="en-GB" sz="1100" dirty="0" smtClean="0"/>
              <a:t>. CIEMAT will assist CERN with instrumentation, measurements and qualification of the beam-screens.  </a:t>
            </a:r>
            <a:endParaRPr lang="en-GB" sz="1100" dirty="0"/>
          </a:p>
          <a:p>
            <a:pPr marL="176213" indent="-176213"/>
            <a:r>
              <a:rPr lang="en-GB" sz="1200" b="1" dirty="0" smtClean="0"/>
              <a:t>Task 4.6: Measurements on cryogenic beam vacuum system prototype </a:t>
            </a:r>
            <a:r>
              <a:rPr lang="en-GB" sz="1200" dirty="0" smtClean="0"/>
              <a:t>(</a:t>
            </a:r>
            <a:r>
              <a:rPr lang="en-GB" sz="1200" b="1" dirty="0"/>
              <a:t>KIT</a:t>
            </a:r>
            <a:r>
              <a:rPr lang="en-GB" sz="1200" dirty="0" smtClean="0"/>
              <a:t>, INFN, CERN) </a:t>
            </a:r>
            <a:endParaRPr lang="en-GB" sz="1200" dirty="0"/>
          </a:p>
          <a:p>
            <a:pPr marL="355600" lvl="1" indent="-171450"/>
            <a:r>
              <a:rPr lang="en-GB" sz="1100" dirty="0" smtClean="0"/>
              <a:t>KIT will be responsible for the “beam qualification” of the beam-screen prototype supplied by CERN (</a:t>
            </a:r>
            <a:r>
              <a:rPr lang="en-GB" sz="1100" b="1" dirty="0" smtClean="0"/>
              <a:t>D-4.2</a:t>
            </a:r>
            <a:r>
              <a:rPr lang="en-GB" sz="1100" dirty="0" smtClean="0"/>
              <a:t>). The goal is to determine synchrotron radiation heat loads and photo-electrons generation inside the beam-screen  </a:t>
            </a:r>
            <a:r>
              <a:rPr lang="en-GB" sz="1100" dirty="0"/>
              <a:t>prototype</a:t>
            </a:r>
            <a:r>
              <a:rPr lang="en-GB" sz="1100" dirty="0" smtClean="0"/>
              <a:t>.  This  beam-screen will  be  qualified with  beam  by  installing  the  CERN OLDEX36 experiment in the ANKA synchrotron ring and exposing the beam-screen prototype to significant levels of synchrotron  </a:t>
            </a:r>
            <a:r>
              <a:rPr lang="en-GB" sz="1100" dirty="0"/>
              <a:t>radiation</a:t>
            </a:r>
            <a:r>
              <a:rPr lang="en-GB" sz="1100" dirty="0" smtClean="0"/>
              <a:t>,  comparable  to  the operation  conditions  at  the hadron  </a:t>
            </a:r>
            <a:r>
              <a:rPr lang="en-GB" sz="1100" dirty="0"/>
              <a:t>collider</a:t>
            </a:r>
            <a:r>
              <a:rPr lang="en-GB" sz="1100" dirty="0" smtClean="0"/>
              <a:t>. CERN  delivers  to ANKA  premises  the COLDEX experiment  together with  all documents  required  to define and  create  the machine-COLDEX interfaces. ANKA will assist for the installation and integration of COLDEX carried out by CERN and INFN. INFN will commission the experiment and perform the measurements under CERN advice.</a:t>
            </a:r>
            <a:endParaRPr lang="en-GB" sz="1100" dirty="0"/>
          </a:p>
        </p:txBody>
      </p:sp>
      <p:sp>
        <p:nvSpPr>
          <p:cNvPr id="3" name="Title 2"/>
          <p:cNvSpPr>
            <a:spLocks noGrp="1"/>
          </p:cNvSpPr>
          <p:nvPr>
            <p:ph type="title"/>
          </p:nvPr>
        </p:nvSpPr>
        <p:spPr>
          <a:xfrm>
            <a:off x="2375756" y="44624"/>
            <a:ext cx="4392488" cy="576064"/>
          </a:xfrm>
        </p:spPr>
        <p:txBody>
          <a:bodyPr/>
          <a:lstStyle/>
          <a:p>
            <a:r>
              <a:rPr lang="en-GB" dirty="0" smtClean="0"/>
              <a:t>Description of Work</a:t>
            </a:r>
            <a:endParaRPr lang="en-GB" dirty="0"/>
          </a:p>
        </p:txBody>
      </p:sp>
    </p:spTree>
    <p:extLst>
      <p:ext uri="{BB962C8B-B14F-4D97-AF65-F5344CB8AC3E}">
        <p14:creationId xmlns:p14="http://schemas.microsoft.com/office/powerpoint/2010/main" val="528665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980728"/>
            <a:ext cx="8640960" cy="1008112"/>
          </a:xfrm>
        </p:spPr>
        <p:txBody>
          <a:bodyPr/>
          <a:lstStyle/>
          <a:p>
            <a:pPr marL="0" indent="0"/>
            <a:r>
              <a:rPr lang="en-GB" dirty="0"/>
              <a:t>Task 4.3: Mitigate beam-induced vacuum effects (STFC, CERN) </a:t>
            </a:r>
          </a:p>
        </p:txBody>
      </p:sp>
      <p:sp>
        <p:nvSpPr>
          <p:cNvPr id="3" name="Content Placeholder 2"/>
          <p:cNvSpPr>
            <a:spLocks noGrp="1"/>
          </p:cNvSpPr>
          <p:nvPr>
            <p:ph idx="1"/>
          </p:nvPr>
        </p:nvSpPr>
        <p:spPr>
          <a:xfrm>
            <a:off x="250825" y="1988840"/>
            <a:ext cx="8641655" cy="4392488"/>
          </a:xfrm>
        </p:spPr>
        <p:txBody>
          <a:bodyPr/>
          <a:lstStyle/>
          <a:p>
            <a:r>
              <a:rPr lang="en-GB" dirty="0" smtClean="0"/>
              <a:t>STFC will study </a:t>
            </a:r>
            <a:r>
              <a:rPr lang="en-GB" u="sng" dirty="0" smtClean="0"/>
              <a:t>different coatings </a:t>
            </a:r>
            <a:r>
              <a:rPr lang="en-GB" dirty="0" smtClean="0"/>
              <a:t>to mitigate beam-induced electron cloud and ion instabilities on flat samples and on beam-screen prototypes provided by CERN. </a:t>
            </a:r>
          </a:p>
          <a:p>
            <a:r>
              <a:rPr lang="en-GB" dirty="0" smtClean="0"/>
              <a:t>Compatibility of these coatings with </a:t>
            </a:r>
            <a:r>
              <a:rPr lang="en-GB" u="sng" dirty="0" smtClean="0"/>
              <a:t>cryogenics temperatures </a:t>
            </a:r>
            <a:r>
              <a:rPr lang="en-GB" dirty="0" smtClean="0"/>
              <a:t>has to be demonstrated, in particular sticking and flaking of coatings after </a:t>
            </a:r>
            <a:r>
              <a:rPr lang="en-GB" dirty="0"/>
              <a:t>several cool down and warm up cycles. </a:t>
            </a:r>
            <a:endParaRPr lang="en-GB" dirty="0" smtClean="0"/>
          </a:p>
          <a:p>
            <a:r>
              <a:rPr lang="en-GB" dirty="0" smtClean="0"/>
              <a:t>CERN </a:t>
            </a:r>
            <a:r>
              <a:rPr lang="en-GB" dirty="0"/>
              <a:t>will review the testing conditions, results and analysis and will provide the beam-screen prototypes. This work flows into the engineering design (D-4.3) </a:t>
            </a:r>
          </a:p>
        </p:txBody>
      </p:sp>
    </p:spTree>
    <p:extLst>
      <p:ext uri="{BB962C8B-B14F-4D97-AF65-F5344CB8AC3E}">
        <p14:creationId xmlns:p14="http://schemas.microsoft.com/office/powerpoint/2010/main" val="2432548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000" dirty="0" smtClean="0"/>
              <a:t>Oleg Malyshev: 4 year </a:t>
            </a:r>
            <a:r>
              <a:rPr lang="en-GB" sz="2000" dirty="0" smtClean="0">
                <a:sym typeface="Symbol"/>
              </a:rPr>
              <a:t></a:t>
            </a:r>
            <a:r>
              <a:rPr lang="en-GB" sz="2000" dirty="0" smtClean="0"/>
              <a:t> 3 months = 12 PM</a:t>
            </a:r>
          </a:p>
          <a:p>
            <a:pPr lvl="1"/>
            <a:r>
              <a:rPr lang="en-GB" sz="2000" dirty="0" smtClean="0"/>
              <a:t>Task coordination</a:t>
            </a:r>
          </a:p>
          <a:p>
            <a:pPr lvl="1"/>
            <a:r>
              <a:rPr lang="en-GB" sz="2000" dirty="0" smtClean="0"/>
              <a:t>PhD student supervision</a:t>
            </a:r>
          </a:p>
          <a:p>
            <a:pPr lvl="1"/>
            <a:r>
              <a:rPr lang="en-GB" sz="2000" dirty="0" smtClean="0"/>
              <a:t>Gas dynamics in cryogenic beam pipe, NEG coating and low SEY surfaces </a:t>
            </a:r>
            <a:r>
              <a:rPr lang="en-GB" sz="2000" dirty="0"/>
              <a:t>development and </a:t>
            </a:r>
            <a:r>
              <a:rPr lang="en-GB" sz="2000" dirty="0" smtClean="0"/>
              <a:t>application</a:t>
            </a:r>
          </a:p>
          <a:p>
            <a:r>
              <a:rPr lang="en-GB" sz="2000" dirty="0" smtClean="0"/>
              <a:t>Reza Valizadeh: </a:t>
            </a:r>
            <a:r>
              <a:rPr lang="en-GB" sz="2000" dirty="0"/>
              <a:t>4 year </a:t>
            </a:r>
            <a:r>
              <a:rPr lang="en-GB" sz="2000" dirty="0">
                <a:sym typeface="Symbol"/>
              </a:rPr>
              <a:t></a:t>
            </a:r>
            <a:r>
              <a:rPr lang="en-GB" sz="2000" dirty="0"/>
              <a:t> 3 months = 12 </a:t>
            </a:r>
            <a:r>
              <a:rPr lang="en-GB" sz="2000" dirty="0" smtClean="0"/>
              <a:t>PM</a:t>
            </a:r>
          </a:p>
          <a:p>
            <a:pPr lvl="1"/>
            <a:r>
              <a:rPr lang="en-GB" sz="2000" dirty="0"/>
              <a:t>PhD student </a:t>
            </a:r>
            <a:r>
              <a:rPr lang="en-GB" sz="2000" dirty="0" smtClean="0"/>
              <a:t>supervision</a:t>
            </a:r>
          </a:p>
          <a:p>
            <a:pPr lvl="1"/>
            <a:r>
              <a:rPr lang="en-GB" sz="2000" dirty="0"/>
              <a:t>NEG coating and low SEY surfaces </a:t>
            </a:r>
            <a:r>
              <a:rPr lang="en-GB" sz="2000" dirty="0" smtClean="0"/>
              <a:t>development and application</a:t>
            </a:r>
            <a:endParaRPr lang="en-GB" sz="2000" dirty="0"/>
          </a:p>
          <a:p>
            <a:r>
              <a:rPr lang="en-GB" sz="2000" dirty="0" smtClean="0"/>
              <a:t>PhD student 1: 3 </a:t>
            </a:r>
            <a:r>
              <a:rPr lang="en-GB" sz="2000" dirty="0"/>
              <a:t>year </a:t>
            </a:r>
            <a:r>
              <a:rPr lang="en-GB" sz="2000" dirty="0">
                <a:sym typeface="Symbol"/>
              </a:rPr>
              <a:t></a:t>
            </a:r>
            <a:r>
              <a:rPr lang="en-GB" sz="2000" dirty="0"/>
              <a:t> </a:t>
            </a:r>
            <a:r>
              <a:rPr lang="en-GB" sz="2000" dirty="0" smtClean="0"/>
              <a:t>12 </a:t>
            </a:r>
            <a:r>
              <a:rPr lang="en-GB" sz="2000" dirty="0"/>
              <a:t>months = </a:t>
            </a:r>
            <a:r>
              <a:rPr lang="en-GB" sz="2000" dirty="0" smtClean="0"/>
              <a:t>36 </a:t>
            </a:r>
            <a:r>
              <a:rPr lang="en-GB" sz="2000" dirty="0"/>
              <a:t>PM</a:t>
            </a:r>
          </a:p>
          <a:p>
            <a:pPr lvl="1"/>
            <a:r>
              <a:rPr lang="en-GB" sz="1800" dirty="0" smtClean="0"/>
              <a:t>NEG coating studies</a:t>
            </a:r>
          </a:p>
          <a:p>
            <a:r>
              <a:rPr lang="en-GB" sz="2000" dirty="0"/>
              <a:t>PhD student 1: 3 year </a:t>
            </a:r>
            <a:r>
              <a:rPr lang="en-GB" sz="2000" dirty="0">
                <a:sym typeface="Symbol"/>
              </a:rPr>
              <a:t></a:t>
            </a:r>
            <a:r>
              <a:rPr lang="en-GB" sz="2000" dirty="0"/>
              <a:t> 12 months = 36 PM</a:t>
            </a:r>
          </a:p>
          <a:p>
            <a:pPr lvl="1"/>
            <a:r>
              <a:rPr lang="en-GB" sz="1800" dirty="0" smtClean="0"/>
              <a:t> Studies on low SEY surface engineering</a:t>
            </a:r>
            <a:endParaRPr lang="en-GB" sz="1800" dirty="0"/>
          </a:p>
        </p:txBody>
      </p:sp>
      <p:sp>
        <p:nvSpPr>
          <p:cNvPr id="3" name="Title 2"/>
          <p:cNvSpPr>
            <a:spLocks noGrp="1"/>
          </p:cNvSpPr>
          <p:nvPr>
            <p:ph type="title"/>
          </p:nvPr>
        </p:nvSpPr>
        <p:spPr/>
        <p:txBody>
          <a:bodyPr/>
          <a:lstStyle/>
          <a:p>
            <a:r>
              <a:rPr lang="en-GB" dirty="0" smtClean="0"/>
              <a:t>Manpower – Task 4.3</a:t>
            </a:r>
            <a:endParaRPr lang="en-GB" dirty="0"/>
          </a:p>
        </p:txBody>
      </p:sp>
    </p:spTree>
    <p:extLst>
      <p:ext uri="{BB962C8B-B14F-4D97-AF65-F5344CB8AC3E}">
        <p14:creationId xmlns:p14="http://schemas.microsoft.com/office/powerpoint/2010/main" val="3548214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916833"/>
            <a:ext cx="9144000" cy="1683618"/>
          </a:xfrm>
        </p:spPr>
        <p:txBody>
          <a:bodyPr/>
          <a:lstStyle/>
          <a:p>
            <a:r>
              <a:rPr lang="en-GB" dirty="0" smtClean="0">
                <a:solidFill>
                  <a:srgbClr val="006600"/>
                </a:solidFill>
              </a:rPr>
              <a:t>What equipment is available</a:t>
            </a:r>
            <a:r>
              <a:rPr lang="en-GB" dirty="0">
                <a:solidFill>
                  <a:srgbClr val="006600"/>
                </a:solidFill>
              </a:rPr>
              <a:t/>
            </a:r>
            <a:br>
              <a:rPr lang="en-GB" dirty="0">
                <a:solidFill>
                  <a:srgbClr val="006600"/>
                </a:solidFill>
              </a:rPr>
            </a:br>
            <a:r>
              <a:rPr lang="en-GB" dirty="0" smtClean="0">
                <a:solidFill>
                  <a:srgbClr val="006600"/>
                </a:solidFill>
              </a:rPr>
              <a:t>for the NEG </a:t>
            </a:r>
            <a:r>
              <a:rPr lang="en-GB" dirty="0">
                <a:solidFill>
                  <a:srgbClr val="006600"/>
                </a:solidFill>
              </a:rPr>
              <a:t>coating </a:t>
            </a:r>
            <a:r>
              <a:rPr lang="en-GB" dirty="0" smtClean="0">
                <a:solidFill>
                  <a:srgbClr val="006600"/>
                </a:solidFill>
              </a:rPr>
              <a:t>studies</a:t>
            </a:r>
            <a:endParaRPr lang="en-GB" dirty="0">
              <a:solidFill>
                <a:srgbClr val="006600"/>
              </a:solidFill>
            </a:endParaRP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12528043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2339752" y="139158"/>
            <a:ext cx="5328592" cy="504825"/>
          </a:xfrm>
          <a:solidFill>
            <a:schemeClr val="bg1"/>
          </a:solidFill>
        </p:spPr>
        <p:txBody>
          <a:bodyPr/>
          <a:lstStyle/>
          <a:p>
            <a:pPr eaLnBrk="1" hangingPunct="1"/>
            <a:r>
              <a:rPr lang="en-GB" dirty="0" smtClean="0"/>
              <a:t>Deposition method: PVD</a:t>
            </a:r>
          </a:p>
        </p:txBody>
      </p:sp>
      <p:pic>
        <p:nvPicPr>
          <p:cNvPr id="29699" name="Picture 6" descr="magnetron sputtering"/>
          <p:cNvPicPr>
            <a:picLocks noChangeAspect="1" noChangeArrowheads="1"/>
          </p:cNvPicPr>
          <p:nvPr/>
        </p:nvPicPr>
        <p:blipFill>
          <a:blip r:embed="rId3" cstate="print"/>
          <a:srcRect/>
          <a:stretch>
            <a:fillRect/>
          </a:stretch>
        </p:blipFill>
        <p:spPr bwMode="auto">
          <a:xfrm>
            <a:off x="79273" y="1394533"/>
            <a:ext cx="3271550" cy="2478219"/>
          </a:xfrm>
          <a:prstGeom prst="rect">
            <a:avLst/>
          </a:prstGeom>
          <a:noFill/>
          <a:ln w="9525">
            <a:noFill/>
            <a:miter lim="800000"/>
            <a:headEnd/>
            <a:tailEnd/>
          </a:ln>
        </p:spPr>
      </p:pic>
      <p:sp>
        <p:nvSpPr>
          <p:cNvPr id="29700" name="Text Box 8"/>
          <p:cNvSpPr txBox="1">
            <a:spLocks noChangeArrowheads="1"/>
          </p:cNvSpPr>
          <p:nvPr/>
        </p:nvSpPr>
        <p:spPr bwMode="auto">
          <a:xfrm>
            <a:off x="643210" y="1049399"/>
            <a:ext cx="3105150" cy="369332"/>
          </a:xfrm>
          <a:prstGeom prst="rect">
            <a:avLst/>
          </a:prstGeom>
          <a:noFill/>
          <a:ln w="9525">
            <a:noFill/>
            <a:miter lim="800000"/>
            <a:headEnd/>
            <a:tailEnd/>
          </a:ln>
        </p:spPr>
        <p:txBody>
          <a:bodyPr>
            <a:spAutoFit/>
          </a:bodyPr>
          <a:lstStyle/>
          <a:p>
            <a:r>
              <a:rPr lang="en-GB" sz="1800" b="1" dirty="0">
                <a:solidFill>
                  <a:srgbClr val="3333FF"/>
                </a:solidFill>
                <a:latin typeface="Calibri" pitchFamily="34" charset="0"/>
              </a:rPr>
              <a:t>Planar magnetron deposition</a:t>
            </a:r>
          </a:p>
        </p:txBody>
      </p:sp>
      <p:pic>
        <p:nvPicPr>
          <p:cNvPr id="8" name="Picture 7" descr="solenoid magnetron-2.bmp"/>
          <p:cNvPicPr>
            <a:picLocks noChangeAspect="1"/>
          </p:cNvPicPr>
          <p:nvPr/>
        </p:nvPicPr>
        <p:blipFill>
          <a:blip r:embed="rId4" cstate="print"/>
          <a:stretch>
            <a:fillRect/>
          </a:stretch>
        </p:blipFill>
        <p:spPr>
          <a:xfrm>
            <a:off x="5004048" y="1046325"/>
            <a:ext cx="4040555" cy="5568445"/>
          </a:xfrm>
          <a:prstGeom prst="rect">
            <a:avLst/>
          </a:prstGeom>
        </p:spPr>
      </p:pic>
      <p:sp>
        <p:nvSpPr>
          <p:cNvPr id="7" name="Slide Number Placeholder 6"/>
          <p:cNvSpPr>
            <a:spLocks noGrp="1"/>
          </p:cNvSpPr>
          <p:nvPr>
            <p:ph type="sldNum" sz="quarter" idx="4294967295"/>
          </p:nvPr>
        </p:nvSpPr>
        <p:spPr>
          <a:xfrm>
            <a:off x="6553200" y="6524625"/>
            <a:ext cx="2133600" cy="180975"/>
          </a:xfrm>
          <a:prstGeom prst="rect">
            <a:avLst/>
          </a:prstGeom>
        </p:spPr>
        <p:txBody>
          <a:bodyPr/>
          <a:lstStyle/>
          <a:p>
            <a:pPr>
              <a:defRPr/>
            </a:pPr>
            <a:fld id="{C3555E13-DFE7-4737-AF0F-F93C4B959372}" type="slidenum">
              <a:rPr lang="en-GB" altLang="en-US" smtClean="0">
                <a:solidFill>
                  <a:schemeClr val="bg1"/>
                </a:solidFill>
              </a:rPr>
              <a:pPr>
                <a:defRPr/>
              </a:pPr>
              <a:t>9</a:t>
            </a:fld>
            <a:endParaRPr lang="en-GB" altLang="en-US" dirty="0">
              <a:solidFill>
                <a:schemeClr val="bg1"/>
              </a:solidFill>
            </a:endParaRPr>
          </a:p>
        </p:txBody>
      </p:sp>
      <p:sp>
        <p:nvSpPr>
          <p:cNvPr id="29701" name="Text Box 9"/>
          <p:cNvSpPr txBox="1">
            <a:spLocks noChangeArrowheads="1"/>
          </p:cNvSpPr>
          <p:nvPr/>
        </p:nvSpPr>
        <p:spPr bwMode="auto">
          <a:xfrm>
            <a:off x="5539265" y="800811"/>
            <a:ext cx="3600450" cy="369332"/>
          </a:xfrm>
          <a:prstGeom prst="rect">
            <a:avLst/>
          </a:prstGeom>
          <a:noFill/>
          <a:ln w="9525">
            <a:noFill/>
            <a:miter lim="800000"/>
            <a:headEnd/>
            <a:tailEnd/>
          </a:ln>
        </p:spPr>
        <p:txBody>
          <a:bodyPr>
            <a:spAutoFit/>
          </a:bodyPr>
          <a:lstStyle/>
          <a:p>
            <a:r>
              <a:rPr lang="en-GB" sz="1800" b="1" dirty="0">
                <a:solidFill>
                  <a:srgbClr val="3333FF"/>
                </a:solidFill>
                <a:latin typeface="Calibri" pitchFamily="34" charset="0"/>
              </a:rPr>
              <a:t>Cylindrical magnetron deposition</a:t>
            </a:r>
          </a:p>
        </p:txBody>
      </p:sp>
      <p:sp>
        <p:nvSpPr>
          <p:cNvPr id="2" name="TextBox 1"/>
          <p:cNvSpPr txBox="1"/>
          <p:nvPr/>
        </p:nvSpPr>
        <p:spPr>
          <a:xfrm>
            <a:off x="3491879" y="670490"/>
            <a:ext cx="1978363" cy="400110"/>
          </a:xfrm>
          <a:prstGeom prst="rect">
            <a:avLst/>
          </a:prstGeom>
          <a:noFill/>
        </p:spPr>
        <p:txBody>
          <a:bodyPr wrap="square" rtlCol="0">
            <a:spAutoFit/>
          </a:bodyPr>
          <a:lstStyle/>
          <a:p>
            <a:r>
              <a:rPr lang="en-GB" sz="2000" dirty="0" smtClean="0"/>
              <a:t>2D and 3D</a:t>
            </a:r>
            <a:endParaRPr lang="en-GB" sz="2000" dirty="0"/>
          </a:p>
        </p:txBody>
      </p:sp>
      <p:sp>
        <p:nvSpPr>
          <p:cNvPr id="3" name="TextBox 2"/>
          <p:cNvSpPr txBox="1"/>
          <p:nvPr/>
        </p:nvSpPr>
        <p:spPr>
          <a:xfrm>
            <a:off x="3678088" y="2708920"/>
            <a:ext cx="1425358" cy="600164"/>
          </a:xfrm>
          <a:prstGeom prst="rect">
            <a:avLst/>
          </a:prstGeom>
          <a:solidFill>
            <a:schemeClr val="bg1"/>
          </a:solidFill>
        </p:spPr>
        <p:txBody>
          <a:bodyPr wrap="square" rtlCol="0">
            <a:spAutoFit/>
          </a:bodyPr>
          <a:lstStyle/>
          <a:p>
            <a:r>
              <a:rPr lang="en-GB" sz="1100" b="1" dirty="0" smtClean="0"/>
              <a:t>DC, pulsed DC,  RF power supply, </a:t>
            </a:r>
          </a:p>
          <a:p>
            <a:r>
              <a:rPr lang="en-GB" sz="1100" b="1" dirty="0" err="1" smtClean="0"/>
              <a:t>HiPIMS</a:t>
            </a:r>
            <a:endParaRPr lang="en-GB" sz="1100" b="1" dirty="0"/>
          </a:p>
        </p:txBody>
      </p:sp>
      <p:cxnSp>
        <p:nvCxnSpPr>
          <p:cNvPr id="5" name="Straight Arrow Connector 4"/>
          <p:cNvCxnSpPr/>
          <p:nvPr/>
        </p:nvCxnSpPr>
        <p:spPr>
          <a:xfrm flipH="1">
            <a:off x="3350823" y="1070600"/>
            <a:ext cx="489979" cy="558200"/>
          </a:xfrm>
          <a:prstGeom prst="straightConnector1">
            <a:avLst/>
          </a:prstGeom>
          <a:ln w="25400">
            <a:solidFill>
              <a:srgbClr val="FF0000"/>
            </a:solidFill>
            <a:tailEnd type="stealth"/>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2" idx="2"/>
          </p:cNvCxnSpPr>
          <p:nvPr/>
        </p:nvCxnSpPr>
        <p:spPr>
          <a:xfrm>
            <a:off x="4481061" y="1070600"/>
            <a:ext cx="622385" cy="625338"/>
          </a:xfrm>
          <a:prstGeom prst="straightConnector1">
            <a:avLst/>
          </a:prstGeom>
          <a:ln w="25400">
            <a:solidFill>
              <a:srgbClr val="FF0000"/>
            </a:solidFill>
            <a:tailEnd type="stealth"/>
          </a:ln>
        </p:spPr>
        <p:style>
          <a:lnRef idx="1">
            <a:schemeClr val="accent1"/>
          </a:lnRef>
          <a:fillRef idx="0">
            <a:schemeClr val="accent1"/>
          </a:fillRef>
          <a:effectRef idx="0">
            <a:schemeClr val="accent1"/>
          </a:effectRef>
          <a:fontRef idx="minor">
            <a:schemeClr val="tx1"/>
          </a:fontRef>
        </p:style>
      </p:cxnSp>
      <p:pic>
        <p:nvPicPr>
          <p:cNvPr id="13" name="Picture 2" descr="\\DLFILES03\Apsv4\Astec\Vacuum\Photos\photocathode rigs\DSC0239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8912" y="3971242"/>
            <a:ext cx="3172271" cy="23792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5160782"/>
      </p:ext>
    </p:extLst>
  </p:cSld>
  <p:clrMapOvr>
    <a:masterClrMapping/>
  </p:clrMapOvr>
  <p:timing>
    <p:tnLst>
      <p:par>
        <p:cTn id="1" dur="indefinite" restart="never" nodeType="tmRoot"/>
      </p:par>
    </p:tnLst>
  </p:timing>
</p:sld>
</file>

<file path=ppt/theme/theme1.xml><?xml version="1.0" encoding="utf-8"?>
<a:theme xmlns:a="http://schemas.openxmlformats.org/drawingml/2006/main" name="STFC_PowerPoint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vert="horz" wrap="square" lIns="91440" tIns="45720" rIns="91440" bIns="45720" numCol="1" anchor="t" anchorCtr="0" compatLnSpc="1">
        <a:prstTxWarp prst="textNoShape">
          <a:avLst/>
        </a:prstTxWarp>
      </a:bodyPr>
      <a:lstStyle>
        <a:defPPr algn="l" eaLnBrk="1" hangingPunct="1">
          <a:buFont typeface="Arial" pitchFamily="34" charset="0"/>
          <a:buChar char="•"/>
          <a:defRPr sz="2000" dirty="0">
            <a:sym typeface="Symbol" pitchFamily="18" charset="2"/>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LongProperties xmlns="http://schemas.microsoft.com/office/2006/metadata/long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9EABF215B8A3384E874FC40A3B0B2302" ma:contentTypeVersion="4" ma:contentTypeDescription="Create a new document." ma:contentTypeScope="" ma:versionID="f198c3dfa143f328b4bfb76fd905c4a6">
  <xsd:schema xmlns:xsd="http://www.w3.org/2001/XMLSchema" xmlns:xs="http://www.w3.org/2001/XMLSchema" xmlns:p="http://schemas.microsoft.com/office/2006/metadata/properties" xmlns:ns1="http://schemas.microsoft.com/sharepoint/v3" targetNamespace="http://schemas.microsoft.com/office/2006/metadata/properties" ma:root="true" ma:fieldsID="e66758ad48435124b95dc0df0729e68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1D3D61-233D-4660-B808-34BE00C0A4F4}">
  <ds:schemaRefs>
    <ds:schemaRef ds:uri="http://schemas.microsoft.com/sharepoint/v3"/>
    <ds:schemaRef ds:uri="http://schemas.microsoft.com/office/2006/documentManagement/types"/>
    <ds:schemaRef ds:uri="http://purl.org/dc/terms/"/>
    <ds:schemaRef ds:uri="http://purl.org/dc/elements/1.1/"/>
    <ds:schemaRef ds:uri="http://schemas.microsoft.com/office/2006/metadata/properties"/>
    <ds:schemaRef ds:uri="http://www.w3.org/XML/1998/namespace"/>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27E48F0D-BF64-462E-8350-40C896A295A7}">
  <ds:schemaRefs>
    <ds:schemaRef ds:uri="http://schemas.microsoft.com/office/2006/metadata/longProperties"/>
  </ds:schemaRefs>
</ds:datastoreItem>
</file>

<file path=customXml/itemProps3.xml><?xml version="1.0" encoding="utf-8"?>
<ds:datastoreItem xmlns:ds="http://schemas.openxmlformats.org/officeDocument/2006/customXml" ds:itemID="{2AEDD1CD-9190-4F8F-B585-354F10A56AC8}">
  <ds:schemaRefs>
    <ds:schemaRef ds:uri="http://schemas.microsoft.com/sharepoint/v3/contenttype/forms"/>
  </ds:schemaRefs>
</ds:datastoreItem>
</file>

<file path=customXml/itemProps4.xml><?xml version="1.0" encoding="utf-8"?>
<ds:datastoreItem xmlns:ds="http://schemas.openxmlformats.org/officeDocument/2006/customXml" ds:itemID="{43DFA70B-2EBB-489B-8E34-F6A10FA685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STFC_PowerPoint_template</Template>
  <TotalTime>12138</TotalTime>
  <Words>2228</Words>
  <Application>Microsoft Office PowerPoint</Application>
  <PresentationFormat>On-screen Show (4:3)</PresentationFormat>
  <Paragraphs>198</Paragraphs>
  <Slides>24</Slides>
  <Notes>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STFC_PowerPoint_template</vt:lpstr>
      <vt:lpstr>Task 4.3: Mitigate beam-induced vacuum effects (STFC, CERN) </vt:lpstr>
      <vt:lpstr>Report by Task Leaders (30 min)</vt:lpstr>
      <vt:lpstr>What is in the proposal</vt:lpstr>
      <vt:lpstr>PowerPoint Presentation</vt:lpstr>
      <vt:lpstr>Description of Work</vt:lpstr>
      <vt:lpstr>Task 4.3: Mitigate beam-induced vacuum effects (STFC, CERN) </vt:lpstr>
      <vt:lpstr>Manpower – Task 4.3</vt:lpstr>
      <vt:lpstr>What equipment is available for the NEG coating studies</vt:lpstr>
      <vt:lpstr>Deposition method: PVD</vt:lpstr>
      <vt:lpstr>NEG pumping evaluation</vt:lpstr>
      <vt:lpstr>Electron stimulated desorption studies</vt:lpstr>
      <vt:lpstr>Possibility for ESD studies at cryogenic temperatures in ASTeC:</vt:lpstr>
      <vt:lpstr>What can be studied in ASTeC</vt:lpstr>
      <vt:lpstr>What can be studied in a collaboration using SR</vt:lpstr>
      <vt:lpstr>Use of results for modelling FCC vacuum</vt:lpstr>
      <vt:lpstr>What equipment is available for the SEY studies</vt:lpstr>
      <vt:lpstr>Sample deposition with on a PVD facility</vt:lpstr>
      <vt:lpstr>A facility for SEY studies</vt:lpstr>
      <vt:lpstr>Thermal (TD) and Electron Stimulated Desorption (ESD)</vt:lpstr>
      <vt:lpstr>Rs measurement</vt:lpstr>
      <vt:lpstr>Modelling an effect of surface geometry</vt:lpstr>
      <vt:lpstr>What else could be studied</vt:lpstr>
      <vt:lpstr>Possibility for SEY studies at cryogenic temperatures in ASTeC:</vt:lpstr>
      <vt:lpstr>What have to be decided during this meeting</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STFC Corporate PowerPoint Template</dc:title>
  <dc:creator>kw77</dc:creator>
  <cp:lastModifiedBy>user</cp:lastModifiedBy>
  <cp:revision>123</cp:revision>
  <cp:lastPrinted>2013-09-03T09:57:21Z</cp:lastPrinted>
  <dcterms:created xsi:type="dcterms:W3CDTF">2012-07-12T11:46:55Z</dcterms:created>
  <dcterms:modified xsi:type="dcterms:W3CDTF">2015-06-03T08:51:16Z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display_urn:schemas-microsoft-com:office:office#Editor">
    <vt:lpwstr>Summers, Karen (STFC,RAL,OBR)</vt:lpwstr>
  </property>
  <property fmtid="{D5CDD505-2E9C-101B-9397-08002B2CF9AE}" pid="4" name="xd_Signature">
    <vt:lpwstr/>
  </property>
  <property fmtid="{D5CDD505-2E9C-101B-9397-08002B2CF9AE}" pid="5" name="display_urn:schemas-microsoft-com:office:office#Author">
    <vt:lpwstr>Summers, Karen (STFC,RAL,OBR)</vt:lpwstr>
  </property>
  <property fmtid="{D5CDD505-2E9C-101B-9397-08002B2CF9AE}" pid="6" name="TemplateUrl">
    <vt:lpwstr/>
  </property>
  <property fmtid="{D5CDD505-2E9C-101B-9397-08002B2CF9AE}" pid="7" name="xd_ProgID">
    <vt:lpwstr/>
  </property>
  <property fmtid="{D5CDD505-2E9C-101B-9397-08002B2CF9AE}" pid="8" name="ContentTypeId">
    <vt:lpwstr>0x010100F731947B08D5984288BC8B16A979FF50</vt:lpwstr>
  </property>
</Properties>
</file>