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3"/>
  </p:notesMasterIdLst>
  <p:sldIdLst>
    <p:sldId id="256" r:id="rId2"/>
    <p:sldId id="318" r:id="rId3"/>
    <p:sldId id="319" r:id="rId4"/>
    <p:sldId id="327" r:id="rId5"/>
    <p:sldId id="312" r:id="rId6"/>
    <p:sldId id="328" r:id="rId7"/>
    <p:sldId id="325" r:id="rId8"/>
    <p:sldId id="326" r:id="rId9"/>
    <p:sldId id="317" r:id="rId10"/>
    <p:sldId id="321" r:id="rId11"/>
    <p:sldId id="320" r:id="rId12"/>
    <p:sldId id="323" r:id="rId13"/>
    <p:sldId id="314" r:id="rId14"/>
    <p:sldId id="315" r:id="rId15"/>
    <p:sldId id="316" r:id="rId16"/>
    <p:sldId id="322" r:id="rId17"/>
    <p:sldId id="309" r:id="rId18"/>
    <p:sldId id="311" r:id="rId19"/>
    <p:sldId id="308" r:id="rId20"/>
    <p:sldId id="329" r:id="rId21"/>
    <p:sldId id="307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094EC-6618-4D46-B5FF-F16DD8698B8B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50FB4-FB26-4206-AB0B-E4DD9EFAB55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1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+mj-lt"/>
              </a:rPr>
              <a:t>www.cea.fr</a:t>
            </a:r>
            <a:endParaRPr lang="fr-FR" sz="11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1026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18" name="ZoneTexte 17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5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42" y="4739106"/>
            <a:ext cx="2131579" cy="102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7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86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03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673" y="6023576"/>
            <a:ext cx="1282223" cy="61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50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grpSp>
        <p:nvGrpSpPr>
          <p:cNvPr id="24" name="Groupe 23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5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7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6" name="ZoneTexte 25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010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en-US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0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5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4" name="ZoneTexte 23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88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36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6552728" cy="93610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86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6084336" cy="93610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62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07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949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668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3/6/2015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fld id="{15485AB3-FCAE-4464-893F-4C3DB047CF38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050" name="Picture 2" descr="S:\CHARTE - LOGOS 2012\Fond dégradé Logo CEA 2012.jpg"/>
          <p:cNvPicPr preferRelativeResize="0"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54000"/>
          </a:xfrm>
          <a:prstGeom prst="rect">
            <a:avLst/>
          </a:prstGeom>
          <a:noFill/>
        </p:spPr>
      </p:pic>
      <p:pic>
        <p:nvPicPr>
          <p:cNvPr id="14" name="Picture 3" descr="S:\CHARTE - LOGOS 2012\Logo\Logo anglais\CEA_GB_logotype_4c_defonce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309" y="44624"/>
            <a:ext cx="1045006" cy="850672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060" y="168944"/>
            <a:ext cx="1282223" cy="61611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71600" y="-27384"/>
            <a:ext cx="6710664" cy="93610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837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ebmail-e.cea.fr/owa/redir.aspx?SURL=RZbV6ICoq0dPrZuh7jSa0GTkOUUasQ27y94ewRGQ3ahOA5Fx5GzSCGgAdAB0AHAAcwA6AC8ALwBpAG4AcwBwAGkAcgBlAGgAZQBwAC4AbgBlAHQALwByAGUAYwBvAHIAZAAvADEAMwA3ADQAMgA3ADYA&amp;URL=https%3a%2f%2finspirehep.net%2frecord%2f1374276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WP2: SUMMARY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EuroCirCol</a:t>
            </a:r>
            <a:r>
              <a:rPr lang="en-US" dirty="0"/>
              <a:t> kick-off meeting 3-4 June 2015 | Antoine </a:t>
            </a:r>
            <a:r>
              <a:rPr lang="en-US" dirty="0" smtClean="0"/>
              <a:t>CHANCE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0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2.4: SINGLE BEAM INSTABILITY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98252"/>
            <a:ext cx="7812996" cy="585974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419872" y="183553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Uwe NIEDERMYER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480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2.4: SINGLE BEAM INSTABILITY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36104"/>
            <a:ext cx="7740351" cy="580526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71600" y="183553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Uwe NIEDERMYER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3821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2.4: SINGLE BEAM </a:t>
            </a:r>
            <a:r>
              <a:rPr lang="fr-FR" dirty="0" err="1" smtClean="0"/>
              <a:t>STAbility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078" y="937291"/>
            <a:ext cx="7642758" cy="573206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419872" y="155679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Uwe NIEDERMYER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333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2.5: ELECTRON CLOUD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25352"/>
            <a:ext cx="7702382" cy="577678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940152" y="12594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Lotta METHER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64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2.5: ELECTRON CLOUD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7740352" cy="580526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156176" y="12594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Lotta METHER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2372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2.5: </a:t>
            </a:r>
            <a:r>
              <a:rPr lang="fr-FR" dirty="0" err="1" smtClean="0"/>
              <a:t>ELECTROn</a:t>
            </a:r>
            <a:r>
              <a:rPr lang="fr-FR" dirty="0" smtClean="0"/>
              <a:t> CLOUD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12244"/>
            <a:ext cx="7758466" cy="581885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508104" y="118746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Lotta METHER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9420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2.5: ELECTRON CLOUD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err="1" smtClean="0"/>
              <a:t>Risk</a:t>
            </a:r>
            <a:r>
              <a:rPr lang="fr-FR" dirty="0"/>
              <a:t>: a </a:t>
            </a:r>
            <a:r>
              <a:rPr lang="fr-FR" dirty="0" err="1"/>
              <a:t>lack</a:t>
            </a:r>
            <a:r>
              <a:rPr lang="fr-FR" dirty="0"/>
              <a:t> of people (12 </a:t>
            </a:r>
            <a:r>
              <a:rPr lang="fr-FR" dirty="0" err="1"/>
              <a:t>person.months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KEK and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CERN).</a:t>
            </a:r>
          </a:p>
          <a:p>
            <a:pPr marL="0" lvl="1" indent="-563562">
              <a:buFont typeface="Symbol" panose="05050102010706020507" pitchFamily="18" charset="2"/>
              <a:buChar char="Þ"/>
            </a:pPr>
            <a:r>
              <a:rPr lang="fr-FR" dirty="0">
                <a:solidFill>
                  <a:srgbClr val="FF0000"/>
                </a:solidFill>
              </a:rPr>
              <a:t>More people </a:t>
            </a:r>
            <a:r>
              <a:rPr lang="fr-FR" dirty="0" err="1" smtClean="0">
                <a:solidFill>
                  <a:srgbClr val="FF0000"/>
                </a:solidFill>
              </a:rPr>
              <a:t>needed</a:t>
            </a:r>
            <a:endParaRPr lang="fr-FR" dirty="0" smtClean="0"/>
          </a:p>
          <a:p>
            <a:pPr lvl="1"/>
            <a:r>
              <a:rPr lang="fr-FR" dirty="0" err="1" smtClean="0"/>
              <a:t>September</a:t>
            </a:r>
            <a:r>
              <a:rPr lang="fr-FR" dirty="0" smtClean="0"/>
              <a:t> 2015: meeting </a:t>
            </a:r>
            <a:r>
              <a:rPr lang="fr-FR" dirty="0" err="1" smtClean="0"/>
              <a:t>beween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2.4 and 2.5</a:t>
            </a:r>
          </a:p>
          <a:p>
            <a:pPr lvl="1"/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expertises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675" y="2420888"/>
            <a:ext cx="508856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55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2.6: Develop optics concept for collimation systems</a:t>
            </a:r>
            <a:endParaRPr lang="fr-FR" dirty="0"/>
          </a:p>
        </p:txBody>
      </p:sp>
      <p:pic>
        <p:nvPicPr>
          <p:cNvPr id="15" name="Espace réservé du contenu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052736"/>
            <a:ext cx="7477869" cy="558075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20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2.6: Develop optics concept for collimation systems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26" y="1013021"/>
            <a:ext cx="7772122" cy="580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7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2.6: Develop optics concept for collimation systems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Development </a:t>
            </a:r>
            <a:r>
              <a:rPr lang="en-US" dirty="0"/>
              <a:t>of an </a:t>
            </a:r>
            <a:r>
              <a:rPr lang="en-US" dirty="0">
                <a:solidFill>
                  <a:srgbClr val="0070C0"/>
                </a:solidFill>
              </a:rPr>
              <a:t>aperture model</a:t>
            </a:r>
            <a:r>
              <a:rPr lang="en-US" dirty="0"/>
              <a:t> and define </a:t>
            </a:r>
            <a:r>
              <a:rPr lang="en-US" dirty="0">
                <a:solidFill>
                  <a:srgbClr val="0070C0"/>
                </a:solidFill>
              </a:rPr>
              <a:t>baseline collimator </a:t>
            </a:r>
            <a:r>
              <a:rPr lang="en-US" dirty="0" smtClean="0">
                <a:solidFill>
                  <a:srgbClr val="0070C0"/>
                </a:solidFill>
              </a:rPr>
              <a:t>settings </a:t>
            </a:r>
            <a:r>
              <a:rPr lang="fr-FR" dirty="0" smtClean="0">
                <a:solidFill>
                  <a:srgbClr val="FF0000"/>
                </a:solidFill>
              </a:rPr>
              <a:t>- </a:t>
            </a:r>
            <a:r>
              <a:rPr lang="fr-FR" dirty="0">
                <a:solidFill>
                  <a:srgbClr val="FF0000"/>
                </a:solidFill>
              </a:rPr>
              <a:t>Oct. </a:t>
            </a:r>
            <a:r>
              <a:rPr lang="fr-FR" dirty="0" smtClean="0">
                <a:solidFill>
                  <a:srgbClr val="FF0000"/>
                </a:solidFill>
              </a:rPr>
              <a:t>2015 (CERN)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Define </a:t>
            </a:r>
            <a:r>
              <a:rPr lang="en-US" dirty="0">
                <a:solidFill>
                  <a:srgbClr val="0070C0"/>
                </a:solidFill>
              </a:rPr>
              <a:t>specifications for momentum cleaning </a:t>
            </a:r>
            <a:r>
              <a:rPr lang="en-US" dirty="0"/>
              <a:t>- soon (</a:t>
            </a:r>
            <a:r>
              <a:rPr lang="en-US" dirty="0">
                <a:solidFill>
                  <a:srgbClr val="FF0000"/>
                </a:solidFill>
              </a:rPr>
              <a:t>July 2015 ?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Decision </a:t>
            </a:r>
            <a:r>
              <a:rPr lang="en-US" dirty="0"/>
              <a:t>on </a:t>
            </a:r>
            <a:r>
              <a:rPr lang="en-US" dirty="0">
                <a:solidFill>
                  <a:srgbClr val="0070C0"/>
                </a:solidFill>
              </a:rPr>
              <a:t>lattice layout </a:t>
            </a:r>
            <a:r>
              <a:rPr lang="en-US" dirty="0">
                <a:solidFill>
                  <a:srgbClr val="FF0000"/>
                </a:solidFill>
              </a:rPr>
              <a:t>- Sept. 2015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Optics </a:t>
            </a:r>
            <a:r>
              <a:rPr lang="en-US" dirty="0">
                <a:solidFill>
                  <a:srgbClr val="0070C0"/>
                </a:solidFill>
              </a:rPr>
              <a:t>for momentum cleaning </a:t>
            </a:r>
            <a:r>
              <a:rPr lang="en-US" dirty="0">
                <a:solidFill>
                  <a:srgbClr val="FF0000"/>
                </a:solidFill>
              </a:rPr>
              <a:t>- Sept. </a:t>
            </a:r>
            <a:r>
              <a:rPr lang="en-US" dirty="0" smtClean="0">
                <a:solidFill>
                  <a:srgbClr val="FF0000"/>
                </a:solidFill>
              </a:rPr>
              <a:t>2015 (IPNO)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Design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>
                <a:solidFill>
                  <a:srgbClr val="0070C0"/>
                </a:solidFill>
              </a:rPr>
              <a:t>dispersion suppressor regions </a:t>
            </a:r>
            <a:r>
              <a:rPr lang="en-US" dirty="0"/>
              <a:t>including TCLD collimators </a:t>
            </a:r>
            <a:r>
              <a:rPr lang="en-US" dirty="0" smtClean="0"/>
              <a:t>- </a:t>
            </a:r>
            <a:r>
              <a:rPr lang="fr-FR" dirty="0" smtClean="0">
                <a:solidFill>
                  <a:srgbClr val="FF0000"/>
                </a:solidFill>
              </a:rPr>
              <a:t>Sept</a:t>
            </a:r>
            <a:r>
              <a:rPr lang="fr-FR" dirty="0">
                <a:solidFill>
                  <a:srgbClr val="FF0000"/>
                </a:solidFill>
              </a:rPr>
              <a:t>. </a:t>
            </a:r>
            <a:r>
              <a:rPr lang="fr-FR" dirty="0" smtClean="0">
                <a:solidFill>
                  <a:srgbClr val="FF0000"/>
                </a:solidFill>
              </a:rPr>
              <a:t>2015 (CERN)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Integration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err="1" smtClean="0">
                <a:solidFill>
                  <a:srgbClr val="0070C0"/>
                </a:solidFill>
              </a:rPr>
              <a:t>colliation</a:t>
            </a:r>
            <a:r>
              <a:rPr lang="en-US" dirty="0" smtClean="0">
                <a:solidFill>
                  <a:srgbClr val="0070C0"/>
                </a:solidFill>
              </a:rPr>
              <a:t> optics lattice </a:t>
            </a:r>
            <a:r>
              <a:rPr lang="fr-FR" dirty="0">
                <a:solidFill>
                  <a:srgbClr val="FF0000"/>
                </a:solidFill>
              </a:rPr>
              <a:t>- Oct. </a:t>
            </a:r>
            <a:r>
              <a:rPr lang="fr-FR" dirty="0" smtClean="0">
                <a:solidFill>
                  <a:srgbClr val="FF0000"/>
                </a:solidFill>
              </a:rPr>
              <a:t>2015 (CEA)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Performance </a:t>
            </a:r>
            <a:r>
              <a:rPr lang="en-US" dirty="0">
                <a:solidFill>
                  <a:srgbClr val="0070C0"/>
                </a:solidFill>
              </a:rPr>
              <a:t>evaluation </a:t>
            </a:r>
            <a:r>
              <a:rPr lang="en-US" dirty="0"/>
              <a:t>with </a:t>
            </a:r>
            <a:r>
              <a:rPr lang="en-US" dirty="0" smtClean="0"/>
              <a:t>first collimation </a:t>
            </a:r>
            <a:r>
              <a:rPr lang="en-US" dirty="0" err="1" smtClean="0"/>
              <a:t>inefficiciency</a:t>
            </a:r>
            <a:r>
              <a:rPr lang="en-US" dirty="0" smtClean="0"/>
              <a:t> tracking</a:t>
            </a:r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>
                <a:solidFill>
                  <a:srgbClr val="FF0000"/>
                </a:solidFill>
              </a:rPr>
              <a:t>end of </a:t>
            </a:r>
            <a:r>
              <a:rPr lang="en-US" dirty="0" smtClean="0">
                <a:solidFill>
                  <a:srgbClr val="FF0000"/>
                </a:solidFill>
              </a:rPr>
              <a:t>2015 (LAL)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➡input for impedance evaluation and HW design</a:t>
            </a:r>
          </a:p>
          <a:p>
            <a:pPr lvl="1"/>
            <a:r>
              <a:rPr lang="fr-FR" b="1" dirty="0" err="1"/>
              <a:t>EuroCirCol</a:t>
            </a:r>
            <a:r>
              <a:rPr lang="fr-FR" b="1" dirty="0"/>
              <a:t> WP2 contribution: </a:t>
            </a:r>
            <a:r>
              <a:rPr lang="fr-FR" dirty="0" err="1"/>
              <a:t>optics</a:t>
            </a:r>
            <a:r>
              <a:rPr lang="fr-FR" dirty="0"/>
              <a:t> design for collimation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07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TECHNICAL </a:t>
            </a:r>
            <a:r>
              <a:rPr lang="fr-FR" dirty="0"/>
              <a:t>WP2 meeting</a:t>
            </a:r>
            <a:br>
              <a:rPr lang="fr-FR" dirty="0"/>
            </a:br>
            <a:r>
              <a:rPr lang="fr-FR" dirty="0" err="1"/>
              <a:t>Wednesday</a:t>
            </a:r>
            <a:r>
              <a:rPr lang="fr-FR" dirty="0"/>
              <a:t> </a:t>
            </a:r>
            <a:r>
              <a:rPr lang="fr-FR" dirty="0" err="1"/>
              <a:t>June</a:t>
            </a:r>
            <a:r>
              <a:rPr lang="fr-FR" dirty="0"/>
              <a:t> 3, </a:t>
            </a:r>
            <a:r>
              <a:rPr lang="fr-FR" dirty="0" smtClean="0"/>
              <a:t>2015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b="1" dirty="0" smtClean="0">
                <a:solidFill>
                  <a:srgbClr val="FF0000"/>
                </a:solidFill>
              </a:rPr>
              <a:t>14:00 </a:t>
            </a:r>
            <a:r>
              <a:rPr lang="fr-FR" b="1" dirty="0">
                <a:solidFill>
                  <a:srgbClr val="FF0000"/>
                </a:solidFill>
              </a:rPr>
              <a:t>- 15:30   </a:t>
            </a:r>
            <a:r>
              <a:rPr lang="fr-FR" b="1" dirty="0" err="1">
                <a:solidFill>
                  <a:srgbClr val="FF0000"/>
                </a:solidFill>
              </a:rPr>
              <a:t>Work</a:t>
            </a:r>
            <a:r>
              <a:rPr lang="fr-FR" b="1" dirty="0">
                <a:solidFill>
                  <a:srgbClr val="FF0000"/>
                </a:solidFill>
              </a:rPr>
              <a:t> for the Extended Straight </a:t>
            </a:r>
            <a:r>
              <a:rPr lang="fr-FR" b="1" dirty="0" smtClean="0">
                <a:solidFill>
                  <a:srgbClr val="FF0000"/>
                </a:solidFill>
              </a:rPr>
              <a:t>Section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14:00  </a:t>
            </a:r>
            <a:r>
              <a:rPr lang="fr-FR" dirty="0" err="1" smtClean="0"/>
              <a:t>Welcome</a:t>
            </a:r>
            <a:r>
              <a:rPr lang="fr-FR" dirty="0" smtClean="0"/>
              <a:t> (Antoine CHANCE, CEA)</a:t>
            </a:r>
          </a:p>
          <a:p>
            <a:pPr lvl="3"/>
            <a:r>
              <a:rPr lang="fr-FR" dirty="0" smtClean="0"/>
              <a:t>14:15  Collimation (Maria FIASCARIS, CERN)</a:t>
            </a:r>
            <a:endParaRPr lang="fr-FR" dirty="0"/>
          </a:p>
          <a:p>
            <a:pPr lvl="3"/>
            <a:r>
              <a:rPr lang="fr-FR" dirty="0"/>
              <a:t>14:30  </a:t>
            </a:r>
            <a:r>
              <a:rPr lang="fr-FR" dirty="0" err="1"/>
              <a:t>Review</a:t>
            </a:r>
            <a:r>
              <a:rPr lang="fr-FR" dirty="0"/>
              <a:t> on the collimation </a:t>
            </a:r>
            <a:r>
              <a:rPr lang="fr-FR" dirty="0" err="1" smtClean="0"/>
              <a:t>optics</a:t>
            </a:r>
            <a:r>
              <a:rPr lang="fr-FR" dirty="0" smtClean="0"/>
              <a:t> (Antoine LACHAIZE, IPNO)</a:t>
            </a:r>
            <a:endParaRPr lang="fr-FR" dirty="0"/>
          </a:p>
          <a:p>
            <a:pPr lvl="3"/>
            <a:r>
              <a:rPr lang="fr-FR" dirty="0"/>
              <a:t>14:45  Extraction section </a:t>
            </a:r>
            <a:r>
              <a:rPr lang="fr-FR" dirty="0" err="1" smtClean="0"/>
              <a:t>optics</a:t>
            </a:r>
            <a:r>
              <a:rPr lang="fr-FR" dirty="0" smtClean="0"/>
              <a:t> (Wolfgang BARTMANN, CERN)</a:t>
            </a:r>
          </a:p>
          <a:p>
            <a:pPr lvl="3"/>
            <a:r>
              <a:rPr lang="fr-FR" dirty="0" smtClean="0"/>
              <a:t>15:00  Discussions</a:t>
            </a:r>
            <a:endParaRPr lang="fr-FR" dirty="0"/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16:00 </a:t>
            </a:r>
            <a:r>
              <a:rPr lang="fr-FR" b="1" dirty="0">
                <a:solidFill>
                  <a:srgbClr val="FF0000"/>
                </a:solidFill>
              </a:rPr>
              <a:t>- 17:30   Common session, basic </a:t>
            </a:r>
            <a:r>
              <a:rPr lang="fr-FR" b="1" dirty="0" err="1" smtClean="0">
                <a:solidFill>
                  <a:srgbClr val="FF0000"/>
                </a:solidFill>
              </a:rPr>
              <a:t>parameters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16:00  </a:t>
            </a:r>
            <a:r>
              <a:rPr lang="fr-FR" dirty="0" err="1"/>
              <a:t>Status</a:t>
            </a:r>
            <a:r>
              <a:rPr lang="fr-FR" dirty="0"/>
              <a:t> and </a:t>
            </a:r>
            <a:r>
              <a:rPr lang="fr-FR" dirty="0" err="1"/>
              <a:t>needs</a:t>
            </a:r>
            <a:r>
              <a:rPr lang="fr-FR" dirty="0"/>
              <a:t> for the </a:t>
            </a:r>
            <a:r>
              <a:rPr lang="fr-FR" dirty="0" err="1"/>
              <a:t>dynamic</a:t>
            </a:r>
            <a:r>
              <a:rPr lang="fr-FR" dirty="0"/>
              <a:t> aperture </a:t>
            </a:r>
            <a:r>
              <a:rPr lang="fr-FR" dirty="0" err="1"/>
              <a:t>calculations</a:t>
            </a:r>
            <a:r>
              <a:rPr lang="fr-FR" dirty="0"/>
              <a:t> </a:t>
            </a:r>
            <a:r>
              <a:rPr lang="fr-FR" dirty="0" smtClean="0"/>
              <a:t>(Barbara DALENA, CEA)</a:t>
            </a:r>
          </a:p>
          <a:p>
            <a:pPr lvl="3"/>
            <a:r>
              <a:rPr lang="fr-FR" dirty="0" smtClean="0"/>
              <a:t>16:20  </a:t>
            </a:r>
            <a:r>
              <a:rPr lang="fr-FR" dirty="0"/>
              <a:t>WP3 (</a:t>
            </a:r>
            <a:r>
              <a:rPr lang="fr-FR" dirty="0" err="1"/>
              <a:t>Experimental</a:t>
            </a:r>
            <a:r>
              <a:rPr lang="fr-FR" dirty="0"/>
              <a:t> Insertion </a:t>
            </a:r>
            <a:r>
              <a:rPr lang="fr-FR" dirty="0" err="1"/>
              <a:t>Region</a:t>
            </a:r>
            <a:r>
              <a:rPr lang="fr-FR" dirty="0"/>
              <a:t> Design</a:t>
            </a:r>
            <a:r>
              <a:rPr lang="fr-FR" dirty="0" smtClean="0"/>
              <a:t>)</a:t>
            </a:r>
            <a:endParaRPr lang="fr-FR" dirty="0"/>
          </a:p>
          <a:p>
            <a:pPr lvl="3"/>
            <a:r>
              <a:rPr lang="fr-FR" dirty="0"/>
              <a:t>16:40  WP5 (High Field Accelerator </a:t>
            </a:r>
            <a:r>
              <a:rPr lang="fr-FR" dirty="0" err="1"/>
              <a:t>Magnet</a:t>
            </a:r>
            <a:r>
              <a:rPr lang="fr-FR" dirty="0"/>
              <a:t> Design</a:t>
            </a:r>
            <a:r>
              <a:rPr lang="fr-FR" dirty="0" smtClean="0"/>
              <a:t>)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18h30 </a:t>
            </a:r>
            <a:r>
              <a:rPr lang="fr-FR" b="1" dirty="0" err="1" smtClean="0">
                <a:solidFill>
                  <a:srgbClr val="FF0000"/>
                </a:solidFill>
              </a:rPr>
              <a:t>Welcome</a:t>
            </a:r>
            <a:r>
              <a:rPr lang="fr-FR" b="1" dirty="0" smtClean="0">
                <a:solidFill>
                  <a:srgbClr val="FF0000"/>
                </a:solidFill>
              </a:rPr>
              <a:t> drink at the restaurant 1 (Glass box)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HIRING POSITIONS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smtClean="0"/>
              <a:t>CEA </a:t>
            </a:r>
            <a:r>
              <a:rPr lang="fr-FR" dirty="0" err="1" smtClean="0"/>
              <a:t>post-doctoral</a:t>
            </a:r>
            <a:r>
              <a:rPr lang="fr-FR" dirty="0" smtClean="0"/>
              <a:t> position for </a:t>
            </a:r>
            <a:r>
              <a:rPr lang="fr-FR" dirty="0" err="1" smtClean="0"/>
              <a:t>task</a:t>
            </a:r>
            <a:r>
              <a:rPr lang="fr-FR" dirty="0" smtClean="0"/>
              <a:t> 2.2 and </a:t>
            </a:r>
            <a:r>
              <a:rPr lang="fr-FR" dirty="0" err="1" smtClean="0"/>
              <a:t>task</a:t>
            </a:r>
            <a:r>
              <a:rPr lang="fr-FR" dirty="0" smtClean="0"/>
              <a:t> 2.3</a:t>
            </a:r>
          </a:p>
          <a:p>
            <a:pPr marL="0" lvl="1" indent="0">
              <a:buNone/>
            </a:pPr>
            <a:r>
              <a:rPr lang="fr-FR" dirty="0" smtClean="0"/>
              <a:t>	3 candidates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endParaRPr lang="fr-FR" dirty="0" smtClean="0"/>
          </a:p>
          <a:p>
            <a:pPr marL="0" lvl="1" indent="0">
              <a:buNone/>
            </a:pPr>
            <a:r>
              <a:rPr lang="fr-FR" dirty="0"/>
              <a:t>	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dynamics</a:t>
            </a:r>
            <a:endParaRPr lang="fr-FR" dirty="0" smtClean="0"/>
          </a:p>
          <a:p>
            <a:pPr marL="0" lvl="1" indent="0">
              <a:buNone/>
            </a:pPr>
            <a:r>
              <a:rPr lang="fr-FR" dirty="0"/>
              <a:t>	</a:t>
            </a:r>
            <a:r>
              <a:rPr lang="fr-FR" dirty="0" smtClean="0"/>
              <a:t>multi-</a:t>
            </a:r>
            <a:r>
              <a:rPr lang="fr-FR" dirty="0" err="1" smtClean="0"/>
              <a:t>turn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</a:p>
          <a:p>
            <a:pPr marL="0" lvl="1" indent="0">
              <a:buNone/>
            </a:pPr>
            <a:r>
              <a:rPr lang="fr-FR" smtClean="0"/>
              <a:t>	(</a:t>
            </a:r>
            <a:r>
              <a:rPr lang="fr-FR" dirty="0" smtClean="0"/>
              <a:t>MAD-X expertise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appreciated</a:t>
            </a:r>
            <a:r>
              <a:rPr lang="fr-FR" dirty="0" smtClean="0"/>
              <a:t>)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CNRS </a:t>
            </a:r>
            <a:r>
              <a:rPr lang="fr-FR" dirty="0" err="1" smtClean="0"/>
              <a:t>post-doctoral</a:t>
            </a:r>
            <a:r>
              <a:rPr lang="fr-FR" dirty="0" smtClean="0"/>
              <a:t> position for </a:t>
            </a:r>
            <a:r>
              <a:rPr lang="fr-FR" dirty="0" err="1" smtClean="0"/>
              <a:t>task</a:t>
            </a:r>
            <a:r>
              <a:rPr lang="fr-FR" dirty="0" smtClean="0"/>
              <a:t> 2.6:</a:t>
            </a:r>
          </a:p>
          <a:p>
            <a:pPr marL="1587" lvl="2"/>
            <a:r>
              <a:rPr lang="fr-FR" dirty="0" smtClean="0"/>
              <a:t>INSPIRE </a:t>
            </a:r>
            <a:r>
              <a:rPr lang="fr-FR" dirty="0" err="1" smtClean="0"/>
              <a:t>link</a:t>
            </a:r>
            <a:r>
              <a:rPr lang="fr-FR" dirty="0" smtClean="0"/>
              <a:t>: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inspirehep.net/record/1374276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/>
              <a:t>Experiment</a:t>
            </a:r>
            <a:r>
              <a:rPr lang="fr-FR" dirty="0"/>
              <a:t>: Future </a:t>
            </a:r>
            <a:r>
              <a:rPr lang="fr-FR" dirty="0" err="1"/>
              <a:t>Circular</a:t>
            </a:r>
            <a:r>
              <a:rPr lang="fr-FR" dirty="0"/>
              <a:t> </a:t>
            </a:r>
            <a:r>
              <a:rPr lang="fr-FR" dirty="0" err="1"/>
              <a:t>Collider</a:t>
            </a:r>
            <a:r>
              <a:rPr lang="fr-FR" dirty="0"/>
              <a:t> - </a:t>
            </a:r>
            <a:r>
              <a:rPr lang="fr-FR" dirty="0" err="1"/>
              <a:t>EurCirCol</a:t>
            </a:r>
            <a:r>
              <a:rPr lang="fr-FR" dirty="0"/>
              <a:t> Design </a:t>
            </a:r>
            <a:r>
              <a:rPr lang="fr-FR" dirty="0" err="1"/>
              <a:t>Study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Deadline: 2015-07-20</a:t>
            </a:r>
            <a:br>
              <a:rPr lang="fr-FR" dirty="0"/>
            </a:br>
            <a:r>
              <a:rPr lang="fr-FR" dirty="0"/>
              <a:t>Position: </a:t>
            </a:r>
            <a:r>
              <a:rPr lang="fr-FR" dirty="0" err="1"/>
              <a:t>Post-doctoral</a:t>
            </a:r>
            <a:r>
              <a:rPr lang="fr-FR" dirty="0"/>
              <a:t> position in Accelerator </a:t>
            </a:r>
            <a:r>
              <a:rPr lang="fr-FR" dirty="0" err="1"/>
              <a:t>Physics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Topic: Performance Evaluation of the Future </a:t>
            </a:r>
            <a:r>
              <a:rPr lang="fr-FR" dirty="0" err="1"/>
              <a:t>Circular</a:t>
            </a:r>
            <a:r>
              <a:rPr lang="fr-FR" dirty="0"/>
              <a:t> </a:t>
            </a:r>
            <a:r>
              <a:rPr lang="fr-FR" dirty="0" err="1"/>
              <a:t>Collider</a:t>
            </a:r>
            <a:r>
              <a:rPr lang="fr-FR" dirty="0"/>
              <a:t> hadron </a:t>
            </a:r>
            <a:br>
              <a:rPr lang="fr-FR" dirty="0"/>
            </a:br>
            <a:r>
              <a:rPr lang="fr-FR" dirty="0" err="1"/>
              <a:t>beam</a:t>
            </a:r>
            <a:r>
              <a:rPr lang="fr-FR" dirty="0"/>
              <a:t> collimation </a:t>
            </a:r>
            <a:r>
              <a:rPr lang="fr-FR" dirty="0" smtClean="0"/>
              <a:t>system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395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30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TECHNICAL WP2 meeting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Thursday </a:t>
            </a:r>
            <a:r>
              <a:rPr lang="fr-FR" dirty="0" err="1"/>
              <a:t>June</a:t>
            </a:r>
            <a:r>
              <a:rPr lang="fr-FR" dirty="0"/>
              <a:t> 4, </a:t>
            </a:r>
            <a:r>
              <a:rPr lang="fr-FR" dirty="0" smtClean="0"/>
              <a:t>2015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b="1" dirty="0" smtClean="0">
                <a:solidFill>
                  <a:srgbClr val="FF0000"/>
                </a:solidFill>
              </a:rPr>
              <a:t>09:00 </a:t>
            </a:r>
            <a:r>
              <a:rPr lang="fr-FR" b="1" dirty="0">
                <a:solidFill>
                  <a:srgbClr val="FF0000"/>
                </a:solidFill>
              </a:rPr>
              <a:t>- 10:30   Common session, WP2 </a:t>
            </a:r>
            <a:r>
              <a:rPr lang="fr-FR" b="1" dirty="0" smtClean="0">
                <a:solidFill>
                  <a:srgbClr val="FF0000"/>
                </a:solidFill>
              </a:rPr>
              <a:t>WP4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09:00  Aperture </a:t>
            </a:r>
            <a:r>
              <a:rPr lang="fr-FR" dirty="0" err="1"/>
              <a:t>definition</a:t>
            </a:r>
            <a:r>
              <a:rPr lang="fr-FR" dirty="0"/>
              <a:t> of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smtClean="0"/>
              <a:t>pipes (TBD)</a:t>
            </a:r>
            <a:endParaRPr lang="fr-FR" dirty="0"/>
          </a:p>
          <a:p>
            <a:pPr lvl="3"/>
            <a:r>
              <a:rPr lang="fr-FR" dirty="0"/>
              <a:t>09:20  Electron cloud </a:t>
            </a:r>
            <a:r>
              <a:rPr lang="fr-FR" dirty="0" err="1" smtClean="0"/>
              <a:t>status</a:t>
            </a:r>
            <a:r>
              <a:rPr lang="fr-FR" dirty="0" smtClean="0"/>
              <a:t> (Lotta METHER, CERN)</a:t>
            </a:r>
            <a:endParaRPr lang="fr-FR" dirty="0"/>
          </a:p>
          <a:p>
            <a:pPr lvl="3"/>
            <a:r>
              <a:rPr lang="fr-FR" dirty="0"/>
              <a:t>09:40  </a:t>
            </a:r>
            <a:r>
              <a:rPr lang="fr-FR" dirty="0" err="1"/>
              <a:t>Impedance</a:t>
            </a:r>
            <a:r>
              <a:rPr lang="fr-FR" dirty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 </a:t>
            </a:r>
            <a:r>
              <a:rPr lang="fr-FR" dirty="0"/>
              <a:t>(Oliver </a:t>
            </a:r>
            <a:r>
              <a:rPr lang="fr-FR" dirty="0" smtClean="0"/>
              <a:t>BOINE-FRANKENHEIM, TUD)</a:t>
            </a:r>
            <a:endParaRPr lang="fr-FR" dirty="0"/>
          </a:p>
          <a:p>
            <a:pPr lvl="3"/>
            <a:r>
              <a:rPr lang="fr-FR" dirty="0"/>
              <a:t>10:00  </a:t>
            </a:r>
            <a:r>
              <a:rPr lang="fr-FR" dirty="0" smtClean="0"/>
              <a:t>Discussions</a:t>
            </a:r>
            <a:endParaRPr lang="fr-FR" dirty="0"/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11:00 </a:t>
            </a:r>
            <a:r>
              <a:rPr lang="fr-FR" b="1" dirty="0">
                <a:solidFill>
                  <a:srgbClr val="FF0000"/>
                </a:solidFill>
              </a:rPr>
              <a:t>- 12:30   Common session, WP2 </a:t>
            </a:r>
            <a:r>
              <a:rPr lang="fr-FR" b="1" dirty="0" smtClean="0">
                <a:solidFill>
                  <a:srgbClr val="FF0000"/>
                </a:solidFill>
              </a:rPr>
              <a:t>WP3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11:00  </a:t>
            </a:r>
            <a:r>
              <a:rPr lang="fr-FR" dirty="0" err="1"/>
              <a:t>Status</a:t>
            </a:r>
            <a:r>
              <a:rPr lang="fr-FR" dirty="0"/>
              <a:t> of the IR </a:t>
            </a:r>
            <a:r>
              <a:rPr lang="fr-FR" dirty="0" err="1" smtClean="0"/>
              <a:t>optics</a:t>
            </a:r>
            <a:r>
              <a:rPr lang="fr-FR" dirty="0" smtClean="0"/>
              <a:t>  (TBD)</a:t>
            </a:r>
            <a:endParaRPr lang="fr-FR" dirty="0"/>
          </a:p>
          <a:p>
            <a:pPr lvl="3"/>
            <a:r>
              <a:rPr lang="fr-FR" dirty="0"/>
              <a:t>11:20  Collimation in the </a:t>
            </a:r>
            <a:r>
              <a:rPr lang="fr-FR" dirty="0" smtClean="0"/>
              <a:t>IR  (TBD)</a:t>
            </a:r>
            <a:endParaRPr lang="fr-FR" dirty="0"/>
          </a:p>
          <a:p>
            <a:pPr lvl="3"/>
            <a:r>
              <a:rPr lang="fr-FR" dirty="0"/>
              <a:t>11:40  Interface </a:t>
            </a:r>
            <a:r>
              <a:rPr lang="fr-FR" dirty="0" err="1"/>
              <a:t>between</a:t>
            </a:r>
            <a:r>
              <a:rPr lang="fr-FR" dirty="0"/>
              <a:t> the </a:t>
            </a:r>
            <a:r>
              <a:rPr lang="fr-FR" dirty="0" smtClean="0"/>
              <a:t>DIS </a:t>
            </a:r>
            <a:r>
              <a:rPr lang="fr-FR" dirty="0"/>
              <a:t>and the </a:t>
            </a:r>
            <a:r>
              <a:rPr lang="fr-FR" dirty="0" smtClean="0"/>
              <a:t>IR (Antoine CHANCE, CEA) </a:t>
            </a:r>
            <a:endParaRPr lang="fr-FR" dirty="0"/>
          </a:p>
          <a:p>
            <a:pPr lvl="3"/>
            <a:r>
              <a:rPr lang="fr-FR" dirty="0"/>
              <a:t>12:00  </a:t>
            </a:r>
            <a:r>
              <a:rPr lang="fr-FR" dirty="0" smtClean="0"/>
              <a:t>Discussions</a:t>
            </a:r>
            <a:endParaRPr lang="fr-FR" dirty="0"/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14:00 </a:t>
            </a:r>
            <a:r>
              <a:rPr lang="fr-FR" b="1" dirty="0">
                <a:solidFill>
                  <a:srgbClr val="FF0000"/>
                </a:solidFill>
              </a:rPr>
              <a:t>- 15:30   WP2, 2nd </a:t>
            </a:r>
            <a:r>
              <a:rPr lang="fr-FR" b="1" dirty="0" smtClean="0">
                <a:solidFill>
                  <a:srgbClr val="FF0000"/>
                </a:solidFill>
              </a:rPr>
              <a:t>session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14:00  </a:t>
            </a:r>
            <a:r>
              <a:rPr lang="fr-FR" dirty="0" err="1"/>
              <a:t>Status</a:t>
            </a:r>
            <a:r>
              <a:rPr lang="fr-FR" dirty="0"/>
              <a:t> and plans of the arc </a:t>
            </a:r>
            <a:r>
              <a:rPr lang="fr-FR" dirty="0" smtClean="0"/>
              <a:t>and </a:t>
            </a:r>
            <a:r>
              <a:rPr lang="fr-FR" dirty="0"/>
              <a:t>of the </a:t>
            </a:r>
            <a:r>
              <a:rPr lang="fr-FR" dirty="0" err="1"/>
              <a:t>optics</a:t>
            </a:r>
            <a:r>
              <a:rPr lang="fr-FR" dirty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(Antoine CHANCE, CEA)</a:t>
            </a:r>
            <a:endParaRPr lang="fr-FR" dirty="0"/>
          </a:p>
          <a:p>
            <a:pPr lvl="3"/>
            <a:r>
              <a:rPr lang="fr-FR" dirty="0"/>
              <a:t>14:20  </a:t>
            </a: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 smtClean="0"/>
              <a:t>repartition</a:t>
            </a:r>
            <a:endParaRPr lang="fr-FR" dirty="0"/>
          </a:p>
          <a:p>
            <a:pPr lvl="3"/>
            <a:r>
              <a:rPr lang="fr-FR" dirty="0" smtClean="0"/>
              <a:t>15:00  Tentative planning  </a:t>
            </a:r>
            <a:endParaRPr lang="fr-FR" dirty="0"/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16:00 </a:t>
            </a:r>
            <a:r>
              <a:rPr lang="fr-FR" b="1" dirty="0">
                <a:solidFill>
                  <a:srgbClr val="FF0000"/>
                </a:solidFill>
              </a:rPr>
              <a:t>- 17:30   </a:t>
            </a:r>
            <a:r>
              <a:rPr lang="fr-FR" b="1" dirty="0" err="1">
                <a:solidFill>
                  <a:srgbClr val="FF0000"/>
                </a:solidFill>
              </a:rPr>
              <a:t>Plenary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discussion</a:t>
            </a:r>
            <a:endParaRPr lang="fr-FR" b="1" dirty="0">
              <a:solidFill>
                <a:srgbClr val="FF0000"/>
              </a:solidFill>
            </a:endParaRPr>
          </a:p>
          <a:p>
            <a:pPr lvl="3"/>
            <a:r>
              <a:rPr lang="fr-FR" dirty="0"/>
              <a:t>16:00  WP2 </a:t>
            </a:r>
            <a:r>
              <a:rPr lang="fr-FR" dirty="0" err="1" smtClean="0"/>
              <a:t>summary</a:t>
            </a:r>
            <a:endParaRPr lang="fr-FR" dirty="0"/>
          </a:p>
          <a:p>
            <a:pPr lvl="3"/>
            <a:r>
              <a:rPr lang="fr-FR" dirty="0"/>
              <a:t>16:15  WP3 </a:t>
            </a:r>
            <a:r>
              <a:rPr lang="fr-FR" dirty="0" err="1" smtClean="0"/>
              <a:t>summary</a:t>
            </a:r>
            <a:r>
              <a:rPr lang="fr-FR" dirty="0" smtClean="0"/>
              <a:t> </a:t>
            </a:r>
            <a:endParaRPr lang="fr-FR" dirty="0"/>
          </a:p>
          <a:p>
            <a:pPr lvl="3"/>
            <a:r>
              <a:rPr lang="fr-FR" dirty="0"/>
              <a:t>16:30  WP4 </a:t>
            </a:r>
            <a:r>
              <a:rPr lang="fr-FR" dirty="0" err="1" smtClean="0"/>
              <a:t>summary</a:t>
            </a:r>
            <a:endParaRPr lang="fr-FR" dirty="0"/>
          </a:p>
          <a:p>
            <a:pPr lvl="3"/>
            <a:r>
              <a:rPr lang="fr-FR" dirty="0"/>
              <a:t>16:45  WP5 </a:t>
            </a:r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Antoine CHANCE, </a:t>
            </a:r>
            <a:r>
              <a:rPr lang="en-US" dirty="0" err="1" smtClean="0"/>
              <a:t>EuroCirCol</a:t>
            </a:r>
            <a:r>
              <a:rPr lang="en-US" dirty="0" smtClean="0"/>
              <a:t> kick-off meeting, CERN, 3-4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2.2 ARC OPTICS</a:t>
            </a:r>
            <a:br>
              <a:rPr lang="fr-FR" dirty="0" smtClean="0"/>
            </a:br>
            <a:r>
              <a:rPr lang="fr-FR" dirty="0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to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presented</a:t>
            </a:r>
            <a:r>
              <a:rPr lang="fr-FR" dirty="0" smtClean="0"/>
              <a:t> in FCC </a:t>
            </a:r>
            <a:r>
              <a:rPr lang="fr-FR" dirty="0" err="1" smtClean="0"/>
              <a:t>week</a:t>
            </a:r>
            <a:r>
              <a:rPr lang="fr-FR" dirty="0" smtClean="0"/>
              <a:t> 2015</a:t>
            </a:r>
          </a:p>
          <a:p>
            <a:pPr lvl="3"/>
            <a:r>
              <a:rPr lang="fr-FR" dirty="0" err="1" smtClean="0"/>
              <a:t>Realisation</a:t>
            </a:r>
            <a:r>
              <a:rPr lang="fr-FR" dirty="0" smtClean="0"/>
              <a:t> of the arc </a:t>
            </a:r>
            <a:r>
              <a:rPr lang="fr-FR" dirty="0" err="1" smtClean="0"/>
              <a:t>cells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input </a:t>
            </a:r>
            <a:r>
              <a:rPr lang="fr-FR" dirty="0" err="1" smtClean="0"/>
              <a:t>parameters</a:t>
            </a:r>
            <a:r>
              <a:rPr lang="fr-FR" dirty="0" smtClean="0"/>
              <a:t>.</a:t>
            </a:r>
          </a:p>
          <a:p>
            <a:pPr lvl="3"/>
            <a:r>
              <a:rPr lang="fr-FR" dirty="0" err="1" smtClean="0"/>
              <a:t>Realisation</a:t>
            </a:r>
            <a:r>
              <a:rPr lang="fr-FR" dirty="0" smtClean="0"/>
              <a:t> of the </a:t>
            </a:r>
            <a:r>
              <a:rPr lang="fr-FR" dirty="0" err="1" smtClean="0"/>
              <a:t>optics</a:t>
            </a:r>
            <a:r>
              <a:rPr lang="fr-FR" dirty="0" smtClean="0"/>
              <a:t> of the </a:t>
            </a:r>
            <a:r>
              <a:rPr lang="fr-FR" dirty="0" err="1" smtClean="0"/>
              <a:t>whole</a:t>
            </a:r>
            <a:r>
              <a:rPr lang="fr-FR" dirty="0" smtClean="0"/>
              <a:t> machine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files.</a:t>
            </a:r>
          </a:p>
          <a:p>
            <a:pPr lvl="3"/>
            <a:r>
              <a:rPr lang="fr-FR" dirty="0" smtClean="0"/>
              <a:t>The </a:t>
            </a:r>
            <a:r>
              <a:rPr lang="fr-FR" dirty="0" err="1" smtClean="0"/>
              <a:t>naming</a:t>
            </a:r>
            <a:r>
              <a:rPr lang="fr-FR" dirty="0" smtClean="0"/>
              <a:t> convention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application</a:t>
            </a:r>
            <a:r>
              <a:rPr lang="fr-FR" dirty="0" smtClean="0"/>
              <a:t>.</a:t>
            </a:r>
          </a:p>
          <a:p>
            <a:pPr marL="122238" lvl="1"/>
            <a:r>
              <a:rPr lang="fr-FR" dirty="0" smtClean="0"/>
              <a:t>Extraction </a:t>
            </a:r>
            <a:r>
              <a:rPr lang="fr-FR" dirty="0" err="1" smtClean="0"/>
              <a:t>optics</a:t>
            </a:r>
            <a:r>
              <a:rPr lang="fr-FR" dirty="0" smtClean="0"/>
              <a:t>: </a:t>
            </a:r>
            <a:r>
              <a:rPr lang="fr-FR" dirty="0" err="1" smtClean="0"/>
              <a:t>already</a:t>
            </a:r>
            <a:r>
              <a:rPr lang="fr-FR" dirty="0" smtClean="0"/>
              <a:t> 3 options. </a:t>
            </a:r>
            <a:r>
              <a:rPr lang="fr-FR" dirty="0" err="1" smtClean="0"/>
              <a:t>Lattice</a:t>
            </a:r>
            <a:r>
              <a:rPr lang="fr-FR" dirty="0" smtClean="0"/>
              <a:t> files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.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refinement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.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lattices</a:t>
            </a:r>
            <a:r>
              <a:rPr lang="fr-FR" dirty="0" smtClean="0"/>
              <a:t> are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matched</a:t>
            </a:r>
            <a:r>
              <a:rPr lang="fr-FR" dirty="0" smtClean="0"/>
              <a:t> to the arc </a:t>
            </a:r>
            <a:r>
              <a:rPr lang="fr-FR" dirty="0" err="1" smtClean="0"/>
              <a:t>opticla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.</a:t>
            </a:r>
            <a:endParaRPr lang="fr-FR" dirty="0" smtClean="0"/>
          </a:p>
          <a:p>
            <a:pPr lvl="1"/>
            <a:r>
              <a:rPr lang="fr-FR" dirty="0" err="1" smtClean="0"/>
              <a:t>Some</a:t>
            </a:r>
            <a:r>
              <a:rPr lang="fr-FR" dirty="0" smtClean="0"/>
              <a:t> second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are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tudy</a:t>
            </a:r>
            <a:r>
              <a:rPr lang="fr-FR" dirty="0" smtClean="0"/>
              <a:t> to correct the </a:t>
            </a:r>
            <a:r>
              <a:rPr lang="fr-FR" dirty="0" err="1" smtClean="0"/>
              <a:t>chromaticity</a:t>
            </a:r>
            <a:r>
              <a:rPr lang="fr-FR" dirty="0" smtClean="0"/>
              <a:t>.</a:t>
            </a:r>
          </a:p>
          <a:p>
            <a:pPr lvl="3"/>
            <a:r>
              <a:rPr lang="fr-FR" dirty="0" smtClean="0"/>
              <a:t>The first </a:t>
            </a:r>
            <a:r>
              <a:rPr lang="fr-FR" dirty="0" err="1" smtClean="0"/>
              <a:t>results</a:t>
            </a:r>
            <a:r>
              <a:rPr lang="fr-FR" dirty="0" smtClean="0"/>
              <a:t> are </a:t>
            </a:r>
            <a:r>
              <a:rPr lang="fr-FR" dirty="0" err="1" smtClean="0"/>
              <a:t>promising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variation of the </a:t>
            </a:r>
            <a:r>
              <a:rPr lang="fr-FR" dirty="0" err="1" smtClean="0"/>
              <a:t>betatron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.</a:t>
            </a:r>
          </a:p>
          <a:p>
            <a:pPr lvl="3"/>
            <a:r>
              <a:rPr lang="fr-FR" dirty="0" smtClean="0"/>
              <a:t>More investigation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/>
              <a:t>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51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EXTRACTION </a:t>
            </a:r>
            <a:r>
              <a:rPr lang="fr-FR" dirty="0" err="1" smtClean="0"/>
              <a:t>SECTIOn</a:t>
            </a:r>
            <a:r>
              <a:rPr lang="fr-FR" dirty="0" smtClean="0"/>
              <a:t> STATUS</a:t>
            </a:r>
            <a:br>
              <a:rPr lang="fr-FR" dirty="0" smtClean="0"/>
            </a:br>
            <a:r>
              <a:rPr lang="fr-FR" dirty="0" smtClean="0"/>
              <a:t>3 CONCEPTS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b="1" dirty="0" smtClean="0"/>
              <a:t>LHC scaled</a:t>
            </a:r>
          </a:p>
          <a:p>
            <a:pPr lvl="1"/>
            <a:r>
              <a:rPr lang="en-GB" dirty="0" smtClean="0"/>
              <a:t>SSC like</a:t>
            </a:r>
          </a:p>
          <a:p>
            <a:pPr lvl="1"/>
            <a:r>
              <a:rPr lang="en-GB" dirty="0" smtClean="0"/>
              <a:t>Asymmetric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grpSp>
        <p:nvGrpSpPr>
          <p:cNvPr id="21" name="Groupe 20"/>
          <p:cNvGrpSpPr/>
          <p:nvPr/>
        </p:nvGrpSpPr>
        <p:grpSpPr>
          <a:xfrm>
            <a:off x="3676398" y="1083184"/>
            <a:ext cx="5450834" cy="5220414"/>
            <a:chOff x="1846583" y="818793"/>
            <a:chExt cx="5450834" cy="522041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6583" y="1336046"/>
              <a:ext cx="5066017" cy="4703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4"/>
            <p:cNvCxnSpPr/>
            <p:nvPr/>
          </p:nvCxnSpPr>
          <p:spPr>
            <a:xfrm flipH="1">
              <a:off x="5202289" y="1690349"/>
              <a:ext cx="936104" cy="4904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5"/>
            <p:cNvSpPr txBox="1"/>
            <p:nvPr/>
          </p:nvSpPr>
          <p:spPr>
            <a:xfrm>
              <a:off x="5950225" y="998191"/>
              <a:ext cx="1347192" cy="584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smtClean="0"/>
                <a:t>Rms beam size ~ 1 mm</a:t>
              </a:r>
              <a:endParaRPr lang="en-GB" sz="1600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3974415" y="818793"/>
              <a:ext cx="8435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smtClean="0"/>
                <a:t>400 m</a:t>
              </a:r>
              <a:endParaRPr lang="en-GB" sz="16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62347" y="1590902"/>
              <a:ext cx="144016" cy="1988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53909" y="1590902"/>
              <a:ext cx="633887" cy="19889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85306" y="1590902"/>
              <a:ext cx="45719" cy="20245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Right Brace 13"/>
            <p:cNvSpPr/>
            <p:nvPr/>
          </p:nvSpPr>
          <p:spPr>
            <a:xfrm rot="16200000">
              <a:off x="4066549" y="705244"/>
              <a:ext cx="369328" cy="1170671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TextBox 15"/>
            <p:cNvSpPr txBox="1"/>
            <p:nvPr/>
          </p:nvSpPr>
          <p:spPr>
            <a:xfrm>
              <a:off x="3161821" y="831928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smtClean="0"/>
                <a:t>1</a:t>
              </a:r>
              <a:r>
                <a:rPr lang="en-GB" sz="1600"/>
                <a:t>1</a:t>
              </a:r>
              <a:r>
                <a:rPr lang="en-GB" sz="1600" smtClean="0"/>
                <a:t>0 m</a:t>
              </a:r>
              <a:endParaRPr lang="en-GB" sz="1600"/>
            </a:p>
          </p:txBody>
        </p:sp>
        <p:sp>
          <p:nvSpPr>
            <p:cNvPr id="20" name="Right Brace 16"/>
            <p:cNvSpPr/>
            <p:nvPr/>
          </p:nvSpPr>
          <p:spPr>
            <a:xfrm rot="16200000">
              <a:off x="3371618" y="1156204"/>
              <a:ext cx="152401" cy="242950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576000" y="3645024"/>
            <a:ext cx="310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: </a:t>
            </a:r>
            <a:r>
              <a:rPr lang="fr-FR" dirty="0" smtClean="0"/>
              <a:t>Wolfgang BARTMANN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07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2.2 ARC OPTICS</a:t>
            </a:r>
            <a:br>
              <a:rPr lang="fr-FR" dirty="0" smtClean="0"/>
            </a:br>
            <a:r>
              <a:rPr lang="fr-FR" dirty="0" smtClean="0"/>
              <a:t>WORKING </a:t>
            </a:r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smtClean="0"/>
              <a:t>For </a:t>
            </a:r>
            <a:r>
              <a:rPr lang="fr-FR" dirty="0" err="1" smtClean="0"/>
              <a:t>September</a:t>
            </a:r>
            <a:r>
              <a:rPr lang="fr-FR" dirty="0" smtClean="0"/>
              <a:t> 2015:</a:t>
            </a:r>
          </a:p>
          <a:p>
            <a:pPr lvl="3"/>
            <a:r>
              <a:rPr lang="fr-FR" dirty="0" err="1" smtClean="0"/>
              <a:t>Checking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element</a:t>
            </a:r>
            <a:r>
              <a:rPr lang="fr-FR" dirty="0" smtClean="0"/>
              <a:t> </a:t>
            </a:r>
            <a:r>
              <a:rPr lang="fr-FR" dirty="0" err="1" smtClean="0"/>
              <a:t>names</a:t>
            </a:r>
            <a:r>
              <a:rPr lang="fr-FR" dirty="0" smtClean="0"/>
              <a:t> are </a:t>
            </a:r>
            <a:r>
              <a:rPr lang="fr-FR" dirty="0" err="1" smtClean="0"/>
              <a:t>conform</a:t>
            </a:r>
            <a:r>
              <a:rPr lang="fr-FR" dirty="0" smtClean="0"/>
              <a:t> to the </a:t>
            </a:r>
            <a:r>
              <a:rPr lang="fr-FR" dirty="0" err="1" smtClean="0"/>
              <a:t>naming</a:t>
            </a:r>
            <a:r>
              <a:rPr lang="fr-FR" dirty="0" smtClean="0"/>
              <a:t> convention.</a:t>
            </a:r>
          </a:p>
          <a:p>
            <a:pPr lvl="3"/>
            <a:r>
              <a:rPr lang="fr-FR" dirty="0" err="1" smtClean="0"/>
              <a:t>Adding</a:t>
            </a:r>
            <a:r>
              <a:rPr lang="fr-FR" dirty="0" smtClean="0"/>
              <a:t> the </a:t>
            </a:r>
            <a:r>
              <a:rPr lang="fr-FR" dirty="0" err="1" smtClean="0"/>
              <a:t>dipole</a:t>
            </a:r>
            <a:r>
              <a:rPr lang="fr-FR" dirty="0" smtClean="0"/>
              <a:t> and </a:t>
            </a:r>
            <a:r>
              <a:rPr lang="fr-FR" dirty="0" err="1" smtClean="0"/>
              <a:t>multipole</a:t>
            </a:r>
            <a:r>
              <a:rPr lang="fr-FR" dirty="0" smtClean="0"/>
              <a:t> correctors (</a:t>
            </a:r>
            <a:r>
              <a:rPr lang="fr-FR" dirty="0" err="1" smtClean="0"/>
              <a:t>setupole</a:t>
            </a:r>
            <a:r>
              <a:rPr lang="fr-FR" dirty="0" smtClean="0"/>
              <a:t> and </a:t>
            </a:r>
            <a:r>
              <a:rPr lang="fr-FR" dirty="0" err="1" smtClean="0"/>
              <a:t>decapole</a:t>
            </a:r>
            <a:r>
              <a:rPr lang="fr-FR" dirty="0" smtClean="0"/>
              <a:t> to correct. the b3 and b5 components in the </a:t>
            </a:r>
            <a:r>
              <a:rPr lang="fr-FR" dirty="0" err="1" smtClean="0"/>
              <a:t>dipoles</a:t>
            </a:r>
            <a:r>
              <a:rPr lang="fr-FR" dirty="0" smtClean="0"/>
              <a:t>) in the </a:t>
            </a:r>
            <a:r>
              <a:rPr lang="fr-FR" dirty="0" err="1" smtClean="0"/>
              <a:t>lattice</a:t>
            </a:r>
            <a:r>
              <a:rPr lang="fr-FR" dirty="0" smtClean="0"/>
              <a:t>.</a:t>
            </a:r>
          </a:p>
          <a:p>
            <a:pPr lvl="3"/>
            <a:r>
              <a:rPr lang="fr-FR" dirty="0" err="1" smtClean="0"/>
              <a:t>Adding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to </a:t>
            </a:r>
            <a:r>
              <a:rPr lang="fr-FR" dirty="0" err="1" smtClean="0"/>
              <a:t>adjust</a:t>
            </a:r>
            <a:r>
              <a:rPr lang="fr-FR" dirty="0" smtClean="0"/>
              <a:t> the global tune.</a:t>
            </a:r>
          </a:p>
          <a:p>
            <a:pPr lvl="4"/>
            <a:r>
              <a:rPr lang="fr-FR" dirty="0" err="1" smtClean="0"/>
              <a:t>Matching</a:t>
            </a:r>
            <a:r>
              <a:rPr lang="fr-FR" dirty="0" smtClean="0"/>
              <a:t> the </a:t>
            </a:r>
            <a:r>
              <a:rPr lang="fr-FR" dirty="0" err="1" smtClean="0"/>
              <a:t>Qpoles</a:t>
            </a:r>
            <a:r>
              <a:rPr lang="fr-FR" dirty="0" smtClean="0"/>
              <a:t> of the arcs.</a:t>
            </a:r>
          </a:p>
          <a:p>
            <a:pPr lvl="4"/>
            <a:r>
              <a:rPr lang="fr-FR" dirty="0" err="1" smtClean="0"/>
              <a:t>Using</a:t>
            </a:r>
            <a:r>
              <a:rPr lang="fr-FR" dirty="0" smtClean="0"/>
              <a:t> a </a:t>
            </a:r>
            <a:r>
              <a:rPr lang="fr-FR" dirty="0" err="1" smtClean="0"/>
              <a:t>dedicated</a:t>
            </a:r>
            <a:r>
              <a:rPr lang="fr-FR" dirty="0" smtClean="0"/>
              <a:t> section.</a:t>
            </a:r>
          </a:p>
          <a:p>
            <a:pPr lvl="1"/>
            <a:r>
              <a:rPr lang="fr-FR" dirty="0" smtClean="0"/>
              <a:t>For </a:t>
            </a:r>
            <a:r>
              <a:rPr lang="fr-FR" dirty="0" err="1" smtClean="0"/>
              <a:t>December</a:t>
            </a:r>
            <a:r>
              <a:rPr lang="fr-FR" dirty="0" smtClean="0"/>
              <a:t> 2015:</a:t>
            </a:r>
          </a:p>
          <a:p>
            <a:pPr lvl="3"/>
            <a:r>
              <a:rPr lang="fr-FR" dirty="0" err="1" smtClean="0"/>
              <a:t>Integrating</a:t>
            </a:r>
            <a:r>
              <a:rPr lang="fr-FR" dirty="0" smtClean="0"/>
              <a:t> the collimation </a:t>
            </a:r>
            <a:r>
              <a:rPr lang="fr-FR" dirty="0" err="1" smtClean="0"/>
              <a:t>lattice</a:t>
            </a:r>
            <a:r>
              <a:rPr lang="fr-FR" dirty="0" smtClean="0"/>
              <a:t> files (</a:t>
            </a:r>
            <a:r>
              <a:rPr lang="fr-FR" dirty="0" err="1" smtClean="0"/>
              <a:t>momentum</a:t>
            </a:r>
            <a:r>
              <a:rPr lang="fr-FR" dirty="0" smtClean="0"/>
              <a:t> collimation).</a:t>
            </a:r>
          </a:p>
          <a:p>
            <a:pPr lvl="3"/>
            <a:r>
              <a:rPr lang="fr-FR" dirty="0" err="1" smtClean="0"/>
              <a:t>Integrating</a:t>
            </a:r>
            <a:r>
              <a:rPr lang="fr-FR" dirty="0" smtClean="0"/>
              <a:t> a first aperture model (MAD-X model).</a:t>
            </a:r>
          </a:p>
          <a:p>
            <a:pPr lvl="3"/>
            <a:r>
              <a:rPr lang="fr-FR" dirty="0" err="1" smtClean="0"/>
              <a:t>Making</a:t>
            </a:r>
            <a:r>
              <a:rPr lang="fr-FR" dirty="0" smtClean="0"/>
              <a:t> the first </a:t>
            </a:r>
            <a:r>
              <a:rPr lang="fr-FR" dirty="0" err="1" smtClean="0"/>
              <a:t>calculations</a:t>
            </a:r>
            <a:r>
              <a:rPr lang="fr-FR" dirty="0" smtClean="0"/>
              <a:t> for obit correction.</a:t>
            </a:r>
          </a:p>
          <a:p>
            <a:pPr lvl="3"/>
            <a:r>
              <a:rPr lang="fr-FR" dirty="0" err="1" smtClean="0"/>
              <a:t>Refining</a:t>
            </a:r>
            <a:r>
              <a:rPr lang="fr-FR" dirty="0" smtClean="0"/>
              <a:t> the </a:t>
            </a:r>
            <a:r>
              <a:rPr lang="fr-FR" dirty="0" err="1" smtClean="0"/>
              <a:t>chromaticity</a:t>
            </a:r>
            <a:r>
              <a:rPr lang="fr-FR" dirty="0" smtClean="0"/>
              <a:t> correction </a:t>
            </a:r>
            <a:r>
              <a:rPr lang="fr-FR" dirty="0" err="1" smtClean="0"/>
              <a:t>scheme</a:t>
            </a:r>
            <a:r>
              <a:rPr lang="fr-FR" dirty="0" smtClean="0"/>
              <a:t>.</a:t>
            </a:r>
          </a:p>
          <a:p>
            <a:pPr lvl="3"/>
            <a:r>
              <a:rPr lang="fr-FR" dirty="0" err="1" smtClean="0"/>
              <a:t>Introducing</a:t>
            </a:r>
            <a:r>
              <a:rPr lang="fr-FR" dirty="0" smtClean="0"/>
              <a:t> the </a:t>
            </a:r>
            <a:r>
              <a:rPr lang="fr-FR" dirty="0" err="1" smtClean="0"/>
              <a:t>the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 correctors.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3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2.3: DYNAMIC APERTURE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86" y="1108725"/>
            <a:ext cx="7413330" cy="555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8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2.3: DIPOLE APERTURE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48608"/>
            <a:ext cx="7398324" cy="554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8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TASK 2.3: DIPOLE APERTURE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485AB3-FCAE-4464-893F-4C3DB047CF38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Antoine CHANCE, EuroCirCol kick-off meeting, CERN, 3-4 June 2015</a:t>
            </a: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63048"/>
            <a:ext cx="7896446" cy="592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CEA V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2015_06_03_WP2_WorkPlan</Template>
  <TotalTime>9779</TotalTime>
  <Words>997</Words>
  <Application>Microsoft Office PowerPoint</Application>
  <PresentationFormat>Affichage à l'écran (4:3)</PresentationFormat>
  <Paragraphs>145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Symbol</vt:lpstr>
      <vt:lpstr>CEA VA</vt:lpstr>
      <vt:lpstr>WP2: SUMMARY</vt:lpstr>
      <vt:lpstr>TECHNICAL WP2 meeting Wednesday June 3, 2015</vt:lpstr>
      <vt:lpstr>TECHNICAL WP2 meeting Thursday June 4, 2015</vt:lpstr>
      <vt:lpstr>TASK 2.2 ARC OPTICS STATUS</vt:lpstr>
      <vt:lpstr>EXTRACTION SECTIOn STATUS 3 CONCEPTS</vt:lpstr>
      <vt:lpstr>TASK 2.2 ARC OPTICS WORKING PLAN</vt:lpstr>
      <vt:lpstr>TASK 2.3: DYNAMIC APERTURE</vt:lpstr>
      <vt:lpstr>TASK 2.3: DIPOLE APERTURE</vt:lpstr>
      <vt:lpstr>TASK 2.3: DIPOLE APERTURE</vt:lpstr>
      <vt:lpstr>TASK 2.4: SINGLE BEAM INSTABILITY</vt:lpstr>
      <vt:lpstr>TASK 2.4: SINGLE BEAM INSTABILITY</vt:lpstr>
      <vt:lpstr>TASK 2.4: SINGLE BEAM STAbility</vt:lpstr>
      <vt:lpstr>TASK 2.5: ELECTRON CLOUD</vt:lpstr>
      <vt:lpstr>TASK 2.5: ELECTRON CLOUD</vt:lpstr>
      <vt:lpstr>TASK 2.5: ELECTROn CLOUD</vt:lpstr>
      <vt:lpstr>TASK 2.5: ELECTRON CLOUD</vt:lpstr>
      <vt:lpstr>Task 2.6: Develop optics concept for collimation systems</vt:lpstr>
      <vt:lpstr>Task 2.6: Develop optics concept for collimation systems</vt:lpstr>
      <vt:lpstr>Task 2.6: Develop optics concept for collimation systems</vt:lpstr>
      <vt:lpstr>HIRING POSITIONS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Arcs design and integration</dc:title>
  <dc:creator>DALENA Barbara</dc:creator>
  <cp:lastModifiedBy>UserSACM</cp:lastModifiedBy>
  <cp:revision>456</cp:revision>
  <dcterms:created xsi:type="dcterms:W3CDTF">2015-03-11T14:08:07Z</dcterms:created>
  <dcterms:modified xsi:type="dcterms:W3CDTF">2015-06-04T13:54:34Z</dcterms:modified>
</cp:coreProperties>
</file>