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77" r:id="rId4"/>
    <p:sldId id="279" r:id="rId5"/>
    <p:sldId id="280" r:id="rId6"/>
    <p:sldId id="281" r:id="rId7"/>
    <p:sldId id="283" r:id="rId8"/>
    <p:sldId id="282" r:id="rId9"/>
    <p:sldId id="284" r:id="rId10"/>
    <p:sldId id="294" r:id="rId11"/>
    <p:sldId id="295" r:id="rId12"/>
    <p:sldId id="285" r:id="rId13"/>
    <p:sldId id="296" r:id="rId14"/>
    <p:sldId id="301" r:id="rId15"/>
    <p:sldId id="297" r:id="rId16"/>
    <p:sldId id="304" r:id="rId17"/>
    <p:sldId id="299" r:id="rId18"/>
    <p:sldId id="290" r:id="rId19"/>
    <p:sldId id="300" r:id="rId20"/>
    <p:sldId id="302" r:id="rId21"/>
    <p:sldId id="303" r:id="rId22"/>
    <p:sldId id="306" r:id="rId23"/>
    <p:sldId id="30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0908F-108E-3446-94B7-0CE6E17563B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39C03-FBFE-1C4C-92C5-3AB2DFB4410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83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276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2672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9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897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73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1304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30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286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252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476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50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0817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40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234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23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22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25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66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68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85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51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007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648959" y="6138330"/>
            <a:ext cx="3276600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DS 11T Coil #110 – impregnation results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CERN, </a:t>
            </a:r>
            <a:r>
              <a:rPr lang="en-GB" sz="900" b="0" dirty="0" err="1" smtClean="0">
                <a:solidFill>
                  <a:schemeClr val="bg1"/>
                </a:solidFill>
              </a:rPr>
              <a:t>Prevessin</a:t>
            </a:r>
            <a:r>
              <a:rPr lang="en-GB" sz="900" b="0" dirty="0" smtClean="0">
                <a:solidFill>
                  <a:schemeClr val="bg1"/>
                </a:solidFill>
              </a:rPr>
              <a:t> B927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19.05.2015</a:t>
            </a:r>
            <a:endParaRPr lang="en-GB" sz="900" b="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412891" y="6349996"/>
            <a:ext cx="731109" cy="27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fld id="{A84532AE-1710-46B6-9A40-4E22A1620063}" type="slidenum">
              <a:rPr lang="en-GB" sz="900" b="0" smtClean="0">
                <a:solidFill>
                  <a:schemeClr val="bg1"/>
                </a:solidFill>
              </a:rPr>
              <a:pPr algn="ctr">
                <a:lnSpc>
                  <a:spcPct val="150000"/>
                </a:lnSpc>
              </a:pPr>
              <a:t>‹Nr.›</a:t>
            </a:fld>
            <a:endParaRPr lang="en-GB" sz="9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48959" y="6138330"/>
            <a:ext cx="3276600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DS 11T Coil #110 – impregnation results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CERN, </a:t>
            </a:r>
            <a:r>
              <a:rPr lang="en-GB" sz="900" b="0" dirty="0" err="1" smtClean="0">
                <a:solidFill>
                  <a:schemeClr val="bg1"/>
                </a:solidFill>
              </a:rPr>
              <a:t>Prevessin</a:t>
            </a:r>
            <a:r>
              <a:rPr lang="en-GB" sz="900" b="0" dirty="0" smtClean="0">
                <a:solidFill>
                  <a:schemeClr val="bg1"/>
                </a:solidFill>
              </a:rPr>
              <a:t> B927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19.05.2015</a:t>
            </a:r>
            <a:endParaRPr lang="en-GB" sz="900" b="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5060092" y="5223929"/>
            <a:ext cx="3276600" cy="27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Author / al</a:t>
            </a:r>
            <a:endParaRPr lang="en-GB" sz="9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8412891" y="6349996"/>
            <a:ext cx="731109" cy="27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fld id="{A84532AE-1710-46B6-9A40-4E22A1620063}" type="slidenum">
              <a:rPr lang="en-GB" sz="900" b="0" smtClean="0">
                <a:solidFill>
                  <a:schemeClr val="bg1"/>
                </a:solidFill>
              </a:rPr>
              <a:pPr algn="ctr">
                <a:lnSpc>
                  <a:spcPct val="150000"/>
                </a:lnSpc>
              </a:pPr>
              <a:t>‹Nr.›</a:t>
            </a:fld>
            <a:endParaRPr lang="en-GB" sz="900" b="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01359" y="6290730"/>
            <a:ext cx="3276600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DS 11T Coil #110 – impregnation results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CERN, </a:t>
            </a:r>
            <a:r>
              <a:rPr lang="en-GB" sz="900" b="0" dirty="0" err="1" smtClean="0">
                <a:solidFill>
                  <a:schemeClr val="bg1"/>
                </a:solidFill>
              </a:rPr>
              <a:t>Prevessin</a:t>
            </a:r>
            <a:r>
              <a:rPr lang="en-GB" sz="900" b="0" dirty="0" smtClean="0">
                <a:solidFill>
                  <a:schemeClr val="bg1"/>
                </a:solidFill>
              </a:rPr>
              <a:t> B927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19.05.2015</a:t>
            </a:r>
            <a:endParaRPr lang="en-GB" sz="900" b="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8565291" y="6502396"/>
            <a:ext cx="731109" cy="27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fld id="{A84532AE-1710-46B6-9A40-4E22A1620063}" type="slidenum">
              <a:rPr lang="en-GB" sz="900" b="0" smtClean="0">
                <a:solidFill>
                  <a:schemeClr val="bg1"/>
                </a:solidFill>
              </a:rPr>
              <a:pPr algn="ctr">
                <a:lnSpc>
                  <a:spcPct val="150000"/>
                </a:lnSpc>
              </a:pPr>
              <a:t>‹Nr.›</a:t>
            </a:fld>
            <a:endParaRPr lang="en-GB" sz="9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8412891" y="6349996"/>
            <a:ext cx="731109" cy="27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fld id="{A84532AE-1710-46B6-9A40-4E22A1620063}" type="slidenum">
              <a:rPr lang="en-GB" sz="900" b="0" smtClean="0">
                <a:solidFill>
                  <a:schemeClr val="bg1"/>
                </a:solidFill>
              </a:rPr>
              <a:pPr algn="ctr">
                <a:lnSpc>
                  <a:spcPct val="150000"/>
                </a:lnSpc>
              </a:pPr>
              <a:t>‹Nr.›</a:t>
            </a:fld>
            <a:endParaRPr lang="en-GB" sz="900" b="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01359" y="6290730"/>
            <a:ext cx="3276600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DS 11T Coil #110 – impregnation results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CERN, </a:t>
            </a:r>
            <a:r>
              <a:rPr lang="en-GB" sz="900" b="0" dirty="0" err="1" smtClean="0">
                <a:solidFill>
                  <a:schemeClr val="bg1"/>
                </a:solidFill>
              </a:rPr>
              <a:t>Prevessin</a:t>
            </a:r>
            <a:r>
              <a:rPr lang="en-GB" sz="900" b="0" dirty="0" smtClean="0">
                <a:solidFill>
                  <a:schemeClr val="bg1"/>
                </a:solidFill>
              </a:rPr>
              <a:t> B927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19.05.2015</a:t>
            </a:r>
            <a:endParaRPr lang="en-GB" sz="9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648959" y="6138330"/>
            <a:ext cx="3276600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DS 11T Coil #110 – impregnation results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CERN, </a:t>
            </a:r>
            <a:r>
              <a:rPr lang="en-GB" sz="900" b="0" dirty="0" err="1" smtClean="0">
                <a:solidFill>
                  <a:schemeClr val="bg1"/>
                </a:solidFill>
              </a:rPr>
              <a:t>Prevessin</a:t>
            </a:r>
            <a:r>
              <a:rPr lang="en-GB" sz="900" b="0" dirty="0" smtClean="0">
                <a:solidFill>
                  <a:schemeClr val="bg1"/>
                </a:solidFill>
              </a:rPr>
              <a:t> B927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19.05.2015</a:t>
            </a:r>
            <a:endParaRPr lang="en-GB" sz="900" b="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8412891" y="6349996"/>
            <a:ext cx="731109" cy="27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fld id="{A84532AE-1710-46B6-9A40-4E22A1620063}" type="slidenum">
              <a:rPr lang="en-GB" sz="900" b="0" smtClean="0">
                <a:solidFill>
                  <a:schemeClr val="bg1"/>
                </a:solidFill>
              </a:rPr>
              <a:pPr algn="ctr">
                <a:lnSpc>
                  <a:spcPct val="150000"/>
                </a:lnSpc>
              </a:pPr>
              <a:t>‹Nr.›</a:t>
            </a:fld>
            <a:endParaRPr lang="en-GB" sz="9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648959" y="6138330"/>
            <a:ext cx="3276600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DS 11T Coil #110 – impregnation results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CERN, </a:t>
            </a:r>
            <a:r>
              <a:rPr lang="en-GB" sz="900" b="0" dirty="0" err="1" smtClean="0">
                <a:solidFill>
                  <a:schemeClr val="bg1"/>
                </a:solidFill>
              </a:rPr>
              <a:t>Prevessin</a:t>
            </a:r>
            <a:r>
              <a:rPr lang="en-GB" sz="900" b="0" dirty="0" smtClean="0">
                <a:solidFill>
                  <a:schemeClr val="bg1"/>
                </a:solidFill>
              </a:rPr>
              <a:t> B927</a:t>
            </a:r>
          </a:p>
          <a:p>
            <a:pPr algn="l">
              <a:lnSpc>
                <a:spcPct val="150000"/>
              </a:lnSpc>
            </a:pPr>
            <a:r>
              <a:rPr lang="en-GB" sz="900" b="0" dirty="0" smtClean="0">
                <a:solidFill>
                  <a:schemeClr val="bg1"/>
                </a:solidFill>
              </a:rPr>
              <a:t>19.05.2015</a:t>
            </a:r>
            <a:endParaRPr lang="en-GB" sz="900" b="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412891" y="6349996"/>
            <a:ext cx="731109" cy="27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fld id="{A84532AE-1710-46B6-9A40-4E22A1620063}" type="slidenum">
              <a:rPr lang="en-GB" sz="900" b="0" smtClean="0">
                <a:solidFill>
                  <a:schemeClr val="bg1"/>
                </a:solidFill>
              </a:rPr>
              <a:pPr algn="ctr">
                <a:lnSpc>
                  <a:spcPct val="150000"/>
                </a:lnSpc>
              </a:pPr>
              <a:t>‹Nr.›</a:t>
            </a:fld>
            <a:endParaRPr lang="en-GB" sz="9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746447"/>
            <a:ext cx="8265984" cy="2435809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Results of 300 mm impregnation trial </a:t>
            </a:r>
            <a:br>
              <a:rPr lang="en-US" sz="3200" dirty="0" smtClean="0"/>
            </a:br>
            <a:r>
              <a:rPr lang="en-US" sz="3200" dirty="0" smtClean="0"/>
              <a:t>and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Modification of impregnation mold for </a:t>
            </a:r>
            <a:br>
              <a:rPr lang="en-US" sz="3200" dirty="0" smtClean="0"/>
            </a:br>
            <a:r>
              <a:rPr lang="en-US" sz="3200" dirty="0" smtClean="0"/>
              <a:t>coil #110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3738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300 mm Trials</a:t>
            </a:r>
          </a:p>
          <a:p>
            <a:r>
              <a:rPr lang="en-US" sz="2400" b="1" dirty="0" smtClean="0"/>
              <a:t>Impregnation coil #103 section – CUT RESULTS</a:t>
            </a:r>
            <a:endParaRPr lang="en-US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91" y="2094832"/>
            <a:ext cx="5210018" cy="2812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259618" y="1147701"/>
            <a:ext cx="8576563" cy="189426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800" dirty="0" smtClean="0"/>
              <a:t>Analysis: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Coil has been cut in several positions: Plot and Cote each at Injection and Exit</a:t>
            </a:r>
          </a:p>
          <a:p>
            <a:pPr>
              <a:lnSpc>
                <a:spcPct val="150000"/>
              </a:lnSpc>
            </a:pPr>
            <a:endParaRPr lang="en-US" sz="1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6409853" y="3232087"/>
            <a:ext cx="2326741" cy="2716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409853" y="3096284"/>
            <a:ext cx="706171" cy="3327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677338" y="3087232"/>
            <a:ext cx="706171" cy="3417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6708617" y="2227152"/>
            <a:ext cx="18107" cy="181974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378573" y="2209045"/>
            <a:ext cx="18107" cy="181974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62938" y="2444436"/>
            <a:ext cx="506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Cut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321" y="4916031"/>
            <a:ext cx="2580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S. Langeslag (MME-MM)</a:t>
            </a:r>
            <a:endParaRPr lang="en-GB" sz="1400" dirty="0"/>
          </a:p>
        </p:txBody>
      </p:sp>
      <p:sp>
        <p:nvSpPr>
          <p:cNvPr id="19" name="Textfeld 1"/>
          <p:cNvSpPr txBox="1"/>
          <p:nvPr/>
        </p:nvSpPr>
        <p:spPr>
          <a:xfrm>
            <a:off x="3492972" y="5339069"/>
            <a:ext cx="4899590" cy="415498"/>
          </a:xfrm>
          <a:prstGeom prst="rect">
            <a:avLst/>
          </a:prstGeom>
          <a:solidFill>
            <a:srgbClr val="C9D200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400" b="1" dirty="0" smtClean="0">
                <a:solidFill>
                  <a:srgbClr val="000000"/>
                </a:solidFill>
              </a:rPr>
              <a:t>No obvious defects at 50-fold magnification</a:t>
            </a:r>
          </a:p>
        </p:txBody>
      </p:sp>
    </p:spTree>
    <p:extLst>
      <p:ext uri="{BB962C8B-B14F-4D97-AF65-F5344CB8AC3E}">
        <p14:creationId xmlns:p14="http://schemas.microsoft.com/office/powerpoint/2010/main" val="141981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300 mm Trials</a:t>
            </a:r>
          </a:p>
          <a:p>
            <a:r>
              <a:rPr lang="en-US" sz="2400" b="1" dirty="0" smtClean="0"/>
              <a:t>Impregnation coil #103 section – CUT RESULTS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163" y="1531338"/>
            <a:ext cx="6908177" cy="3985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3718" y="1046516"/>
            <a:ext cx="8576563" cy="51813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800" dirty="0" smtClean="0"/>
              <a:t>Higher resolution investigation currently in progress at MME-MM</a:t>
            </a:r>
          </a:p>
          <a:p>
            <a:pPr>
              <a:lnSpc>
                <a:spcPct val="150000"/>
              </a:lnSpc>
            </a:pPr>
            <a:endParaRPr lang="en-US" sz="1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24278" y="5582790"/>
            <a:ext cx="2580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S. Langeslag (MME-MM)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2657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300 mm Trials</a:t>
            </a:r>
          </a:p>
          <a:p>
            <a:r>
              <a:rPr lang="en-US" sz="2400" b="1" dirty="0" smtClean="0"/>
              <a:t>Conclusion</a:t>
            </a:r>
            <a:endParaRPr lang="en-US" sz="2400" b="1" dirty="0"/>
          </a:p>
        </p:txBody>
      </p:sp>
      <p:sp>
        <p:nvSpPr>
          <p:cNvPr id="7" name="Textfeld 1"/>
          <p:cNvSpPr txBox="1"/>
          <p:nvPr/>
        </p:nvSpPr>
        <p:spPr>
          <a:xfrm>
            <a:off x="174228" y="1766095"/>
            <a:ext cx="1301487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solidFill>
                  <a:srgbClr val="000000"/>
                </a:solidFill>
              </a:rPr>
              <a:t>Injection</a:t>
            </a:r>
            <a:r>
              <a:rPr lang="de-DE" sz="1400" dirty="0" smtClean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8" name="Textfeld 8"/>
          <p:cNvSpPr txBox="1"/>
          <p:nvPr/>
        </p:nvSpPr>
        <p:spPr>
          <a:xfrm>
            <a:off x="1583928" y="1766095"/>
            <a:ext cx="7206987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</a:rPr>
              <a:t>Both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variants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are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working</a:t>
            </a:r>
            <a:r>
              <a:rPr lang="de-DE" sz="1400" dirty="0" smtClean="0">
                <a:solidFill>
                  <a:srgbClr val="000000"/>
                </a:solidFill>
              </a:rPr>
              <a:t>; GM </a:t>
            </a:r>
            <a:r>
              <a:rPr lang="de-DE" sz="1400" dirty="0" err="1" smtClean="0">
                <a:solidFill>
                  <a:srgbClr val="000000"/>
                </a:solidFill>
              </a:rPr>
              <a:t>preferred</a:t>
            </a:r>
            <a:r>
              <a:rPr lang="de-DE" sz="1400" dirty="0" smtClean="0">
                <a:solidFill>
                  <a:srgbClr val="000000"/>
                </a:solidFill>
              </a:rPr>
              <a:t>, </a:t>
            </a:r>
            <a:r>
              <a:rPr lang="de-DE" sz="1400" dirty="0" err="1" smtClean="0">
                <a:solidFill>
                  <a:srgbClr val="000000"/>
                </a:solidFill>
              </a:rPr>
              <a:t>for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easier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baseplate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demoulding</a:t>
            </a:r>
            <a:r>
              <a:rPr lang="de-DE" sz="14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9" name="Textfeld 11"/>
          <p:cNvSpPr txBox="1"/>
          <p:nvPr/>
        </p:nvSpPr>
        <p:spPr>
          <a:xfrm>
            <a:off x="174228" y="2212480"/>
            <a:ext cx="1301487" cy="523220"/>
          </a:xfrm>
          <a:prstGeom prst="rect">
            <a:avLst/>
          </a:prstGeom>
          <a:solidFill>
            <a:srgbClr val="FFFF00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solidFill>
                  <a:srgbClr val="000000"/>
                </a:solidFill>
              </a:rPr>
              <a:t>Patterns</a:t>
            </a:r>
          </a:p>
          <a:p>
            <a:endParaRPr lang="de-DE" sz="1400" dirty="0" smtClean="0">
              <a:solidFill>
                <a:srgbClr val="000000"/>
              </a:solidFill>
            </a:endParaRPr>
          </a:p>
        </p:txBody>
      </p:sp>
      <p:sp>
        <p:nvSpPr>
          <p:cNvPr id="10" name="Textfeld 12"/>
          <p:cNvSpPr txBox="1"/>
          <p:nvPr/>
        </p:nvSpPr>
        <p:spPr>
          <a:xfrm>
            <a:off x="1583928" y="2202826"/>
            <a:ext cx="7206987" cy="523220"/>
          </a:xfrm>
          <a:prstGeom prst="rect">
            <a:avLst/>
          </a:prstGeom>
          <a:solidFill>
            <a:srgbClr val="FFFF00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000000"/>
                </a:solidFill>
              </a:rPr>
              <a:t>Hollow grooves of 0.1 to 0.2 mm preferred; so far no difference of Muliple points to continous injection</a:t>
            </a:r>
          </a:p>
        </p:txBody>
      </p:sp>
      <p:sp>
        <p:nvSpPr>
          <p:cNvPr id="11" name="Textfeld 13"/>
          <p:cNvSpPr txBox="1"/>
          <p:nvPr/>
        </p:nvSpPr>
        <p:spPr>
          <a:xfrm>
            <a:off x="174228" y="2874308"/>
            <a:ext cx="1301487" cy="307777"/>
          </a:xfrm>
          <a:prstGeom prst="rect">
            <a:avLst/>
          </a:prstGeom>
          <a:solidFill>
            <a:srgbClr val="FFFF00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solidFill>
                  <a:srgbClr val="000000"/>
                </a:solidFill>
              </a:rPr>
              <a:t>Bubbles</a:t>
            </a:r>
            <a:endParaRPr lang="de-DE" sz="1400" dirty="0" smtClean="0">
              <a:solidFill>
                <a:srgbClr val="000000"/>
              </a:solidFill>
            </a:endParaRPr>
          </a:p>
        </p:txBody>
      </p:sp>
      <p:sp>
        <p:nvSpPr>
          <p:cNvPr id="12" name="Textfeld 14"/>
          <p:cNvSpPr txBox="1"/>
          <p:nvPr/>
        </p:nvSpPr>
        <p:spPr>
          <a:xfrm>
            <a:off x="1583928" y="2874308"/>
            <a:ext cx="7206987" cy="307777"/>
          </a:xfrm>
          <a:prstGeom prst="rect">
            <a:avLst/>
          </a:prstGeom>
          <a:solidFill>
            <a:srgbClr val="FFFF00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000000"/>
                </a:solidFill>
              </a:rPr>
              <a:t>So </a:t>
            </a:r>
            <a:r>
              <a:rPr lang="de-DE" sz="1400" dirty="0" err="1" smtClean="0">
                <a:solidFill>
                  <a:srgbClr val="000000"/>
                </a:solidFill>
              </a:rPr>
              <a:t>far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no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bubbles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could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be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found</a:t>
            </a:r>
            <a:endParaRPr lang="de-DE" sz="1400" dirty="0" smtClean="0">
              <a:solidFill>
                <a:srgbClr val="000000"/>
              </a:solidFill>
            </a:endParaRPr>
          </a:p>
        </p:txBody>
      </p:sp>
      <p:sp>
        <p:nvSpPr>
          <p:cNvPr id="13" name="Textfeld 15"/>
          <p:cNvSpPr txBox="1"/>
          <p:nvPr/>
        </p:nvSpPr>
        <p:spPr>
          <a:xfrm>
            <a:off x="174228" y="3334485"/>
            <a:ext cx="1301487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solidFill>
                  <a:srgbClr val="000000"/>
                </a:solidFill>
              </a:rPr>
              <a:t>Demoulding</a:t>
            </a:r>
            <a:endParaRPr lang="de-DE" sz="1400" dirty="0" smtClean="0">
              <a:solidFill>
                <a:srgbClr val="000000"/>
              </a:solidFill>
            </a:endParaRPr>
          </a:p>
        </p:txBody>
      </p:sp>
      <p:sp>
        <p:nvSpPr>
          <p:cNvPr id="14" name="Textfeld 16"/>
          <p:cNvSpPr txBox="1"/>
          <p:nvPr/>
        </p:nvSpPr>
        <p:spPr>
          <a:xfrm>
            <a:off x="1583928" y="3334485"/>
            <a:ext cx="7206987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</a:rPr>
              <a:t>Good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for</a:t>
            </a:r>
            <a:r>
              <a:rPr lang="de-DE" sz="1400" dirty="0" smtClean="0">
                <a:solidFill>
                  <a:srgbClr val="000000"/>
                </a:solidFill>
              </a:rPr>
              <a:t> multiple </a:t>
            </a:r>
            <a:r>
              <a:rPr lang="de-DE" sz="1400" dirty="0" err="1" smtClean="0">
                <a:solidFill>
                  <a:srgbClr val="000000"/>
                </a:solidFill>
              </a:rPr>
              <a:t>point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grooves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as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described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above</a:t>
            </a:r>
            <a:r>
              <a:rPr lang="de-DE" sz="1400" dirty="0">
                <a:solidFill>
                  <a:srgbClr val="000000"/>
                </a:solidFill>
              </a:rPr>
              <a:t> </a:t>
            </a:r>
            <a:r>
              <a:rPr lang="de-DE" sz="1400" dirty="0" smtClean="0">
                <a:solidFill>
                  <a:srgbClr val="000000"/>
                </a:solidFill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</a:rPr>
              <a:t>Auxiliary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skrews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by</a:t>
            </a:r>
            <a:r>
              <a:rPr lang="de-DE" sz="1400" dirty="0" smtClean="0">
                <a:solidFill>
                  <a:srgbClr val="000000"/>
                </a:solidFill>
              </a:rPr>
              <a:t> J. Mazet)</a:t>
            </a:r>
          </a:p>
        </p:txBody>
      </p:sp>
      <p:sp>
        <p:nvSpPr>
          <p:cNvPr id="15" name="Textfeld 18"/>
          <p:cNvSpPr txBox="1"/>
          <p:nvPr/>
        </p:nvSpPr>
        <p:spPr>
          <a:xfrm>
            <a:off x="174228" y="3796111"/>
            <a:ext cx="1301487" cy="307777"/>
          </a:xfrm>
          <a:prstGeom prst="rect">
            <a:avLst/>
          </a:prstGeom>
          <a:solidFill>
            <a:srgbClr val="FFFF00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solidFill>
                  <a:srgbClr val="000000"/>
                </a:solidFill>
              </a:rPr>
              <a:t>Quality Coil</a:t>
            </a:r>
            <a:endParaRPr lang="de-DE" sz="1400" dirty="0" smtClean="0">
              <a:solidFill>
                <a:srgbClr val="000000"/>
              </a:solidFill>
            </a:endParaRPr>
          </a:p>
        </p:txBody>
      </p:sp>
      <p:sp>
        <p:nvSpPr>
          <p:cNvPr id="16" name="Textfeld 19"/>
          <p:cNvSpPr txBox="1"/>
          <p:nvPr/>
        </p:nvSpPr>
        <p:spPr>
          <a:xfrm>
            <a:off x="1583928" y="3796111"/>
            <a:ext cx="7206987" cy="307777"/>
          </a:xfrm>
          <a:prstGeom prst="rect">
            <a:avLst/>
          </a:prstGeom>
          <a:solidFill>
            <a:srgbClr val="FFFF00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000000"/>
                </a:solidFill>
              </a:rPr>
              <a:t>Ongoing</a:t>
            </a:r>
          </a:p>
        </p:txBody>
      </p:sp>
    </p:spTree>
    <p:extLst>
      <p:ext uri="{BB962C8B-B14F-4D97-AF65-F5344CB8AC3E}">
        <p14:creationId xmlns:p14="http://schemas.microsoft.com/office/powerpoint/2010/main" val="12593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16727" y="1250027"/>
            <a:ext cx="6901672" cy="177656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800" b="1" dirty="0" smtClean="0"/>
              <a:t>Based on the experience gained with 300 mm tooling: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Implementation of Mazet-channels like in the last MIP4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Additional threads for removal (pressing against pole)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Pocket at arch in order to trap potential bubbles (J. Mazet)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Modification of 2m tooling</a:t>
            </a:r>
            <a:endParaRPr lang="en-US" sz="2400" b="1" dirty="0"/>
          </a:p>
          <a:p>
            <a:r>
              <a:rPr lang="en-US" sz="2400" b="1" dirty="0" smtClean="0"/>
              <a:t>Mechanical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83618" y="3118567"/>
            <a:ext cx="5134781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LHCMBHST0598, LHCMBHST0599, LHCMBHST0600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727" y="3718369"/>
            <a:ext cx="8509721" cy="240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22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Modification of 2m tooling</a:t>
            </a:r>
            <a:endParaRPr lang="en-US" sz="2400" b="1" dirty="0"/>
          </a:p>
          <a:p>
            <a:r>
              <a:rPr lang="en-US" sz="2400" b="1" dirty="0" smtClean="0"/>
              <a:t>Mechanical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7" t="14252" r="13260" b="26771"/>
          <a:stretch/>
        </p:blipFill>
        <p:spPr>
          <a:xfrm rot="5400000">
            <a:off x="1952676" y="1655100"/>
            <a:ext cx="5238647" cy="3574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6249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8795" y="1455518"/>
            <a:ext cx="6901672" cy="128768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800" b="1" dirty="0" smtClean="0"/>
              <a:t>The removal adhesive has been replaced with Teflon-coating: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All mandrels on the outer surface, not </a:t>
            </a:r>
            <a:r>
              <a:rPr lang="en-US" sz="1800" dirty="0" err="1" smtClean="0"/>
              <a:t>midplane</a:t>
            </a:r>
            <a:endParaRPr lang="en-US" sz="18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Inner surface of the seal foil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Modification of 2m tooling</a:t>
            </a:r>
            <a:endParaRPr lang="en-US" sz="2400" b="1" dirty="0"/>
          </a:p>
          <a:p>
            <a:r>
              <a:rPr lang="en-US" sz="2400" b="1" dirty="0" smtClean="0"/>
              <a:t>Surface coating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680353"/>
              </p:ext>
            </p:extLst>
          </p:nvPr>
        </p:nvGraphicFramePr>
        <p:xfrm>
          <a:off x="1356554" y="3187324"/>
          <a:ext cx="6845885" cy="2351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951"/>
                <a:gridCol w="1271938"/>
                <a:gridCol w="991428"/>
                <a:gridCol w="1566250"/>
                <a:gridCol w="1747318"/>
              </a:tblGrid>
              <a:tr h="783711"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Supplier</a:t>
                      </a:r>
                      <a:endParaRPr lang="en-GB" sz="1800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TYPE</a:t>
                      </a:r>
                      <a:endParaRPr lang="en-GB" sz="1800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Thickness</a:t>
                      </a:r>
                    </a:p>
                    <a:p>
                      <a:pPr algn="ctr"/>
                      <a:r>
                        <a:rPr lang="en-GB" sz="1800" dirty="0" smtClean="0"/>
                        <a:t>mm</a:t>
                      </a:r>
                      <a:endParaRPr lang="en-GB" sz="1800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Tolerance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mm</a:t>
                      </a:r>
                      <a:endParaRPr lang="en-GB" sz="1800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83711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Teflon Adhesive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/>
                        <a:t>Aerovac</a:t>
                      </a:r>
                      <a:r>
                        <a:rPr lang="en-GB" sz="1800" baseline="0" dirty="0" smtClean="0"/>
                        <a:t> / </a:t>
                      </a:r>
                      <a:r>
                        <a:rPr lang="en-GB" sz="1800" dirty="0" smtClean="0"/>
                        <a:t>UMECO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FF03-PTFE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0.114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(applied by hand)</a:t>
                      </a:r>
                      <a:endParaRPr lang="en-GB" sz="1800" dirty="0"/>
                    </a:p>
                  </a:txBody>
                  <a:tcPr anchor="ctr"/>
                </a:tc>
              </a:tr>
              <a:tr h="783711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Teflon coating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TTM S.A.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PFA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 x </a:t>
                      </a:r>
                      <a:r>
                        <a:rPr lang="en-GB" sz="1800" dirty="0" smtClean="0"/>
                        <a:t>0.04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2x </a:t>
                      </a:r>
                      <a:r>
                        <a:rPr lang="en-GB" sz="1800" dirty="0" smtClean="0"/>
                        <a:t>( ±0.01 )</a:t>
                      </a:r>
                      <a:endParaRPr lang="en-GB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353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Modification of 2m tooling</a:t>
            </a:r>
            <a:endParaRPr lang="en-US" sz="2400" b="1" dirty="0"/>
          </a:p>
          <a:p>
            <a:r>
              <a:rPr lang="en-US" sz="2400" b="1" dirty="0" smtClean="0"/>
              <a:t>Surface coating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622" y="1247112"/>
            <a:ext cx="6302679" cy="47270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22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59619" y="1305699"/>
            <a:ext cx="8658043" cy="51813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800" dirty="0" smtClean="0"/>
              <a:t>The parameters of the coil and the tooling decide for the quality of the impregnation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Modification of 2m tooling</a:t>
            </a:r>
            <a:endParaRPr lang="en-US" sz="2400" b="1" dirty="0"/>
          </a:p>
          <a:p>
            <a:r>
              <a:rPr lang="en-US" sz="2400" b="1" dirty="0" smtClean="0"/>
              <a:t>Impact on cavity size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894" y="2271117"/>
            <a:ext cx="4000626" cy="33808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7726" y="2299756"/>
            <a:ext cx="89956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Coil R60.8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119047" y="2299755"/>
            <a:ext cx="119061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Block R61.425</a:t>
            </a:r>
            <a:endParaRPr lang="en-US" sz="1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747057"/>
              </p:ext>
            </p:extLst>
          </p:nvPr>
        </p:nvGraphicFramePr>
        <p:xfrm>
          <a:off x="6017509" y="3290500"/>
          <a:ext cx="1696846" cy="113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735"/>
                <a:gridCol w="666750"/>
                <a:gridCol w="490361"/>
              </a:tblGrid>
              <a:tr h="242805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55A0"/>
                          </a:solidFill>
                        </a:rPr>
                        <a:t>Gap</a:t>
                      </a:r>
                      <a:endParaRPr lang="en-US" sz="1200" b="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55A0"/>
                          </a:solidFill>
                        </a:rPr>
                        <a:t>0.625</a:t>
                      </a:r>
                      <a:endParaRPr lang="en-US" sz="1200" b="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805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55A0"/>
                          </a:solidFill>
                        </a:rPr>
                        <a:t>shell</a:t>
                      </a:r>
                      <a:endParaRPr lang="en-US" sz="1200" b="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55A0"/>
                          </a:solidFill>
                        </a:rPr>
                        <a:t>-</a:t>
                      </a:r>
                      <a:r>
                        <a:rPr lang="en-US" sz="1200" b="0" baseline="0" dirty="0" smtClean="0">
                          <a:solidFill>
                            <a:srgbClr val="0055A0"/>
                          </a:solidFill>
                        </a:rPr>
                        <a:t> 0.5</a:t>
                      </a:r>
                      <a:endParaRPr lang="en-US" sz="1200" b="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55A0"/>
                          </a:solidFill>
                        </a:rPr>
                        <a:t>- 0.3</a:t>
                      </a:r>
                      <a:endParaRPr lang="en-US" sz="1200" b="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805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55A0"/>
                          </a:solidFill>
                        </a:rPr>
                        <a:t>film</a:t>
                      </a:r>
                      <a:endParaRPr lang="en-US" sz="1200" b="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55A0"/>
                          </a:solidFill>
                        </a:rPr>
                        <a:t>-0.11</a:t>
                      </a:r>
                      <a:endParaRPr lang="en-US" sz="1200" b="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55A0"/>
                          </a:solidFill>
                        </a:rPr>
                        <a:t>- 0.11</a:t>
                      </a:r>
                      <a:endParaRPr lang="en-US" sz="1200" b="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4675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>
                          <a:solidFill>
                            <a:srgbClr val="0055A0"/>
                          </a:solidFill>
                        </a:rPr>
                        <a:t>Assy</a:t>
                      </a:r>
                      <a:r>
                        <a:rPr lang="en-US" sz="1200" b="0" baseline="0" dirty="0" smtClean="0">
                          <a:solidFill>
                            <a:srgbClr val="0055A0"/>
                          </a:solidFill>
                        </a:rPr>
                        <a:t> gap</a:t>
                      </a:r>
                      <a:endParaRPr lang="en-US" sz="1200" b="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55A0"/>
                          </a:solidFill>
                        </a:rPr>
                        <a:t>0.015</a:t>
                      </a:r>
                      <a:endParaRPr lang="en-US" sz="1200" b="1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0.215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0" name="Straight Connector 9"/>
          <p:cNvCxnSpPr>
            <a:stCxn id="7" idx="2"/>
            <a:endCxn id="9" idx="0"/>
          </p:cNvCxnSpPr>
          <p:nvPr/>
        </p:nvCxnSpPr>
        <p:spPr>
          <a:xfrm>
            <a:off x="6017510" y="2576755"/>
            <a:ext cx="848422" cy="7137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8" idx="2"/>
            <a:endCxn id="9" idx="0"/>
          </p:cNvCxnSpPr>
          <p:nvPr/>
        </p:nvCxnSpPr>
        <p:spPr>
          <a:xfrm flipH="1">
            <a:off x="6865932" y="2576754"/>
            <a:ext cx="848423" cy="7137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5736678"/>
            <a:ext cx="2580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</a:t>
            </a:r>
            <a:r>
              <a:rPr lang="en-GB" sz="1400" dirty="0" smtClean="0"/>
              <a:t>. Smekens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1558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Modification of 2m tooling</a:t>
            </a:r>
            <a:endParaRPr lang="en-US" sz="2400" b="1" dirty="0"/>
          </a:p>
          <a:p>
            <a:r>
              <a:rPr lang="en-US" sz="2400" b="1" dirty="0" smtClean="0"/>
              <a:t>Fixture assembly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845" y="1185216"/>
            <a:ext cx="3534246" cy="4712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24" y="1158056"/>
            <a:ext cx="3554616" cy="47394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1295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Modification of 2m tooling</a:t>
            </a:r>
            <a:endParaRPr lang="en-US" sz="2400" b="1" dirty="0"/>
          </a:p>
          <a:p>
            <a:r>
              <a:rPr lang="en-US" sz="2400" b="1" dirty="0" smtClean="0"/>
              <a:t>Fixture assembly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493" y="715640"/>
            <a:ext cx="3565804" cy="4754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58" y="1532298"/>
            <a:ext cx="4662535" cy="3496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9622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b="1" dirty="0" smtClean="0"/>
              <a:t>OUTLINE</a:t>
            </a:r>
            <a:endParaRPr lang="en-US" sz="3200" b="1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63783" y="1330107"/>
            <a:ext cx="7220139" cy="2255065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000" dirty="0" smtClean="0"/>
              <a:t>300 mm Trials</a:t>
            </a:r>
          </a:p>
          <a:p>
            <a:pPr marL="448056" lvl="1" indent="0">
              <a:buNone/>
            </a:pPr>
            <a:r>
              <a:rPr lang="en-US" sz="1600" dirty="0" smtClean="0"/>
              <a:t>Initial idea</a:t>
            </a:r>
          </a:p>
          <a:p>
            <a:pPr marL="448056" lvl="1" indent="0">
              <a:buNone/>
            </a:pPr>
            <a:r>
              <a:rPr lang="en-US" sz="1600" dirty="0" smtClean="0"/>
              <a:t>Tooling</a:t>
            </a:r>
          </a:p>
          <a:p>
            <a:pPr marL="448056" lvl="1" indent="0">
              <a:buNone/>
            </a:pPr>
            <a:r>
              <a:rPr lang="en-US" sz="1600" dirty="0" smtClean="0"/>
              <a:t>Coil dummies</a:t>
            </a:r>
          </a:p>
          <a:p>
            <a:pPr marL="448056" lvl="1" indent="0">
              <a:buNone/>
            </a:pPr>
            <a:r>
              <a:rPr lang="en-US" sz="1600" dirty="0" smtClean="0"/>
              <a:t>Results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9422" y="3585172"/>
            <a:ext cx="70979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8056" lvl="1" indent="0">
              <a:lnSpc>
                <a:spcPct val="150000"/>
              </a:lnSpc>
              <a:buNone/>
            </a:pPr>
            <a:r>
              <a:rPr lang="en-US" sz="2000" dirty="0"/>
              <a:t>2m Fixture Modification</a:t>
            </a:r>
          </a:p>
          <a:p>
            <a:pPr marL="448056" lvl="1" indent="0">
              <a:buNone/>
            </a:pPr>
            <a:r>
              <a:rPr lang="en-US" sz="1600" dirty="0"/>
              <a:t>	Mechanical</a:t>
            </a:r>
          </a:p>
          <a:p>
            <a:pPr marL="448056" lvl="1" indent="0">
              <a:buNone/>
            </a:pPr>
            <a:r>
              <a:rPr lang="en-US" sz="1600" dirty="0"/>
              <a:t>	Coating</a:t>
            </a:r>
          </a:p>
          <a:p>
            <a:pPr marL="448056" lvl="1" indent="0">
              <a:buNone/>
            </a:pPr>
            <a:r>
              <a:rPr lang="en-US" sz="1600" dirty="0"/>
              <a:t>	Assembly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22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Modification of 2m tooling</a:t>
            </a:r>
            <a:endParaRPr lang="en-US" sz="2400" b="1" dirty="0"/>
          </a:p>
          <a:p>
            <a:r>
              <a:rPr lang="en-US" sz="2400" b="1" dirty="0" smtClean="0"/>
              <a:t>Fixture disassembly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896" y="1158056"/>
            <a:ext cx="6536603" cy="49024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7058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Modification of 2m tooling</a:t>
            </a:r>
            <a:endParaRPr lang="en-US" sz="2400" b="1" dirty="0"/>
          </a:p>
          <a:p>
            <a:r>
              <a:rPr lang="en-US" sz="2400" b="1" dirty="0" smtClean="0"/>
              <a:t>Fixture disassembly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00" y="1367073"/>
            <a:ext cx="6035599" cy="4526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1754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Conclusions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03699" y="1692998"/>
            <a:ext cx="61614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300 mm trials showed: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tools work in small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impregnated section looks promising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The </a:t>
            </a:r>
            <a:r>
              <a:rPr lang="en-GB" dirty="0" smtClean="0"/>
              <a:t>modification of the 2m tooling was successful</a:t>
            </a:r>
          </a:p>
          <a:p>
            <a:endParaRPr lang="en-GB" dirty="0"/>
          </a:p>
          <a:p>
            <a:r>
              <a:rPr lang="en-GB" dirty="0" smtClean="0"/>
              <a:t>The Quality of the impregnated coil: See the next talks: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27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Modification of 2m tooling</a:t>
            </a:r>
            <a:endParaRPr lang="en-US" sz="2400" b="1" dirty="0"/>
          </a:p>
          <a:p>
            <a:r>
              <a:rPr lang="en-US" sz="2400" b="1" dirty="0" smtClean="0"/>
              <a:t>Fixture disassembly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03699" y="1692998"/>
            <a:ext cx="5531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450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>
          <a:xfrm>
            <a:off x="42336" y="273226"/>
            <a:ext cx="3968749" cy="42444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Disclaimer</a:t>
            </a:r>
            <a:endParaRPr lang="en-US" sz="2400" dirty="0"/>
          </a:p>
        </p:txBody>
      </p:sp>
      <p:sp>
        <p:nvSpPr>
          <p:cNvPr id="31" name="Textfeld 1"/>
          <p:cNvSpPr txBox="1"/>
          <p:nvPr/>
        </p:nvSpPr>
        <p:spPr>
          <a:xfrm>
            <a:off x="369526" y="1919422"/>
            <a:ext cx="8404947" cy="1384995"/>
          </a:xfrm>
          <a:prstGeom prst="rect">
            <a:avLst/>
          </a:prstGeom>
          <a:solidFill>
            <a:srgbClr val="C9D200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400" b="1" dirty="0" smtClean="0">
                <a:solidFill>
                  <a:srgbClr val="000000"/>
                </a:solidFill>
              </a:rPr>
              <a:t>All the work reported here has been carried out and is to the sole efforts of CERN TE-MSC-MDT :</a:t>
            </a:r>
          </a:p>
          <a:p>
            <a:pPr algn="ctr">
              <a:lnSpc>
                <a:spcPct val="150000"/>
              </a:lnSpc>
            </a:pPr>
            <a:r>
              <a:rPr lang="de-DE" sz="1400" b="1" dirty="0" smtClean="0">
                <a:solidFill>
                  <a:srgbClr val="000000"/>
                </a:solidFill>
              </a:rPr>
              <a:t>A. </a:t>
            </a:r>
            <a:r>
              <a:rPr lang="de-DE" sz="1400" b="1" dirty="0" err="1" smtClean="0">
                <a:solidFill>
                  <a:srgbClr val="000000"/>
                </a:solidFill>
              </a:rPr>
              <a:t>Benfkih</a:t>
            </a:r>
            <a:r>
              <a:rPr lang="de-DE" sz="1400" b="1" dirty="0" smtClean="0">
                <a:solidFill>
                  <a:srgbClr val="000000"/>
                </a:solidFill>
              </a:rPr>
              <a:t>, S</a:t>
            </a:r>
            <a:r>
              <a:rPr lang="de-DE" sz="1400" b="1" dirty="0">
                <a:solidFill>
                  <a:srgbClr val="000000"/>
                </a:solidFill>
              </a:rPr>
              <a:t>. Clement </a:t>
            </a:r>
            <a:r>
              <a:rPr lang="de-DE" sz="1400" b="1" dirty="0" smtClean="0">
                <a:solidFill>
                  <a:srgbClr val="000000"/>
                </a:solidFill>
              </a:rPr>
              <a:t>, R. Gauthier, R. </a:t>
            </a:r>
            <a:r>
              <a:rPr lang="de-DE" sz="1400" b="1" dirty="0" err="1" smtClean="0">
                <a:solidFill>
                  <a:srgbClr val="000000"/>
                </a:solidFill>
              </a:rPr>
              <a:t>Gavaggio</a:t>
            </a:r>
            <a:r>
              <a:rPr lang="de-DE" sz="1400" b="1" dirty="0" smtClean="0">
                <a:solidFill>
                  <a:srgbClr val="000000"/>
                </a:solidFill>
              </a:rPr>
              <a:t>, </a:t>
            </a:r>
            <a:r>
              <a:rPr lang="de-DE" sz="1400" b="1" dirty="0">
                <a:solidFill>
                  <a:srgbClr val="000000"/>
                </a:solidFill>
              </a:rPr>
              <a:t>L. Lambert, </a:t>
            </a:r>
            <a:r>
              <a:rPr lang="de-DE" sz="1400" b="1" dirty="0" smtClean="0">
                <a:solidFill>
                  <a:srgbClr val="000000"/>
                </a:solidFill>
              </a:rPr>
              <a:t>G. Maury, J. Mazet, S. Tavares </a:t>
            </a:r>
          </a:p>
          <a:p>
            <a:pPr algn="ctr">
              <a:lnSpc>
                <a:spcPct val="150000"/>
              </a:lnSpc>
            </a:pPr>
            <a:r>
              <a:rPr lang="de-DE" sz="1400" b="1" dirty="0" smtClean="0">
                <a:solidFill>
                  <a:srgbClr val="000000"/>
                </a:solidFill>
              </a:rPr>
              <a:t>(</a:t>
            </a:r>
            <a:r>
              <a:rPr lang="de-DE" sz="1400" b="1" dirty="0">
                <a:solidFill>
                  <a:srgbClr val="000000"/>
                </a:solidFill>
              </a:rPr>
              <a:t>927, </a:t>
            </a:r>
            <a:r>
              <a:rPr lang="de-DE" sz="1400" b="1" dirty="0" err="1">
                <a:solidFill>
                  <a:srgbClr val="000000"/>
                </a:solidFill>
              </a:rPr>
              <a:t>PolymerLab</a:t>
            </a:r>
            <a:r>
              <a:rPr lang="de-DE" sz="1400" b="1" dirty="0" smtClean="0">
                <a:solidFill>
                  <a:srgbClr val="000000"/>
                </a:solidFill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de-DE" sz="1400" b="1" dirty="0">
                <a:solidFill>
                  <a:srgbClr val="000000"/>
                </a:solidFill>
              </a:rPr>
              <a:t>T</a:t>
            </a:r>
            <a:r>
              <a:rPr lang="de-DE" sz="1400" b="1" dirty="0" smtClean="0">
                <a:solidFill>
                  <a:srgbClr val="000000"/>
                </a:solidFill>
              </a:rPr>
              <a:t>his </a:t>
            </a:r>
            <a:r>
              <a:rPr lang="de-DE" sz="1400" b="1" dirty="0" err="1" smtClean="0">
                <a:solidFill>
                  <a:srgbClr val="000000"/>
                </a:solidFill>
              </a:rPr>
              <a:t>presentation</a:t>
            </a:r>
            <a:r>
              <a:rPr lang="de-DE" sz="1400" b="1" dirty="0" smtClean="0">
                <a:solidFill>
                  <a:srgbClr val="000000"/>
                </a:solidFill>
              </a:rPr>
              <a:t> </a:t>
            </a:r>
            <a:r>
              <a:rPr lang="de-DE" sz="1400" b="1" dirty="0" err="1" smtClean="0">
                <a:solidFill>
                  <a:srgbClr val="000000"/>
                </a:solidFill>
              </a:rPr>
              <a:t>is</a:t>
            </a:r>
            <a:r>
              <a:rPr lang="de-DE" sz="1400" b="1" dirty="0" smtClean="0">
                <a:solidFill>
                  <a:srgbClr val="000000"/>
                </a:solidFill>
              </a:rPr>
              <a:t> on </a:t>
            </a:r>
            <a:r>
              <a:rPr lang="de-DE" sz="1400" b="1" dirty="0" err="1" smtClean="0">
                <a:solidFill>
                  <a:srgbClr val="000000"/>
                </a:solidFill>
              </a:rPr>
              <a:t>their</a:t>
            </a:r>
            <a:r>
              <a:rPr lang="de-DE" sz="1400" b="1" dirty="0" smtClean="0">
                <a:solidFill>
                  <a:srgbClr val="000000"/>
                </a:solidFill>
              </a:rPr>
              <a:t> behalf.</a:t>
            </a:r>
          </a:p>
        </p:txBody>
      </p:sp>
    </p:spTree>
    <p:extLst>
      <p:ext uri="{BB962C8B-B14F-4D97-AF65-F5344CB8AC3E}">
        <p14:creationId xmlns:p14="http://schemas.microsoft.com/office/powerpoint/2010/main" val="332798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>
          <a:xfrm>
            <a:off x="259619" y="273226"/>
            <a:ext cx="3968749" cy="42444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Impregnation-method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5611" y="1252602"/>
            <a:ext cx="4475968" cy="3356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59619" y="1147701"/>
            <a:ext cx="4125992" cy="422596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800" dirty="0" smtClean="0"/>
              <a:t>Current Standard: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Impregnation from Injection Point A to Exit point B.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Tested at CERN and US many times (Up to 4m length).</a:t>
            </a:r>
          </a:p>
          <a:p>
            <a:pPr>
              <a:lnSpc>
                <a:spcPct val="150000"/>
              </a:lnSpc>
            </a:pPr>
            <a:endParaRPr lang="en-US" sz="1800" dirty="0"/>
          </a:p>
          <a:p>
            <a:pPr>
              <a:lnSpc>
                <a:spcPct val="150000"/>
              </a:lnSpc>
            </a:pPr>
            <a:r>
              <a:rPr lang="en-US" sz="1800" dirty="0" smtClean="0"/>
              <a:t>The 6m case: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Is the potting life too short?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What, if there is a blockade?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46532" y="4878403"/>
            <a:ext cx="4609578" cy="1200329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Decision to look into an alternative tool designs, which lead to multipoint-injection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70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>
          <a:xfrm>
            <a:off x="259619" y="273226"/>
            <a:ext cx="3968749" cy="42444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Experimental planning</a:t>
            </a:r>
            <a:endParaRPr lang="en-US" sz="24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9619" y="1147700"/>
            <a:ext cx="4125992" cy="499005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sz="1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192" y="597527"/>
            <a:ext cx="3105214" cy="2328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59619" y="1167025"/>
            <a:ext cx="6059700" cy="474488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800" b="1" dirty="0" smtClean="0"/>
              <a:t>First trials on 300 mm mock-up: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Test different injection schemes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Test </a:t>
            </a:r>
            <a:r>
              <a:rPr lang="en-US" sz="1800" dirty="0" err="1" smtClean="0"/>
              <a:t>demoulding</a:t>
            </a:r>
            <a:endParaRPr lang="en-US" sz="18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Look for major impregnation defaults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Investigation of cross section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1800" b="1" dirty="0" smtClean="0"/>
              <a:t>Impregnation of 2m dummy coil from broken cable: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Scalability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Monitor process and feasibility of </a:t>
            </a:r>
            <a:r>
              <a:rPr lang="en-US" sz="1800" dirty="0" err="1" smtClean="0"/>
              <a:t>demoulding</a:t>
            </a:r>
            <a:endParaRPr lang="en-US" sz="18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Electrical testing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Optical investigation of cross sections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lnSpc>
                <a:spcPct val="150000"/>
              </a:lnSpc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71774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>
          <a:xfrm>
            <a:off x="259619" y="273226"/>
            <a:ext cx="7272864" cy="84940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300 mm Trials</a:t>
            </a:r>
          </a:p>
          <a:p>
            <a:r>
              <a:rPr lang="en-US" sz="2400" b="1" dirty="0" smtClean="0"/>
              <a:t>Two basic concepts for injection</a:t>
            </a:r>
            <a:endParaRPr lang="en-US" sz="24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08857">
            <a:off x="2994740" y="3647085"/>
            <a:ext cx="1027849" cy="2080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142" y="1231836"/>
            <a:ext cx="2099047" cy="27389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03" y="1272549"/>
            <a:ext cx="2061356" cy="3015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669" y="3110525"/>
            <a:ext cx="4310659" cy="2698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5764127" y="2633787"/>
            <a:ext cx="2420206" cy="39673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i="1" dirty="0" smtClean="0"/>
              <a:t>Mandrel modification</a:t>
            </a:r>
            <a:endParaRPr lang="en-US" sz="1800" i="1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8551" y="4440769"/>
            <a:ext cx="2510740" cy="87908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i="1" dirty="0" smtClean="0"/>
              <a:t>Baseplate modification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392462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>
          <a:xfrm>
            <a:off x="259619" y="273226"/>
            <a:ext cx="4901104" cy="42444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300 mm Trials</a:t>
            </a:r>
          </a:p>
          <a:p>
            <a:r>
              <a:rPr lang="en-US" sz="2400" b="1" dirty="0" smtClean="0"/>
              <a:t>Variation of injection schemes</a:t>
            </a:r>
            <a:endParaRPr lang="en-US" sz="2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828" y="1571545"/>
            <a:ext cx="3633107" cy="2965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002" y="1579303"/>
            <a:ext cx="2331855" cy="29496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44" y="1563002"/>
            <a:ext cx="2308217" cy="2982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4" name="Textfeld 1"/>
          <p:cNvSpPr txBox="1"/>
          <p:nvPr/>
        </p:nvSpPr>
        <p:spPr>
          <a:xfrm>
            <a:off x="198966" y="4763598"/>
            <a:ext cx="2363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MIP1: </a:t>
            </a:r>
            <a:r>
              <a:rPr lang="de-DE" sz="1400" dirty="0" err="1" smtClean="0"/>
              <a:t>Chamfer</a:t>
            </a:r>
            <a:r>
              <a:rPr lang="de-DE" sz="1400" dirty="0" smtClean="0"/>
              <a:t>, </a:t>
            </a:r>
            <a:r>
              <a:rPr lang="de-DE" sz="1400" dirty="0" err="1" smtClean="0"/>
              <a:t>continous</a:t>
            </a:r>
            <a:r>
              <a:rPr lang="de-DE" sz="1400" dirty="0" smtClean="0"/>
              <a:t> </a:t>
            </a:r>
          </a:p>
          <a:p>
            <a:pPr algn="ctr"/>
            <a:r>
              <a:rPr lang="de-DE" sz="1400" dirty="0" smtClean="0"/>
              <a:t>(BNG)</a:t>
            </a:r>
          </a:p>
        </p:txBody>
      </p:sp>
      <p:sp>
        <p:nvSpPr>
          <p:cNvPr id="15" name="Textfeld 11"/>
          <p:cNvSpPr txBox="1"/>
          <p:nvPr/>
        </p:nvSpPr>
        <p:spPr>
          <a:xfrm>
            <a:off x="2959159" y="4745491"/>
            <a:ext cx="2979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MIP2: Grooves, </a:t>
            </a:r>
            <a:r>
              <a:rPr lang="de-DE" sz="1400" dirty="0" err="1" smtClean="0"/>
              <a:t>short</a:t>
            </a:r>
            <a:r>
              <a:rPr lang="de-DE" sz="1400" dirty="0" smtClean="0"/>
              <a:t>, </a:t>
            </a:r>
            <a:r>
              <a:rPr lang="de-DE" sz="1400" dirty="0" err="1" smtClean="0"/>
              <a:t>long</a:t>
            </a:r>
            <a:endParaRPr lang="de-DE" sz="1400" dirty="0" smtClean="0"/>
          </a:p>
          <a:p>
            <a:pPr algn="ctr"/>
            <a:r>
              <a:rPr lang="de-DE" sz="1400" dirty="0" smtClean="0"/>
              <a:t>(</a:t>
            </a:r>
            <a:r>
              <a:rPr lang="de-DE" sz="1400" dirty="0"/>
              <a:t>G</a:t>
            </a:r>
            <a:r>
              <a:rPr lang="de-DE" sz="1400" dirty="0" smtClean="0"/>
              <a:t>authier, Lambert, Mazet)</a:t>
            </a:r>
          </a:p>
        </p:txBody>
      </p:sp>
      <p:sp>
        <p:nvSpPr>
          <p:cNvPr id="16" name="Textfeld 12"/>
          <p:cNvSpPr txBox="1"/>
          <p:nvPr/>
        </p:nvSpPr>
        <p:spPr>
          <a:xfrm>
            <a:off x="6509002" y="4745491"/>
            <a:ext cx="23463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MIP3: Grooves, </a:t>
            </a:r>
            <a:r>
              <a:rPr lang="de-DE" sz="1400" dirty="0" err="1" smtClean="0"/>
              <a:t>long</a:t>
            </a:r>
            <a:r>
              <a:rPr lang="de-DE" sz="1400" dirty="0" smtClean="0"/>
              <a:t>, </a:t>
            </a:r>
            <a:r>
              <a:rPr lang="de-DE" sz="1400" dirty="0" err="1" smtClean="0"/>
              <a:t>cont</a:t>
            </a:r>
            <a:r>
              <a:rPr lang="de-DE" sz="1400" dirty="0" smtClean="0"/>
              <a:t>.</a:t>
            </a:r>
          </a:p>
          <a:p>
            <a:pPr algn="ctr"/>
            <a:r>
              <a:rPr lang="de-DE" sz="1400" dirty="0" smtClean="0"/>
              <a:t>(Gauthier</a:t>
            </a:r>
            <a:r>
              <a:rPr lang="de-DE" sz="1400" dirty="0"/>
              <a:t>, Lambert, Mazet</a:t>
            </a:r>
            <a:r>
              <a:rPr lang="de-DE" sz="1400" dirty="0" smtClean="0"/>
              <a:t>)</a:t>
            </a:r>
          </a:p>
          <a:p>
            <a:pPr algn="ctr"/>
            <a:r>
              <a:rPr lang="de-DE" sz="1400" i="1" dirty="0" smtClean="0">
                <a:solidFill>
                  <a:srgbClr val="FFC000"/>
                </a:solidFill>
              </a:rPr>
              <a:t>Depth: max. 0.1 mm !</a:t>
            </a:r>
            <a:endParaRPr lang="de-DE" sz="1400" i="1" dirty="0">
              <a:solidFill>
                <a:srgbClr val="FFC000"/>
              </a:solidFill>
            </a:endParaRPr>
          </a:p>
          <a:p>
            <a:pPr algn="ctr"/>
            <a:endParaRPr lang="de-DE" sz="1400" dirty="0" smtClean="0"/>
          </a:p>
        </p:txBody>
      </p:sp>
    </p:spTree>
    <p:extLst>
      <p:ext uri="{BB962C8B-B14F-4D97-AF65-F5344CB8AC3E}">
        <p14:creationId xmlns:p14="http://schemas.microsoft.com/office/powerpoint/2010/main" val="242867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>
          <a:xfrm>
            <a:off x="259619" y="273225"/>
            <a:ext cx="414941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300 mm Trials</a:t>
            </a:r>
          </a:p>
          <a:p>
            <a:r>
              <a:rPr lang="en-US" sz="2400" b="1" dirty="0" smtClean="0"/>
              <a:t>Impregnation coil dummies</a:t>
            </a:r>
            <a:endParaRPr lang="en-US" sz="2400" b="1" dirty="0"/>
          </a:p>
        </p:txBody>
      </p:sp>
      <p:sp>
        <p:nvSpPr>
          <p:cNvPr id="4" name="Textfeld 2"/>
          <p:cNvSpPr txBox="1"/>
          <p:nvPr/>
        </p:nvSpPr>
        <p:spPr>
          <a:xfrm>
            <a:off x="259619" y="1347018"/>
            <a:ext cx="85725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400" dirty="0" smtClean="0"/>
              <a:t>A </a:t>
            </a:r>
            <a:r>
              <a:rPr lang="de-DE" sz="1400" dirty="0" err="1" smtClean="0"/>
              <a:t>first</a:t>
            </a:r>
            <a:r>
              <a:rPr lang="de-DE" sz="1400" dirty="0" smtClean="0"/>
              <a:t> </a:t>
            </a:r>
            <a:r>
              <a:rPr lang="de-DE" sz="1400" dirty="0" err="1" smtClean="0"/>
              <a:t>test</a:t>
            </a:r>
            <a:r>
              <a:rPr lang="de-DE" sz="1400" dirty="0" smtClean="0"/>
              <a:t> </a:t>
            </a:r>
            <a:r>
              <a:rPr lang="de-DE" sz="1400" dirty="0" err="1" smtClean="0"/>
              <a:t>has</a:t>
            </a:r>
            <a:r>
              <a:rPr lang="de-DE" sz="1400" dirty="0" smtClean="0"/>
              <a:t> </a:t>
            </a:r>
            <a:r>
              <a:rPr lang="de-DE" sz="1400" dirty="0" err="1" smtClean="0"/>
              <a:t>been</a:t>
            </a:r>
            <a:r>
              <a:rPr lang="de-DE" sz="1400" dirty="0" smtClean="0"/>
              <a:t> </a:t>
            </a:r>
            <a:r>
              <a:rPr lang="de-DE" sz="1400" dirty="0" err="1" smtClean="0"/>
              <a:t>carried</a:t>
            </a:r>
            <a:r>
              <a:rPr lang="de-DE" sz="1400" dirty="0" smtClean="0"/>
              <a:t> out </a:t>
            </a:r>
            <a:r>
              <a:rPr lang="de-DE" sz="1400" dirty="0" err="1" smtClean="0"/>
              <a:t>with</a:t>
            </a:r>
            <a:r>
              <a:rPr lang="de-DE" sz="1400" dirty="0" smtClean="0"/>
              <a:t> a </a:t>
            </a:r>
            <a:r>
              <a:rPr lang="de-DE" sz="1400" b="1" dirty="0" smtClean="0"/>
              <a:t>3d-printing material</a:t>
            </a:r>
            <a:r>
              <a:rPr lang="de-DE" sz="1400" dirty="0" smtClean="0"/>
              <a:t>. After </a:t>
            </a:r>
            <a:r>
              <a:rPr lang="de-DE" sz="1400" dirty="0" err="1" smtClean="0"/>
              <a:t>the</a:t>
            </a:r>
            <a:r>
              <a:rPr lang="de-DE" sz="1400" dirty="0" smtClean="0"/>
              <a:t> material </a:t>
            </a:r>
            <a:r>
              <a:rPr lang="de-DE" sz="1400" dirty="0" err="1" smtClean="0"/>
              <a:t>has</a:t>
            </a:r>
            <a:r>
              <a:rPr lang="de-DE" sz="1400" dirty="0" smtClean="0"/>
              <a:t> </a:t>
            </a:r>
            <a:r>
              <a:rPr lang="de-DE" sz="1400" dirty="0" err="1" smtClean="0"/>
              <a:t>proven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be</a:t>
            </a:r>
            <a:r>
              <a:rPr lang="de-DE" sz="1400" dirty="0" smtClean="0"/>
              <a:t> not </a:t>
            </a:r>
            <a:r>
              <a:rPr lang="de-DE" sz="1400" dirty="0" err="1" smtClean="0"/>
              <a:t>suited</a:t>
            </a:r>
            <a:r>
              <a:rPr lang="de-DE" sz="1400" dirty="0" smtClean="0"/>
              <a:t>, an </a:t>
            </a:r>
            <a:r>
              <a:rPr lang="de-DE" sz="1400" b="1" dirty="0" err="1" smtClean="0"/>
              <a:t>aluminium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dummy</a:t>
            </a:r>
            <a:r>
              <a:rPr lang="de-DE" sz="1400" b="1" dirty="0" smtClean="0"/>
              <a:t> </a:t>
            </a:r>
            <a:r>
              <a:rPr lang="de-DE" sz="1400" dirty="0" err="1" smtClean="0"/>
              <a:t>has</a:t>
            </a:r>
            <a:r>
              <a:rPr lang="de-DE" sz="1400" dirty="0" smtClean="0"/>
              <a:t> </a:t>
            </a:r>
            <a:r>
              <a:rPr lang="de-DE" sz="1400" dirty="0" err="1" smtClean="0"/>
              <a:t>been</a:t>
            </a:r>
            <a:r>
              <a:rPr lang="de-DE" sz="1400" dirty="0" smtClean="0"/>
              <a:t> </a:t>
            </a:r>
            <a:r>
              <a:rPr lang="de-DE" sz="1400" dirty="0" err="1" smtClean="0"/>
              <a:t>machined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first</a:t>
            </a:r>
            <a:r>
              <a:rPr lang="de-DE" sz="1400" dirty="0" smtClean="0"/>
              <a:t> </a:t>
            </a:r>
            <a:r>
              <a:rPr lang="de-DE" sz="1400" dirty="0" err="1" smtClean="0"/>
              <a:t>test</a:t>
            </a:r>
            <a:r>
              <a:rPr lang="de-DE" sz="1400" dirty="0" smtClean="0"/>
              <a:t>. </a:t>
            </a:r>
            <a:r>
              <a:rPr lang="de-DE" sz="1400" dirty="0" err="1" smtClean="0"/>
              <a:t>Another</a:t>
            </a:r>
            <a:r>
              <a:rPr lang="de-DE" sz="1400" dirty="0" smtClean="0"/>
              <a:t> </a:t>
            </a:r>
            <a:r>
              <a:rPr lang="de-DE" sz="1400" dirty="0" err="1" smtClean="0"/>
              <a:t>trial</a:t>
            </a:r>
            <a:r>
              <a:rPr lang="de-DE" sz="1400" dirty="0" smtClean="0"/>
              <a:t> </a:t>
            </a:r>
            <a:r>
              <a:rPr lang="de-DE" sz="1400" dirty="0" err="1" smtClean="0"/>
              <a:t>is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be</a:t>
            </a:r>
            <a:r>
              <a:rPr lang="de-DE" sz="1400" dirty="0" smtClean="0"/>
              <a:t> </a:t>
            </a:r>
            <a:r>
              <a:rPr lang="de-DE" sz="1400" dirty="0" err="1" smtClean="0"/>
              <a:t>carried</a:t>
            </a:r>
            <a:r>
              <a:rPr lang="de-DE" sz="1400" dirty="0" smtClean="0"/>
              <a:t> out on a </a:t>
            </a:r>
            <a:r>
              <a:rPr lang="de-DE" sz="1400" b="1" dirty="0" err="1" smtClean="0"/>
              <a:t>coil</a:t>
            </a:r>
            <a:r>
              <a:rPr lang="de-DE" sz="1400" b="1" dirty="0"/>
              <a:t>-</a:t>
            </a:r>
            <a:r>
              <a:rPr lang="de-DE" sz="1400" b="1" dirty="0" smtClean="0"/>
              <a:t>like </a:t>
            </a:r>
            <a:r>
              <a:rPr lang="de-DE" sz="1400" b="1" dirty="0" err="1" smtClean="0"/>
              <a:t>structure</a:t>
            </a:r>
            <a:r>
              <a:rPr lang="de-DE" sz="1400" b="1" dirty="0" smtClean="0"/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2" y="2557388"/>
            <a:ext cx="3331636" cy="2116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828" y="2535847"/>
            <a:ext cx="2522028" cy="2138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619" y="2535847"/>
            <a:ext cx="2854026" cy="2138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Textfeld 11"/>
          <p:cNvSpPr txBox="1"/>
          <p:nvPr/>
        </p:nvSpPr>
        <p:spPr>
          <a:xfrm>
            <a:off x="6275046" y="4863172"/>
            <a:ext cx="2343854" cy="5254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000" b="1" i="1" dirty="0" smtClean="0">
                <a:solidFill>
                  <a:srgbClr val="000000"/>
                </a:solidFill>
              </a:rPr>
              <a:t>(Due </a:t>
            </a:r>
            <a:r>
              <a:rPr lang="de-DE" sz="1000" b="1" i="1" dirty="0" err="1" smtClean="0">
                <a:solidFill>
                  <a:srgbClr val="000000"/>
                </a:solidFill>
              </a:rPr>
              <a:t>to</a:t>
            </a:r>
            <a:r>
              <a:rPr lang="de-DE" sz="1000" b="1" i="1" dirty="0" smtClean="0">
                <a:solidFill>
                  <a:srgbClr val="000000"/>
                </a:solidFill>
              </a:rPr>
              <a:t> </a:t>
            </a:r>
            <a:r>
              <a:rPr lang="de-DE" sz="1000" b="1" i="1" dirty="0" err="1" smtClean="0">
                <a:solidFill>
                  <a:srgbClr val="000000"/>
                </a:solidFill>
              </a:rPr>
              <a:t>oversize</a:t>
            </a:r>
            <a:r>
              <a:rPr lang="de-DE" sz="1000" b="1" i="1" dirty="0" smtClean="0">
                <a:solidFill>
                  <a:srgbClr val="000000"/>
                </a:solidFill>
              </a:rPr>
              <a:t> 2 </a:t>
            </a:r>
            <a:r>
              <a:rPr lang="de-DE" sz="1000" b="1" i="1" dirty="0" err="1" smtClean="0">
                <a:solidFill>
                  <a:srgbClr val="000000"/>
                </a:solidFill>
              </a:rPr>
              <a:t>layers</a:t>
            </a:r>
            <a:r>
              <a:rPr lang="de-DE" sz="1000" b="1" i="1" dirty="0" smtClean="0">
                <a:solidFill>
                  <a:srgbClr val="000000"/>
                </a:solidFill>
              </a:rPr>
              <a:t> </a:t>
            </a:r>
            <a:r>
              <a:rPr lang="de-DE" sz="1000" b="1" i="1" dirty="0" err="1" smtClean="0">
                <a:solidFill>
                  <a:srgbClr val="000000"/>
                </a:solidFill>
              </a:rPr>
              <a:t>mid</a:t>
            </a:r>
            <a:r>
              <a:rPr lang="de-DE" sz="1000" b="1" i="1" dirty="0" smtClean="0">
                <a:solidFill>
                  <a:srgbClr val="000000"/>
                </a:solidFill>
              </a:rPr>
              <a:t>-plane </a:t>
            </a:r>
            <a:r>
              <a:rPr lang="de-DE" sz="1000" b="1" i="1" dirty="0" err="1" smtClean="0">
                <a:solidFill>
                  <a:srgbClr val="000000"/>
                </a:solidFill>
              </a:rPr>
              <a:t>layers</a:t>
            </a:r>
            <a:r>
              <a:rPr lang="de-DE" sz="1000" b="1" i="1" dirty="0" smtClean="0">
                <a:solidFill>
                  <a:srgbClr val="000000"/>
                </a:solidFill>
              </a:rPr>
              <a:t> </a:t>
            </a:r>
            <a:r>
              <a:rPr lang="de-DE" sz="1000" b="1" i="1" dirty="0" err="1" smtClean="0">
                <a:solidFill>
                  <a:srgbClr val="000000"/>
                </a:solidFill>
              </a:rPr>
              <a:t>removed</a:t>
            </a:r>
            <a:r>
              <a:rPr lang="de-DE" sz="1000" b="1" i="1" dirty="0" smtClean="0">
                <a:solidFill>
                  <a:srgbClr val="000000"/>
                </a:solidFill>
              </a:rPr>
              <a:t>)</a:t>
            </a:r>
          </a:p>
        </p:txBody>
      </p:sp>
      <p:cxnSp>
        <p:nvCxnSpPr>
          <p:cNvPr id="10" name="Gerade Verbindung 3"/>
          <p:cNvCxnSpPr/>
          <p:nvPr/>
        </p:nvCxnSpPr>
        <p:spPr>
          <a:xfrm flipV="1">
            <a:off x="259619" y="2408847"/>
            <a:ext cx="3217336" cy="2454325"/>
          </a:xfrm>
          <a:prstGeom prst="line">
            <a:avLst/>
          </a:prstGeom>
          <a:ln w="762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51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59619" y="273225"/>
            <a:ext cx="8069569" cy="8848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300 mm Trials</a:t>
            </a:r>
          </a:p>
          <a:p>
            <a:r>
              <a:rPr lang="en-US" sz="2400" b="1" dirty="0" smtClean="0"/>
              <a:t>Impregnation coil #103 section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19" y="3664706"/>
            <a:ext cx="2966597" cy="2224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957" y="3664706"/>
            <a:ext cx="2966597" cy="2224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19" y="1321906"/>
            <a:ext cx="2966597" cy="2224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957" y="1321906"/>
            <a:ext cx="2966597" cy="2224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705685" y="2215313"/>
            <a:ext cx="2103337" cy="2427374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1800" dirty="0" smtClean="0"/>
              <a:t>Impregnation conducted in the Polymer Lab, respecting inclination angle.</a:t>
            </a:r>
          </a:p>
        </p:txBody>
      </p:sp>
    </p:spTree>
    <p:extLst>
      <p:ext uri="{BB962C8B-B14F-4D97-AF65-F5344CB8AC3E}">
        <p14:creationId xmlns:p14="http://schemas.microsoft.com/office/powerpoint/2010/main" val="375726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CERN.potx</Template>
  <TotalTime>0</TotalTime>
  <Words>729</Words>
  <Application>Microsoft Office PowerPoint</Application>
  <PresentationFormat>Bildschirmpräsentation (4:3)</PresentationFormat>
  <Paragraphs>172</Paragraphs>
  <Slides>23</Slides>
  <Notes>22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CERN</vt:lpstr>
      <vt:lpstr>Results of 300 mm impregnation trial  and   Modification of impregnation mold for  coil #110</vt:lpstr>
      <vt:lpstr>OUTLINE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Coil Manufacturing - Process &amp; Components</dc:title>
  <dc:subject>11T DIPOLE PROJECT - Coil &amp; Assy Readiness Review</dc:subject>
  <dc:creator>David Smekens, M.Sc. Ind. Eng.</dc:creator>
  <cp:lastModifiedBy>Revilak, Philipp</cp:lastModifiedBy>
  <cp:revision>106</cp:revision>
  <dcterms:created xsi:type="dcterms:W3CDTF">2012-10-28T16:25:57Z</dcterms:created>
  <dcterms:modified xsi:type="dcterms:W3CDTF">2015-05-19T14:54:07Z</dcterms:modified>
</cp:coreProperties>
</file>